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29" r:id="rId1"/>
    <p:sldMasterId id="2147484042" r:id="rId2"/>
  </p:sldMasterIdLst>
  <p:notesMasterIdLst>
    <p:notesMasterId r:id="rId31"/>
  </p:notesMasterIdLst>
  <p:handoutMasterIdLst>
    <p:handoutMasterId r:id="rId32"/>
  </p:handoutMasterIdLst>
  <p:sldIdLst>
    <p:sldId id="294" r:id="rId3"/>
    <p:sldId id="1761" r:id="rId4"/>
    <p:sldId id="1504" r:id="rId5"/>
    <p:sldId id="1796" r:id="rId6"/>
    <p:sldId id="1791" r:id="rId7"/>
    <p:sldId id="1781" r:id="rId8"/>
    <p:sldId id="1564" r:id="rId9"/>
    <p:sldId id="1806" r:id="rId10"/>
    <p:sldId id="1807" r:id="rId11"/>
    <p:sldId id="1808" r:id="rId12"/>
    <p:sldId id="1809" r:id="rId13"/>
    <p:sldId id="1810" r:id="rId14"/>
    <p:sldId id="1811" r:id="rId15"/>
    <p:sldId id="1812" r:id="rId16"/>
    <p:sldId id="1813" r:id="rId17"/>
    <p:sldId id="1814" r:id="rId18"/>
    <p:sldId id="1815" r:id="rId19"/>
    <p:sldId id="1816" r:id="rId20"/>
    <p:sldId id="1804" r:id="rId21"/>
    <p:sldId id="1802" r:id="rId22"/>
    <p:sldId id="1817" r:id="rId23"/>
    <p:sldId id="1818" r:id="rId24"/>
    <p:sldId id="1805" r:id="rId25"/>
    <p:sldId id="1803" r:id="rId26"/>
    <p:sldId id="1718" r:id="rId27"/>
    <p:sldId id="1800" r:id="rId28"/>
    <p:sldId id="1801" r:id="rId29"/>
    <p:sldId id="1787" r:id="rId30"/>
  </p:sldIdLst>
  <p:sldSz cx="12192000" cy="6858000"/>
  <p:notesSz cx="6858000" cy="9144000"/>
  <p:embeddedFontLst>
    <p:embeddedFont>
      <p:font typeface="#9Slide02 Noi dung rat dai" panose="020B0604020202020204" charset="0"/>
      <p:regular r:id="rId33"/>
      <p:bold r:id="rId34"/>
      <p:italic r:id="rId35"/>
      <p:boldItalic r:id="rId36"/>
    </p:embeddedFont>
    <p:embeddedFont>
      <p:font typeface="#9Slide02 Tieu de rat dai 01"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Lobster" panose="00000500000000000000" pitchFamily="2" charset="0"/>
      <p:regular r:id="rId47"/>
    </p:embeddedFont>
    <p:embeddedFont>
      <p:font typeface="Overpass" panose="020B0604020202020204" charset="0"/>
      <p:regular r:id="rId48"/>
      <p:bold r:id="rId49"/>
      <p:italic r:id="rId50"/>
      <p:boldItalic r:id="rId51"/>
    </p:embeddedFont>
  </p:embeddedFontLst>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603"/>
    <a:srgbClr val="00FF00"/>
    <a:srgbClr val="925122"/>
    <a:srgbClr val="FEFBCE"/>
    <a:srgbClr val="83CD74"/>
    <a:srgbClr val="47B98F"/>
    <a:srgbClr val="A4D079"/>
    <a:srgbClr val="E08ACB"/>
    <a:srgbClr val="444444"/>
    <a:srgbClr val="0305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6296" autoAdjust="0"/>
  </p:normalViewPr>
  <p:slideViewPr>
    <p:cSldViewPr>
      <p:cViewPr>
        <p:scale>
          <a:sx n="64" d="100"/>
          <a:sy n="64" d="100"/>
        </p:scale>
        <p:origin x="438" y="246"/>
      </p:cViewPr>
      <p:guideLst>
        <p:guide orient="horz" pos="2160"/>
        <p:guide pos="3840"/>
        <p:guide orient="horz" pos="4320"/>
        <p:guide orient="horz"/>
        <p:guide/>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774"/>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22/08/2022</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22/08/2022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31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583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767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428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992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51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774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51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887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51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36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192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558046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210919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653234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65518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6ACCD-0A73-4FFF-8E1E-596C20E8FB55}" type="datetimeFigureOut">
              <a:rPr lang="en-US" smtClean="0"/>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466535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6895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88214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031090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6ACCD-0A73-4FFF-8E1E-596C20E8FB55}" type="datetimeFigureOut">
              <a:rPr lang="en-US" smtClean="0"/>
              <a:t>22/08/2022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531020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6ACCD-0A73-4FFF-8E1E-596C20E8FB55}" type="datetimeFigureOut">
              <a:rPr lang="en-US" smtClean="0"/>
              <a:t>22/08/2022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631950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6ACCD-0A73-4FFF-8E1E-596C20E8FB55}" type="datetimeFigureOut">
              <a:rPr lang="en-US" smtClean="0"/>
              <a:t>22/08/2022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743206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22/08/2022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23335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22/08/2022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74688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22/08/2022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211415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795724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8986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30314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228615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37424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046865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874740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547565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22/08/2022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62067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153A985-D641-9473-DF71-4B2C5E25EB1A}"/>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22/08/2022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671471581"/>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15" r:id="rId13"/>
    <p:sldLayoutId id="2147484016" r:id="rId14"/>
    <p:sldLayoutId id="2147484017" r:id="rId15"/>
    <p:sldLayoutId id="2147484018" r:id="rId16"/>
    <p:sldLayoutId id="2147484019" r:id="rId17"/>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22/08/2022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2981472322"/>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EFBC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006F0F-6D71-84AD-6671-F82AD2BE56E4}"/>
              </a:ext>
            </a:extLst>
          </p:cNvPr>
          <p:cNvPicPr>
            <a:picLocks noChangeAspect="1"/>
          </p:cNvPicPr>
          <p:nvPr/>
        </p:nvPicPr>
        <p:blipFill rotWithShape="1">
          <a:blip r:embed="rId2"/>
          <a:srcRect l="13333" r="13333"/>
          <a:stretch/>
        </p:blipFill>
        <p:spPr>
          <a:xfrm>
            <a:off x="0" y="0"/>
            <a:ext cx="5029200" cy="6858000"/>
          </a:xfrm>
          <a:prstGeom prst="rect">
            <a:avLst/>
          </a:prstGeom>
        </p:spPr>
      </p:pic>
      <p:sp>
        <p:nvSpPr>
          <p:cNvPr id="10" name="TextBox 9">
            <a:extLst>
              <a:ext uri="{FF2B5EF4-FFF2-40B4-BE49-F238E27FC236}">
                <a16:creationId xmlns:a16="http://schemas.microsoft.com/office/drawing/2014/main" id="{E19EDE6D-552F-460E-43C1-34251F2C7A41}"/>
              </a:ext>
            </a:extLst>
          </p:cNvPr>
          <p:cNvSpPr txBox="1"/>
          <p:nvPr/>
        </p:nvSpPr>
        <p:spPr>
          <a:xfrm>
            <a:off x="5715000" y="1720840"/>
            <a:ext cx="6019800" cy="3416320"/>
          </a:xfrm>
          <a:prstGeom prst="rect">
            <a:avLst/>
          </a:prstGeom>
          <a:noFill/>
        </p:spPr>
        <p:txBody>
          <a:bodyPr wrap="square" rtlCol="0">
            <a:spAutoFit/>
          </a:bodyPr>
          <a:lstStyle/>
          <a:p>
            <a:r>
              <a:rPr lang="en-US" sz="7200" b="1" dirty="0" err="1">
                <a:solidFill>
                  <a:srgbClr val="555BB3"/>
                </a:solidFill>
                <a:latin typeface="#9Slide02 Noi dung rat dai" panose="020B0604020202020204" charset="0"/>
                <a:ea typeface="#9Slide02 Noi dung rat dai" panose="020B0604020202020204" charset="0"/>
              </a:rPr>
              <a:t>Chào</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các</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em</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đến</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với</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tiết</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học</a:t>
            </a:r>
            <a:endParaRPr lang="en-US" sz="7200" b="1" dirty="0">
              <a:solidFill>
                <a:srgbClr val="555BB3"/>
              </a:solidFill>
              <a:latin typeface="#9Slide02 Noi dung rat dai" panose="020B0604020202020204" charset="0"/>
              <a:ea typeface="#9Slide02 Noi dung rat dai" panose="020B0604020202020204" charset="0"/>
            </a:endParaRPr>
          </a:p>
          <a:p>
            <a:r>
              <a:rPr lang="en-US" sz="7200" b="1" dirty="0" err="1">
                <a:solidFill>
                  <a:srgbClr val="555BB3"/>
                </a:solidFill>
                <a:latin typeface="#9Slide02 Noi dung rat dai" panose="020B0604020202020204" charset="0"/>
                <a:ea typeface="#9Slide02 Noi dung rat dai" panose="020B0604020202020204" charset="0"/>
              </a:rPr>
              <a:t>ngày</a:t>
            </a:r>
            <a:r>
              <a:rPr lang="en-US" sz="7200" b="1" dirty="0">
                <a:solidFill>
                  <a:srgbClr val="555BB3"/>
                </a:solidFill>
                <a:latin typeface="#9Slide02 Noi dung rat dai" panose="020B0604020202020204" charset="0"/>
                <a:ea typeface="#9Slide02 Noi dung rat dai" panose="020B0604020202020204" charset="0"/>
              </a:rPr>
              <a:t> </a:t>
            </a:r>
            <a:r>
              <a:rPr lang="en-US" sz="7200" b="1" dirty="0" err="1">
                <a:solidFill>
                  <a:srgbClr val="555BB3"/>
                </a:solidFill>
                <a:latin typeface="#9Slide02 Noi dung rat dai" panose="020B0604020202020204" charset="0"/>
                <a:ea typeface="#9Slide02 Noi dung rat dai" panose="020B0604020202020204" charset="0"/>
              </a:rPr>
              <a:t>hôm</a:t>
            </a:r>
            <a:r>
              <a:rPr lang="en-US" sz="7200" b="1" dirty="0">
                <a:solidFill>
                  <a:srgbClr val="555BB3"/>
                </a:solidFill>
                <a:latin typeface="#9Slide02 Noi dung rat dai" panose="020B0604020202020204" charset="0"/>
                <a:ea typeface="#9Slide02 Noi dung rat dai" panose="020B0604020202020204" charset="0"/>
              </a:rPr>
              <a:t> nay!</a:t>
            </a:r>
          </a:p>
        </p:txBody>
      </p:sp>
    </p:spTree>
    <p:extLst>
      <p:ext uri="{BB962C8B-B14F-4D97-AF65-F5344CB8AC3E}">
        <p14:creationId xmlns:p14="http://schemas.microsoft.com/office/powerpoint/2010/main" val="3130195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2111475"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LƯỚI NỘI CHẤT</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1450268194"/>
              </p:ext>
            </p:extLst>
          </p:nvPr>
        </p:nvGraphicFramePr>
        <p:xfrm>
          <a:off x="5029200" y="990600"/>
          <a:ext cx="6934199" cy="3290825"/>
        </p:xfrm>
        <a:graphic>
          <a:graphicData uri="http://schemas.openxmlformats.org/drawingml/2006/table">
            <a:tbl>
              <a:tblPr firstRow="1" firstCol="1" bandRow="1">
                <a:tableStyleId>{5C22544A-7EE6-4342-B048-85BDC9FD1C3A}</a:tableStyleId>
              </a:tblPr>
              <a:tblGrid>
                <a:gridCol w="4327381">
                  <a:extLst>
                    <a:ext uri="{9D8B030D-6E8A-4147-A177-3AD203B41FA5}">
                      <a16:colId xmlns:a16="http://schemas.microsoft.com/office/drawing/2014/main" val="1911940603"/>
                    </a:ext>
                  </a:extLst>
                </a:gridCol>
                <a:gridCol w="2606818">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LNC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hạt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xoang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dẹp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nối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mặt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xoang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đính</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nhiều</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hạt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ribosome</a:t>
                      </a:r>
                    </a:p>
                    <a:p>
                      <a:pPr algn="just">
                        <a:lnSpc>
                          <a:spcPct val="107000"/>
                        </a:lnSpc>
                        <a:spcAft>
                          <a:spcPts val="800"/>
                        </a:spcAft>
                        <a:tabLst>
                          <a:tab pos="2254250" algn="l"/>
                        </a:tabLs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LNC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trơn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hệ</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xoang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ống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nối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hạt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Bề</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mặt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trơn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nhiều</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enzyme.</a:t>
                      </a:r>
                    </a:p>
                  </a:txBody>
                  <a:tcPr marL="68580" marR="68580" marT="0" marB="0"/>
                </a:tc>
                <a:tc>
                  <a:txBody>
                    <a:bodyPr/>
                    <a:lstStyle/>
                    <a:p>
                      <a:pPr algn="just">
                        <a:lnSpc>
                          <a:spcPct val="107000"/>
                        </a:lnSpc>
                        <a:spcAft>
                          <a:spcPts val="800"/>
                        </a:spcAft>
                        <a:tabLst>
                          <a:tab pos="2254250" algn="l"/>
                        </a:tabLst>
                      </a:pPr>
                      <a:r>
                        <a:rPr lang="nl-NL"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Tham gia quá trình tổng hợp protein</a:t>
                      </a:r>
                      <a:endParaRPr lang="en-US" sz="2400" dirty="0">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dirty="0">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Tổng</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lipid,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chuyển</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hoá</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đường</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huỷ</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độc</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đối</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pic>
        <p:nvPicPr>
          <p:cNvPr id="3" name="Picture 2" descr="Text, letter&#10;&#10;Description automatically generated">
            <a:extLst>
              <a:ext uri="{FF2B5EF4-FFF2-40B4-BE49-F238E27FC236}">
                <a16:creationId xmlns:a16="http://schemas.microsoft.com/office/drawing/2014/main" id="{BD8B9BE3-13F1-0329-41E3-8D964054E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06" t="21111" r="17436" b="38889"/>
          <a:stretch/>
        </p:blipFill>
        <p:spPr>
          <a:xfrm>
            <a:off x="34420" y="1019331"/>
            <a:ext cx="4858951" cy="2915371"/>
          </a:xfrm>
          <a:prstGeom prst="rect">
            <a:avLst/>
          </a:prstGeom>
        </p:spPr>
      </p:pic>
    </p:spTree>
    <p:extLst>
      <p:ext uri="{BB962C8B-B14F-4D97-AF65-F5344CB8AC3E}">
        <p14:creationId xmlns:p14="http://schemas.microsoft.com/office/powerpoint/2010/main" val="381200856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2045753"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BỘ MÁY GOLGI</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4089821427"/>
              </p:ext>
            </p:extLst>
          </p:nvPr>
        </p:nvGraphicFramePr>
        <p:xfrm>
          <a:off x="6553200" y="990600"/>
          <a:ext cx="5410199" cy="2585968"/>
        </p:xfrm>
        <a:graphic>
          <a:graphicData uri="http://schemas.openxmlformats.org/drawingml/2006/table">
            <a:tbl>
              <a:tblPr firstRow="1" firstCol="1" bandRow="1">
                <a:tableStyleId>{5C22544A-7EE6-4342-B048-85BDC9FD1C3A}</a:tableStyleId>
              </a:tblPr>
              <a:tblGrid>
                <a:gridCol w="3376308">
                  <a:extLst>
                    <a:ext uri="{9D8B030D-6E8A-4147-A177-3AD203B41FA5}">
                      <a16:colId xmlns:a16="http://schemas.microsoft.com/office/drawing/2014/main" val="1911940603"/>
                    </a:ext>
                  </a:extLst>
                </a:gridCol>
                <a:gridCol w="2033891">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 bào quan có màng đơn, gồm hệ thống các túi màng dẹp xếp chồng lên nhau, nhưng tách biệt nhau theo hình vòng cung.</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Là nơi lắp ráp, đóng gói và phân phối các sản phẩm của TB.</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pic>
        <p:nvPicPr>
          <p:cNvPr id="3" name="Picture 2" descr="Diagram&#10;&#10;Description automatically generated">
            <a:extLst>
              <a:ext uri="{FF2B5EF4-FFF2-40B4-BE49-F238E27FC236}">
                <a16:creationId xmlns:a16="http://schemas.microsoft.com/office/drawing/2014/main" id="{D29E5182-CE19-9B8F-FB93-5F65A407033B}"/>
              </a:ext>
            </a:extLst>
          </p:cNvPr>
          <p:cNvPicPr>
            <a:picLocks noChangeAspect="1"/>
          </p:cNvPicPr>
          <p:nvPr/>
        </p:nvPicPr>
        <p:blipFill rotWithShape="1">
          <a:blip r:embed="rId3">
            <a:extLst>
              <a:ext uri="{28A0092B-C50C-407E-A947-70E740481C1C}">
                <a14:useLocalDpi xmlns:a14="http://schemas.microsoft.com/office/drawing/2010/main" val="0"/>
              </a:ext>
            </a:extLst>
          </a:blip>
          <a:srcRect l="17561" t="37778" r="14423"/>
          <a:stretch/>
        </p:blipFill>
        <p:spPr>
          <a:xfrm>
            <a:off x="41222" y="773779"/>
            <a:ext cx="6359577" cy="5479020"/>
          </a:xfrm>
          <a:prstGeom prst="rect">
            <a:avLst/>
          </a:prstGeom>
        </p:spPr>
      </p:pic>
    </p:spTree>
    <p:extLst>
      <p:ext uri="{BB962C8B-B14F-4D97-AF65-F5344CB8AC3E}">
        <p14:creationId xmlns:p14="http://schemas.microsoft.com/office/powerpoint/2010/main" val="155818253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1011815"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TI THỂ</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890930972"/>
              </p:ext>
            </p:extLst>
          </p:nvPr>
        </p:nvGraphicFramePr>
        <p:xfrm>
          <a:off x="192375" y="4152275"/>
          <a:ext cx="11807250" cy="2609724"/>
        </p:xfrm>
        <a:graphic>
          <a:graphicData uri="http://schemas.openxmlformats.org/drawingml/2006/table">
            <a:tbl>
              <a:tblPr firstRow="1" firstCol="1" bandRow="1">
                <a:tableStyleId>{5C22544A-7EE6-4342-B048-85BDC9FD1C3A}</a:tableStyleId>
              </a:tblPr>
              <a:tblGrid>
                <a:gridCol w="7368475">
                  <a:extLst>
                    <a:ext uri="{9D8B030D-6E8A-4147-A177-3AD203B41FA5}">
                      <a16:colId xmlns:a16="http://schemas.microsoft.com/office/drawing/2014/main" val="1911940603"/>
                    </a:ext>
                  </a:extLst>
                </a:gridCol>
                <a:gridCol w="4438775">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pP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Gồm</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lớp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bao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bọc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ngoài</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trơn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gấp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khúc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gấp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nếp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thành</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mào</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ăn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sâu</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nền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enzyme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hô</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hấp</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tabLst>
                          <a:tab pos="2254250" algn="l"/>
                        </a:tabLst>
                      </a:pP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nền</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chứa</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DNA </a:t>
                      </a:r>
                      <a:r>
                        <a:rPr lang="en-US" sz="2400" b="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Ribosome</a:t>
                      </a: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Ti thể là nơi tổng hợp ATP: cung cấp năng lượng cho mọi hoạt động sống của tế bào.</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pP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pic>
        <p:nvPicPr>
          <p:cNvPr id="3" name="Picture 2" descr="Text, letter&#10;&#10;Description automatically generated">
            <a:extLst>
              <a:ext uri="{FF2B5EF4-FFF2-40B4-BE49-F238E27FC236}">
                <a16:creationId xmlns:a16="http://schemas.microsoft.com/office/drawing/2014/main" id="{0C12E60A-6E11-4CB3-D3B3-4CFE4C1F99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35" t="31112" r="2891" b="23333"/>
          <a:stretch/>
        </p:blipFill>
        <p:spPr>
          <a:xfrm>
            <a:off x="192375" y="990600"/>
            <a:ext cx="7162800" cy="3124200"/>
          </a:xfrm>
          <a:prstGeom prst="rect">
            <a:avLst/>
          </a:prstGeom>
        </p:spPr>
      </p:pic>
    </p:spTree>
    <p:extLst>
      <p:ext uri="{BB962C8B-B14F-4D97-AF65-F5344CB8AC3E}">
        <p14:creationId xmlns:p14="http://schemas.microsoft.com/office/powerpoint/2010/main" val="180965731"/>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1261884"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LỤC LẠP</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2468307184"/>
              </p:ext>
            </p:extLst>
          </p:nvPr>
        </p:nvGraphicFramePr>
        <p:xfrm>
          <a:off x="5410200" y="990600"/>
          <a:ext cx="6553199" cy="4464876"/>
        </p:xfrm>
        <a:graphic>
          <a:graphicData uri="http://schemas.openxmlformats.org/drawingml/2006/table">
            <a:tbl>
              <a:tblPr firstRow="1" firstCol="1" bandRow="1">
                <a:tableStyleId>{5C22544A-7EE6-4342-B048-85BDC9FD1C3A}</a:tableStyleId>
              </a:tblPr>
              <a:tblGrid>
                <a:gridCol w="4089613">
                  <a:extLst>
                    <a:ext uri="{9D8B030D-6E8A-4147-A177-3AD203B41FA5}">
                      <a16:colId xmlns:a16="http://schemas.microsoft.com/office/drawing/2014/main" val="1911940603"/>
                    </a:ext>
                  </a:extLst>
                </a:gridCol>
                <a:gridCol w="2463586">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Bao bọc bên ngoài là 2 lớp màng.</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Bên trong: Chất nền cùng hệ thống các túi dẹt là các thylakoid. Các túi thylakoid xếp chồng lên nhau tạo thành Grana, trên màng  thylakoid có sắc tố quang hợp và các enzim quan hợp.</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Có DNA và ribosome</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Lục lạp là nơi diễn ra quá trình quang hợp (chuyển năng lượng ánh sáng thành năng lượng hoá học trong các hợp chất hữu cơ).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sp>
        <p:nvSpPr>
          <p:cNvPr id="3" name="TextBox 2">
            <a:extLst>
              <a:ext uri="{FF2B5EF4-FFF2-40B4-BE49-F238E27FC236}">
                <a16:creationId xmlns:a16="http://schemas.microsoft.com/office/drawing/2014/main" id="{7C5AF2BC-7403-862A-E5DF-E3D445625975}"/>
              </a:ext>
            </a:extLst>
          </p:cNvPr>
          <p:cNvSpPr txBox="1"/>
          <p:nvPr/>
        </p:nvSpPr>
        <p:spPr>
          <a:xfrm>
            <a:off x="5334000" y="5636567"/>
            <a:ext cx="6098874" cy="461665"/>
          </a:xfrm>
          <a:prstGeom prst="rect">
            <a:avLst/>
          </a:prstGeom>
          <a:noFill/>
        </p:spPr>
        <p:txBody>
          <a:bodyPr wrap="square">
            <a:spAutoFit/>
          </a:bodyPr>
          <a:lstStyle/>
          <a:p>
            <a:r>
              <a:rPr lang="es-DO" sz="2400" dirty="0" err="1">
                <a:solidFill>
                  <a:schemeClr val="bg1"/>
                </a:solidFill>
                <a:effectLst/>
                <a:latin typeface="#9Slide02 Noi dung rat dai" panose="020B0604020202020204" charset="0"/>
                <a:ea typeface="#9Slide02 Noi dung rat dai" panose="020B0604020202020204" charset="0"/>
              </a:rPr>
              <a:t>Chỉ</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có</a:t>
            </a:r>
            <a:r>
              <a:rPr lang="es-DO" sz="2400" dirty="0">
                <a:solidFill>
                  <a:schemeClr val="bg1"/>
                </a:solidFill>
                <a:effectLst/>
                <a:latin typeface="#9Slide02 Noi dung rat dai" panose="020B0604020202020204" charset="0"/>
                <a:ea typeface="#9Slide02 Noi dung rat dai" panose="020B0604020202020204" charset="0"/>
              </a:rPr>
              <a:t> ở </a:t>
            </a:r>
            <a:r>
              <a:rPr lang="es-DO" sz="2400" dirty="0" err="1">
                <a:solidFill>
                  <a:schemeClr val="bg1"/>
                </a:solidFill>
                <a:effectLst/>
                <a:latin typeface="#9Slide02 Noi dung rat dai" panose="020B0604020202020204" charset="0"/>
                <a:ea typeface="#9Slide02 Noi dung rat dai" panose="020B0604020202020204" charset="0"/>
              </a:rPr>
              <a:t>tế</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bào</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thực</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vật</a:t>
            </a:r>
            <a:endParaRPr lang="en-US" sz="2400" dirty="0">
              <a:solidFill>
                <a:schemeClr val="bg1"/>
              </a:solidFill>
              <a:latin typeface="#9Slide02 Noi dung rat dai" panose="020B0604020202020204" charset="0"/>
              <a:ea typeface="#9Slide02 Noi dung rat dai" panose="020B0604020202020204" charset="0"/>
            </a:endParaRPr>
          </a:p>
        </p:txBody>
      </p:sp>
      <p:pic>
        <p:nvPicPr>
          <p:cNvPr id="5" name="Picture 4" descr="Text&#10;&#10;Description automatically generated with medium confidence">
            <a:extLst>
              <a:ext uri="{FF2B5EF4-FFF2-40B4-BE49-F238E27FC236}">
                <a16:creationId xmlns:a16="http://schemas.microsoft.com/office/drawing/2014/main" id="{89B1756B-2B15-A607-FD6F-A72C20255434}"/>
              </a:ext>
            </a:extLst>
          </p:cNvPr>
          <p:cNvPicPr>
            <a:picLocks noChangeAspect="1"/>
          </p:cNvPicPr>
          <p:nvPr/>
        </p:nvPicPr>
        <p:blipFill rotWithShape="1">
          <a:blip r:embed="rId3">
            <a:extLst>
              <a:ext uri="{28A0092B-C50C-407E-A947-70E740481C1C}">
                <a14:useLocalDpi xmlns:a14="http://schemas.microsoft.com/office/drawing/2010/main" val="0"/>
              </a:ext>
            </a:extLst>
          </a:blip>
          <a:srcRect l="22637" t="8889" r="19216" b="46667"/>
          <a:stretch/>
        </p:blipFill>
        <p:spPr>
          <a:xfrm>
            <a:off x="152400" y="990600"/>
            <a:ext cx="5181601" cy="2438400"/>
          </a:xfrm>
          <a:prstGeom prst="rect">
            <a:avLst/>
          </a:prstGeom>
        </p:spPr>
      </p:pic>
    </p:spTree>
    <p:extLst>
      <p:ext uri="{BB962C8B-B14F-4D97-AF65-F5344CB8AC3E}">
        <p14:creationId xmlns:p14="http://schemas.microsoft.com/office/powerpoint/2010/main" val="205243819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1712328"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KHÔNG BÀO</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1191525774"/>
              </p:ext>
            </p:extLst>
          </p:nvPr>
        </p:nvGraphicFramePr>
        <p:xfrm>
          <a:off x="5029200" y="990600"/>
          <a:ext cx="6934199" cy="2797874"/>
        </p:xfrm>
        <a:graphic>
          <a:graphicData uri="http://schemas.openxmlformats.org/drawingml/2006/table">
            <a:tbl>
              <a:tblPr firstRow="1" firstCol="1" bandRow="1">
                <a:tableStyleId>{5C22544A-7EE6-4342-B048-85BDC9FD1C3A}</a:tableStyleId>
              </a:tblPr>
              <a:tblGrid>
                <a:gridCol w="4327381">
                  <a:extLst>
                    <a:ext uri="{9D8B030D-6E8A-4147-A177-3AD203B41FA5}">
                      <a16:colId xmlns:a16="http://schemas.microsoft.com/office/drawing/2014/main" val="1911940603"/>
                    </a:ext>
                  </a:extLst>
                </a:gridCol>
                <a:gridCol w="2606818">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Bao bọc bởi 1 lớp màng.</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 trong: là dịch không bào chứa các chất hữu cơ và các ion khoáng tạo nên áp suất thẩm thấu. </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Chức năng của không bào phụ thuộc vào từng loại tế bào và tuỳ theo từng loài sinh vật.</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pP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sp>
        <p:nvSpPr>
          <p:cNvPr id="3" name="TextBox 2">
            <a:extLst>
              <a:ext uri="{FF2B5EF4-FFF2-40B4-BE49-F238E27FC236}">
                <a16:creationId xmlns:a16="http://schemas.microsoft.com/office/drawing/2014/main" id="{A260398F-69FD-B3AE-4863-5A7B2B83606F}"/>
              </a:ext>
            </a:extLst>
          </p:cNvPr>
          <p:cNvSpPr txBox="1"/>
          <p:nvPr/>
        </p:nvSpPr>
        <p:spPr>
          <a:xfrm>
            <a:off x="5029200" y="3991672"/>
            <a:ext cx="6098874" cy="461665"/>
          </a:xfrm>
          <a:prstGeom prst="rect">
            <a:avLst/>
          </a:prstGeom>
          <a:noFill/>
        </p:spPr>
        <p:txBody>
          <a:bodyPr wrap="square">
            <a:spAutoFit/>
          </a:bodyPr>
          <a:lstStyle/>
          <a:p>
            <a:r>
              <a:rPr lang="es-DO" sz="2400" dirty="0" err="1">
                <a:solidFill>
                  <a:schemeClr val="bg1"/>
                </a:solidFill>
                <a:effectLst/>
                <a:latin typeface="#9Slide02 Noi dung rat dai" panose="020B0604020202020204" charset="0"/>
                <a:ea typeface="#9Slide02 Noi dung rat dai" panose="020B0604020202020204" charset="0"/>
              </a:rPr>
              <a:t>Phát</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triển</a:t>
            </a:r>
            <a:r>
              <a:rPr lang="es-DO" sz="2400" dirty="0">
                <a:solidFill>
                  <a:schemeClr val="bg1"/>
                </a:solidFill>
                <a:effectLst/>
                <a:latin typeface="#9Slide02 Noi dung rat dai" panose="020B0604020202020204" charset="0"/>
                <a:ea typeface="#9Slide02 Noi dung rat dai" panose="020B0604020202020204" charset="0"/>
              </a:rPr>
              <a:t> ở </a:t>
            </a:r>
            <a:r>
              <a:rPr lang="es-DO" sz="2400" dirty="0" err="1">
                <a:solidFill>
                  <a:schemeClr val="bg1"/>
                </a:solidFill>
                <a:effectLst/>
                <a:latin typeface="#9Slide02 Noi dung rat dai" panose="020B0604020202020204" charset="0"/>
                <a:ea typeface="#9Slide02 Noi dung rat dai" panose="020B0604020202020204" charset="0"/>
              </a:rPr>
              <a:t>tế</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bào</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thực</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vật</a:t>
            </a:r>
            <a:endParaRPr lang="en-US" sz="2400" dirty="0">
              <a:solidFill>
                <a:schemeClr val="bg1"/>
              </a:solidFill>
              <a:latin typeface="#9Slide02 Noi dung rat dai" panose="020B0604020202020204" charset="0"/>
              <a:ea typeface="#9Slide02 Noi dung rat dai" panose="020B0604020202020204" charset="0"/>
            </a:endParaRPr>
          </a:p>
        </p:txBody>
      </p:sp>
      <p:pic>
        <p:nvPicPr>
          <p:cNvPr id="5" name="Picture 4" descr="Text, letter&#10;&#10;Description automatically generated">
            <a:extLst>
              <a:ext uri="{FF2B5EF4-FFF2-40B4-BE49-F238E27FC236}">
                <a16:creationId xmlns:a16="http://schemas.microsoft.com/office/drawing/2014/main" id="{AE3ABA44-D353-B852-634F-AEDFE873E384}"/>
              </a:ext>
            </a:extLst>
          </p:cNvPr>
          <p:cNvPicPr>
            <a:picLocks noChangeAspect="1"/>
          </p:cNvPicPr>
          <p:nvPr/>
        </p:nvPicPr>
        <p:blipFill rotWithShape="1">
          <a:blip r:embed="rId3">
            <a:extLst>
              <a:ext uri="{28A0092B-C50C-407E-A947-70E740481C1C}">
                <a14:useLocalDpi xmlns:a14="http://schemas.microsoft.com/office/drawing/2010/main" val="0"/>
              </a:ext>
            </a:extLst>
          </a:blip>
          <a:srcRect l="29758" t="41794" r="26384" b="20001"/>
          <a:stretch/>
        </p:blipFill>
        <p:spPr>
          <a:xfrm>
            <a:off x="228600" y="990600"/>
            <a:ext cx="4638537" cy="3067156"/>
          </a:xfrm>
          <a:prstGeom prst="rect">
            <a:avLst/>
          </a:prstGeom>
        </p:spPr>
      </p:pic>
    </p:spTree>
    <p:extLst>
      <p:ext uri="{BB962C8B-B14F-4D97-AF65-F5344CB8AC3E}">
        <p14:creationId xmlns:p14="http://schemas.microsoft.com/office/powerpoint/2010/main" val="40589645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1588897"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LYSOSOME</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2129399752"/>
              </p:ext>
            </p:extLst>
          </p:nvPr>
        </p:nvGraphicFramePr>
        <p:xfrm>
          <a:off x="6934200" y="990600"/>
          <a:ext cx="5029199" cy="3087625"/>
        </p:xfrm>
        <a:graphic>
          <a:graphicData uri="http://schemas.openxmlformats.org/drawingml/2006/table">
            <a:tbl>
              <a:tblPr firstRow="1" firstCol="1" bandRow="1">
                <a:tableStyleId>{5C22544A-7EE6-4342-B048-85BDC9FD1C3A}</a:tableStyleId>
              </a:tblPr>
              <a:tblGrid>
                <a:gridCol w="2514600">
                  <a:extLst>
                    <a:ext uri="{9D8B030D-6E8A-4147-A177-3AD203B41FA5}">
                      <a16:colId xmlns:a16="http://schemas.microsoft.com/office/drawing/2014/main" val="1911940603"/>
                    </a:ext>
                  </a:extLst>
                </a:gridCol>
                <a:gridCol w="2514599">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Bao bọc bởi 1 lớp màng.</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Bên trong chứa nhiều enzyme thuỷ phân làm nhiệm vụ tiêu hoá nội bào.     </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Lysosome tham gia phân huỷ các tế bào, các tế bào già các tế bào bị tổn thương, các bào quan hết thời hạn sử dụng.</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pic>
        <p:nvPicPr>
          <p:cNvPr id="6" name="Picture 5" descr="Diagram&#10;&#10;Description automatically generated">
            <a:extLst>
              <a:ext uri="{FF2B5EF4-FFF2-40B4-BE49-F238E27FC236}">
                <a16:creationId xmlns:a16="http://schemas.microsoft.com/office/drawing/2014/main" id="{838C01B3-CFAB-B48E-B284-8EA88571AF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15" t="30000" r="35917" b="35555"/>
          <a:stretch/>
        </p:blipFill>
        <p:spPr>
          <a:xfrm>
            <a:off x="1761078" y="990600"/>
            <a:ext cx="3407465" cy="2779774"/>
          </a:xfrm>
          <a:prstGeom prst="rect">
            <a:avLst/>
          </a:prstGeom>
        </p:spPr>
      </p:pic>
      <p:pic>
        <p:nvPicPr>
          <p:cNvPr id="10" name="Picture 9" descr="Diagram&#10;&#10;Description automatically generated">
            <a:extLst>
              <a:ext uri="{FF2B5EF4-FFF2-40B4-BE49-F238E27FC236}">
                <a16:creationId xmlns:a16="http://schemas.microsoft.com/office/drawing/2014/main" id="{F38EE3B7-2D26-B297-8140-2DF8E6181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83" t="62556" r="3414"/>
          <a:stretch/>
        </p:blipFill>
        <p:spPr>
          <a:xfrm>
            <a:off x="5414" y="3886200"/>
            <a:ext cx="6928786" cy="2779775"/>
          </a:xfrm>
          <a:prstGeom prst="rect">
            <a:avLst/>
          </a:prstGeom>
        </p:spPr>
      </p:pic>
    </p:spTree>
    <p:extLst>
      <p:ext uri="{BB962C8B-B14F-4D97-AF65-F5344CB8AC3E}">
        <p14:creationId xmlns:p14="http://schemas.microsoft.com/office/powerpoint/2010/main" val="165252062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1643399"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TRUNG THỂ</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2596529625"/>
              </p:ext>
            </p:extLst>
          </p:nvPr>
        </p:nvGraphicFramePr>
        <p:xfrm>
          <a:off x="5864525" y="990600"/>
          <a:ext cx="6098874" cy="2585968"/>
        </p:xfrm>
        <a:graphic>
          <a:graphicData uri="http://schemas.openxmlformats.org/drawingml/2006/table">
            <a:tbl>
              <a:tblPr firstRow="1" firstCol="1" bandRow="1">
                <a:tableStyleId>{5C22544A-7EE6-4342-B048-85BDC9FD1C3A}</a:tableStyleId>
              </a:tblPr>
              <a:tblGrid>
                <a:gridCol w="3806085">
                  <a:extLst>
                    <a:ext uri="{9D8B030D-6E8A-4147-A177-3AD203B41FA5}">
                      <a16:colId xmlns:a16="http://schemas.microsoft.com/office/drawing/2014/main" val="1911940603"/>
                    </a:ext>
                  </a:extLst>
                </a:gridCol>
                <a:gridCol w="2292789">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93370" algn="l"/>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 có cấu trúc màng, được cấu tạo từ 2 trung tử xếp thẳng góc với nhau theo trục dọc.    </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Trung thể có vai trò quan trọng trong quá trình phân chia tế bào.</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sp>
        <p:nvSpPr>
          <p:cNvPr id="3" name="TextBox 2">
            <a:extLst>
              <a:ext uri="{FF2B5EF4-FFF2-40B4-BE49-F238E27FC236}">
                <a16:creationId xmlns:a16="http://schemas.microsoft.com/office/drawing/2014/main" id="{3C0647E6-1B4B-3EFD-1E82-FCCC80259BF1}"/>
              </a:ext>
            </a:extLst>
          </p:cNvPr>
          <p:cNvSpPr txBox="1"/>
          <p:nvPr/>
        </p:nvSpPr>
        <p:spPr>
          <a:xfrm>
            <a:off x="5864524" y="3788392"/>
            <a:ext cx="5263549" cy="461665"/>
          </a:xfrm>
          <a:prstGeom prst="rect">
            <a:avLst/>
          </a:prstGeom>
          <a:noFill/>
        </p:spPr>
        <p:txBody>
          <a:bodyPr wrap="square">
            <a:spAutoFit/>
          </a:bodyPr>
          <a:lstStyle/>
          <a:p>
            <a:r>
              <a:rPr lang="es-DO" sz="2400" dirty="0" err="1">
                <a:solidFill>
                  <a:schemeClr val="bg1"/>
                </a:solidFill>
                <a:effectLst/>
                <a:latin typeface="#9Slide02 Noi dung rat dai" panose="020B0604020202020204" charset="0"/>
                <a:ea typeface="#9Slide02 Noi dung rat dai" panose="020B0604020202020204" charset="0"/>
              </a:rPr>
              <a:t>Không</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có</a:t>
            </a:r>
            <a:r>
              <a:rPr lang="es-DO" sz="2400" dirty="0">
                <a:solidFill>
                  <a:schemeClr val="bg1"/>
                </a:solidFill>
                <a:effectLst/>
                <a:latin typeface="#9Slide02 Noi dung rat dai" panose="020B0604020202020204" charset="0"/>
                <a:ea typeface="#9Slide02 Noi dung rat dai" panose="020B0604020202020204" charset="0"/>
              </a:rPr>
              <a:t> ở </a:t>
            </a:r>
            <a:r>
              <a:rPr lang="es-DO" sz="2400" dirty="0" err="1">
                <a:solidFill>
                  <a:schemeClr val="bg1"/>
                </a:solidFill>
                <a:effectLst/>
                <a:latin typeface="#9Slide02 Noi dung rat dai" panose="020B0604020202020204" charset="0"/>
                <a:ea typeface="#9Slide02 Noi dung rat dai" panose="020B0604020202020204" charset="0"/>
              </a:rPr>
              <a:t>tế</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bào</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thực</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vật</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bậc</a:t>
            </a:r>
            <a:r>
              <a:rPr lang="es-DO" sz="2400" dirty="0">
                <a:solidFill>
                  <a:schemeClr val="bg1"/>
                </a:solidFill>
                <a:effectLst/>
                <a:latin typeface="#9Slide02 Noi dung rat dai" panose="020B0604020202020204" charset="0"/>
                <a:ea typeface="#9Slide02 Noi dung rat dai" panose="020B0604020202020204" charset="0"/>
              </a:rPr>
              <a:t> cao </a:t>
            </a:r>
            <a:endParaRPr lang="en-US" sz="2400" dirty="0">
              <a:solidFill>
                <a:schemeClr val="bg1"/>
              </a:solidFill>
              <a:latin typeface="#9Slide02 Noi dung rat dai" panose="020B0604020202020204" charset="0"/>
              <a:ea typeface="#9Slide02 Noi dung rat dai" panose="020B0604020202020204" charset="0"/>
            </a:endParaRPr>
          </a:p>
        </p:txBody>
      </p:sp>
      <p:pic>
        <p:nvPicPr>
          <p:cNvPr id="5" name="Picture 4" descr="Chart, diagram, sunburst chart&#10;&#10;Description automatically generated">
            <a:extLst>
              <a:ext uri="{FF2B5EF4-FFF2-40B4-BE49-F238E27FC236}">
                <a16:creationId xmlns:a16="http://schemas.microsoft.com/office/drawing/2014/main" id="{BDD11A28-5E27-D6AD-0076-7F933C73409F}"/>
              </a:ext>
            </a:extLst>
          </p:cNvPr>
          <p:cNvPicPr>
            <a:picLocks noChangeAspect="1"/>
          </p:cNvPicPr>
          <p:nvPr/>
        </p:nvPicPr>
        <p:blipFill rotWithShape="1">
          <a:blip r:embed="rId3">
            <a:extLst>
              <a:ext uri="{28A0092B-C50C-407E-A947-70E740481C1C}">
                <a14:useLocalDpi xmlns:a14="http://schemas.microsoft.com/office/drawing/2010/main" val="0"/>
              </a:ext>
            </a:extLst>
          </a:blip>
          <a:srcRect l="21159" t="30000" r="15219"/>
          <a:stretch/>
        </p:blipFill>
        <p:spPr>
          <a:xfrm>
            <a:off x="48599" y="977660"/>
            <a:ext cx="5715000" cy="4800600"/>
          </a:xfrm>
          <a:prstGeom prst="rect">
            <a:avLst/>
          </a:prstGeom>
        </p:spPr>
      </p:pic>
    </p:spTree>
    <p:extLst>
      <p:ext uri="{BB962C8B-B14F-4D97-AF65-F5344CB8AC3E}">
        <p14:creationId xmlns:p14="http://schemas.microsoft.com/office/powerpoint/2010/main" val="101764626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3510898"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BỘ KHUNG XƯƠNG TẾ BÀO</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1976165444"/>
              </p:ext>
            </p:extLst>
          </p:nvPr>
        </p:nvGraphicFramePr>
        <p:xfrm>
          <a:off x="6096000" y="990600"/>
          <a:ext cx="5867399" cy="3478975"/>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1911940603"/>
                    </a:ext>
                  </a:extLst>
                </a:gridCol>
                <a:gridCol w="2819399">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dirty="0" err="1">
                          <a:effectLst/>
                          <a:latin typeface="#9Slide02 Noi dung rat dai" panose="020B0604020202020204" charset="0"/>
                          <a:ea typeface="#9Slide02 Noi dung rat dai" panose="020B0604020202020204" charset="0"/>
                        </a:rPr>
                        <a:t>Cấu</a:t>
                      </a:r>
                      <a:r>
                        <a:rPr lang="es-DO" sz="2400" dirty="0">
                          <a:effectLst/>
                          <a:latin typeface="#9Slide02 Noi dung rat dai" panose="020B0604020202020204" charset="0"/>
                          <a:ea typeface="#9Slide02 Noi dung rat dai" panose="020B0604020202020204" charset="0"/>
                        </a:rPr>
                        <a:t> </a:t>
                      </a:r>
                      <a:r>
                        <a:rPr lang="es-DO" sz="2400" dirty="0" err="1">
                          <a:effectLst/>
                          <a:latin typeface="#9Slide02 Noi dung rat dai" panose="020B0604020202020204" charset="0"/>
                          <a:ea typeface="#9Slide02 Noi dung rat dai" panose="020B0604020202020204" charset="0"/>
                        </a:rPr>
                        <a:t>tạo</a:t>
                      </a:r>
                      <a:endParaRPr lang="en-US" sz="240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Khung xương</a:t>
                      </a:r>
                      <a:r>
                        <a:rPr lang="nl-NL" sz="2400" b="0" i="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 bào là hệ thống mạng sợi và ống protein (vi ống, vi sợi và sợi trung gian) đan chéo nhau.</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Khung xương tế bào có tác dụng duy trì hình dạng và neo giữ các bào quan (ti thể, ribosome, nhân..), ngoài ra còn giúp cho tế bào di chuyển, thay đổi hình dạng (amip..)</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sp>
        <p:nvSpPr>
          <p:cNvPr id="4" name="TextBox 3">
            <a:extLst>
              <a:ext uri="{FF2B5EF4-FFF2-40B4-BE49-F238E27FC236}">
                <a16:creationId xmlns:a16="http://schemas.microsoft.com/office/drawing/2014/main" id="{A061ED3F-C78B-64B2-62BE-D9AE6866C599}"/>
              </a:ext>
            </a:extLst>
          </p:cNvPr>
          <p:cNvSpPr txBox="1"/>
          <p:nvPr/>
        </p:nvSpPr>
        <p:spPr>
          <a:xfrm>
            <a:off x="6096000" y="4876800"/>
            <a:ext cx="5032074" cy="461665"/>
          </a:xfrm>
          <a:prstGeom prst="rect">
            <a:avLst/>
          </a:prstGeom>
          <a:noFill/>
        </p:spPr>
        <p:txBody>
          <a:bodyPr wrap="square">
            <a:spAutoFit/>
          </a:bodyPr>
          <a:lstStyle/>
          <a:p>
            <a:r>
              <a:rPr lang="es-DO" sz="2400" dirty="0" err="1">
                <a:solidFill>
                  <a:schemeClr val="bg1"/>
                </a:solidFill>
                <a:effectLst/>
                <a:latin typeface="#9Slide02 Noi dung rat dai" panose="020B0604020202020204" charset="0"/>
                <a:ea typeface="#9Slide02 Noi dung rat dai" panose="020B0604020202020204" charset="0"/>
              </a:rPr>
              <a:t>Phát</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triển</a:t>
            </a:r>
            <a:r>
              <a:rPr lang="es-DO" sz="2400" dirty="0">
                <a:solidFill>
                  <a:schemeClr val="bg1"/>
                </a:solidFill>
                <a:effectLst/>
                <a:latin typeface="#9Slide02 Noi dung rat dai" panose="020B0604020202020204" charset="0"/>
                <a:ea typeface="#9Slide02 Noi dung rat dai" panose="020B0604020202020204" charset="0"/>
              </a:rPr>
              <a:t> ở </a:t>
            </a:r>
            <a:r>
              <a:rPr lang="es-DO" sz="2400" dirty="0" err="1">
                <a:solidFill>
                  <a:schemeClr val="bg1"/>
                </a:solidFill>
                <a:effectLst/>
                <a:latin typeface="#9Slide02 Noi dung rat dai" panose="020B0604020202020204" charset="0"/>
                <a:ea typeface="#9Slide02 Noi dung rat dai" panose="020B0604020202020204" charset="0"/>
              </a:rPr>
              <a:t>tế</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bào</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động</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vật</a:t>
            </a:r>
            <a:endParaRPr lang="en-US" sz="2400" dirty="0">
              <a:solidFill>
                <a:schemeClr val="bg1"/>
              </a:solidFill>
              <a:latin typeface="#9Slide02 Noi dung rat dai" panose="020B0604020202020204" charset="0"/>
              <a:ea typeface="#9Slide02 Noi dung rat dai" panose="020B0604020202020204" charset="0"/>
            </a:endParaRPr>
          </a:p>
        </p:txBody>
      </p:sp>
      <p:pic>
        <p:nvPicPr>
          <p:cNvPr id="5" name="Picture 4" descr="Diagram&#10;&#10;Description automatically generated">
            <a:extLst>
              <a:ext uri="{FF2B5EF4-FFF2-40B4-BE49-F238E27FC236}">
                <a16:creationId xmlns:a16="http://schemas.microsoft.com/office/drawing/2014/main" id="{79903A4B-956F-C8EF-CA83-3829017DF4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107" t="36666" r="20002"/>
          <a:stretch/>
        </p:blipFill>
        <p:spPr>
          <a:xfrm>
            <a:off x="250166" y="990599"/>
            <a:ext cx="5617233" cy="4000393"/>
          </a:xfrm>
          <a:prstGeom prst="rect">
            <a:avLst/>
          </a:prstGeom>
        </p:spPr>
      </p:pic>
    </p:spTree>
    <p:extLst>
      <p:ext uri="{BB962C8B-B14F-4D97-AF65-F5344CB8AC3E}">
        <p14:creationId xmlns:p14="http://schemas.microsoft.com/office/powerpoint/2010/main" val="407302420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2105063"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THÀNH TẾ BÀO</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793265909"/>
              </p:ext>
            </p:extLst>
          </p:nvPr>
        </p:nvGraphicFramePr>
        <p:xfrm>
          <a:off x="5715000" y="990600"/>
          <a:ext cx="6248399" cy="2585968"/>
        </p:xfrm>
        <a:graphic>
          <a:graphicData uri="http://schemas.openxmlformats.org/drawingml/2006/table">
            <a:tbl>
              <a:tblPr firstRow="1" firstCol="1" bandRow="1">
                <a:tableStyleId>{5C22544A-7EE6-4342-B048-85BDC9FD1C3A}</a:tableStyleId>
              </a:tblPr>
              <a:tblGrid>
                <a:gridCol w="3899398">
                  <a:extLst>
                    <a:ext uri="{9D8B030D-6E8A-4147-A177-3AD203B41FA5}">
                      <a16:colId xmlns:a16="http://schemas.microsoft.com/office/drawing/2014/main" val="1911940603"/>
                    </a:ext>
                  </a:extLst>
                </a:gridCol>
                <a:gridCol w="2349001">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dirty="0" err="1">
                          <a:effectLst/>
                          <a:latin typeface="#9Slide02 Noi dung rat dai" panose="020B0604020202020204" charset="0"/>
                          <a:ea typeface="#9Slide02 Noi dung rat dai" panose="020B0604020202020204" charset="0"/>
                        </a:rPr>
                        <a:t>Cấu</a:t>
                      </a:r>
                      <a:r>
                        <a:rPr lang="es-DO" sz="2400" dirty="0">
                          <a:effectLst/>
                          <a:latin typeface="#9Slide02 Noi dung rat dai" panose="020B0604020202020204" charset="0"/>
                          <a:ea typeface="#9Slide02 Noi dung rat dai" panose="020B0604020202020204" charset="0"/>
                        </a:rPr>
                        <a:t> </a:t>
                      </a:r>
                      <a:r>
                        <a:rPr lang="es-DO" sz="2400" dirty="0" err="1">
                          <a:effectLst/>
                          <a:latin typeface="#9Slide02 Noi dung rat dai" panose="020B0604020202020204" charset="0"/>
                          <a:ea typeface="#9Slide02 Noi dung rat dai" panose="020B0604020202020204" charset="0"/>
                        </a:rPr>
                        <a:t>tạo</a:t>
                      </a:r>
                      <a:endParaRPr lang="en-US" sz="240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908050" algn="l"/>
                        </a:tabLs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Ở tế bào thực vật, bên ngoài màng sinh chất còn có thành tế bào bằng cenllulose. Còn ở tế bào nấm là hemicellulose .</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nl-NL"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Có tác dụng bảo vệ tế bào. Quy định hình dạng, kích thước tế bào.</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sp>
        <p:nvSpPr>
          <p:cNvPr id="4" name="TextBox 3">
            <a:extLst>
              <a:ext uri="{FF2B5EF4-FFF2-40B4-BE49-F238E27FC236}">
                <a16:creationId xmlns:a16="http://schemas.microsoft.com/office/drawing/2014/main" id="{A061ED3F-C78B-64B2-62BE-D9AE6866C599}"/>
              </a:ext>
            </a:extLst>
          </p:cNvPr>
          <p:cNvSpPr txBox="1"/>
          <p:nvPr/>
        </p:nvSpPr>
        <p:spPr>
          <a:xfrm>
            <a:off x="5715000" y="3788392"/>
            <a:ext cx="6098874" cy="461665"/>
          </a:xfrm>
          <a:prstGeom prst="rect">
            <a:avLst/>
          </a:prstGeom>
          <a:noFill/>
        </p:spPr>
        <p:txBody>
          <a:bodyPr wrap="square">
            <a:spAutoFit/>
          </a:bodyPr>
          <a:lstStyle/>
          <a:p>
            <a:r>
              <a:rPr lang="es-DO" sz="2400" dirty="0" err="1">
                <a:solidFill>
                  <a:schemeClr val="bg1"/>
                </a:solidFill>
                <a:latin typeface="#9Slide02 Noi dung rat dai" panose="020B0604020202020204" charset="0"/>
                <a:ea typeface="#9Slide02 Noi dung rat dai" panose="020B0604020202020204" charset="0"/>
              </a:rPr>
              <a:t>Không</a:t>
            </a:r>
            <a:r>
              <a:rPr lang="es-DO" sz="2400" dirty="0">
                <a:solidFill>
                  <a:schemeClr val="bg1"/>
                </a:solidFill>
                <a:latin typeface="#9Slide02 Noi dung rat dai" panose="020B0604020202020204" charset="0"/>
                <a:ea typeface="#9Slide02 Noi dung rat dai" panose="020B0604020202020204" charset="0"/>
              </a:rPr>
              <a:t> </a:t>
            </a:r>
            <a:r>
              <a:rPr lang="es-DO" sz="2400" dirty="0" err="1">
                <a:solidFill>
                  <a:schemeClr val="bg1"/>
                </a:solidFill>
                <a:latin typeface="#9Slide02 Noi dung rat dai" panose="020B0604020202020204" charset="0"/>
                <a:ea typeface="#9Slide02 Noi dung rat dai" panose="020B0604020202020204" charset="0"/>
              </a:rPr>
              <a:t>có</a:t>
            </a:r>
            <a:r>
              <a:rPr lang="es-DO" sz="2400" dirty="0">
                <a:solidFill>
                  <a:schemeClr val="bg1"/>
                </a:solidFill>
                <a:effectLst/>
                <a:latin typeface="#9Slide02 Noi dung rat dai" panose="020B0604020202020204" charset="0"/>
                <a:ea typeface="#9Slide02 Noi dung rat dai" panose="020B0604020202020204" charset="0"/>
              </a:rPr>
              <a:t> ở </a:t>
            </a:r>
            <a:r>
              <a:rPr lang="es-DO" sz="2400" dirty="0" err="1">
                <a:solidFill>
                  <a:schemeClr val="bg1"/>
                </a:solidFill>
                <a:effectLst/>
                <a:latin typeface="#9Slide02 Noi dung rat dai" panose="020B0604020202020204" charset="0"/>
                <a:ea typeface="#9Slide02 Noi dung rat dai" panose="020B0604020202020204" charset="0"/>
              </a:rPr>
              <a:t>tế</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bào</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động</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vật</a:t>
            </a:r>
            <a:endParaRPr lang="en-US" sz="2400" dirty="0">
              <a:solidFill>
                <a:schemeClr val="bg1"/>
              </a:solidFill>
              <a:latin typeface="#9Slide02 Noi dung rat dai" panose="020B0604020202020204" charset="0"/>
              <a:ea typeface="#9Slide02 Noi dung rat dai" panose="020B0604020202020204" charset="0"/>
            </a:endParaRPr>
          </a:p>
        </p:txBody>
      </p:sp>
      <p:pic>
        <p:nvPicPr>
          <p:cNvPr id="6" name="Picture 5" descr="Diagram&#10;&#10;Description automatically generated">
            <a:extLst>
              <a:ext uri="{FF2B5EF4-FFF2-40B4-BE49-F238E27FC236}">
                <a16:creationId xmlns:a16="http://schemas.microsoft.com/office/drawing/2014/main" id="{9978263F-730B-C141-BBEE-E7A0D8F2C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86" t="22222" r="15131" b="23333"/>
          <a:stretch/>
        </p:blipFill>
        <p:spPr>
          <a:xfrm>
            <a:off x="28731" y="990600"/>
            <a:ext cx="5181600" cy="3733800"/>
          </a:xfrm>
          <a:prstGeom prst="rect">
            <a:avLst/>
          </a:prstGeom>
        </p:spPr>
      </p:pic>
    </p:spTree>
    <p:extLst>
      <p:ext uri="{BB962C8B-B14F-4D97-AF65-F5344CB8AC3E}">
        <p14:creationId xmlns:p14="http://schemas.microsoft.com/office/powerpoint/2010/main" val="33894098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040C1E-C752-E1D0-9F60-0268E43315B8}"/>
              </a:ext>
            </a:extLst>
          </p:cNvPr>
          <p:cNvPicPr>
            <a:picLocks noChangeAspect="1"/>
          </p:cNvPicPr>
          <p:nvPr/>
        </p:nvPicPr>
        <p:blipFill>
          <a:blip r:embed="rId2"/>
          <a:stretch>
            <a:fillRect/>
          </a:stretch>
        </p:blipFill>
        <p:spPr>
          <a:xfrm>
            <a:off x="1066799" y="165597"/>
            <a:ext cx="10210801" cy="6625697"/>
          </a:xfrm>
          <a:prstGeom prst="rect">
            <a:avLst/>
          </a:prstGeom>
        </p:spPr>
      </p:pic>
    </p:spTree>
    <p:extLst>
      <p:ext uri="{BB962C8B-B14F-4D97-AF65-F5344CB8AC3E}">
        <p14:creationId xmlns:p14="http://schemas.microsoft.com/office/powerpoint/2010/main" val="107215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4160" b="94453" l="10000" r="90000"/>
                    </a14:imgEffect>
                  </a14:imgLayer>
                </a14:imgProps>
              </a:ext>
              <a:ext uri="{28A0092B-C50C-407E-A947-70E740481C1C}">
                <a14:useLocalDpi xmlns:a14="http://schemas.microsoft.com/office/drawing/2010/main" val="0"/>
              </a:ext>
            </a:extLst>
          </a:blip>
          <a:srcRect l="12736" r="13776"/>
          <a:stretch/>
        </p:blipFill>
        <p:spPr>
          <a:xfrm>
            <a:off x="3048000" y="1035698"/>
            <a:ext cx="4419600" cy="4538481"/>
          </a:xfrm>
          <a:prstGeom prst="rect">
            <a:avLst/>
          </a:prstGeom>
        </p:spPr>
      </p:pic>
      <p:sp>
        <p:nvSpPr>
          <p:cNvPr id="5" name="TextBox 4"/>
          <p:cNvSpPr txBox="1"/>
          <p:nvPr/>
        </p:nvSpPr>
        <p:spPr>
          <a:xfrm>
            <a:off x="4200760" y="5562601"/>
            <a:ext cx="2733441" cy="461665"/>
          </a:xfrm>
          <a:prstGeom prst="rect">
            <a:avLst/>
          </a:prstGeom>
          <a:noFill/>
        </p:spPr>
        <p:txBody>
          <a:bodyPr wrap="none" rtlCol="0">
            <a:spAutoFit/>
          </a:bodyPr>
          <a:lstStyle/>
          <a:p>
            <a:r>
              <a:rPr lang="en-US" sz="2400" dirty="0" err="1">
                <a:solidFill>
                  <a:srgbClr val="FFC000"/>
                </a:solidFill>
                <a:latin typeface="#9Slide02 Tieu de rat dai 01" panose="020B0604020202020204" charset="0"/>
                <a:ea typeface="#9Slide02 Tieu de rat dai 01" panose="020B0604020202020204" charset="0"/>
              </a:rPr>
              <a:t>TẾ</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BÀO</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NHÂN</a:t>
            </a:r>
            <a:r>
              <a:rPr lang="en-US" sz="2400" dirty="0">
                <a:solidFill>
                  <a:srgbClr val="FFC000"/>
                </a:solidFill>
                <a:latin typeface="#9Slide02 Tieu de rat dai 01" panose="020B0604020202020204" charset="0"/>
                <a:ea typeface="#9Slide02 Tieu de rat dai 01" panose="020B0604020202020204" charset="0"/>
              </a:rPr>
              <a:t> </a:t>
            </a:r>
            <a:r>
              <a:rPr lang="en-US" sz="2400" dirty="0" err="1">
                <a:solidFill>
                  <a:srgbClr val="FFC000"/>
                </a:solidFill>
                <a:latin typeface="#9Slide02 Tieu de rat dai 01" panose="020B0604020202020204" charset="0"/>
                <a:ea typeface="#9Slide02 Tieu de rat dai 01" panose="020B0604020202020204" charset="0"/>
              </a:rPr>
              <a:t>THỰC</a:t>
            </a:r>
            <a:endParaRPr lang="en-US" sz="2400" dirty="0">
              <a:solidFill>
                <a:srgbClr val="FFC000"/>
              </a:solidFill>
              <a:latin typeface="#9Slide02 Tieu de rat dai 01" panose="020B0604020202020204" charset="0"/>
              <a:ea typeface="#9Slide02 Tieu de rat dai 01" panose="020B0604020202020204" charset="0"/>
            </a:endParaRPr>
          </a:p>
        </p:txBody>
      </p:sp>
      <p:sp>
        <p:nvSpPr>
          <p:cNvPr id="6" name="Rectangle 5">
            <a:extLst>
              <a:ext uri="{FF2B5EF4-FFF2-40B4-BE49-F238E27FC236}">
                <a16:creationId xmlns:a16="http://schemas.microsoft.com/office/drawing/2014/main" id="{A32D4560-E03C-694F-A76D-B2EF70052C9A}"/>
              </a:ext>
            </a:extLst>
          </p:cNvPr>
          <p:cNvSpPr>
            <a:spLocks noChangeArrowheads="1"/>
          </p:cNvSpPr>
          <p:nvPr/>
        </p:nvSpPr>
        <p:spPr bwMode="auto">
          <a:xfrm>
            <a:off x="1621267" y="4495800"/>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400" b="1" dirty="0">
                <a:solidFill>
                  <a:srgbClr val="FDFFDC"/>
                </a:solidFill>
                <a:latin typeface="#9Slide02 Tieu de rat dai 01" panose="02000000000000000000" pitchFamily="2" charset="0"/>
                <a:ea typeface="#9Slide02 Tieu de rat dai 01" panose="02000000000000000000" pitchFamily="2" charset="0"/>
              </a:rPr>
              <a:t>Màng sinh chất</a:t>
            </a:r>
            <a:endParaRPr lang="en-US" sz="2400" b="1" dirty="0">
              <a:solidFill>
                <a:srgbClr val="FDFFDC"/>
              </a:solidFill>
              <a:latin typeface="#9Slide02 Tieu de rat dai 01" panose="02000000000000000000" pitchFamily="2" charset="0"/>
              <a:ea typeface="#9Slide02 Tieu de rat dai 01" panose="02000000000000000000" pitchFamily="2" charset="0"/>
            </a:endParaRPr>
          </a:p>
        </p:txBody>
      </p:sp>
      <p:sp>
        <p:nvSpPr>
          <p:cNvPr id="7" name="Rectangle 6">
            <a:extLst>
              <a:ext uri="{FF2B5EF4-FFF2-40B4-BE49-F238E27FC236}">
                <a16:creationId xmlns:a16="http://schemas.microsoft.com/office/drawing/2014/main" id="{EBC9A5F6-AAD5-BE47-846A-AED9D963A1B5}"/>
              </a:ext>
            </a:extLst>
          </p:cNvPr>
          <p:cNvSpPr>
            <a:spLocks noChangeArrowheads="1"/>
          </p:cNvSpPr>
          <p:nvPr/>
        </p:nvSpPr>
        <p:spPr bwMode="auto">
          <a:xfrm>
            <a:off x="5919449" y="205132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400" b="1" dirty="0">
                <a:solidFill>
                  <a:srgbClr val="FFFFDA"/>
                </a:solidFill>
                <a:latin typeface="#9Slide02 Tieu de rat dai 01" panose="02000000000000000000" pitchFamily="2" charset="0"/>
                <a:ea typeface="#9Slide02 Tieu de rat dai 01" panose="02000000000000000000" pitchFamily="2" charset="0"/>
              </a:rPr>
              <a:t>Tế bào chất</a:t>
            </a:r>
            <a:endParaRPr lang="en-US" sz="2400" b="1" dirty="0">
              <a:solidFill>
                <a:srgbClr val="FFFFDA"/>
              </a:solidFill>
              <a:latin typeface="#9Slide02 Tieu de rat dai 01" panose="02000000000000000000" pitchFamily="2" charset="0"/>
              <a:ea typeface="#9Slide02 Tieu de rat dai 01" panose="02000000000000000000" pitchFamily="2" charset="0"/>
            </a:endParaRPr>
          </a:p>
        </p:txBody>
      </p:sp>
      <p:sp>
        <p:nvSpPr>
          <p:cNvPr id="8" name="Rectangle 7">
            <a:extLst>
              <a:ext uri="{FF2B5EF4-FFF2-40B4-BE49-F238E27FC236}">
                <a16:creationId xmlns:a16="http://schemas.microsoft.com/office/drawing/2014/main" id="{2A80CDC1-3679-E149-9CB4-F4D01B499646}"/>
              </a:ext>
            </a:extLst>
          </p:cNvPr>
          <p:cNvSpPr>
            <a:spLocks noChangeArrowheads="1"/>
          </p:cNvSpPr>
          <p:nvPr/>
        </p:nvSpPr>
        <p:spPr bwMode="auto">
          <a:xfrm>
            <a:off x="990600" y="179308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vi-VN" sz="2400" b="1" dirty="0">
                <a:solidFill>
                  <a:srgbClr val="FFFFDA"/>
                </a:solidFill>
                <a:latin typeface="#9Slide02 Tieu de rat dai 01" panose="02000000000000000000" pitchFamily="2" charset="0"/>
                <a:ea typeface="#9Slide02 Tieu de rat dai 01" panose="02000000000000000000" pitchFamily="2" charset="0"/>
              </a:rPr>
              <a:t>Nhân</a:t>
            </a:r>
            <a:endParaRPr lang="en-US" sz="2400" b="1" dirty="0">
              <a:solidFill>
                <a:srgbClr val="FFFFDA"/>
              </a:solidFill>
              <a:latin typeface="#9Slide02 Tieu de rat dai 01" panose="02000000000000000000" pitchFamily="2" charset="0"/>
              <a:ea typeface="#9Slide02 Tieu de rat dai 01" panose="02000000000000000000" pitchFamily="2" charset="0"/>
            </a:endParaRPr>
          </a:p>
        </p:txBody>
      </p:sp>
      <p:sp>
        <p:nvSpPr>
          <p:cNvPr id="9" name="Left Brace 8"/>
          <p:cNvSpPr/>
          <p:nvPr/>
        </p:nvSpPr>
        <p:spPr>
          <a:xfrm>
            <a:off x="7924800" y="718659"/>
            <a:ext cx="304800" cy="3124200"/>
          </a:xfrm>
          <a:prstGeom prst="leftBrace">
            <a:avLst/>
          </a:prstGeom>
          <a:noFill/>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ectangle 9">
            <a:extLst>
              <a:ext uri="{FF2B5EF4-FFF2-40B4-BE49-F238E27FC236}">
                <a16:creationId xmlns:a16="http://schemas.microsoft.com/office/drawing/2014/main" id="{EBC9A5F6-AAD5-BE47-846A-AED9D963A1B5}"/>
              </a:ext>
            </a:extLst>
          </p:cNvPr>
          <p:cNvSpPr>
            <a:spLocks noChangeArrowheads="1"/>
          </p:cNvSpPr>
          <p:nvPr/>
        </p:nvSpPr>
        <p:spPr bwMode="auto">
          <a:xfrm>
            <a:off x="7924800" y="718659"/>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FFFDA"/>
                </a:solidFill>
                <a:latin typeface="#9Slide02 Tieu de rat dai 01" panose="02000000000000000000" pitchFamily="2" charset="0"/>
                <a:ea typeface="#9Slide02 Tieu de rat dai 01" panose="02000000000000000000" pitchFamily="2" charset="0"/>
              </a:rPr>
              <a:t>Mạng</a:t>
            </a:r>
            <a:r>
              <a:rPr lang="en-US" sz="2400" b="1" dirty="0">
                <a:solidFill>
                  <a:srgbClr val="FFFFDA"/>
                </a:solidFill>
                <a:latin typeface="#9Slide02 Tieu de rat dai 01" panose="02000000000000000000" pitchFamily="2" charset="0"/>
                <a:ea typeface="#9Slide02 Tieu de rat dai 01" panose="02000000000000000000" pitchFamily="2" charset="0"/>
              </a:rPr>
              <a:t> </a:t>
            </a:r>
            <a:r>
              <a:rPr lang="en-US" sz="2400" b="1" dirty="0" err="1">
                <a:solidFill>
                  <a:srgbClr val="FFFFDA"/>
                </a:solidFill>
                <a:latin typeface="#9Slide02 Tieu de rat dai 01" panose="02000000000000000000" pitchFamily="2" charset="0"/>
                <a:ea typeface="#9Slide02 Tieu de rat dai 01" panose="02000000000000000000" pitchFamily="2" charset="0"/>
              </a:rPr>
              <a:t>lưới</a:t>
            </a:r>
            <a:r>
              <a:rPr lang="en-US" sz="2400" b="1" dirty="0">
                <a:solidFill>
                  <a:srgbClr val="FFFFDA"/>
                </a:solidFill>
                <a:latin typeface="#9Slide02 Tieu de rat dai 01" panose="02000000000000000000" pitchFamily="2" charset="0"/>
                <a:ea typeface="#9Slide02 Tieu de rat dai 01" panose="02000000000000000000" pitchFamily="2" charset="0"/>
              </a:rPr>
              <a:t> NC</a:t>
            </a:r>
          </a:p>
        </p:txBody>
      </p:sp>
      <p:sp>
        <p:nvSpPr>
          <p:cNvPr id="11" name="Rectangle 10">
            <a:extLst>
              <a:ext uri="{FF2B5EF4-FFF2-40B4-BE49-F238E27FC236}">
                <a16:creationId xmlns:a16="http://schemas.microsoft.com/office/drawing/2014/main" id="{EBC9A5F6-AAD5-BE47-846A-AED9D963A1B5}"/>
              </a:ext>
            </a:extLst>
          </p:cNvPr>
          <p:cNvSpPr>
            <a:spLocks noChangeArrowheads="1"/>
          </p:cNvSpPr>
          <p:nvPr/>
        </p:nvSpPr>
        <p:spPr bwMode="auto">
          <a:xfrm>
            <a:off x="7939144" y="1213959"/>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err="1">
                <a:solidFill>
                  <a:srgbClr val="FFFFDA"/>
                </a:solidFill>
                <a:latin typeface="#9Slide02 Tieu de rat dai 01" panose="02000000000000000000" pitchFamily="2" charset="0"/>
                <a:ea typeface="#9Slide02 Tieu de rat dai 01" panose="02000000000000000000" pitchFamily="2" charset="0"/>
              </a:rPr>
              <a:t>Bộ</a:t>
            </a:r>
            <a:r>
              <a:rPr lang="en-US" sz="2400" b="1" dirty="0">
                <a:solidFill>
                  <a:srgbClr val="FFFFDA"/>
                </a:solidFill>
                <a:latin typeface="#9Slide02 Tieu de rat dai 01" panose="02000000000000000000" pitchFamily="2" charset="0"/>
                <a:ea typeface="#9Slide02 Tieu de rat dai 01" panose="02000000000000000000" pitchFamily="2" charset="0"/>
              </a:rPr>
              <a:t> </a:t>
            </a:r>
            <a:r>
              <a:rPr lang="en-US" sz="2400" b="1" dirty="0" err="1">
                <a:solidFill>
                  <a:srgbClr val="FFFFDA"/>
                </a:solidFill>
                <a:latin typeface="#9Slide02 Tieu de rat dai 01" panose="02000000000000000000" pitchFamily="2" charset="0"/>
                <a:ea typeface="#9Slide02 Tieu de rat dai 01" panose="02000000000000000000" pitchFamily="2" charset="0"/>
              </a:rPr>
              <a:t>máy</a:t>
            </a:r>
            <a:r>
              <a:rPr lang="en-US" sz="2400" b="1" dirty="0">
                <a:solidFill>
                  <a:srgbClr val="FFFFDA"/>
                </a:solidFill>
                <a:latin typeface="#9Slide02 Tieu de rat dai 01" panose="02000000000000000000" pitchFamily="2" charset="0"/>
                <a:ea typeface="#9Slide02 Tieu de rat dai 01" panose="02000000000000000000" pitchFamily="2" charset="0"/>
              </a:rPr>
              <a:t> Golgi</a:t>
            </a:r>
          </a:p>
        </p:txBody>
      </p:sp>
      <p:sp>
        <p:nvSpPr>
          <p:cNvPr id="12" name="Rectangle 11">
            <a:extLst>
              <a:ext uri="{FF2B5EF4-FFF2-40B4-BE49-F238E27FC236}">
                <a16:creationId xmlns:a16="http://schemas.microsoft.com/office/drawing/2014/main" id="{EBC9A5F6-AAD5-BE47-846A-AED9D963A1B5}"/>
              </a:ext>
            </a:extLst>
          </p:cNvPr>
          <p:cNvSpPr>
            <a:spLocks noChangeArrowheads="1"/>
          </p:cNvSpPr>
          <p:nvPr/>
        </p:nvSpPr>
        <p:spPr bwMode="auto">
          <a:xfrm>
            <a:off x="7467600" y="1793081"/>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Ti </a:t>
            </a:r>
            <a:r>
              <a:rPr lang="en-US" sz="2400" b="1" dirty="0" err="1">
                <a:solidFill>
                  <a:srgbClr val="FFFFDA"/>
                </a:solidFill>
                <a:latin typeface="#9Slide02 Tieu de rat dai 01" panose="02000000000000000000" pitchFamily="2" charset="0"/>
                <a:ea typeface="#9Slide02 Tieu de rat dai 01" panose="02000000000000000000" pitchFamily="2" charset="0"/>
              </a:rPr>
              <a:t>thể</a:t>
            </a:r>
            <a:endParaRPr lang="en-US" sz="2400" b="1" dirty="0">
              <a:solidFill>
                <a:srgbClr val="FFFFDA"/>
              </a:solidFill>
              <a:latin typeface="#9Slide02 Tieu de rat dai 01" panose="02000000000000000000" pitchFamily="2" charset="0"/>
              <a:ea typeface="#9Slide02 Tieu de rat dai 01" panose="02000000000000000000" pitchFamily="2" charset="0"/>
            </a:endParaRPr>
          </a:p>
        </p:txBody>
      </p:sp>
      <p:sp>
        <p:nvSpPr>
          <p:cNvPr id="13" name="Rectangle 12">
            <a:extLst>
              <a:ext uri="{FF2B5EF4-FFF2-40B4-BE49-F238E27FC236}">
                <a16:creationId xmlns:a16="http://schemas.microsoft.com/office/drawing/2014/main" id="{EBC9A5F6-AAD5-BE47-846A-AED9D963A1B5}"/>
              </a:ext>
            </a:extLst>
          </p:cNvPr>
          <p:cNvSpPr>
            <a:spLocks noChangeArrowheads="1"/>
          </p:cNvSpPr>
          <p:nvPr/>
        </p:nvSpPr>
        <p:spPr bwMode="auto">
          <a:xfrm>
            <a:off x="7675133" y="2396724"/>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Ribosome</a:t>
            </a:r>
          </a:p>
        </p:txBody>
      </p:sp>
      <p:sp>
        <p:nvSpPr>
          <p:cNvPr id="14" name="Rectangle 13">
            <a:extLst>
              <a:ext uri="{FF2B5EF4-FFF2-40B4-BE49-F238E27FC236}">
                <a16:creationId xmlns:a16="http://schemas.microsoft.com/office/drawing/2014/main" id="{EBC9A5F6-AAD5-BE47-846A-AED9D963A1B5}"/>
              </a:ext>
            </a:extLst>
          </p:cNvPr>
          <p:cNvSpPr>
            <a:spLocks noChangeArrowheads="1"/>
          </p:cNvSpPr>
          <p:nvPr/>
        </p:nvSpPr>
        <p:spPr bwMode="auto">
          <a:xfrm>
            <a:off x="7654066" y="2983286"/>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Lysosome</a:t>
            </a:r>
          </a:p>
        </p:txBody>
      </p:sp>
      <p:sp>
        <p:nvSpPr>
          <p:cNvPr id="15" name="Rectangle 14">
            <a:extLst>
              <a:ext uri="{FF2B5EF4-FFF2-40B4-BE49-F238E27FC236}">
                <a16:creationId xmlns:a16="http://schemas.microsoft.com/office/drawing/2014/main" id="{EBC9A5F6-AAD5-BE47-846A-AED9D963A1B5}"/>
              </a:ext>
            </a:extLst>
          </p:cNvPr>
          <p:cNvSpPr>
            <a:spLocks noChangeArrowheads="1"/>
          </p:cNvSpPr>
          <p:nvPr/>
        </p:nvSpPr>
        <p:spPr bwMode="auto">
          <a:xfrm>
            <a:off x="7620000" y="3439972"/>
            <a:ext cx="2438400" cy="381000"/>
          </a:xfrm>
          <a:prstGeom prst="rect">
            <a:avLst/>
          </a:prstGeom>
          <a:noFill/>
          <a:ln w="9525">
            <a:noFill/>
            <a:miter lim="800000"/>
            <a:headEnd/>
            <a:tailEnd/>
          </a:ln>
        </p:spPr>
        <p:txBody>
          <a:bodyPr/>
          <a:lstStyle/>
          <a:p>
            <a:pPr marL="270272" indent="-270272" algn="ctr">
              <a:spcAft>
                <a:spcPts val="600"/>
              </a:spcAft>
              <a:buClr>
                <a:schemeClr val="tx2"/>
              </a:buClr>
              <a:buSzPct val="70000"/>
            </a:pPr>
            <a:r>
              <a:rPr lang="en-US" sz="2400" b="1" dirty="0">
                <a:solidFill>
                  <a:srgbClr val="FFFFDA"/>
                </a:solidFill>
                <a:latin typeface="#9Slide02 Tieu de rat dai 01" panose="02000000000000000000" pitchFamily="2" charset="0"/>
                <a:ea typeface="#9Slide02 Tieu de rat dai 01" panose="02000000000000000000" pitchFamily="2" charset="0"/>
              </a:rPr>
              <a:t>……………</a:t>
            </a:r>
          </a:p>
        </p:txBody>
      </p:sp>
      <p:cxnSp>
        <p:nvCxnSpPr>
          <p:cNvPr id="17" name="Straight Arrow Connector 16"/>
          <p:cNvCxnSpPr>
            <a:cxnSpLocks/>
          </p:cNvCxnSpPr>
          <p:nvPr/>
        </p:nvCxnSpPr>
        <p:spPr>
          <a:xfrm>
            <a:off x="2743201" y="2090260"/>
            <a:ext cx="2078467" cy="744829"/>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p:cNvCxnSpPr>
          <p:nvPr/>
        </p:nvCxnSpPr>
        <p:spPr>
          <a:xfrm flipV="1">
            <a:off x="3928334" y="4495801"/>
            <a:ext cx="643666" cy="195105"/>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flipH="1">
            <a:off x="5776857" y="2404165"/>
            <a:ext cx="599793" cy="171031"/>
          </a:xfrm>
          <a:prstGeom prst="straightConnector1">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38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500"/>
                                        <p:tgtEl>
                                          <p:spTgt spid="8"/>
                                        </p:tgtEl>
                                      </p:cBhvr>
                                    </p:animEffec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1">
            <a:extLst>
              <a:ext uri="{FF2B5EF4-FFF2-40B4-BE49-F238E27FC236}">
                <a16:creationId xmlns:a16="http://schemas.microsoft.com/office/drawing/2014/main" id="{18B02382-10FC-A245-87C3-F52FD7FB05FA}"/>
              </a:ext>
            </a:extLst>
          </p:cNvPr>
          <p:cNvSpPr/>
          <p:nvPr/>
        </p:nvSpPr>
        <p:spPr>
          <a:xfrm>
            <a:off x="838200" y="190500"/>
            <a:ext cx="10820400" cy="647700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tabLst>
                <a:tab pos="3870960" algn="l"/>
              </a:tabLst>
            </a:pP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hoạch</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vật</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vật</a:t>
            </a:r>
            <a:r>
              <a:rPr lang="en-US" sz="2400" b="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1.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p>
          <a:p>
            <a:pPr>
              <a:lnSpc>
                <a:spcPct val="107000"/>
              </a:lnSpc>
              <a:spcAft>
                <a:spcPts val="800"/>
              </a:spcAft>
            </a:pPr>
            <a:r>
              <a:rPr lang="vi-VN"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Nguyên</a:t>
            </a:r>
            <a:r>
              <a:rPr lang="vi-VN"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liệu sử dụng:</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vi-VN"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Phác thảo bản thiết kế:</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vi-VN"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Sản phẩm tạo thành (mang sản phẩm đến lớp vào tiết học sau)</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2.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công</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nhiệm</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vụ</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Trưởng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nhóm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chung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Thư</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kí</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ghi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chép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dung):</a:t>
            </a: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Tìm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vật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liệu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ý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tưởng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bản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nSpc>
                <a:spcPct val="107000"/>
              </a:lnSpc>
              <a:spcAft>
                <a:spcPts val="800"/>
              </a:spcAft>
            </a:pP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Tìm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dung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tập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yêu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p:txBody>
      </p:sp>
    </p:spTree>
    <p:extLst>
      <p:ext uri="{BB962C8B-B14F-4D97-AF65-F5344CB8AC3E}">
        <p14:creationId xmlns:p14="http://schemas.microsoft.com/office/powerpoint/2010/main" val="152299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D9DEB-6569-4233-4C1F-821F84A3C2F0}"/>
              </a:ext>
            </a:extLst>
          </p:cNvPr>
          <p:cNvSpPr txBox="1"/>
          <p:nvPr/>
        </p:nvSpPr>
        <p:spPr>
          <a:xfrm>
            <a:off x="152400" y="304800"/>
            <a:ext cx="11582400" cy="4894481"/>
          </a:xfrm>
          <a:prstGeom prst="rect">
            <a:avLst/>
          </a:prstGeom>
          <a:noFill/>
        </p:spPr>
        <p:txBody>
          <a:bodyPr wrap="square">
            <a:spAutoFit/>
          </a:bodyPr>
          <a:lstStyle/>
          <a:p>
            <a:pPr indent="450215" algn="just"/>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1.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nói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tính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thấm</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chọn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lọc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tử</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quyết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định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tính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thấm</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dễ</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qua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0215" algn="just">
              <a:lnSpc>
                <a:spcPct val="107000"/>
              </a:lnSpc>
              <a:spcAft>
                <a:spcPts val="800"/>
              </a:spcAft>
            </a:pP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2. Quan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sát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8.3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nêu</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chính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protein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3.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Nêu</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nền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ngoại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4.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tả</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sắp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xếp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tử</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cellulose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thành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vật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sắp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xếp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tử</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cellulose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phù</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thế</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thành</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5.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đặc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điểm</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phù</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bảo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vệ</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kiểm</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soát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trao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đổi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p:txBody>
      </p:sp>
    </p:spTree>
    <p:extLst>
      <p:ext uri="{BB962C8B-B14F-4D97-AF65-F5344CB8AC3E}">
        <p14:creationId xmlns:p14="http://schemas.microsoft.com/office/powerpoint/2010/main" val="4084251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D9DEB-6569-4233-4C1F-821F84A3C2F0}"/>
              </a:ext>
            </a:extLst>
          </p:cNvPr>
          <p:cNvSpPr txBox="1"/>
          <p:nvPr/>
        </p:nvSpPr>
        <p:spPr>
          <a:xfrm>
            <a:off x="152400" y="304800"/>
            <a:ext cx="11582400" cy="5190075"/>
          </a:xfrm>
          <a:prstGeom prst="rect">
            <a:avLst/>
          </a:prstGeom>
          <a:noFill/>
        </p:spPr>
        <p:txBody>
          <a:bodyPr wrap="square">
            <a:spAutoFit/>
          </a:bodyPr>
          <a:lstStyle/>
          <a:p>
            <a:pPr indent="457200" algn="just">
              <a:lnSpc>
                <a:spcPct val="107000"/>
              </a:lnSpc>
              <a:spcAft>
                <a:spcPts val="800"/>
              </a:spcAft>
            </a:pP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6.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Tại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sao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nói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trung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tâm</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điều</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khiển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hoạt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động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sống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7.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Vì</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rất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phổ</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biến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phát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triển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vật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8.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Nêu</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đặc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điểm</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phù</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ty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lục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lạp</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9.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nói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sản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xuất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hạt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hoặc</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trơn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phát</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triển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mạnh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gan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ở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hoàn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tuyến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tụy</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Giải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thích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10.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Kể</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tên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số</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ribosome. Ribosome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gắn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trên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mạng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ý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nghĩa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gì</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đối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với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việc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8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11.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Thành</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phần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trung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đóng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vai</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trò</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trọng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sự</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chia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8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8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p:txBody>
      </p:sp>
    </p:spTree>
    <p:extLst>
      <p:ext uri="{BB962C8B-B14F-4D97-AF65-F5344CB8AC3E}">
        <p14:creationId xmlns:p14="http://schemas.microsoft.com/office/powerpoint/2010/main" val="5212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1">
            <a:extLst>
              <a:ext uri="{FF2B5EF4-FFF2-40B4-BE49-F238E27FC236}">
                <a16:creationId xmlns:a16="http://schemas.microsoft.com/office/drawing/2014/main" id="{18B02382-10FC-A245-87C3-F52FD7FB05FA}"/>
              </a:ext>
            </a:extLst>
          </p:cNvPr>
          <p:cNvSpPr/>
          <p:nvPr/>
        </p:nvSpPr>
        <p:spPr>
          <a:xfrm>
            <a:off x="1447800" y="190500"/>
            <a:ext cx="9296400" cy="647700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44546A"/>
              </a:buClr>
              <a:buSzPct val="70000"/>
              <a:defRPr/>
            </a:pPr>
            <a:r>
              <a:rPr lang="en-US" sz="2400" b="1" dirty="0">
                <a:solidFill>
                  <a:srgbClr val="FAC603"/>
                </a:solidFill>
                <a:latin typeface="#9Slide02 Tieu de rat dai 01" panose="02000000000000000000" pitchFamily="2" charset="0"/>
                <a:ea typeface="#9Slide02 Tieu de rat dai 01" panose="02000000000000000000" pitchFamily="2" charset="0"/>
              </a:rPr>
              <a:t>BÁO CÁO KẾT QUẢ THÍ NGHIỆM</a:t>
            </a:r>
          </a:p>
          <a:p>
            <a:pPr algn="just">
              <a:lnSpc>
                <a:spcPct val="107000"/>
              </a:lnSpc>
              <a:spcAft>
                <a:spcPts val="800"/>
              </a:spcAft>
              <a:tabLst>
                <a:tab pos="3870960" algn="l"/>
              </a:tabLst>
            </a:pP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1: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Làm</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tiêu</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bản</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sát</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vật</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endParaRP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1.</a:t>
            </a:r>
            <a:r>
              <a:rPr lang="en-US" sz="2400"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Mục</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đích</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nghiệm</a:t>
            </a:r>
            <a:r>
              <a:rPr lang="en-US" sz="2400" dirty="0">
                <a:solidFill>
                  <a:schemeClr val="bg1"/>
                </a:solidFill>
                <a:effectLst/>
                <a:latin typeface="#9Slide02 Noi dung rat dai" panose="020B0604020202020204" charset="0"/>
                <a:ea typeface="#9Slide02 Noi dung rat dai" panose="020B0604020202020204" charset="0"/>
              </a:rPr>
              <a:t> :</a:t>
            </a: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2. </a:t>
            </a:r>
            <a:r>
              <a:rPr lang="en-US" sz="2400" b="1" dirty="0" err="1">
                <a:solidFill>
                  <a:schemeClr val="bg1"/>
                </a:solidFill>
                <a:effectLst/>
                <a:latin typeface="#9Slide02 Noi dung rat dai" panose="020B0604020202020204" charset="0"/>
                <a:ea typeface="#9Slide02 Noi dung rat dai" panose="020B0604020202020204" charset="0"/>
              </a:rPr>
              <a:t>Chuẩn</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bị</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nghiệm</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Mẫu</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vật</a:t>
            </a:r>
            <a:r>
              <a:rPr lang="en-US" sz="2400" dirty="0">
                <a:solidFill>
                  <a:schemeClr val="bg1"/>
                </a:solidFill>
                <a:effectLst/>
                <a:latin typeface="#9Slide02 Noi dung rat dai" panose="020B0604020202020204" charset="0"/>
                <a:ea typeface="#9Slide02 Noi dung rat dai" panose="020B0604020202020204" charset="0"/>
              </a:rPr>
              <a:t> : </a:t>
            </a:r>
            <a:r>
              <a:rPr lang="en-US" sz="2400" dirty="0" err="1">
                <a:solidFill>
                  <a:schemeClr val="bg1"/>
                </a:solidFill>
                <a:effectLst/>
                <a:latin typeface="#9Slide02 Noi dung rat dai" panose="020B0604020202020204" charset="0"/>
                <a:ea typeface="#9Slide02 Noi dung rat dai" panose="020B0604020202020204" charset="0"/>
              </a:rPr>
              <a:t>Lá</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hành</a:t>
            </a:r>
            <a:r>
              <a:rPr lang="en-US" sz="2400" dirty="0">
                <a:solidFill>
                  <a:schemeClr val="bg1"/>
                </a:solidFill>
                <a:effectLst/>
                <a:latin typeface="#9Slide02 Noi dung rat dai" panose="020B0604020202020204" charset="0"/>
                <a:ea typeface="#9Slide02 Noi dung rat dai" panose="020B0604020202020204" charset="0"/>
              </a:rPr>
              <a:t> ta.</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Hóa</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chất</a:t>
            </a:r>
            <a:r>
              <a:rPr lang="en-US" sz="2400" dirty="0">
                <a:solidFill>
                  <a:schemeClr val="bg1"/>
                </a:solidFill>
                <a:effectLst/>
                <a:latin typeface="#9Slide02 Noi dung rat dai" panose="020B0604020202020204" charset="0"/>
                <a:ea typeface="#9Slide02 Noi dung rat dai" panose="020B0604020202020204" charset="0"/>
              </a:rPr>
              <a:t> : </a:t>
            </a:r>
            <a:r>
              <a:rPr lang="en-US" sz="2400" dirty="0" err="1">
                <a:solidFill>
                  <a:schemeClr val="bg1"/>
                </a:solidFill>
                <a:effectLst/>
                <a:latin typeface="#9Slide02 Noi dung rat dai" panose="020B0604020202020204" charset="0"/>
                <a:ea typeface="#9Slide02 Noi dung rat dai" panose="020B0604020202020204" charset="0"/>
              </a:rPr>
              <a:t>Nước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cất</a:t>
            </a:r>
            <a:r>
              <a:rPr lang="en-US" sz="2400" dirty="0">
                <a:solidFill>
                  <a:schemeClr val="bg1"/>
                </a:solidFill>
                <a:effectLst/>
                <a:latin typeface="#9Slide02 Noi dung rat dai" panose="020B0604020202020204" charset="0"/>
                <a:ea typeface="#9Slide02 Noi dung rat dai" panose="020B0604020202020204" charset="0"/>
              </a:rPr>
              <a:t>, dung </a:t>
            </a:r>
            <a:r>
              <a:rPr lang="en-US" sz="2400" dirty="0" err="1">
                <a:solidFill>
                  <a:schemeClr val="bg1"/>
                </a:solidFill>
                <a:effectLst/>
                <a:latin typeface="#9Slide02 Noi dung rat dai" panose="020B0604020202020204" charset="0"/>
                <a:ea typeface="#9Slide02 Noi dung rat dai" panose="020B0604020202020204" charset="0"/>
              </a:rPr>
              <a:t>dịch</a:t>
            </a:r>
            <a:r>
              <a:rPr lang="en-US" sz="2400" dirty="0">
                <a:solidFill>
                  <a:schemeClr val="bg1"/>
                </a:solidFill>
                <a:effectLst/>
                <a:latin typeface="#9Slide02 Noi dung rat dai" panose="020B0604020202020204" charset="0"/>
                <a:ea typeface="#9Slide02 Noi dung rat dai" panose="020B0604020202020204" charset="0"/>
              </a:rPr>
              <a:t> KI</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Dụng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cụ</a:t>
            </a:r>
            <a:r>
              <a:rPr lang="en-US" sz="2400" dirty="0">
                <a:solidFill>
                  <a:schemeClr val="bg1"/>
                </a:solidFill>
                <a:effectLst/>
                <a:latin typeface="#9Slide02 Noi dung rat dai" panose="020B0604020202020204" charset="0"/>
                <a:ea typeface="#9Slide02 Noi dung rat dai" panose="020B0604020202020204" charset="0"/>
              </a:rPr>
              <a:t> :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hiển</a:t>
            </a:r>
            <a:r>
              <a:rPr lang="en-US" sz="2400" dirty="0">
                <a:solidFill>
                  <a:schemeClr val="bg1"/>
                </a:solidFill>
                <a:effectLst/>
                <a:latin typeface="#9Slide02 Noi dung rat dai" panose="020B0604020202020204" charset="0"/>
                <a:ea typeface="#9Slide02 Noi dung rat dai" panose="020B0604020202020204" charset="0"/>
              </a:rPr>
              <a:t> vi </a:t>
            </a:r>
            <a:r>
              <a:rPr lang="en-US" sz="2400" dirty="0" err="1">
                <a:solidFill>
                  <a:schemeClr val="bg1"/>
                </a:solidFill>
                <a:effectLst/>
                <a:latin typeface="#9Slide02 Noi dung rat dai" panose="020B0604020202020204" charset="0"/>
                <a:ea typeface="#9Slide02 Noi dung rat dai" panose="020B0604020202020204" charset="0"/>
              </a:rPr>
              <a:t>quang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học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kim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mũi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mác</a:t>
            </a:r>
            <a:r>
              <a:rPr lang="en-US" sz="2400" dirty="0">
                <a:solidFill>
                  <a:schemeClr val="bg1"/>
                </a:solidFill>
                <a:effectLst/>
                <a:latin typeface="#9Slide02 Noi dung rat dai" panose="020B0604020202020204" charset="0"/>
                <a:ea typeface="#9Slide02 Noi dung rat dai" panose="020B0604020202020204" charset="0"/>
              </a:rPr>
              <a:t>, lam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lamen</a:t>
            </a:r>
            <a:endParaRPr lang="en-US" sz="2400" dirty="0">
              <a:solidFill>
                <a:schemeClr val="bg1"/>
              </a:solidFill>
              <a:effectLst/>
              <a:latin typeface="#9Slide02 Noi dung rat dai" panose="020B0604020202020204" charset="0"/>
              <a:ea typeface="#9Slide02 Noi dung rat dai" panose="020B0604020202020204" charset="0"/>
            </a:endParaRP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3. </a:t>
            </a:r>
            <a:r>
              <a:rPr lang="en-US" sz="2400" b="1" dirty="0" err="1">
                <a:solidFill>
                  <a:schemeClr val="bg1"/>
                </a:solidFill>
                <a:effectLst/>
                <a:latin typeface="#9Slide02 Noi dung rat dai" panose="020B0604020202020204" charset="0"/>
                <a:ea typeface="#9Slide02 Noi dung rat dai" panose="020B0604020202020204" charset="0"/>
              </a:rPr>
              <a:t>Các</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bước</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tiến</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hành</a:t>
            </a:r>
            <a:r>
              <a:rPr lang="en-US" sz="2400" b="1" dirty="0">
                <a:solidFill>
                  <a:schemeClr val="bg1"/>
                </a:solidFill>
                <a:effectLst/>
                <a:latin typeface="#9Slide02 Noi dung rat dai" panose="020B0604020202020204" charset="0"/>
                <a:ea typeface="#9Slide02 Noi dung rat dai" panose="020B0604020202020204" charset="0"/>
              </a:rPr>
              <a:t>:</a:t>
            </a:r>
            <a:endParaRPr lang="en-US" sz="2400" dirty="0">
              <a:solidFill>
                <a:schemeClr val="bg1"/>
              </a:solidFill>
              <a:effectLst/>
              <a:latin typeface="#9Slide02 Noi dung rat dai" panose="020B0604020202020204" charset="0"/>
              <a:ea typeface="#9Slide02 Noi dung rat dai" panose="020B0604020202020204" charset="0"/>
            </a:endParaRP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Nhỏ</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một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giọt</a:t>
            </a:r>
            <a:r>
              <a:rPr lang="en-US" sz="2400" dirty="0">
                <a:solidFill>
                  <a:schemeClr val="bg1"/>
                </a:solidFill>
                <a:effectLst/>
                <a:latin typeface="#9Slide02 Noi dung rat dai" panose="020B0604020202020204" charset="0"/>
                <a:ea typeface="#9Slide02 Noi dung rat dai" panose="020B0604020202020204" charset="0"/>
              </a:rPr>
              <a:t> dung </a:t>
            </a:r>
            <a:r>
              <a:rPr lang="en-US" sz="2400" dirty="0" err="1">
                <a:solidFill>
                  <a:schemeClr val="bg1"/>
                </a:solidFill>
                <a:effectLst/>
                <a:latin typeface="#9Slide02 Noi dung rat dai" panose="020B0604020202020204" charset="0"/>
                <a:ea typeface="#9Slide02 Noi dung rat dai" panose="020B0604020202020204" charset="0"/>
              </a:rPr>
              <a:t>dịch</a:t>
            </a:r>
            <a:r>
              <a:rPr lang="en-US" sz="2400" dirty="0">
                <a:solidFill>
                  <a:schemeClr val="bg1"/>
                </a:solidFill>
                <a:effectLst/>
                <a:latin typeface="#9Slide02 Noi dung rat dai" panose="020B0604020202020204" charset="0"/>
                <a:ea typeface="#9Slide02 Noi dung rat dai" panose="020B0604020202020204" charset="0"/>
              </a:rPr>
              <a:t> KI </a:t>
            </a:r>
            <a:r>
              <a:rPr lang="en-US" sz="2400" dirty="0" err="1">
                <a:solidFill>
                  <a:schemeClr val="bg1"/>
                </a:solidFill>
                <a:effectLst/>
                <a:latin typeface="#9Slide02 Noi dung rat dai" panose="020B0604020202020204" charset="0"/>
                <a:ea typeface="#9Slide02 Noi dung rat dai" panose="020B0604020202020204" charset="0"/>
              </a:rPr>
              <a:t>lêm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phần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giữa</a:t>
            </a:r>
            <a:r>
              <a:rPr lang="en-US" sz="2400" dirty="0">
                <a:solidFill>
                  <a:schemeClr val="bg1"/>
                </a:solidFill>
                <a:effectLst/>
                <a:latin typeface="#9Slide02 Noi dung rat dai" panose="020B0604020202020204" charset="0"/>
                <a:ea typeface="#9Slide02 Noi dung rat dai" panose="020B0604020202020204" charset="0"/>
              </a:rPr>
              <a:t> lam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Cuộn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tròn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lá</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vào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đầu</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ngón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tay</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trỏ</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Cầm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kim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mũi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mác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rạch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nhẹ</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trên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lá</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rồi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khẽ</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tách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lớp</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biểu</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bì</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Đặt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miếng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biểu</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bì</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vào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chỗ</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có</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giọt</a:t>
            </a:r>
            <a:r>
              <a:rPr lang="en-US" sz="2400" dirty="0">
                <a:solidFill>
                  <a:schemeClr val="bg1"/>
                </a:solidFill>
                <a:effectLst/>
                <a:latin typeface="#9Slide02 Noi dung rat dai" panose="020B0604020202020204" charset="0"/>
                <a:ea typeface="#9Slide02 Noi dung rat dai" panose="020B0604020202020204" charset="0"/>
              </a:rPr>
              <a:t> KI </a:t>
            </a:r>
            <a:r>
              <a:rPr lang="en-US" sz="2400" dirty="0" err="1">
                <a:solidFill>
                  <a:schemeClr val="bg1"/>
                </a:solidFill>
                <a:effectLst/>
                <a:latin typeface="#9Slide02 Noi dung rat dai" panose="020B0604020202020204" charset="0"/>
                <a:ea typeface="#9Slide02 Noi dung rat dai" panose="020B0604020202020204" charset="0"/>
              </a:rPr>
              <a:t>trên</a:t>
            </a:r>
            <a:r>
              <a:rPr lang="en-US" sz="2400" dirty="0">
                <a:solidFill>
                  <a:schemeClr val="bg1"/>
                </a:solidFill>
                <a:effectLst/>
                <a:latin typeface="#9Slide02 Noi dung rat dai" panose="020B0604020202020204" charset="0"/>
                <a:ea typeface="#9Slide02 Noi dung rat dai" panose="020B0604020202020204" charset="0"/>
              </a:rPr>
              <a:t> lam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Đậy</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lamen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lên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vị</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trí</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miếng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biểu</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bì</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sao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không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có</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bọt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khí</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dưới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lamen</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Quan </a:t>
            </a:r>
            <a:r>
              <a:rPr lang="en-US" sz="2400" dirty="0" err="1">
                <a:solidFill>
                  <a:schemeClr val="bg1"/>
                </a:solidFill>
                <a:effectLst/>
                <a:latin typeface="#9Slide02 Noi dung rat dai" panose="020B0604020202020204" charset="0"/>
                <a:ea typeface="#9Slide02 Noi dung rat dai" panose="020B0604020202020204" charset="0"/>
              </a:rPr>
              <a:t>sát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dưới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hiển</a:t>
            </a:r>
            <a:r>
              <a:rPr lang="en-US" sz="2400" dirty="0">
                <a:solidFill>
                  <a:schemeClr val="bg1"/>
                </a:solidFill>
                <a:effectLst/>
                <a:latin typeface="#9Slide02 Noi dung rat dai" panose="020B0604020202020204" charset="0"/>
                <a:ea typeface="#9Slide02 Noi dung rat dai" panose="020B0604020202020204" charset="0"/>
              </a:rPr>
              <a:t> vi, </a:t>
            </a:r>
            <a:r>
              <a:rPr lang="en-US" sz="2400" dirty="0" err="1">
                <a:solidFill>
                  <a:schemeClr val="bg1"/>
                </a:solidFill>
                <a:effectLst/>
                <a:latin typeface="#9Slide02 Noi dung rat dai" panose="020B0604020202020204" charset="0"/>
                <a:ea typeface="#9Slide02 Noi dung rat dai" panose="020B0604020202020204" charset="0"/>
              </a:rPr>
              <a:t>quan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sát</a:t>
            </a:r>
            <a:r>
              <a:rPr lang="en-US" sz="2400" dirty="0">
                <a:solidFill>
                  <a:schemeClr val="bg1"/>
                </a:solidFill>
                <a:effectLst/>
                <a:latin typeface="#9Slide02 Noi dung rat dai" panose="020B0604020202020204" charset="0"/>
                <a:ea typeface="#9Slide02 Noi dung rat dai" panose="020B0604020202020204" charset="0"/>
              </a:rPr>
              <a:t> ở </a:t>
            </a:r>
            <a:r>
              <a:rPr lang="en-US" sz="2400" dirty="0" err="1">
                <a:solidFill>
                  <a:schemeClr val="bg1"/>
                </a:solidFill>
                <a:effectLst/>
                <a:latin typeface="#9Slide02 Noi dung rat dai" panose="020B0604020202020204" charset="0"/>
                <a:ea typeface="#9Slide02 Noi dung rat dai" panose="020B0604020202020204" charset="0"/>
              </a:rPr>
              <a:t>vật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10x </a:t>
            </a:r>
            <a:r>
              <a:rPr lang="en-US" sz="2400" dirty="0" err="1">
                <a:solidFill>
                  <a:schemeClr val="bg1"/>
                </a:solidFill>
                <a:effectLst/>
                <a:latin typeface="#9Slide02 Noi dung rat dai" panose="020B0604020202020204" charset="0"/>
                <a:ea typeface="#9Slide02 Noi dung rat dai" panose="020B0604020202020204" charset="0"/>
              </a:rPr>
              <a:t>rồi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chuyển</a:t>
            </a:r>
            <a:r>
              <a:rPr lang="en-US" sz="2400" dirty="0">
                <a:solidFill>
                  <a:schemeClr val="bg1"/>
                </a:solidFill>
                <a:effectLst/>
                <a:latin typeface="#9Slide02 Noi dung rat dai" panose="020B0604020202020204" charset="0"/>
                <a:ea typeface="#9Slide02 Noi dung rat dai" panose="020B0604020202020204" charset="0"/>
              </a:rPr>
              <a:t> sang 40x</a:t>
            </a: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4. </a:t>
            </a:r>
            <a:r>
              <a:rPr lang="en-US" sz="2400" b="1" dirty="0" err="1">
                <a:solidFill>
                  <a:schemeClr val="bg1"/>
                </a:solidFill>
                <a:effectLst/>
                <a:latin typeface="#9Slide02 Noi dung rat dai" panose="020B0604020202020204" charset="0"/>
                <a:ea typeface="#9Slide02 Noi dung rat dai" panose="020B0604020202020204" charset="0"/>
              </a:rPr>
              <a:t>Kết</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quả</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nghiệm</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và</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giải</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thích</a:t>
            </a:r>
            <a:r>
              <a:rPr lang="en-US" sz="2400" b="1" dirty="0">
                <a:solidFill>
                  <a:schemeClr val="bg1"/>
                </a:solidFill>
                <a:effectLst/>
                <a:latin typeface="#9Slide02 Noi dung rat dai" panose="020B0604020202020204" charset="0"/>
                <a:ea typeface="#9Slide02 Noi dung rat dai" panose="020B0604020202020204" charset="0"/>
              </a:rPr>
              <a:t>:</a:t>
            </a:r>
            <a:endParaRPr lang="en-US" sz="2400" dirty="0">
              <a:solidFill>
                <a:schemeClr val="bg1"/>
              </a:solidFill>
              <a:effectLst/>
              <a:latin typeface="#9Slide02 Noi dung rat dai" panose="020B0604020202020204" charset="0"/>
              <a:ea typeface="#9Slide02 Noi dung rat dai" panose="020B0604020202020204" charset="0"/>
            </a:endParaRPr>
          </a:p>
          <a:p>
            <a:r>
              <a:rPr lang="en-US" sz="2400" b="1" dirty="0">
                <a:solidFill>
                  <a:schemeClr val="bg1"/>
                </a:solidFill>
                <a:effectLst/>
                <a:latin typeface="#9Slide02 Noi dung rat dai" panose="020B0604020202020204" charset="0"/>
                <a:ea typeface="#9Slide02 Noi dung rat dai" panose="020B0604020202020204" charset="0"/>
              </a:rPr>
              <a:t>5. </a:t>
            </a:r>
            <a:r>
              <a:rPr lang="en-US" sz="2400" b="1" dirty="0" err="1">
                <a:solidFill>
                  <a:schemeClr val="bg1"/>
                </a:solidFill>
                <a:effectLst/>
                <a:latin typeface="#9Slide02 Noi dung rat dai" panose="020B0604020202020204" charset="0"/>
                <a:ea typeface="#9Slide02 Noi dung rat dai" panose="020B0604020202020204" charset="0"/>
              </a:rPr>
              <a:t>Kết</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luận</a:t>
            </a:r>
            <a:r>
              <a:rPr lang="en-US" sz="2400" b="1" dirty="0">
                <a:solidFill>
                  <a:schemeClr val="bg1"/>
                </a:solidFill>
                <a:effectLst/>
                <a:latin typeface="#9Slide02 Noi dung rat dai" panose="020B0604020202020204" charset="0"/>
                <a:ea typeface="#9Slide02 Noi dung rat dai" panose="020B0604020202020204" charset="0"/>
              </a:rPr>
              <a:t>:</a:t>
            </a:r>
            <a:endParaRPr lang="en-US" sz="2400" dirty="0">
              <a:solidFill>
                <a:schemeClr val="bg1"/>
              </a:solidFill>
              <a:latin typeface="#9Slide02 Noi dung rat dai" panose="020B0604020202020204" charset="0"/>
              <a:ea typeface="#9Slide02 Noi dung rat dai" panose="020B0604020202020204" charset="0"/>
            </a:endParaRPr>
          </a:p>
        </p:txBody>
      </p:sp>
    </p:spTree>
    <p:extLst>
      <p:ext uri="{BB962C8B-B14F-4D97-AF65-F5344CB8AC3E}">
        <p14:creationId xmlns:p14="http://schemas.microsoft.com/office/powerpoint/2010/main" val="367203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1">
            <a:extLst>
              <a:ext uri="{FF2B5EF4-FFF2-40B4-BE49-F238E27FC236}">
                <a16:creationId xmlns:a16="http://schemas.microsoft.com/office/drawing/2014/main" id="{18B02382-10FC-A245-87C3-F52FD7FB05FA}"/>
              </a:ext>
            </a:extLst>
          </p:cNvPr>
          <p:cNvSpPr/>
          <p:nvPr/>
        </p:nvSpPr>
        <p:spPr>
          <a:xfrm>
            <a:off x="1447800" y="190500"/>
            <a:ext cx="9296400" cy="6477000"/>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44546A"/>
              </a:buClr>
              <a:buSzPct val="70000"/>
              <a:defRPr/>
            </a:pPr>
            <a:r>
              <a:rPr lang="en-US" sz="2400" b="1" dirty="0">
                <a:solidFill>
                  <a:srgbClr val="FAC603"/>
                </a:solidFill>
                <a:latin typeface="#9Slide02 Tieu de rat dai 01" panose="02000000000000000000" pitchFamily="2" charset="0"/>
                <a:ea typeface="#9Slide02 Tieu de rat dai 01" panose="02000000000000000000" pitchFamily="2" charset="0"/>
              </a:rPr>
              <a:t>BÁO CÁO KẾT QUẢ THÍ NGHIỆM</a:t>
            </a:r>
          </a:p>
          <a:p>
            <a:pPr algn="just">
              <a:lnSpc>
                <a:spcPct val="107000"/>
              </a:lnSpc>
              <a:spcAft>
                <a:spcPts val="800"/>
              </a:spcAft>
              <a:tabLst>
                <a:tab pos="3870960" algn="l"/>
              </a:tabLst>
            </a:pP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2: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Làm</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tiêu</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bản</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sát</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niêm</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mạc</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i="1" dirty="0" err="1">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miệng</a:t>
            </a:r>
            <a:r>
              <a:rPr lang="en-US" sz="2400" b="1" i="1"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rgbClr val="FFFF00"/>
              </a:solidFill>
              <a:effectLst/>
              <a:latin typeface="#9Slide02 Noi dung rat dai" panose="020B0604020202020204" charset="0"/>
              <a:ea typeface="#9Slide02 Noi dung rat dai" panose="020B0604020202020204" charset="0"/>
              <a:cs typeface="Times New Roman" panose="02020603050405020304" pitchFamily="18" charset="0"/>
            </a:endParaRP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1.</a:t>
            </a:r>
            <a:r>
              <a:rPr lang="en-US" sz="2400"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Mục</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đích</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nghiệm</a:t>
            </a:r>
            <a:r>
              <a:rPr lang="en-US" sz="2400" dirty="0">
                <a:solidFill>
                  <a:schemeClr val="bg1"/>
                </a:solidFill>
                <a:effectLst/>
                <a:latin typeface="#9Slide02 Noi dung rat dai" panose="020B0604020202020204" charset="0"/>
                <a:ea typeface="#9Slide02 Noi dung rat dai" panose="020B0604020202020204" charset="0"/>
              </a:rPr>
              <a:t> :</a:t>
            </a: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2. </a:t>
            </a:r>
            <a:r>
              <a:rPr lang="en-US" sz="2400" b="1" dirty="0" err="1">
                <a:solidFill>
                  <a:schemeClr val="bg1"/>
                </a:solidFill>
                <a:effectLst/>
                <a:latin typeface="#9Slide02 Noi dung rat dai" panose="020B0604020202020204" charset="0"/>
                <a:ea typeface="#9Slide02 Noi dung rat dai" panose="020B0604020202020204" charset="0"/>
              </a:rPr>
              <a:t>Chuẩn</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bị</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nghiệm</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Mẫu</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vật</a:t>
            </a:r>
            <a:r>
              <a:rPr lang="en-US" sz="2400" dirty="0">
                <a:solidFill>
                  <a:schemeClr val="bg1"/>
                </a:solidFill>
                <a:effectLst/>
                <a:latin typeface="#9Slide02 Noi dung rat dai" panose="020B0604020202020204" charset="0"/>
                <a:ea typeface="#9Slide02 Noi dung rat dai" panose="020B0604020202020204" charset="0"/>
              </a:rPr>
              <a:t> : </a:t>
            </a:r>
            <a:r>
              <a:rPr lang="en-US" sz="2400" dirty="0" err="1">
                <a:solidFill>
                  <a:schemeClr val="bg1"/>
                </a:solidFill>
                <a:effectLst/>
                <a:latin typeface="#9Slide02 Noi dung rat dai" panose="020B0604020202020204" charset="0"/>
                <a:ea typeface="#9Slide02 Noi dung rat dai" panose="020B0604020202020204" charset="0"/>
              </a:rPr>
              <a:t>Tế</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bào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niêm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mạc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miệng</a:t>
            </a:r>
            <a:endParaRPr lang="en-US" sz="2400" dirty="0">
              <a:solidFill>
                <a:schemeClr val="bg1"/>
              </a:solidFill>
              <a:effectLst/>
              <a:latin typeface="#9Slide02 Noi dung rat dai" panose="020B0604020202020204" charset="0"/>
              <a:ea typeface="#9Slide02 Noi dung rat dai" panose="020B0604020202020204" charset="0"/>
            </a:endParaRP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Hóa</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chất</a:t>
            </a:r>
            <a:r>
              <a:rPr lang="en-US" sz="2400" dirty="0">
                <a:solidFill>
                  <a:schemeClr val="bg1"/>
                </a:solidFill>
                <a:effectLst/>
                <a:latin typeface="#9Slide02 Noi dung rat dai" panose="020B0604020202020204" charset="0"/>
                <a:ea typeface="#9Slide02 Noi dung rat dai" panose="020B0604020202020204" charset="0"/>
              </a:rPr>
              <a:t> : </a:t>
            </a:r>
            <a:r>
              <a:rPr lang="en-US" sz="2400" dirty="0" err="1">
                <a:solidFill>
                  <a:schemeClr val="bg1"/>
                </a:solidFill>
                <a:effectLst/>
                <a:latin typeface="#9Slide02 Noi dung rat dai" panose="020B0604020202020204" charset="0"/>
                <a:ea typeface="#9Slide02 Noi dung rat dai" panose="020B0604020202020204" charset="0"/>
              </a:rPr>
              <a:t>Nước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cất</a:t>
            </a:r>
            <a:r>
              <a:rPr lang="en-US" sz="2400" dirty="0">
                <a:solidFill>
                  <a:schemeClr val="bg1"/>
                </a:solidFill>
                <a:effectLst/>
                <a:latin typeface="#9Slide02 Noi dung rat dai" panose="020B0604020202020204" charset="0"/>
                <a:ea typeface="#9Slide02 Noi dung rat dai" panose="020B0604020202020204" charset="0"/>
              </a:rPr>
              <a:t>, dung </a:t>
            </a:r>
            <a:r>
              <a:rPr lang="en-US" sz="2400" dirty="0" err="1">
                <a:solidFill>
                  <a:schemeClr val="bg1"/>
                </a:solidFill>
                <a:effectLst/>
                <a:latin typeface="#9Slide02 Noi dung rat dai" panose="020B0604020202020204" charset="0"/>
                <a:ea typeface="#9Slide02 Noi dung rat dai" panose="020B0604020202020204" charset="0"/>
              </a:rPr>
              <a:t>dịch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xanh</a:t>
            </a:r>
            <a:r>
              <a:rPr lang="en-US" sz="2400" dirty="0">
                <a:solidFill>
                  <a:schemeClr val="bg1"/>
                </a:solidFill>
                <a:effectLst/>
                <a:latin typeface="#9Slide02 Noi dung rat dai" panose="020B0604020202020204" charset="0"/>
                <a:ea typeface="#9Slide02 Noi dung rat dai" panose="020B0604020202020204" charset="0"/>
              </a:rPr>
              <a:t> methylene 0,5 %</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Dụng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cụ</a:t>
            </a:r>
            <a:r>
              <a:rPr lang="en-US" sz="2400" dirty="0">
                <a:solidFill>
                  <a:schemeClr val="bg1"/>
                </a:solidFill>
                <a:effectLst/>
                <a:latin typeface="#9Slide02 Noi dung rat dai" panose="020B0604020202020204" charset="0"/>
                <a:ea typeface="#9Slide02 Noi dung rat dai" panose="020B0604020202020204" charset="0"/>
              </a:rPr>
              <a:t> :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hiển</a:t>
            </a:r>
            <a:r>
              <a:rPr lang="en-US" sz="2400" dirty="0">
                <a:solidFill>
                  <a:schemeClr val="bg1"/>
                </a:solidFill>
                <a:effectLst/>
                <a:latin typeface="#9Slide02 Noi dung rat dai" panose="020B0604020202020204" charset="0"/>
                <a:ea typeface="#9Slide02 Noi dung rat dai" panose="020B0604020202020204" charset="0"/>
              </a:rPr>
              <a:t> vi </a:t>
            </a:r>
            <a:r>
              <a:rPr lang="en-US" sz="2400" dirty="0" err="1">
                <a:solidFill>
                  <a:schemeClr val="bg1"/>
                </a:solidFill>
                <a:effectLst/>
                <a:latin typeface="#9Slide02 Noi dung rat dai" panose="020B0604020202020204" charset="0"/>
                <a:ea typeface="#9Slide02 Noi dung rat dai" panose="020B0604020202020204" charset="0"/>
              </a:rPr>
              <a:t>quang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học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tăm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sạch</a:t>
            </a:r>
            <a:r>
              <a:rPr lang="en-US" sz="2400" dirty="0">
                <a:solidFill>
                  <a:schemeClr val="bg1"/>
                </a:solidFill>
                <a:effectLst/>
                <a:latin typeface="#9Slide02 Noi dung rat dai" panose="020B0604020202020204" charset="0"/>
                <a:ea typeface="#9Slide02 Noi dung rat dai" panose="020B0604020202020204" charset="0"/>
              </a:rPr>
              <a:t>, lam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lamen</a:t>
            </a:r>
            <a:endParaRPr lang="en-US" sz="2400" dirty="0">
              <a:solidFill>
                <a:schemeClr val="bg1"/>
              </a:solidFill>
              <a:effectLst/>
              <a:latin typeface="#9Slide02 Noi dung rat dai" panose="020B0604020202020204" charset="0"/>
              <a:ea typeface="#9Slide02 Noi dung rat dai" panose="020B0604020202020204" charset="0"/>
            </a:endParaRP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3. </a:t>
            </a:r>
            <a:r>
              <a:rPr lang="en-US" sz="2400" b="1" dirty="0" err="1">
                <a:solidFill>
                  <a:schemeClr val="bg1"/>
                </a:solidFill>
                <a:effectLst/>
                <a:latin typeface="#9Slide02 Noi dung rat dai" panose="020B0604020202020204" charset="0"/>
                <a:ea typeface="#9Slide02 Noi dung rat dai" panose="020B0604020202020204" charset="0"/>
              </a:rPr>
              <a:t>Các</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bước</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tiến</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hành</a:t>
            </a:r>
            <a:r>
              <a:rPr lang="en-US" sz="2400" b="1" dirty="0">
                <a:solidFill>
                  <a:schemeClr val="bg1"/>
                </a:solidFill>
                <a:effectLst/>
                <a:latin typeface="#9Slide02 Noi dung rat dai" panose="020B0604020202020204" charset="0"/>
                <a:ea typeface="#9Slide02 Noi dung rat dai" panose="020B0604020202020204" charset="0"/>
              </a:rPr>
              <a:t>:</a:t>
            </a:r>
            <a:endParaRPr lang="en-US" sz="2400" dirty="0">
              <a:solidFill>
                <a:schemeClr val="bg1"/>
              </a:solidFill>
              <a:effectLst/>
              <a:latin typeface="#9Slide02 Noi dung rat dai" panose="020B0604020202020204" charset="0"/>
              <a:ea typeface="#9Slide02 Noi dung rat dai" panose="020B0604020202020204" charset="0"/>
            </a:endParaRP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Nhỏ</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một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giọt</a:t>
            </a:r>
            <a:r>
              <a:rPr lang="en-US" sz="2400" dirty="0">
                <a:solidFill>
                  <a:schemeClr val="bg1"/>
                </a:solidFill>
                <a:effectLst/>
                <a:latin typeface="#9Slide02 Noi dung rat dai" panose="020B0604020202020204" charset="0"/>
                <a:ea typeface="#9Slide02 Noi dung rat dai" panose="020B0604020202020204" charset="0"/>
              </a:rPr>
              <a:t> dung </a:t>
            </a:r>
            <a:r>
              <a:rPr lang="en-US" sz="2400" dirty="0" err="1">
                <a:solidFill>
                  <a:schemeClr val="bg1"/>
                </a:solidFill>
                <a:effectLst/>
                <a:latin typeface="#9Slide02 Noi dung rat dai" panose="020B0604020202020204" charset="0"/>
                <a:ea typeface="#9Slide02 Noi dung rat dai" panose="020B0604020202020204" charset="0"/>
              </a:rPr>
              <a:t>dịch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xanh</a:t>
            </a:r>
            <a:r>
              <a:rPr lang="en-US" sz="2400" dirty="0">
                <a:solidFill>
                  <a:schemeClr val="bg1"/>
                </a:solidFill>
                <a:effectLst/>
                <a:latin typeface="#9Slide02 Noi dung rat dai" panose="020B0604020202020204" charset="0"/>
                <a:ea typeface="#9Slide02 Noi dung rat dai" panose="020B0604020202020204" charset="0"/>
              </a:rPr>
              <a:t> methylene </a:t>
            </a:r>
            <a:r>
              <a:rPr lang="en-US" sz="2400" dirty="0" err="1">
                <a:solidFill>
                  <a:schemeClr val="bg1"/>
                </a:solidFill>
                <a:effectLst/>
                <a:latin typeface="#9Slide02 Noi dung rat dai" panose="020B0604020202020204" charset="0"/>
                <a:ea typeface="#9Slide02 Noi dung rat dai" panose="020B0604020202020204" charset="0"/>
              </a:rPr>
              <a:t>lêm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phần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giữa</a:t>
            </a:r>
            <a:r>
              <a:rPr lang="en-US" sz="2400" dirty="0">
                <a:solidFill>
                  <a:schemeClr val="bg1"/>
                </a:solidFill>
                <a:effectLst/>
                <a:latin typeface="#9Slide02 Noi dung rat dai" panose="020B0604020202020204" charset="0"/>
                <a:ea typeface="#9Slide02 Noi dung rat dai" panose="020B0604020202020204" charset="0"/>
              </a:rPr>
              <a:t> lam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Dùng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tăm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quét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nhẹ</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lớp</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niêm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mạc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bên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trong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má</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miệng</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Quét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tăm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vào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chỗ</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có</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giọt</a:t>
            </a:r>
            <a:r>
              <a:rPr lang="en-US" sz="2400" dirty="0">
                <a:solidFill>
                  <a:schemeClr val="bg1"/>
                </a:solidFill>
                <a:effectLst/>
                <a:latin typeface="#9Slide02 Noi dung rat dai" panose="020B0604020202020204" charset="0"/>
                <a:ea typeface="#9Slide02 Noi dung rat dai" panose="020B0604020202020204" charset="0"/>
              </a:rPr>
              <a:t> dung </a:t>
            </a:r>
            <a:r>
              <a:rPr lang="en-US" sz="2400" dirty="0" err="1">
                <a:solidFill>
                  <a:schemeClr val="bg1"/>
                </a:solidFill>
                <a:effectLst/>
                <a:latin typeface="#9Slide02 Noi dung rat dai" panose="020B0604020202020204" charset="0"/>
                <a:ea typeface="#9Slide02 Noi dung rat dai" panose="020B0604020202020204" charset="0"/>
              </a:rPr>
              <a:t>dịch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xanh</a:t>
            </a:r>
            <a:r>
              <a:rPr lang="en-US" sz="2400" dirty="0">
                <a:solidFill>
                  <a:schemeClr val="bg1"/>
                </a:solidFill>
                <a:effectLst/>
                <a:latin typeface="#9Slide02 Noi dung rat dai" panose="020B0604020202020204" charset="0"/>
                <a:ea typeface="#9Slide02 Noi dung rat dai" panose="020B0604020202020204" charset="0"/>
              </a:rPr>
              <a:t> methylene </a:t>
            </a:r>
            <a:r>
              <a:rPr lang="en-US" sz="2400" dirty="0" err="1">
                <a:solidFill>
                  <a:schemeClr val="bg1"/>
                </a:solidFill>
                <a:effectLst/>
                <a:latin typeface="#9Slide02 Noi dung rat dai" panose="020B0604020202020204" charset="0"/>
                <a:ea typeface="#9Slide02 Noi dung rat dai" panose="020B0604020202020204" charset="0"/>
              </a:rPr>
              <a:t>trên</a:t>
            </a:r>
            <a:r>
              <a:rPr lang="en-US" sz="2400" dirty="0">
                <a:solidFill>
                  <a:schemeClr val="bg1"/>
                </a:solidFill>
                <a:effectLst/>
                <a:latin typeface="#9Slide02 Noi dung rat dai" panose="020B0604020202020204" charset="0"/>
                <a:ea typeface="#9Slide02 Noi dung rat dai" panose="020B0604020202020204" charset="0"/>
              </a:rPr>
              <a:t> lam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a:t>
            </a: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Đậy</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lamen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lên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vị</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trí</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giọt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thuốc</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nhuộm</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sao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cho</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không</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có</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bọt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khí</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dưới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lamen</a:t>
            </a:r>
            <a:endParaRPr lang="en-US" sz="2400" dirty="0">
              <a:solidFill>
                <a:schemeClr val="bg1"/>
              </a:solidFill>
              <a:effectLst/>
              <a:latin typeface="#9Slide02 Noi dung rat dai" panose="020B0604020202020204" charset="0"/>
              <a:ea typeface="#9Slide02 Noi dung rat dai" panose="020B0604020202020204" charset="0"/>
            </a:endParaRPr>
          </a:p>
          <a:p>
            <a:pPr lvl="0" algn="just">
              <a:tabLst>
                <a:tab pos="3870960" algn="l"/>
              </a:tabLst>
            </a:pPr>
            <a:r>
              <a:rPr lang="en-US" sz="2400" dirty="0">
                <a:solidFill>
                  <a:schemeClr val="bg1"/>
                </a:solidFill>
                <a:effectLst/>
                <a:latin typeface="#9Slide02 Noi dung rat dai" panose="020B0604020202020204" charset="0"/>
                <a:ea typeface="#9Slide02 Noi dung rat dai" panose="020B0604020202020204" charset="0"/>
              </a:rPr>
              <a:t>Quan </a:t>
            </a:r>
            <a:r>
              <a:rPr lang="en-US" sz="2400" dirty="0" err="1">
                <a:solidFill>
                  <a:schemeClr val="bg1"/>
                </a:solidFill>
                <a:effectLst/>
                <a:latin typeface="#9Slide02 Noi dung rat dai" panose="020B0604020202020204" charset="0"/>
                <a:ea typeface="#9Slide02 Noi dung rat dai" panose="020B0604020202020204" charset="0"/>
              </a:rPr>
              <a:t>sát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dưới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hiển</a:t>
            </a:r>
            <a:r>
              <a:rPr lang="en-US" sz="2400" dirty="0">
                <a:solidFill>
                  <a:schemeClr val="bg1"/>
                </a:solidFill>
                <a:effectLst/>
                <a:latin typeface="#9Slide02 Noi dung rat dai" panose="020B0604020202020204" charset="0"/>
                <a:ea typeface="#9Slide02 Noi dung rat dai" panose="020B0604020202020204" charset="0"/>
              </a:rPr>
              <a:t> vi, </a:t>
            </a:r>
            <a:r>
              <a:rPr lang="en-US" sz="2400" dirty="0" err="1">
                <a:solidFill>
                  <a:schemeClr val="bg1"/>
                </a:solidFill>
                <a:effectLst/>
                <a:latin typeface="#9Slide02 Noi dung rat dai" panose="020B0604020202020204" charset="0"/>
                <a:ea typeface="#9Slide02 Noi dung rat dai" panose="020B0604020202020204" charset="0"/>
              </a:rPr>
              <a:t>quan</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sát</a:t>
            </a:r>
            <a:r>
              <a:rPr lang="en-US" sz="2400" dirty="0">
                <a:solidFill>
                  <a:schemeClr val="bg1"/>
                </a:solidFill>
                <a:effectLst/>
                <a:latin typeface="#9Slide02 Noi dung rat dai" panose="020B0604020202020204" charset="0"/>
                <a:ea typeface="#9Slide02 Noi dung rat dai" panose="020B0604020202020204" charset="0"/>
              </a:rPr>
              <a:t> ở </a:t>
            </a:r>
            <a:r>
              <a:rPr lang="en-US" sz="2400" dirty="0" err="1">
                <a:solidFill>
                  <a:schemeClr val="bg1"/>
                </a:solidFill>
                <a:effectLst/>
                <a:latin typeface="#9Slide02 Noi dung rat dai" panose="020B0604020202020204" charset="0"/>
                <a:ea typeface="#9Slide02 Noi dung rat dai" panose="020B0604020202020204" charset="0"/>
              </a:rPr>
              <a:t>vật</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kính</a:t>
            </a:r>
            <a:r>
              <a:rPr lang="en-US" sz="2400" dirty="0">
                <a:solidFill>
                  <a:schemeClr val="bg1"/>
                </a:solidFill>
                <a:effectLst/>
                <a:latin typeface="#9Slide02 Noi dung rat dai" panose="020B0604020202020204" charset="0"/>
                <a:ea typeface="#9Slide02 Noi dung rat dai" panose="020B0604020202020204" charset="0"/>
              </a:rPr>
              <a:t> 10x </a:t>
            </a:r>
            <a:r>
              <a:rPr lang="en-US" sz="2400" dirty="0" err="1">
                <a:solidFill>
                  <a:schemeClr val="bg1"/>
                </a:solidFill>
                <a:effectLst/>
                <a:latin typeface="#9Slide02 Noi dung rat dai" panose="020B0604020202020204" charset="0"/>
                <a:ea typeface="#9Slide02 Noi dung rat dai" panose="020B0604020202020204" charset="0"/>
              </a:rPr>
              <a:t>rồi</a:t>
            </a:r>
            <a:r>
              <a:rPr lang="en-US" sz="2400" dirty="0">
                <a:solidFill>
                  <a:schemeClr val="bg1"/>
                </a:solidFill>
                <a:effectLst/>
                <a:latin typeface="#9Slide02 Noi dung rat dai" panose="020B0604020202020204" charset="0"/>
                <a:ea typeface="#9Slide02 Noi dung rat dai" panose="020B0604020202020204" charset="0"/>
              </a:rPr>
              <a:t> </a:t>
            </a:r>
            <a:r>
              <a:rPr lang="en-US" sz="2400" dirty="0" err="1">
                <a:solidFill>
                  <a:schemeClr val="bg1"/>
                </a:solidFill>
                <a:effectLst/>
                <a:latin typeface="#9Slide02 Noi dung rat dai" panose="020B0604020202020204" charset="0"/>
                <a:ea typeface="#9Slide02 Noi dung rat dai" panose="020B0604020202020204" charset="0"/>
              </a:rPr>
              <a:t>chuyển</a:t>
            </a:r>
            <a:r>
              <a:rPr lang="en-US" sz="2400" dirty="0">
                <a:solidFill>
                  <a:schemeClr val="bg1"/>
                </a:solidFill>
                <a:effectLst/>
                <a:latin typeface="#9Slide02 Noi dung rat dai" panose="020B0604020202020204" charset="0"/>
                <a:ea typeface="#9Slide02 Noi dung rat dai" panose="020B0604020202020204" charset="0"/>
              </a:rPr>
              <a:t> sang 40x</a:t>
            </a:r>
          </a:p>
          <a:p>
            <a:pPr lvl="0" algn="just">
              <a:tabLst>
                <a:tab pos="3870960" algn="l"/>
              </a:tabLst>
            </a:pPr>
            <a:r>
              <a:rPr lang="en-US" sz="2400" b="1" dirty="0">
                <a:solidFill>
                  <a:schemeClr val="bg1"/>
                </a:solidFill>
                <a:effectLst/>
                <a:latin typeface="#9Slide02 Noi dung rat dai" panose="020B0604020202020204" charset="0"/>
                <a:ea typeface="#9Slide02 Noi dung rat dai" panose="020B0604020202020204" charset="0"/>
              </a:rPr>
              <a:t>4. </a:t>
            </a:r>
            <a:r>
              <a:rPr lang="en-US" sz="2400" b="1" dirty="0" err="1">
                <a:solidFill>
                  <a:schemeClr val="bg1"/>
                </a:solidFill>
                <a:effectLst/>
                <a:latin typeface="#9Slide02 Noi dung rat dai" panose="020B0604020202020204" charset="0"/>
                <a:ea typeface="#9Slide02 Noi dung rat dai" panose="020B0604020202020204" charset="0"/>
              </a:rPr>
              <a:t>Kết</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quả</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nghiệm</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và</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giải</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thích</a:t>
            </a:r>
            <a:r>
              <a:rPr lang="en-US" sz="2400" b="1" dirty="0">
                <a:solidFill>
                  <a:schemeClr val="bg1"/>
                </a:solidFill>
                <a:effectLst/>
                <a:latin typeface="#9Slide02 Noi dung rat dai" panose="020B0604020202020204" charset="0"/>
                <a:ea typeface="#9Slide02 Noi dung rat dai" panose="020B0604020202020204" charset="0"/>
              </a:rPr>
              <a:t>:</a:t>
            </a:r>
            <a:endParaRPr lang="en-US" sz="2400" dirty="0">
              <a:solidFill>
                <a:schemeClr val="bg1"/>
              </a:solidFill>
              <a:effectLst/>
              <a:latin typeface="#9Slide02 Noi dung rat dai" panose="020B0604020202020204" charset="0"/>
              <a:ea typeface="#9Slide02 Noi dung rat dai" panose="020B0604020202020204" charset="0"/>
            </a:endParaRPr>
          </a:p>
          <a:p>
            <a:r>
              <a:rPr lang="en-US" sz="2400" b="1" dirty="0">
                <a:solidFill>
                  <a:schemeClr val="bg1"/>
                </a:solidFill>
                <a:effectLst/>
                <a:latin typeface="#9Slide02 Noi dung rat dai" panose="020B0604020202020204" charset="0"/>
                <a:ea typeface="#9Slide02 Noi dung rat dai" panose="020B0604020202020204" charset="0"/>
              </a:rPr>
              <a:t>5. </a:t>
            </a:r>
            <a:r>
              <a:rPr lang="en-US" sz="2400" b="1" dirty="0" err="1">
                <a:solidFill>
                  <a:schemeClr val="bg1"/>
                </a:solidFill>
                <a:effectLst/>
                <a:latin typeface="#9Slide02 Noi dung rat dai" panose="020B0604020202020204" charset="0"/>
                <a:ea typeface="#9Slide02 Noi dung rat dai" panose="020B0604020202020204" charset="0"/>
              </a:rPr>
              <a:t>Kết</a:t>
            </a:r>
            <a:r>
              <a:rPr lang="en-US" sz="2400" b="1" dirty="0">
                <a:solidFill>
                  <a:schemeClr val="bg1"/>
                </a:solidFill>
                <a:effectLst/>
                <a:latin typeface="#9Slide02 Noi dung rat dai" panose="020B0604020202020204" charset="0"/>
                <a:ea typeface="#9Slide02 Noi dung rat dai" panose="020B0604020202020204" charset="0"/>
              </a:rPr>
              <a:t> </a:t>
            </a:r>
            <a:r>
              <a:rPr lang="en-US" sz="2400" b="1" dirty="0" err="1">
                <a:solidFill>
                  <a:schemeClr val="bg1"/>
                </a:solidFill>
                <a:effectLst/>
                <a:latin typeface="#9Slide02 Noi dung rat dai" panose="020B0604020202020204" charset="0"/>
                <a:ea typeface="#9Slide02 Noi dung rat dai" panose="020B0604020202020204" charset="0"/>
              </a:rPr>
              <a:t>luận</a:t>
            </a:r>
            <a:r>
              <a:rPr lang="en-US" sz="2400" b="1" dirty="0">
                <a:solidFill>
                  <a:schemeClr val="bg1"/>
                </a:solidFill>
                <a:effectLst/>
                <a:latin typeface="#9Slide02 Noi dung rat dai" panose="020B0604020202020204" charset="0"/>
                <a:ea typeface="#9Slide02 Noi dung rat dai" panose="020B0604020202020204" charset="0"/>
              </a:rPr>
              <a:t>:</a:t>
            </a:r>
            <a:endParaRPr lang="en-US" sz="2400" dirty="0">
              <a:solidFill>
                <a:schemeClr val="bg1"/>
              </a:solidFill>
              <a:latin typeface="#9Slide02 Noi dung rat dai" panose="020B0604020202020204" charset="0"/>
              <a:ea typeface="#9Slide02 Noi dung rat dai" panose="020B0604020202020204" charset="0"/>
            </a:endParaRPr>
          </a:p>
        </p:txBody>
      </p:sp>
    </p:spTree>
    <p:extLst>
      <p:ext uri="{BB962C8B-B14F-4D97-AF65-F5344CB8AC3E}">
        <p14:creationId xmlns:p14="http://schemas.microsoft.com/office/powerpoint/2010/main" val="26140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0" y="322336"/>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4152901" y="936141"/>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
        <p:nvSpPr>
          <p:cNvPr id="2" name="TextBox 1">
            <a:extLst>
              <a:ext uri="{FF2B5EF4-FFF2-40B4-BE49-F238E27FC236}">
                <a16:creationId xmlns:a16="http://schemas.microsoft.com/office/drawing/2014/main" id="{E41D701E-B292-9120-0D0E-56784E7370C0}"/>
              </a:ext>
            </a:extLst>
          </p:cNvPr>
          <p:cNvSpPr txBox="1"/>
          <p:nvPr/>
        </p:nvSpPr>
        <p:spPr>
          <a:xfrm>
            <a:off x="838200" y="1676400"/>
            <a:ext cx="10591800" cy="4842992"/>
          </a:xfrm>
          <a:prstGeom prst="rect">
            <a:avLst/>
          </a:prstGeom>
          <a:noFill/>
        </p:spPr>
        <p:txBody>
          <a:bodyPr wrap="square" rtlCol="0">
            <a:spAutoFit/>
          </a:bodyPr>
          <a:lstStyle/>
          <a:p>
            <a:pPr algn="just">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1.</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b</a:t>
            </a:r>
            <a:r>
              <a:rPr lang="pt-BR"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ào quan dưới đây, bào quan nào không có màng bao?</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 thể.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L</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ysosome.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 bào.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Ribosome.</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2.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hiện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chức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Golgi.</a:t>
            </a:r>
          </a:p>
          <a:p>
            <a:pPr algn="just">
              <a:lnSpc>
                <a:spcPct val="107000"/>
              </a:lnSpc>
              <a:spcAft>
                <a:spcPts val="800"/>
              </a:spcAft>
            </a:pPr>
            <a:r>
              <a:rPr lang="pt-BR"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 3. </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Hai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thành</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phần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bản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nhất</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tạo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nên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màng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tử</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de-DE"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de-DE"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protein và nucleic acid.				</a:t>
            </a:r>
            <a:r>
              <a:rPr lang="fr-F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fr-FR"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photpholipid</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fr-FR"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fr-FR"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cholesterol</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phospholipid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carbohydrate.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fr-F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de-DE"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protein</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fr-FR"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fr-F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fr-FR"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phospholipid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4.</a:t>
            </a:r>
            <a:r>
              <a:rPr lang="pt-BR"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Bào quan nào sau đây</a:t>
            </a:r>
            <a:r>
              <a:rPr lang="nl-NL"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có chức năng thu gom, đóng gói, biến đổi và phân phối sản phẩm từ nơi sản xuất đến nơi sử dụng?</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 thể.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Lưới nội chất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ysosome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Bộ máy Golgi</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p:txBody>
      </p:sp>
      <p:sp>
        <p:nvSpPr>
          <p:cNvPr id="5" name="Pentagon 4">
            <a:extLst>
              <a:ext uri="{FF2B5EF4-FFF2-40B4-BE49-F238E27FC236}">
                <a16:creationId xmlns:a16="http://schemas.microsoft.com/office/drawing/2014/main" id="{20360DD7-E05E-6519-9F8A-27B2F37BB722}"/>
              </a:ext>
            </a:extLst>
          </p:cNvPr>
          <p:cNvSpPr/>
          <p:nvPr/>
        </p:nvSpPr>
        <p:spPr>
          <a:xfrm>
            <a:off x="7696200" y="21336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7149427E-4604-D070-455F-57F86312600A}"/>
              </a:ext>
            </a:extLst>
          </p:cNvPr>
          <p:cNvSpPr/>
          <p:nvPr/>
        </p:nvSpPr>
        <p:spPr>
          <a:xfrm>
            <a:off x="4419600" y="31242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57097C64-22DD-AE9B-E484-A99C404AA04B}"/>
              </a:ext>
            </a:extLst>
          </p:cNvPr>
          <p:cNvSpPr/>
          <p:nvPr/>
        </p:nvSpPr>
        <p:spPr>
          <a:xfrm>
            <a:off x="5791200" y="45720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entagon 7">
            <a:extLst>
              <a:ext uri="{FF2B5EF4-FFF2-40B4-BE49-F238E27FC236}">
                <a16:creationId xmlns:a16="http://schemas.microsoft.com/office/drawing/2014/main" id="{16BB0607-079D-5FE0-D30A-C87668D77438}"/>
              </a:ext>
            </a:extLst>
          </p:cNvPr>
          <p:cNvSpPr/>
          <p:nvPr/>
        </p:nvSpPr>
        <p:spPr>
          <a:xfrm>
            <a:off x="7620000" y="59436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8646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ppt_w</p:attrName>
                                        </p:attrNameLst>
                                      </p:cBhvr>
                                      <p:tavLst>
                                        <p:tav tm="0" fmla="#ppt_w*sin(2.5*pi*$)">
                                          <p:val>
                                            <p:fltVal val="0"/>
                                          </p:val>
                                        </p:tav>
                                        <p:tav tm="100000">
                                          <p:val>
                                            <p:fltVal val="1"/>
                                          </p:val>
                                        </p:tav>
                                      </p:tavLst>
                                    </p:anim>
                                    <p:anim calcmode="lin" valueType="num">
                                      <p:cBhvr>
                                        <p:cTn id="30"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0" y="322336"/>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4152901" y="936141"/>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
        <p:nvSpPr>
          <p:cNvPr id="2" name="TextBox 1">
            <a:extLst>
              <a:ext uri="{FF2B5EF4-FFF2-40B4-BE49-F238E27FC236}">
                <a16:creationId xmlns:a16="http://schemas.microsoft.com/office/drawing/2014/main" id="{E41D701E-B292-9120-0D0E-56784E7370C0}"/>
              </a:ext>
            </a:extLst>
          </p:cNvPr>
          <p:cNvSpPr txBox="1"/>
          <p:nvPr/>
        </p:nvSpPr>
        <p:spPr>
          <a:xfrm>
            <a:off x="838200" y="1676400"/>
            <a:ext cx="10591800" cy="4242636"/>
          </a:xfrm>
          <a:prstGeom prst="rect">
            <a:avLst/>
          </a:prstGeom>
          <a:noFill/>
        </p:spPr>
        <p:txBody>
          <a:bodyPr wrap="square" rtlCol="0">
            <a:spAutoFit/>
          </a:bodyPr>
          <a:lstStyle/>
          <a:p>
            <a:pPr algn="just">
              <a:lnSpc>
                <a:spcPct val="107000"/>
              </a:lnSpc>
              <a:spcAft>
                <a:spcPts val="800"/>
              </a:spcAft>
            </a:pPr>
            <a:r>
              <a:rPr lang="nl-NL"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 5.</a:t>
            </a:r>
            <a:r>
              <a:rPr lang="nl-NL"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Bào quan nào sau đây có vai trò tổng hợp lipit, chuyển hóa đường và phân hủy chất độc hại đối với cơ thể?</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0215" algn="just">
              <a:lnSpc>
                <a:spcPct val="107000"/>
              </a:lnSpc>
              <a:spcAft>
                <a:spcPts val="800"/>
              </a:spcAf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Mạng lưới nội chất hạt.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Mạng lưới nội chất trơn.		</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0215" algn="just">
              <a:lnSpc>
                <a:spcPct val="107000"/>
              </a:lnSpc>
              <a:spcAft>
                <a:spcPts val="800"/>
              </a:spcAf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Bộ máy Golgi.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Không bào.</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6.</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enzim</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thuỷ</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làm</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nhiệm</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vụ</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tiêu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hóa</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Ribosome.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Bộ máy Golgi.	</a:t>
            </a:r>
            <a:r>
              <a:rPr lang="pt-BR"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Peroxisome.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L</a:t>
            </a:r>
            <a:r>
              <a:rPr lang="pt-BR"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ysosome</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7.</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ví</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điện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cung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cấp</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nguồn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lượng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chủ</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yếu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dưới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dạng</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phân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tử</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ATP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là</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lục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lạp</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bộ</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máy</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Golgi.</a:t>
            </a:r>
          </a:p>
        </p:txBody>
      </p:sp>
      <p:sp>
        <p:nvSpPr>
          <p:cNvPr id="5" name="Pentagon 4">
            <a:extLst>
              <a:ext uri="{FF2B5EF4-FFF2-40B4-BE49-F238E27FC236}">
                <a16:creationId xmlns:a16="http://schemas.microsoft.com/office/drawing/2014/main" id="{DFC99AE7-BE01-041E-C783-5D28578F501E}"/>
              </a:ext>
            </a:extLst>
          </p:cNvPr>
          <p:cNvSpPr/>
          <p:nvPr/>
        </p:nvSpPr>
        <p:spPr>
          <a:xfrm>
            <a:off x="4876800" y="25146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991C1073-D9E7-68A0-C9DE-E9DE13BA4C67}"/>
              </a:ext>
            </a:extLst>
          </p:cNvPr>
          <p:cNvSpPr/>
          <p:nvPr/>
        </p:nvSpPr>
        <p:spPr>
          <a:xfrm>
            <a:off x="8077200" y="39624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3DBC1F27-07D3-70F3-E23E-06A904E7E3CA}"/>
              </a:ext>
            </a:extLst>
          </p:cNvPr>
          <p:cNvSpPr/>
          <p:nvPr/>
        </p:nvSpPr>
        <p:spPr>
          <a:xfrm>
            <a:off x="3048000" y="54102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230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100" y="322336"/>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4152901" y="936141"/>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
        <p:nvSpPr>
          <p:cNvPr id="2" name="TextBox 1">
            <a:extLst>
              <a:ext uri="{FF2B5EF4-FFF2-40B4-BE49-F238E27FC236}">
                <a16:creationId xmlns:a16="http://schemas.microsoft.com/office/drawing/2014/main" id="{E41D701E-B292-9120-0D0E-56784E7370C0}"/>
              </a:ext>
            </a:extLst>
          </p:cNvPr>
          <p:cNvSpPr txBox="1"/>
          <p:nvPr/>
        </p:nvSpPr>
        <p:spPr>
          <a:xfrm>
            <a:off x="838200" y="1676400"/>
            <a:ext cx="10591800" cy="2954527"/>
          </a:xfrm>
          <a:prstGeom prst="rect">
            <a:avLst/>
          </a:prstGeom>
          <a:noFill/>
        </p:spPr>
        <p:txBody>
          <a:bodyPr wrap="square" rtlCol="0">
            <a:spAutoFit/>
          </a:bodyPr>
          <a:lstStyle/>
          <a:p>
            <a:pPr algn="just">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8.</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Loại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lưới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nội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hạt</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phát</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triển</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p>
          <a:p>
            <a:pPr indent="450215" algn="just">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hồng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bạch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en-US" sz="2400" b="1"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9.</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Loại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sau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đây</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nhiều</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ti</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thể</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nhất</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a:t>
            </a:r>
          </a:p>
          <a:p>
            <a:pPr indent="457200" algn="just">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cơ</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tim.</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hồng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xương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pPr>
            <a:r>
              <a:rPr lang="pt-BR" sz="2400" b="1"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Câu 10.</a:t>
            </a:r>
            <a:r>
              <a:rPr lang="pt-BR"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 Loại tế bào nào sau đây có nhiều </a:t>
            </a:r>
            <a:r>
              <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l</a:t>
            </a:r>
            <a:r>
              <a:rPr lang="pt-BR"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rPr>
              <a:t>ysosome nhất?</a:t>
            </a:r>
            <a:endParaRPr lang="en-US" sz="2400" dirty="0">
              <a:solidFill>
                <a:srgbClr val="FAC603"/>
              </a:solidFill>
              <a:effectLst/>
              <a:latin typeface="#9Slide02 Noi dung rat dai" panose="020B0604020202020204" charset="0"/>
              <a:ea typeface="#9Slide02 Noi dung rat dai" panose="020B0604020202020204" charset="0"/>
              <a:cs typeface="Times New Roman" panose="02020603050405020304" pitchFamily="18" charset="0"/>
            </a:endParaRPr>
          </a:p>
          <a:p>
            <a:pPr indent="457200" algn="just">
              <a:lnSpc>
                <a:spcPct val="107000"/>
              </a:lnSpc>
              <a:spcAft>
                <a:spcPts val="800"/>
              </a:spcAft>
            </a:pP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hồng</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bạch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cầu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biểu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bì</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b="1"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D.</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thần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p:txBody>
      </p:sp>
      <p:sp>
        <p:nvSpPr>
          <p:cNvPr id="5" name="Pentagon 4">
            <a:extLst>
              <a:ext uri="{FF2B5EF4-FFF2-40B4-BE49-F238E27FC236}">
                <a16:creationId xmlns:a16="http://schemas.microsoft.com/office/drawing/2014/main" id="{6FF9F35F-A85E-BA27-B56D-6CA956C173B8}"/>
              </a:ext>
            </a:extLst>
          </p:cNvPr>
          <p:cNvSpPr/>
          <p:nvPr/>
        </p:nvSpPr>
        <p:spPr>
          <a:xfrm>
            <a:off x="3810000" y="21336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 5">
            <a:extLst>
              <a:ext uri="{FF2B5EF4-FFF2-40B4-BE49-F238E27FC236}">
                <a16:creationId xmlns:a16="http://schemas.microsoft.com/office/drawing/2014/main" id="{0B07060F-1FE2-C8C6-53C1-C88AC3655626}"/>
              </a:ext>
            </a:extLst>
          </p:cNvPr>
          <p:cNvSpPr/>
          <p:nvPr/>
        </p:nvSpPr>
        <p:spPr>
          <a:xfrm>
            <a:off x="1219200" y="31242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entagon 6">
            <a:extLst>
              <a:ext uri="{FF2B5EF4-FFF2-40B4-BE49-F238E27FC236}">
                <a16:creationId xmlns:a16="http://schemas.microsoft.com/office/drawing/2014/main" id="{B4433B11-E608-2572-5A20-3881BA3A0E67}"/>
              </a:ext>
            </a:extLst>
          </p:cNvPr>
          <p:cNvSpPr/>
          <p:nvPr/>
        </p:nvSpPr>
        <p:spPr>
          <a:xfrm>
            <a:off x="3810000" y="4114800"/>
            <a:ext cx="457200" cy="457200"/>
          </a:xfrm>
          <a:prstGeom prst="pentagon">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761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a16="http://schemas.microsoft.com/office/drawing/2014/main" id="{B3ED6FA9-3E35-43C8-92C6-47D84C493E46}"/>
              </a:ext>
            </a:extLst>
          </p:cNvPr>
          <p:cNvGrpSpPr/>
          <p:nvPr/>
        </p:nvGrpSpPr>
        <p:grpSpPr>
          <a:xfrm>
            <a:off x="685800" y="334532"/>
            <a:ext cx="10820400" cy="6205195"/>
            <a:chOff x="1240725" y="836475"/>
            <a:chExt cx="7152570" cy="3470553"/>
          </a:xfrm>
          <a:solidFill>
            <a:schemeClr val="accent4">
              <a:lumMod val="20000"/>
              <a:lumOff val="80000"/>
            </a:schemeClr>
          </a:solidFill>
        </p:grpSpPr>
        <p:sp>
          <p:nvSpPr>
            <p:cNvPr id="16" name="Google Shape;954;p53">
              <a:extLst>
                <a:ext uri="{FF2B5EF4-FFF2-40B4-BE49-F238E27FC236}">
                  <a16:creationId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a16="http://schemas.microsoft.com/office/drawing/2014/main" id="{C3F8AD1B-771D-4256-91E1-BA97047D9A8B}"/>
              </a:ext>
            </a:extLst>
          </p:cNvPr>
          <p:cNvSpPr txBox="1">
            <a:spLocks noGrp="1"/>
          </p:cNvSpPr>
          <p:nvPr/>
        </p:nvSpPr>
        <p:spPr>
          <a:xfrm>
            <a:off x="2629563" y="452404"/>
            <a:ext cx="6181737" cy="8158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VẬN DỤNG</a:t>
            </a:r>
            <a:endParaRPr sz="4000" dirty="0">
              <a:solidFill>
                <a:srgbClr val="C00000"/>
              </a:solidFill>
            </a:endParaRPr>
          </a:p>
        </p:txBody>
      </p:sp>
      <p:sp>
        <p:nvSpPr>
          <p:cNvPr id="6" name="Google Shape;957;p53">
            <a:extLst>
              <a:ext uri="{FF2B5EF4-FFF2-40B4-BE49-F238E27FC236}">
                <a16:creationId xmlns:a16="http://schemas.microsoft.com/office/drawing/2014/main" id="{002FB373-0C27-4D3B-B9EF-E0E51D14CD19}"/>
              </a:ext>
            </a:extLst>
          </p:cNvPr>
          <p:cNvSpPr txBox="1">
            <a:spLocks noGrp="1"/>
          </p:cNvSpPr>
          <p:nvPr/>
        </p:nvSpPr>
        <p:spPr>
          <a:xfrm>
            <a:off x="1022539" y="1234163"/>
            <a:ext cx="9874061" cy="17376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127000" indent="0" algn="just">
              <a:lnSpc>
                <a:spcPct val="107000"/>
              </a:lnSpc>
              <a:spcAft>
                <a:spcPts val="800"/>
              </a:spcAft>
              <a:buNone/>
            </a:pPr>
            <a:r>
              <a:rPr lang="en-US" sz="2400" b="1"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1.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nhà</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học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tiến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lấy</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sinh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dưỡng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thuộc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loài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ếch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rồi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cấy</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vào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trứng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một</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loài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ếch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khác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bị</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phá</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hủy</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Sau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nhiều</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lần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thí</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ông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thu</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ếch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từ</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trứng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ếch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chuyển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Hãy</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cho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biết</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con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ếch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này</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đặc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điểm</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loài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Giải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thích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vì</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sao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em</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lại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khẳng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định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như</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vậy</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a:t>
            </a:r>
          </a:p>
          <a:p>
            <a:pPr marL="127000" indent="0" algn="just">
              <a:lnSpc>
                <a:spcPct val="107000"/>
              </a:lnSpc>
              <a:spcAft>
                <a:spcPts val="800"/>
              </a:spcAft>
              <a:buNone/>
            </a:pPr>
            <a:r>
              <a:rPr lang="en-US" sz="2400" b="1"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2</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Vì</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sao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những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người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uống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nhiều</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rượu</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dễ</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mắc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các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bệnh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về</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gan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a:t>
            </a:r>
          </a:p>
          <a:p>
            <a:pPr marL="127000" indent="0" algn="just">
              <a:lnSpc>
                <a:spcPct val="107000"/>
              </a:lnSpc>
              <a:spcAft>
                <a:spcPts val="800"/>
              </a:spcAft>
              <a:buNone/>
            </a:pPr>
            <a:r>
              <a:rPr lang="fr-FR" sz="2400" b="1"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fr-FR" sz="2400" b="1"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3</a:t>
            </a:r>
            <a:r>
              <a:rPr lang="fr-FR"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a:t>
            </a:r>
            <a:r>
              <a:rPr lang="pt-BR"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Hãy giải thích vì sao những người nghiện thuốc lá thường hay bị viêm đường hô hấp và viêm phổi, biết khói thuốc lá có thể làm liệt các lông rung của các tế bào niêm mạc đường hô hấp.</a:t>
            </a:r>
            <a:endPar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endParaRPr>
          </a:p>
          <a:p>
            <a:pPr marL="127000" indent="0" algn="just">
              <a:lnSpc>
                <a:spcPct val="107000"/>
              </a:lnSpc>
              <a:spcAft>
                <a:spcPts val="800"/>
              </a:spcAft>
              <a:buNone/>
              <a:tabLst>
                <a:tab pos="3870960" algn="l"/>
              </a:tabLst>
            </a:pPr>
            <a:r>
              <a:rPr lang="en-US" sz="2400" b="1"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Câu</a:t>
            </a:r>
            <a:r>
              <a:rPr lang="en-US" sz="2400" b="1"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4:</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Trong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hai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loại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có</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khả</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năng</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khử</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độc</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bảo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vệ</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đó</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hai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loại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quan</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nào</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Giải</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thích</a:t>
            </a:r>
            <a:r>
              <a:rPr lang="en-US" sz="2400" dirty="0">
                <a:solidFill>
                  <a:srgbClr val="925122"/>
                </a:solidFill>
                <a:effectLst/>
                <a:latin typeface="#9Slide02 Noi dung rat dai" panose="020B0604020202020204" charset="0"/>
                <a:ea typeface="#9Slide02 Noi dung rat dai" panose="020B0604020202020204" charset="0"/>
                <a:cs typeface="Times New Roman" panose="02020603050405020304" pitchFamily="18" charset="0"/>
              </a:rPr>
              <a:t>?</a:t>
            </a:r>
          </a:p>
          <a:p>
            <a:pPr marL="0" indent="0" algn="just">
              <a:buNone/>
            </a:pPr>
            <a:r>
              <a:rPr lang="en-US" sz="2400" dirty="0">
                <a:solidFill>
                  <a:srgbClr val="925122"/>
                </a:solidFill>
                <a:latin typeface="#9Slide02 Noi dung rat dai" panose="020B0604020202020204" charset="0"/>
                <a:ea typeface="#9Slide02 Noi dung rat dai" panose="020B0604020202020204" charset="0"/>
              </a:rPr>
              <a:t> </a:t>
            </a:r>
            <a:endParaRPr sz="2400" dirty="0">
              <a:solidFill>
                <a:srgbClr val="925122"/>
              </a:solidFill>
              <a:latin typeface="#9Slide02 Noi dung rat dai" panose="020B0604020202020204" charset="0"/>
              <a:ea typeface="#9Slide02 Noi dung rat dai" panose="020B0604020202020204" charset="0"/>
            </a:endParaRPr>
          </a:p>
        </p:txBody>
      </p:sp>
      <p:sp>
        <p:nvSpPr>
          <p:cNvPr id="7" name="Google Shape;958;p53">
            <a:extLst>
              <a:ext uri="{FF2B5EF4-FFF2-40B4-BE49-F238E27FC236}">
                <a16:creationId xmlns:a16="http://schemas.microsoft.com/office/drawing/2014/main" id="{F438DF72-B3D8-4A64-91EE-6AD369D960AE}"/>
              </a:ext>
            </a:extLst>
          </p:cNvPr>
          <p:cNvSpPr/>
          <p:nvPr/>
        </p:nvSpPr>
        <p:spPr>
          <a:xfrm rot="-2090743">
            <a:off x="402595" y="368596"/>
            <a:ext cx="1136996" cy="631455"/>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a16="http://schemas.microsoft.com/office/drawing/2014/main" id="{3BDFB4FC-2B08-48AA-82C9-DF22EE572F50}"/>
              </a:ext>
            </a:extLst>
          </p:cNvPr>
          <p:cNvGrpSpPr/>
          <p:nvPr/>
        </p:nvGrpSpPr>
        <p:grpSpPr>
          <a:xfrm>
            <a:off x="9011788" y="237503"/>
            <a:ext cx="731060" cy="781885"/>
            <a:chOff x="7952446" y="3047773"/>
            <a:chExt cx="590558" cy="574889"/>
          </a:xfrm>
        </p:grpSpPr>
        <p:sp>
          <p:nvSpPr>
            <p:cNvPr id="9" name="Google Shape;960;p53">
              <a:extLst>
                <a:ext uri="{FF2B5EF4-FFF2-40B4-BE49-F238E27FC236}">
                  <a16:creationId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410197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2894175" y="2286000"/>
            <a:ext cx="8612025" cy="651532"/>
          </a:xfrm>
          <a:prstGeom prst="rect">
            <a:avLst/>
          </a:prstGeom>
          <a:noFill/>
          <a:ln w="9525">
            <a:noFill/>
            <a:miter lim="800000"/>
            <a:headEnd/>
            <a:tailEnd/>
          </a:ln>
        </p:spPr>
        <p:txBody>
          <a:bodyPr/>
          <a:lstStyle/>
          <a:p>
            <a:pPr>
              <a:lnSpc>
                <a:spcPct val="110000"/>
              </a:lnSpc>
              <a:spcAft>
                <a:spcPts val="300"/>
              </a:spcAft>
              <a:buClr>
                <a:srgbClr val="44546A"/>
              </a:buClr>
              <a:buSzPct val="70000"/>
              <a:defRPr/>
            </a:pPr>
            <a:r>
              <a:rPr lang="en-US" sz="3600" b="1" dirty="0">
                <a:solidFill>
                  <a:schemeClr val="bg1"/>
                </a:solidFill>
                <a:latin typeface="#9Slide02 Tieu de rat dai 01" panose="02000000000000000000" pitchFamily="2" charset="0"/>
                <a:ea typeface="#9Slide02 Tieu de rat dai 01" panose="02000000000000000000" pitchFamily="2" charset="0"/>
                <a:cs typeface="Arial" panose="020B0604020202020204" pitchFamily="34" charset="0"/>
              </a:rPr>
              <a:t>BÀI 8:</a:t>
            </a:r>
            <a:r>
              <a:rPr lang="en-US" sz="3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 CẤU TRÚC CỦA TẾ BÀO NHÂN THỰC</a:t>
            </a:r>
            <a:endParaRPr lang="vi-VN" sz="3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a:off x="2973223" y="3000958"/>
            <a:ext cx="4419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2897023" y="3178162"/>
            <a:ext cx="6397953" cy="56990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defRPr/>
            </a:pPr>
            <a:r>
              <a:rPr lang="en-US" sz="2800" b="1"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CHỦ ĐỀ 5: </a:t>
            </a:r>
            <a:r>
              <a:rPr lang="en-US" sz="2800" b="1" dirty="0">
                <a:solidFill>
                  <a:srgbClr val="FFFF00"/>
                </a:solidFill>
                <a:latin typeface="#9Slide02 Tieu de rat dai 01" panose="02000000000000000000" pitchFamily="2" charset="0"/>
                <a:ea typeface="#9Slide02 Tieu de rat dai 01" panose="02000000000000000000" pitchFamily="2" charset="0"/>
                <a:cs typeface="Times New Roman" panose="02020603050405020304" pitchFamily="18" charset="0"/>
              </a:rPr>
              <a:t>CẤU TRÚC TẾ BÀO</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0" b="99600" l="2200" r="98600"/>
                    </a14:imgEffect>
                  </a14:imgLayer>
                </a14:imgProps>
              </a:ext>
              <a:ext uri="{28A0092B-C50C-407E-A947-70E740481C1C}">
                <a14:useLocalDpi xmlns:a14="http://schemas.microsoft.com/office/drawing/2010/main" val="0"/>
              </a:ext>
            </a:extLst>
          </a:blip>
          <a:stretch>
            <a:fillRect/>
          </a:stretch>
        </p:blipFill>
        <p:spPr>
          <a:xfrm>
            <a:off x="1066800" y="2212454"/>
            <a:ext cx="1711653" cy="1711653"/>
          </a:xfrm>
          <a:prstGeom prst="rect">
            <a:avLst/>
          </a:prstGeom>
        </p:spPr>
      </p:pic>
    </p:spTree>
    <p:extLst>
      <p:ext uri="{BB962C8B-B14F-4D97-AF65-F5344CB8AC3E}">
        <p14:creationId xmlns:p14="http://schemas.microsoft.com/office/powerpoint/2010/main" val="39702303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BCAD4788-6C10-9FD1-239A-C0E1DA630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6661"/>
            <a:ext cx="12192000" cy="4464677"/>
          </a:xfrm>
          <a:prstGeom prst="rect">
            <a:avLst/>
          </a:prstGeom>
        </p:spPr>
      </p:pic>
    </p:spTree>
    <p:extLst>
      <p:ext uri="{BB962C8B-B14F-4D97-AF65-F5344CB8AC3E}">
        <p14:creationId xmlns:p14="http://schemas.microsoft.com/office/powerpoint/2010/main" val="842893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1">
            <a:extLst>
              <a:ext uri="{FF2B5EF4-FFF2-40B4-BE49-F238E27FC236}">
                <a16:creationId xmlns:a16="http://schemas.microsoft.com/office/drawing/2014/main" id="{18B02382-10FC-A245-87C3-F52FD7FB05FA}"/>
              </a:ext>
            </a:extLst>
          </p:cNvPr>
          <p:cNvSpPr/>
          <p:nvPr/>
        </p:nvSpPr>
        <p:spPr>
          <a:xfrm>
            <a:off x="1503760" y="1243484"/>
            <a:ext cx="9184480" cy="4371032"/>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buClr>
                <a:srgbClr val="44546A"/>
              </a:buClr>
              <a:buSzPct val="70000"/>
              <a:defRPr/>
            </a:pPr>
            <a:r>
              <a:rPr lang="en-US" sz="2400" b="1" dirty="0">
                <a:solidFill>
                  <a:srgbClr val="FAC603"/>
                </a:solidFill>
                <a:latin typeface="#9Slide02 Tieu de rat dai 01" panose="02000000000000000000" pitchFamily="2" charset="0"/>
                <a:ea typeface="#9Slide02 Tieu de rat dai 01" panose="02000000000000000000" pitchFamily="2" charset="0"/>
              </a:rPr>
              <a:t>KẾ HOẠCH HỌC TẬP</a:t>
            </a:r>
          </a:p>
          <a:p>
            <a:pPr algn="just">
              <a:lnSpc>
                <a:spcPct val="107000"/>
              </a:lnSpc>
              <a:spcAft>
                <a:spcPts val="800"/>
              </a:spcAft>
              <a:tabLst>
                <a:tab pos="3870960" algn="l"/>
              </a:tabLst>
            </a:pP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Bước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1: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Nghiên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cứu</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kiến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thức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đề</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xuất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p>
          <a:p>
            <a:pPr algn="just">
              <a:lnSpc>
                <a:spcPct val="107000"/>
              </a:lnSpc>
              <a:spcAft>
                <a:spcPts val="800"/>
              </a:spcAft>
              <a:tabLst>
                <a:tab pos="3870960" algn="l"/>
              </a:tabLst>
            </a:pPr>
            <a:r>
              <a:rPr lang="en-US"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Bước</a:t>
            </a:r>
            <a:r>
              <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2: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Thảo</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luận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nhóm</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để</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thống</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nhất</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phương</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án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3870960" algn="l"/>
              </a:tabLst>
            </a:pP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Bước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3: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Tiến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hành</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trải</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nghiệm</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làm</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theo</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phương</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án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thiết</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kế</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đã</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được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lựa</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chọn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tabLst>
                <a:tab pos="3870960" algn="l"/>
              </a:tabLst>
            </a:pP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Bước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4: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Báo</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cáo</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sản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phẩm</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là</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mô</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hình</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cấu</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trúc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nhân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thực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kèm</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thuyết</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trình</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và</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trả</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lời</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chất</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vấn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nhóm</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bạn</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hoặc</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dirty="0" err="1">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của</a:t>
            </a:r>
            <a:r>
              <a:rPr lang="es-DO"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GV.</a:t>
            </a:r>
            <a:endParaRPr lang="en-US" sz="240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p>
            <a:r>
              <a:rPr lang="es-DO" sz="2400" dirty="0" err="1">
                <a:solidFill>
                  <a:schemeClr val="bg1"/>
                </a:solidFill>
                <a:effectLst/>
                <a:latin typeface="#9Slide02 Noi dung rat dai" panose="020B0604020202020204" charset="0"/>
                <a:ea typeface="#9Slide02 Noi dung rat dai" panose="020B0604020202020204" charset="0"/>
              </a:rPr>
              <a:t>Bước</a:t>
            </a:r>
            <a:r>
              <a:rPr lang="es-DO" sz="2400" dirty="0">
                <a:solidFill>
                  <a:schemeClr val="bg1"/>
                </a:solidFill>
                <a:effectLst/>
                <a:latin typeface="#9Slide02 Noi dung rat dai" panose="020B0604020202020204" charset="0"/>
                <a:ea typeface="#9Slide02 Noi dung rat dai" panose="020B0604020202020204" charset="0"/>
              </a:rPr>
              <a:t> 5: </a:t>
            </a:r>
            <a:r>
              <a:rPr lang="es-DO" sz="2400" dirty="0" err="1">
                <a:solidFill>
                  <a:schemeClr val="bg1"/>
                </a:solidFill>
                <a:effectLst/>
                <a:latin typeface="#9Slide02 Noi dung rat dai" panose="020B0604020202020204" charset="0"/>
                <a:ea typeface="#9Slide02 Noi dung rat dai" panose="020B0604020202020204" charset="0"/>
              </a:rPr>
              <a:t>Điều</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chỉnh</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và</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hoàn</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thiện</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thiết</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kế</a:t>
            </a:r>
            <a:r>
              <a:rPr lang="es-DO" sz="2400" dirty="0">
                <a:solidFill>
                  <a:schemeClr val="bg1"/>
                </a:solidFill>
                <a:effectLst/>
                <a:latin typeface="#9Slide02 Noi dung rat dai" panose="020B0604020202020204" charset="0"/>
                <a:ea typeface="#9Slide02 Noi dung rat dai" panose="020B0604020202020204" charset="0"/>
              </a:rPr>
              <a:t>/</a:t>
            </a:r>
            <a:r>
              <a:rPr lang="es-DO" sz="2400" dirty="0" err="1">
                <a:solidFill>
                  <a:schemeClr val="bg1"/>
                </a:solidFill>
                <a:effectLst/>
                <a:latin typeface="#9Slide02 Noi dung rat dai" panose="020B0604020202020204" charset="0"/>
                <a:ea typeface="#9Slide02 Noi dung rat dai" panose="020B0604020202020204" charset="0"/>
              </a:rPr>
              <a:t>mô</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hình</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nếu</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cần</a:t>
            </a:r>
            <a:r>
              <a:rPr lang="es-DO" sz="2400" dirty="0">
                <a:solidFill>
                  <a:schemeClr val="bg1"/>
                </a:solidFill>
                <a:effectLst/>
                <a:latin typeface="#9Slide02 Noi dung rat dai" panose="020B0604020202020204" charset="0"/>
                <a:ea typeface="#9Slide02 Noi dung rat dai" panose="020B0604020202020204" charset="0"/>
              </a:rPr>
              <a:t> </a:t>
            </a:r>
            <a:r>
              <a:rPr lang="es-DO" sz="2400" dirty="0" err="1">
                <a:solidFill>
                  <a:schemeClr val="bg1"/>
                </a:solidFill>
                <a:effectLst/>
                <a:latin typeface="#9Slide02 Noi dung rat dai" panose="020B0604020202020204" charset="0"/>
                <a:ea typeface="#9Slide02 Noi dung rat dai" panose="020B0604020202020204" charset="0"/>
              </a:rPr>
              <a:t>thiết</a:t>
            </a:r>
            <a:r>
              <a:rPr lang="es-DO" sz="2400" dirty="0">
                <a:solidFill>
                  <a:schemeClr val="bg1"/>
                </a:solidFill>
                <a:effectLst/>
                <a:latin typeface="#9Slide02 Noi dung rat dai" panose="020B0604020202020204" charset="0"/>
                <a:ea typeface="#9Slide02 Noi dung rat dai" panose="020B0604020202020204" charset="0"/>
              </a:rPr>
              <a:t>)</a:t>
            </a:r>
            <a:endParaRPr lang="en-US" sz="3200" dirty="0">
              <a:solidFill>
                <a:schemeClr val="bg1"/>
              </a:solidFill>
              <a:latin typeface="#9Slide02 Noi dung rat dai" panose="020B0604020202020204" charset="0"/>
              <a:ea typeface="#9Slide02 Noi dung rat dai" panose="020B0604020202020204" charset="0"/>
            </a:endParaRPr>
          </a:p>
        </p:txBody>
      </p:sp>
    </p:spTree>
    <p:extLst>
      <p:ext uri="{BB962C8B-B14F-4D97-AF65-F5344CB8AC3E}">
        <p14:creationId xmlns:p14="http://schemas.microsoft.com/office/powerpoint/2010/main" val="69605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
            <a:extLst>
              <a:ext uri="{FF2B5EF4-FFF2-40B4-BE49-F238E27FC236}">
                <a16:creationId xmlns:a16="http://schemas.microsoft.com/office/drawing/2014/main" id="{EBBCA3C9-2108-5A8E-E3D6-3965A26F65A4}"/>
              </a:ext>
            </a:extLst>
          </p:cNvPr>
          <p:cNvSpPr/>
          <p:nvPr/>
        </p:nvSpPr>
        <p:spPr>
          <a:xfrm>
            <a:off x="1503760" y="347617"/>
            <a:ext cx="9184480" cy="722249"/>
          </a:xfrm>
          <a:prstGeom prst="roundRect">
            <a:avLst>
              <a:gd name="adj" fmla="val 10865"/>
            </a:avLst>
          </a:prstGeom>
          <a:solidFill>
            <a:srgbClr val="222A35"/>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Nghiên</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cứu</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SGK,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quan</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sát</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hình</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hoàn</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thành</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phiếu</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học</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r>
              <a:rPr kumimoji="0" lang="es-DO" sz="2400" b="0" i="0" u="none" strike="noStrike" cap="none" normalizeH="0" baseline="0" dirty="0" err="1">
                <a:ln>
                  <a:noFill/>
                </a:ln>
                <a:solidFill>
                  <a:srgbClr val="FAC603"/>
                </a:solidFill>
                <a:effectLst/>
                <a:latin typeface="#9Slide02 Noi dung rat dai" panose="020B0604020202020204" charset="0"/>
                <a:ea typeface="#9Slide02 Noi dung rat dai" panose="020B0604020202020204" charset="0"/>
                <a:cs typeface="Times New Roman" pitchFamily="18" charset="0"/>
              </a:rPr>
              <a:t>tập</a:t>
            </a:r>
            <a:r>
              <a:rPr kumimoji="0" lang="es-DO" sz="2400" b="0" i="0" u="none" strike="noStrike" cap="none" normalizeH="0" baseline="0" dirty="0">
                <a:ln>
                  <a:noFill/>
                </a:ln>
                <a:solidFill>
                  <a:srgbClr val="FAC603"/>
                </a:solidFill>
                <a:effectLst/>
                <a:latin typeface="#9Slide02 Noi dung rat dai" panose="020B0604020202020204" charset="0"/>
                <a:ea typeface="#9Slide02 Noi dung rat dai" panose="020B0604020202020204" charset="0"/>
                <a:cs typeface="Times New Roman" pitchFamily="18" charset="0"/>
              </a:rPr>
              <a:t> </a:t>
            </a:r>
          </a:p>
        </p:txBody>
      </p:sp>
      <p:pic>
        <p:nvPicPr>
          <p:cNvPr id="9" name="Picture 8">
            <a:extLst>
              <a:ext uri="{FF2B5EF4-FFF2-40B4-BE49-F238E27FC236}">
                <a16:creationId xmlns:a16="http://schemas.microsoft.com/office/drawing/2014/main" id="{52112DFD-E2E4-455E-4211-B6CB75028876}"/>
              </a:ext>
            </a:extLst>
          </p:cNvPr>
          <p:cNvPicPr>
            <a:picLocks noChangeAspect="1"/>
          </p:cNvPicPr>
          <p:nvPr/>
        </p:nvPicPr>
        <p:blipFill>
          <a:blip r:embed="rId2"/>
          <a:stretch>
            <a:fillRect/>
          </a:stretch>
        </p:blipFill>
        <p:spPr>
          <a:xfrm>
            <a:off x="9939" y="1613660"/>
            <a:ext cx="5781261" cy="4711095"/>
          </a:xfrm>
          <a:prstGeom prst="rect">
            <a:avLst/>
          </a:prstGeom>
        </p:spPr>
      </p:pic>
      <p:pic>
        <p:nvPicPr>
          <p:cNvPr id="39" name="Picture 38">
            <a:extLst>
              <a:ext uri="{FF2B5EF4-FFF2-40B4-BE49-F238E27FC236}">
                <a16:creationId xmlns:a16="http://schemas.microsoft.com/office/drawing/2014/main" id="{7A73FE2C-D7CD-CF3F-7175-2EAB51946610}"/>
              </a:ext>
            </a:extLst>
          </p:cNvPr>
          <p:cNvPicPr>
            <a:picLocks noChangeAspect="1"/>
          </p:cNvPicPr>
          <p:nvPr/>
        </p:nvPicPr>
        <p:blipFill>
          <a:blip r:embed="rId3"/>
          <a:stretch>
            <a:fillRect/>
          </a:stretch>
        </p:blipFill>
        <p:spPr>
          <a:xfrm>
            <a:off x="6096000" y="1613660"/>
            <a:ext cx="6166493" cy="4609171"/>
          </a:xfrm>
          <a:prstGeom prst="rect">
            <a:avLst/>
          </a:prstGeom>
        </p:spPr>
      </p:pic>
    </p:spTree>
    <p:extLst>
      <p:ext uri="{BB962C8B-B14F-4D97-AF65-F5344CB8AC3E}">
        <p14:creationId xmlns:p14="http://schemas.microsoft.com/office/powerpoint/2010/main" val="231167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2457724"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MÀNG SINH CHẤT</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pic>
        <p:nvPicPr>
          <p:cNvPr id="8" name="Picture 7" descr="Text&#10;&#10;Description automatically generated">
            <a:extLst>
              <a:ext uri="{FF2B5EF4-FFF2-40B4-BE49-F238E27FC236}">
                <a16:creationId xmlns:a16="http://schemas.microsoft.com/office/drawing/2014/main" id="{2CD0C509-7A34-C4EB-AC8A-A31BF6C04C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40" t="14689" r="15086" b="66667"/>
          <a:stretch/>
        </p:blipFill>
        <p:spPr>
          <a:xfrm>
            <a:off x="381000" y="990600"/>
            <a:ext cx="4306903" cy="1680678"/>
          </a:xfrm>
          <a:prstGeom prst="rect">
            <a:avLst/>
          </a:prstGeom>
        </p:spPr>
      </p:pic>
      <p:pic>
        <p:nvPicPr>
          <p:cNvPr id="10" name="Picture 9" descr="Text&#10;&#10;Description automatically generated">
            <a:extLst>
              <a:ext uri="{FF2B5EF4-FFF2-40B4-BE49-F238E27FC236}">
                <a16:creationId xmlns:a16="http://schemas.microsoft.com/office/drawing/2014/main" id="{79CDA833-E384-9C9D-43F7-896EC54AE9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63" t="67933" r="17363" b="7466"/>
          <a:stretch/>
        </p:blipFill>
        <p:spPr>
          <a:xfrm>
            <a:off x="381000" y="3040254"/>
            <a:ext cx="4306903" cy="2217546"/>
          </a:xfrm>
          <a:prstGeom prst="rect">
            <a:avLst/>
          </a:prstGeom>
        </p:spPr>
      </p:pic>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2445549305"/>
              </p:ext>
            </p:extLst>
          </p:nvPr>
        </p:nvGraphicFramePr>
        <p:xfrm>
          <a:off x="5029200" y="990600"/>
          <a:ext cx="6934199" cy="2585968"/>
        </p:xfrm>
        <a:graphic>
          <a:graphicData uri="http://schemas.openxmlformats.org/drawingml/2006/table">
            <a:tbl>
              <a:tblPr firstRow="1" firstCol="1" bandRow="1">
                <a:tableStyleId>{5C22544A-7EE6-4342-B048-85BDC9FD1C3A}</a:tableStyleId>
              </a:tblPr>
              <a:tblGrid>
                <a:gridCol w="4327381">
                  <a:extLst>
                    <a:ext uri="{9D8B030D-6E8A-4147-A177-3AD203B41FA5}">
                      <a16:colId xmlns:a16="http://schemas.microsoft.com/office/drawing/2014/main" val="1911940603"/>
                    </a:ext>
                  </a:extLst>
                </a:gridCol>
                <a:gridCol w="2606818">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tabLst>
                          <a:tab pos="2254250" algn="l"/>
                        </a:tabLst>
                      </a:pPr>
                      <a:r>
                        <a:rPr lang="nl-NL" sz="2400" b="0" dirty="0">
                          <a:effectLst/>
                          <a:latin typeface="#9Slide02 Noi dung rat dai" panose="020B0604020202020204" charset="0"/>
                          <a:ea typeface="#9Slide02 Noi dung rat dai" panose="020B0604020202020204" charset="0"/>
                        </a:rPr>
                        <a:t>Có cấu trúc khảm lỏng gồm hai lớp lipid xen kẽ các phân tử protein. Các phân tử phospholipid có đuôi kị nước quay vào nhau, đầu ưa nước quay ra ngoài.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dirty="0">
                          <a:effectLst/>
                          <a:latin typeface="#9Slide02 Noi dung rat dai" panose="020B0604020202020204" charset="0"/>
                          <a:ea typeface="#9Slide02 Noi dung rat dai" panose="020B0604020202020204" charset="0"/>
                        </a:rPr>
                        <a:t>Bao bọc, bảo vệ toàn bộ vật chất bên trong tế bào và kiểm soát các chất ra, vào tế bào.</a:t>
                      </a:r>
                      <a:endParaRPr lang="en-US" sz="2400" dirty="0">
                        <a:effectLst/>
                        <a:latin typeface="#9Slide02 Noi dung rat dai" panose="020B0604020202020204" charset="0"/>
                        <a:ea typeface="#9Slide02 Noi dung rat dai" panose="020B0604020202020204" charset="0"/>
                      </a:endParaRPr>
                    </a:p>
                  </a:txBody>
                  <a:tcPr marL="68580" marR="68580" marT="0" marB="0"/>
                </a:tc>
                <a:extLst>
                  <a:ext uri="{0D108BD9-81ED-4DB2-BD59-A6C34878D82A}">
                    <a16:rowId xmlns:a16="http://schemas.microsoft.com/office/drawing/2014/main" val="2869178590"/>
                  </a:ext>
                </a:extLst>
              </a:tr>
            </a:tbl>
          </a:graphicData>
        </a:graphic>
      </p:graphicFrame>
    </p:spTree>
    <p:extLst>
      <p:ext uri="{BB962C8B-B14F-4D97-AF65-F5344CB8AC3E}">
        <p14:creationId xmlns:p14="http://schemas.microsoft.com/office/powerpoint/2010/main" val="32081766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936475"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NHÂN</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301467063"/>
              </p:ext>
            </p:extLst>
          </p:nvPr>
        </p:nvGraphicFramePr>
        <p:xfrm>
          <a:off x="5943600" y="990600"/>
          <a:ext cx="6019799" cy="2585968"/>
        </p:xfrm>
        <a:graphic>
          <a:graphicData uri="http://schemas.openxmlformats.org/drawingml/2006/table">
            <a:tbl>
              <a:tblPr firstRow="1" firstCol="1" bandRow="1">
                <a:tableStyleId>{5C22544A-7EE6-4342-B048-85BDC9FD1C3A}</a:tableStyleId>
              </a:tblPr>
              <a:tblGrid>
                <a:gridCol w="3276600">
                  <a:extLst>
                    <a:ext uri="{9D8B030D-6E8A-4147-A177-3AD203B41FA5}">
                      <a16:colId xmlns:a16="http://schemas.microsoft.com/office/drawing/2014/main" val="1911940603"/>
                    </a:ext>
                  </a:extLst>
                </a:gridCol>
                <a:gridCol w="2743199">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Chủ yếu hình cầu, đường kính 5 </a:t>
                      </a:r>
                      <a:r>
                        <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µm</a:t>
                      </a: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 Gồm 2 lớp màng, có nhiều lỗ nhỏ. Dịch nhân chứa chất nhiễm sắc và nhân con .</a:t>
                      </a:r>
                      <a:endParaRPr lang="en-US" sz="20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tabLst>
                          <a:tab pos="2254250" algn="l"/>
                        </a:tabLst>
                      </a:pPr>
                      <a:r>
                        <a:rPr lang="nl-NL" sz="2400" b="0" dirty="0">
                          <a:solidFill>
                            <a:schemeClr val="tx1"/>
                          </a:solidFill>
                          <a:effectLst/>
                          <a:latin typeface="#9Slide02 Noi dung rat dai" panose="020B0604020202020204" charset="0"/>
                          <a:ea typeface="#9Slide02 Noi dung rat dai" panose="020B0604020202020204" charset="0"/>
                          <a:cs typeface="Times New Roman" panose="02020603050405020304" pitchFamily="18" charset="0"/>
                        </a:rPr>
                        <a:t>Chứa chất di truyền, là trung tâm điều khiển các hoạt động sống của tế bào</a:t>
                      </a:r>
                      <a:endParaRPr lang="en-US" sz="2000" b="0" dirty="0">
                        <a:solidFill>
                          <a:schemeClr val="tx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pic>
        <p:nvPicPr>
          <p:cNvPr id="3" name="Picture 2" descr="Chart&#10;&#10;Description automatically generated with medium confidence">
            <a:extLst>
              <a:ext uri="{FF2B5EF4-FFF2-40B4-BE49-F238E27FC236}">
                <a16:creationId xmlns:a16="http://schemas.microsoft.com/office/drawing/2014/main" id="{E611F069-F043-5FD0-2DA7-1A9C3525ADCD}"/>
              </a:ext>
            </a:extLst>
          </p:cNvPr>
          <p:cNvPicPr>
            <a:picLocks noChangeAspect="1"/>
          </p:cNvPicPr>
          <p:nvPr/>
        </p:nvPicPr>
        <p:blipFill rotWithShape="1">
          <a:blip r:embed="rId3">
            <a:extLst>
              <a:ext uri="{28A0092B-C50C-407E-A947-70E740481C1C}">
                <a14:useLocalDpi xmlns:a14="http://schemas.microsoft.com/office/drawing/2010/main" val="0"/>
              </a:ext>
            </a:extLst>
          </a:blip>
          <a:srcRect l="20737" t="25555" r="20737" b="42222"/>
          <a:stretch/>
        </p:blipFill>
        <p:spPr>
          <a:xfrm>
            <a:off x="228601" y="990600"/>
            <a:ext cx="5465381" cy="3048000"/>
          </a:xfrm>
          <a:prstGeom prst="rect">
            <a:avLst/>
          </a:prstGeom>
        </p:spPr>
      </p:pic>
    </p:spTree>
    <p:extLst>
      <p:ext uri="{BB962C8B-B14F-4D97-AF65-F5344CB8AC3E}">
        <p14:creationId xmlns:p14="http://schemas.microsoft.com/office/powerpoint/2010/main" val="3816504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4867138" y="304800"/>
            <a:ext cx="1539204" cy="473976"/>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RIBOXOME</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graphicFrame>
        <p:nvGraphicFramePr>
          <p:cNvPr id="11" name="Table 10">
            <a:extLst>
              <a:ext uri="{FF2B5EF4-FFF2-40B4-BE49-F238E27FC236}">
                <a16:creationId xmlns:a16="http://schemas.microsoft.com/office/drawing/2014/main" id="{2676DABD-7153-D64C-EDC8-CBFE6C18EDAE}"/>
              </a:ext>
            </a:extLst>
          </p:cNvPr>
          <p:cNvGraphicFramePr>
            <a:graphicFrameLocks noGrp="1"/>
          </p:cNvGraphicFramePr>
          <p:nvPr>
            <p:extLst>
              <p:ext uri="{D42A27DB-BD31-4B8C-83A1-F6EECF244321}">
                <p14:modId xmlns:p14="http://schemas.microsoft.com/office/powerpoint/2010/main" val="4231998850"/>
              </p:ext>
            </p:extLst>
          </p:nvPr>
        </p:nvGraphicFramePr>
        <p:xfrm>
          <a:off x="5029200" y="990600"/>
          <a:ext cx="6934199" cy="2585968"/>
        </p:xfrm>
        <a:graphic>
          <a:graphicData uri="http://schemas.openxmlformats.org/drawingml/2006/table">
            <a:tbl>
              <a:tblPr firstRow="1" firstCol="1" bandRow="1">
                <a:tableStyleId>{5C22544A-7EE6-4342-B048-85BDC9FD1C3A}</a:tableStyleId>
              </a:tblPr>
              <a:tblGrid>
                <a:gridCol w="4327381">
                  <a:extLst>
                    <a:ext uri="{9D8B030D-6E8A-4147-A177-3AD203B41FA5}">
                      <a16:colId xmlns:a16="http://schemas.microsoft.com/office/drawing/2014/main" val="1911940603"/>
                    </a:ext>
                  </a:extLst>
                </a:gridCol>
                <a:gridCol w="2606818">
                  <a:extLst>
                    <a:ext uri="{9D8B030D-6E8A-4147-A177-3AD203B41FA5}">
                      <a16:colId xmlns:a16="http://schemas.microsoft.com/office/drawing/2014/main" val="792731749"/>
                    </a:ext>
                  </a:extLst>
                </a:gridCol>
              </a:tblGrid>
              <a:tr h="290647">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Cấu tạo</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DO" sz="2400">
                          <a:effectLst/>
                          <a:latin typeface="#9Slide02 Noi dung rat dai" panose="020B0604020202020204" charset="0"/>
                          <a:ea typeface="#9Slide02 Noi dung rat dai" panose="020B0604020202020204" charset="0"/>
                        </a:rPr>
                        <a:t>Chức năng</a:t>
                      </a:r>
                      <a:endParaRPr lang="en-US" sz="240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1924777703"/>
                  </a:ext>
                </a:extLst>
              </a:tr>
              <a:tr h="2216207">
                <a:tc>
                  <a:txBody>
                    <a:bodyPr/>
                    <a:lstStyle/>
                    <a:p>
                      <a:pPr algn="just">
                        <a:lnSpc>
                          <a:spcPct val="107000"/>
                        </a:lnSpc>
                        <a:spcAft>
                          <a:spcPts val="800"/>
                        </a:spcAft>
                      </a:pPr>
                      <a:r>
                        <a:rPr lang="nl-NL"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rPr>
                        <a:t>Không có màng bao bọc; Gồm một số loại rRNA và nhiều protein khác nhau. Gồm tiểu phần lớn và tiểu phần bé</a:t>
                      </a:r>
                      <a:endParaRPr lang="en-US" sz="2400" b="0" dirty="0">
                        <a:solidFill>
                          <a:schemeClr val="bg1"/>
                        </a:solidFill>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tc>
                  <a:txBody>
                    <a:bodyPr/>
                    <a:lstStyle/>
                    <a:p>
                      <a:pPr algn="just">
                        <a:lnSpc>
                          <a:spcPct val="107000"/>
                        </a:lnSpc>
                        <a:spcAft>
                          <a:spcPts val="800"/>
                        </a:spcAft>
                      </a:pPr>
                      <a:r>
                        <a:rPr lang="es-DO" sz="2400" b="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Tổng</a:t>
                      </a: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b="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hợp</a:t>
                      </a: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b="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protein</a:t>
                      </a: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cho </a:t>
                      </a:r>
                      <a:r>
                        <a:rPr lang="es-DO" sz="2400" b="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tế</a:t>
                      </a: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r>
                        <a:rPr lang="es-DO" sz="2400" b="0" dirty="0" err="1">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bào</a:t>
                      </a: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p>
                      <a:pPr algn="just">
                        <a:lnSpc>
                          <a:spcPct val="107000"/>
                        </a:lnSpc>
                        <a:spcAft>
                          <a:spcPts val="800"/>
                        </a:spcAft>
                      </a:pPr>
                      <a:r>
                        <a:rPr lang="es-DO" sz="2400" b="0" dirty="0">
                          <a:solidFill>
                            <a:srgbClr val="000000"/>
                          </a:solidFill>
                          <a:effectLst/>
                          <a:latin typeface="#9Slide02 Noi dung rat dai" panose="020B0604020202020204" charset="0"/>
                          <a:ea typeface="#9Slide02 Noi dung rat dai" panose="020B0604020202020204" charset="0"/>
                          <a:cs typeface="Times New Roman" panose="02020603050405020304" pitchFamily="18" charset="0"/>
                        </a:rPr>
                        <a:t> </a:t>
                      </a:r>
                      <a:endParaRPr lang="en-US" sz="2400" b="0" dirty="0">
                        <a:effectLst/>
                        <a:latin typeface="#9Slide02 Noi dung rat dai" panose="020B0604020202020204" charset="0"/>
                        <a:ea typeface="#9Slide02 Noi dung rat dai" panose="020B0604020202020204" charset="0"/>
                        <a:cs typeface="Times New Roman" panose="02020603050405020304" pitchFamily="18" charset="0"/>
                      </a:endParaRPr>
                    </a:p>
                  </a:txBody>
                  <a:tcPr marL="68580" marR="68580" marT="0" marB="0"/>
                </a:tc>
                <a:extLst>
                  <a:ext uri="{0D108BD9-81ED-4DB2-BD59-A6C34878D82A}">
                    <a16:rowId xmlns:a16="http://schemas.microsoft.com/office/drawing/2014/main" val="2869178590"/>
                  </a:ext>
                </a:extLst>
              </a:tr>
            </a:tbl>
          </a:graphicData>
        </a:graphic>
      </p:graphicFrame>
      <p:pic>
        <p:nvPicPr>
          <p:cNvPr id="2" name="Picture 1" descr="Diagram&#10;&#10;Description automatically generated">
            <a:extLst>
              <a:ext uri="{FF2B5EF4-FFF2-40B4-BE49-F238E27FC236}">
                <a16:creationId xmlns:a16="http://schemas.microsoft.com/office/drawing/2014/main" id="{7268E3BB-5E3A-7F61-9493-41E40EE47F6A}"/>
              </a:ext>
            </a:extLst>
          </p:cNvPr>
          <p:cNvPicPr>
            <a:picLocks noChangeAspect="1"/>
          </p:cNvPicPr>
          <p:nvPr/>
        </p:nvPicPr>
        <p:blipFill rotWithShape="1">
          <a:blip r:embed="rId3">
            <a:extLst>
              <a:ext uri="{28A0092B-C50C-407E-A947-70E740481C1C}">
                <a14:useLocalDpi xmlns:a14="http://schemas.microsoft.com/office/drawing/2010/main" val="0"/>
              </a:ext>
            </a:extLst>
          </a:blip>
          <a:srcRect l="35625" t="45470" r="27500"/>
          <a:stretch/>
        </p:blipFill>
        <p:spPr>
          <a:xfrm>
            <a:off x="228601" y="990600"/>
            <a:ext cx="4495800" cy="3669323"/>
          </a:xfrm>
          <a:prstGeom prst="rect">
            <a:avLst/>
          </a:prstGeom>
        </p:spPr>
      </p:pic>
    </p:spTree>
    <p:extLst>
      <p:ext uri="{BB962C8B-B14F-4D97-AF65-F5344CB8AC3E}">
        <p14:creationId xmlns:p14="http://schemas.microsoft.com/office/powerpoint/2010/main" val="273824292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36164</TotalTime>
  <Words>2448</Words>
  <Application>Microsoft Office PowerPoint</Application>
  <PresentationFormat>Widescreen</PresentationFormat>
  <Paragraphs>198</Paragraphs>
  <Slides>28</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#9Slide02 Tieu de rat dai 01</vt:lpstr>
      <vt:lpstr>Calibri Light</vt:lpstr>
      <vt:lpstr>Overpass</vt:lpstr>
      <vt:lpstr>Lobster</vt:lpstr>
      <vt:lpstr>Arial</vt:lpstr>
      <vt:lpstr>#9Slide02 Noi dung rat dai</vt:lpstr>
      <vt:lpstr>Calibri</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Van Dang</dc:creator>
  <dc:description>9Slide.vn</dc:description>
  <cp:lastModifiedBy>TGVT</cp:lastModifiedBy>
  <cp:revision>1068</cp:revision>
  <dcterms:created xsi:type="dcterms:W3CDTF">2006-08-16T00:00:00Z</dcterms:created>
  <dcterms:modified xsi:type="dcterms:W3CDTF">2022-08-22T16:14:25Z</dcterms:modified>
  <cp:category>9Slide.vn</cp:category>
</cp:coreProperties>
</file>