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52" r:id="rId2"/>
    <p:sldId id="353" r:id="rId3"/>
    <p:sldId id="354" r:id="rId4"/>
    <p:sldId id="257" r:id="rId5"/>
    <p:sldId id="344" r:id="rId6"/>
    <p:sldId id="320" r:id="rId7"/>
    <p:sldId id="335" r:id="rId8"/>
    <p:sldId id="341" r:id="rId9"/>
    <p:sldId id="324" r:id="rId10"/>
    <p:sldId id="325" r:id="rId11"/>
    <p:sldId id="346" r:id="rId12"/>
    <p:sldId id="342" r:id="rId13"/>
    <p:sldId id="347" r:id="rId14"/>
    <p:sldId id="326" r:id="rId15"/>
    <p:sldId id="349" r:id="rId16"/>
    <p:sldId id="327" r:id="rId17"/>
    <p:sldId id="339" r:id="rId18"/>
    <p:sldId id="348" r:id="rId19"/>
    <p:sldId id="331" r:id="rId20"/>
    <p:sldId id="350" r:id="rId21"/>
    <p:sldId id="355" r:id="rId22"/>
    <p:sldId id="334" r:id="rId23"/>
    <p:sldId id="303" r:id="rId24"/>
    <p:sldId id="35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D30DD"/>
    <a:srgbClr val="00FF00"/>
    <a:srgbClr val="65E604"/>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107" d="100"/>
          <a:sy n="107" d="100"/>
        </p:scale>
        <p:origin x="177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 dài hơ</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đêm ở bán cầu Bắc.</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Ngày 22-12,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là</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mùa</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lạnh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rPr>
            <a:t>Ngày</a:t>
          </a:r>
          <a:r>
            <a:rPr lang="en-US" sz="1800" dirty="0">
              <a:solidFill>
                <a:schemeClr val="tx1"/>
              </a:solidFill>
              <a:latin typeface="Cambria" panose="02040503050406030204" pitchFamily="18" charset="0"/>
              <a:ea typeface="Cambria" panose="02040503050406030204" pitchFamily="18" charset="0"/>
            </a:rPr>
            <a:t> 22-6, </a:t>
          </a:r>
          <a:r>
            <a:rPr lang="en-US" sz="1800" dirty="0" err="1">
              <a:solidFill>
                <a:schemeClr val="tx1"/>
              </a:solidFill>
              <a:latin typeface="Cambria" panose="02040503050406030204" pitchFamily="18" charset="0"/>
              <a:ea typeface="Cambria" panose="02040503050406030204" pitchFamily="18" charset="0"/>
            </a:rPr>
            <a:t>bán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cầu</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Bắc</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là</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mùa</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nóng</a:t>
          </a:r>
          <a:r>
            <a:rPr lang="en-US" sz="1800" dirty="0">
              <a:solidFill>
                <a:schemeClr val="tx1"/>
              </a:solidFill>
              <a:latin typeface="Cambria" panose="02040503050406030204" pitchFamily="18" charset="0"/>
              <a:ea typeface="Cambria" panose="02040503050406030204" pitchFamily="18"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567230EE-3CCA-4CB0-AF28-30D26B6B67C8}">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ngắn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hơn đêm ở bán cầu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75DFE509-F061-4B64-8294-036A57A97181}" type="parTrans" cxnId="{A0769CE6-8BB8-4CC4-8C66-17B76209D8CA}">
      <dgm:prSet/>
      <dgm:spPr/>
      <dgm:t>
        <a:bodyPr/>
        <a:lstStyle/>
        <a:p>
          <a:endParaRPr lang="en-US"/>
        </a:p>
      </dgm:t>
    </dgm:pt>
    <dgm:pt modelId="{C4A43775-4AEF-47C5-B759-B679D4204270}" type="sibTrans" cxnId="{A0769CE6-8BB8-4CC4-8C66-17B76209D8CA}">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pt>
    <dgm:pt modelId="{2E496A5F-0C73-429E-A10E-0D3274D30DC4}" type="pres">
      <dgm:prSet presAssocID="{CCF5FD4E-3B15-4708-A986-5FBD997FCA2D}" presName="connTx" presStyleLbl="parChTrans1D3" presStyleIdx="0" presStyleCnt="4"/>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Y="76198">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pt>
    <dgm:pt modelId="{23651A1B-E3A6-4957-AA69-5B70A6C6F847}" type="pres">
      <dgm:prSet presAssocID="{7A1259F4-08A5-4C65-932C-2B42884099F9}" presName="connTx" presStyleLbl="parChTrans1D3" presStyleIdx="1" presStyleCnt="4"/>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Y="60919">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pt>
    <dgm:pt modelId="{D9246615-CD69-4860-A2C2-650A32E32E31}" type="pres">
      <dgm:prSet presAssocID="{D926FC03-1594-4011-A9FF-20D764A1C295}" presName="connTx" presStyleLbl="parChTrans1D3" presStyleIdx="2" presStyleCnt="4"/>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Y="68045">
        <dgm:presLayoutVars>
          <dgm:chPref val="3"/>
        </dgm:presLayoutVars>
      </dgm:prSet>
      <dgm:spPr/>
    </dgm:pt>
    <dgm:pt modelId="{A2B847A4-C6CC-4129-B93B-907FBD499170}" type="pres">
      <dgm:prSet presAssocID="{B718B39D-9535-466D-BA1C-DD567CE03E87}" presName="level3hierChild" presStyleCnt="0"/>
      <dgm:spPr/>
    </dgm:pt>
    <dgm:pt modelId="{399C1BBC-5F59-4F67-A4D2-FF9AAC3C811B}" type="pres">
      <dgm:prSet presAssocID="{75DFE509-F061-4B64-8294-036A57A97181}" presName="conn2-1" presStyleLbl="parChTrans1D3" presStyleIdx="3" presStyleCnt="4"/>
      <dgm:spPr/>
    </dgm:pt>
    <dgm:pt modelId="{3FF59665-578C-4AF9-9EE0-AE3CACD2BBD8}" type="pres">
      <dgm:prSet presAssocID="{75DFE509-F061-4B64-8294-036A57A97181}" presName="connTx" presStyleLbl="parChTrans1D3" presStyleIdx="3" presStyleCnt="4"/>
      <dgm:spPr/>
    </dgm:pt>
    <dgm:pt modelId="{298867DE-1AA0-44C4-A15B-2EA6AE3D295B}" type="pres">
      <dgm:prSet presAssocID="{567230EE-3CCA-4CB0-AF28-30D26B6B67C8}" presName="root2" presStyleCnt="0"/>
      <dgm:spPr/>
    </dgm:pt>
    <dgm:pt modelId="{690F821C-B051-4041-9321-AA05BA6EA87C}" type="pres">
      <dgm:prSet presAssocID="{567230EE-3CCA-4CB0-AF28-30D26B6B67C8}" presName="LevelTwoTextNode" presStyleLbl="node3" presStyleIdx="3" presStyleCnt="4" custScaleY="60550">
        <dgm:presLayoutVars>
          <dgm:chPref val="3"/>
        </dgm:presLayoutVars>
      </dgm:prSet>
      <dgm:spPr/>
    </dgm:pt>
    <dgm:pt modelId="{B3F8305A-8BCC-4558-A900-64F7ABF36D04}" type="pres">
      <dgm:prSet presAssocID="{567230EE-3CCA-4CB0-AF28-30D26B6B67C8}" presName="level3hierChild" presStyleCnt="0"/>
      <dgm:spPr/>
    </dgm:pt>
  </dgm:ptLst>
  <dgm:cxnLst>
    <dgm:cxn modelId="{AAE80D00-194C-43A4-8755-F1C01ECACC04}" type="presOf" srcId="{B718B39D-9535-466D-BA1C-DD567CE03E87}" destId="{D5D08963-475A-40BE-A52F-40B23F4611C9}" srcOrd="0" destOrd="0" presId="urn:microsoft.com/office/officeart/2005/8/layout/hierarchy2"/>
    <dgm:cxn modelId="{16C2050B-8102-4200-928F-066290E8B777}" type="presOf" srcId="{CD426A82-BC59-4B88-A9C5-6D6E73570D64}" destId="{F832FA5A-F333-4BB2-B995-F77AC26CE3A9}"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2B896111-C35E-49F3-BCA2-5E61DC206F70}" type="presOf" srcId="{300A6C46-3B0E-40DC-9A64-D26FAE6A49C6}" destId="{ED5D053E-8089-4C16-9139-807A451403A6}" srcOrd="1" destOrd="0" presId="urn:microsoft.com/office/officeart/2005/8/layout/hierarchy2"/>
    <dgm:cxn modelId="{86DEDA15-0738-4B76-8C6A-83A10CE810ED}" type="presOf" srcId="{1C84355D-D627-470F-8F41-B26585C5926B}" destId="{76AD24A5-FF43-4D81-AC78-2C1561632B20}" srcOrd="0" destOrd="0" presId="urn:microsoft.com/office/officeart/2005/8/layout/hierarchy2"/>
    <dgm:cxn modelId="{2CE81A16-2FFC-4CF2-BC32-EF099965FC6B}" type="presOf" srcId="{D926FC03-1594-4011-A9FF-20D764A1C295}" destId="{D9246615-CD69-4860-A2C2-650A32E32E31}" srcOrd="1"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D0EEAB2E-BA1D-4B33-9187-5CC0991F3B9C}" type="presOf" srcId="{6CFB1BB9-57DB-4A40-8729-A32D7A792CF5}" destId="{98F273F4-209E-40C7-B66D-1F800954408E}" srcOrd="0" destOrd="0" presId="urn:microsoft.com/office/officeart/2005/8/layout/hierarchy2"/>
    <dgm:cxn modelId="{0040F930-6F60-4C22-90F8-69CEA7332866}" type="presOf" srcId="{75DFE509-F061-4B64-8294-036A57A97181}" destId="{3FF59665-578C-4AF9-9EE0-AE3CACD2BBD8}" srcOrd="1" destOrd="0" presId="urn:microsoft.com/office/officeart/2005/8/layout/hierarchy2"/>
    <dgm:cxn modelId="{5AA7955E-6885-4045-AF87-D4C6DC53892C}" type="presOf" srcId="{567230EE-3CCA-4CB0-AF28-30D26B6B67C8}" destId="{690F821C-B051-4041-9321-AA05BA6EA87C}"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0EB04267-D683-4826-8545-A157FF7943B7}" type="presOf" srcId="{D869D7E5-5E9E-47E6-9AC5-23919DAFECB4}" destId="{B76371B5-B499-4621-882A-64FFBDC66958}"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2B474053-C6DB-4BB0-AD42-542B16F36ED4}" type="presOf" srcId="{65F2C0DE-327F-427B-8C65-5C0B228D3EA5}" destId="{F3E58597-E495-4C48-B7BB-CF8BEE275613}" srcOrd="0" destOrd="0" presId="urn:microsoft.com/office/officeart/2005/8/layout/hierarchy2"/>
    <dgm:cxn modelId="{FFA12855-231E-472C-B038-E3727DD7E8B5}" type="presOf" srcId="{CCF5FD4E-3B15-4708-A986-5FBD997FCA2D}" destId="{AD3E9BE4-C1FD-45E9-8AAC-8C1311199B8A}" srcOrd="0" destOrd="0" presId="urn:microsoft.com/office/officeart/2005/8/layout/hierarchy2"/>
    <dgm:cxn modelId="{37D95075-9583-4BDE-969D-9867B23FBF4C}" type="presOf" srcId="{7A1259F4-08A5-4C65-932C-2B42884099F9}" destId="{23651A1B-E3A6-4957-AA69-5B70A6C6F847}" srcOrd="1"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C5D85780-904A-4193-A30C-5DA5963166D3}" type="presOf" srcId="{7A1259F4-08A5-4C65-932C-2B42884099F9}" destId="{29685996-72F6-4041-9BF3-6498508706E5}"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28B763BC-2BE5-4D3A-B4A0-54289A0390BD}" type="presOf" srcId="{71AE8AA7-9BC2-4176-A52D-793F007FA49F}" destId="{6C30EA7B-EE4B-47CA-A526-84FDCC1EBAB0}" srcOrd="0" destOrd="0" presId="urn:microsoft.com/office/officeart/2005/8/layout/hierarchy2"/>
    <dgm:cxn modelId="{7E26B0C1-C37C-447A-87A4-A5FD92536B54}" type="presOf" srcId="{75DFE509-F061-4B64-8294-036A57A97181}" destId="{399C1BBC-5F59-4F67-A4D2-FF9AAC3C811B}" srcOrd="0" destOrd="0" presId="urn:microsoft.com/office/officeart/2005/8/layout/hierarchy2"/>
    <dgm:cxn modelId="{580C58D1-9E62-4484-AE46-B7469086D856}" type="presOf" srcId="{CD426A82-BC59-4B88-A9C5-6D6E73570D64}" destId="{2C753C8F-AD2F-4B60-8ED6-06F729150D93}" srcOrd="1" destOrd="0" presId="urn:microsoft.com/office/officeart/2005/8/layout/hierarchy2"/>
    <dgm:cxn modelId="{E0D959D9-8F81-4CC0-B650-0A33548978D6}" type="presOf" srcId="{300A6C46-3B0E-40DC-9A64-D26FAE6A49C6}" destId="{2F15415C-2A74-4A1D-9806-ABA73D6BB6F7}" srcOrd="0" destOrd="0" presId="urn:microsoft.com/office/officeart/2005/8/layout/hierarchy2"/>
    <dgm:cxn modelId="{3BFD3EDF-BA90-4A6A-9C30-77CF91C97A83}" type="presOf" srcId="{C5C0E0B2-2835-44F0-8EE0-D21BF7353577}" destId="{9740D700-6F7D-4250-A264-8D062B965BEA}" srcOrd="0" destOrd="0" presId="urn:microsoft.com/office/officeart/2005/8/layout/hierarchy2"/>
    <dgm:cxn modelId="{F3B159E1-81A1-49B4-8577-43AD23431D24}" type="presOf" srcId="{D926FC03-1594-4011-A9FF-20D764A1C295}" destId="{02046AE4-F5CF-4C93-B4F1-82CF0E86A23B}" srcOrd="0" destOrd="0" presId="urn:microsoft.com/office/officeart/2005/8/layout/hierarchy2"/>
    <dgm:cxn modelId="{A0769CE6-8BB8-4CC4-8C66-17B76209D8CA}" srcId="{6CFB1BB9-57DB-4A40-8729-A32D7A792CF5}" destId="{567230EE-3CCA-4CB0-AF28-30D26B6B67C8}" srcOrd="1" destOrd="0" parTransId="{75DFE509-F061-4B64-8294-036A57A97181}" sibTransId="{C4A43775-4AEF-47C5-B759-B679D4204270}"/>
    <dgm:cxn modelId="{0A42FBF3-9BF0-4329-A57E-BAEA073D0766}" type="presOf" srcId="{CCF5FD4E-3B15-4708-A986-5FBD997FCA2D}" destId="{2E496A5F-0C73-429E-A10E-0D3274D30DC4}" srcOrd="1" destOrd="0" presId="urn:microsoft.com/office/officeart/2005/8/layout/hierarchy2"/>
    <dgm:cxn modelId="{C5334118-73FE-41A9-85C4-A55B9F16A770}" type="presParOf" srcId="{B76371B5-B499-4621-882A-64FFBDC66958}" destId="{1EDEB1CC-5063-4454-981B-AAAAA63AD0DA}" srcOrd="0" destOrd="0" presId="urn:microsoft.com/office/officeart/2005/8/layout/hierarchy2"/>
    <dgm:cxn modelId="{3E061F5F-FB97-4B4D-96C1-8F13E926F155}" type="presParOf" srcId="{1EDEB1CC-5063-4454-981B-AAAAA63AD0DA}" destId="{76AD24A5-FF43-4D81-AC78-2C1561632B20}" srcOrd="0" destOrd="0" presId="urn:microsoft.com/office/officeart/2005/8/layout/hierarchy2"/>
    <dgm:cxn modelId="{FFA84657-D26F-429C-88D5-2F4C37AA56E2}" type="presParOf" srcId="{1EDEB1CC-5063-4454-981B-AAAAA63AD0DA}" destId="{B337024C-579B-47BE-BBB8-1D49E113AC48}" srcOrd="1" destOrd="0" presId="urn:microsoft.com/office/officeart/2005/8/layout/hierarchy2"/>
    <dgm:cxn modelId="{F614CFF1-1499-455E-869D-3CB5A206C467}" type="presParOf" srcId="{B337024C-579B-47BE-BBB8-1D49E113AC48}" destId="{F832FA5A-F333-4BB2-B995-F77AC26CE3A9}" srcOrd="0" destOrd="0" presId="urn:microsoft.com/office/officeart/2005/8/layout/hierarchy2"/>
    <dgm:cxn modelId="{F36887DA-D260-4D4A-8D1A-420BDCAB31AC}" type="presParOf" srcId="{F832FA5A-F333-4BB2-B995-F77AC26CE3A9}" destId="{2C753C8F-AD2F-4B60-8ED6-06F729150D93}" srcOrd="0" destOrd="0" presId="urn:microsoft.com/office/officeart/2005/8/layout/hierarchy2"/>
    <dgm:cxn modelId="{B1E4A2DD-79C3-4743-B41F-3DDC740512E5}" type="presParOf" srcId="{B337024C-579B-47BE-BBB8-1D49E113AC48}" destId="{6A138AF8-4454-4BF7-A59E-800B583E0E7E}" srcOrd="1" destOrd="0" presId="urn:microsoft.com/office/officeart/2005/8/layout/hierarchy2"/>
    <dgm:cxn modelId="{BA8DBCEF-C8C7-4F8C-8A00-D72FB1B1FE3C}" type="presParOf" srcId="{6A138AF8-4454-4BF7-A59E-800B583E0E7E}" destId="{F3E58597-E495-4C48-B7BB-CF8BEE275613}" srcOrd="0" destOrd="0" presId="urn:microsoft.com/office/officeart/2005/8/layout/hierarchy2"/>
    <dgm:cxn modelId="{EDE289D9-80F2-488C-8F43-49CD884D805F}" type="presParOf" srcId="{6A138AF8-4454-4BF7-A59E-800B583E0E7E}" destId="{38724E06-1642-42D4-9E27-E1FC81663F34}" srcOrd="1" destOrd="0" presId="urn:microsoft.com/office/officeart/2005/8/layout/hierarchy2"/>
    <dgm:cxn modelId="{131B9FF8-965C-4A68-823C-75B3EC4DB7CB}" type="presParOf" srcId="{38724E06-1642-42D4-9E27-E1FC81663F34}" destId="{AD3E9BE4-C1FD-45E9-8AAC-8C1311199B8A}" srcOrd="0" destOrd="0" presId="urn:microsoft.com/office/officeart/2005/8/layout/hierarchy2"/>
    <dgm:cxn modelId="{A016DF57-FE88-4DE7-BFFF-B58B6AA96EF8}" type="presParOf" srcId="{AD3E9BE4-C1FD-45E9-8AAC-8C1311199B8A}" destId="{2E496A5F-0C73-429E-A10E-0D3274D30DC4}" srcOrd="0" destOrd="0" presId="urn:microsoft.com/office/officeart/2005/8/layout/hierarchy2"/>
    <dgm:cxn modelId="{63285F69-26F1-404A-AD3E-C41D102E1627}" type="presParOf" srcId="{38724E06-1642-42D4-9E27-E1FC81663F34}" destId="{9894D311-B372-4361-B331-2A466D53BA7B}" srcOrd="1" destOrd="0" presId="urn:microsoft.com/office/officeart/2005/8/layout/hierarchy2"/>
    <dgm:cxn modelId="{C14D2235-96BD-42B6-BF65-DDF91F33E606}" type="presParOf" srcId="{9894D311-B372-4361-B331-2A466D53BA7B}" destId="{9740D700-6F7D-4250-A264-8D062B965BEA}" srcOrd="0" destOrd="0" presId="urn:microsoft.com/office/officeart/2005/8/layout/hierarchy2"/>
    <dgm:cxn modelId="{A7C98983-CE34-4DA1-8221-EE993CEE4B38}" type="presParOf" srcId="{9894D311-B372-4361-B331-2A466D53BA7B}" destId="{DECFF24A-F015-48FE-B2EB-BEA871D605B7}" srcOrd="1" destOrd="0" presId="urn:microsoft.com/office/officeart/2005/8/layout/hierarchy2"/>
    <dgm:cxn modelId="{1E1BAE56-B008-4F4E-B088-B013F5021D38}" type="presParOf" srcId="{38724E06-1642-42D4-9E27-E1FC81663F34}" destId="{29685996-72F6-4041-9BF3-6498508706E5}" srcOrd="2" destOrd="0" presId="urn:microsoft.com/office/officeart/2005/8/layout/hierarchy2"/>
    <dgm:cxn modelId="{4DB9DFA8-2536-4CF8-883E-BD7F8BDE8AEA}" type="presParOf" srcId="{29685996-72F6-4041-9BF3-6498508706E5}" destId="{23651A1B-E3A6-4957-AA69-5B70A6C6F847}" srcOrd="0" destOrd="0" presId="urn:microsoft.com/office/officeart/2005/8/layout/hierarchy2"/>
    <dgm:cxn modelId="{0F920C30-F030-410E-A51F-0F1C01FEE4EE}" type="presParOf" srcId="{38724E06-1642-42D4-9E27-E1FC81663F34}" destId="{1475F247-51D8-4F19-8C99-319012843667}" srcOrd="3" destOrd="0" presId="urn:microsoft.com/office/officeart/2005/8/layout/hierarchy2"/>
    <dgm:cxn modelId="{320D349C-F3E4-4F51-9A2E-1AC75CF8C4FE}" type="presParOf" srcId="{1475F247-51D8-4F19-8C99-319012843667}" destId="{6C30EA7B-EE4B-47CA-A526-84FDCC1EBAB0}" srcOrd="0" destOrd="0" presId="urn:microsoft.com/office/officeart/2005/8/layout/hierarchy2"/>
    <dgm:cxn modelId="{8167C960-D901-4839-82E7-20E9CEFECDDF}" type="presParOf" srcId="{1475F247-51D8-4F19-8C99-319012843667}" destId="{04B21F1F-510A-4D49-9FCB-402C7BD3D35A}" srcOrd="1" destOrd="0" presId="urn:microsoft.com/office/officeart/2005/8/layout/hierarchy2"/>
    <dgm:cxn modelId="{92724251-745A-4580-9900-37C2F9C77D89}" type="presParOf" srcId="{B337024C-579B-47BE-BBB8-1D49E113AC48}" destId="{2F15415C-2A74-4A1D-9806-ABA73D6BB6F7}" srcOrd="2" destOrd="0" presId="urn:microsoft.com/office/officeart/2005/8/layout/hierarchy2"/>
    <dgm:cxn modelId="{BB888340-3809-49A3-800C-97D57D24C7A1}" type="presParOf" srcId="{2F15415C-2A74-4A1D-9806-ABA73D6BB6F7}" destId="{ED5D053E-8089-4C16-9139-807A451403A6}" srcOrd="0" destOrd="0" presId="urn:microsoft.com/office/officeart/2005/8/layout/hierarchy2"/>
    <dgm:cxn modelId="{5F088084-4AB1-40C4-BDA1-95EE2AAEA3CE}" type="presParOf" srcId="{B337024C-579B-47BE-BBB8-1D49E113AC48}" destId="{1D782FC5-5CBF-431A-8116-DE7226B12385}" srcOrd="3" destOrd="0" presId="urn:microsoft.com/office/officeart/2005/8/layout/hierarchy2"/>
    <dgm:cxn modelId="{649E449F-5674-4D71-9030-3D2880FAAFF9}" type="presParOf" srcId="{1D782FC5-5CBF-431A-8116-DE7226B12385}" destId="{98F273F4-209E-40C7-B66D-1F800954408E}" srcOrd="0" destOrd="0" presId="urn:microsoft.com/office/officeart/2005/8/layout/hierarchy2"/>
    <dgm:cxn modelId="{DC173C45-AF93-4054-AE8A-1C762DFB736E}" type="presParOf" srcId="{1D782FC5-5CBF-431A-8116-DE7226B12385}" destId="{E92CB68C-072B-425A-A048-260A8F53A5E2}" srcOrd="1" destOrd="0" presId="urn:microsoft.com/office/officeart/2005/8/layout/hierarchy2"/>
    <dgm:cxn modelId="{E87E9494-1C3B-40CB-AF9E-47A6ADBD68EB}" type="presParOf" srcId="{E92CB68C-072B-425A-A048-260A8F53A5E2}" destId="{02046AE4-F5CF-4C93-B4F1-82CF0E86A23B}" srcOrd="0" destOrd="0" presId="urn:microsoft.com/office/officeart/2005/8/layout/hierarchy2"/>
    <dgm:cxn modelId="{6012D36F-640B-4C88-9425-EC1CA795C948}" type="presParOf" srcId="{02046AE4-F5CF-4C93-B4F1-82CF0E86A23B}" destId="{D9246615-CD69-4860-A2C2-650A32E32E31}" srcOrd="0" destOrd="0" presId="urn:microsoft.com/office/officeart/2005/8/layout/hierarchy2"/>
    <dgm:cxn modelId="{3EB58E89-8482-4B54-8441-FABC1622791F}" type="presParOf" srcId="{E92CB68C-072B-425A-A048-260A8F53A5E2}" destId="{AD0E3F84-C581-4A61-A379-27331574B296}" srcOrd="1" destOrd="0" presId="urn:microsoft.com/office/officeart/2005/8/layout/hierarchy2"/>
    <dgm:cxn modelId="{7C30472A-6644-430E-A67E-2BEABD1675DB}" type="presParOf" srcId="{AD0E3F84-C581-4A61-A379-27331574B296}" destId="{D5D08963-475A-40BE-A52F-40B23F4611C9}" srcOrd="0" destOrd="0" presId="urn:microsoft.com/office/officeart/2005/8/layout/hierarchy2"/>
    <dgm:cxn modelId="{AD26A1A7-047D-4A56-8B88-DE201419F936}" type="presParOf" srcId="{AD0E3F84-C581-4A61-A379-27331574B296}" destId="{A2B847A4-C6CC-4129-B93B-907FBD499170}" srcOrd="1" destOrd="0" presId="urn:microsoft.com/office/officeart/2005/8/layout/hierarchy2"/>
    <dgm:cxn modelId="{D8AB4E41-6E0F-4F95-88F3-88DF9E378974}" type="presParOf" srcId="{E92CB68C-072B-425A-A048-260A8F53A5E2}" destId="{399C1BBC-5F59-4F67-A4D2-FF9AAC3C811B}" srcOrd="2" destOrd="0" presId="urn:microsoft.com/office/officeart/2005/8/layout/hierarchy2"/>
    <dgm:cxn modelId="{20DD3FFF-0977-40CF-8528-FC7BD5B6E37A}" type="presParOf" srcId="{399C1BBC-5F59-4F67-A4D2-FF9AAC3C811B}" destId="{3FF59665-578C-4AF9-9EE0-AE3CACD2BBD8}" srcOrd="0" destOrd="0" presId="urn:microsoft.com/office/officeart/2005/8/layout/hierarchy2"/>
    <dgm:cxn modelId="{B15B1F4E-9EDB-4811-A295-FD3B732D8662}" type="presParOf" srcId="{E92CB68C-072B-425A-A048-260A8F53A5E2}" destId="{298867DE-1AA0-44C4-A15B-2EA6AE3D295B}" srcOrd="3" destOrd="0" presId="urn:microsoft.com/office/officeart/2005/8/layout/hierarchy2"/>
    <dgm:cxn modelId="{95338A70-96D6-4AD6-985E-C518760BFCE3}" type="presParOf" srcId="{298867DE-1AA0-44C4-A15B-2EA6AE3D295B}" destId="{690F821C-B051-4041-9321-AA05BA6EA87C}" srcOrd="0" destOrd="0" presId="urn:microsoft.com/office/officeart/2005/8/layout/hierarchy2"/>
    <dgm:cxn modelId="{AEEA157D-BA7B-4B8D-8E72-9835A1D654B7}" type="presParOf" srcId="{298867DE-1AA0-44C4-A15B-2EA6AE3D295B}" destId="{B3F8305A-8BCC-4558-A900-64F7ABF36D04}"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ngắn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hơ</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đêm ở bán cầu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Nam</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Ngày 22-12,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Nam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là</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mùa</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nóng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rPr>
            <a:t>Ngày</a:t>
          </a:r>
          <a:r>
            <a:rPr lang="en-US" sz="1800" dirty="0">
              <a:solidFill>
                <a:schemeClr val="tx1"/>
              </a:solidFill>
              <a:latin typeface="Cambria" panose="02040503050406030204" pitchFamily="18" charset="0"/>
              <a:ea typeface="Cambria" panose="02040503050406030204" pitchFamily="18" charset="0"/>
            </a:rPr>
            <a:t> 22-6, </a:t>
          </a:r>
          <a:r>
            <a:rPr lang="en-US" sz="1800" dirty="0" err="1">
              <a:solidFill>
                <a:schemeClr val="tx1"/>
              </a:solidFill>
              <a:latin typeface="Cambria" panose="02040503050406030204" pitchFamily="18" charset="0"/>
              <a:ea typeface="Cambria" panose="02040503050406030204" pitchFamily="18" charset="0"/>
            </a:rPr>
            <a:t>bán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cầu</a:t>
          </a:r>
          <a:r>
            <a:rPr lang="en-US" sz="1800" dirty="0">
              <a:solidFill>
                <a:schemeClr val="tx1"/>
              </a:solidFill>
              <a:latin typeface="Cambria" panose="02040503050406030204" pitchFamily="18" charset="0"/>
              <a:ea typeface="Cambria" panose="02040503050406030204" pitchFamily="18" charset="0"/>
            </a:rPr>
            <a:t> Nam </a:t>
          </a:r>
          <a:r>
            <a:rPr lang="en-US" sz="1800" dirty="0" err="1">
              <a:solidFill>
                <a:schemeClr val="tx1"/>
              </a:solidFill>
              <a:latin typeface="Cambria" panose="02040503050406030204" pitchFamily="18" charset="0"/>
              <a:ea typeface="Cambria" panose="02040503050406030204" pitchFamily="18" charset="0"/>
            </a:rPr>
            <a:t>là</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mùa</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lạnh</a:t>
          </a:r>
          <a:r>
            <a:rPr lang="en-US" sz="1800" dirty="0">
              <a:solidFill>
                <a:schemeClr val="tx1"/>
              </a:solidFill>
              <a:latin typeface="Cambria" panose="02040503050406030204" pitchFamily="18" charset="0"/>
              <a:ea typeface="Cambria" panose="02040503050406030204" pitchFamily="18"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567230EE-3CCA-4CB0-AF28-30D26B6B67C8}">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dài</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hơn đêm ở bán cầu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Nam.</a:t>
          </a:r>
        </a:p>
      </dgm:t>
    </dgm:pt>
    <dgm:pt modelId="{75DFE509-F061-4B64-8294-036A57A97181}" type="parTrans" cxnId="{A0769CE6-8BB8-4CC4-8C66-17B76209D8CA}">
      <dgm:prSet/>
      <dgm:spPr/>
      <dgm:t>
        <a:bodyPr/>
        <a:lstStyle/>
        <a:p>
          <a:endParaRPr lang="en-US"/>
        </a:p>
      </dgm:t>
    </dgm:pt>
    <dgm:pt modelId="{C4A43775-4AEF-47C5-B759-B679D4204270}" type="sibTrans" cxnId="{A0769CE6-8BB8-4CC4-8C66-17B76209D8CA}">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pt>
    <dgm:pt modelId="{2E496A5F-0C73-429E-A10E-0D3274D30DC4}" type="pres">
      <dgm:prSet presAssocID="{CCF5FD4E-3B15-4708-A986-5FBD997FCA2D}" presName="connTx" presStyleLbl="parChTrans1D3" presStyleIdx="0" presStyleCnt="4"/>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Y="76198">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pt>
    <dgm:pt modelId="{23651A1B-E3A6-4957-AA69-5B70A6C6F847}" type="pres">
      <dgm:prSet presAssocID="{7A1259F4-08A5-4C65-932C-2B42884099F9}" presName="connTx" presStyleLbl="parChTrans1D3" presStyleIdx="1" presStyleCnt="4"/>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Y="60919">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pt>
    <dgm:pt modelId="{D9246615-CD69-4860-A2C2-650A32E32E31}" type="pres">
      <dgm:prSet presAssocID="{D926FC03-1594-4011-A9FF-20D764A1C295}" presName="connTx" presStyleLbl="parChTrans1D3" presStyleIdx="2" presStyleCnt="4"/>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Y="68045">
        <dgm:presLayoutVars>
          <dgm:chPref val="3"/>
        </dgm:presLayoutVars>
      </dgm:prSet>
      <dgm:spPr/>
    </dgm:pt>
    <dgm:pt modelId="{A2B847A4-C6CC-4129-B93B-907FBD499170}" type="pres">
      <dgm:prSet presAssocID="{B718B39D-9535-466D-BA1C-DD567CE03E87}" presName="level3hierChild" presStyleCnt="0"/>
      <dgm:spPr/>
    </dgm:pt>
    <dgm:pt modelId="{399C1BBC-5F59-4F67-A4D2-FF9AAC3C811B}" type="pres">
      <dgm:prSet presAssocID="{75DFE509-F061-4B64-8294-036A57A97181}" presName="conn2-1" presStyleLbl="parChTrans1D3" presStyleIdx="3" presStyleCnt="4"/>
      <dgm:spPr/>
    </dgm:pt>
    <dgm:pt modelId="{3FF59665-578C-4AF9-9EE0-AE3CACD2BBD8}" type="pres">
      <dgm:prSet presAssocID="{75DFE509-F061-4B64-8294-036A57A97181}" presName="connTx" presStyleLbl="parChTrans1D3" presStyleIdx="3" presStyleCnt="4"/>
      <dgm:spPr/>
    </dgm:pt>
    <dgm:pt modelId="{298867DE-1AA0-44C4-A15B-2EA6AE3D295B}" type="pres">
      <dgm:prSet presAssocID="{567230EE-3CCA-4CB0-AF28-30D26B6B67C8}" presName="root2" presStyleCnt="0"/>
      <dgm:spPr/>
    </dgm:pt>
    <dgm:pt modelId="{690F821C-B051-4041-9321-AA05BA6EA87C}" type="pres">
      <dgm:prSet presAssocID="{567230EE-3CCA-4CB0-AF28-30D26B6B67C8}" presName="LevelTwoTextNode" presStyleLbl="node3" presStyleIdx="3" presStyleCnt="4" custScaleY="60550">
        <dgm:presLayoutVars>
          <dgm:chPref val="3"/>
        </dgm:presLayoutVars>
      </dgm:prSet>
      <dgm:spPr/>
    </dgm:pt>
    <dgm:pt modelId="{B3F8305A-8BCC-4558-A900-64F7ABF36D04}" type="pres">
      <dgm:prSet presAssocID="{567230EE-3CCA-4CB0-AF28-30D26B6B67C8}" presName="level3hierChild" presStyleCnt="0"/>
      <dgm:spPr/>
    </dgm:pt>
  </dgm:ptLst>
  <dgm:cxnLst>
    <dgm:cxn modelId="{D97EA70A-8004-47FE-BDB5-0779732A9337}"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02032715-B46E-4A80-91B0-717648E8EE38}" type="presOf" srcId="{B718B39D-9535-466D-BA1C-DD567CE03E87}" destId="{D5D08963-475A-40BE-A52F-40B23F4611C9}" srcOrd="0" destOrd="0" presId="urn:microsoft.com/office/officeart/2005/8/layout/hierarchy2"/>
    <dgm:cxn modelId="{8321BB17-0C33-4375-B4A2-BA7E7B090185}" type="presOf" srcId="{300A6C46-3B0E-40DC-9A64-D26FAE6A49C6}" destId="{ED5D053E-8089-4C16-9139-807A451403A6}" srcOrd="1" destOrd="0" presId="urn:microsoft.com/office/officeart/2005/8/layout/hierarchy2"/>
    <dgm:cxn modelId="{86EE8A20-1214-4CAC-82F0-D6FEF56BEDC3}" type="presOf" srcId="{75DFE509-F061-4B64-8294-036A57A97181}" destId="{3FF59665-578C-4AF9-9EE0-AE3CACD2BBD8}" srcOrd="1" destOrd="0" presId="urn:microsoft.com/office/officeart/2005/8/layout/hierarchy2"/>
    <dgm:cxn modelId="{E5577522-237C-4EBD-84C1-D1F0DBF96D62}" type="presOf" srcId="{CCF5FD4E-3B15-4708-A986-5FBD997FCA2D}" destId="{2E496A5F-0C73-429E-A10E-0D3274D30DC4}" srcOrd="1" destOrd="0" presId="urn:microsoft.com/office/officeart/2005/8/layout/hierarchy2"/>
    <dgm:cxn modelId="{E0EDA125-FB81-420E-84C9-B131EC6ED68E}" type="presOf" srcId="{1C84355D-D627-470F-8F41-B26585C5926B}" destId="{76AD24A5-FF43-4D81-AC78-2C1561632B20}" srcOrd="0" destOrd="0" presId="urn:microsoft.com/office/officeart/2005/8/layout/hierarchy2"/>
    <dgm:cxn modelId="{E48DEC26-ACED-4A9D-A508-415F3E9A51AB}" type="presOf" srcId="{65F2C0DE-327F-427B-8C65-5C0B228D3EA5}" destId="{F3E58597-E495-4C48-B7BB-CF8BEE275613}"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DDA8D22C-0607-4E07-A4D0-DEF83A9048FE}" type="presOf" srcId="{CD426A82-BC59-4B88-A9C5-6D6E73570D64}" destId="{F832FA5A-F333-4BB2-B995-F77AC26CE3A9}" srcOrd="0" destOrd="0" presId="urn:microsoft.com/office/officeart/2005/8/layout/hierarchy2"/>
    <dgm:cxn modelId="{6458CB37-D8D4-4336-945B-7AE29E99CA6D}" type="presOf" srcId="{7A1259F4-08A5-4C65-932C-2B42884099F9}" destId="{23651A1B-E3A6-4957-AA69-5B70A6C6F847}" srcOrd="1" destOrd="0" presId="urn:microsoft.com/office/officeart/2005/8/layout/hierarchy2"/>
    <dgm:cxn modelId="{3FBE0760-92CC-41E6-8B95-0C5FDCDA2031}" type="presOf" srcId="{CCF5FD4E-3B15-4708-A986-5FBD997FCA2D}" destId="{AD3E9BE4-C1FD-45E9-8AAC-8C1311199B8A}"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B218EC4A-8A54-435C-8232-0790B6892670}" type="presOf" srcId="{CD426A82-BC59-4B88-A9C5-6D6E73570D64}" destId="{2C753C8F-AD2F-4B60-8ED6-06F729150D93}" srcOrd="1" destOrd="0" presId="urn:microsoft.com/office/officeart/2005/8/layout/hierarchy2"/>
    <dgm:cxn modelId="{83C6AE4D-05EF-47E0-9A5B-FE1A67FE819E}" type="presOf" srcId="{6CFB1BB9-57DB-4A40-8729-A32D7A792CF5}" destId="{98F273F4-209E-40C7-B66D-1F800954408E}"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9703A950-B0F3-40B5-9872-A402B13C0FC9}" type="presOf" srcId="{7A1259F4-08A5-4C65-932C-2B42884099F9}" destId="{29685996-72F6-4041-9BF3-6498508706E5}"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B914988F-8068-4EB3-8D80-CD9BD9E17EFE}" type="presOf" srcId="{C5C0E0B2-2835-44F0-8EE0-D21BF7353577}" destId="{9740D700-6F7D-4250-A264-8D062B965BEA}" srcOrd="0" destOrd="0" presId="urn:microsoft.com/office/officeart/2005/8/layout/hierarchy2"/>
    <dgm:cxn modelId="{A9301398-5DE8-40FC-A69C-8B16A4A13EB0}" type="presOf" srcId="{75DFE509-F061-4B64-8294-036A57A97181}" destId="{399C1BBC-5F59-4F67-A4D2-FF9AAC3C811B}"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543614A4-9361-401A-A4D5-E0E72AC9525D}" type="presOf" srcId="{D869D7E5-5E9E-47E6-9AC5-23919DAFECB4}" destId="{B76371B5-B499-4621-882A-64FFBDC66958}" srcOrd="0" destOrd="0" presId="urn:microsoft.com/office/officeart/2005/8/layout/hierarchy2"/>
    <dgm:cxn modelId="{667D01C7-62FF-4646-A378-D9B9144ACFF4}" type="presOf" srcId="{300A6C46-3B0E-40DC-9A64-D26FAE6A49C6}" destId="{2F15415C-2A74-4A1D-9806-ABA73D6BB6F7}" srcOrd="0" destOrd="0" presId="urn:microsoft.com/office/officeart/2005/8/layout/hierarchy2"/>
    <dgm:cxn modelId="{9F6041C9-60EB-483B-9127-41B896A494FF}" type="presOf" srcId="{D926FC03-1594-4011-A9FF-20D764A1C295}" destId="{02046AE4-F5CF-4C93-B4F1-82CF0E86A23B}" srcOrd="0" destOrd="0" presId="urn:microsoft.com/office/officeart/2005/8/layout/hierarchy2"/>
    <dgm:cxn modelId="{CEB89BE4-75E0-40B3-AA2F-65176B9C836E}" type="presOf" srcId="{71AE8AA7-9BC2-4176-A52D-793F007FA49F}" destId="{6C30EA7B-EE4B-47CA-A526-84FDCC1EBAB0}" srcOrd="0" destOrd="0" presId="urn:microsoft.com/office/officeart/2005/8/layout/hierarchy2"/>
    <dgm:cxn modelId="{A0769CE6-8BB8-4CC4-8C66-17B76209D8CA}" srcId="{6CFB1BB9-57DB-4A40-8729-A32D7A792CF5}" destId="{567230EE-3CCA-4CB0-AF28-30D26B6B67C8}" srcOrd="1" destOrd="0" parTransId="{75DFE509-F061-4B64-8294-036A57A97181}" sibTransId="{C4A43775-4AEF-47C5-B759-B679D4204270}"/>
    <dgm:cxn modelId="{50DD3CF9-AE77-4B87-95FC-1B66599C3F7E}" type="presOf" srcId="{567230EE-3CCA-4CB0-AF28-30D26B6B67C8}" destId="{690F821C-B051-4041-9321-AA05BA6EA87C}" srcOrd="0" destOrd="0" presId="urn:microsoft.com/office/officeart/2005/8/layout/hierarchy2"/>
    <dgm:cxn modelId="{0DA24520-694E-4286-A144-727310784AA2}" type="presParOf" srcId="{B76371B5-B499-4621-882A-64FFBDC66958}" destId="{1EDEB1CC-5063-4454-981B-AAAAA63AD0DA}" srcOrd="0" destOrd="0" presId="urn:microsoft.com/office/officeart/2005/8/layout/hierarchy2"/>
    <dgm:cxn modelId="{7579A35A-A800-4DBE-9626-04453710FCDB}" type="presParOf" srcId="{1EDEB1CC-5063-4454-981B-AAAAA63AD0DA}" destId="{76AD24A5-FF43-4D81-AC78-2C1561632B20}" srcOrd="0" destOrd="0" presId="urn:microsoft.com/office/officeart/2005/8/layout/hierarchy2"/>
    <dgm:cxn modelId="{99FB4C22-897D-4EBE-8BDD-688666671EC9}" type="presParOf" srcId="{1EDEB1CC-5063-4454-981B-AAAAA63AD0DA}" destId="{B337024C-579B-47BE-BBB8-1D49E113AC48}" srcOrd="1" destOrd="0" presId="urn:microsoft.com/office/officeart/2005/8/layout/hierarchy2"/>
    <dgm:cxn modelId="{D56472AE-7AF8-4FEF-8BC5-B3C6FC520A55}" type="presParOf" srcId="{B337024C-579B-47BE-BBB8-1D49E113AC48}" destId="{F832FA5A-F333-4BB2-B995-F77AC26CE3A9}" srcOrd="0" destOrd="0" presId="urn:microsoft.com/office/officeart/2005/8/layout/hierarchy2"/>
    <dgm:cxn modelId="{00330C9A-FCF9-4254-BAB5-05F5B867F14C}" type="presParOf" srcId="{F832FA5A-F333-4BB2-B995-F77AC26CE3A9}" destId="{2C753C8F-AD2F-4B60-8ED6-06F729150D93}" srcOrd="0" destOrd="0" presId="urn:microsoft.com/office/officeart/2005/8/layout/hierarchy2"/>
    <dgm:cxn modelId="{E4F2B983-AAF2-4B84-9F75-4C3828F39E0E}" type="presParOf" srcId="{B337024C-579B-47BE-BBB8-1D49E113AC48}" destId="{6A138AF8-4454-4BF7-A59E-800B583E0E7E}" srcOrd="1" destOrd="0" presId="urn:microsoft.com/office/officeart/2005/8/layout/hierarchy2"/>
    <dgm:cxn modelId="{42F62622-A005-4574-9526-16DDAF526883}" type="presParOf" srcId="{6A138AF8-4454-4BF7-A59E-800B583E0E7E}" destId="{F3E58597-E495-4C48-B7BB-CF8BEE275613}" srcOrd="0" destOrd="0" presId="urn:microsoft.com/office/officeart/2005/8/layout/hierarchy2"/>
    <dgm:cxn modelId="{98D1CDC2-68CD-450D-A34E-53AC726ACA05}" type="presParOf" srcId="{6A138AF8-4454-4BF7-A59E-800B583E0E7E}" destId="{38724E06-1642-42D4-9E27-E1FC81663F34}" srcOrd="1" destOrd="0" presId="urn:microsoft.com/office/officeart/2005/8/layout/hierarchy2"/>
    <dgm:cxn modelId="{7D076439-E916-44DF-8278-AAA523301B6D}" type="presParOf" srcId="{38724E06-1642-42D4-9E27-E1FC81663F34}" destId="{AD3E9BE4-C1FD-45E9-8AAC-8C1311199B8A}" srcOrd="0" destOrd="0" presId="urn:microsoft.com/office/officeart/2005/8/layout/hierarchy2"/>
    <dgm:cxn modelId="{C737EA44-98E7-4BA1-A1B3-A216881303DE}" type="presParOf" srcId="{AD3E9BE4-C1FD-45E9-8AAC-8C1311199B8A}" destId="{2E496A5F-0C73-429E-A10E-0D3274D30DC4}" srcOrd="0" destOrd="0" presId="urn:microsoft.com/office/officeart/2005/8/layout/hierarchy2"/>
    <dgm:cxn modelId="{A9995BE8-EAFE-4078-A09F-3CB1C7C8F381}" type="presParOf" srcId="{38724E06-1642-42D4-9E27-E1FC81663F34}" destId="{9894D311-B372-4361-B331-2A466D53BA7B}" srcOrd="1" destOrd="0" presId="urn:microsoft.com/office/officeart/2005/8/layout/hierarchy2"/>
    <dgm:cxn modelId="{D55A9457-05AE-4A97-8E50-890588ECD0BE}" type="presParOf" srcId="{9894D311-B372-4361-B331-2A466D53BA7B}" destId="{9740D700-6F7D-4250-A264-8D062B965BEA}" srcOrd="0" destOrd="0" presId="urn:microsoft.com/office/officeart/2005/8/layout/hierarchy2"/>
    <dgm:cxn modelId="{3DACB35E-FFC8-4042-9F30-606A3EB4428E}" type="presParOf" srcId="{9894D311-B372-4361-B331-2A466D53BA7B}" destId="{DECFF24A-F015-48FE-B2EB-BEA871D605B7}" srcOrd="1" destOrd="0" presId="urn:microsoft.com/office/officeart/2005/8/layout/hierarchy2"/>
    <dgm:cxn modelId="{0D755CB4-43EA-4615-8369-BE7BCA8D8192}" type="presParOf" srcId="{38724E06-1642-42D4-9E27-E1FC81663F34}" destId="{29685996-72F6-4041-9BF3-6498508706E5}" srcOrd="2" destOrd="0" presId="urn:microsoft.com/office/officeart/2005/8/layout/hierarchy2"/>
    <dgm:cxn modelId="{C539C5A8-E770-427D-A618-8D8A8B6A7D32}" type="presParOf" srcId="{29685996-72F6-4041-9BF3-6498508706E5}" destId="{23651A1B-E3A6-4957-AA69-5B70A6C6F847}" srcOrd="0" destOrd="0" presId="urn:microsoft.com/office/officeart/2005/8/layout/hierarchy2"/>
    <dgm:cxn modelId="{D236D698-4E86-4B3F-B1FB-C7AF8E14A311}" type="presParOf" srcId="{38724E06-1642-42D4-9E27-E1FC81663F34}" destId="{1475F247-51D8-4F19-8C99-319012843667}" srcOrd="3" destOrd="0" presId="urn:microsoft.com/office/officeart/2005/8/layout/hierarchy2"/>
    <dgm:cxn modelId="{1D3E212D-7884-4340-B8EA-E8CEBB68C84F}" type="presParOf" srcId="{1475F247-51D8-4F19-8C99-319012843667}" destId="{6C30EA7B-EE4B-47CA-A526-84FDCC1EBAB0}" srcOrd="0" destOrd="0" presId="urn:microsoft.com/office/officeart/2005/8/layout/hierarchy2"/>
    <dgm:cxn modelId="{56382239-BE33-418C-8147-BEC26737983C}" type="presParOf" srcId="{1475F247-51D8-4F19-8C99-319012843667}" destId="{04B21F1F-510A-4D49-9FCB-402C7BD3D35A}" srcOrd="1" destOrd="0" presId="urn:microsoft.com/office/officeart/2005/8/layout/hierarchy2"/>
    <dgm:cxn modelId="{541DCACB-AF4A-4038-9F31-FB18EC9D71C8}" type="presParOf" srcId="{B337024C-579B-47BE-BBB8-1D49E113AC48}" destId="{2F15415C-2A74-4A1D-9806-ABA73D6BB6F7}" srcOrd="2" destOrd="0" presId="urn:microsoft.com/office/officeart/2005/8/layout/hierarchy2"/>
    <dgm:cxn modelId="{A30E7935-22D6-4C1D-9A31-89F9F02CDE1E}" type="presParOf" srcId="{2F15415C-2A74-4A1D-9806-ABA73D6BB6F7}" destId="{ED5D053E-8089-4C16-9139-807A451403A6}" srcOrd="0" destOrd="0" presId="urn:microsoft.com/office/officeart/2005/8/layout/hierarchy2"/>
    <dgm:cxn modelId="{4B0A218C-7B29-4913-9353-46B9FEFEC1E6}" type="presParOf" srcId="{B337024C-579B-47BE-BBB8-1D49E113AC48}" destId="{1D782FC5-5CBF-431A-8116-DE7226B12385}" srcOrd="3" destOrd="0" presId="urn:microsoft.com/office/officeart/2005/8/layout/hierarchy2"/>
    <dgm:cxn modelId="{9483EB17-E7BE-486B-A460-7DE7031C9109}" type="presParOf" srcId="{1D782FC5-5CBF-431A-8116-DE7226B12385}" destId="{98F273F4-209E-40C7-B66D-1F800954408E}" srcOrd="0" destOrd="0" presId="urn:microsoft.com/office/officeart/2005/8/layout/hierarchy2"/>
    <dgm:cxn modelId="{118ECDB7-F3F1-4AF9-9288-0A3071C588BC}" type="presParOf" srcId="{1D782FC5-5CBF-431A-8116-DE7226B12385}" destId="{E92CB68C-072B-425A-A048-260A8F53A5E2}" srcOrd="1" destOrd="0" presId="urn:microsoft.com/office/officeart/2005/8/layout/hierarchy2"/>
    <dgm:cxn modelId="{ED96CE5F-E326-4E1E-9678-71193C189B91}" type="presParOf" srcId="{E92CB68C-072B-425A-A048-260A8F53A5E2}" destId="{02046AE4-F5CF-4C93-B4F1-82CF0E86A23B}" srcOrd="0" destOrd="0" presId="urn:microsoft.com/office/officeart/2005/8/layout/hierarchy2"/>
    <dgm:cxn modelId="{606A104E-C9F2-4BE4-9C8C-D56CBF079990}" type="presParOf" srcId="{02046AE4-F5CF-4C93-B4F1-82CF0E86A23B}" destId="{D9246615-CD69-4860-A2C2-650A32E32E31}" srcOrd="0" destOrd="0" presId="urn:microsoft.com/office/officeart/2005/8/layout/hierarchy2"/>
    <dgm:cxn modelId="{ED26B1CE-C3F9-4CDF-AFEC-1A0DD8E66DF3}" type="presParOf" srcId="{E92CB68C-072B-425A-A048-260A8F53A5E2}" destId="{AD0E3F84-C581-4A61-A379-27331574B296}" srcOrd="1" destOrd="0" presId="urn:microsoft.com/office/officeart/2005/8/layout/hierarchy2"/>
    <dgm:cxn modelId="{6A34F54E-1E18-4814-8F55-2D9953F4C982}" type="presParOf" srcId="{AD0E3F84-C581-4A61-A379-27331574B296}" destId="{D5D08963-475A-40BE-A52F-40B23F4611C9}" srcOrd="0" destOrd="0" presId="urn:microsoft.com/office/officeart/2005/8/layout/hierarchy2"/>
    <dgm:cxn modelId="{F3D52974-0761-4DAD-A64D-62A009564B07}" type="presParOf" srcId="{AD0E3F84-C581-4A61-A379-27331574B296}" destId="{A2B847A4-C6CC-4129-B93B-907FBD499170}" srcOrd="1" destOrd="0" presId="urn:microsoft.com/office/officeart/2005/8/layout/hierarchy2"/>
    <dgm:cxn modelId="{B690C96E-572D-4481-B5D0-E3E8D06D8386}" type="presParOf" srcId="{E92CB68C-072B-425A-A048-260A8F53A5E2}" destId="{399C1BBC-5F59-4F67-A4D2-FF9AAC3C811B}" srcOrd="2" destOrd="0" presId="urn:microsoft.com/office/officeart/2005/8/layout/hierarchy2"/>
    <dgm:cxn modelId="{E0780505-6F33-417C-94DE-F8408220EB1E}" type="presParOf" srcId="{399C1BBC-5F59-4F67-A4D2-FF9AAC3C811B}" destId="{3FF59665-578C-4AF9-9EE0-AE3CACD2BBD8}" srcOrd="0" destOrd="0" presId="urn:microsoft.com/office/officeart/2005/8/layout/hierarchy2"/>
    <dgm:cxn modelId="{DDAD3C0A-0131-4E8E-A13A-56421D267131}" type="presParOf" srcId="{E92CB68C-072B-425A-A048-260A8F53A5E2}" destId="{298867DE-1AA0-44C4-A15B-2EA6AE3D295B}" srcOrd="3" destOrd="0" presId="urn:microsoft.com/office/officeart/2005/8/layout/hierarchy2"/>
    <dgm:cxn modelId="{376156D2-828E-469F-8D99-B25FFE02A35D}" type="presParOf" srcId="{298867DE-1AA0-44C4-A15B-2EA6AE3D295B}" destId="{690F821C-B051-4041-9321-AA05BA6EA87C}" srcOrd="0" destOrd="0" presId="urn:microsoft.com/office/officeart/2005/8/layout/hierarchy2"/>
    <dgm:cxn modelId="{E84A1385-7587-4315-AC58-321C7273175E}" type="presParOf" srcId="{298867DE-1AA0-44C4-A15B-2EA6AE3D295B}" destId="{B3F8305A-8BCC-4558-A900-64F7ABF36D04}"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3214" y="1984325"/>
          <a:ext cx="2000212" cy="988123"/>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sp:txBody>
      <dsp:txXfrm>
        <a:off x="32155" y="2013266"/>
        <a:ext cx="1942330" cy="930241"/>
      </dsp:txXfrm>
    </dsp:sp>
    <dsp:sp modelId="{F832FA5A-F333-4BB2-B995-F77AC26CE3A9}">
      <dsp:nvSpPr>
        <dsp:cNvPr id="0" name=""/>
        <dsp:cNvSpPr/>
      </dsp:nvSpPr>
      <dsp:spPr>
        <a:xfrm rot="18892015">
          <a:off x="1776800" y="1908269"/>
          <a:ext cx="1538865" cy="49570"/>
        </a:xfrm>
        <a:custGeom>
          <a:avLst/>
          <a:gdLst/>
          <a:ahLst/>
          <a:cxnLst/>
          <a:rect l="0" t="0" r="0" b="0"/>
          <a:pathLst>
            <a:path>
              <a:moveTo>
                <a:pt x="0" y="24785"/>
              </a:moveTo>
              <a:lnTo>
                <a:pt x="1538865"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7761" y="1894582"/>
        <a:ext cx="76943" cy="76943"/>
      </dsp:txXfrm>
    </dsp:sp>
    <dsp:sp modelId="{F3E58597-E495-4C48-B7BB-CF8BEE275613}">
      <dsp:nvSpPr>
        <dsp:cNvPr id="0" name=""/>
        <dsp:cNvSpPr/>
      </dsp:nvSpPr>
      <dsp:spPr>
        <a:xfrm>
          <a:off x="3089038" y="865657"/>
          <a:ext cx="1032878" cy="104412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3119290" y="895909"/>
        <a:ext cx="972374" cy="983623"/>
      </dsp:txXfrm>
    </dsp:sp>
    <dsp:sp modelId="{AD3E9BE4-C1FD-45E9-8AAC-8C1311199B8A}">
      <dsp:nvSpPr>
        <dsp:cNvPr id="0" name=""/>
        <dsp:cNvSpPr/>
      </dsp:nvSpPr>
      <dsp:spPr>
        <a:xfrm rot="20076957">
          <a:off x="4063911" y="1105377"/>
          <a:ext cx="1201622" cy="49570"/>
        </a:xfrm>
        <a:custGeom>
          <a:avLst/>
          <a:gdLst/>
          <a:ahLst/>
          <a:cxnLst/>
          <a:rect l="0" t="0" r="0" b="0"/>
          <a:pathLst>
            <a:path>
              <a:moveTo>
                <a:pt x="0" y="24785"/>
              </a:moveTo>
              <a:lnTo>
                <a:pt x="1201622"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4682" y="1100122"/>
        <a:ext cx="60081" cy="60081"/>
      </dsp:txXfrm>
    </dsp:sp>
    <dsp:sp modelId="{9740D700-6F7D-4250-A264-8D062B965BEA}">
      <dsp:nvSpPr>
        <dsp:cNvPr id="0" name=""/>
        <dsp:cNvSpPr/>
      </dsp:nvSpPr>
      <dsp:spPr>
        <a:xfrm>
          <a:off x="5207528" y="355596"/>
          <a:ext cx="2714029" cy="103401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solidFill>
                <a:schemeClr val="tx1"/>
              </a:solidFill>
              <a:latin typeface="Cambria" panose="02040503050406030204" pitchFamily="18" charset="0"/>
              <a:ea typeface="Cambria" panose="02040503050406030204" pitchFamily="18" charset="0"/>
            </a:rPr>
            <a:t>Ngày</a:t>
          </a:r>
          <a:r>
            <a:rPr lang="en-US" sz="1800" kern="1200" dirty="0">
              <a:solidFill>
                <a:schemeClr val="tx1"/>
              </a:solidFill>
              <a:latin typeface="Cambria" panose="02040503050406030204" pitchFamily="18" charset="0"/>
              <a:ea typeface="Cambria" panose="02040503050406030204" pitchFamily="18" charset="0"/>
            </a:rPr>
            <a:t> 22-6, </a:t>
          </a:r>
          <a:r>
            <a:rPr lang="en-US" sz="1800" kern="1200" dirty="0" err="1">
              <a:solidFill>
                <a:schemeClr val="tx1"/>
              </a:solidFill>
              <a:latin typeface="Cambria" panose="02040503050406030204" pitchFamily="18" charset="0"/>
              <a:ea typeface="Cambria" panose="02040503050406030204" pitchFamily="18" charset="0"/>
            </a:rPr>
            <a:t>bán</a:t>
          </a:r>
          <a:r>
            <a:rPr lang="en-US" sz="1800" kern="1200" dirty="0">
              <a:solidFill>
                <a:schemeClr val="tx1"/>
              </a:solidFill>
              <a:latin typeface="Cambria" panose="02040503050406030204" pitchFamily="18" charset="0"/>
              <a:ea typeface="Cambria" panose="02040503050406030204" pitchFamily="18" charset="0"/>
            </a:rPr>
            <a:t> </a:t>
          </a:r>
          <a:r>
            <a:rPr lang="en-US" sz="1800" kern="1200" dirty="0" err="1">
              <a:solidFill>
                <a:schemeClr val="tx1"/>
              </a:solidFill>
              <a:latin typeface="Cambria" panose="02040503050406030204" pitchFamily="18" charset="0"/>
              <a:ea typeface="Cambria" panose="02040503050406030204" pitchFamily="18" charset="0"/>
            </a:rPr>
            <a:t>cầu</a:t>
          </a:r>
          <a:r>
            <a:rPr lang="en-US" sz="1800" kern="1200" dirty="0">
              <a:solidFill>
                <a:schemeClr val="tx1"/>
              </a:solidFill>
              <a:latin typeface="Cambria" panose="02040503050406030204" pitchFamily="18" charset="0"/>
              <a:ea typeface="Cambria" panose="02040503050406030204" pitchFamily="18" charset="0"/>
            </a:rPr>
            <a:t> </a:t>
          </a:r>
          <a:r>
            <a:rPr lang="en-US" sz="1800" kern="1200" dirty="0" err="1">
              <a:solidFill>
                <a:schemeClr val="tx1"/>
              </a:solidFill>
              <a:latin typeface="Cambria" panose="02040503050406030204" pitchFamily="18" charset="0"/>
              <a:ea typeface="Cambria" panose="02040503050406030204" pitchFamily="18" charset="0"/>
            </a:rPr>
            <a:t>Bắc</a:t>
          </a:r>
          <a:r>
            <a:rPr lang="en-US" sz="1800" kern="1200" dirty="0">
              <a:solidFill>
                <a:schemeClr val="tx1"/>
              </a:solidFill>
              <a:latin typeface="Cambria" panose="02040503050406030204" pitchFamily="18" charset="0"/>
              <a:ea typeface="Cambria" panose="02040503050406030204" pitchFamily="18" charset="0"/>
            </a:rPr>
            <a:t> </a:t>
          </a:r>
          <a:r>
            <a:rPr lang="en-US" sz="1800" kern="1200" dirty="0" err="1">
              <a:solidFill>
                <a:schemeClr val="tx1"/>
              </a:solidFill>
              <a:latin typeface="Cambria" panose="02040503050406030204" pitchFamily="18" charset="0"/>
              <a:ea typeface="Cambria" panose="02040503050406030204" pitchFamily="18" charset="0"/>
            </a:rPr>
            <a:t>là</a:t>
          </a:r>
          <a:r>
            <a:rPr lang="en-US" sz="1800" kern="1200" dirty="0">
              <a:solidFill>
                <a:schemeClr val="tx1"/>
              </a:solidFill>
              <a:latin typeface="Cambria" panose="02040503050406030204" pitchFamily="18" charset="0"/>
              <a:ea typeface="Cambria" panose="02040503050406030204" pitchFamily="18" charset="0"/>
            </a:rPr>
            <a:t> </a:t>
          </a:r>
          <a:r>
            <a:rPr lang="en-US" sz="1800" kern="1200" dirty="0" err="1">
              <a:solidFill>
                <a:schemeClr val="tx1"/>
              </a:solidFill>
              <a:latin typeface="Cambria" panose="02040503050406030204" pitchFamily="18" charset="0"/>
              <a:ea typeface="Cambria" panose="02040503050406030204" pitchFamily="18" charset="0"/>
            </a:rPr>
            <a:t>mùa</a:t>
          </a:r>
          <a:r>
            <a:rPr lang="en-US" sz="1800" kern="1200" dirty="0">
              <a:solidFill>
                <a:schemeClr val="tx1"/>
              </a:solidFill>
              <a:latin typeface="Cambria" panose="02040503050406030204" pitchFamily="18" charset="0"/>
              <a:ea typeface="Cambria" panose="02040503050406030204" pitchFamily="18" charset="0"/>
            </a:rPr>
            <a:t> </a:t>
          </a:r>
          <a:r>
            <a:rPr lang="en-US" sz="1800" kern="1200" dirty="0" err="1">
              <a:solidFill>
                <a:schemeClr val="tx1"/>
              </a:solidFill>
              <a:latin typeface="Cambria" panose="02040503050406030204" pitchFamily="18" charset="0"/>
              <a:ea typeface="Cambria" panose="02040503050406030204" pitchFamily="18" charset="0"/>
            </a:rPr>
            <a:t>nóng</a:t>
          </a:r>
          <a:r>
            <a:rPr lang="en-US" sz="1800" kern="1200" dirty="0">
              <a:solidFill>
                <a:schemeClr val="tx1"/>
              </a:solidFill>
              <a:latin typeface="Cambria" panose="02040503050406030204" pitchFamily="18" charset="0"/>
              <a:ea typeface="Cambria" panose="02040503050406030204" pitchFamily="18"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37813" y="385881"/>
        <a:ext cx="2653459" cy="973448"/>
      </dsp:txXfrm>
    </dsp:sp>
    <dsp:sp modelId="{29685996-72F6-4041-9BF3-6498508706E5}">
      <dsp:nvSpPr>
        <dsp:cNvPr id="0" name=""/>
        <dsp:cNvSpPr/>
      </dsp:nvSpPr>
      <dsp:spPr>
        <a:xfrm rot="1780956">
          <a:off x="4039933" y="1672328"/>
          <a:ext cx="1249579" cy="49570"/>
        </a:xfrm>
        <a:custGeom>
          <a:avLst/>
          <a:gdLst/>
          <a:ahLst/>
          <a:cxnLst/>
          <a:rect l="0" t="0" r="0" b="0"/>
          <a:pathLst>
            <a:path>
              <a:moveTo>
                <a:pt x="0" y="24785"/>
              </a:moveTo>
              <a:lnTo>
                <a:pt x="1249579"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3483" y="1665874"/>
        <a:ext cx="62478" cy="62478"/>
      </dsp:txXfrm>
    </dsp:sp>
    <dsp:sp modelId="{6C30EA7B-EE4B-47CA-A526-84FDCC1EBAB0}">
      <dsp:nvSpPr>
        <dsp:cNvPr id="0" name=""/>
        <dsp:cNvSpPr/>
      </dsp:nvSpPr>
      <dsp:spPr>
        <a:xfrm>
          <a:off x="5207528" y="1593166"/>
          <a:ext cx="2714029" cy="82667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 dài hơ</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đêm ở bán cầu Bắc.</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31741" y="1617379"/>
        <a:ext cx="2665603" cy="778253"/>
      </dsp:txXfrm>
    </dsp:sp>
    <dsp:sp modelId="{2F15415C-2A74-4A1D-9806-ABA73D6BB6F7}">
      <dsp:nvSpPr>
        <dsp:cNvPr id="0" name=""/>
        <dsp:cNvSpPr/>
      </dsp:nvSpPr>
      <dsp:spPr>
        <a:xfrm rot="2752541">
          <a:off x="1766583" y="3013259"/>
          <a:ext cx="1559299" cy="49570"/>
        </a:xfrm>
        <a:custGeom>
          <a:avLst/>
          <a:gdLst/>
          <a:ahLst/>
          <a:cxnLst/>
          <a:rect l="0" t="0" r="0" b="0"/>
          <a:pathLst>
            <a:path>
              <a:moveTo>
                <a:pt x="0" y="24785"/>
              </a:moveTo>
              <a:lnTo>
                <a:pt x="1559299"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7250" y="2999062"/>
        <a:ext cx="77964" cy="77964"/>
      </dsp:txXfrm>
    </dsp:sp>
    <dsp:sp modelId="{98F273F4-209E-40C7-B66D-1F800954408E}">
      <dsp:nvSpPr>
        <dsp:cNvPr id="0" name=""/>
        <dsp:cNvSpPr/>
      </dsp:nvSpPr>
      <dsp:spPr>
        <a:xfrm>
          <a:off x="3089038" y="3104283"/>
          <a:ext cx="1032905" cy="98683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3117941" y="3133186"/>
        <a:ext cx="975099" cy="929028"/>
      </dsp:txXfrm>
    </dsp:sp>
    <dsp:sp modelId="{02046AE4-F5CF-4C93-B4F1-82CF0E86A23B}">
      <dsp:nvSpPr>
        <dsp:cNvPr id="0" name=""/>
        <dsp:cNvSpPr/>
      </dsp:nvSpPr>
      <dsp:spPr>
        <a:xfrm rot="20083434">
          <a:off x="4064474" y="3316609"/>
          <a:ext cx="1200551" cy="49570"/>
        </a:xfrm>
        <a:custGeom>
          <a:avLst/>
          <a:gdLst/>
          <a:ahLst/>
          <a:cxnLst/>
          <a:rect l="0" t="0" r="0" b="0"/>
          <a:pathLst>
            <a:path>
              <a:moveTo>
                <a:pt x="0" y="24785"/>
              </a:moveTo>
              <a:lnTo>
                <a:pt x="1200551"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4736" y="3311381"/>
        <a:ext cx="60027" cy="60027"/>
      </dsp:txXfrm>
    </dsp:sp>
    <dsp:sp modelId="{D5D08963-475A-40BE-A52F-40B23F4611C9}">
      <dsp:nvSpPr>
        <dsp:cNvPr id="0" name=""/>
        <dsp:cNvSpPr/>
      </dsp:nvSpPr>
      <dsp:spPr>
        <a:xfrm>
          <a:off x="5207556" y="2623398"/>
          <a:ext cx="2714029" cy="92338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Ngày 22-12,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là</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mùa</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lạnh</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234601" y="2650443"/>
        <a:ext cx="2659939" cy="869290"/>
      </dsp:txXfrm>
    </dsp:sp>
    <dsp:sp modelId="{399C1BBC-5F59-4F67-A4D2-FF9AAC3C811B}">
      <dsp:nvSpPr>
        <dsp:cNvPr id="0" name=""/>
        <dsp:cNvSpPr/>
      </dsp:nvSpPr>
      <dsp:spPr>
        <a:xfrm rot="1645843">
          <a:off x="4053185" y="3854649"/>
          <a:ext cx="1223130" cy="49570"/>
        </a:xfrm>
        <a:custGeom>
          <a:avLst/>
          <a:gdLst/>
          <a:ahLst/>
          <a:cxnLst/>
          <a:rect l="0" t="0" r="0" b="0"/>
          <a:pathLst>
            <a:path>
              <a:moveTo>
                <a:pt x="0" y="24785"/>
              </a:moveTo>
              <a:lnTo>
                <a:pt x="1223130"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4171" y="3848856"/>
        <a:ext cx="61156" cy="61156"/>
      </dsp:txXfrm>
    </dsp:sp>
    <dsp:sp modelId="{690F821C-B051-4041-9321-AA05BA6EA87C}">
      <dsp:nvSpPr>
        <dsp:cNvPr id="0" name=""/>
        <dsp:cNvSpPr/>
      </dsp:nvSpPr>
      <dsp:spPr>
        <a:xfrm>
          <a:off x="5207556" y="3750331"/>
          <a:ext cx="2714029" cy="82167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ngắn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hơn đêm ở bán cầu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231622" y="3774397"/>
        <a:ext cx="2665897" cy="773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3214" y="1984325"/>
          <a:ext cx="2000212" cy="988123"/>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sp:txBody>
      <dsp:txXfrm>
        <a:off x="32155" y="2013266"/>
        <a:ext cx="1942330" cy="930241"/>
      </dsp:txXfrm>
    </dsp:sp>
    <dsp:sp modelId="{F832FA5A-F333-4BB2-B995-F77AC26CE3A9}">
      <dsp:nvSpPr>
        <dsp:cNvPr id="0" name=""/>
        <dsp:cNvSpPr/>
      </dsp:nvSpPr>
      <dsp:spPr>
        <a:xfrm rot="18892015">
          <a:off x="1776800" y="1908269"/>
          <a:ext cx="1538865" cy="49570"/>
        </a:xfrm>
        <a:custGeom>
          <a:avLst/>
          <a:gdLst/>
          <a:ahLst/>
          <a:cxnLst/>
          <a:rect l="0" t="0" r="0" b="0"/>
          <a:pathLst>
            <a:path>
              <a:moveTo>
                <a:pt x="0" y="24785"/>
              </a:moveTo>
              <a:lnTo>
                <a:pt x="1538865"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7761" y="1894582"/>
        <a:ext cx="76943" cy="76943"/>
      </dsp:txXfrm>
    </dsp:sp>
    <dsp:sp modelId="{F3E58597-E495-4C48-B7BB-CF8BEE275613}">
      <dsp:nvSpPr>
        <dsp:cNvPr id="0" name=""/>
        <dsp:cNvSpPr/>
      </dsp:nvSpPr>
      <dsp:spPr>
        <a:xfrm>
          <a:off x="3089038" y="865657"/>
          <a:ext cx="1032878" cy="104412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3119290" y="895909"/>
        <a:ext cx="972374" cy="983623"/>
      </dsp:txXfrm>
    </dsp:sp>
    <dsp:sp modelId="{AD3E9BE4-C1FD-45E9-8AAC-8C1311199B8A}">
      <dsp:nvSpPr>
        <dsp:cNvPr id="0" name=""/>
        <dsp:cNvSpPr/>
      </dsp:nvSpPr>
      <dsp:spPr>
        <a:xfrm rot="20076957">
          <a:off x="4063911" y="1105377"/>
          <a:ext cx="1201622" cy="49570"/>
        </a:xfrm>
        <a:custGeom>
          <a:avLst/>
          <a:gdLst/>
          <a:ahLst/>
          <a:cxnLst/>
          <a:rect l="0" t="0" r="0" b="0"/>
          <a:pathLst>
            <a:path>
              <a:moveTo>
                <a:pt x="0" y="24785"/>
              </a:moveTo>
              <a:lnTo>
                <a:pt x="1201622"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4682" y="1100122"/>
        <a:ext cx="60081" cy="60081"/>
      </dsp:txXfrm>
    </dsp:sp>
    <dsp:sp modelId="{9740D700-6F7D-4250-A264-8D062B965BEA}">
      <dsp:nvSpPr>
        <dsp:cNvPr id="0" name=""/>
        <dsp:cNvSpPr/>
      </dsp:nvSpPr>
      <dsp:spPr>
        <a:xfrm>
          <a:off x="5207528" y="355596"/>
          <a:ext cx="2714029" cy="103401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solidFill>
                <a:schemeClr val="tx1"/>
              </a:solidFill>
              <a:latin typeface="Cambria" panose="02040503050406030204" pitchFamily="18" charset="0"/>
              <a:ea typeface="Cambria" panose="02040503050406030204" pitchFamily="18" charset="0"/>
            </a:rPr>
            <a:t>Ngày</a:t>
          </a:r>
          <a:r>
            <a:rPr lang="en-US" sz="1800" kern="1200" dirty="0">
              <a:solidFill>
                <a:schemeClr val="tx1"/>
              </a:solidFill>
              <a:latin typeface="Cambria" panose="02040503050406030204" pitchFamily="18" charset="0"/>
              <a:ea typeface="Cambria" panose="02040503050406030204" pitchFamily="18" charset="0"/>
            </a:rPr>
            <a:t> 22-6, </a:t>
          </a:r>
          <a:r>
            <a:rPr lang="en-US" sz="1800" kern="1200" dirty="0" err="1">
              <a:solidFill>
                <a:schemeClr val="tx1"/>
              </a:solidFill>
              <a:latin typeface="Cambria" panose="02040503050406030204" pitchFamily="18" charset="0"/>
              <a:ea typeface="Cambria" panose="02040503050406030204" pitchFamily="18" charset="0"/>
            </a:rPr>
            <a:t>bán</a:t>
          </a:r>
          <a:r>
            <a:rPr lang="en-US" sz="1800" kern="1200" dirty="0">
              <a:solidFill>
                <a:schemeClr val="tx1"/>
              </a:solidFill>
              <a:latin typeface="Cambria" panose="02040503050406030204" pitchFamily="18" charset="0"/>
              <a:ea typeface="Cambria" panose="02040503050406030204" pitchFamily="18" charset="0"/>
            </a:rPr>
            <a:t> </a:t>
          </a:r>
          <a:r>
            <a:rPr lang="en-US" sz="1800" kern="1200" dirty="0" err="1">
              <a:solidFill>
                <a:schemeClr val="tx1"/>
              </a:solidFill>
              <a:latin typeface="Cambria" panose="02040503050406030204" pitchFamily="18" charset="0"/>
              <a:ea typeface="Cambria" panose="02040503050406030204" pitchFamily="18" charset="0"/>
            </a:rPr>
            <a:t>cầu</a:t>
          </a:r>
          <a:r>
            <a:rPr lang="en-US" sz="1800" kern="1200" dirty="0">
              <a:solidFill>
                <a:schemeClr val="tx1"/>
              </a:solidFill>
              <a:latin typeface="Cambria" panose="02040503050406030204" pitchFamily="18" charset="0"/>
              <a:ea typeface="Cambria" panose="02040503050406030204" pitchFamily="18" charset="0"/>
            </a:rPr>
            <a:t> Nam </a:t>
          </a:r>
          <a:r>
            <a:rPr lang="en-US" sz="1800" kern="1200" dirty="0" err="1">
              <a:solidFill>
                <a:schemeClr val="tx1"/>
              </a:solidFill>
              <a:latin typeface="Cambria" panose="02040503050406030204" pitchFamily="18" charset="0"/>
              <a:ea typeface="Cambria" panose="02040503050406030204" pitchFamily="18" charset="0"/>
            </a:rPr>
            <a:t>là</a:t>
          </a:r>
          <a:r>
            <a:rPr lang="en-US" sz="1800" kern="1200" dirty="0">
              <a:solidFill>
                <a:schemeClr val="tx1"/>
              </a:solidFill>
              <a:latin typeface="Cambria" panose="02040503050406030204" pitchFamily="18" charset="0"/>
              <a:ea typeface="Cambria" panose="02040503050406030204" pitchFamily="18" charset="0"/>
            </a:rPr>
            <a:t> </a:t>
          </a:r>
          <a:r>
            <a:rPr lang="en-US" sz="1800" kern="1200" dirty="0" err="1">
              <a:solidFill>
                <a:schemeClr val="tx1"/>
              </a:solidFill>
              <a:latin typeface="Cambria" panose="02040503050406030204" pitchFamily="18" charset="0"/>
              <a:ea typeface="Cambria" panose="02040503050406030204" pitchFamily="18" charset="0"/>
            </a:rPr>
            <a:t>mùa</a:t>
          </a:r>
          <a:r>
            <a:rPr lang="en-US" sz="1800" kern="1200" dirty="0">
              <a:solidFill>
                <a:schemeClr val="tx1"/>
              </a:solidFill>
              <a:latin typeface="Cambria" panose="02040503050406030204" pitchFamily="18" charset="0"/>
              <a:ea typeface="Cambria" panose="02040503050406030204" pitchFamily="18" charset="0"/>
            </a:rPr>
            <a:t> </a:t>
          </a:r>
          <a:r>
            <a:rPr lang="en-US" sz="1800" kern="1200" dirty="0" err="1">
              <a:solidFill>
                <a:schemeClr val="tx1"/>
              </a:solidFill>
              <a:latin typeface="Cambria" panose="02040503050406030204" pitchFamily="18" charset="0"/>
              <a:ea typeface="Cambria" panose="02040503050406030204" pitchFamily="18" charset="0"/>
            </a:rPr>
            <a:t>lạnh</a:t>
          </a:r>
          <a:r>
            <a:rPr lang="en-US" sz="1800" kern="1200" dirty="0">
              <a:solidFill>
                <a:schemeClr val="tx1"/>
              </a:solidFill>
              <a:latin typeface="Cambria" panose="02040503050406030204" pitchFamily="18" charset="0"/>
              <a:ea typeface="Cambria" panose="02040503050406030204" pitchFamily="18"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37813" y="385881"/>
        <a:ext cx="2653459" cy="973448"/>
      </dsp:txXfrm>
    </dsp:sp>
    <dsp:sp modelId="{29685996-72F6-4041-9BF3-6498508706E5}">
      <dsp:nvSpPr>
        <dsp:cNvPr id="0" name=""/>
        <dsp:cNvSpPr/>
      </dsp:nvSpPr>
      <dsp:spPr>
        <a:xfrm rot="1780956">
          <a:off x="4039933" y="1672328"/>
          <a:ext cx="1249579" cy="49570"/>
        </a:xfrm>
        <a:custGeom>
          <a:avLst/>
          <a:gdLst/>
          <a:ahLst/>
          <a:cxnLst/>
          <a:rect l="0" t="0" r="0" b="0"/>
          <a:pathLst>
            <a:path>
              <a:moveTo>
                <a:pt x="0" y="24785"/>
              </a:moveTo>
              <a:lnTo>
                <a:pt x="1249579"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3483" y="1665874"/>
        <a:ext cx="62478" cy="62478"/>
      </dsp:txXfrm>
    </dsp:sp>
    <dsp:sp modelId="{6C30EA7B-EE4B-47CA-A526-84FDCC1EBAB0}">
      <dsp:nvSpPr>
        <dsp:cNvPr id="0" name=""/>
        <dsp:cNvSpPr/>
      </dsp:nvSpPr>
      <dsp:spPr>
        <a:xfrm>
          <a:off x="5207528" y="1593166"/>
          <a:ext cx="2714029" cy="82667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ngắn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hơ</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đêm ở bán cầu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Nam</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31741" y="1617379"/>
        <a:ext cx="2665603" cy="778253"/>
      </dsp:txXfrm>
    </dsp:sp>
    <dsp:sp modelId="{2F15415C-2A74-4A1D-9806-ABA73D6BB6F7}">
      <dsp:nvSpPr>
        <dsp:cNvPr id="0" name=""/>
        <dsp:cNvSpPr/>
      </dsp:nvSpPr>
      <dsp:spPr>
        <a:xfrm rot="2752541">
          <a:off x="1766583" y="3013259"/>
          <a:ext cx="1559299" cy="49570"/>
        </a:xfrm>
        <a:custGeom>
          <a:avLst/>
          <a:gdLst/>
          <a:ahLst/>
          <a:cxnLst/>
          <a:rect l="0" t="0" r="0" b="0"/>
          <a:pathLst>
            <a:path>
              <a:moveTo>
                <a:pt x="0" y="24785"/>
              </a:moveTo>
              <a:lnTo>
                <a:pt x="1559299"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7250" y="2999062"/>
        <a:ext cx="77964" cy="77964"/>
      </dsp:txXfrm>
    </dsp:sp>
    <dsp:sp modelId="{98F273F4-209E-40C7-B66D-1F800954408E}">
      <dsp:nvSpPr>
        <dsp:cNvPr id="0" name=""/>
        <dsp:cNvSpPr/>
      </dsp:nvSpPr>
      <dsp:spPr>
        <a:xfrm>
          <a:off x="3089038" y="3104283"/>
          <a:ext cx="1032905" cy="98683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3117941" y="3133186"/>
        <a:ext cx="975099" cy="929028"/>
      </dsp:txXfrm>
    </dsp:sp>
    <dsp:sp modelId="{02046AE4-F5CF-4C93-B4F1-82CF0E86A23B}">
      <dsp:nvSpPr>
        <dsp:cNvPr id="0" name=""/>
        <dsp:cNvSpPr/>
      </dsp:nvSpPr>
      <dsp:spPr>
        <a:xfrm rot="20083434">
          <a:off x="4064474" y="3316609"/>
          <a:ext cx="1200551" cy="49570"/>
        </a:xfrm>
        <a:custGeom>
          <a:avLst/>
          <a:gdLst/>
          <a:ahLst/>
          <a:cxnLst/>
          <a:rect l="0" t="0" r="0" b="0"/>
          <a:pathLst>
            <a:path>
              <a:moveTo>
                <a:pt x="0" y="24785"/>
              </a:moveTo>
              <a:lnTo>
                <a:pt x="1200551"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4736" y="3311381"/>
        <a:ext cx="60027" cy="60027"/>
      </dsp:txXfrm>
    </dsp:sp>
    <dsp:sp modelId="{D5D08963-475A-40BE-A52F-40B23F4611C9}">
      <dsp:nvSpPr>
        <dsp:cNvPr id="0" name=""/>
        <dsp:cNvSpPr/>
      </dsp:nvSpPr>
      <dsp:spPr>
        <a:xfrm>
          <a:off x="5207556" y="2623398"/>
          <a:ext cx="2714029" cy="92338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Ngày 22-12,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Nam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là</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mùa</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nóng</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234601" y="2650443"/>
        <a:ext cx="2659939" cy="869290"/>
      </dsp:txXfrm>
    </dsp:sp>
    <dsp:sp modelId="{399C1BBC-5F59-4F67-A4D2-FF9AAC3C811B}">
      <dsp:nvSpPr>
        <dsp:cNvPr id="0" name=""/>
        <dsp:cNvSpPr/>
      </dsp:nvSpPr>
      <dsp:spPr>
        <a:xfrm rot="1645843">
          <a:off x="4053185" y="3854649"/>
          <a:ext cx="1223130" cy="49570"/>
        </a:xfrm>
        <a:custGeom>
          <a:avLst/>
          <a:gdLst/>
          <a:ahLst/>
          <a:cxnLst/>
          <a:rect l="0" t="0" r="0" b="0"/>
          <a:pathLst>
            <a:path>
              <a:moveTo>
                <a:pt x="0" y="24785"/>
              </a:moveTo>
              <a:lnTo>
                <a:pt x="1223130"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4171" y="3848856"/>
        <a:ext cx="61156" cy="61156"/>
      </dsp:txXfrm>
    </dsp:sp>
    <dsp:sp modelId="{690F821C-B051-4041-9321-AA05BA6EA87C}">
      <dsp:nvSpPr>
        <dsp:cNvPr id="0" name=""/>
        <dsp:cNvSpPr/>
      </dsp:nvSpPr>
      <dsp:spPr>
        <a:xfrm>
          <a:off x="5207556" y="3750331"/>
          <a:ext cx="2714029" cy="82167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Thời điểm đó, ngày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dài</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hơn đêm ở bán cầu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Nam.</a:t>
          </a:r>
        </a:p>
      </dsp:txBody>
      <dsp:txXfrm>
        <a:off x="5231622" y="3774397"/>
        <a:ext cx="2665897" cy="7735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4/2/2024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4</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2.wdp"/><Relationship Id="rId4" Type="http://schemas.openxmlformats.org/officeDocument/2006/relationships/image" Target="../media/image9.jpe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2.wdp"/><Relationship Id="rId4" Type="http://schemas.openxmlformats.org/officeDocument/2006/relationships/image" Target="../media/image9.jpe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2.wdp"/><Relationship Id="rId4" Type="http://schemas.openxmlformats.org/officeDocument/2006/relationships/image" Target="../media/image9.jpe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2.wdp"/><Relationship Id="rId4" Type="http://schemas.openxmlformats.org/officeDocument/2006/relationships/image" Target="../media/image9.jpe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3.wdp"/><Relationship Id="rId4" Type="http://schemas.openxmlformats.org/officeDocument/2006/relationships/image" Target="../media/image9.jpe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7.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microsoft.com/office/2007/relationships/hdphoto" Target="../media/hdphoto3.wdp"/><Relationship Id="rId5" Type="http://schemas.openxmlformats.org/officeDocument/2006/relationships/diagramData" Target="../diagrams/data1.xml"/><Relationship Id="rId10" Type="http://schemas.openxmlformats.org/officeDocument/2006/relationships/image" Target="../media/image16.png"/><Relationship Id="rId4" Type="http://schemas.openxmlformats.org/officeDocument/2006/relationships/image" Target="../media/image9.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hdphoto" Target="../media/hdphoto3.wdp"/><Relationship Id="rId5" Type="http://schemas.openxmlformats.org/officeDocument/2006/relationships/diagramData" Target="../diagrams/data2.xml"/><Relationship Id="rId10" Type="http://schemas.openxmlformats.org/officeDocument/2006/relationships/image" Target="../media/image16.png"/><Relationship Id="rId4" Type="http://schemas.openxmlformats.org/officeDocument/2006/relationships/image" Target="../media/image9.jpe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3.wdp"/><Relationship Id="rId4" Type="http://schemas.openxmlformats.org/officeDocument/2006/relationships/image" Target="../media/image9.jpe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openxmlformats.org/officeDocument/2006/relationships/image" Target="../media/image19.png"/><Relationship Id="rId4" Type="http://schemas.openxmlformats.org/officeDocument/2006/relationships/image" Target="../media/image9.jpe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676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VƯỢT CHƯỚNG NGẠI VẬT</a:t>
            </a:r>
          </a:p>
        </p:txBody>
      </p:sp>
      <p:sp>
        <p:nvSpPr>
          <p:cNvPr id="36" name="Rectangle 35"/>
          <p:cNvSpPr/>
          <p:nvPr/>
        </p:nvSpPr>
        <p:spPr>
          <a:xfrm>
            <a:off x="0" y="3581400"/>
            <a:ext cx="9144000" cy="3323987"/>
          </a:xfrm>
          <a:prstGeom prst="rect">
            <a:avLst/>
          </a:prstGeom>
        </p:spPr>
        <p:txBody>
          <a:bodyPr wrap="square">
            <a:spAutoFit/>
          </a:bodyPr>
          <a:lstStyle/>
          <a:p>
            <a:pPr algn="ctr"/>
            <a:r>
              <a:rPr lang="en-US" sz="2100" b="1" dirty="0">
                <a:solidFill>
                  <a:srgbClr val="FF0000"/>
                </a:solidFill>
                <a:latin typeface="Cambria" panose="02040503050406030204" pitchFamily="18" charset="0"/>
                <a:ea typeface="Cambria" panose="02040503050406030204" pitchFamily="18" charset="0"/>
              </a:rPr>
              <a:t>L</a:t>
            </a:r>
            <a:r>
              <a:rPr lang="vi-VN" sz="2100" b="1" dirty="0">
                <a:solidFill>
                  <a:srgbClr val="FF0000"/>
                </a:solidFill>
                <a:latin typeface="Cambria" panose="02040503050406030204" pitchFamily="18" charset="0"/>
                <a:ea typeface="Cambria" panose="02040503050406030204" pitchFamily="18" charset="0"/>
              </a:rPr>
              <a:t>UẬT CHƠI</a:t>
            </a:r>
          </a:p>
          <a:p>
            <a:pPr algn="just"/>
            <a:r>
              <a:rPr lang="vi-VN" sz="2100" b="1" dirty="0">
                <a:solidFill>
                  <a:srgbClr val="0D30DD"/>
                </a:solidFill>
                <a:latin typeface="Cambria" panose="02040503050406030204" pitchFamily="18" charset="0"/>
                <a:ea typeface="Cambria" panose="02040503050406030204" pitchFamily="18" charset="0"/>
              </a:rPr>
              <a:t>- “Chướng ngại vật” là tên hình ảnh ẩn sau 4 mảnh ghép được đánh số từ 1 đến 4 tương ứng với 4 câu hỏi.</a:t>
            </a:r>
          </a:p>
          <a:p>
            <a:pPr algn="just"/>
            <a:r>
              <a:rPr lang="vi-VN" sz="2100" b="1" dirty="0">
                <a:solidFill>
                  <a:srgbClr val="0D30DD"/>
                </a:solidFill>
                <a:latin typeface="Cambria" panose="02040503050406030204" pitchFamily="18" charset="0"/>
                <a:ea typeface="Cambria" panose="02040503050406030204" pitchFamily="18" charset="0"/>
              </a:rPr>
              <a:t>- Các em dựa vào T</a:t>
            </a:r>
            <a:r>
              <a:rPr lang="en-US" sz="2100" b="1" dirty="0" err="1">
                <a:solidFill>
                  <a:srgbClr val="0D30DD"/>
                </a:solidFill>
                <a:latin typeface="Cambria" panose="02040503050406030204" pitchFamily="18" charset="0"/>
                <a:ea typeface="Cambria" panose="02040503050406030204" pitchFamily="18" charset="0"/>
              </a:rPr>
              <a:t>ập</a:t>
            </a:r>
            <a:r>
              <a:rPr lang="en-US" sz="2100" b="1" dirty="0">
                <a:solidFill>
                  <a:srgbClr val="0D30DD"/>
                </a:solidFill>
                <a:latin typeface="Cambria" panose="02040503050406030204" pitchFamily="18" charset="0"/>
                <a:ea typeface="Cambria" panose="02040503050406030204" pitchFamily="18" charset="0"/>
              </a:rPr>
              <a:t> </a:t>
            </a:r>
            <a:r>
              <a:rPr lang="en-US" sz="2100" b="1" dirty="0" err="1">
                <a:solidFill>
                  <a:srgbClr val="0D30DD"/>
                </a:solidFill>
                <a:latin typeface="Cambria" panose="02040503050406030204" pitchFamily="18" charset="0"/>
                <a:ea typeface="Cambria" panose="02040503050406030204" pitchFamily="18" charset="0"/>
              </a:rPr>
              <a:t>bản</a:t>
            </a:r>
            <a:r>
              <a:rPr lang="en-US" sz="2100" b="1" dirty="0">
                <a:solidFill>
                  <a:srgbClr val="0D30DD"/>
                </a:solidFill>
                <a:latin typeface="Cambria" panose="02040503050406030204" pitchFamily="18" charset="0"/>
                <a:ea typeface="Cambria" panose="02040503050406030204" pitchFamily="18" charset="0"/>
              </a:rPr>
              <a:t> </a:t>
            </a:r>
            <a:r>
              <a:rPr lang="en-US" sz="2100" b="1" dirty="0" err="1">
                <a:solidFill>
                  <a:srgbClr val="0D30DD"/>
                </a:solidFill>
                <a:latin typeface="Cambria" panose="02040503050406030204" pitchFamily="18" charset="0"/>
                <a:ea typeface="Cambria" panose="02040503050406030204" pitchFamily="18" charset="0"/>
              </a:rPr>
              <a:t>đồ</a:t>
            </a:r>
            <a:r>
              <a:rPr lang="vi-VN" sz="2100" b="1" dirty="0">
                <a:solidFill>
                  <a:srgbClr val="0D30DD"/>
                </a:solidFill>
                <a:latin typeface="Cambria" panose="02040503050406030204" pitchFamily="18" charset="0"/>
                <a:ea typeface="Cambria" panose="02040503050406030204" pitchFamily="18" charset="0"/>
              </a:rPr>
              <a:t> Địa lí 6 và kiến thức đã học để trả lời, mỗi câu hỏi có 1 lượt trả lời.</a:t>
            </a:r>
          </a:p>
          <a:p>
            <a:pPr algn="just"/>
            <a:r>
              <a:rPr lang="en-US" sz="2100" b="1" dirty="0">
                <a:solidFill>
                  <a:srgbClr val="0D30DD"/>
                </a:solidFill>
                <a:latin typeface="Cambria" panose="02040503050406030204" pitchFamily="18" charset="0"/>
                <a:ea typeface="Cambria" panose="02040503050406030204" pitchFamily="18" charset="0"/>
              </a:rPr>
              <a:t>- </a:t>
            </a:r>
            <a:r>
              <a:rPr lang="vi-VN" sz="2100" b="1" dirty="0">
                <a:solidFill>
                  <a:srgbClr val="0D30DD"/>
                </a:solidFill>
                <a:latin typeface="Cambria" panose="02040503050406030204" pitchFamily="18" charset="0"/>
                <a:ea typeface="Cambria" panose="02040503050406030204" pitchFamily="18" charset="0"/>
              </a:rPr>
              <a:t>Em nào trả lời đúng sẽ nhận được 1 phần quà nhỏ và mảng ghép sẽ biến mất để hiện ra một góc của hình ảnh tương ứng, trả lời sai mảnh ghép sẽ bị khóa lại</a:t>
            </a:r>
            <a:r>
              <a:rPr lang="en-US" sz="2100" b="1" dirty="0">
                <a:solidFill>
                  <a:srgbClr val="0D30DD"/>
                </a:solidFill>
                <a:latin typeface="Cambria" panose="02040503050406030204" pitchFamily="18" charset="0"/>
                <a:ea typeface="Cambria" panose="02040503050406030204" pitchFamily="18" charset="0"/>
              </a:rPr>
              <a:t>.</a:t>
            </a:r>
          </a:p>
          <a:p>
            <a:pPr algn="just"/>
            <a:r>
              <a:rPr lang="en-US" sz="2100" b="1" dirty="0">
                <a:solidFill>
                  <a:srgbClr val="0D30DD"/>
                </a:solidFill>
                <a:latin typeface="Cambria" panose="02040503050406030204" pitchFamily="18" charset="0"/>
                <a:ea typeface="Cambria" panose="02040503050406030204" pitchFamily="18" charset="0"/>
              </a:rPr>
              <a:t>- T</a:t>
            </a:r>
            <a:r>
              <a:rPr lang="vi-VN" sz="2100" b="1" dirty="0">
                <a:solidFill>
                  <a:srgbClr val="0D30DD"/>
                </a:solidFill>
                <a:latin typeface="Cambria" panose="02040503050406030204" pitchFamily="18" charset="0"/>
                <a:ea typeface="Cambria" panose="02040503050406030204" pitchFamily="18" charset="0"/>
              </a:rPr>
              <a:t>rong quá trình trả lời, em nào trả lời đúng “Chướng ngại vật” thì sẽ nhận được phần quà lớn hơn</a:t>
            </a:r>
            <a:r>
              <a:rPr lang="en-US" sz="2100" b="1" dirty="0">
                <a:solidFill>
                  <a:srgbClr val="0D30DD"/>
                </a:solidFill>
                <a:latin typeface="Cambria" panose="02040503050406030204" pitchFamily="18" charset="0"/>
                <a:ea typeface="Cambria" panose="02040503050406030204" pitchFamily="18" charset="0"/>
              </a:rPr>
              <a:t>.</a:t>
            </a:r>
            <a:endParaRPr lang="vi-VN" sz="2100" b="1" dirty="0">
              <a:solidFill>
                <a:srgbClr val="0D30DD"/>
              </a:solidFill>
              <a:latin typeface="Cambria" panose="02040503050406030204" pitchFamily="18" charset="0"/>
              <a:ea typeface="Cambria" panose="02040503050406030204" pitchFamily="18" charset="0"/>
            </a:endParaRPr>
          </a:p>
        </p:txBody>
      </p:sp>
      <p:sp>
        <p:nvSpPr>
          <p:cNvPr id="38" name="Rectangle 37"/>
          <p:cNvSpPr/>
          <p:nvPr/>
        </p:nvSpPr>
        <p:spPr>
          <a:xfrm>
            <a:off x="2362200" y="838200"/>
            <a:ext cx="2386330" cy="13404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1</a:t>
            </a:r>
            <a:endParaRPr lang="en-US" sz="1100">
              <a:effectLst/>
              <a:ea typeface="Calibri"/>
              <a:cs typeface="Times New Roman"/>
            </a:endParaRPr>
          </a:p>
        </p:txBody>
      </p:sp>
      <p:sp>
        <p:nvSpPr>
          <p:cNvPr id="39" name="Rectangle 38"/>
          <p:cNvSpPr/>
          <p:nvPr/>
        </p:nvSpPr>
        <p:spPr>
          <a:xfrm>
            <a:off x="4745355" y="84328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2</a:t>
            </a:r>
            <a:endParaRPr lang="en-US" sz="1100">
              <a:effectLst/>
              <a:latin typeface="Calibri"/>
              <a:ea typeface="Calibri"/>
              <a:cs typeface="Times New Roman"/>
            </a:endParaRPr>
          </a:p>
        </p:txBody>
      </p:sp>
      <p:sp>
        <p:nvSpPr>
          <p:cNvPr id="40" name="Rectangle 39"/>
          <p:cNvSpPr/>
          <p:nvPr/>
        </p:nvSpPr>
        <p:spPr>
          <a:xfrm>
            <a:off x="2366010" y="2183765"/>
            <a:ext cx="2379345"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3</a:t>
            </a:r>
            <a:endParaRPr lang="en-US" sz="1100">
              <a:effectLst/>
              <a:latin typeface="Calibri"/>
              <a:ea typeface="Calibri"/>
              <a:cs typeface="Times New Roman"/>
            </a:endParaRPr>
          </a:p>
        </p:txBody>
      </p:sp>
      <p:sp>
        <p:nvSpPr>
          <p:cNvPr id="41" name="Rectangle 40"/>
          <p:cNvSpPr/>
          <p:nvPr/>
        </p:nvSpPr>
        <p:spPr>
          <a:xfrm>
            <a:off x="4748530" y="2183766"/>
            <a:ext cx="2383155" cy="1340484"/>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a:solidFill>
                  <a:srgbClr val="000000"/>
                </a:solidFill>
                <a:effectLst/>
                <a:latin typeface="Times New Roman"/>
                <a:ea typeface="Calibri"/>
                <a:cs typeface="Times New Roman"/>
              </a:rPr>
              <a:t>4</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384465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randombar(horizontal)">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1" dur="500"/>
                                        <p:tgtEl>
                                          <p:spTgt spid="36">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4" dur="500"/>
                                        <p:tgtEl>
                                          <p:spTgt spid="3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9" dur="500"/>
                                        <p:tgtEl>
                                          <p:spTgt spid="3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4" dur="500"/>
                                        <p:tgtEl>
                                          <p:spTgt spid="3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9"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524000"/>
            <a:ext cx="4474760" cy="2080940"/>
          </a:xfrm>
          <a:prstGeom prst="wedgeRoundRectCallout">
            <a:avLst>
              <a:gd name="adj1" fmla="val 21880"/>
              <a:gd name="adj2" fmla="val 8621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524000"/>
            <a:ext cx="3875966" cy="220980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581596"/>
            <a:ext cx="4474760" cy="192360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Mùa là một phần thời gian của năm, có những đặc điểm riêng về thời tiết và khí hậu.</a:t>
            </a:r>
          </a:p>
          <a:p>
            <a:pPr algn="just"/>
            <a:r>
              <a:rPr lang="vi-VN" sz="1700" dirty="0">
                <a:latin typeface="Cambria" panose="02040503050406030204" pitchFamily="18" charset="0"/>
                <a:ea typeface="Cambria" panose="02040503050406030204" pitchFamily="18" charset="0"/>
              </a:rPr>
              <a:t>- Nguyên nhân: </a:t>
            </a:r>
            <a:r>
              <a:rPr lang="en-US" sz="1700" dirty="0">
                <a:latin typeface="Cambria" panose="02040503050406030204" pitchFamily="18" charset="0"/>
                <a:ea typeface="Cambria" panose="02040503050406030204" pitchFamily="18" charset="0"/>
              </a:rPr>
              <a:t>Do </a:t>
            </a:r>
            <a:r>
              <a:rPr lang="vi-VN" sz="1700" dirty="0">
                <a:latin typeface="Cambria" panose="02040503050406030204" pitchFamily="18" charset="0"/>
                <a:ea typeface="Cambria" panose="02040503050406030204" pitchFamily="18" charset="0"/>
              </a:rPr>
              <a:t>trục Trái Đất nghiêng và không đối hướng trên quỹ đạo nên bán cầu Bắc và bán cầu Nam lần lượt ngả về phía Mặt Trời. Điều này làm cho thời gian được chiếu sáng ở mỗi bán cầu thay đổi trong năm</a:t>
            </a:r>
            <a:r>
              <a:rPr lang="en-US" sz="1700" dirty="0">
                <a:latin typeface="Cambria" panose="02040503050406030204" pitchFamily="18" charset="0"/>
                <a:ea typeface="Cambria" panose="02040503050406030204" pitchFamily="18" charset="0"/>
              </a:rPr>
              <a:t>.</a:t>
            </a:r>
            <a:endParaRPr lang="vi-VN" sz="17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Mùa</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8" name="Rectangle 27"/>
          <p:cNvSpPr/>
          <p:nvPr/>
        </p:nvSpPr>
        <p:spPr>
          <a:xfrm>
            <a:off x="522690" y="1828800"/>
            <a:ext cx="3592110" cy="1785104"/>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2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tin </a:t>
            </a:r>
            <a:r>
              <a:rPr lang="en-US" sz="2300" i="1" dirty="0" err="1">
                <a:solidFill>
                  <a:srgbClr val="FF0000"/>
                </a:solidFill>
                <a:latin typeface="Cambria" panose="02040503050406030204" pitchFamily="18" charset="0"/>
                <a:ea typeface="Cambria" panose="02040503050406030204" pitchFamily="18" charset="0"/>
              </a:rPr>
              <a:t>trong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bài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biết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mùa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gì</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Nguyên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nhân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nào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sinh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ra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mùa</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a:p>
            <a:pPr algn="ctr"/>
            <a:r>
              <a:rPr lang="en-US" i="1" dirty="0">
                <a:solidFill>
                  <a:srgbClr val="FF0000"/>
                </a:solidFill>
                <a:latin typeface="Cambria" panose="02040503050406030204" pitchFamily="18" charset="0"/>
                <a:ea typeface="Cambria" panose="02040503050406030204" pitchFamily="18" charset="0"/>
              </a:rPr>
              <a:t> </a:t>
            </a:r>
          </a:p>
        </p:txBody>
      </p:sp>
      <p:pic>
        <p:nvPicPr>
          <p:cNvPr id="27" name="Picture 26"/>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47506"/>
          <a:stretch/>
        </p:blipFill>
        <p:spPr bwMode="auto">
          <a:xfrm>
            <a:off x="2377837" y="4114800"/>
            <a:ext cx="4327763" cy="2353487"/>
          </a:xfrm>
          <a:prstGeom prst="rect">
            <a:avLst/>
          </a:prstGeom>
          <a:noFill/>
          <a:ln>
            <a:solidFill>
              <a:srgbClr val="00FF00"/>
            </a:solidFill>
          </a:ln>
        </p:spPr>
      </p:pic>
    </p:spTree>
    <p:extLst>
      <p:ext uri="{BB962C8B-B14F-4D97-AF65-F5344CB8AC3E}">
        <p14:creationId xmlns:p14="http://schemas.microsoft.com/office/powerpoint/2010/main" val="881042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524000"/>
            <a:ext cx="4474760" cy="2080940"/>
          </a:xfrm>
          <a:prstGeom prst="wedgeRoundRectCallout">
            <a:avLst>
              <a:gd name="adj1" fmla="val 21880"/>
              <a:gd name="adj2" fmla="val 8621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524000"/>
            <a:ext cx="3875966" cy="220980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524000"/>
            <a:ext cx="4493218" cy="2123658"/>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Đới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lạnh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hầu</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như</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quanh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năm</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lạnh</a:t>
            </a:r>
            <a:r>
              <a:rPr lang="en-US" sz="2200" dirty="0">
                <a:latin typeface="Cambria" panose="02040503050406030204" pitchFamily="18" charset="0"/>
                <a:ea typeface="Cambria" panose="02040503050406030204" pitchFamily="18" charset="0"/>
              </a:rPr>
              <a:t>.</a:t>
            </a:r>
          </a:p>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Đới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ôn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hòa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có</a:t>
            </a:r>
            <a:r>
              <a:rPr lang="en-US" sz="2200" dirty="0">
                <a:latin typeface="Cambria" panose="02040503050406030204" pitchFamily="18" charset="0"/>
                <a:ea typeface="Cambria" panose="02040503050406030204" pitchFamily="18" charset="0"/>
              </a:rPr>
              <a:t> 4 </a:t>
            </a:r>
            <a:r>
              <a:rPr lang="en-US" sz="2200" dirty="0" err="1">
                <a:latin typeface="Cambria" panose="02040503050406030204" pitchFamily="18" charset="0"/>
                <a:ea typeface="Cambria" panose="02040503050406030204" pitchFamily="18" charset="0"/>
              </a:rPr>
              <a:t>mùa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rõ</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rệt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xuân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hạ</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thu</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đông</a:t>
            </a:r>
            <a:r>
              <a:rPr lang="en-US" sz="2200" dirty="0">
                <a:latin typeface="Cambria" panose="02040503050406030204" pitchFamily="18" charset="0"/>
                <a:ea typeface="Cambria" panose="02040503050406030204" pitchFamily="18" charset="0"/>
              </a:rPr>
              <a:t>.</a:t>
            </a:r>
          </a:p>
          <a:p>
            <a:pPr algn="just"/>
            <a:r>
              <a:rPr lang="vi-VN" sz="2200" dirty="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Đới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nóng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hầu</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như</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quanh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năm</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nóng</a:t>
            </a:r>
            <a:r>
              <a:rPr lang="en-US" sz="2200" dirty="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Mùa</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8" name="Rectangle 27"/>
          <p:cNvSpPr/>
          <p:nvPr/>
        </p:nvSpPr>
        <p:spPr>
          <a:xfrm>
            <a:off x="522690" y="1872496"/>
            <a:ext cx="3592110" cy="1785104"/>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3,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nêu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sự</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biệt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về</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mùa</a:t>
            </a:r>
            <a:r>
              <a:rPr lang="en-US" sz="2300" i="1" dirty="0">
                <a:solidFill>
                  <a:srgbClr val="FF0000"/>
                </a:solidFill>
                <a:latin typeface="Cambria" panose="02040503050406030204" pitchFamily="18" charset="0"/>
                <a:ea typeface="Cambria" panose="02040503050406030204" pitchFamily="18" charset="0"/>
              </a:rPr>
              <a:t> ở </a:t>
            </a:r>
            <a:r>
              <a:rPr lang="en-US" sz="2300" i="1" dirty="0" err="1">
                <a:solidFill>
                  <a:srgbClr val="FF0000"/>
                </a:solidFill>
                <a:latin typeface="Cambria" panose="02040503050406030204" pitchFamily="18" charset="0"/>
                <a:ea typeface="Cambria" panose="02040503050406030204" pitchFamily="18" charset="0"/>
              </a:rPr>
              <a:t>đới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lạnh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đới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ôn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hòa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p>
          <a:p>
            <a:pPr algn="ctr"/>
            <a:r>
              <a:rPr lang="en-US" sz="2300" i="1" dirty="0" err="1">
                <a:solidFill>
                  <a:srgbClr val="FF0000"/>
                </a:solidFill>
                <a:latin typeface="Cambria" panose="02040503050406030204" pitchFamily="18" charset="0"/>
                <a:ea typeface="Cambria" panose="02040503050406030204" pitchFamily="18" charset="0"/>
              </a:rPr>
              <a:t>đới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nóng</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a:p>
            <a:pPr algn="ctr"/>
            <a:r>
              <a:rPr lang="en-US" i="1" dirty="0">
                <a:solidFill>
                  <a:srgbClr val="FF0000"/>
                </a:solidFill>
                <a:latin typeface="Cambria" panose="02040503050406030204" pitchFamily="18" charset="0"/>
                <a:ea typeface="Cambria" panose="02040503050406030204" pitchFamily="18" charset="0"/>
              </a:rPr>
              <a:t> </a:t>
            </a: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t="52494"/>
          <a:stretch/>
        </p:blipFill>
        <p:spPr bwMode="auto">
          <a:xfrm>
            <a:off x="2367365" y="4267200"/>
            <a:ext cx="4262035" cy="2050637"/>
          </a:xfrm>
          <a:prstGeom prst="rect">
            <a:avLst/>
          </a:prstGeom>
          <a:noFill/>
          <a:ln>
            <a:solidFill>
              <a:srgbClr val="00FF00"/>
            </a:solidFill>
          </a:ln>
        </p:spPr>
      </p:pic>
    </p:spTree>
    <p:extLst>
      <p:ext uri="{BB962C8B-B14F-4D97-AF65-F5344CB8AC3E}">
        <p14:creationId xmlns:p14="http://schemas.microsoft.com/office/powerpoint/2010/main" val="420428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00200"/>
            <a:ext cx="4474760" cy="2069813"/>
          </a:xfrm>
          <a:prstGeom prst="wedgeRoundRectCallout">
            <a:avLst>
              <a:gd name="adj1" fmla="val 22432"/>
              <a:gd name="adj2" fmla="val 8447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600200"/>
            <a:ext cx="3875966" cy="2069813"/>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734741"/>
            <a:ext cx="4474760" cy="1846659"/>
          </a:xfrm>
          <a:prstGeom prst="rect">
            <a:avLst/>
          </a:prstGeom>
        </p:spPr>
        <p:txBody>
          <a:bodyPr wrap="square">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Ngày 22 – 6 ở bán cầu Bắc là mùa nóng</a:t>
            </a:r>
            <a:r>
              <a:rPr lang="en-US" sz="1900" dirty="0">
                <a:latin typeface="Cambria" panose="02040503050406030204" pitchFamily="18" charset="0"/>
                <a:ea typeface="Cambria" panose="02040503050406030204" pitchFamily="18" charset="0"/>
              </a:rPr>
              <a:t> v</a:t>
            </a:r>
            <a:r>
              <a:rPr lang="vi-VN" sz="1900" dirty="0">
                <a:latin typeface="Cambria" panose="02040503050406030204" pitchFamily="18" charset="0"/>
                <a:ea typeface="Cambria" panose="02040503050406030204" pitchFamily="18" charset="0"/>
              </a:rPr>
              <a:t>ì lúc này bán cầu Bắc đang ngã về phía Mặt Trời.</a:t>
            </a:r>
          </a:p>
          <a:p>
            <a:pPr algn="just"/>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Lúc</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này</a:t>
            </a:r>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ở bán cầu Nam là mùa</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lạnh</a:t>
            </a:r>
            <a:r>
              <a:rPr lang="en-US" sz="1900" dirty="0">
                <a:latin typeface="Cambria" panose="02040503050406030204" pitchFamily="18" charset="0"/>
                <a:ea typeface="Cambria" panose="02040503050406030204" pitchFamily="18" charset="0"/>
              </a:rPr>
              <a:t> v</a:t>
            </a:r>
            <a:r>
              <a:rPr lang="vi-VN" sz="1900" dirty="0">
                <a:latin typeface="Cambria" panose="02040503050406030204" pitchFamily="18" charset="0"/>
                <a:ea typeface="Cambria" panose="02040503050406030204" pitchFamily="18" charset="0"/>
              </a:rPr>
              <a:t>ì bán cầu </a:t>
            </a:r>
            <a:r>
              <a:rPr lang="en-US" sz="1900" dirty="0">
                <a:latin typeface="Cambria" panose="02040503050406030204" pitchFamily="18" charset="0"/>
                <a:ea typeface="Cambria" panose="02040503050406030204" pitchFamily="18" charset="0"/>
              </a:rPr>
              <a:t>Nam</a:t>
            </a:r>
            <a:r>
              <a:rPr lang="vi-VN" sz="1900" dirty="0">
                <a:latin typeface="Cambria" panose="02040503050406030204" pitchFamily="18" charset="0"/>
                <a:ea typeface="Cambria" panose="02040503050406030204" pitchFamily="18" charset="0"/>
              </a:rPr>
              <a:t> đang </a:t>
            </a:r>
            <a:r>
              <a:rPr lang="en-US" sz="1900" dirty="0" err="1">
                <a:latin typeface="Cambria" panose="02040503050406030204" pitchFamily="18" charset="0"/>
                <a:ea typeface="Cambria" panose="02040503050406030204" pitchFamily="18" charset="0"/>
              </a:rPr>
              <a:t>chếch</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xa</a:t>
            </a:r>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phía Mặt Trời.</a:t>
            </a: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Mùa</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8" name="Rectangle 27"/>
          <p:cNvSpPr/>
          <p:nvPr/>
        </p:nvSpPr>
        <p:spPr>
          <a:xfrm>
            <a:off x="522690" y="1828800"/>
            <a:ext cx="3592110" cy="155427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2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ngày</a:t>
            </a:r>
            <a:r>
              <a:rPr lang="en-US" sz="1900" i="1" dirty="0">
                <a:solidFill>
                  <a:srgbClr val="FF0000"/>
                </a:solidFill>
                <a:latin typeface="Cambria" panose="02040503050406030204" pitchFamily="18" charset="0"/>
                <a:ea typeface="Cambria" panose="02040503050406030204" pitchFamily="18" charset="0"/>
              </a:rPr>
              <a:t> 22 – 6 ở </a:t>
            </a:r>
            <a:r>
              <a:rPr lang="en-US" sz="1900" i="1" dirty="0" err="1">
                <a:solidFill>
                  <a:srgbClr val="FF0000"/>
                </a:solidFill>
                <a:latin typeface="Cambria" panose="02040503050406030204" pitchFamily="18" charset="0"/>
                <a:ea typeface="Cambria" panose="02040503050406030204" pitchFamily="18" charset="0"/>
              </a:rPr>
              <a:t>bán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cầu</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Bắc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bán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cầu</a:t>
            </a:r>
            <a:r>
              <a:rPr lang="en-US" sz="1900" i="1" dirty="0">
                <a:solidFill>
                  <a:srgbClr val="FF0000"/>
                </a:solidFill>
                <a:latin typeface="Cambria" panose="02040503050406030204" pitchFamily="18" charset="0"/>
                <a:ea typeface="Cambria" panose="02040503050406030204" pitchFamily="18" charset="0"/>
              </a:rPr>
              <a:t> Nam </a:t>
            </a:r>
            <a:r>
              <a:rPr lang="en-US" sz="1900" i="1" dirty="0" err="1">
                <a:solidFill>
                  <a:srgbClr val="FF0000"/>
                </a:solidFill>
                <a:latin typeface="Cambria" panose="02040503050406030204" pitchFamily="18" charset="0"/>
                <a:ea typeface="Cambria" panose="02040503050406030204" pitchFamily="18" charset="0"/>
              </a:rPr>
              <a:t>là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mùa</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nóng</a:t>
            </a:r>
            <a:r>
              <a:rPr lang="en-US" sz="1900" i="1" dirty="0">
                <a:solidFill>
                  <a:srgbClr val="FF0000"/>
                </a:solidFill>
                <a:latin typeface="Cambria" panose="02040503050406030204" pitchFamily="18" charset="0"/>
                <a:ea typeface="Cambria" panose="02040503050406030204" pitchFamily="18" charset="0"/>
              </a:rPr>
              <a:t> hay </a:t>
            </a:r>
            <a:r>
              <a:rPr lang="en-US" sz="1900" i="1" dirty="0" err="1">
                <a:solidFill>
                  <a:srgbClr val="FF0000"/>
                </a:solidFill>
                <a:latin typeface="Cambria" panose="02040503050406030204" pitchFamily="18" charset="0"/>
                <a:ea typeface="Cambria" panose="02040503050406030204" pitchFamily="18" charset="0"/>
              </a:rPr>
              <a:t>mùa</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lạnh</a:t>
            </a:r>
            <a:r>
              <a:rPr lang="en-US" sz="1900" i="1" dirty="0">
                <a:solidFill>
                  <a:srgbClr val="FF0000"/>
                </a:solidFill>
                <a:latin typeface="Cambria" panose="02040503050406030204" pitchFamily="18" charset="0"/>
                <a:ea typeface="Cambria" panose="02040503050406030204" pitchFamily="18" charset="0"/>
              </a:rPr>
              <a:t>? </a:t>
            </a:r>
          </a:p>
          <a:p>
            <a:pPr algn="ctr"/>
            <a:r>
              <a:rPr lang="en-US" sz="1900" i="1" dirty="0" err="1">
                <a:solidFill>
                  <a:srgbClr val="FF0000"/>
                </a:solidFill>
                <a:latin typeface="Cambria" panose="02040503050406030204" pitchFamily="18" charset="0"/>
                <a:ea typeface="Cambria" panose="02040503050406030204" pitchFamily="18" charset="0"/>
              </a:rPr>
              <a:t>Vì</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sao</a:t>
            </a:r>
            <a:r>
              <a:rPr lang="en-US" sz="1900" i="1" dirty="0">
                <a:solidFill>
                  <a:srgbClr val="FF0000"/>
                </a:solidFill>
                <a:latin typeface="Cambria" panose="02040503050406030204" pitchFamily="18" charset="0"/>
                <a:ea typeface="Cambria" panose="02040503050406030204" pitchFamily="18" charset="0"/>
              </a:rPr>
              <a:t>? </a:t>
            </a:r>
          </a:p>
        </p:txBody>
      </p:sp>
      <p:pic>
        <p:nvPicPr>
          <p:cNvPr id="27" name="Picture 26"/>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47506"/>
          <a:stretch/>
        </p:blipFill>
        <p:spPr bwMode="auto">
          <a:xfrm>
            <a:off x="2377837" y="4114800"/>
            <a:ext cx="4327763" cy="2353487"/>
          </a:xfrm>
          <a:prstGeom prst="rect">
            <a:avLst/>
          </a:prstGeom>
          <a:noFill/>
          <a:ln>
            <a:solidFill>
              <a:srgbClr val="00FF00"/>
            </a:solidFill>
          </a:ln>
        </p:spPr>
      </p:pic>
    </p:spTree>
    <p:extLst>
      <p:ext uri="{BB962C8B-B14F-4D97-AF65-F5344CB8AC3E}">
        <p14:creationId xmlns:p14="http://schemas.microsoft.com/office/powerpoint/2010/main" val="660556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00200"/>
            <a:ext cx="4474760" cy="2069813"/>
          </a:xfrm>
          <a:prstGeom prst="wedgeRoundRectCallout">
            <a:avLst>
              <a:gd name="adj1" fmla="val 22432"/>
              <a:gd name="adj2" fmla="val 8447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600200"/>
            <a:ext cx="3875966" cy="2069813"/>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734741"/>
            <a:ext cx="4474760" cy="1554272"/>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 Ngày 22 – 12 ở bán cầu Bắc là mùa lạnh vì lúc này bán cầu Bắc đang chếch xa phía Mặt Trời.</a:t>
            </a:r>
          </a:p>
          <a:p>
            <a:pPr algn="just"/>
            <a:r>
              <a:rPr lang="vi-VN" sz="1900" dirty="0">
                <a:latin typeface="Cambria" panose="02040503050406030204" pitchFamily="18" charset="0"/>
                <a:ea typeface="Cambria" panose="02040503050406030204" pitchFamily="18" charset="0"/>
              </a:rPr>
              <a:t>- Lúc này ở bán cầu Nam là mùa nóng vì bán cầu Nam đang ngã về phía Mặt Trời.</a:t>
            </a: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Mùa</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8" name="Rectangle 27"/>
          <p:cNvSpPr/>
          <p:nvPr/>
        </p:nvSpPr>
        <p:spPr>
          <a:xfrm>
            <a:off x="522690" y="1828800"/>
            <a:ext cx="3592110" cy="155427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2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ngày</a:t>
            </a:r>
            <a:r>
              <a:rPr lang="en-US" sz="1900" i="1" dirty="0">
                <a:solidFill>
                  <a:srgbClr val="FF0000"/>
                </a:solidFill>
                <a:latin typeface="Cambria" panose="02040503050406030204" pitchFamily="18" charset="0"/>
                <a:ea typeface="Cambria" panose="02040503050406030204" pitchFamily="18" charset="0"/>
              </a:rPr>
              <a:t> 22 – 12 ở </a:t>
            </a:r>
            <a:r>
              <a:rPr lang="en-US" sz="1900" i="1" dirty="0" err="1">
                <a:solidFill>
                  <a:srgbClr val="FF0000"/>
                </a:solidFill>
                <a:latin typeface="Cambria" panose="02040503050406030204" pitchFamily="18" charset="0"/>
                <a:ea typeface="Cambria" panose="02040503050406030204" pitchFamily="18" charset="0"/>
              </a:rPr>
              <a:t>bán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cầu</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Bắc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bán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cầu</a:t>
            </a:r>
            <a:r>
              <a:rPr lang="en-US" sz="1900" i="1" dirty="0">
                <a:solidFill>
                  <a:srgbClr val="FF0000"/>
                </a:solidFill>
                <a:latin typeface="Cambria" panose="02040503050406030204" pitchFamily="18" charset="0"/>
                <a:ea typeface="Cambria" panose="02040503050406030204" pitchFamily="18" charset="0"/>
              </a:rPr>
              <a:t> Nam </a:t>
            </a:r>
            <a:r>
              <a:rPr lang="en-US" sz="1900" i="1" dirty="0" err="1">
                <a:solidFill>
                  <a:srgbClr val="FF0000"/>
                </a:solidFill>
                <a:latin typeface="Cambria" panose="02040503050406030204" pitchFamily="18" charset="0"/>
                <a:ea typeface="Cambria" panose="02040503050406030204" pitchFamily="18" charset="0"/>
              </a:rPr>
              <a:t>là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mùa</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nóng</a:t>
            </a:r>
            <a:r>
              <a:rPr lang="en-US" sz="1900" i="1" dirty="0">
                <a:solidFill>
                  <a:srgbClr val="FF0000"/>
                </a:solidFill>
                <a:latin typeface="Cambria" panose="02040503050406030204" pitchFamily="18" charset="0"/>
                <a:ea typeface="Cambria" panose="02040503050406030204" pitchFamily="18" charset="0"/>
              </a:rPr>
              <a:t> hay </a:t>
            </a:r>
            <a:r>
              <a:rPr lang="en-US" sz="1900" i="1" dirty="0" err="1">
                <a:solidFill>
                  <a:srgbClr val="FF0000"/>
                </a:solidFill>
                <a:latin typeface="Cambria" panose="02040503050406030204" pitchFamily="18" charset="0"/>
                <a:ea typeface="Cambria" panose="02040503050406030204" pitchFamily="18" charset="0"/>
              </a:rPr>
              <a:t>mùa</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lạnh</a:t>
            </a:r>
            <a:r>
              <a:rPr lang="en-US" sz="1900" i="1" dirty="0">
                <a:solidFill>
                  <a:srgbClr val="FF0000"/>
                </a:solidFill>
                <a:latin typeface="Cambria" panose="02040503050406030204" pitchFamily="18" charset="0"/>
                <a:ea typeface="Cambria" panose="02040503050406030204" pitchFamily="18" charset="0"/>
              </a:rPr>
              <a:t>? </a:t>
            </a:r>
          </a:p>
          <a:p>
            <a:pPr algn="ctr"/>
            <a:r>
              <a:rPr lang="en-US" sz="1900" i="1" dirty="0" err="1">
                <a:solidFill>
                  <a:srgbClr val="FF0000"/>
                </a:solidFill>
                <a:latin typeface="Cambria" panose="02040503050406030204" pitchFamily="18" charset="0"/>
                <a:ea typeface="Cambria" panose="02040503050406030204" pitchFamily="18" charset="0"/>
              </a:rPr>
              <a:t>Vì</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sao</a:t>
            </a:r>
            <a:r>
              <a:rPr lang="en-US" sz="1900" i="1" dirty="0">
                <a:solidFill>
                  <a:srgbClr val="FF0000"/>
                </a:solidFill>
                <a:latin typeface="Cambria" panose="02040503050406030204" pitchFamily="18" charset="0"/>
                <a:ea typeface="Cambria" panose="02040503050406030204" pitchFamily="18" charset="0"/>
              </a:rPr>
              <a:t>? </a:t>
            </a:r>
          </a:p>
        </p:txBody>
      </p:sp>
      <p:pic>
        <p:nvPicPr>
          <p:cNvPr id="27" name="Picture 26"/>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47506"/>
          <a:stretch/>
        </p:blipFill>
        <p:spPr bwMode="auto">
          <a:xfrm>
            <a:off x="2377837" y="4114800"/>
            <a:ext cx="4327763" cy="2353487"/>
          </a:xfrm>
          <a:prstGeom prst="rect">
            <a:avLst/>
          </a:prstGeom>
          <a:noFill/>
          <a:ln>
            <a:solidFill>
              <a:srgbClr val="00FF00"/>
            </a:solidFill>
          </a:ln>
        </p:spPr>
      </p:pic>
    </p:spTree>
    <p:extLst>
      <p:ext uri="{BB962C8B-B14F-4D97-AF65-F5344CB8AC3E}">
        <p14:creationId xmlns:p14="http://schemas.microsoft.com/office/powerpoint/2010/main" val="205973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Mùa</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r>
              <a:rPr lang="en-US" sz="2400" b="1" dirty="0">
                <a:solidFill>
                  <a:srgbClr val="0D30DD"/>
                </a:solidFill>
                <a:latin typeface="Cambria" pitchFamily="18" charset="0"/>
              </a:rPr>
              <a:t> </a:t>
            </a:r>
            <a:endParaRPr lang="vi-VN"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8" name="Rounded Rectangular Callout 27"/>
          <p:cNvSpPr/>
          <p:nvPr/>
        </p:nvSpPr>
        <p:spPr>
          <a:xfrm>
            <a:off x="446490" y="1905001"/>
            <a:ext cx="6792509" cy="3531006"/>
          </a:xfrm>
          <a:prstGeom prst="wedgeRoundRectCallout">
            <a:avLst>
              <a:gd name="adj1" fmla="val 48035"/>
              <a:gd name="adj2" fmla="val 6201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32" name="Rectangle 31"/>
          <p:cNvSpPr/>
          <p:nvPr/>
        </p:nvSpPr>
        <p:spPr>
          <a:xfrm>
            <a:off x="609602" y="1981200"/>
            <a:ext cx="6629398" cy="3477875"/>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Nguyên nhân: Do trục Trái Đất nghiêng và không đối hướng trên quỹ đạo nên bán cầu Bắc và bán cầu Nam lần lượt ngả về phía Mặt Trời. </a:t>
            </a:r>
          </a:p>
          <a:p>
            <a:pPr algn="just"/>
            <a:r>
              <a:rPr lang="vi-VN" sz="2200" dirty="0">
                <a:latin typeface="Cambria" panose="02040503050406030204" pitchFamily="18" charset="0"/>
                <a:ea typeface="Cambria" panose="02040503050406030204" pitchFamily="18" charset="0"/>
              </a:rPr>
              <a:t>- Biểu hiện:</a:t>
            </a:r>
          </a:p>
          <a:p>
            <a:pPr algn="just"/>
            <a:r>
              <a:rPr lang="vi-VN" sz="2200" dirty="0">
                <a:latin typeface="Cambria" panose="02040503050406030204" pitchFamily="18" charset="0"/>
                <a:ea typeface="Cambria" panose="02040503050406030204" pitchFamily="18" charset="0"/>
              </a:rPr>
              <a:t>+ Bán cầu nào ngả về phía Mặt Trời nhiều hơn thì nhận được nhiều nhiệt và ánh sáng hơn, lúc này là mùa nóng. </a:t>
            </a:r>
          </a:p>
          <a:p>
            <a:pPr algn="just"/>
            <a:r>
              <a:rPr lang="vi-VN" sz="2200" dirty="0">
                <a:latin typeface="Cambria" panose="02040503050406030204" pitchFamily="18" charset="0"/>
                <a:ea typeface="Cambria" panose="02040503050406030204" pitchFamily="18" charset="0"/>
              </a:rPr>
              <a:t>+ Ngược lại, bán cầu ngả về phía Mặt Trời ít hơn sẽ nhận được ít nhiệt và ánh sáng hơn, lúc này là mùa lạnh. </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9826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00200"/>
            <a:ext cx="4474760" cy="2069813"/>
          </a:xfrm>
          <a:prstGeom prst="wedgeRoundRectCallout">
            <a:avLst>
              <a:gd name="adj1" fmla="val 22432"/>
              <a:gd name="adj2" fmla="val 8447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600200"/>
            <a:ext cx="3875966" cy="2069813"/>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752600"/>
            <a:ext cx="4474760" cy="1708160"/>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Nguyên nhân: trong quá trình chuyển động quanh Mặt Trời, do trục Trái Đất nghiêng và không đổi hướng nên độ dài và thời gian ban ngày và ban đêm có sự thay đổi theo mùa. </a:t>
            </a: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Hiện tượng ngày đêm dài ngắn theo mùa</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8" name="Rectangle 27"/>
          <p:cNvSpPr/>
          <p:nvPr/>
        </p:nvSpPr>
        <p:spPr>
          <a:xfrm>
            <a:off x="522690" y="1905000"/>
            <a:ext cx="3592110"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4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cho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Vì sao có hiện tượng ngày đêm dài ngắn theo mùa?</a:t>
            </a:r>
            <a:endParaRPr lang="en-US" sz="2100" i="1" dirty="0">
              <a:solidFill>
                <a:srgbClr val="FF0000"/>
              </a:solidFill>
              <a:latin typeface="Cambria" panose="02040503050406030204" pitchFamily="18" charset="0"/>
              <a:ea typeface="Cambria" panose="02040503050406030204"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63220" y="3962400"/>
            <a:ext cx="3989980" cy="2491610"/>
          </a:xfrm>
          <a:prstGeom prst="rect">
            <a:avLst/>
          </a:prstGeom>
          <a:noFill/>
          <a:ln>
            <a:solidFill>
              <a:srgbClr val="00FF00"/>
            </a:solidFill>
          </a:ln>
        </p:spPr>
      </p:pic>
    </p:spTree>
    <p:extLst>
      <p:ext uri="{BB962C8B-B14F-4D97-AF65-F5344CB8AC3E}">
        <p14:creationId xmlns:p14="http://schemas.microsoft.com/office/powerpoint/2010/main" val="3851787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Hiện tượng ngày đêm dài ngắn theo mùa</a:t>
            </a: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2" name="AutoShape 3"/>
          <p:cNvSpPr>
            <a:spLocks noChangeArrowheads="1"/>
          </p:cNvSpPr>
          <p:nvPr/>
        </p:nvSpPr>
        <p:spPr bwMode="auto">
          <a:xfrm>
            <a:off x="6324600" y="2927599"/>
            <a:ext cx="2469774" cy="3669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23" name="AutoShape 5"/>
          <p:cNvSpPr>
            <a:spLocks noChangeArrowheads="1"/>
          </p:cNvSpPr>
          <p:nvPr/>
        </p:nvSpPr>
        <p:spPr bwMode="auto">
          <a:xfrm>
            <a:off x="208801" y="2971800"/>
            <a:ext cx="2458199" cy="3625601"/>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24" name="Text Box 6"/>
          <p:cNvSpPr txBox="1">
            <a:spLocks noChangeArrowheads="1"/>
          </p:cNvSpPr>
          <p:nvPr/>
        </p:nvSpPr>
        <p:spPr bwMode="auto">
          <a:xfrm>
            <a:off x="228600" y="2919948"/>
            <a:ext cx="239813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Nhóm</a:t>
            </a:r>
            <a:r>
              <a:rPr lang="en-US" sz="2000" b="1" dirty="0">
                <a:solidFill>
                  <a:srgbClr val="FF0000"/>
                </a:solidFill>
                <a:latin typeface="Cambria" panose="02040503050406030204" pitchFamily="18" charset="0"/>
                <a:ea typeface="Cambria" panose="02040503050406030204" pitchFamily="18" charset="0"/>
              </a:rPr>
              <a:t> 1, 2, 3, 4:</a:t>
            </a:r>
          </a:p>
          <a:p>
            <a:pPr algn="just"/>
            <a:r>
              <a:rPr lang="en-US" sz="2000" b="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4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p>
          <a:p>
            <a:pPr algn="just"/>
            <a:r>
              <a:rPr lang="en-US" sz="2000" i="1" dirty="0">
                <a:solidFill>
                  <a:srgbClr val="002060"/>
                </a:solidFill>
                <a:latin typeface="Cambria" panose="02040503050406030204" pitchFamily="18" charset="0"/>
                <a:ea typeface="Cambria" panose="02040503050406030204" pitchFamily="18" charset="0"/>
              </a:rPr>
              <a:t>1. </a:t>
            </a:r>
            <a:r>
              <a:rPr lang="en-US" sz="2000" i="1" dirty="0" err="1">
                <a:solidFill>
                  <a:srgbClr val="002060"/>
                </a:solidFill>
                <a:latin typeface="Cambria" panose="02040503050406030204" pitchFamily="18" charset="0"/>
                <a:ea typeface="Cambria" panose="02040503050406030204" pitchFamily="18" charset="0"/>
              </a:rPr>
              <a:t>Ngày</a:t>
            </a:r>
            <a:r>
              <a:rPr lang="en-US" sz="2000" i="1" dirty="0">
                <a:solidFill>
                  <a:srgbClr val="002060"/>
                </a:solidFill>
                <a:latin typeface="Cambria" panose="02040503050406030204" pitchFamily="18" charset="0"/>
                <a:ea typeface="Cambria" panose="02040503050406030204" pitchFamily="18" charset="0"/>
              </a:rPr>
              <a:t> 22/6, </a:t>
            </a:r>
            <a:r>
              <a:rPr lang="en-US" sz="2000" i="1" dirty="0" err="1">
                <a:solidFill>
                  <a:srgbClr val="002060"/>
                </a:solidFill>
                <a:latin typeface="Cambria" panose="02040503050406030204" pitchFamily="18" charset="0"/>
                <a:ea typeface="Cambria" panose="02040503050406030204" pitchFamily="18" charset="0"/>
              </a:rPr>
              <a:t>bán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cầu</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Bắc</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là</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mùa</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gì</a:t>
            </a:r>
            <a:r>
              <a:rPr lang="en-US" sz="2000" i="1" dirty="0">
                <a:solidFill>
                  <a:srgbClr val="002060"/>
                </a:solidFill>
                <a:latin typeface="Cambria" panose="02040503050406030204" pitchFamily="18" charset="0"/>
                <a:ea typeface="Cambria" panose="02040503050406030204" pitchFamily="18" charset="0"/>
              </a:rPr>
              <a:t>? So </a:t>
            </a:r>
            <a:r>
              <a:rPr lang="en-US" sz="2000" i="1" dirty="0" err="1">
                <a:solidFill>
                  <a:srgbClr val="002060"/>
                </a:solidFill>
                <a:latin typeface="Cambria" panose="02040503050406030204" pitchFamily="18" charset="0"/>
                <a:ea typeface="Cambria" panose="02040503050406030204" pitchFamily="18" charset="0"/>
              </a:rPr>
              <a:t>sánh</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độ</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dài</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ngày</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đêm</a:t>
            </a:r>
            <a:r>
              <a:rPr lang="en-US" sz="2000" i="1" dirty="0">
                <a:solidFill>
                  <a:srgbClr val="002060"/>
                </a:solidFill>
                <a:latin typeface="Cambria" panose="02040503050406030204" pitchFamily="18" charset="0"/>
                <a:ea typeface="Cambria" panose="02040503050406030204" pitchFamily="18" charset="0"/>
              </a:rPr>
              <a:t> ở </a:t>
            </a:r>
            <a:r>
              <a:rPr lang="en-US" sz="2000" i="1" dirty="0" err="1">
                <a:solidFill>
                  <a:srgbClr val="002060"/>
                </a:solidFill>
                <a:latin typeface="Cambria" panose="02040503050406030204" pitchFamily="18" charset="0"/>
                <a:ea typeface="Cambria" panose="02040503050406030204" pitchFamily="18" charset="0"/>
              </a:rPr>
              <a:t>bán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cầu</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Bắc</a:t>
            </a:r>
            <a:r>
              <a:rPr lang="en-US" sz="2000" i="1" dirty="0">
                <a:solidFill>
                  <a:srgbClr val="002060"/>
                </a:solidFill>
                <a:latin typeface="Cambria" panose="02040503050406030204" pitchFamily="18" charset="0"/>
                <a:ea typeface="Cambria" panose="02040503050406030204" pitchFamily="18" charset="0"/>
              </a:rPr>
              <a:t>.</a:t>
            </a:r>
          </a:p>
          <a:p>
            <a:pPr algn="just"/>
            <a:r>
              <a:rPr lang="en-US" sz="2000" i="1" dirty="0">
                <a:solidFill>
                  <a:srgbClr val="002060"/>
                </a:solidFill>
                <a:latin typeface="Cambria" panose="02040503050406030204" pitchFamily="18" charset="0"/>
                <a:ea typeface="Cambria" panose="02040503050406030204" pitchFamily="18" charset="0"/>
              </a:rPr>
              <a:t>2. </a:t>
            </a:r>
            <a:r>
              <a:rPr lang="en-US" sz="2000" i="1" dirty="0" err="1">
                <a:solidFill>
                  <a:srgbClr val="002060"/>
                </a:solidFill>
                <a:latin typeface="Cambria" panose="02040503050406030204" pitchFamily="18" charset="0"/>
                <a:ea typeface="Cambria" panose="02040503050406030204" pitchFamily="18" charset="0"/>
              </a:rPr>
              <a:t>Ngày</a:t>
            </a:r>
            <a:r>
              <a:rPr lang="en-US" sz="2000" i="1" dirty="0">
                <a:solidFill>
                  <a:srgbClr val="002060"/>
                </a:solidFill>
                <a:latin typeface="Cambria" panose="02040503050406030204" pitchFamily="18" charset="0"/>
                <a:ea typeface="Cambria" panose="02040503050406030204" pitchFamily="18" charset="0"/>
              </a:rPr>
              <a:t> 22/12, </a:t>
            </a:r>
            <a:r>
              <a:rPr lang="en-US" sz="2000" i="1" dirty="0" err="1">
                <a:solidFill>
                  <a:srgbClr val="002060"/>
                </a:solidFill>
                <a:latin typeface="Cambria" panose="02040503050406030204" pitchFamily="18" charset="0"/>
                <a:ea typeface="Cambria" panose="02040503050406030204" pitchFamily="18" charset="0"/>
              </a:rPr>
              <a:t>bán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cầu</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Bắc</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là</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mùa</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gì</a:t>
            </a:r>
            <a:r>
              <a:rPr lang="en-US" sz="2000" i="1" dirty="0">
                <a:solidFill>
                  <a:srgbClr val="002060"/>
                </a:solidFill>
                <a:latin typeface="Cambria" panose="02040503050406030204" pitchFamily="18" charset="0"/>
                <a:ea typeface="Cambria" panose="02040503050406030204" pitchFamily="18" charset="0"/>
              </a:rPr>
              <a:t>? So </a:t>
            </a:r>
            <a:r>
              <a:rPr lang="en-US" sz="2000" i="1" dirty="0" err="1">
                <a:solidFill>
                  <a:srgbClr val="002060"/>
                </a:solidFill>
                <a:latin typeface="Cambria" panose="02040503050406030204" pitchFamily="18" charset="0"/>
                <a:ea typeface="Cambria" panose="02040503050406030204" pitchFamily="18" charset="0"/>
              </a:rPr>
              <a:t>sánh</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độ</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dài</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ngày</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đêm</a:t>
            </a:r>
            <a:r>
              <a:rPr lang="en-US" sz="2000" i="1" dirty="0">
                <a:solidFill>
                  <a:srgbClr val="002060"/>
                </a:solidFill>
                <a:latin typeface="Cambria" panose="02040503050406030204" pitchFamily="18" charset="0"/>
                <a:ea typeface="Cambria" panose="02040503050406030204" pitchFamily="18" charset="0"/>
              </a:rPr>
              <a:t> ở </a:t>
            </a:r>
            <a:r>
              <a:rPr lang="en-US" sz="2000" i="1" dirty="0" err="1">
                <a:solidFill>
                  <a:srgbClr val="002060"/>
                </a:solidFill>
                <a:latin typeface="Cambria" panose="02040503050406030204" pitchFamily="18" charset="0"/>
                <a:ea typeface="Cambria" panose="02040503050406030204" pitchFamily="18" charset="0"/>
              </a:rPr>
              <a:t>bán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cầu</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Bắc</a:t>
            </a:r>
            <a:r>
              <a:rPr lang="en-US" sz="2000" i="1" dirty="0">
                <a:solidFill>
                  <a:srgbClr val="002060"/>
                </a:solidFill>
                <a:latin typeface="Cambria" panose="02040503050406030204" pitchFamily="18" charset="0"/>
                <a:ea typeface="Cambria" panose="02040503050406030204" pitchFamily="18" charset="0"/>
              </a:rPr>
              <a:t>.</a:t>
            </a:r>
          </a:p>
        </p:txBody>
      </p:sp>
      <p:sp>
        <p:nvSpPr>
          <p:cNvPr id="27" name="Freeform 8"/>
          <p:cNvSpPr>
            <a:spLocks/>
          </p:cNvSpPr>
          <p:nvPr/>
        </p:nvSpPr>
        <p:spPr bwMode="gray">
          <a:xfrm>
            <a:off x="2846388" y="26802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Freeform 10"/>
          <p:cNvSpPr>
            <a:spLocks/>
          </p:cNvSpPr>
          <p:nvPr/>
        </p:nvSpPr>
        <p:spPr bwMode="gray">
          <a:xfrm flipH="1">
            <a:off x="5422106" y="27137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chemeClr val="tx2">
                <a:lumMod val="60000"/>
                <a:lumOff val="40000"/>
              </a:schemeClr>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35" name="Group 11"/>
          <p:cNvGrpSpPr>
            <a:grpSpLocks/>
          </p:cNvGrpSpPr>
          <p:nvPr/>
        </p:nvGrpSpPr>
        <p:grpSpPr bwMode="auto">
          <a:xfrm>
            <a:off x="3048000" y="1752600"/>
            <a:ext cx="2998788" cy="1040977"/>
            <a:chOff x="1997" y="1314"/>
            <a:chExt cx="1889" cy="1009"/>
          </a:xfrm>
        </p:grpSpPr>
        <p:grpSp>
          <p:nvGrpSpPr>
            <p:cNvPr id="36" name="Group 12"/>
            <p:cNvGrpSpPr>
              <a:grpSpLocks/>
            </p:cNvGrpSpPr>
            <p:nvPr/>
          </p:nvGrpSpPr>
          <p:grpSpPr bwMode="auto">
            <a:xfrm>
              <a:off x="1997" y="1404"/>
              <a:ext cx="1889" cy="919"/>
              <a:chOff x="1973" y="1027"/>
              <a:chExt cx="1926" cy="937"/>
            </a:xfrm>
          </p:grpSpPr>
          <p:sp>
            <p:nvSpPr>
              <p:cNvPr id="41"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42"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7"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8"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9"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40"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43" name="Text Box 19"/>
          <p:cNvSpPr txBox="1">
            <a:spLocks noChangeArrowheads="1"/>
          </p:cNvSpPr>
          <p:nvPr/>
        </p:nvSpPr>
        <p:spPr bwMode="auto">
          <a:xfrm>
            <a:off x="3244566" y="18829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324600" y="2895600"/>
            <a:ext cx="2469774" cy="3785652"/>
          </a:xfrm>
          <a:prstGeom prst="rect">
            <a:avLst/>
          </a:prstGeom>
        </p:spPr>
        <p:txBody>
          <a:bodyPr wrap="square">
            <a:spAutoFit/>
          </a:bodyPr>
          <a:lstStyle/>
          <a:p>
            <a:pPr algn="ct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Nhóm</a:t>
            </a:r>
            <a:r>
              <a:rPr lang="en-US" sz="2000" b="1" dirty="0">
                <a:solidFill>
                  <a:srgbClr val="FF0000"/>
                </a:solidFill>
                <a:latin typeface="Cambria" panose="02040503050406030204" pitchFamily="18" charset="0"/>
                <a:ea typeface="Cambria" panose="02040503050406030204" pitchFamily="18" charset="0"/>
              </a:rPr>
              <a:t> 5, 6, 7, 8:</a:t>
            </a:r>
          </a:p>
          <a:p>
            <a:pPr algn="just"/>
            <a:r>
              <a:rPr lang="en-US" sz="2000" b="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4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p>
          <a:p>
            <a:pPr algn="just"/>
            <a:r>
              <a:rPr lang="en-US" sz="2000" i="1" dirty="0">
                <a:solidFill>
                  <a:srgbClr val="002060"/>
                </a:solidFill>
                <a:latin typeface="Cambria" panose="02040503050406030204" pitchFamily="18" charset="0"/>
                <a:ea typeface="Cambria" panose="02040503050406030204" pitchFamily="18" charset="0"/>
              </a:rPr>
              <a:t>1. </a:t>
            </a:r>
            <a:r>
              <a:rPr lang="en-US" sz="2000" i="1" dirty="0" err="1">
                <a:solidFill>
                  <a:srgbClr val="002060"/>
                </a:solidFill>
                <a:latin typeface="Cambria" panose="02040503050406030204" pitchFamily="18" charset="0"/>
                <a:ea typeface="Cambria" panose="02040503050406030204" pitchFamily="18" charset="0"/>
              </a:rPr>
              <a:t>Ngày</a:t>
            </a:r>
            <a:r>
              <a:rPr lang="en-US" sz="2000" i="1" dirty="0">
                <a:solidFill>
                  <a:srgbClr val="002060"/>
                </a:solidFill>
                <a:latin typeface="Cambria" panose="02040503050406030204" pitchFamily="18" charset="0"/>
                <a:ea typeface="Cambria" panose="02040503050406030204" pitchFamily="18" charset="0"/>
              </a:rPr>
              <a:t> 22/6, </a:t>
            </a:r>
            <a:r>
              <a:rPr lang="en-US" sz="2000" i="1" dirty="0" err="1">
                <a:solidFill>
                  <a:srgbClr val="002060"/>
                </a:solidFill>
                <a:latin typeface="Cambria" panose="02040503050406030204" pitchFamily="18" charset="0"/>
                <a:ea typeface="Cambria" panose="02040503050406030204" pitchFamily="18" charset="0"/>
              </a:rPr>
              <a:t>bán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cầu</a:t>
            </a:r>
            <a:r>
              <a:rPr lang="en-US" sz="2000" i="1" dirty="0">
                <a:solidFill>
                  <a:srgbClr val="002060"/>
                </a:solidFill>
                <a:latin typeface="Cambria" panose="02040503050406030204" pitchFamily="18" charset="0"/>
                <a:ea typeface="Cambria" panose="02040503050406030204" pitchFamily="18" charset="0"/>
              </a:rPr>
              <a:t> Nam </a:t>
            </a:r>
            <a:r>
              <a:rPr lang="en-US" sz="2000" i="1" dirty="0" err="1">
                <a:solidFill>
                  <a:srgbClr val="002060"/>
                </a:solidFill>
                <a:latin typeface="Cambria" panose="02040503050406030204" pitchFamily="18" charset="0"/>
                <a:ea typeface="Cambria" panose="02040503050406030204" pitchFamily="18" charset="0"/>
              </a:rPr>
              <a:t>là</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mùa</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gì</a:t>
            </a:r>
            <a:r>
              <a:rPr lang="en-US" sz="2000" i="1" dirty="0">
                <a:solidFill>
                  <a:srgbClr val="002060"/>
                </a:solidFill>
                <a:latin typeface="Cambria" panose="02040503050406030204" pitchFamily="18" charset="0"/>
                <a:ea typeface="Cambria" panose="02040503050406030204" pitchFamily="18" charset="0"/>
              </a:rPr>
              <a:t>? So </a:t>
            </a:r>
            <a:r>
              <a:rPr lang="en-US" sz="2000" i="1" dirty="0" err="1">
                <a:solidFill>
                  <a:srgbClr val="002060"/>
                </a:solidFill>
                <a:latin typeface="Cambria" panose="02040503050406030204" pitchFamily="18" charset="0"/>
                <a:ea typeface="Cambria" panose="02040503050406030204" pitchFamily="18" charset="0"/>
              </a:rPr>
              <a:t>sánh</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độ</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dài</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ngày</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đêm</a:t>
            </a:r>
            <a:r>
              <a:rPr lang="en-US" sz="2000" i="1" dirty="0">
                <a:solidFill>
                  <a:srgbClr val="002060"/>
                </a:solidFill>
                <a:latin typeface="Cambria" panose="02040503050406030204" pitchFamily="18" charset="0"/>
                <a:ea typeface="Cambria" panose="02040503050406030204" pitchFamily="18" charset="0"/>
              </a:rPr>
              <a:t> ở </a:t>
            </a:r>
            <a:r>
              <a:rPr lang="en-US" sz="2000" i="1" dirty="0" err="1">
                <a:solidFill>
                  <a:srgbClr val="002060"/>
                </a:solidFill>
                <a:latin typeface="Cambria" panose="02040503050406030204" pitchFamily="18" charset="0"/>
                <a:ea typeface="Cambria" panose="02040503050406030204" pitchFamily="18" charset="0"/>
              </a:rPr>
              <a:t>bán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cầu</a:t>
            </a:r>
            <a:r>
              <a:rPr lang="en-US" sz="2000" i="1" dirty="0">
                <a:solidFill>
                  <a:srgbClr val="002060"/>
                </a:solidFill>
                <a:latin typeface="Cambria" panose="02040503050406030204" pitchFamily="18" charset="0"/>
                <a:ea typeface="Cambria" panose="02040503050406030204" pitchFamily="18" charset="0"/>
              </a:rPr>
              <a:t> Nam.</a:t>
            </a:r>
          </a:p>
          <a:p>
            <a:pPr algn="just"/>
            <a:r>
              <a:rPr lang="en-US" sz="2000" i="1" dirty="0">
                <a:solidFill>
                  <a:srgbClr val="002060"/>
                </a:solidFill>
                <a:latin typeface="Cambria" panose="02040503050406030204" pitchFamily="18" charset="0"/>
                <a:ea typeface="Cambria" panose="02040503050406030204" pitchFamily="18" charset="0"/>
              </a:rPr>
              <a:t>2. </a:t>
            </a:r>
            <a:r>
              <a:rPr lang="en-US" sz="2000" i="1" dirty="0" err="1">
                <a:solidFill>
                  <a:srgbClr val="002060"/>
                </a:solidFill>
                <a:latin typeface="Cambria" panose="02040503050406030204" pitchFamily="18" charset="0"/>
                <a:ea typeface="Cambria" panose="02040503050406030204" pitchFamily="18" charset="0"/>
              </a:rPr>
              <a:t>Ngày</a:t>
            </a:r>
            <a:r>
              <a:rPr lang="en-US" sz="2000" i="1" dirty="0">
                <a:solidFill>
                  <a:srgbClr val="002060"/>
                </a:solidFill>
                <a:latin typeface="Cambria" panose="02040503050406030204" pitchFamily="18" charset="0"/>
                <a:ea typeface="Cambria" panose="02040503050406030204" pitchFamily="18" charset="0"/>
              </a:rPr>
              <a:t> 22/12, </a:t>
            </a:r>
            <a:r>
              <a:rPr lang="en-US" sz="2000" i="1" dirty="0" err="1">
                <a:solidFill>
                  <a:srgbClr val="002060"/>
                </a:solidFill>
                <a:latin typeface="Cambria" panose="02040503050406030204" pitchFamily="18" charset="0"/>
                <a:ea typeface="Cambria" panose="02040503050406030204" pitchFamily="18" charset="0"/>
              </a:rPr>
              <a:t>bán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cầu</a:t>
            </a:r>
            <a:r>
              <a:rPr lang="en-US" sz="2000" i="1" dirty="0">
                <a:solidFill>
                  <a:srgbClr val="002060"/>
                </a:solidFill>
                <a:latin typeface="Cambria" panose="02040503050406030204" pitchFamily="18" charset="0"/>
                <a:ea typeface="Cambria" panose="02040503050406030204" pitchFamily="18" charset="0"/>
              </a:rPr>
              <a:t> Nam </a:t>
            </a:r>
            <a:r>
              <a:rPr lang="en-US" sz="2000" i="1" dirty="0" err="1">
                <a:solidFill>
                  <a:srgbClr val="002060"/>
                </a:solidFill>
                <a:latin typeface="Cambria" panose="02040503050406030204" pitchFamily="18" charset="0"/>
                <a:ea typeface="Cambria" panose="02040503050406030204" pitchFamily="18" charset="0"/>
              </a:rPr>
              <a:t>là</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mùa</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gì</a:t>
            </a:r>
            <a:r>
              <a:rPr lang="en-US" sz="2000" i="1" dirty="0">
                <a:solidFill>
                  <a:srgbClr val="002060"/>
                </a:solidFill>
                <a:latin typeface="Cambria" panose="02040503050406030204" pitchFamily="18" charset="0"/>
                <a:ea typeface="Cambria" panose="02040503050406030204" pitchFamily="18" charset="0"/>
              </a:rPr>
              <a:t>? So </a:t>
            </a:r>
            <a:r>
              <a:rPr lang="en-US" sz="2000" i="1" dirty="0" err="1">
                <a:solidFill>
                  <a:srgbClr val="002060"/>
                </a:solidFill>
                <a:latin typeface="Cambria" panose="02040503050406030204" pitchFamily="18" charset="0"/>
                <a:ea typeface="Cambria" panose="02040503050406030204" pitchFamily="18" charset="0"/>
              </a:rPr>
              <a:t>sánh</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độ</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dài</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ngày</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đêm</a:t>
            </a:r>
            <a:r>
              <a:rPr lang="en-US" sz="2000" i="1" dirty="0">
                <a:solidFill>
                  <a:srgbClr val="002060"/>
                </a:solidFill>
                <a:latin typeface="Cambria" panose="02040503050406030204" pitchFamily="18" charset="0"/>
                <a:ea typeface="Cambria" panose="02040503050406030204" pitchFamily="18" charset="0"/>
              </a:rPr>
              <a:t> ở </a:t>
            </a:r>
            <a:r>
              <a:rPr lang="en-US" sz="2000" i="1" dirty="0" err="1">
                <a:solidFill>
                  <a:srgbClr val="002060"/>
                </a:solidFill>
                <a:latin typeface="Cambria" panose="02040503050406030204" pitchFamily="18" charset="0"/>
                <a:ea typeface="Cambria" panose="02040503050406030204" pitchFamily="18" charset="0"/>
              </a:rPr>
              <a:t>bán</a:t>
            </a:r>
            <a:r>
              <a:rPr lang="en-US" sz="2000" i="1" dirty="0">
                <a:solidFill>
                  <a:srgbClr val="002060"/>
                </a:solidFill>
                <a:latin typeface="Cambria" panose="02040503050406030204" pitchFamily="18" charset="0"/>
                <a:ea typeface="Cambria" panose="02040503050406030204" pitchFamily="18" charset="0"/>
              </a:rPr>
              <a:t> </a:t>
            </a:r>
            <a:r>
              <a:rPr lang="en-US" sz="2000" i="1" dirty="0" err="1">
                <a:solidFill>
                  <a:srgbClr val="002060"/>
                </a:solidFill>
                <a:latin typeface="Cambria" panose="02040503050406030204" pitchFamily="18" charset="0"/>
                <a:ea typeface="Cambria" panose="02040503050406030204" pitchFamily="18" charset="0"/>
              </a:rPr>
              <a:t>cầu</a:t>
            </a:r>
            <a:r>
              <a:rPr lang="en-US" sz="2000" i="1" dirty="0">
                <a:solidFill>
                  <a:srgbClr val="002060"/>
                </a:solidFill>
                <a:latin typeface="Cambria" panose="02040503050406030204" pitchFamily="18" charset="0"/>
                <a:ea typeface="Cambria" panose="02040503050406030204" pitchFamily="18" charset="0"/>
              </a:rPr>
              <a:t> Nam.</a:t>
            </a:r>
          </a:p>
        </p:txBody>
      </p:sp>
      <p:pic>
        <p:nvPicPr>
          <p:cNvPr id="45"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19" y="18288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7526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43200" y="3909190"/>
            <a:ext cx="3480752" cy="2116395"/>
          </a:xfrm>
          <a:prstGeom prst="rect">
            <a:avLst/>
          </a:prstGeom>
          <a:noFill/>
          <a:ln>
            <a:solidFill>
              <a:srgbClr val="00FF00"/>
            </a:solidFill>
          </a:ln>
        </p:spPr>
      </p:pic>
    </p:spTree>
    <p:extLst>
      <p:ext uri="{BB962C8B-B14F-4D97-AF65-F5344CB8AC3E}">
        <p14:creationId xmlns:p14="http://schemas.microsoft.com/office/powerpoint/2010/main" val="693956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randombar(horizontal)">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randombar(horizontal)">
                                      <p:cBhvr>
                                        <p:cTn id="33" dur="500"/>
                                        <p:tgtEl>
                                          <p:spTgt spid="4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7" grpId="0" animBg="1"/>
      <p:bldP spid="34"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graphicFrame>
        <p:nvGraphicFramePr>
          <p:cNvPr id="48" name="Diagram 47"/>
          <p:cNvGraphicFramePr/>
          <p:nvPr>
            <p:extLst>
              <p:ext uri="{D42A27DB-BD31-4B8C-83A1-F6EECF244321}">
                <p14:modId xmlns:p14="http://schemas.microsoft.com/office/powerpoint/2010/main" val="2162295720"/>
              </p:ext>
            </p:extLst>
          </p:nvPr>
        </p:nvGraphicFramePr>
        <p:xfrm>
          <a:off x="609600" y="19304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Hiện tượng ngày đêm dài ngắn theo mùa</a:t>
            </a:r>
          </a:p>
        </p:txBody>
      </p:sp>
      <p:pic>
        <p:nvPicPr>
          <p:cNvPr id="21" name="Picture 20"/>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2185" y="1418640"/>
            <a:ext cx="2457215" cy="1553159"/>
          </a:xfrm>
          <a:prstGeom prst="rect">
            <a:avLst/>
          </a:prstGeom>
          <a:noFill/>
          <a:ln>
            <a:solidFill>
              <a:srgbClr val="00FF00"/>
            </a:solidFill>
          </a:ln>
        </p:spPr>
      </p:pic>
    </p:spTree>
    <p:extLst>
      <p:ext uri="{BB962C8B-B14F-4D97-AF65-F5344CB8AC3E}">
        <p14:creationId xmlns:p14="http://schemas.microsoft.com/office/powerpoint/2010/main" val="2512856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graphicFrame>
        <p:nvGraphicFramePr>
          <p:cNvPr id="48" name="Diagram 47"/>
          <p:cNvGraphicFramePr/>
          <p:nvPr>
            <p:extLst>
              <p:ext uri="{D42A27DB-BD31-4B8C-83A1-F6EECF244321}">
                <p14:modId xmlns:p14="http://schemas.microsoft.com/office/powerpoint/2010/main" val="3551885112"/>
              </p:ext>
            </p:extLst>
          </p:nvPr>
        </p:nvGraphicFramePr>
        <p:xfrm>
          <a:off x="609600" y="19304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Hiện tượng ngày đêm dài ngắn theo mùa</a:t>
            </a:r>
          </a:p>
        </p:txBody>
      </p:sp>
      <p:pic>
        <p:nvPicPr>
          <p:cNvPr id="21" name="Picture 20"/>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2185" y="1418640"/>
            <a:ext cx="2457215" cy="1553159"/>
          </a:xfrm>
          <a:prstGeom prst="rect">
            <a:avLst/>
          </a:prstGeom>
          <a:noFill/>
          <a:ln>
            <a:solidFill>
              <a:srgbClr val="00FF00"/>
            </a:solidFill>
          </a:ln>
        </p:spPr>
      </p:pic>
    </p:spTree>
    <p:extLst>
      <p:ext uri="{BB962C8B-B14F-4D97-AF65-F5344CB8AC3E}">
        <p14:creationId xmlns:p14="http://schemas.microsoft.com/office/powerpoint/2010/main" val="3327369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8" name="Rounded Rectangular Callout 27"/>
          <p:cNvSpPr/>
          <p:nvPr/>
        </p:nvSpPr>
        <p:spPr>
          <a:xfrm>
            <a:off x="446490" y="2023914"/>
            <a:ext cx="6792509" cy="3233886"/>
          </a:xfrm>
          <a:prstGeom prst="wedgeRoundRectCallout">
            <a:avLst>
              <a:gd name="adj1" fmla="val 47125"/>
              <a:gd name="adj2" fmla="val 6592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32" name="Rectangle 31"/>
          <p:cNvSpPr/>
          <p:nvPr/>
        </p:nvSpPr>
        <p:spPr>
          <a:xfrm>
            <a:off x="533400" y="2166878"/>
            <a:ext cx="6629398" cy="286232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Nguyên nhân: trong quá trình chuyển động quanh Mặt Trời, do trục Trái Đất nghiêng và không đổi hướng nên độ dài và thời gian ban ngày và ban đêm có sự thay đổi theo mùa. </a:t>
            </a:r>
          </a:p>
          <a:p>
            <a:pPr algn="just"/>
            <a:r>
              <a:rPr lang="vi-VN" sz="2000" dirty="0">
                <a:latin typeface="Cambria" panose="02040503050406030204" pitchFamily="18" charset="0"/>
                <a:ea typeface="Cambria" panose="02040503050406030204" pitchFamily="18" charset="0"/>
              </a:rPr>
              <a:t>- Biểu hiện:</a:t>
            </a:r>
          </a:p>
          <a:p>
            <a:pPr algn="just"/>
            <a:r>
              <a:rPr lang="vi-VN" sz="2000" dirty="0">
                <a:latin typeface="Cambria" panose="02040503050406030204" pitchFamily="18" charset="0"/>
                <a:ea typeface="Cambria" panose="02040503050406030204" pitchFamily="18" charset="0"/>
              </a:rPr>
              <a:t>+ Ngày 22/6 nửa cầu Bắc đang là mùa nóng, có ngày dài đêm ngắn, cùng lúc đó nửa cầu Nam đang là mùa lạnh, có ngày ngắn đêm dài.</a:t>
            </a:r>
          </a:p>
          <a:p>
            <a:pPr algn="just"/>
            <a:r>
              <a:rPr lang="vi-VN" sz="2000" dirty="0">
                <a:latin typeface="Cambria" panose="02040503050406030204" pitchFamily="18" charset="0"/>
                <a:ea typeface="Cambria" panose="02040503050406030204" pitchFamily="18" charset="0"/>
              </a:rPr>
              <a:t>+ Ngày 22/12 thì ngược lại.</a:t>
            </a:r>
          </a:p>
        </p:txBody>
      </p:sp>
      <p:sp>
        <p:nvSpPr>
          <p:cNvPr id="22"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Hiện tượng ngày đêm dài ngắn theo mùa</a:t>
            </a:r>
          </a:p>
        </p:txBody>
      </p:sp>
    </p:spTree>
    <p:extLst>
      <p:ext uri="{BB962C8B-B14F-4D97-AF65-F5344CB8AC3E}">
        <p14:creationId xmlns:p14="http://schemas.microsoft.com/office/powerpoint/2010/main" val="918651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905000" y="76200"/>
            <a:ext cx="5328268" cy="5334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VƯỢT CHƯỚNG NGẠI VẬT</a:t>
            </a:r>
          </a:p>
        </p:txBody>
      </p:sp>
      <p:sp>
        <p:nvSpPr>
          <p:cNvPr id="36" name="Rectangle 35"/>
          <p:cNvSpPr/>
          <p:nvPr/>
        </p:nvSpPr>
        <p:spPr>
          <a:xfrm>
            <a:off x="381000" y="3657600"/>
            <a:ext cx="8534400" cy="3093154"/>
          </a:xfrm>
          <a:prstGeom prst="rect">
            <a:avLst/>
          </a:prstGeom>
        </p:spPr>
        <p:txBody>
          <a:bodyPr wrap="square">
            <a:spAutoFit/>
          </a:bodyPr>
          <a:lstStyle/>
          <a:p>
            <a:pPr algn="just"/>
            <a:r>
              <a:rPr lang="vi-VN" sz="1950" b="1" dirty="0">
                <a:solidFill>
                  <a:srgbClr val="FF0000"/>
                </a:solidFill>
                <a:latin typeface="Cambria" panose="02040503050406030204" pitchFamily="18" charset="0"/>
                <a:ea typeface="Cambria" panose="02040503050406030204" pitchFamily="18" charset="0"/>
              </a:rPr>
              <a:t>Câu 1</a:t>
            </a:r>
            <a:r>
              <a:rPr lang="vi-VN" sz="1950" dirty="0">
                <a:solidFill>
                  <a:srgbClr val="FF0000"/>
                </a:solidFill>
                <a:latin typeface="Cambria" panose="02040503050406030204" pitchFamily="18" charset="0"/>
                <a:ea typeface="Cambria" panose="02040503050406030204" pitchFamily="18" charset="0"/>
              </a:rPr>
              <a:t>: </a:t>
            </a:r>
            <a:r>
              <a:rPr lang="en-US" sz="1950" dirty="0">
                <a:solidFill>
                  <a:srgbClr val="FF0000"/>
                </a:solidFill>
                <a:latin typeface="Cambria" panose="02040503050406030204" pitchFamily="18" charset="0"/>
                <a:ea typeface="Cambria" panose="02040503050406030204" pitchFamily="18" charset="0"/>
              </a:rPr>
              <a:t>T</a:t>
            </a:r>
            <a:r>
              <a:rPr lang="vi-VN" sz="1950" dirty="0">
                <a:solidFill>
                  <a:srgbClr val="FF0000"/>
                </a:solidFill>
                <a:latin typeface="Cambria" panose="02040503050406030204" pitchFamily="18" charset="0"/>
                <a:ea typeface="Cambria" panose="02040503050406030204" pitchFamily="18" charset="0"/>
              </a:rPr>
              <a:t>hời gian  Trái Đất quay một vòng quanh trục là bao nhiêu giờ?</a:t>
            </a:r>
          </a:p>
          <a:p>
            <a:pPr algn="just"/>
            <a:r>
              <a:rPr lang="vi-VN" sz="1950" dirty="0">
                <a:latin typeface="Cambria" panose="02040503050406030204" pitchFamily="18" charset="0"/>
                <a:ea typeface="Cambria" panose="02040503050406030204" pitchFamily="18" charset="0"/>
              </a:rPr>
              <a:t>Thời gian Trái Đất tự quay một vòng quanh trục là 24 giờ.</a:t>
            </a:r>
          </a:p>
          <a:p>
            <a:pPr algn="just"/>
            <a:r>
              <a:rPr lang="vi-VN" sz="1950" b="1" dirty="0">
                <a:solidFill>
                  <a:srgbClr val="FF0000"/>
                </a:solidFill>
                <a:latin typeface="Cambria" panose="02040503050406030204" pitchFamily="18" charset="0"/>
                <a:ea typeface="Cambria" panose="02040503050406030204" pitchFamily="18" charset="0"/>
              </a:rPr>
              <a:t>Câu 2</a:t>
            </a:r>
            <a:r>
              <a:rPr lang="vi-VN"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Việt</a:t>
            </a:r>
            <a:r>
              <a:rPr lang="en-US" sz="1950" dirty="0">
                <a:solidFill>
                  <a:srgbClr val="FF0000"/>
                </a:solidFill>
                <a:latin typeface="Cambria" panose="02040503050406030204" pitchFamily="18" charset="0"/>
                <a:ea typeface="Cambria" panose="02040503050406030204" pitchFamily="18" charset="0"/>
              </a:rPr>
              <a:t> Nam </a:t>
            </a:r>
            <a:r>
              <a:rPr lang="en-US" sz="1950" dirty="0" err="1">
                <a:solidFill>
                  <a:srgbClr val="FF0000"/>
                </a:solidFill>
                <a:latin typeface="Cambria" panose="02040503050406030204" pitchFamily="18" charset="0"/>
                <a:ea typeface="Cambria" panose="02040503050406030204" pitchFamily="18" charset="0"/>
              </a:rPr>
              <a:t>nằm</a:t>
            </a:r>
            <a:r>
              <a:rPr lang="en-US" sz="1950" dirty="0">
                <a:solidFill>
                  <a:srgbClr val="FF0000"/>
                </a:solidFill>
                <a:latin typeface="Cambria" panose="02040503050406030204" pitchFamily="18" charset="0"/>
                <a:ea typeface="Cambria" panose="02040503050406030204" pitchFamily="18" charset="0"/>
              </a:rPr>
              <a:t> ở </a:t>
            </a:r>
            <a:r>
              <a:rPr lang="en-US" sz="1950" dirty="0" err="1">
                <a:solidFill>
                  <a:srgbClr val="FF0000"/>
                </a:solidFill>
                <a:latin typeface="Cambria" panose="02040503050406030204" pitchFamily="18" charset="0"/>
                <a:ea typeface="Cambria" panose="02040503050406030204" pitchFamily="18" charset="0"/>
              </a:rPr>
              <a:t>múi</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giờ</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số</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mấy</a:t>
            </a:r>
            <a:r>
              <a:rPr lang="en-US" sz="1950" dirty="0">
                <a:solidFill>
                  <a:srgbClr val="FF0000"/>
                </a:solidFill>
                <a:latin typeface="Cambria" panose="02040503050406030204" pitchFamily="18" charset="0"/>
                <a:ea typeface="Cambria" panose="02040503050406030204" pitchFamily="18" charset="0"/>
              </a:rPr>
              <a:t>?</a:t>
            </a:r>
            <a:endParaRPr lang="vi-VN" sz="1950" dirty="0">
              <a:solidFill>
                <a:srgbClr val="FF0000"/>
              </a:solidFill>
              <a:latin typeface="Cambria" panose="02040503050406030204" pitchFamily="18" charset="0"/>
              <a:ea typeface="Cambria" panose="02040503050406030204" pitchFamily="18" charset="0"/>
            </a:endParaRPr>
          </a:p>
          <a:p>
            <a:pPr algn="just"/>
            <a:r>
              <a:rPr lang="en-US" sz="1950" dirty="0" err="1">
                <a:latin typeface="Cambria" panose="02040503050406030204" pitchFamily="18" charset="0"/>
                <a:ea typeface="Cambria" panose="02040503050406030204" pitchFamily="18" charset="0"/>
              </a:rPr>
              <a:t>Việt</a:t>
            </a:r>
            <a:r>
              <a:rPr lang="en-US" sz="1950" dirty="0">
                <a:latin typeface="Cambria" panose="02040503050406030204" pitchFamily="18" charset="0"/>
                <a:ea typeface="Cambria" panose="02040503050406030204" pitchFamily="18" charset="0"/>
              </a:rPr>
              <a:t> Nam </a:t>
            </a:r>
            <a:r>
              <a:rPr lang="en-US" sz="1950" dirty="0" err="1">
                <a:latin typeface="Cambria" panose="02040503050406030204" pitchFamily="18" charset="0"/>
                <a:ea typeface="Cambria" panose="02040503050406030204" pitchFamily="18" charset="0"/>
              </a:rPr>
              <a:t>nằm</a:t>
            </a:r>
            <a:r>
              <a:rPr lang="en-US" sz="1950" dirty="0">
                <a:latin typeface="Cambria" panose="02040503050406030204" pitchFamily="18" charset="0"/>
                <a:ea typeface="Cambria" panose="02040503050406030204" pitchFamily="18" charset="0"/>
              </a:rPr>
              <a:t> ở </a:t>
            </a:r>
            <a:r>
              <a:rPr lang="en-US" sz="1950" dirty="0" err="1">
                <a:latin typeface="Cambria" panose="02040503050406030204" pitchFamily="18" charset="0"/>
                <a:ea typeface="Cambria" panose="02040503050406030204" pitchFamily="18" charset="0"/>
              </a:rPr>
              <a:t>múi</a:t>
            </a:r>
            <a:r>
              <a:rPr lang="en-US" sz="1950" dirty="0">
                <a:latin typeface="Cambria" panose="02040503050406030204" pitchFamily="18" charset="0"/>
                <a:ea typeface="Cambria" panose="02040503050406030204" pitchFamily="18" charset="0"/>
              </a:rPr>
              <a:t> </a:t>
            </a:r>
            <a:r>
              <a:rPr lang="en-US" sz="1950" dirty="0" err="1">
                <a:latin typeface="Cambria" panose="02040503050406030204" pitchFamily="18" charset="0"/>
                <a:ea typeface="Cambria" panose="02040503050406030204" pitchFamily="18" charset="0"/>
              </a:rPr>
              <a:t>giờ</a:t>
            </a:r>
            <a:r>
              <a:rPr lang="en-US" sz="1950" dirty="0">
                <a:latin typeface="Cambria" panose="02040503050406030204" pitchFamily="18" charset="0"/>
                <a:ea typeface="Cambria" panose="02040503050406030204" pitchFamily="18" charset="0"/>
              </a:rPr>
              <a:t> </a:t>
            </a:r>
            <a:r>
              <a:rPr lang="en-US" sz="1950" dirty="0" err="1">
                <a:latin typeface="Cambria" panose="02040503050406030204" pitchFamily="18" charset="0"/>
                <a:ea typeface="Cambria" panose="02040503050406030204" pitchFamily="18" charset="0"/>
              </a:rPr>
              <a:t>số</a:t>
            </a:r>
            <a:r>
              <a:rPr lang="en-US" sz="1950" dirty="0">
                <a:latin typeface="Cambria" panose="02040503050406030204" pitchFamily="18" charset="0"/>
                <a:ea typeface="Cambria" panose="02040503050406030204" pitchFamily="18" charset="0"/>
              </a:rPr>
              <a:t> 7.</a:t>
            </a:r>
          </a:p>
          <a:p>
            <a:pPr algn="just"/>
            <a:r>
              <a:rPr lang="vi-VN" sz="1950" b="1" dirty="0">
                <a:solidFill>
                  <a:srgbClr val="FF0000"/>
                </a:solidFill>
                <a:latin typeface="Cambria" panose="02040503050406030204" pitchFamily="18" charset="0"/>
                <a:ea typeface="Cambria" panose="02040503050406030204" pitchFamily="18" charset="0"/>
              </a:rPr>
              <a:t>Câu 3</a:t>
            </a:r>
            <a:r>
              <a:rPr lang="vi-VN"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Khi</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Luân</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Đôn</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múi</a:t>
            </a:r>
            <a:r>
              <a:rPr lang="en-US" sz="1950" dirty="0">
                <a:solidFill>
                  <a:srgbClr val="FF0000"/>
                </a:solidFill>
                <a:latin typeface="Cambria" panose="02040503050406030204" pitchFamily="18" charset="0"/>
                <a:ea typeface="Cambria" panose="02040503050406030204" pitchFamily="18" charset="0"/>
              </a:rPr>
              <a:t> 0) </a:t>
            </a:r>
            <a:r>
              <a:rPr lang="en-US" sz="1950" dirty="0" err="1">
                <a:solidFill>
                  <a:srgbClr val="FF0000"/>
                </a:solidFill>
                <a:latin typeface="Cambria" panose="02040503050406030204" pitchFamily="18" charset="0"/>
                <a:ea typeface="Cambria" panose="02040503050406030204" pitchFamily="18" charset="0"/>
              </a:rPr>
              <a:t>là</a:t>
            </a:r>
            <a:r>
              <a:rPr lang="en-US" sz="1950" dirty="0">
                <a:solidFill>
                  <a:srgbClr val="FF0000"/>
                </a:solidFill>
                <a:latin typeface="Cambria" panose="02040503050406030204" pitchFamily="18" charset="0"/>
                <a:ea typeface="Cambria" panose="02040503050406030204" pitchFamily="18" charset="0"/>
              </a:rPr>
              <a:t> 1 </a:t>
            </a:r>
            <a:r>
              <a:rPr lang="en-US" sz="1950" dirty="0" err="1">
                <a:solidFill>
                  <a:srgbClr val="FF0000"/>
                </a:solidFill>
                <a:latin typeface="Cambria" panose="02040503050406030204" pitchFamily="18" charset="0"/>
                <a:ea typeface="Cambria" panose="02040503050406030204" pitchFamily="18" charset="0"/>
              </a:rPr>
              <a:t>giờ</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thì</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lúc</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đó</a:t>
            </a:r>
            <a:r>
              <a:rPr lang="en-US" sz="1950" dirty="0">
                <a:solidFill>
                  <a:srgbClr val="FF0000"/>
                </a:solidFill>
                <a:latin typeface="Cambria" panose="02040503050406030204" pitchFamily="18" charset="0"/>
                <a:ea typeface="Cambria" panose="02040503050406030204" pitchFamily="18" charset="0"/>
              </a:rPr>
              <a:t> Pa-</a:t>
            </a:r>
            <a:r>
              <a:rPr lang="en-US" sz="1950" dirty="0" err="1">
                <a:solidFill>
                  <a:srgbClr val="FF0000"/>
                </a:solidFill>
                <a:latin typeface="Cambria" panose="02040503050406030204" pitchFamily="18" charset="0"/>
                <a:ea typeface="Cambria" panose="02040503050406030204" pitchFamily="18" charset="0"/>
              </a:rPr>
              <a:t>ri</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múi</a:t>
            </a:r>
            <a:r>
              <a:rPr lang="en-US" sz="1950" dirty="0">
                <a:solidFill>
                  <a:srgbClr val="FF0000"/>
                </a:solidFill>
                <a:latin typeface="Cambria" panose="02040503050406030204" pitchFamily="18" charset="0"/>
                <a:ea typeface="Cambria" panose="02040503050406030204" pitchFamily="18" charset="0"/>
              </a:rPr>
              <a:t> 1) </a:t>
            </a:r>
            <a:r>
              <a:rPr lang="en-US" sz="1950" dirty="0" err="1">
                <a:solidFill>
                  <a:srgbClr val="FF0000"/>
                </a:solidFill>
                <a:latin typeface="Cambria" panose="02040503050406030204" pitchFamily="18" charset="0"/>
                <a:ea typeface="Cambria" panose="02040503050406030204" pitchFamily="18" charset="0"/>
              </a:rPr>
              <a:t>là</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mấy</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giờ</a:t>
            </a:r>
            <a:r>
              <a:rPr lang="en-US" sz="1950" dirty="0">
                <a:solidFill>
                  <a:srgbClr val="FF0000"/>
                </a:solidFill>
                <a:latin typeface="Cambria" panose="02040503050406030204" pitchFamily="18" charset="0"/>
                <a:ea typeface="Cambria" panose="02040503050406030204" pitchFamily="18" charset="0"/>
              </a:rPr>
              <a:t>?</a:t>
            </a:r>
            <a:endParaRPr lang="vi-VN" sz="1950" dirty="0">
              <a:solidFill>
                <a:srgbClr val="FF0000"/>
              </a:solidFill>
              <a:latin typeface="Cambria" panose="02040503050406030204" pitchFamily="18" charset="0"/>
              <a:ea typeface="Cambria" panose="02040503050406030204" pitchFamily="18" charset="0"/>
            </a:endParaRPr>
          </a:p>
          <a:p>
            <a:pPr algn="just"/>
            <a:r>
              <a:rPr lang="en-US" sz="1950" dirty="0" err="1">
                <a:latin typeface="Cambria" panose="02040503050406030204" pitchFamily="18" charset="0"/>
                <a:ea typeface="Cambria" panose="02040503050406030204" pitchFamily="18" charset="0"/>
              </a:rPr>
              <a:t>Giờ</a:t>
            </a:r>
            <a:r>
              <a:rPr lang="en-US" sz="1950" dirty="0">
                <a:latin typeface="Cambria" panose="02040503050406030204" pitchFamily="18" charset="0"/>
                <a:ea typeface="Cambria" panose="02040503050406030204" pitchFamily="18" charset="0"/>
              </a:rPr>
              <a:t> ở Pa-</a:t>
            </a:r>
            <a:r>
              <a:rPr lang="en-US" sz="1950" dirty="0" err="1">
                <a:latin typeface="Cambria" panose="02040503050406030204" pitchFamily="18" charset="0"/>
                <a:ea typeface="Cambria" panose="02040503050406030204" pitchFamily="18" charset="0"/>
              </a:rPr>
              <a:t>ri</a:t>
            </a:r>
            <a:r>
              <a:rPr lang="en-US" sz="1950" dirty="0">
                <a:latin typeface="Cambria" panose="02040503050406030204" pitchFamily="18" charset="0"/>
                <a:ea typeface="Cambria" panose="02040503050406030204" pitchFamily="18" charset="0"/>
              </a:rPr>
              <a:t> = 1 </a:t>
            </a:r>
            <a:r>
              <a:rPr lang="en-US" sz="1950" dirty="0" err="1">
                <a:latin typeface="Cambria" panose="02040503050406030204" pitchFamily="18" charset="0"/>
                <a:ea typeface="Cambria" panose="02040503050406030204" pitchFamily="18" charset="0"/>
              </a:rPr>
              <a:t>giờ</a:t>
            </a:r>
            <a:r>
              <a:rPr lang="en-US" sz="1950" dirty="0">
                <a:latin typeface="Cambria" panose="02040503050406030204" pitchFamily="18" charset="0"/>
                <a:ea typeface="Cambria" panose="02040503050406030204" pitchFamily="18" charset="0"/>
              </a:rPr>
              <a:t> + 1 </a:t>
            </a:r>
            <a:r>
              <a:rPr lang="en-US" sz="1950" dirty="0" err="1">
                <a:latin typeface="Cambria" panose="02040503050406030204" pitchFamily="18" charset="0"/>
                <a:ea typeface="Cambria" panose="02040503050406030204" pitchFamily="18" charset="0"/>
              </a:rPr>
              <a:t>giờ</a:t>
            </a:r>
            <a:r>
              <a:rPr lang="en-US" sz="1950" dirty="0">
                <a:latin typeface="Cambria" panose="02040503050406030204" pitchFamily="18" charset="0"/>
                <a:ea typeface="Cambria" panose="02040503050406030204" pitchFamily="18" charset="0"/>
              </a:rPr>
              <a:t> = 2 </a:t>
            </a:r>
            <a:r>
              <a:rPr lang="en-US" sz="1950" dirty="0" err="1">
                <a:latin typeface="Cambria" panose="02040503050406030204" pitchFamily="18" charset="0"/>
                <a:ea typeface="Cambria" panose="02040503050406030204" pitchFamily="18" charset="0"/>
              </a:rPr>
              <a:t>giờ</a:t>
            </a:r>
            <a:r>
              <a:rPr lang="en-US" sz="1950" dirty="0">
                <a:latin typeface="Cambria" panose="02040503050406030204" pitchFamily="18" charset="0"/>
                <a:ea typeface="Cambria" panose="02040503050406030204" pitchFamily="18" charset="0"/>
              </a:rPr>
              <a:t>.</a:t>
            </a:r>
          </a:p>
          <a:p>
            <a:pPr algn="just"/>
            <a:r>
              <a:rPr lang="vi-VN" sz="1950" b="1" dirty="0">
                <a:solidFill>
                  <a:srgbClr val="FF0000"/>
                </a:solidFill>
                <a:latin typeface="Cambria" panose="02040503050406030204" pitchFamily="18" charset="0"/>
                <a:ea typeface="Cambria" panose="02040503050406030204" pitchFamily="18" charset="0"/>
              </a:rPr>
              <a:t>Câu 4</a:t>
            </a:r>
            <a:r>
              <a:rPr lang="vi-VN" sz="1950" dirty="0">
                <a:solidFill>
                  <a:srgbClr val="FF0000"/>
                </a:solidFill>
                <a:latin typeface="Cambria" panose="02040503050406030204" pitchFamily="18" charset="0"/>
                <a:ea typeface="Cambria" panose="02040503050406030204" pitchFamily="18" charset="0"/>
              </a:rPr>
              <a:t>: So với hướng chuyển động ban đầu, vật thể đang chuyển động sẽ bị lệch về bên </a:t>
            </a:r>
            <a:r>
              <a:rPr lang="en-US" sz="1950" dirty="0" err="1">
                <a:solidFill>
                  <a:srgbClr val="FF0000"/>
                </a:solidFill>
                <a:latin typeface="Cambria" panose="02040503050406030204" pitchFamily="18" charset="0"/>
                <a:ea typeface="Cambria" panose="02040503050406030204" pitchFamily="18" charset="0"/>
              </a:rPr>
              <a:t>trái</a:t>
            </a:r>
            <a:r>
              <a:rPr lang="en-US" sz="1950" dirty="0">
                <a:solidFill>
                  <a:srgbClr val="FF0000"/>
                </a:solidFill>
                <a:latin typeface="Cambria" panose="02040503050406030204" pitchFamily="18" charset="0"/>
                <a:ea typeface="Cambria" panose="02040503050406030204" pitchFamily="18" charset="0"/>
              </a:rPr>
              <a:t> hay </a:t>
            </a:r>
            <a:r>
              <a:rPr lang="en-US" sz="1950" dirty="0" err="1">
                <a:solidFill>
                  <a:srgbClr val="FF0000"/>
                </a:solidFill>
                <a:latin typeface="Cambria" panose="02040503050406030204" pitchFamily="18" charset="0"/>
                <a:ea typeface="Cambria" panose="02040503050406030204" pitchFamily="18" charset="0"/>
              </a:rPr>
              <a:t>bên</a:t>
            </a:r>
            <a:r>
              <a:rPr lang="en-US" sz="1950" dirty="0">
                <a:solidFill>
                  <a:srgbClr val="FF0000"/>
                </a:solidFill>
                <a:latin typeface="Cambria" panose="02040503050406030204" pitchFamily="18" charset="0"/>
                <a:ea typeface="Cambria" panose="02040503050406030204" pitchFamily="18" charset="0"/>
              </a:rPr>
              <a:t> </a:t>
            </a:r>
            <a:r>
              <a:rPr lang="en-US" sz="1950" dirty="0" err="1">
                <a:solidFill>
                  <a:srgbClr val="FF0000"/>
                </a:solidFill>
                <a:latin typeface="Cambria" panose="02040503050406030204" pitchFamily="18" charset="0"/>
                <a:ea typeface="Cambria" panose="02040503050406030204" pitchFamily="18" charset="0"/>
              </a:rPr>
              <a:t>phải</a:t>
            </a:r>
            <a:r>
              <a:rPr lang="vi-VN" sz="1950" dirty="0">
                <a:solidFill>
                  <a:srgbClr val="FF0000"/>
                </a:solidFill>
                <a:latin typeface="Cambria" panose="02040503050406030204" pitchFamily="18" charset="0"/>
                <a:ea typeface="Cambria" panose="02040503050406030204" pitchFamily="18" charset="0"/>
              </a:rPr>
              <a:t> ở bán cầu Bắc</a:t>
            </a:r>
            <a:r>
              <a:rPr lang="en-US" sz="1950" dirty="0">
                <a:solidFill>
                  <a:srgbClr val="FF0000"/>
                </a:solidFill>
                <a:latin typeface="Cambria" panose="02040503050406030204" pitchFamily="18" charset="0"/>
                <a:ea typeface="Cambria" panose="02040503050406030204" pitchFamily="18" charset="0"/>
              </a:rPr>
              <a:t>?</a:t>
            </a:r>
          </a:p>
          <a:p>
            <a:pPr algn="just"/>
            <a:r>
              <a:rPr lang="vi-VN" sz="1950" dirty="0">
                <a:latin typeface="Cambria" panose="02040503050406030204" pitchFamily="18" charset="0"/>
                <a:ea typeface="Cambria" panose="02040503050406030204" pitchFamily="18" charset="0"/>
              </a:rPr>
              <a:t>So với hướng chuyển động ban đầu, vật thể đang chuyển động sẽ bị lệch về </a:t>
            </a:r>
            <a:r>
              <a:rPr lang="en-US" sz="1950" dirty="0" err="1">
                <a:latin typeface="Cambria" panose="02040503050406030204" pitchFamily="18" charset="0"/>
                <a:ea typeface="Cambria" panose="02040503050406030204" pitchFamily="18" charset="0"/>
              </a:rPr>
              <a:t>bên</a:t>
            </a:r>
            <a:r>
              <a:rPr lang="en-US" sz="1950" dirty="0">
                <a:latin typeface="Cambria" panose="02040503050406030204" pitchFamily="18" charset="0"/>
                <a:ea typeface="Cambria" panose="02040503050406030204" pitchFamily="18" charset="0"/>
              </a:rPr>
              <a:t> </a:t>
            </a:r>
            <a:r>
              <a:rPr lang="en-US" sz="1950" dirty="0" err="1">
                <a:latin typeface="Cambria" panose="02040503050406030204" pitchFamily="18" charset="0"/>
                <a:ea typeface="Cambria" panose="02040503050406030204" pitchFamily="18" charset="0"/>
              </a:rPr>
              <a:t>phải</a:t>
            </a:r>
            <a:r>
              <a:rPr lang="vi-VN" sz="1950" dirty="0">
                <a:latin typeface="Cambria" panose="02040503050406030204" pitchFamily="18" charset="0"/>
                <a:ea typeface="Cambria" panose="02040503050406030204" pitchFamily="18" charset="0"/>
              </a:rPr>
              <a:t> ở bán cầu Bắc</a:t>
            </a:r>
            <a:r>
              <a:rPr lang="en-US" sz="1950">
                <a:latin typeface="Cambria" panose="02040503050406030204" pitchFamily="18" charset="0"/>
                <a:ea typeface="Cambria" panose="02040503050406030204" pitchFamily="18" charset="0"/>
              </a:rPr>
              <a:t>.</a:t>
            </a:r>
            <a:endParaRPr lang="en-US" sz="1950" dirty="0">
              <a:latin typeface="Cambria" panose="02040503050406030204" pitchFamily="18" charset="0"/>
              <a:ea typeface="Cambria" panose="02040503050406030204" pitchFamily="18"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0"/>
            <a:ext cx="4769485" cy="2687148"/>
          </a:xfrm>
          <a:prstGeom prst="rect">
            <a:avLst/>
          </a:prstGeom>
          <a:noFill/>
          <a:ln w="9525">
            <a:solidFill>
              <a:srgbClr val="66FF33"/>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2133600" y="762000"/>
            <a:ext cx="2386330" cy="13404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1</a:t>
            </a:r>
            <a:endParaRPr lang="en-US" sz="1100">
              <a:effectLst/>
              <a:ea typeface="Calibri"/>
              <a:cs typeface="Times New Roman"/>
            </a:endParaRPr>
          </a:p>
        </p:txBody>
      </p:sp>
      <p:sp>
        <p:nvSpPr>
          <p:cNvPr id="15" name="Rectangle 14"/>
          <p:cNvSpPr/>
          <p:nvPr/>
        </p:nvSpPr>
        <p:spPr>
          <a:xfrm>
            <a:off x="4516755" y="76708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2</a:t>
            </a:r>
            <a:endParaRPr lang="en-US" sz="1100">
              <a:effectLst/>
              <a:latin typeface="Calibri"/>
              <a:ea typeface="Calibri"/>
              <a:cs typeface="Times New Roman"/>
            </a:endParaRPr>
          </a:p>
        </p:txBody>
      </p:sp>
      <p:sp>
        <p:nvSpPr>
          <p:cNvPr id="16" name="Rectangle 15"/>
          <p:cNvSpPr/>
          <p:nvPr/>
        </p:nvSpPr>
        <p:spPr>
          <a:xfrm>
            <a:off x="2137410" y="2107565"/>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3</a:t>
            </a:r>
            <a:endParaRPr lang="en-US" sz="1100">
              <a:effectLst/>
              <a:latin typeface="Calibri"/>
              <a:ea typeface="Calibri"/>
              <a:cs typeface="Times New Roman"/>
            </a:endParaRPr>
          </a:p>
        </p:txBody>
      </p:sp>
      <p:sp>
        <p:nvSpPr>
          <p:cNvPr id="17" name="Rectangle 16"/>
          <p:cNvSpPr/>
          <p:nvPr/>
        </p:nvSpPr>
        <p:spPr>
          <a:xfrm>
            <a:off x="4516755" y="2102485"/>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a:solidFill>
                  <a:srgbClr val="000000"/>
                </a:solidFill>
                <a:effectLst/>
                <a:latin typeface="Times New Roman"/>
                <a:ea typeface="Calibri"/>
                <a:cs typeface="Times New Roman"/>
              </a:rPr>
              <a:t>4</a:t>
            </a:r>
            <a:endParaRPr lang="en-US" sz="1100">
              <a:effectLst/>
              <a:latin typeface="Calibri"/>
              <a:ea typeface="Calibri"/>
              <a:cs typeface="Times New Roman"/>
            </a:endParaRPr>
          </a:p>
        </p:txBody>
      </p:sp>
    </p:spTree>
    <p:extLst>
      <p:ext uri="{BB962C8B-B14F-4D97-AF65-F5344CB8AC3E}">
        <p14:creationId xmlns:p14="http://schemas.microsoft.com/office/powerpoint/2010/main" val="681333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14"/>
                                        </p:tgtEl>
                                      </p:cBhvr>
                                    </p:animEffect>
                                    <p:anim calcmode="lin" valueType="num">
                                      <p:cBhvr>
                                        <p:cTn id="17" dur="1000"/>
                                        <p:tgtEl>
                                          <p:spTgt spid="14"/>
                                        </p:tgtEl>
                                        <p:attrNameLst>
                                          <p:attrName>ppt_x</p:attrName>
                                        </p:attrNameLst>
                                      </p:cBhvr>
                                      <p:tavLst>
                                        <p:tav tm="0">
                                          <p:val>
                                            <p:strVal val="ppt_x"/>
                                          </p:val>
                                        </p:tav>
                                        <p:tav tm="100000">
                                          <p:val>
                                            <p:strVal val="ppt_x"/>
                                          </p:val>
                                        </p:tav>
                                      </p:tavLst>
                                    </p:anim>
                                    <p:anim calcmode="lin" valueType="num">
                                      <p:cBhvr>
                                        <p:cTn id="18" dur="1000"/>
                                        <p:tgtEl>
                                          <p:spTgt spid="14"/>
                                        </p:tgtEl>
                                        <p:attrNameLst>
                                          <p:attrName>ppt_y</p:attrName>
                                        </p:attrNameLst>
                                      </p:cBhvr>
                                      <p:tavLst>
                                        <p:tav tm="0">
                                          <p:val>
                                            <p:strVal val="ppt_y"/>
                                          </p:val>
                                        </p:tav>
                                        <p:tav tm="100000">
                                          <p:val>
                                            <p:strVal val="ppt_y+.1"/>
                                          </p:val>
                                        </p:tav>
                                      </p:tavLst>
                                    </p:anim>
                                    <p:set>
                                      <p:cBhvr>
                                        <p:cTn id="19" dur="1" fill="hold">
                                          <p:stCondLst>
                                            <p:cond delay="9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4" dur="500"/>
                                        <p:tgtEl>
                                          <p:spTgt spid="3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9" dur="500"/>
                                        <p:tgtEl>
                                          <p:spTgt spid="3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9" dur="500"/>
                                        <p:tgtEl>
                                          <p:spTgt spid="3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44" dur="500"/>
                                        <p:tgtEl>
                                          <p:spTgt spid="3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4" dur="500"/>
                                        <p:tgtEl>
                                          <p:spTgt spid="36">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59" dur="500"/>
                                        <p:tgtEl>
                                          <p:spTgt spid="36">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xit" presetSubtype="10" fill="hold" grpId="0" nodeType="clickEffect">
                                  <p:stCondLst>
                                    <p:cond delay="0"/>
                                  </p:stCondLst>
                                  <p:childTnLst>
                                    <p:animEffect transition="out" filter="randombar(horizont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6412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0" name="Title 1"/>
          <p:cNvSpPr txBox="1">
            <a:spLocks/>
          </p:cNvSpPr>
          <p:nvPr/>
        </p:nvSpPr>
        <p:spPr>
          <a:xfrm>
            <a:off x="1676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EM CÓ BIẾT?</a:t>
            </a:r>
            <a:endParaRPr lang="vi-VN" sz="2400" b="1" dirty="0">
              <a:solidFill>
                <a:srgbClr val="FF0000"/>
              </a:solidFill>
              <a:latin typeface="Cambria" pitchFamily="18" charset="0"/>
            </a:endParaRPr>
          </a:p>
        </p:txBody>
      </p:sp>
      <p:sp>
        <p:nvSpPr>
          <p:cNvPr id="2" name="Rectangle 1"/>
          <p:cNvSpPr/>
          <p:nvPr/>
        </p:nvSpPr>
        <p:spPr>
          <a:xfrm>
            <a:off x="1219200" y="1371600"/>
            <a:ext cx="4953000" cy="2569934"/>
          </a:xfrm>
          <a:prstGeom prst="rect">
            <a:avLst/>
          </a:prstGeom>
        </p:spPr>
        <p:txBody>
          <a:bodyPr wrap="square">
            <a:spAutoFit/>
          </a:bodyPr>
          <a:lstStyle/>
          <a:p>
            <a:pPr algn="just"/>
            <a:r>
              <a:rPr lang="en-US" sz="2300" dirty="0" err="1">
                <a:solidFill>
                  <a:srgbClr val="0D30DD"/>
                </a:solidFill>
                <a:latin typeface="Cambria" panose="02040503050406030204" pitchFamily="18" charset="0"/>
                <a:ea typeface="Cambria" panose="02040503050406030204" pitchFamily="18" charset="0"/>
              </a:rPr>
              <a:t>Sự</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phân</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hóa</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bốn</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mùa</a:t>
            </a:r>
            <a:r>
              <a:rPr lang="en-US" sz="2300" dirty="0">
                <a:solidFill>
                  <a:srgbClr val="0D30DD"/>
                </a:solidFill>
                <a:latin typeface="Cambria" panose="02040503050406030204" pitchFamily="18" charset="0"/>
                <a:ea typeface="Cambria" panose="02040503050406030204" pitchFamily="18" charset="0"/>
              </a:rPr>
              <a:t> ở </a:t>
            </a:r>
            <a:r>
              <a:rPr lang="en-US" sz="2300" dirty="0" err="1">
                <a:solidFill>
                  <a:srgbClr val="0D30DD"/>
                </a:solidFill>
                <a:latin typeface="Cambria" panose="02040503050406030204" pitchFamily="18" charset="0"/>
                <a:ea typeface="Cambria" panose="02040503050406030204" pitchFamily="18" charset="0"/>
              </a:rPr>
              <a:t>nước</a:t>
            </a:r>
            <a:r>
              <a:rPr lang="en-US" sz="2300" dirty="0">
                <a:solidFill>
                  <a:srgbClr val="0D30DD"/>
                </a:solidFill>
                <a:latin typeface="Cambria" panose="02040503050406030204" pitchFamily="18" charset="0"/>
                <a:ea typeface="Cambria" panose="02040503050406030204" pitchFamily="18" charset="0"/>
              </a:rPr>
              <a:t> ta </a:t>
            </a:r>
            <a:r>
              <a:rPr lang="en-US" sz="2300" dirty="0" err="1">
                <a:solidFill>
                  <a:srgbClr val="0D30DD"/>
                </a:solidFill>
                <a:latin typeface="Cambria" panose="02040503050406030204" pitchFamily="18" charset="0"/>
                <a:ea typeface="Cambria" panose="02040503050406030204" pitchFamily="18" charset="0"/>
              </a:rPr>
              <a:t>biểu</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hiện</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không</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rõ</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rệt</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lắm</a:t>
            </a:r>
            <a:r>
              <a:rPr lang="en-US" sz="2300" dirty="0">
                <a:solidFill>
                  <a:srgbClr val="0D30DD"/>
                </a:solidFill>
                <a:latin typeface="Cambria" panose="02040503050406030204" pitchFamily="18" charset="0"/>
                <a:ea typeface="Cambria" panose="02040503050406030204" pitchFamily="18" charset="0"/>
              </a:rPr>
              <a:t>. Ở </a:t>
            </a:r>
            <a:r>
              <a:rPr lang="en-US" sz="2300" dirty="0" err="1">
                <a:solidFill>
                  <a:srgbClr val="0D30DD"/>
                </a:solidFill>
                <a:latin typeface="Cambria" panose="02040503050406030204" pitchFamily="18" charset="0"/>
                <a:ea typeface="Cambria" panose="02040503050406030204" pitchFamily="18" charset="0"/>
              </a:rPr>
              <a:t>miền</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Bắc</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có</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đủ</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bốn</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mùa</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tuy</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nhiên</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mùa</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xuân</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và</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mùa</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thu</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chí</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là</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những</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thời</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kì</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chuyển</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tiếp</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ngắn</a:t>
            </a:r>
            <a:r>
              <a:rPr lang="en-US" sz="2300" dirty="0">
                <a:solidFill>
                  <a:srgbClr val="0D30DD"/>
                </a:solidFill>
                <a:latin typeface="Cambria" panose="02040503050406030204" pitchFamily="18" charset="0"/>
                <a:ea typeface="Cambria" panose="02040503050406030204" pitchFamily="18" charset="0"/>
              </a:rPr>
              <a:t>. Ở </a:t>
            </a:r>
            <a:r>
              <a:rPr lang="en-US" sz="2300" dirty="0" err="1">
                <a:solidFill>
                  <a:srgbClr val="0D30DD"/>
                </a:solidFill>
                <a:latin typeface="Cambria" panose="02040503050406030204" pitchFamily="18" charset="0"/>
                <a:ea typeface="Cambria" panose="02040503050406030204" pitchFamily="18" charset="0"/>
              </a:rPr>
              <a:t>miền</a:t>
            </a:r>
            <a:r>
              <a:rPr lang="en-US" sz="2300" dirty="0">
                <a:solidFill>
                  <a:srgbClr val="0D30DD"/>
                </a:solidFill>
                <a:latin typeface="Cambria" panose="02040503050406030204" pitchFamily="18" charset="0"/>
                <a:ea typeface="Cambria" panose="02040503050406030204" pitchFamily="18" charset="0"/>
              </a:rPr>
              <a:t> Nam </a:t>
            </a:r>
            <a:r>
              <a:rPr lang="en-US" sz="2300" dirty="0" err="1">
                <a:solidFill>
                  <a:srgbClr val="0D30DD"/>
                </a:solidFill>
                <a:latin typeface="Cambria" panose="02040503050406030204" pitchFamily="18" charset="0"/>
                <a:ea typeface="Cambria" panose="02040503050406030204" pitchFamily="18" charset="0"/>
              </a:rPr>
              <a:t>hầu</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như</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nóng</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quanh</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năm</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một</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năm</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phân</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làm</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hai</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mùa</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rõ</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rệt</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mùa</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mưa</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và</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mùa</a:t>
            </a:r>
            <a:r>
              <a:rPr lang="en-US" sz="2300" dirty="0">
                <a:solidFill>
                  <a:srgbClr val="0D30DD"/>
                </a:solidFill>
                <a:latin typeface="Cambria" panose="02040503050406030204" pitchFamily="18" charset="0"/>
                <a:ea typeface="Cambria" panose="02040503050406030204" pitchFamily="18" charset="0"/>
              </a:rPr>
              <a:t> </a:t>
            </a:r>
            <a:r>
              <a:rPr lang="en-US" sz="2300" dirty="0" err="1">
                <a:solidFill>
                  <a:srgbClr val="0D30DD"/>
                </a:solidFill>
                <a:latin typeface="Cambria" panose="02040503050406030204" pitchFamily="18" charset="0"/>
                <a:ea typeface="Cambria" panose="02040503050406030204" pitchFamily="18" charset="0"/>
              </a:rPr>
              <a:t>khô</a:t>
            </a:r>
            <a:r>
              <a:rPr lang="en-US" sz="2300" dirty="0">
                <a:solidFill>
                  <a:srgbClr val="0D30DD"/>
                </a:solidFill>
                <a:latin typeface="Cambria" panose="02040503050406030204" pitchFamily="18" charset="0"/>
                <a:ea typeface="Cambria" panose="02040503050406030204" pitchFamily="18" charset="0"/>
              </a:rPr>
              <a:t>.</a:t>
            </a:r>
          </a:p>
        </p:txBody>
      </p:sp>
      <p:pic>
        <p:nvPicPr>
          <p:cNvPr id="22"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1" y="4171890"/>
            <a:ext cx="2386013" cy="198737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3" y="4171890"/>
            <a:ext cx="2414587" cy="198737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2080326" y="6229290"/>
            <a:ext cx="3253674" cy="400110"/>
          </a:xfrm>
          <a:prstGeom prst="rect">
            <a:avLst/>
          </a:prstGeom>
          <a:noFill/>
        </p:spPr>
        <p:txBody>
          <a:bodyPr wrap="square" rtlCol="0">
            <a:spAutoFit/>
          </a:bodyPr>
          <a:lstStyle/>
          <a:p>
            <a:r>
              <a:rPr lang="en-US" sz="2000" b="1" dirty="0">
                <a:solidFill>
                  <a:srgbClr val="0D30DD"/>
                </a:solidFill>
                <a:latin typeface="Cambria" panose="02040503050406030204" pitchFamily="18" charset="0"/>
                <a:ea typeface="Cambria" panose="02040503050406030204" pitchFamily="18" charset="0"/>
              </a:rPr>
              <a:t>HÀ NỘI                        TPHCM</a:t>
            </a:r>
          </a:p>
        </p:txBody>
      </p:sp>
    </p:spTree>
    <p:extLst>
      <p:ext uri="{BB962C8B-B14F-4D97-AF65-F5344CB8AC3E}">
        <p14:creationId xmlns:p14="http://schemas.microsoft.com/office/powerpoint/2010/main" val="1985135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par>
                                <p:cTn id="25" presetID="14"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209800"/>
            <a:ext cx="3429000"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sau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kiến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thức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đã</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học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trình bày hiện tượng ngày đêm dài ngắn theo mùa trên Trái Đất.</a:t>
            </a:r>
          </a:p>
        </p:txBody>
      </p:sp>
      <p:sp>
        <p:nvSpPr>
          <p:cNvPr id="17" name="Rectangle 16"/>
          <p:cNvSpPr/>
          <p:nvPr/>
        </p:nvSpPr>
        <p:spPr>
          <a:xfrm>
            <a:off x="4419600" y="1828800"/>
            <a:ext cx="4284662" cy="2062103"/>
          </a:xfrm>
          <a:prstGeom prst="rect">
            <a:avLst/>
          </a:prstGeom>
        </p:spPr>
        <p:txBody>
          <a:bodyPr wrap="square">
            <a:spAutoFit/>
          </a:bodyPr>
          <a:lstStyle/>
          <a:p>
            <a:pPr algn="just"/>
            <a:r>
              <a:rPr lang="vi-VN" sz="1600" dirty="0">
                <a:latin typeface="Cambria" panose="02040503050406030204" pitchFamily="18" charset="0"/>
                <a:ea typeface="Cambria" panose="02040503050406030204" pitchFamily="18" charset="0"/>
              </a:rPr>
              <a:t>- Nguyên nhân: trong quá trình chuyển động quanh Mặt Trời, do trục Trái Đất nghiêng và không đổi hướng nên độ dài và thời gian ban ngày và ban đêm có sự thay đổi theo mùa. </a:t>
            </a:r>
          </a:p>
          <a:p>
            <a:pPr algn="just"/>
            <a:r>
              <a:rPr lang="vi-VN" sz="1600" dirty="0">
                <a:latin typeface="Cambria" panose="02040503050406030204" pitchFamily="18" charset="0"/>
                <a:ea typeface="Cambria" panose="02040503050406030204" pitchFamily="18" charset="0"/>
              </a:rPr>
              <a:t>- Biểu hiện:</a:t>
            </a:r>
            <a:r>
              <a:rPr lang="en-US" sz="1600" dirty="0">
                <a:latin typeface="Cambria" panose="02040503050406030204" pitchFamily="18" charset="0"/>
                <a:ea typeface="Cambria" panose="02040503050406030204" pitchFamily="18" charset="0"/>
              </a:rPr>
              <a:t> </a:t>
            </a:r>
            <a:r>
              <a:rPr lang="vi-VN" sz="1600" dirty="0">
                <a:latin typeface="Cambria" panose="02040503050406030204" pitchFamily="18" charset="0"/>
                <a:ea typeface="Cambria" panose="02040503050406030204" pitchFamily="18" charset="0"/>
              </a:rPr>
              <a:t>Ngày 22/6 nửa cầu Bắc đang là mùa nóng, có ngày dài đêm ngắn, cùng lúc đó nửa cầu Nam đang là mùa lạnh, có ngày ngắn đêm dài.</a:t>
            </a:r>
            <a:r>
              <a:rPr lang="en-US" sz="1600" dirty="0">
                <a:latin typeface="Cambria" panose="02040503050406030204" pitchFamily="18" charset="0"/>
                <a:ea typeface="Cambria" panose="02040503050406030204" pitchFamily="18" charset="0"/>
              </a:rPr>
              <a:t> </a:t>
            </a:r>
            <a:r>
              <a:rPr lang="vi-VN" sz="1600" dirty="0">
                <a:latin typeface="Cambria" panose="02040503050406030204" pitchFamily="18" charset="0"/>
                <a:ea typeface="Cambria" panose="02040503050406030204" pitchFamily="18" charset="0"/>
              </a:rPr>
              <a:t>Ngày 22/12 thì ngược lại.</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32" name="Picture 3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43200" y="4267200"/>
            <a:ext cx="3657600" cy="2193292"/>
          </a:xfrm>
          <a:prstGeom prst="rect">
            <a:avLst/>
          </a:prstGeom>
          <a:noFill/>
          <a:ln>
            <a:solidFill>
              <a:srgbClr val="00FF00"/>
            </a:solidFill>
          </a:ln>
        </p:spPr>
      </p:pic>
    </p:spTree>
    <p:extLst>
      <p:ext uri="{BB962C8B-B14F-4D97-AF65-F5344CB8AC3E}">
        <p14:creationId xmlns:p14="http://schemas.microsoft.com/office/powerpoint/2010/main" val="3160873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381000" y="2057400"/>
            <a:ext cx="3429000" cy="1400383"/>
          </a:xfrm>
          <a:prstGeom prst="rect">
            <a:avLst/>
          </a:prstGeom>
        </p:spPr>
        <p:txBody>
          <a:bodyPr wrap="square">
            <a:spAutoFit/>
          </a:bodyPr>
          <a:lstStyle/>
          <a:p>
            <a:pPr algn="ct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Dựa</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vào</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kiến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thức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đã</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học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em</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hãy</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giải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thích</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câu</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tục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ngữ</a:t>
            </a:r>
            <a:r>
              <a:rPr lang="en-US" sz="1700" i="1" dirty="0">
                <a:solidFill>
                  <a:srgbClr val="FF0000"/>
                </a:solidFill>
                <a:latin typeface="Cambria" panose="02040503050406030204" pitchFamily="18" charset="0"/>
                <a:ea typeface="Cambria" panose="02040503050406030204" pitchFamily="18" charset="0"/>
              </a:rPr>
              <a:t> </a:t>
            </a:r>
          </a:p>
          <a:p>
            <a:pPr algn="ctr"/>
            <a:r>
              <a:rPr lang="en-US" sz="1700" i="1" dirty="0" err="1">
                <a:solidFill>
                  <a:srgbClr val="FF0000"/>
                </a:solidFill>
                <a:latin typeface="Cambria" panose="02040503050406030204" pitchFamily="18" charset="0"/>
                <a:ea typeface="Cambria" panose="02040503050406030204" pitchFamily="18" charset="0"/>
              </a:rPr>
              <a:t>Việt</a:t>
            </a:r>
            <a:r>
              <a:rPr lang="en-US" sz="1700" i="1" dirty="0">
                <a:solidFill>
                  <a:srgbClr val="FF0000"/>
                </a:solidFill>
                <a:latin typeface="Cambria" panose="02040503050406030204" pitchFamily="18" charset="0"/>
                <a:ea typeface="Cambria" panose="02040503050406030204" pitchFamily="18" charset="0"/>
              </a:rPr>
              <a:t> Nam:</a:t>
            </a:r>
          </a:p>
          <a:p>
            <a:pPr algn="ctr"/>
            <a:r>
              <a:rPr lang="en-US" sz="1700" i="1" dirty="0">
                <a:solidFill>
                  <a:srgbClr val="FF0000"/>
                </a:solidFill>
                <a:latin typeface="Cambria" panose="02040503050406030204" pitchFamily="18" charset="0"/>
                <a:ea typeface="Cambria" panose="02040503050406030204" pitchFamily="18" charset="0"/>
              </a:rPr>
              <a:t>“</a:t>
            </a:r>
            <a:r>
              <a:rPr lang="en-US" sz="1700" i="1" dirty="0" err="1">
                <a:solidFill>
                  <a:srgbClr val="FF0000"/>
                </a:solidFill>
                <a:latin typeface="Cambria" panose="02040503050406030204" pitchFamily="18" charset="0"/>
                <a:ea typeface="Cambria" panose="02040503050406030204" pitchFamily="18" charset="0"/>
              </a:rPr>
              <a:t>Đêm</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tháng</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năm</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chưa</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nằm</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đã</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sáng</a:t>
            </a:r>
            <a:endParaRPr lang="en-US" sz="1700" i="1" dirty="0">
              <a:solidFill>
                <a:srgbClr val="FF0000"/>
              </a:solidFill>
              <a:latin typeface="Cambria" panose="02040503050406030204" pitchFamily="18" charset="0"/>
              <a:ea typeface="Cambria" panose="02040503050406030204" pitchFamily="18" charset="0"/>
            </a:endParaRPr>
          </a:p>
          <a:p>
            <a:pPr algn="ctr"/>
            <a:r>
              <a:rPr lang="en-US" sz="1700" i="1" dirty="0" err="1">
                <a:solidFill>
                  <a:srgbClr val="FF0000"/>
                </a:solidFill>
                <a:latin typeface="Cambria" panose="02040503050406030204" pitchFamily="18" charset="0"/>
                <a:ea typeface="Cambria" panose="02040503050406030204" pitchFamily="18" charset="0"/>
              </a:rPr>
              <a:t>Ngày</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tháng</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mười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chưa</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cười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đã</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tối</a:t>
            </a:r>
            <a:r>
              <a:rPr lang="en-US" sz="1700" i="1" dirty="0">
                <a:solidFill>
                  <a:srgbClr val="FF0000"/>
                </a:solidFill>
                <a:latin typeface="Cambria" panose="02040503050406030204" pitchFamily="18" charset="0"/>
                <a:ea typeface="Cambria" panose="02040503050406030204" pitchFamily="18" charset="0"/>
              </a:rPr>
              <a:t>”</a:t>
            </a:r>
            <a:endParaRPr lang="vi-VN" sz="17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 name="AutoShape 2" descr="TỤC NGỮ - GIÁO DỤC Khúc sông... - Tục Ngữ Ca Dao Việt Nam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267200" y="2895600"/>
            <a:ext cx="4572000" cy="3693319"/>
          </a:xfrm>
          <a:prstGeom prst="rect">
            <a:avLst/>
          </a:prstGeom>
          <a:solidFill>
            <a:schemeClr val="accent6">
              <a:lumMod val="20000"/>
              <a:lumOff val="80000"/>
            </a:schemeClr>
          </a:solidFill>
          <a:ln>
            <a:solidFill>
              <a:srgbClr val="00FF00"/>
            </a:solidFill>
          </a:ln>
        </p:spPr>
        <p:txBody>
          <a:bodyPr>
            <a:spAutoFit/>
          </a:bodyPr>
          <a:lstStyle/>
          <a:p>
            <a:pPr algn="just"/>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khoảng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5 </a:t>
            </a:r>
            <a:r>
              <a:rPr lang="en-US" dirty="0" err="1">
                <a:latin typeface="Cambria" panose="02040503050406030204" pitchFamily="18" charset="0"/>
                <a:ea typeface="Cambria" panose="02040503050406030204" pitchFamily="18" charset="0"/>
              </a:rPr>
              <a:t>âm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nhằm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6 </a:t>
            </a:r>
            <a:r>
              <a:rPr lang="en-US" dirty="0" err="1">
                <a:latin typeface="Cambria" panose="02040503050406030204" pitchFamily="18" charset="0"/>
                <a:ea typeface="Cambria" panose="02040503050406030204" pitchFamily="18" charset="0"/>
              </a:rPr>
              <a:t>dương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về</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phía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vùng</a:t>
            </a:r>
            <a:r>
              <a:rPr lang="en-US" dirty="0">
                <a:latin typeface="Cambria" panose="02040503050406030204" pitchFamily="18" charset="0"/>
                <a:ea typeface="Cambria" panose="02040503050406030204" pitchFamily="18" charset="0"/>
              </a:rPr>
              <a:t> ở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nhiệt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mùa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đồng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gian</a:t>
            </a:r>
            <a:r>
              <a:rPr lang="en-US" dirty="0">
                <a:latin typeface="Cambria" panose="02040503050406030204" pitchFamily="18" charset="0"/>
                <a:ea typeface="Cambria" panose="02040503050406030204" pitchFamily="18" charset="0"/>
              </a:rPr>
              <a:t> ban </a:t>
            </a:r>
            <a:r>
              <a:rPr lang="en-US" dirty="0" err="1">
                <a:latin typeface="Cambria" panose="02040503050406030204" pitchFamily="18" charset="0"/>
                <a:ea typeface="Cambria" panose="02040503050406030204" pitchFamily="18" charset="0"/>
              </a:rPr>
              <a:t>ngày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kéo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đêm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ngắn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Đêm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5 </a:t>
            </a:r>
            <a:r>
              <a:rPr lang="en-US" dirty="0" err="1">
                <a:latin typeface="Cambria" panose="02040503050406030204" pitchFamily="18" charset="0"/>
                <a:ea typeface="Cambria" panose="02040503050406030204" pitchFamily="18" charset="0"/>
              </a:rPr>
              <a:t>chưa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nằm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sáng</a:t>
            </a:r>
            <a:r>
              <a:rPr lang="en-US" dirty="0">
                <a:latin typeface="Cambria" panose="02040503050406030204" pitchFamily="18" charset="0"/>
                <a:ea typeface="Cambria" panose="02040503050406030204" pitchFamily="18" charset="0"/>
              </a:rPr>
              <a:t>).</a:t>
            </a:r>
          </a:p>
          <a:p>
            <a:pPr algn="just"/>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khoảng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10 </a:t>
            </a:r>
            <a:r>
              <a:rPr lang="en-US" dirty="0" err="1">
                <a:latin typeface="Cambria" panose="02040503050406030204" pitchFamily="18" charset="0"/>
                <a:ea typeface="Cambria" panose="02040503050406030204" pitchFamily="18" charset="0"/>
              </a:rPr>
              <a:t>âm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nhằm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11 </a:t>
            </a:r>
            <a:r>
              <a:rPr lang="en-US" dirty="0" err="1">
                <a:latin typeface="Cambria" panose="02040503050406030204" pitchFamily="18" charset="0"/>
                <a:ea typeface="Cambria" panose="02040503050406030204" pitchFamily="18" charset="0"/>
              </a:rPr>
              <a:t>dương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nhiệt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mùa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lúc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gian</a:t>
            </a:r>
            <a:r>
              <a:rPr lang="en-US" dirty="0">
                <a:latin typeface="Cambria" panose="02040503050406030204" pitchFamily="18" charset="0"/>
                <a:ea typeface="Cambria" panose="02040503050406030204" pitchFamily="18" charset="0"/>
              </a:rPr>
              <a:t> ban </a:t>
            </a:r>
            <a:r>
              <a:rPr lang="en-US" dirty="0" err="1">
                <a:latin typeface="Cambria" panose="02040503050406030204" pitchFamily="18" charset="0"/>
                <a:ea typeface="Cambria" panose="02040503050406030204" pitchFamily="18" charset="0"/>
              </a:rPr>
              <a:t>ngày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ngắn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đêm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kéo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10 </a:t>
            </a:r>
            <a:r>
              <a:rPr lang="en-US" dirty="0" err="1">
                <a:latin typeface="Cambria" panose="02040503050406030204" pitchFamily="18" charset="0"/>
                <a:ea typeface="Cambria" panose="02040503050406030204" pitchFamily="18" charset="0"/>
              </a:rPr>
              <a:t>chưa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tối</a:t>
            </a:r>
            <a:r>
              <a:rPr lang="en-US" dirty="0">
                <a:latin typeface="Cambria" panose="02040503050406030204" pitchFamily="18" charset="0"/>
                <a:ea typeface="Cambria" panose="02040503050406030204" pitchFamily="18" charset="0"/>
              </a:rPr>
              <a:t>).</a:t>
            </a:r>
            <a:endParaRPr lang="en-US"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69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057400"/>
            <a:ext cx="3429000" cy="1631216"/>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Địa phương em đang sinh sống mỗi năm có mấy mùa? Đó là những mùa nào? Thời gian mỗi mùa thường kéo dài khoảng mấy tháng?</a:t>
            </a:r>
          </a:p>
        </p:txBody>
      </p:sp>
      <p:sp>
        <p:nvSpPr>
          <p:cNvPr id="17" name="Rectangle 16"/>
          <p:cNvSpPr/>
          <p:nvPr/>
        </p:nvSpPr>
        <p:spPr>
          <a:xfrm>
            <a:off x="4478338" y="1979474"/>
            <a:ext cx="4284662" cy="1631216"/>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TPHCM có 2 mùa là mùa mưa và mùa khô. Mùa mùa mưa từ tháng 5 đến tháng 10 kéo dài 6 tháng, mùa khô từ tháng 11 đến tháng 4 năm sau, kéo dài 6 tháng.</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7400" y="4344920"/>
            <a:ext cx="2429669" cy="205588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6368" y="4344920"/>
            <a:ext cx="2414587" cy="205588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par>
                                <p:cTn id="46" presetID="14" presetClass="entr" presetSubtype="1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087940"/>
            <a:ext cx="3429000" cy="1569660"/>
          </a:xfrm>
          <a:prstGeom prst="rect">
            <a:avLst/>
          </a:prstGeom>
        </p:spPr>
        <p:txBody>
          <a:bodyPr wrap="square">
            <a:spAutoFit/>
          </a:bodyPr>
          <a:lstStyle/>
          <a:p>
            <a:pPr algn="ctr"/>
            <a:r>
              <a:rPr lang="vi-VN" sz="1900" i="1" dirty="0">
                <a:solidFill>
                  <a:srgbClr val="FF0000"/>
                </a:solidFill>
                <a:latin typeface="Cambria" panose="02040503050406030204" pitchFamily="18" charset="0"/>
                <a:ea typeface="Cambria" panose="02040503050406030204" pitchFamily="18" charset="0"/>
              </a:rPr>
              <a:t>Nghỉ hè năm nay, bố cho An đi du lịch ở Ô-xtrây- li-a. An không hiểu sao bố lại dặn chuẩn bị nhiều đồ ấm để làm gì</a:t>
            </a:r>
            <a:r>
              <a:rPr lang="en-US" sz="1900" i="1" dirty="0">
                <a:solidFill>
                  <a:srgbClr val="FF0000"/>
                </a:solidFill>
                <a:latin typeface="Cambria" panose="02040503050406030204" pitchFamily="18" charset="0"/>
                <a:ea typeface="Cambria" panose="02040503050406030204" pitchFamily="18" charset="0"/>
              </a:rPr>
              <a:t>?</a:t>
            </a:r>
            <a:r>
              <a:rPr lang="vi-VN" sz="1900" i="1" dirty="0">
                <a:solidFill>
                  <a:srgbClr val="FF0000"/>
                </a:solidFill>
                <a:latin typeface="Cambria" panose="02040503050406030204" pitchFamily="18" charset="0"/>
                <a:ea typeface="Cambria" panose="02040503050406030204" pitchFamily="18" charset="0"/>
              </a:rPr>
              <a:t> Em hãy giải thích cho An</a:t>
            </a:r>
            <a:r>
              <a:rPr lang="vi-VN" sz="2000" i="1" dirty="0">
                <a:solidFill>
                  <a:srgbClr val="FF0000"/>
                </a:solidFill>
                <a:latin typeface="Cambria" panose="02040503050406030204" pitchFamily="18" charset="0"/>
                <a:ea typeface="Cambria" panose="02040503050406030204" pitchFamily="18" charset="0"/>
              </a:rPr>
              <a:t>.</a:t>
            </a:r>
          </a:p>
        </p:txBody>
      </p:sp>
      <p:sp>
        <p:nvSpPr>
          <p:cNvPr id="17" name="Rectangle 16"/>
          <p:cNvSpPr/>
          <p:nvPr/>
        </p:nvSpPr>
        <p:spPr>
          <a:xfrm>
            <a:off x="4478338" y="1979474"/>
            <a:ext cx="4284662" cy="1631216"/>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Do Việt Nam ở bán cầu Bắc còn Ô-xtrây- li-a ở bán cầu Nam nên mùa ở hai bán cầu diễn ra ngược nhau, Việt Nam là mùa hè thì Ô-xtrây- li-a là mùa đông nên cần trang bị đồ ấm.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 name="Picture 2" descr="Du lịch sapa cần chuẩn bị những gì ? Kinh nghiệm đi du lịch trên Sapa -  Sapavietnam.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38" y="3962400"/>
            <a:ext cx="3855042" cy="2571895"/>
          </a:xfrm>
          <a:prstGeom prst="rect">
            <a:avLst/>
          </a:prstGeom>
          <a:noFill/>
          <a:ln>
            <a:solidFill>
              <a:srgbClr val="66FF33"/>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46DCEE-E817-628D-2106-6CDD8DAA6676}"/>
              </a:ext>
            </a:extLst>
          </p:cNvPr>
          <p:cNvSpPr txBox="1"/>
          <p:nvPr/>
        </p:nvSpPr>
        <p:spPr>
          <a:xfrm>
            <a:off x="4202720" y="1143000"/>
            <a:ext cx="4572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447497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CHƯỚNG NGẠI VẬT</a:t>
            </a:r>
          </a:p>
        </p:txBody>
      </p:sp>
      <p:sp>
        <p:nvSpPr>
          <p:cNvPr id="6" name="TextBox 5"/>
          <p:cNvSpPr txBox="1"/>
          <p:nvPr/>
        </p:nvSpPr>
        <p:spPr>
          <a:xfrm>
            <a:off x="1181100" y="5867400"/>
            <a:ext cx="7353300" cy="630942"/>
          </a:xfrm>
          <a:prstGeom prst="rect">
            <a:avLst/>
          </a:prstGeom>
          <a:noFill/>
        </p:spPr>
        <p:txBody>
          <a:bodyPr wrap="square" rtlCol="0">
            <a:spAutoFit/>
          </a:bodyPr>
          <a:lstStyle/>
          <a:p>
            <a:r>
              <a:rPr lang="en-US" sz="3500" b="1" dirty="0">
                <a:solidFill>
                  <a:srgbClr val="0D30DD"/>
                </a:solidFill>
                <a:latin typeface="Cambria" panose="02040503050406030204" pitchFamily="18" charset="0"/>
                <a:ea typeface="Cambria" panose="02040503050406030204" pitchFamily="18" charset="0"/>
              </a:rPr>
              <a:t>BỐN MÙA (XUÂN, HẠ, THU, ĐÔNG)</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33" y="1118266"/>
            <a:ext cx="7392067" cy="4444334"/>
          </a:xfrm>
          <a:prstGeom prst="rect">
            <a:avLst/>
          </a:prstGeom>
          <a:noFill/>
          <a:ln w="9525">
            <a:solidFill>
              <a:srgbClr val="66FF3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646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CHUYỂN ĐỘNG CỦA TRÁI ĐẤT </a:t>
            </a:r>
            <a:br>
              <a:rPr lang="en-US"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QUANH MẶT </a:t>
            </a:r>
            <a:r>
              <a:rPr lang="en-US" sz="2700" b="1" dirty="0">
                <a:ln w="10541" cmpd="sng">
                  <a:solidFill>
                    <a:schemeClr val="accent1">
                      <a:shade val="88000"/>
                      <a:satMod val="110000"/>
                    </a:schemeClr>
                  </a:solidFill>
                  <a:prstDash val="solid"/>
                </a:ln>
                <a:solidFill>
                  <a:srgbClr val="FF0000"/>
                </a:solidFill>
                <a:latin typeface="Cambria" pitchFamily="18" charset="0"/>
              </a:rPr>
              <a:t>TRỜI </a:t>
            </a:r>
            <a:r>
              <a:rPr lang="vi-VN" sz="2700" b="1" dirty="0">
                <a:ln w="10541" cmpd="sng">
                  <a:solidFill>
                    <a:schemeClr val="accent1">
                      <a:shade val="88000"/>
                      <a:satMod val="110000"/>
                    </a:schemeClr>
                  </a:solidFill>
                  <a:prstDash val="solid"/>
                </a:ln>
                <a:solidFill>
                  <a:srgbClr val="FF0000"/>
                </a:solidFill>
                <a:latin typeface="Cambria" pitchFamily="18" charset="0"/>
              </a:rPr>
              <a:t>VÀ HỆ QUẢ</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8:</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8. CHUYỂN ĐỘNG CỦA TRÁI ĐẤT QUANH MẶT TRỜI VÀ HỆ QUẢ</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CHUYỂN ĐỘNG CỦA TRÁI ĐẤT QUAY QUANH MẶT TRỜI </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MÙA TRÊN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HIỆN TƯỢNG NGÀY ĐÊM DÀI NGẮN THEO MÙA</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181751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601450"/>
            <a:ext cx="3592110"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1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cho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biết</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Trái Đất chuyển động xung quanh Mặt Trời theo hướng nào?</a:t>
            </a:r>
            <a:r>
              <a:rPr lang="en-US" sz="21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724400" y="1524000"/>
            <a:ext cx="3810000" cy="1508105"/>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Trái Đất chuyển động xung quanh Mặt Trời theo hướng ngược chiều quay của kim đồng hồ.</a:t>
            </a:r>
          </a:p>
        </p:txBody>
      </p:sp>
      <p:sp>
        <p:nvSpPr>
          <p:cNvPr id="31" name="Title 1"/>
          <p:cNvSpPr txBox="1">
            <a:spLocks/>
          </p:cNvSpPr>
          <p:nvPr/>
        </p:nvSpPr>
        <p:spPr>
          <a:xfrm>
            <a:off x="22098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Chuyển động</a:t>
            </a:r>
            <a:r>
              <a:rPr lang="en-US" sz="2400" b="1" dirty="0">
                <a:solidFill>
                  <a:srgbClr val="0D30DD"/>
                </a:solidFill>
                <a:latin typeface="Cambria" pitchFamily="18" charset="0"/>
              </a:rPr>
              <a:t> </a:t>
            </a:r>
            <a:r>
              <a:rPr lang="vi-VN" sz="2400" b="1" dirty="0">
                <a:solidFill>
                  <a:srgbClr val="0D30DD"/>
                </a:solidFill>
                <a:latin typeface="Cambria" pitchFamily="18" charset="0"/>
              </a:rPr>
              <a:t>của Trái Đất quay quanh Mặt Trời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3600" y="3733800"/>
            <a:ext cx="4629679" cy="2738461"/>
          </a:xfrm>
          <a:prstGeom prst="rect">
            <a:avLst/>
          </a:prstGeom>
          <a:noFill/>
          <a:ln>
            <a:solidFill>
              <a:srgbClr val="00FF00"/>
            </a:solidFill>
          </a:ln>
        </p:spPr>
      </p:pic>
    </p:spTree>
    <p:extLst>
      <p:ext uri="{BB962C8B-B14F-4D97-AF65-F5344CB8AC3E}">
        <p14:creationId xmlns:p14="http://schemas.microsoft.com/office/powerpoint/2010/main" val="256795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447800"/>
            <a:ext cx="3592110" cy="2123658"/>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p>
          <a:p>
            <a:pPr algn="ct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h</a:t>
            </a:r>
            <a:r>
              <a:rPr lang="vi-VN" sz="1900" i="1" dirty="0">
                <a:solidFill>
                  <a:srgbClr val="FF0000"/>
                </a:solidFill>
                <a:latin typeface="Cambria" panose="02040503050406030204" pitchFamily="18" charset="0"/>
                <a:ea typeface="Cambria" panose="02040503050406030204" pitchFamily="18" charset="0"/>
              </a:rPr>
              <a:t>ình dạng quỹ đạo quanh Mặt Trời </a:t>
            </a:r>
          </a:p>
          <a:p>
            <a:pPr algn="ctr"/>
            <a:r>
              <a:rPr lang="vi-VN" sz="1900" i="1" dirty="0">
                <a:solidFill>
                  <a:srgbClr val="FF0000"/>
                </a:solidFill>
                <a:latin typeface="Cambria" panose="02040503050406030204" pitchFamily="18" charset="0"/>
                <a:ea typeface="Cambria" panose="02040503050406030204" pitchFamily="18" charset="0"/>
              </a:rPr>
              <a:t>của Trái Đất</a:t>
            </a:r>
            <a:r>
              <a:rPr lang="en-US" sz="1900" i="1" dirty="0">
                <a:solidFill>
                  <a:srgbClr val="FF0000"/>
                </a:solidFill>
                <a:latin typeface="Cambria" panose="02040503050406030204" pitchFamily="18" charset="0"/>
                <a:ea typeface="Cambria" panose="02040503050406030204" pitchFamily="18" charset="0"/>
              </a:rPr>
              <a:t>. T</a:t>
            </a:r>
            <a:r>
              <a:rPr lang="vi-VN" sz="1900" i="1" dirty="0">
                <a:solidFill>
                  <a:srgbClr val="FF0000"/>
                </a:solidFill>
                <a:latin typeface="Cambria" panose="02040503050406030204" pitchFamily="18" charset="0"/>
                <a:ea typeface="Cambria" panose="02040503050406030204" pitchFamily="18" charset="0"/>
              </a:rPr>
              <a:t>hời gian Trái Đất quay quanh Mặt Trời </a:t>
            </a:r>
            <a:endParaRPr lang="en-US" sz="1900" i="1" dirty="0">
              <a:solidFill>
                <a:srgbClr val="FF0000"/>
              </a:solidFill>
              <a:latin typeface="Cambria" panose="02040503050406030204" pitchFamily="18" charset="0"/>
              <a:ea typeface="Cambria" panose="02040503050406030204" pitchFamily="18" charset="0"/>
            </a:endParaRPr>
          </a:p>
          <a:p>
            <a:pPr algn="ctr"/>
            <a:r>
              <a:rPr lang="vi-VN" sz="1900" i="1" dirty="0">
                <a:solidFill>
                  <a:srgbClr val="FF0000"/>
                </a:solidFill>
                <a:latin typeface="Cambria" panose="02040503050406030204" pitchFamily="18" charset="0"/>
                <a:ea typeface="Cambria" panose="02040503050406030204" pitchFamily="18" charset="0"/>
              </a:rPr>
              <a:t>một vòng là bao lâu?</a:t>
            </a:r>
            <a:r>
              <a:rPr lang="en-US" sz="1900" i="1" dirty="0">
                <a:solidFill>
                  <a:srgbClr val="FF0000"/>
                </a:solidFill>
                <a:latin typeface="Cambria" panose="02040503050406030204" pitchFamily="18" charset="0"/>
                <a:ea typeface="Cambria" panose="02040503050406030204" pitchFamily="18" charset="0"/>
              </a:rPr>
              <a:t> </a:t>
            </a:r>
            <a:endParaRPr lang="vi-VN" sz="1900" i="1" dirty="0">
              <a:solidFill>
                <a:srgbClr val="FF0000"/>
              </a:solidFill>
              <a:latin typeface="Cambria" panose="02040503050406030204" pitchFamily="18" charset="0"/>
              <a:ea typeface="Cambria" panose="02040503050406030204" pitchFamily="18" charset="0"/>
            </a:endParaRPr>
          </a:p>
          <a:p>
            <a:pPr algn="ctr"/>
            <a:r>
              <a:rPr lang="en-US"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419600" y="1600200"/>
            <a:ext cx="4419600" cy="1384995"/>
          </a:xfrm>
          <a:prstGeom prst="rect">
            <a:avLst/>
          </a:prstGeom>
        </p:spPr>
        <p:txBody>
          <a:bodyPr wrap="square">
            <a:spAutoFit/>
          </a:bodyPr>
          <a:lstStyle/>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Hình dạng quỹ đạo quanh Mặt Trời </a:t>
            </a:r>
          </a:p>
          <a:p>
            <a:pPr algn="just"/>
            <a:r>
              <a:rPr lang="vi-VN" sz="2100" dirty="0">
                <a:latin typeface="Cambria" panose="02040503050406030204" pitchFamily="18" charset="0"/>
                <a:ea typeface="Cambria" panose="02040503050406030204" pitchFamily="18" charset="0"/>
              </a:rPr>
              <a:t>của Trái Đất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là</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hình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elip</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gần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tròn</a:t>
            </a:r>
            <a:r>
              <a:rPr lang="en-US" sz="2100" dirty="0">
                <a:latin typeface="Cambria" panose="02040503050406030204" pitchFamily="18" charset="0"/>
                <a:ea typeface="Cambria" panose="02040503050406030204" pitchFamily="18" charset="0"/>
              </a:rPr>
              <a:t>.</a:t>
            </a:r>
            <a:endParaRPr lang="vi-VN" sz="2100" dirty="0">
              <a:latin typeface="Cambria" panose="02040503050406030204" pitchFamily="18" charset="0"/>
              <a:ea typeface="Cambria" panose="02040503050406030204" pitchFamily="18" charset="0"/>
            </a:endParaRPr>
          </a:p>
          <a:p>
            <a:pPr algn="just"/>
            <a:r>
              <a:rPr lang="vi-VN" sz="2100" dirty="0">
                <a:latin typeface="Cambria" panose="02040503050406030204" pitchFamily="18" charset="0"/>
                <a:ea typeface="Cambria" panose="02040503050406030204" pitchFamily="18" charset="0"/>
              </a:rPr>
              <a:t>-  Trái Đất quay một vòng quanh Mặt Trời mất khoảng 365 ngày 6 giờ.</a:t>
            </a:r>
          </a:p>
        </p:txBody>
      </p:sp>
      <p:sp>
        <p:nvSpPr>
          <p:cNvPr id="31" name="Title 1"/>
          <p:cNvSpPr txBox="1">
            <a:spLocks/>
          </p:cNvSpPr>
          <p:nvPr/>
        </p:nvSpPr>
        <p:spPr>
          <a:xfrm>
            <a:off x="22098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Chuyển động của Trái Đất quay quanh Mặt Trời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3600" y="3733800"/>
            <a:ext cx="4629679" cy="2738461"/>
          </a:xfrm>
          <a:prstGeom prst="rect">
            <a:avLst/>
          </a:prstGeom>
          <a:noFill/>
          <a:ln>
            <a:solidFill>
              <a:srgbClr val="00FF00"/>
            </a:solidFill>
          </a:ln>
        </p:spPr>
      </p:pic>
    </p:spTree>
    <p:extLst>
      <p:ext uri="{BB962C8B-B14F-4D97-AF65-F5344CB8AC3E}">
        <p14:creationId xmlns:p14="http://schemas.microsoft.com/office/powerpoint/2010/main" val="4292037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3" dur="500"/>
                                        <p:tgtEl>
                                          <p:spTgt spid="1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58"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524000"/>
            <a:ext cx="3592110" cy="1908215"/>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p>
          <a:p>
            <a:pPr algn="ct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n</a:t>
            </a:r>
            <a:r>
              <a:rPr lang="vi-VN" sz="2000" i="1" dirty="0">
                <a:solidFill>
                  <a:srgbClr val="FF0000"/>
                </a:solidFill>
                <a:latin typeface="Cambria" panose="02040503050406030204" pitchFamily="18" charset="0"/>
                <a:ea typeface="Cambria" panose="02040503050406030204" pitchFamily="18" charset="0"/>
              </a:rPr>
              <a:t>hận xét về độ nghiêng và hướng nghi</a:t>
            </a:r>
            <a:r>
              <a:rPr lang="en-US" sz="2000" i="1" dirty="0">
                <a:solidFill>
                  <a:srgbClr val="FF0000"/>
                </a:solidFill>
                <a:latin typeface="Cambria" panose="02040503050406030204" pitchFamily="18" charset="0"/>
                <a:ea typeface="Cambria" panose="02040503050406030204" pitchFamily="18" charset="0"/>
              </a:rPr>
              <a:t>ê</a:t>
            </a:r>
            <a:r>
              <a:rPr lang="vi-VN" sz="2000" i="1" dirty="0">
                <a:solidFill>
                  <a:srgbClr val="FF0000"/>
                </a:solidFill>
                <a:latin typeface="Cambria" panose="02040503050406030204" pitchFamily="18" charset="0"/>
                <a:ea typeface="Cambria" panose="02040503050406030204" pitchFamily="18" charset="0"/>
              </a:rPr>
              <a:t>ng của trục Trái Đất trong quá</a:t>
            </a:r>
            <a:endParaRPr lang="en-US" sz="2000" i="1" dirty="0">
              <a:solidFill>
                <a:srgbClr val="FF0000"/>
              </a:solidFill>
              <a:latin typeface="Cambria" panose="02040503050406030204" pitchFamily="18" charset="0"/>
              <a:ea typeface="Cambria" panose="02040503050406030204" pitchFamily="18" charset="0"/>
            </a:endParaRPr>
          </a:p>
          <a:p>
            <a:pPr algn="ctr"/>
            <a:r>
              <a:rPr lang="vi-VN" sz="2000" i="1" dirty="0">
                <a:solidFill>
                  <a:srgbClr val="FF0000"/>
                </a:solidFill>
                <a:latin typeface="Cambria" panose="02040503050406030204" pitchFamily="18" charset="0"/>
                <a:ea typeface="Cambria" panose="02040503050406030204" pitchFamily="18" charset="0"/>
              </a:rPr>
              <a:t> trình chuyển động.</a:t>
            </a:r>
            <a:r>
              <a:rPr lang="en-US" sz="1700" i="1" dirty="0">
                <a:solidFill>
                  <a:srgbClr val="FF0000"/>
                </a:solidFill>
                <a:latin typeface="Cambria" panose="02040503050406030204" pitchFamily="18" charset="0"/>
                <a:ea typeface="Cambria" panose="02040503050406030204" pitchFamily="18" charset="0"/>
              </a:rPr>
              <a:t> </a:t>
            </a:r>
            <a:endParaRPr lang="vi-VN" sz="1700" i="1" dirty="0">
              <a:solidFill>
                <a:srgbClr val="FF0000"/>
              </a:solidFill>
              <a:latin typeface="Cambria" panose="02040503050406030204" pitchFamily="18" charset="0"/>
              <a:ea typeface="Cambria" panose="02040503050406030204" pitchFamily="18" charset="0"/>
            </a:endParaRPr>
          </a:p>
          <a:p>
            <a:pPr algn="ctr"/>
            <a:r>
              <a:rPr lang="en-US"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419600" y="1586805"/>
            <a:ext cx="4419600" cy="138499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Trục Trái Đất </a:t>
            </a:r>
            <a:r>
              <a:rPr lang="en-US" sz="2100" dirty="0" err="1">
                <a:latin typeface="Cambria" panose="02040503050406030204" pitchFamily="18" charset="0"/>
                <a:ea typeface="Cambria" panose="02040503050406030204" pitchFamily="18" charset="0"/>
              </a:rPr>
              <a:t>có</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độ</a:t>
            </a:r>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nghiêng 66</a:t>
            </a:r>
            <a:r>
              <a:rPr lang="vi-VN" sz="2100" baseline="30000" dirty="0">
                <a:latin typeface="Cambria" panose="02040503050406030204" pitchFamily="18" charset="0"/>
                <a:ea typeface="Cambria" panose="02040503050406030204" pitchFamily="18" charset="0"/>
              </a:rPr>
              <a:t>0</a:t>
            </a:r>
            <a:r>
              <a:rPr lang="vi-VN" sz="2100" dirty="0">
                <a:latin typeface="Cambria" panose="02040503050406030204" pitchFamily="18" charset="0"/>
                <a:ea typeface="Cambria" panose="02040503050406030204" pitchFamily="18" charset="0"/>
              </a:rPr>
              <a:t>33' trên mặt phẳng quỹ đạo</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và</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hướng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nghiêng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không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đổi</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khi</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chuyển</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động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quanh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Mặt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Trời</a:t>
            </a:r>
            <a:r>
              <a:rPr lang="en-US" sz="2100" dirty="0">
                <a:latin typeface="Cambria" panose="02040503050406030204" pitchFamily="18" charset="0"/>
                <a:ea typeface="Cambria" panose="02040503050406030204" pitchFamily="18" charset="0"/>
              </a:rPr>
              <a:t>.</a:t>
            </a:r>
            <a:endParaRPr lang="vi-VN" sz="21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098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Chuyển động</a:t>
            </a:r>
            <a:r>
              <a:rPr lang="en-US" sz="2400" b="1" dirty="0">
                <a:solidFill>
                  <a:srgbClr val="0D30DD"/>
                </a:solidFill>
                <a:latin typeface="Cambria" pitchFamily="18" charset="0"/>
              </a:rPr>
              <a:t> </a:t>
            </a:r>
            <a:r>
              <a:rPr lang="vi-VN" sz="2400" b="1" dirty="0">
                <a:solidFill>
                  <a:srgbClr val="0D30DD"/>
                </a:solidFill>
                <a:latin typeface="Cambria" pitchFamily="18" charset="0"/>
              </a:rPr>
              <a:t>của Trái Đất quay quanh Mặt Trời</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3600" y="3733800"/>
            <a:ext cx="4629679" cy="2738461"/>
          </a:xfrm>
          <a:prstGeom prst="rect">
            <a:avLst/>
          </a:prstGeom>
          <a:noFill/>
          <a:ln>
            <a:solidFill>
              <a:srgbClr val="00FF00"/>
            </a:solidFill>
          </a:ln>
        </p:spPr>
      </p:pic>
    </p:spTree>
    <p:extLst>
      <p:ext uri="{BB962C8B-B14F-4D97-AF65-F5344CB8AC3E}">
        <p14:creationId xmlns:p14="http://schemas.microsoft.com/office/powerpoint/2010/main" val="2912743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3"/>
            <a:ext cx="6792509" cy="2779129"/>
          </a:xfrm>
          <a:prstGeom prst="wedgeRoundRectCallout">
            <a:avLst>
              <a:gd name="adj1" fmla="val 48035"/>
              <a:gd name="adj2" fmla="val 9946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2677656"/>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Trái Đất quanh Mặt Trời là từ tây sang đông, theo quỹ đạo dạng hình elip gần tròn. </a:t>
            </a:r>
          </a:p>
          <a:p>
            <a:pPr algn="just"/>
            <a:r>
              <a:rPr lang="vi-VN" sz="2400" dirty="0">
                <a:latin typeface="Cambria" panose="02040503050406030204" pitchFamily="18" charset="0"/>
                <a:ea typeface="Cambria" panose="02040503050406030204" pitchFamily="18" charset="0"/>
              </a:rPr>
              <a:t>- Trái Đất quay một vòng quanh Mặt Trời mất khoảng 365 ngày 6 giờ.</a:t>
            </a:r>
          </a:p>
          <a:p>
            <a:pPr algn="just"/>
            <a:r>
              <a:rPr lang="vi-VN" sz="2400" dirty="0">
                <a:latin typeface="Cambria" panose="02040503050406030204" pitchFamily="18" charset="0"/>
                <a:ea typeface="Cambria" panose="02040503050406030204" pitchFamily="18" charset="0"/>
              </a:rPr>
              <a:t>- Trong khi chuyển động trên quỹ đạo, Trái Đất luôn giữ nguyên độ nghiêng và hướng nghiêng của trục. </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860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Chuyển động của Trái Đất quay quanh Mặt Trời</a:t>
            </a: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8</a:t>
            </a:r>
          </a:p>
        </p:txBody>
      </p:sp>
    </p:spTree>
    <p:extLst>
      <p:ext uri="{BB962C8B-B14F-4D97-AF65-F5344CB8AC3E}">
        <p14:creationId xmlns:p14="http://schemas.microsoft.com/office/powerpoint/2010/main" val="2021878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2128</Words>
  <Application>Microsoft Office PowerPoint</Application>
  <PresentationFormat>On-screen Show (4:3)</PresentationFormat>
  <Paragraphs>188</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vt:lpstr>
      <vt:lpstr>Times New Roman</vt:lpstr>
      <vt:lpstr>Verdana</vt:lpstr>
      <vt:lpstr>Office Theme</vt:lpstr>
      <vt:lpstr>PowerPoint Presentation</vt:lpstr>
      <vt:lpstr>PowerPoint Presentation</vt:lpstr>
      <vt:lpstr>PowerPoint Presentation</vt:lpstr>
      <vt:lpstr>CHUYỂN ĐỘNG CỦA TRÁI ĐẤT  QUANH MẶT TRỜI VÀ HỆ QUẢ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2016-02-15T14:28:12Z</dcterms:created>
  <dcterms:modified xsi:type="dcterms:W3CDTF">2024-04-02T01:03:16Z</dcterms:modified>
</cp:coreProperties>
</file>