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72" r:id="rId2"/>
    <p:sldId id="258" r:id="rId3"/>
    <p:sldId id="256" r:id="rId4"/>
    <p:sldId id="259" r:id="rId5"/>
    <p:sldId id="287" r:id="rId6"/>
    <p:sldId id="268" r:id="rId7"/>
    <p:sldId id="278" r:id="rId8"/>
    <p:sldId id="289" r:id="rId9"/>
    <p:sldId id="288" r:id="rId10"/>
    <p:sldId id="290" r:id="rId11"/>
    <p:sldId id="293" r:id="rId12"/>
    <p:sldId id="260" r:id="rId13"/>
    <p:sldId id="263" r:id="rId14"/>
    <p:sldId id="281" r:id="rId15"/>
    <p:sldId id="284" r:id="rId16"/>
    <p:sldId id="270" r:id="rId17"/>
    <p:sldId id="286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E6F4"/>
    <a:srgbClr val="FD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82772" autoAdjust="0"/>
  </p:normalViewPr>
  <p:slideViewPr>
    <p:cSldViewPr>
      <p:cViewPr varScale="1">
        <p:scale>
          <a:sx n="50" d="100"/>
          <a:sy n="50" d="100"/>
        </p:scale>
        <p:origin x="549" y="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17T21:17:23.595" idx="1">
    <p:pos x="11376" y="8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0FA75-A87B-4537-9A0B-D4D7C56644F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0F4F8-3450-4A2C-A70B-6DDFB9C69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13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0F4F8-3450-4A2C-A70B-6DDFB9C690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30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88.svg"/><Relationship Id="rId18" Type="http://schemas.openxmlformats.org/officeDocument/2006/relationships/image" Target="../media/image800.png"/><Relationship Id="rId3" Type="http://schemas.openxmlformats.org/officeDocument/2006/relationships/image" Target="../media/image102.svg"/><Relationship Id="rId7" Type="http://schemas.openxmlformats.org/officeDocument/2006/relationships/image" Target="../media/image104.svg"/><Relationship Id="rId12" Type="http://schemas.openxmlformats.org/officeDocument/2006/relationships/image" Target="../media/image109.png"/><Relationship Id="rId17" Type="http://schemas.openxmlformats.org/officeDocument/2006/relationships/image" Target="../media/image113.svg"/><Relationship Id="rId2" Type="http://schemas.openxmlformats.org/officeDocument/2006/relationships/image" Target="../media/image101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svg"/><Relationship Id="rId5" Type="http://schemas.openxmlformats.org/officeDocument/2006/relationships/image" Target="../media/image11.svg"/><Relationship Id="rId15" Type="http://schemas.openxmlformats.org/officeDocument/2006/relationships/image" Target="../media/image111.svg"/><Relationship Id="rId10" Type="http://schemas.openxmlformats.org/officeDocument/2006/relationships/image" Target="../media/image107.png"/><Relationship Id="rId4" Type="http://schemas.openxmlformats.org/officeDocument/2006/relationships/image" Target="../media/image10.png"/><Relationship Id="rId9" Type="http://schemas.openxmlformats.org/officeDocument/2006/relationships/image" Target="../media/image106.svg"/><Relationship Id="rId14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7" Type="http://schemas.openxmlformats.org/officeDocument/2006/relationships/image" Target="../media/image120.png"/><Relationship Id="rId2" Type="http://schemas.openxmlformats.org/officeDocument/2006/relationships/image" Target="../media/image114.png"/><Relationship Id="rId16" Type="http://schemas.openxmlformats.org/officeDocument/2006/relationships/image" Target="../media/image870.png"/><Relationship Id="rId29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28" Type="http://schemas.openxmlformats.org/officeDocument/2006/relationships/image" Target="NULL"/><Relationship Id="rId4" Type="http://schemas.openxmlformats.org/officeDocument/2006/relationships/image" Target="../media/image1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88.svg"/><Relationship Id="rId3" Type="http://schemas.openxmlformats.org/officeDocument/2006/relationships/image" Target="../media/image102.svg"/><Relationship Id="rId7" Type="http://schemas.openxmlformats.org/officeDocument/2006/relationships/image" Target="../media/image104.svg"/><Relationship Id="rId12" Type="http://schemas.openxmlformats.org/officeDocument/2006/relationships/image" Target="../media/image109.png"/><Relationship Id="rId17" Type="http://schemas.openxmlformats.org/officeDocument/2006/relationships/image" Target="../media/image113.svg"/><Relationship Id="rId2" Type="http://schemas.openxmlformats.org/officeDocument/2006/relationships/image" Target="../media/image101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svg"/><Relationship Id="rId5" Type="http://schemas.openxmlformats.org/officeDocument/2006/relationships/image" Target="../media/image11.svg"/><Relationship Id="rId15" Type="http://schemas.openxmlformats.org/officeDocument/2006/relationships/image" Target="../media/image111.svg"/><Relationship Id="rId10" Type="http://schemas.openxmlformats.org/officeDocument/2006/relationships/image" Target="../media/image107.png"/><Relationship Id="rId4" Type="http://schemas.openxmlformats.org/officeDocument/2006/relationships/image" Target="../media/image10.png"/><Relationship Id="rId9" Type="http://schemas.openxmlformats.org/officeDocument/2006/relationships/image" Target="../media/image106.svg"/><Relationship Id="rId14" Type="http://schemas.openxmlformats.org/officeDocument/2006/relationships/image" Target="../media/image1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3.svg"/><Relationship Id="rId7" Type="http://schemas.openxmlformats.org/officeDocument/2006/relationships/image" Target="../media/image21.svg"/><Relationship Id="rId12" Type="http://schemas.openxmlformats.org/officeDocument/2006/relationships/image" Target="../media/image129.png"/><Relationship Id="rId17" Type="http://schemas.openxmlformats.org/officeDocument/2006/relationships/image" Target="../media/image98.png"/><Relationship Id="rId2" Type="http://schemas.openxmlformats.org/officeDocument/2006/relationships/image" Target="../media/image122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28.svg"/><Relationship Id="rId5" Type="http://schemas.openxmlformats.org/officeDocument/2006/relationships/image" Target="../media/image46.svg"/><Relationship Id="rId10" Type="http://schemas.openxmlformats.org/officeDocument/2006/relationships/image" Target="../media/image127.png"/><Relationship Id="rId4" Type="http://schemas.openxmlformats.org/officeDocument/2006/relationships/image" Target="../media/image45.png"/><Relationship Id="rId9" Type="http://schemas.openxmlformats.org/officeDocument/2006/relationships/image" Target="../media/image1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30.png"/><Relationship Id="rId21" Type="http://schemas.openxmlformats.org/officeDocument/2006/relationships/image" Target="../media/image1100.png"/><Relationship Id="rId7" Type="http://schemas.openxmlformats.org/officeDocument/2006/relationships/image" Target="../media/image4.png"/><Relationship Id="rId25" Type="http://schemas.openxmlformats.org/officeDocument/2006/relationships/image" Target="../media/image7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136.png"/><Relationship Id="rId24" Type="http://schemas.openxmlformats.org/officeDocument/2006/relationships/image" Target="../media/image73.png"/><Relationship Id="rId5" Type="http://schemas.openxmlformats.org/officeDocument/2006/relationships/image" Target="../media/image132.png"/><Relationship Id="rId23" Type="http://schemas.openxmlformats.org/officeDocument/2006/relationships/image" Target="../media/image72.svg"/><Relationship Id="rId10" Type="http://schemas.openxmlformats.org/officeDocument/2006/relationships/image" Target="../media/image135.png"/><Relationship Id="rId4" Type="http://schemas.openxmlformats.org/officeDocument/2006/relationships/image" Target="../media/image131.png"/><Relationship Id="rId9" Type="http://schemas.openxmlformats.org/officeDocument/2006/relationships/image" Target="../media/image134.png"/><Relationship Id="rId22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image" Target="../media/image138.svg"/><Relationship Id="rId7" Type="http://schemas.openxmlformats.org/officeDocument/2006/relationships/image" Target="../media/image36.svg"/><Relationship Id="rId12" Type="http://schemas.openxmlformats.org/officeDocument/2006/relationships/image" Target="../media/image145.sv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144.png"/><Relationship Id="rId5" Type="http://schemas.openxmlformats.org/officeDocument/2006/relationships/image" Target="../media/image88.svg"/><Relationship Id="rId15" Type="http://schemas.openxmlformats.org/officeDocument/2006/relationships/image" Target="../media/image148.jpg"/><Relationship Id="rId10" Type="http://schemas.openxmlformats.org/officeDocument/2006/relationships/image" Target="../media/image143.png"/><Relationship Id="rId4" Type="http://schemas.openxmlformats.org/officeDocument/2006/relationships/image" Target="../media/image139.png"/><Relationship Id="rId9" Type="http://schemas.openxmlformats.org/officeDocument/2006/relationships/image" Target="../media/image142.png"/><Relationship Id="rId14" Type="http://schemas.openxmlformats.org/officeDocument/2006/relationships/image" Target="../media/image14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video" Target="../media/media1.mp4"/><Relationship Id="rId16" Type="http://schemas.openxmlformats.org/officeDocument/2006/relationships/image" Target="../media/image22.png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18" Type="http://schemas.openxmlformats.org/officeDocument/2006/relationships/image" Target="../media/image59.png"/><Relationship Id="rId3" Type="http://schemas.openxmlformats.org/officeDocument/2006/relationships/image" Target="../media/image44.svg"/><Relationship Id="rId21" Type="http://schemas.openxmlformats.org/officeDocument/2006/relationships/image" Target="../media/image62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19" Type="http://schemas.openxmlformats.org/officeDocument/2006/relationships/image" Target="../media/image60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19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69.png"/><Relationship Id="rId14" Type="http://schemas.openxmlformats.org/officeDocument/2006/relationships/image" Target="../media/image7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5" Type="http://schemas.openxmlformats.org/officeDocument/2006/relationships/image" Target="../media/image88.sv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Relationship Id="rId1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8" Type="http://schemas.openxmlformats.org/officeDocument/2006/relationships/image" Target="../media/image97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17" Type="http://schemas.openxmlformats.org/officeDocument/2006/relationships/image" Target="../media/image73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4.png"/><Relationship Id="rId10" Type="http://schemas.openxmlformats.org/officeDocument/2006/relationships/image" Target="../media/image96.png"/><Relationship Id="rId19" Type="http://schemas.openxmlformats.org/officeDocument/2006/relationships/image" Target="../media/image750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6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D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092054">
            <a:off x="-3117790" y="-2249465"/>
            <a:ext cx="7700664" cy="5255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760722">
            <a:off x="507449" y="-3022327"/>
            <a:ext cx="4569048" cy="417496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54256" y="1380753"/>
            <a:ext cx="14179488" cy="7525495"/>
            <a:chOff x="0" y="0"/>
            <a:chExt cx="14489242" cy="7689891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14503572" cy="7721944"/>
            </a:xfrm>
            <a:custGeom>
              <a:avLst/>
              <a:gdLst/>
              <a:ahLst/>
              <a:cxnLst/>
              <a:rect l="l" t="t" r="r" b="b"/>
              <a:pathLst>
                <a:path w="14503572" h="7721944">
                  <a:moveTo>
                    <a:pt x="63030" y="7128391"/>
                  </a:moveTo>
                  <a:cubicBezTo>
                    <a:pt x="63030" y="7128391"/>
                    <a:pt x="0" y="688182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3610499" y="6965"/>
                  </a:cubicBezTo>
                  <a:lnTo>
                    <a:pt x="13610500" y="6965"/>
                  </a:lnTo>
                  <a:cubicBezTo>
                    <a:pt x="13827248" y="16819"/>
                    <a:pt x="14031563" y="36481"/>
                    <a:pt x="14165750" y="101690"/>
                  </a:cubicBezTo>
                  <a:cubicBezTo>
                    <a:pt x="14421797" y="226120"/>
                    <a:pt x="14503571" y="459160"/>
                    <a:pt x="14498085" y="704684"/>
                  </a:cubicBezTo>
                  <a:cubicBezTo>
                    <a:pt x="14498085" y="704684"/>
                    <a:pt x="14454796" y="1013073"/>
                    <a:pt x="14462230" y="1248607"/>
                  </a:cubicBezTo>
                  <a:cubicBezTo>
                    <a:pt x="14469353" y="6870192"/>
                    <a:pt x="14476509" y="7065795"/>
                    <a:pt x="14476509" y="7065795"/>
                  </a:cubicBezTo>
                  <a:cubicBezTo>
                    <a:pt x="14459828" y="7281528"/>
                    <a:pt x="14345184" y="7492139"/>
                    <a:pt x="14148316" y="7603763"/>
                  </a:cubicBezTo>
                  <a:cubicBezTo>
                    <a:pt x="13997964" y="7689012"/>
                    <a:pt x="13799932" y="7704110"/>
                    <a:pt x="10978216" y="7693368"/>
                  </a:cubicBezTo>
                  <a:lnTo>
                    <a:pt x="10978052" y="7693368"/>
                  </a:lnTo>
                  <a:cubicBezTo>
                    <a:pt x="645952" y="7688091"/>
                    <a:pt x="384604" y="7721944"/>
                    <a:pt x="254278" y="7612787"/>
                  </a:cubicBezTo>
                  <a:cubicBezTo>
                    <a:pt x="145767" y="7521901"/>
                    <a:pt x="81795" y="7328590"/>
                    <a:pt x="63030" y="7128391"/>
                  </a:cubicBezTo>
                  <a:close/>
                </a:path>
              </a:pathLst>
            </a:custGeom>
            <a:solidFill>
              <a:srgbClr val="FDB5A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392922" y="1802639"/>
            <a:ext cx="13502155" cy="6681722"/>
            <a:chOff x="0" y="0"/>
            <a:chExt cx="13797112" cy="6827686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13811443" cy="6859739"/>
            </a:xfrm>
            <a:custGeom>
              <a:avLst/>
              <a:gdLst/>
              <a:ahLst/>
              <a:cxnLst/>
              <a:rect l="l" t="t" r="r" b="b"/>
              <a:pathLst>
                <a:path w="13811443" h="6859739">
                  <a:moveTo>
                    <a:pt x="63030" y="6266186"/>
                  </a:moveTo>
                  <a:cubicBezTo>
                    <a:pt x="63030" y="6266186"/>
                    <a:pt x="0" y="6019621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918370" y="6965"/>
                  </a:cubicBezTo>
                  <a:lnTo>
                    <a:pt x="12918370" y="6965"/>
                  </a:lnTo>
                  <a:cubicBezTo>
                    <a:pt x="13135119" y="16819"/>
                    <a:pt x="13339433" y="36481"/>
                    <a:pt x="13473622" y="101690"/>
                  </a:cubicBezTo>
                  <a:cubicBezTo>
                    <a:pt x="13729667" y="226120"/>
                    <a:pt x="13811443" y="459160"/>
                    <a:pt x="13805955" y="704684"/>
                  </a:cubicBezTo>
                  <a:cubicBezTo>
                    <a:pt x="13805955" y="704684"/>
                    <a:pt x="13762666" y="1013073"/>
                    <a:pt x="13770100" y="1248607"/>
                  </a:cubicBezTo>
                  <a:cubicBezTo>
                    <a:pt x="13777224" y="6007987"/>
                    <a:pt x="13784380" y="6203590"/>
                    <a:pt x="13784380" y="6203590"/>
                  </a:cubicBezTo>
                  <a:cubicBezTo>
                    <a:pt x="13767699" y="6419322"/>
                    <a:pt x="13653054" y="6629934"/>
                    <a:pt x="13456186" y="6741558"/>
                  </a:cubicBezTo>
                  <a:cubicBezTo>
                    <a:pt x="13305834" y="6826807"/>
                    <a:pt x="13107802" y="6841905"/>
                    <a:pt x="10427004" y="6831163"/>
                  </a:cubicBezTo>
                  <a:lnTo>
                    <a:pt x="10426849" y="6831163"/>
                  </a:lnTo>
                  <a:cubicBezTo>
                    <a:pt x="645952" y="6825887"/>
                    <a:pt x="384604" y="6859740"/>
                    <a:pt x="254278" y="6750582"/>
                  </a:cubicBezTo>
                  <a:cubicBezTo>
                    <a:pt x="145767" y="6659697"/>
                    <a:pt x="81795" y="6466385"/>
                    <a:pt x="63030" y="6266186"/>
                  </a:cubicBezTo>
                  <a:close/>
                </a:path>
              </a:pathLst>
            </a:custGeom>
            <a:solidFill>
              <a:srgbClr val="FDFE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734937">
            <a:off x="14481118" y="7534547"/>
            <a:ext cx="5937578" cy="40523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07689" y="6956630"/>
            <a:ext cx="942092" cy="10338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86651" y="2155318"/>
            <a:ext cx="1573302" cy="16917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49595" y="568417"/>
            <a:ext cx="646090" cy="9302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7995" y="1256399"/>
            <a:ext cx="379388" cy="5462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651" y="8405601"/>
            <a:ext cx="628975" cy="9055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2300" y="9311192"/>
            <a:ext cx="346651" cy="4991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611089">
            <a:off x="15398890" y="7594462"/>
            <a:ext cx="3717431" cy="4610767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093551" y="3086100"/>
            <a:ext cx="12097114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</a:t>
            </a:r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THẦY CÔ GIÁO 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CÁC EM HỌC SINH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43862" y="7353300"/>
            <a:ext cx="56446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VŨ THỊ LAN</a:t>
            </a:r>
          </a:p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THCS TÂN THÀNH</a:t>
            </a:r>
          </a:p>
          <a:p>
            <a:pPr algn="ctr"/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91189" y="-2266437"/>
            <a:ext cx="12978005" cy="124913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924532">
            <a:off x="14607961" y="8774992"/>
            <a:ext cx="5013059" cy="39728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924532">
            <a:off x="14512591" y="-2740248"/>
            <a:ext cx="5013059" cy="39728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72800" y="3405578"/>
            <a:ext cx="7211486" cy="72510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9136" y="8867909"/>
            <a:ext cx="797359" cy="835329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-2560680">
            <a:off x="10601253" y="706317"/>
            <a:ext cx="744534" cy="644766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B8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1232861">
            <a:off x="1041179" y="6800189"/>
            <a:ext cx="533273" cy="461815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B8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700271" y="3556917"/>
            <a:ext cx="650685" cy="8446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756569">
            <a:off x="767825" y="1095894"/>
            <a:ext cx="1079981" cy="3534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098489">
            <a:off x="17370929" y="-485969"/>
            <a:ext cx="1834142" cy="21929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728819" y="7031096"/>
            <a:ext cx="501761" cy="501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04800" y="375382"/>
                <a:ext cx="15925800" cy="59605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  <a:tabLst>
                    <a:tab pos="613410" algn="l"/>
                  </a:tabLst>
                </a:pPr>
                <a:r>
                  <a:rPr lang="en-US" sz="44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PHIẾU HỌC TẬP SỐ 1</a:t>
                </a:r>
                <a:endParaRPr lang="en-US" sz="440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613410" algn="l"/>
                  </a:tabLst>
                </a:pPr>
                <a:r>
                  <a:rPr lang="en-US" sz="4400" i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Quy ước: 1 đơn vị độ dài bằng độ dài 1 cạnh ô vuông.</a:t>
                </a:r>
                <a:br>
                  <a:rPr lang="en-US" sz="4400" i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4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1: </a:t>
                </a:r>
                <a:r>
                  <a:rPr lang="en-US" sz="4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 hình vuông MNPQ với cạnh bằng 2. Gọi E là giao điểm hai đường chéo của hình vuông này.</a:t>
                </a:r>
                <a:endParaRPr lang="en-US" sz="4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613410" algn="l"/>
                  </a:tabLst>
                </a:pPr>
                <a:r>
                  <a:rPr lang="en-US" sz="44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2: </a:t>
                </a:r>
                <a:r>
                  <a:rPr lang="en-US" sz="4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 diễn các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; 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;  0,3</a:t>
                </a:r>
                <a:r>
                  <a:rPr 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trên trục số.</a:t>
                </a:r>
                <a:endParaRPr lang="en-US" sz="4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75382"/>
                <a:ext cx="15925800" cy="5960542"/>
              </a:xfrm>
              <a:prstGeom prst="rect">
                <a:avLst/>
              </a:prstGeom>
              <a:blipFill>
                <a:blip r:embed="rId18"/>
                <a:stretch>
                  <a:fillRect l="-1531" r="-1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94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0611">
            <a:off x="506551" y="396521"/>
            <a:ext cx="4112814" cy="33126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43300"/>
            <a:ext cx="7200000" cy="300379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614937">
            <a:off x="849619" y="965823"/>
            <a:ext cx="211525" cy="62213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0590" y="803836"/>
            <a:ext cx="309456" cy="3094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5311" y="1166064"/>
            <a:ext cx="399084" cy="3990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27" y="2781300"/>
            <a:ext cx="850422" cy="1284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18103" y="3924300"/>
                <a:ext cx="6629607" cy="1891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trên trục số?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03" y="3924300"/>
                <a:ext cx="6629607" cy="1891928"/>
              </a:xfrm>
              <a:prstGeom prst="rect">
                <a:avLst/>
              </a:prstGeom>
              <a:blipFill>
                <a:blip r:embed="rId16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7693570" y="1388808"/>
            <a:ext cx="69096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MNPQ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238927"/>
            <a:ext cx="4909409" cy="4406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128373" y="4794074"/>
                <a:ext cx="6627446" cy="432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Vẽ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O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ME.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Ox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8373" y="4794074"/>
                <a:ext cx="6627446" cy="4328429"/>
              </a:xfrm>
              <a:prstGeom prst="rect">
                <a:avLst/>
              </a:prstGeom>
              <a:blipFill>
                <a:blip r:embed="rId28"/>
                <a:stretch>
                  <a:fillRect l="-2852" r="-2760" b="-15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63" y="1388808"/>
            <a:ext cx="425356" cy="105326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952" y="4760049"/>
            <a:ext cx="425356" cy="105326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5317F27-50DA-4F8D-A062-5BB29B11D9B8}"/>
              </a:ext>
            </a:extLst>
          </p:cNvPr>
          <p:cNvCxnSpPr/>
          <p:nvPr/>
        </p:nvCxnSpPr>
        <p:spPr>
          <a:xfrm>
            <a:off x="3048000" y="8191500"/>
            <a:ext cx="68580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52436052-5F1C-456A-83D2-BC1CC0BD1AFC}"/>
              </a:ext>
            </a:extLst>
          </p:cNvPr>
          <p:cNvSpPr/>
          <p:nvPr/>
        </p:nvSpPr>
        <p:spPr>
          <a:xfrm>
            <a:off x="6248400" y="8152757"/>
            <a:ext cx="76200" cy="7683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170554E-AD0A-439B-9F90-88009BDEE735}"/>
              </a:ext>
            </a:extLst>
          </p:cNvPr>
          <p:cNvSpPr/>
          <p:nvPr/>
        </p:nvSpPr>
        <p:spPr>
          <a:xfrm>
            <a:off x="4649418" y="6418317"/>
            <a:ext cx="3438000" cy="3438251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D45C4-606D-4F7A-B103-BFA42B77D1D5}"/>
              </a:ext>
            </a:extLst>
          </p:cNvPr>
          <p:cNvSpPr txBox="1"/>
          <p:nvPr/>
        </p:nvSpPr>
        <p:spPr>
          <a:xfrm>
            <a:off x="6085222" y="8236258"/>
            <a:ext cx="515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04AD8F-6A10-4629-8480-9F384715FA92}"/>
              </a:ext>
            </a:extLst>
          </p:cNvPr>
          <p:cNvSpPr txBox="1"/>
          <p:nvPr/>
        </p:nvSpPr>
        <p:spPr>
          <a:xfrm>
            <a:off x="9648396" y="8191174"/>
            <a:ext cx="515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85C5A6-B722-40D0-8531-68E97236C44C}"/>
              </a:ext>
            </a:extLst>
          </p:cNvPr>
          <p:cNvGrpSpPr/>
          <p:nvPr/>
        </p:nvGrpSpPr>
        <p:grpSpPr>
          <a:xfrm rot="16200000">
            <a:off x="4530171" y="4664555"/>
            <a:ext cx="3564000" cy="7020243"/>
            <a:chOff x="2580498" y="2734338"/>
            <a:chExt cx="3564000" cy="702024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6CA5DC2-9F55-428A-AD50-DBC4CA488C9D}"/>
                </a:ext>
              </a:extLst>
            </p:cNvPr>
            <p:cNvSpPr/>
            <p:nvPr/>
          </p:nvSpPr>
          <p:spPr>
            <a:xfrm>
              <a:off x="4325017" y="2734338"/>
              <a:ext cx="1781139" cy="3501686"/>
            </a:xfrm>
            <a:custGeom>
              <a:avLst/>
              <a:gdLst>
                <a:gd name="connsiteX0" fmla="*/ 381001 w 914400"/>
                <a:gd name="connsiteY0" fmla="*/ 0 h 4088296"/>
                <a:gd name="connsiteX1" fmla="*/ 533399 w 914400"/>
                <a:gd name="connsiteY1" fmla="*/ 0 h 4088296"/>
                <a:gd name="connsiteX2" fmla="*/ 571500 w 914400"/>
                <a:gd name="connsiteY2" fmla="*/ 38101 h 4088296"/>
                <a:gd name="connsiteX3" fmla="*/ 571500 w 914400"/>
                <a:gd name="connsiteY3" fmla="*/ 419099 h 4088296"/>
                <a:gd name="connsiteX4" fmla="*/ 560341 w 914400"/>
                <a:gd name="connsiteY4" fmla="*/ 446041 h 4088296"/>
                <a:gd name="connsiteX5" fmla="*/ 549163 w 914400"/>
                <a:gd name="connsiteY5" fmla="*/ 450671 h 4088296"/>
                <a:gd name="connsiteX6" fmla="*/ 618845 w 914400"/>
                <a:gd name="connsiteY6" fmla="*/ 497652 h 4088296"/>
                <a:gd name="connsiteX7" fmla="*/ 685800 w 914400"/>
                <a:gd name="connsiteY7" fmla="*/ 659296 h 4088296"/>
                <a:gd name="connsiteX8" fmla="*/ 546181 w 914400"/>
                <a:gd name="connsiteY8" fmla="*/ 869932 h 4088296"/>
                <a:gd name="connsiteX9" fmla="*/ 512943 w 914400"/>
                <a:gd name="connsiteY9" fmla="*/ 876642 h 4088296"/>
                <a:gd name="connsiteX10" fmla="*/ 914400 w 914400"/>
                <a:gd name="connsiteY10" fmla="*/ 4088296 h 4088296"/>
                <a:gd name="connsiteX11" fmla="*/ 457200 w 914400"/>
                <a:gd name="connsiteY11" fmla="*/ 2259496 h 4088296"/>
                <a:gd name="connsiteX12" fmla="*/ 0 w 914400"/>
                <a:gd name="connsiteY12" fmla="*/ 4088296 h 4088296"/>
                <a:gd name="connsiteX13" fmla="*/ 401457 w 914400"/>
                <a:gd name="connsiteY13" fmla="*/ 876642 h 4088296"/>
                <a:gd name="connsiteX14" fmla="*/ 368219 w 914400"/>
                <a:gd name="connsiteY14" fmla="*/ 869932 h 4088296"/>
                <a:gd name="connsiteX15" fmla="*/ 228600 w 914400"/>
                <a:gd name="connsiteY15" fmla="*/ 659296 h 4088296"/>
                <a:gd name="connsiteX16" fmla="*/ 295555 w 914400"/>
                <a:gd name="connsiteY16" fmla="*/ 497652 h 4088296"/>
                <a:gd name="connsiteX17" fmla="*/ 365238 w 914400"/>
                <a:gd name="connsiteY17" fmla="*/ 450671 h 4088296"/>
                <a:gd name="connsiteX18" fmla="*/ 354060 w 914400"/>
                <a:gd name="connsiteY18" fmla="*/ 446041 h 4088296"/>
                <a:gd name="connsiteX19" fmla="*/ 342900 w 914400"/>
                <a:gd name="connsiteY19" fmla="*/ 419099 h 4088296"/>
                <a:gd name="connsiteX20" fmla="*/ 342900 w 914400"/>
                <a:gd name="connsiteY20" fmla="*/ 38101 h 4088296"/>
                <a:gd name="connsiteX21" fmla="*/ 381001 w 914400"/>
                <a:gd name="connsiteY21" fmla="*/ 0 h 408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400" h="4088296">
                  <a:moveTo>
                    <a:pt x="381001" y="0"/>
                  </a:moveTo>
                  <a:lnTo>
                    <a:pt x="533399" y="0"/>
                  </a:lnTo>
                  <a:cubicBezTo>
                    <a:pt x="554442" y="0"/>
                    <a:pt x="571500" y="17058"/>
                    <a:pt x="571500" y="38101"/>
                  </a:cubicBezTo>
                  <a:lnTo>
                    <a:pt x="571500" y="419099"/>
                  </a:lnTo>
                  <a:cubicBezTo>
                    <a:pt x="571500" y="429621"/>
                    <a:pt x="567236" y="439146"/>
                    <a:pt x="560341" y="446041"/>
                  </a:cubicBezTo>
                  <a:lnTo>
                    <a:pt x="549163" y="450671"/>
                  </a:lnTo>
                  <a:lnTo>
                    <a:pt x="618845" y="497652"/>
                  </a:lnTo>
                  <a:cubicBezTo>
                    <a:pt x="660213" y="539020"/>
                    <a:pt x="685800" y="596170"/>
                    <a:pt x="685800" y="659296"/>
                  </a:cubicBezTo>
                  <a:cubicBezTo>
                    <a:pt x="685800" y="753985"/>
                    <a:pt x="628229" y="835228"/>
                    <a:pt x="546181" y="869932"/>
                  </a:cubicBezTo>
                  <a:lnTo>
                    <a:pt x="512943" y="876642"/>
                  </a:lnTo>
                  <a:lnTo>
                    <a:pt x="914400" y="4088296"/>
                  </a:lnTo>
                  <a:lnTo>
                    <a:pt x="457200" y="2259496"/>
                  </a:lnTo>
                  <a:lnTo>
                    <a:pt x="0" y="4088296"/>
                  </a:lnTo>
                  <a:lnTo>
                    <a:pt x="401457" y="876642"/>
                  </a:lnTo>
                  <a:lnTo>
                    <a:pt x="368219" y="869932"/>
                  </a:lnTo>
                  <a:cubicBezTo>
                    <a:pt x="286171" y="835228"/>
                    <a:pt x="228600" y="753985"/>
                    <a:pt x="228600" y="659296"/>
                  </a:cubicBezTo>
                  <a:cubicBezTo>
                    <a:pt x="228600" y="596170"/>
                    <a:pt x="254187" y="539020"/>
                    <a:pt x="295555" y="497652"/>
                  </a:cubicBezTo>
                  <a:lnTo>
                    <a:pt x="365238" y="450671"/>
                  </a:lnTo>
                  <a:lnTo>
                    <a:pt x="354060" y="446041"/>
                  </a:lnTo>
                  <a:cubicBezTo>
                    <a:pt x="347165" y="439146"/>
                    <a:pt x="342900" y="429621"/>
                    <a:pt x="342900" y="419099"/>
                  </a:cubicBezTo>
                  <a:lnTo>
                    <a:pt x="342900" y="38101"/>
                  </a:lnTo>
                  <a:cubicBezTo>
                    <a:pt x="342900" y="17058"/>
                    <a:pt x="359958" y="0"/>
                    <a:pt x="381001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B7B502B-3B82-4159-8040-2ACBB7F47BA2}"/>
                </a:ext>
              </a:extLst>
            </p:cNvPr>
            <p:cNvSpPr/>
            <p:nvPr/>
          </p:nvSpPr>
          <p:spPr>
            <a:xfrm>
              <a:off x="2580498" y="6251781"/>
              <a:ext cx="3564000" cy="350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0B536E1-B06B-4BB5-9B34-683199611467}"/>
              </a:ext>
            </a:extLst>
          </p:cNvPr>
          <p:cNvSpPr/>
          <p:nvPr/>
        </p:nvSpPr>
        <p:spPr>
          <a:xfrm rot="18943740">
            <a:off x="13687873" y="218006"/>
            <a:ext cx="1781139" cy="3501686"/>
          </a:xfrm>
          <a:custGeom>
            <a:avLst/>
            <a:gdLst>
              <a:gd name="connsiteX0" fmla="*/ 381001 w 914400"/>
              <a:gd name="connsiteY0" fmla="*/ 0 h 4088296"/>
              <a:gd name="connsiteX1" fmla="*/ 533399 w 914400"/>
              <a:gd name="connsiteY1" fmla="*/ 0 h 4088296"/>
              <a:gd name="connsiteX2" fmla="*/ 571500 w 914400"/>
              <a:gd name="connsiteY2" fmla="*/ 38101 h 4088296"/>
              <a:gd name="connsiteX3" fmla="*/ 571500 w 914400"/>
              <a:gd name="connsiteY3" fmla="*/ 419099 h 4088296"/>
              <a:gd name="connsiteX4" fmla="*/ 560341 w 914400"/>
              <a:gd name="connsiteY4" fmla="*/ 446041 h 4088296"/>
              <a:gd name="connsiteX5" fmla="*/ 549163 w 914400"/>
              <a:gd name="connsiteY5" fmla="*/ 450671 h 4088296"/>
              <a:gd name="connsiteX6" fmla="*/ 618845 w 914400"/>
              <a:gd name="connsiteY6" fmla="*/ 497652 h 4088296"/>
              <a:gd name="connsiteX7" fmla="*/ 685800 w 914400"/>
              <a:gd name="connsiteY7" fmla="*/ 659296 h 4088296"/>
              <a:gd name="connsiteX8" fmla="*/ 546181 w 914400"/>
              <a:gd name="connsiteY8" fmla="*/ 869932 h 4088296"/>
              <a:gd name="connsiteX9" fmla="*/ 512943 w 914400"/>
              <a:gd name="connsiteY9" fmla="*/ 876642 h 4088296"/>
              <a:gd name="connsiteX10" fmla="*/ 914400 w 914400"/>
              <a:gd name="connsiteY10" fmla="*/ 4088296 h 4088296"/>
              <a:gd name="connsiteX11" fmla="*/ 457200 w 914400"/>
              <a:gd name="connsiteY11" fmla="*/ 2259496 h 4088296"/>
              <a:gd name="connsiteX12" fmla="*/ 0 w 914400"/>
              <a:gd name="connsiteY12" fmla="*/ 4088296 h 4088296"/>
              <a:gd name="connsiteX13" fmla="*/ 401457 w 914400"/>
              <a:gd name="connsiteY13" fmla="*/ 876642 h 4088296"/>
              <a:gd name="connsiteX14" fmla="*/ 368219 w 914400"/>
              <a:gd name="connsiteY14" fmla="*/ 869932 h 4088296"/>
              <a:gd name="connsiteX15" fmla="*/ 228600 w 914400"/>
              <a:gd name="connsiteY15" fmla="*/ 659296 h 4088296"/>
              <a:gd name="connsiteX16" fmla="*/ 295555 w 914400"/>
              <a:gd name="connsiteY16" fmla="*/ 497652 h 4088296"/>
              <a:gd name="connsiteX17" fmla="*/ 365238 w 914400"/>
              <a:gd name="connsiteY17" fmla="*/ 450671 h 4088296"/>
              <a:gd name="connsiteX18" fmla="*/ 354060 w 914400"/>
              <a:gd name="connsiteY18" fmla="*/ 446041 h 4088296"/>
              <a:gd name="connsiteX19" fmla="*/ 342900 w 914400"/>
              <a:gd name="connsiteY19" fmla="*/ 419099 h 4088296"/>
              <a:gd name="connsiteX20" fmla="*/ 342900 w 914400"/>
              <a:gd name="connsiteY20" fmla="*/ 38101 h 4088296"/>
              <a:gd name="connsiteX21" fmla="*/ 381001 w 914400"/>
              <a:gd name="connsiteY21" fmla="*/ 0 h 408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14400" h="4088296">
                <a:moveTo>
                  <a:pt x="381001" y="0"/>
                </a:moveTo>
                <a:lnTo>
                  <a:pt x="533399" y="0"/>
                </a:lnTo>
                <a:cubicBezTo>
                  <a:pt x="554442" y="0"/>
                  <a:pt x="571500" y="17058"/>
                  <a:pt x="571500" y="38101"/>
                </a:cubicBezTo>
                <a:lnTo>
                  <a:pt x="571500" y="419099"/>
                </a:lnTo>
                <a:cubicBezTo>
                  <a:pt x="571500" y="429621"/>
                  <a:pt x="567236" y="439146"/>
                  <a:pt x="560341" y="446041"/>
                </a:cubicBezTo>
                <a:lnTo>
                  <a:pt x="549163" y="450671"/>
                </a:lnTo>
                <a:lnTo>
                  <a:pt x="618845" y="497652"/>
                </a:lnTo>
                <a:cubicBezTo>
                  <a:pt x="660213" y="539020"/>
                  <a:pt x="685800" y="596170"/>
                  <a:pt x="685800" y="659296"/>
                </a:cubicBezTo>
                <a:cubicBezTo>
                  <a:pt x="685800" y="753985"/>
                  <a:pt x="628229" y="835228"/>
                  <a:pt x="546181" y="869932"/>
                </a:cubicBezTo>
                <a:lnTo>
                  <a:pt x="512943" y="876642"/>
                </a:lnTo>
                <a:lnTo>
                  <a:pt x="914400" y="4088296"/>
                </a:lnTo>
                <a:lnTo>
                  <a:pt x="457200" y="2259496"/>
                </a:lnTo>
                <a:lnTo>
                  <a:pt x="0" y="4088296"/>
                </a:lnTo>
                <a:lnTo>
                  <a:pt x="401457" y="876642"/>
                </a:lnTo>
                <a:lnTo>
                  <a:pt x="368219" y="869932"/>
                </a:lnTo>
                <a:cubicBezTo>
                  <a:pt x="286171" y="835228"/>
                  <a:pt x="228600" y="753985"/>
                  <a:pt x="228600" y="659296"/>
                </a:cubicBezTo>
                <a:cubicBezTo>
                  <a:pt x="228600" y="596170"/>
                  <a:pt x="254187" y="539020"/>
                  <a:pt x="295555" y="497652"/>
                </a:cubicBezTo>
                <a:lnTo>
                  <a:pt x="365238" y="450671"/>
                </a:lnTo>
                <a:lnTo>
                  <a:pt x="354060" y="446041"/>
                </a:lnTo>
                <a:cubicBezTo>
                  <a:pt x="347165" y="439146"/>
                  <a:pt x="342900" y="429621"/>
                  <a:pt x="342900" y="419099"/>
                </a:cubicBezTo>
                <a:lnTo>
                  <a:pt x="342900" y="38101"/>
                </a:lnTo>
                <a:cubicBezTo>
                  <a:pt x="342900" y="17058"/>
                  <a:pt x="359958" y="0"/>
                  <a:pt x="381001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FF1AB5-D637-47B1-84AD-8F89909AB0C4}"/>
              </a:ext>
            </a:extLst>
          </p:cNvPr>
          <p:cNvSpPr txBox="1"/>
          <p:nvPr/>
        </p:nvSpPr>
        <p:spPr>
          <a:xfrm>
            <a:off x="8078466" y="8267700"/>
            <a:ext cx="515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548795CB-ED7E-4C3C-A63C-CF96CBC69315}"/>
              </a:ext>
            </a:extLst>
          </p:cNvPr>
          <p:cNvSpPr/>
          <p:nvPr/>
        </p:nvSpPr>
        <p:spPr>
          <a:xfrm>
            <a:off x="8051800" y="8140700"/>
            <a:ext cx="76200" cy="7683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50612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97531E-6 L -0.48464 0.4174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36" y="20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8" grpId="0" animBg="1"/>
      <p:bldP spid="9" grpId="0" animBg="1"/>
      <p:bldP spid="10" grpId="0"/>
      <p:bldP spid="28" grpId="0"/>
      <p:bldP spid="31" grpId="0" animBg="1"/>
      <p:bldP spid="31" grpId="1" animBg="1"/>
      <p:bldP spid="31" grpId="2" animBg="1"/>
      <p:bldP spid="32" grpId="0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91189" y="-2266437"/>
            <a:ext cx="12978005" cy="124913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924532">
            <a:off x="15103418" y="8774992"/>
            <a:ext cx="5013059" cy="39728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924532">
            <a:off x="14512591" y="-2740248"/>
            <a:ext cx="5013059" cy="39728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44200" y="3405577"/>
            <a:ext cx="7211486" cy="72510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9136" y="8867909"/>
            <a:ext cx="797359" cy="835329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-2560680">
            <a:off x="10601253" y="706317"/>
            <a:ext cx="744534" cy="644766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B8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1232861">
            <a:off x="1041179" y="6800189"/>
            <a:ext cx="533273" cy="461815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B8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700271" y="3556917"/>
            <a:ext cx="650685" cy="8446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756569">
            <a:off x="767825" y="1095894"/>
            <a:ext cx="1079981" cy="3534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098489">
            <a:off x="17370929" y="-485969"/>
            <a:ext cx="1834142" cy="21929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728819" y="7031096"/>
            <a:ext cx="501761" cy="50176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600984" y="820701"/>
            <a:ext cx="8028720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4"/>
              </a:lnSpc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Trục số thực</a:t>
            </a:r>
          </a:p>
          <a:p>
            <a:pPr>
              <a:lnSpc>
                <a:spcPts val="9904"/>
              </a:lnSpc>
            </a:pPr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79230" y="3186648"/>
            <a:ext cx="89970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Mỗi số thực đều được biểu diễn bởi một điểm trên trục số.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Ngược lại, mỗi</a:t>
            </a:r>
            <a:r>
              <a:rPr lang="vi-VN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điểm trên trục số đều biểu diễn một số thực.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82276">
            <a:off x="13528972" y="5544205"/>
            <a:ext cx="5157790" cy="948559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850012" y="190500"/>
            <a:ext cx="11685820" cy="2513291"/>
            <a:chOff x="0" y="0"/>
            <a:chExt cx="10279464" cy="3480769"/>
          </a:xfrm>
        </p:grpSpPr>
        <p:sp>
          <p:nvSpPr>
            <p:cNvPr id="7" name="Freeform 7"/>
            <p:cNvSpPr/>
            <p:nvPr/>
          </p:nvSpPr>
          <p:spPr>
            <a:xfrm>
              <a:off x="-1" y="0"/>
              <a:ext cx="10287124" cy="3480769"/>
            </a:xfrm>
            <a:custGeom>
              <a:avLst/>
              <a:gdLst/>
              <a:ahLst/>
              <a:cxnLst/>
              <a:rect l="l" t="t" r="r" b="b"/>
              <a:pathLst>
                <a:path w="10287124" h="3480769">
                  <a:moveTo>
                    <a:pt x="9780685" y="3463850"/>
                  </a:moveTo>
                  <a:cubicBezTo>
                    <a:pt x="9780685" y="3463850"/>
                    <a:pt x="9543688" y="3453880"/>
                    <a:pt x="9181549" y="3467325"/>
                  </a:cubicBezTo>
                  <a:cubicBezTo>
                    <a:pt x="8819412" y="3480769"/>
                    <a:pt x="490924" y="3480769"/>
                    <a:pt x="490924" y="3480769"/>
                  </a:cubicBezTo>
                  <a:cubicBezTo>
                    <a:pt x="245502" y="3480769"/>
                    <a:pt x="32509" y="3383501"/>
                    <a:pt x="31032" y="3223387"/>
                  </a:cubicBezTo>
                  <a:cubicBezTo>
                    <a:pt x="31032" y="3223387"/>
                    <a:pt x="0" y="192752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9734136" y="0"/>
                    <a:pt x="9734136" y="0"/>
                  </a:cubicBezTo>
                  <a:cubicBezTo>
                    <a:pt x="10046037" y="0"/>
                    <a:pt x="10279465" y="101069"/>
                    <a:pt x="10271607" y="303616"/>
                  </a:cubicBezTo>
                  <a:cubicBezTo>
                    <a:pt x="10271607" y="303616"/>
                    <a:pt x="10269613" y="1810087"/>
                    <a:pt x="10278368" y="2523800"/>
                  </a:cubicBezTo>
                  <a:cubicBezTo>
                    <a:pt x="10287123" y="2817101"/>
                    <a:pt x="10240575" y="3150172"/>
                    <a:pt x="10240575" y="3150172"/>
                  </a:cubicBezTo>
                  <a:cubicBezTo>
                    <a:pt x="10237610" y="3330198"/>
                    <a:pt x="10026107" y="3463850"/>
                    <a:pt x="9780685" y="3463850"/>
                  </a:cubicBezTo>
                  <a:close/>
                </a:path>
              </a:pathLst>
            </a:custGeom>
            <a:solidFill>
              <a:srgbClr val="B6DBCB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779846">
            <a:off x="-609447" y="-182074"/>
            <a:ext cx="1568231" cy="14760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75963">
            <a:off x="16603122" y="951765"/>
            <a:ext cx="365155" cy="365155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 rot="1238497">
            <a:off x="16031750" y="8490267"/>
            <a:ext cx="449855" cy="389575"/>
            <a:chOff x="0" y="0"/>
            <a:chExt cx="6350000" cy="5499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FA54F"/>
            </a:solidFill>
          </p:spPr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988">
            <a:off x="1498840" y="268023"/>
            <a:ext cx="2661675" cy="23054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728308">
            <a:off x="1863802" y="1047019"/>
            <a:ext cx="1931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07687" y="-38100"/>
            <a:ext cx="112368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Người ta gọi trục số là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 số thực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19" y="3314700"/>
            <a:ext cx="15024398" cy="1593023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94390" y="5101448"/>
            <a:ext cx="5068409" cy="520079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001000" y="484067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2.4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03" y="5305077"/>
            <a:ext cx="1348084" cy="1348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545446" y="5537567"/>
                <a:ext cx="11595398" cy="1914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2.4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46" y="5537567"/>
                <a:ext cx="11595398" cy="1914948"/>
              </a:xfrm>
              <a:prstGeom prst="rect">
                <a:avLst/>
              </a:prstGeom>
              <a:blipFill rotWithShape="0">
                <a:blip r:embed="rId16"/>
                <a:stretch>
                  <a:fillRect l="-1893" r="-1840" b="-1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26"/>
          <p:cNvSpPr/>
          <p:nvPr/>
        </p:nvSpPr>
        <p:spPr>
          <a:xfrm>
            <a:off x="6324600" y="3474408"/>
            <a:ext cx="838200" cy="149517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5226245" y="8115300"/>
                <a:ext cx="8735340" cy="767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 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số 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trên trục số.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6245" y="8115300"/>
                <a:ext cx="8735340" cy="767903"/>
              </a:xfrm>
              <a:prstGeom prst="rect">
                <a:avLst/>
              </a:prstGeom>
              <a:blipFill>
                <a:blip r:embed="rId17"/>
                <a:stretch>
                  <a:fillRect l="-2442" t="-6349" r="-153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Down Arrow 28"/>
          <p:cNvSpPr/>
          <p:nvPr/>
        </p:nvSpPr>
        <p:spPr>
          <a:xfrm>
            <a:off x="9906000" y="7653670"/>
            <a:ext cx="381000" cy="55552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10709476" y="3474408"/>
            <a:ext cx="796723" cy="145031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257800" y="8877300"/>
            <a:ext cx="109664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nhau cách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  <p:bldP spid="26" grpId="0"/>
      <p:bldP spid="27" grpId="0" animBg="1"/>
      <p:bldP spid="28" grpId="0"/>
      <p:bldP spid="29" grpId="0" animBg="1"/>
      <p:bldP spid="30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D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16539">
            <a:off x="-2328531" y="8161820"/>
            <a:ext cx="6971957" cy="475836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4208503" y="-1343384"/>
            <a:ext cx="7201982" cy="12324986"/>
            <a:chOff x="0" y="0"/>
            <a:chExt cx="3080402" cy="4158705"/>
          </a:xfrm>
        </p:grpSpPr>
        <p:sp>
          <p:nvSpPr>
            <p:cNvPr id="4" name="Freeform 4"/>
            <p:cNvSpPr/>
            <p:nvPr/>
          </p:nvSpPr>
          <p:spPr>
            <a:xfrm>
              <a:off x="-5580" y="-3142"/>
              <a:ext cx="3086424" cy="4168300"/>
            </a:xfrm>
            <a:custGeom>
              <a:avLst/>
              <a:gdLst/>
              <a:ahLst/>
              <a:cxnLst/>
              <a:rect l="l" t="t" r="r" b="b"/>
              <a:pathLst>
                <a:path w="3086424" h="4168300">
                  <a:moveTo>
                    <a:pt x="3085975" y="3489389"/>
                  </a:moveTo>
                  <a:cubicBezTo>
                    <a:pt x="3085528" y="3709462"/>
                    <a:pt x="3072989" y="3831554"/>
                    <a:pt x="3072989" y="3831554"/>
                  </a:cubicBezTo>
                  <a:cubicBezTo>
                    <a:pt x="3072720" y="3940999"/>
                    <a:pt x="3084705" y="4043592"/>
                    <a:pt x="2722002" y="4035780"/>
                  </a:cubicBezTo>
                  <a:cubicBezTo>
                    <a:pt x="2722002" y="4035780"/>
                    <a:pt x="2181957" y="4017188"/>
                    <a:pt x="1800905" y="4022715"/>
                  </a:cubicBezTo>
                  <a:cubicBezTo>
                    <a:pt x="1758971" y="4023323"/>
                    <a:pt x="1711137" y="4023958"/>
                    <a:pt x="1659185" y="4024607"/>
                  </a:cubicBezTo>
                  <a:cubicBezTo>
                    <a:pt x="1633611" y="4060556"/>
                    <a:pt x="1603561" y="4101804"/>
                    <a:pt x="1595244" y="4109109"/>
                  </a:cubicBezTo>
                  <a:cubicBezTo>
                    <a:pt x="1589217" y="4114404"/>
                    <a:pt x="1578738" y="4128208"/>
                    <a:pt x="1568277" y="4142958"/>
                  </a:cubicBezTo>
                  <a:cubicBezTo>
                    <a:pt x="1551308" y="4166881"/>
                    <a:pt x="1516305" y="4168300"/>
                    <a:pt x="1497318" y="4145946"/>
                  </a:cubicBezTo>
                  <a:cubicBezTo>
                    <a:pt x="1478257" y="4123506"/>
                    <a:pt x="1457170" y="4097206"/>
                    <a:pt x="1446450" y="4078933"/>
                  </a:cubicBezTo>
                  <a:cubicBezTo>
                    <a:pt x="1436312" y="4061652"/>
                    <a:pt x="1427269" y="4043724"/>
                    <a:pt x="1419656" y="4027404"/>
                  </a:cubicBezTo>
                  <a:cubicBezTo>
                    <a:pt x="976795" y="4032292"/>
                    <a:pt x="433245" y="4037074"/>
                    <a:pt x="433245" y="4037074"/>
                  </a:cubicBezTo>
                  <a:cubicBezTo>
                    <a:pt x="187246" y="4036470"/>
                    <a:pt x="3350" y="3950049"/>
                    <a:pt x="9970" y="3777780"/>
                  </a:cubicBezTo>
                  <a:cubicBezTo>
                    <a:pt x="9970" y="3777780"/>
                    <a:pt x="12587" y="1060658"/>
                    <a:pt x="6292" y="811162"/>
                  </a:cubicBezTo>
                  <a:cubicBezTo>
                    <a:pt x="0" y="561665"/>
                    <a:pt x="37410" y="278447"/>
                    <a:pt x="37410" y="278447"/>
                  </a:cubicBezTo>
                  <a:cubicBezTo>
                    <a:pt x="40125" y="125326"/>
                    <a:pt x="207220" y="12052"/>
                    <a:pt x="400787" y="12527"/>
                  </a:cubicBezTo>
                  <a:cubicBezTo>
                    <a:pt x="400787" y="12527"/>
                    <a:pt x="587688" y="21467"/>
                    <a:pt x="873338" y="10733"/>
                  </a:cubicBezTo>
                  <a:cubicBezTo>
                    <a:pt x="1158989" y="0"/>
                    <a:pt x="2701800" y="3791"/>
                    <a:pt x="2701800" y="3791"/>
                  </a:cubicBezTo>
                  <a:cubicBezTo>
                    <a:pt x="2895367" y="4266"/>
                    <a:pt x="3063152" y="87415"/>
                    <a:pt x="3063983" y="223609"/>
                  </a:cubicBezTo>
                  <a:cubicBezTo>
                    <a:pt x="3063983" y="223609"/>
                    <a:pt x="3086424" y="1052068"/>
                    <a:pt x="3085975" y="3489389"/>
                  </a:cubicBezTo>
                  <a:close/>
                </a:path>
              </a:pathLst>
            </a:custGeom>
            <a:solidFill>
              <a:srgbClr val="FDB5A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905000" y="1455622"/>
            <a:ext cx="11333945" cy="6682322"/>
            <a:chOff x="0" y="0"/>
            <a:chExt cx="6312489" cy="4572619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6316701" cy="4572619"/>
            </a:xfrm>
            <a:custGeom>
              <a:avLst/>
              <a:gdLst/>
              <a:ahLst/>
              <a:cxnLst/>
              <a:rect l="l" t="t" r="r" b="b"/>
              <a:pathLst>
                <a:path w="6316701" h="4572619">
                  <a:moveTo>
                    <a:pt x="278431" y="16918"/>
                  </a:moveTo>
                  <a:cubicBezTo>
                    <a:pt x="278431" y="16918"/>
                    <a:pt x="604014" y="12258"/>
                    <a:pt x="982561" y="12454"/>
                  </a:cubicBezTo>
                  <a:cubicBezTo>
                    <a:pt x="4879355" y="12671"/>
                    <a:pt x="6042633" y="0"/>
                    <a:pt x="6042633" y="0"/>
                  </a:cubicBezTo>
                  <a:cubicBezTo>
                    <a:pt x="6110097" y="0"/>
                    <a:pt x="6186034" y="0"/>
                    <a:pt x="6264807" y="85073"/>
                  </a:cubicBezTo>
                  <a:cubicBezTo>
                    <a:pt x="6307785" y="131488"/>
                    <a:pt x="6308853" y="240224"/>
                    <a:pt x="6309258" y="320281"/>
                  </a:cubicBezTo>
                  <a:cubicBezTo>
                    <a:pt x="6309258" y="320281"/>
                    <a:pt x="6307554" y="3160842"/>
                    <a:pt x="6307554" y="3810034"/>
                  </a:cubicBezTo>
                  <a:cubicBezTo>
                    <a:pt x="6307554" y="4024193"/>
                    <a:pt x="6316702" y="4323372"/>
                    <a:pt x="6316702" y="4323372"/>
                  </a:cubicBezTo>
                  <a:cubicBezTo>
                    <a:pt x="6316702" y="4452041"/>
                    <a:pt x="6312532" y="4572619"/>
                    <a:pt x="6059694" y="4564484"/>
                  </a:cubicBezTo>
                  <a:cubicBezTo>
                    <a:pt x="6059694" y="4564484"/>
                    <a:pt x="5683222" y="4544186"/>
                    <a:pt x="5018910" y="4551784"/>
                  </a:cubicBezTo>
                  <a:cubicBezTo>
                    <a:pt x="1728759" y="4559919"/>
                    <a:pt x="304023" y="4572619"/>
                    <a:pt x="304023" y="4572619"/>
                  </a:cubicBezTo>
                  <a:cubicBezTo>
                    <a:pt x="132548" y="4572619"/>
                    <a:pt x="4213" y="4471550"/>
                    <a:pt x="8532" y="4269002"/>
                  </a:cubicBezTo>
                  <a:cubicBezTo>
                    <a:pt x="8532" y="4269002"/>
                    <a:pt x="9630" y="3770461"/>
                    <a:pt x="4815" y="1312043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DFE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200624">
            <a:off x="14453253" y="-2117385"/>
            <a:ext cx="5612093" cy="44475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494855">
            <a:off x="-1368294" y="7296429"/>
            <a:ext cx="3112593" cy="49335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59300" y="-334682"/>
            <a:ext cx="2671638" cy="31600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07349" y="437693"/>
            <a:ext cx="1095727" cy="11339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8021" y="9134827"/>
            <a:ext cx="1465137" cy="15754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71985" y="1218118"/>
            <a:ext cx="479140" cy="68986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216" y="5143500"/>
            <a:ext cx="555416" cy="79968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2440" y="5943182"/>
            <a:ext cx="311744" cy="44884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89713" y="1907980"/>
            <a:ext cx="282272" cy="406412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6062486" y="2016574"/>
            <a:ext cx="3442893" cy="782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00"/>
              </a:lnSpc>
              <a:spcBef>
                <a:spcPct val="0"/>
              </a:spcBef>
            </a:pP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334328" y="3118963"/>
                <a:ext cx="10467724" cy="3959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huyền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</m:ra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</m:ra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328" y="3118963"/>
                <a:ext cx="10467724" cy="3959802"/>
              </a:xfrm>
              <a:prstGeom prst="rect">
                <a:avLst/>
              </a:prstGeom>
              <a:blipFill rotWithShape="0">
                <a:blip r:embed="rId21"/>
                <a:stretch>
                  <a:fillRect l="-2097" r="-2038" b="-2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2547817">
            <a:off x="16445064" y="3838485"/>
            <a:ext cx="1042020" cy="730716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2496800" y="4366109"/>
            <a:ext cx="5127996" cy="610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889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1479" y="698208"/>
            <a:ext cx="14748142" cy="9029563"/>
            <a:chOff x="0" y="0"/>
            <a:chExt cx="7783945" cy="5030101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7788158" cy="5030101"/>
            </a:xfrm>
            <a:custGeom>
              <a:avLst/>
              <a:gdLst/>
              <a:ahLst/>
              <a:cxnLst/>
              <a:rect l="l" t="t" r="r" b="b"/>
              <a:pathLst>
                <a:path w="7788158" h="5030101">
                  <a:moveTo>
                    <a:pt x="278431" y="16918"/>
                  </a:moveTo>
                  <a:cubicBezTo>
                    <a:pt x="278431" y="16918"/>
                    <a:pt x="604014" y="12258"/>
                    <a:pt x="1008759" y="12454"/>
                  </a:cubicBezTo>
                  <a:cubicBezTo>
                    <a:pt x="6164698" y="12671"/>
                    <a:pt x="7514089" y="0"/>
                    <a:pt x="7514089" y="0"/>
                  </a:cubicBezTo>
                  <a:cubicBezTo>
                    <a:pt x="7581554" y="0"/>
                    <a:pt x="7657491" y="0"/>
                    <a:pt x="7736264" y="85073"/>
                  </a:cubicBezTo>
                  <a:cubicBezTo>
                    <a:pt x="7779242" y="131488"/>
                    <a:pt x="7780310" y="240224"/>
                    <a:pt x="7780715" y="320281"/>
                  </a:cubicBezTo>
                  <a:cubicBezTo>
                    <a:pt x="7780715" y="320281"/>
                    <a:pt x="7779011" y="3539354"/>
                    <a:pt x="7779011" y="4267517"/>
                  </a:cubicBezTo>
                  <a:cubicBezTo>
                    <a:pt x="7779011" y="4481676"/>
                    <a:pt x="7788158" y="4780855"/>
                    <a:pt x="7788158" y="4780855"/>
                  </a:cubicBezTo>
                  <a:cubicBezTo>
                    <a:pt x="7788158" y="4909524"/>
                    <a:pt x="7783989" y="5030101"/>
                    <a:pt x="7531151" y="5021967"/>
                  </a:cubicBezTo>
                  <a:cubicBezTo>
                    <a:pt x="7531151" y="5021967"/>
                    <a:pt x="7154679" y="5001669"/>
                    <a:pt x="6349347" y="5009267"/>
                  </a:cubicBezTo>
                  <a:cubicBezTo>
                    <a:pt x="1996071" y="5017401"/>
                    <a:pt x="304023" y="5030101"/>
                    <a:pt x="304023" y="5030101"/>
                  </a:cubicBezTo>
                  <a:cubicBezTo>
                    <a:pt x="132548" y="5030101"/>
                    <a:pt x="4213" y="4929032"/>
                    <a:pt x="8532" y="4726485"/>
                  </a:cubicBezTo>
                  <a:cubicBezTo>
                    <a:pt x="8532" y="4726485"/>
                    <a:pt x="9630" y="4227944"/>
                    <a:pt x="4815" y="137649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E8E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716364" y="1090898"/>
            <a:ext cx="13835688" cy="1272331"/>
            <a:chOff x="0" y="0"/>
            <a:chExt cx="12273445" cy="1125983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279835" cy="1132586"/>
            </a:xfrm>
            <a:custGeom>
              <a:avLst/>
              <a:gdLst/>
              <a:ahLst/>
              <a:cxnLst/>
              <a:rect l="l" t="t" r="r" b="b"/>
              <a:pathLst>
                <a:path w="12279835" h="1132586">
                  <a:moveTo>
                    <a:pt x="11652058" y="1078108"/>
                  </a:moveTo>
                  <a:cubicBezTo>
                    <a:pt x="11652058" y="1078108"/>
                    <a:pt x="10921183" y="1132586"/>
                    <a:pt x="9258069" y="1129965"/>
                  </a:cubicBezTo>
                  <a:cubicBezTo>
                    <a:pt x="4524586" y="1127802"/>
                    <a:pt x="1057074" y="1119977"/>
                    <a:pt x="1057074" y="1119977"/>
                  </a:cubicBezTo>
                  <a:cubicBezTo>
                    <a:pt x="812932" y="1111143"/>
                    <a:pt x="449110" y="1089913"/>
                    <a:pt x="282371" y="1031735"/>
                  </a:cubicBezTo>
                  <a:cubicBezTo>
                    <a:pt x="4469" y="934772"/>
                    <a:pt x="0" y="761493"/>
                    <a:pt x="0" y="576043"/>
                  </a:cubicBezTo>
                  <a:lnTo>
                    <a:pt x="0" y="57604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38463" y="15681"/>
                    <a:pt x="7512675" y="7673"/>
                  </a:cubicBezTo>
                  <a:cubicBezTo>
                    <a:pt x="10702255" y="0"/>
                    <a:pt x="11418988" y="6979"/>
                    <a:pt x="11418988" y="6979"/>
                  </a:cubicBezTo>
                  <a:cubicBezTo>
                    <a:pt x="11787296" y="14458"/>
                    <a:pt x="11925556" y="42638"/>
                    <a:pt x="12123296" y="165219"/>
                  </a:cubicBezTo>
                  <a:cubicBezTo>
                    <a:pt x="12274314" y="258836"/>
                    <a:pt x="12279835" y="476157"/>
                    <a:pt x="12270695" y="576043"/>
                  </a:cubicBezTo>
                  <a:lnTo>
                    <a:pt x="12270695" y="576043"/>
                  </a:lnTo>
                  <a:cubicBezTo>
                    <a:pt x="12270694" y="879459"/>
                    <a:pt x="12227910" y="1028046"/>
                    <a:pt x="11652058" y="1078108"/>
                  </a:cubicBezTo>
                  <a:close/>
                </a:path>
              </a:pathLst>
            </a:custGeom>
            <a:solidFill>
              <a:srgbClr val="B6DBC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785312" y="2632144"/>
            <a:ext cx="13690664" cy="6626156"/>
            <a:chOff x="0" y="0"/>
            <a:chExt cx="12273445" cy="4084877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2279835" cy="4091479"/>
            </a:xfrm>
            <a:custGeom>
              <a:avLst/>
              <a:gdLst/>
              <a:ahLst/>
              <a:cxnLst/>
              <a:rect l="l" t="t" r="r" b="b"/>
              <a:pathLst>
                <a:path w="12279835" h="4091479">
                  <a:moveTo>
                    <a:pt x="11652058" y="4037001"/>
                  </a:moveTo>
                  <a:cubicBezTo>
                    <a:pt x="11652058" y="4037001"/>
                    <a:pt x="10921183" y="4091479"/>
                    <a:pt x="9258069" y="4088858"/>
                  </a:cubicBezTo>
                  <a:cubicBezTo>
                    <a:pt x="4524586" y="4086695"/>
                    <a:pt x="1057074" y="4078871"/>
                    <a:pt x="1057074" y="4078871"/>
                  </a:cubicBezTo>
                  <a:cubicBezTo>
                    <a:pt x="812932" y="4070037"/>
                    <a:pt x="449110" y="4048806"/>
                    <a:pt x="282371" y="3990629"/>
                  </a:cubicBezTo>
                  <a:cubicBezTo>
                    <a:pt x="4469" y="3893665"/>
                    <a:pt x="0" y="3720386"/>
                    <a:pt x="0" y="3012318"/>
                  </a:cubicBezTo>
                  <a:lnTo>
                    <a:pt x="0" y="301228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38463" y="15681"/>
                    <a:pt x="7512675" y="7673"/>
                  </a:cubicBezTo>
                  <a:cubicBezTo>
                    <a:pt x="10702255" y="0"/>
                    <a:pt x="11418988" y="6979"/>
                    <a:pt x="11418988" y="6979"/>
                  </a:cubicBezTo>
                  <a:cubicBezTo>
                    <a:pt x="11787296" y="14458"/>
                    <a:pt x="11925556" y="42638"/>
                    <a:pt x="12123296" y="165219"/>
                  </a:cubicBezTo>
                  <a:cubicBezTo>
                    <a:pt x="12274314" y="258836"/>
                    <a:pt x="12279835" y="476157"/>
                    <a:pt x="12270695" y="3012288"/>
                  </a:cubicBezTo>
                  <a:lnTo>
                    <a:pt x="12270695" y="3012318"/>
                  </a:lnTo>
                  <a:cubicBezTo>
                    <a:pt x="12270694" y="3838352"/>
                    <a:pt x="12227910" y="3986939"/>
                    <a:pt x="11652058" y="4037001"/>
                  </a:cubicBezTo>
                  <a:close/>
                </a:path>
              </a:pathLst>
            </a:custGeom>
            <a:solidFill>
              <a:srgbClr val="FDFDFB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66200">
            <a:off x="-2643610" y="-1759626"/>
            <a:ext cx="4204138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59195">
            <a:off x="641112" y="2258139"/>
            <a:ext cx="1480734" cy="4846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16931" y="698208"/>
            <a:ext cx="420412" cy="6053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63859" y="2485063"/>
            <a:ext cx="276702" cy="3983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1966" y="8707599"/>
            <a:ext cx="276702" cy="39839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1998" y="7953849"/>
            <a:ext cx="439705" cy="63308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1851" y="8906796"/>
            <a:ext cx="716407" cy="10314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973787" y="6687154"/>
            <a:ext cx="571026" cy="58052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916822">
            <a:off x="16520781" y="743711"/>
            <a:ext cx="635878" cy="56997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61659">
            <a:off x="15157231" y="9259877"/>
            <a:ext cx="4204138" cy="4114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43492" y="1363747"/>
            <a:ext cx="5245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2.15 (SGK - tr36)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01820" y="2951791"/>
            <a:ext cx="125603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66" y="5378807"/>
            <a:ext cx="13283208" cy="1098159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>
            <a:off x="5943600" y="6134100"/>
            <a:ext cx="0" cy="13716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467600" y="6134100"/>
            <a:ext cx="0" cy="13716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0363200" y="6134100"/>
            <a:ext cx="0" cy="13716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2115800" y="6134100"/>
            <a:ext cx="0" cy="13716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266058" y="7676165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810912" y="7669475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0,95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650680" y="7613542"/>
            <a:ext cx="1474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4,615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421409" y="7599906"/>
            <a:ext cx="1474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4,65</a:t>
            </a:r>
          </a:p>
        </p:txBody>
      </p:sp>
    </p:spTree>
    <p:extLst>
      <p:ext uri="{BB962C8B-B14F-4D97-AF65-F5344CB8AC3E}">
        <p14:creationId xmlns:p14="http://schemas.microsoft.com/office/powerpoint/2010/main" val="2029915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7" grpId="0"/>
      <p:bldP spid="38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486075" y="2970118"/>
            <a:ext cx="4713753" cy="4718807"/>
            <a:chOff x="0" y="0"/>
            <a:chExt cx="3529720" cy="2216503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3544050" cy="2248556"/>
            </a:xfrm>
            <a:custGeom>
              <a:avLst/>
              <a:gdLst/>
              <a:ahLst/>
              <a:cxnLst/>
              <a:rect l="l" t="t" r="r" b="b"/>
              <a:pathLst>
                <a:path w="3544050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650977" y="6965"/>
                  </a:cubicBezTo>
                  <a:lnTo>
                    <a:pt x="2650978" y="6965"/>
                  </a:lnTo>
                  <a:cubicBezTo>
                    <a:pt x="2867725" y="16819"/>
                    <a:pt x="3072040" y="36481"/>
                    <a:pt x="3206229" y="101690"/>
                  </a:cubicBezTo>
                  <a:cubicBezTo>
                    <a:pt x="3462275" y="226120"/>
                    <a:pt x="3544050" y="459160"/>
                    <a:pt x="3538562" y="704684"/>
                  </a:cubicBezTo>
                  <a:cubicBezTo>
                    <a:pt x="3538562" y="704684"/>
                    <a:pt x="3495274" y="1013073"/>
                    <a:pt x="3502708" y="1248607"/>
                  </a:cubicBezTo>
                  <a:cubicBezTo>
                    <a:pt x="3509831" y="1396804"/>
                    <a:pt x="3516987" y="1592407"/>
                    <a:pt x="3516987" y="1592407"/>
                  </a:cubicBezTo>
                  <a:cubicBezTo>
                    <a:pt x="3500306" y="1808139"/>
                    <a:pt x="3385662" y="2018751"/>
                    <a:pt x="3188793" y="2130375"/>
                  </a:cubicBezTo>
                  <a:cubicBezTo>
                    <a:pt x="3038441" y="2215624"/>
                    <a:pt x="2840410" y="2230722"/>
                    <a:pt x="2250053" y="2219980"/>
                  </a:cubicBezTo>
                  <a:lnTo>
                    <a:pt x="2250030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E8E5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721244" y="2938596"/>
            <a:ext cx="4713753" cy="4773189"/>
            <a:chOff x="0" y="0"/>
            <a:chExt cx="3529720" cy="2216503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3544050" cy="2248556"/>
            </a:xfrm>
            <a:custGeom>
              <a:avLst/>
              <a:gdLst/>
              <a:ahLst/>
              <a:cxnLst/>
              <a:rect l="l" t="t" r="r" b="b"/>
              <a:pathLst>
                <a:path w="3544050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650977" y="6965"/>
                  </a:cubicBezTo>
                  <a:lnTo>
                    <a:pt x="2650978" y="6965"/>
                  </a:lnTo>
                  <a:cubicBezTo>
                    <a:pt x="2867725" y="16819"/>
                    <a:pt x="3072040" y="36481"/>
                    <a:pt x="3206229" y="101690"/>
                  </a:cubicBezTo>
                  <a:cubicBezTo>
                    <a:pt x="3462275" y="226120"/>
                    <a:pt x="3544050" y="459160"/>
                    <a:pt x="3538562" y="704684"/>
                  </a:cubicBezTo>
                  <a:cubicBezTo>
                    <a:pt x="3538562" y="704684"/>
                    <a:pt x="3495274" y="1013073"/>
                    <a:pt x="3502708" y="1248607"/>
                  </a:cubicBezTo>
                  <a:cubicBezTo>
                    <a:pt x="3509831" y="1396804"/>
                    <a:pt x="3516987" y="1592407"/>
                    <a:pt x="3516987" y="1592407"/>
                  </a:cubicBezTo>
                  <a:cubicBezTo>
                    <a:pt x="3500306" y="1808139"/>
                    <a:pt x="3385662" y="2018751"/>
                    <a:pt x="3188793" y="2130375"/>
                  </a:cubicBezTo>
                  <a:cubicBezTo>
                    <a:pt x="3038441" y="2215624"/>
                    <a:pt x="2840410" y="2230722"/>
                    <a:pt x="2250053" y="2219980"/>
                  </a:cubicBezTo>
                  <a:lnTo>
                    <a:pt x="2250030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E8E5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963400" y="2883588"/>
            <a:ext cx="4713753" cy="4773189"/>
            <a:chOff x="0" y="0"/>
            <a:chExt cx="3529720" cy="2216503"/>
          </a:xfrm>
        </p:grpSpPr>
        <p:sp>
          <p:nvSpPr>
            <p:cNvPr id="13" name="Freeform 13"/>
            <p:cNvSpPr/>
            <p:nvPr/>
          </p:nvSpPr>
          <p:spPr>
            <a:xfrm>
              <a:off x="-9098" y="-6509"/>
              <a:ext cx="3544050" cy="2248556"/>
            </a:xfrm>
            <a:custGeom>
              <a:avLst/>
              <a:gdLst/>
              <a:ahLst/>
              <a:cxnLst/>
              <a:rect l="l" t="t" r="r" b="b"/>
              <a:pathLst>
                <a:path w="3544050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650977" y="6965"/>
                  </a:cubicBezTo>
                  <a:lnTo>
                    <a:pt x="2650978" y="6965"/>
                  </a:lnTo>
                  <a:cubicBezTo>
                    <a:pt x="2867725" y="16819"/>
                    <a:pt x="3072040" y="36481"/>
                    <a:pt x="3206229" y="101690"/>
                  </a:cubicBezTo>
                  <a:cubicBezTo>
                    <a:pt x="3462275" y="226120"/>
                    <a:pt x="3544050" y="459160"/>
                    <a:pt x="3538562" y="704684"/>
                  </a:cubicBezTo>
                  <a:cubicBezTo>
                    <a:pt x="3538562" y="704684"/>
                    <a:pt x="3495274" y="1013073"/>
                    <a:pt x="3502708" y="1248607"/>
                  </a:cubicBezTo>
                  <a:cubicBezTo>
                    <a:pt x="3509831" y="1396804"/>
                    <a:pt x="3516987" y="1592407"/>
                    <a:pt x="3516987" y="1592407"/>
                  </a:cubicBezTo>
                  <a:cubicBezTo>
                    <a:pt x="3500306" y="1808139"/>
                    <a:pt x="3385662" y="2018751"/>
                    <a:pt x="3188793" y="2130375"/>
                  </a:cubicBezTo>
                  <a:cubicBezTo>
                    <a:pt x="3038441" y="2215624"/>
                    <a:pt x="2840410" y="2230722"/>
                    <a:pt x="2250053" y="2219980"/>
                  </a:cubicBezTo>
                  <a:lnTo>
                    <a:pt x="2250030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E8E5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3078999" y="1387084"/>
            <a:ext cx="12126351" cy="782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4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3F3A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69711" y="1337200"/>
            <a:ext cx="650685" cy="84462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767604" y="1337200"/>
            <a:ext cx="650685" cy="844623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3421270" y="3238500"/>
            <a:ext cx="838200" cy="838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Oval 31"/>
          <p:cNvSpPr/>
          <p:nvPr/>
        </p:nvSpPr>
        <p:spPr>
          <a:xfrm>
            <a:off x="8656439" y="3238500"/>
            <a:ext cx="838200" cy="838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Oval 32"/>
          <p:cNvSpPr/>
          <p:nvPr/>
        </p:nvSpPr>
        <p:spPr>
          <a:xfrm>
            <a:off x="13898595" y="3312160"/>
            <a:ext cx="838200" cy="8382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99396" y="4533900"/>
            <a:ext cx="42819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63596" y="4534872"/>
            <a:ext cx="447838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tập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2.14; 2.15 (T36/SGK)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2.22- 2.24 (T31/SBT)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986453" y="4533900"/>
            <a:ext cx="469768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Bài 7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(tiết 2+3)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34" y="6520302"/>
            <a:ext cx="2426418" cy="306045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9932" y="6864052"/>
            <a:ext cx="2472441" cy="251206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D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092054">
            <a:off x="-3117790" y="-2249465"/>
            <a:ext cx="7700664" cy="5255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760722">
            <a:off x="507449" y="-3022327"/>
            <a:ext cx="4569048" cy="417496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54256" y="1380753"/>
            <a:ext cx="14179488" cy="7525495"/>
            <a:chOff x="0" y="0"/>
            <a:chExt cx="14489242" cy="7689891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14503572" cy="7721944"/>
            </a:xfrm>
            <a:custGeom>
              <a:avLst/>
              <a:gdLst/>
              <a:ahLst/>
              <a:cxnLst/>
              <a:rect l="l" t="t" r="r" b="b"/>
              <a:pathLst>
                <a:path w="14503572" h="7721944">
                  <a:moveTo>
                    <a:pt x="63030" y="7128391"/>
                  </a:moveTo>
                  <a:cubicBezTo>
                    <a:pt x="63030" y="7128391"/>
                    <a:pt x="0" y="688182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3610499" y="6965"/>
                  </a:cubicBezTo>
                  <a:lnTo>
                    <a:pt x="13610500" y="6965"/>
                  </a:lnTo>
                  <a:cubicBezTo>
                    <a:pt x="13827248" y="16819"/>
                    <a:pt x="14031563" y="36481"/>
                    <a:pt x="14165750" y="101690"/>
                  </a:cubicBezTo>
                  <a:cubicBezTo>
                    <a:pt x="14421797" y="226120"/>
                    <a:pt x="14503571" y="459160"/>
                    <a:pt x="14498085" y="704684"/>
                  </a:cubicBezTo>
                  <a:cubicBezTo>
                    <a:pt x="14498085" y="704684"/>
                    <a:pt x="14454796" y="1013073"/>
                    <a:pt x="14462230" y="1248607"/>
                  </a:cubicBezTo>
                  <a:cubicBezTo>
                    <a:pt x="14469353" y="6870192"/>
                    <a:pt x="14476509" y="7065795"/>
                    <a:pt x="14476509" y="7065795"/>
                  </a:cubicBezTo>
                  <a:cubicBezTo>
                    <a:pt x="14459828" y="7281528"/>
                    <a:pt x="14345184" y="7492139"/>
                    <a:pt x="14148316" y="7603763"/>
                  </a:cubicBezTo>
                  <a:cubicBezTo>
                    <a:pt x="13997964" y="7689012"/>
                    <a:pt x="13799932" y="7704110"/>
                    <a:pt x="10978216" y="7693368"/>
                  </a:cubicBezTo>
                  <a:lnTo>
                    <a:pt x="10978052" y="7693368"/>
                  </a:lnTo>
                  <a:cubicBezTo>
                    <a:pt x="645952" y="7688091"/>
                    <a:pt x="384604" y="7721944"/>
                    <a:pt x="254278" y="7612787"/>
                  </a:cubicBezTo>
                  <a:cubicBezTo>
                    <a:pt x="145767" y="7521901"/>
                    <a:pt x="81795" y="7328590"/>
                    <a:pt x="63030" y="7128391"/>
                  </a:cubicBezTo>
                  <a:close/>
                </a:path>
              </a:pathLst>
            </a:custGeom>
            <a:solidFill>
              <a:srgbClr val="FDB5A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392922" y="1802639"/>
            <a:ext cx="13502155" cy="6681722"/>
            <a:chOff x="0" y="0"/>
            <a:chExt cx="13797112" cy="6827686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13811443" cy="6859739"/>
            </a:xfrm>
            <a:custGeom>
              <a:avLst/>
              <a:gdLst/>
              <a:ahLst/>
              <a:cxnLst/>
              <a:rect l="l" t="t" r="r" b="b"/>
              <a:pathLst>
                <a:path w="13811443" h="6859739">
                  <a:moveTo>
                    <a:pt x="63030" y="6266186"/>
                  </a:moveTo>
                  <a:cubicBezTo>
                    <a:pt x="63030" y="6266186"/>
                    <a:pt x="0" y="6019621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918370" y="6965"/>
                  </a:cubicBezTo>
                  <a:lnTo>
                    <a:pt x="12918370" y="6965"/>
                  </a:lnTo>
                  <a:cubicBezTo>
                    <a:pt x="13135119" y="16819"/>
                    <a:pt x="13339433" y="36481"/>
                    <a:pt x="13473622" y="101690"/>
                  </a:cubicBezTo>
                  <a:cubicBezTo>
                    <a:pt x="13729667" y="226120"/>
                    <a:pt x="13811443" y="459160"/>
                    <a:pt x="13805955" y="704684"/>
                  </a:cubicBezTo>
                  <a:cubicBezTo>
                    <a:pt x="13805955" y="704684"/>
                    <a:pt x="13762666" y="1013073"/>
                    <a:pt x="13770100" y="1248607"/>
                  </a:cubicBezTo>
                  <a:cubicBezTo>
                    <a:pt x="13777224" y="6007987"/>
                    <a:pt x="13784380" y="6203590"/>
                    <a:pt x="13784380" y="6203590"/>
                  </a:cubicBezTo>
                  <a:cubicBezTo>
                    <a:pt x="13767699" y="6419322"/>
                    <a:pt x="13653054" y="6629934"/>
                    <a:pt x="13456186" y="6741558"/>
                  </a:cubicBezTo>
                  <a:cubicBezTo>
                    <a:pt x="13305834" y="6826807"/>
                    <a:pt x="13107802" y="6841905"/>
                    <a:pt x="10427004" y="6831163"/>
                  </a:cubicBezTo>
                  <a:lnTo>
                    <a:pt x="10426849" y="6831163"/>
                  </a:lnTo>
                  <a:cubicBezTo>
                    <a:pt x="645952" y="6825887"/>
                    <a:pt x="384604" y="6859740"/>
                    <a:pt x="254278" y="6750582"/>
                  </a:cubicBezTo>
                  <a:cubicBezTo>
                    <a:pt x="145767" y="6659697"/>
                    <a:pt x="81795" y="6466385"/>
                    <a:pt x="63030" y="6266186"/>
                  </a:cubicBezTo>
                  <a:close/>
                </a:path>
              </a:pathLst>
            </a:custGeom>
            <a:solidFill>
              <a:srgbClr val="FDFE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734937">
            <a:off x="14481118" y="7534547"/>
            <a:ext cx="5937578" cy="40523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07689" y="6956630"/>
            <a:ext cx="942092" cy="10338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86651" y="2155318"/>
            <a:ext cx="1573302" cy="16917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49595" y="568417"/>
            <a:ext cx="646090" cy="9302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7995" y="1256399"/>
            <a:ext cx="379388" cy="5462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651" y="8405601"/>
            <a:ext cx="628975" cy="9055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2300" y="9311192"/>
            <a:ext cx="346651" cy="4991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611089">
            <a:off x="15398890" y="7594462"/>
            <a:ext cx="3717431" cy="4610767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093551" y="3026455"/>
            <a:ext cx="12097114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</a:p>
        </p:txBody>
      </p:sp>
    </p:spTree>
    <p:extLst>
      <p:ext uri="{BB962C8B-B14F-4D97-AF65-F5344CB8AC3E}">
        <p14:creationId xmlns:p14="http://schemas.microsoft.com/office/powerpoint/2010/main" val="221106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747497">
            <a:off x="15856301" y="-938307"/>
            <a:ext cx="3709899" cy="29400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100689">
            <a:off x="3844741" y="1440542"/>
            <a:ext cx="11410271" cy="72675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47471">
            <a:off x="-809340" y="7572694"/>
            <a:ext cx="7089475" cy="68236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5274" y="4823156"/>
            <a:ext cx="4687967" cy="59546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91567">
            <a:off x="16055940" y="4615148"/>
            <a:ext cx="647480" cy="6770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763984" y="8120846"/>
            <a:ext cx="607353" cy="63506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015356" y="844389"/>
            <a:ext cx="807757" cy="8446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64528" y="3764187"/>
            <a:ext cx="728961" cy="7289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545348" y="8945805"/>
            <a:ext cx="624989" cy="6249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314582" y="1351391"/>
            <a:ext cx="417798" cy="41779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59699" y="2923486"/>
            <a:ext cx="8780353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Video tình huống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880" y="681159"/>
            <a:ext cx="1822180" cy="2015686"/>
          </a:xfrm>
          <a:prstGeom prst="rect">
            <a:avLst/>
          </a:prstGeom>
        </p:spPr>
      </p:pic>
      <p:pic>
        <p:nvPicPr>
          <p:cNvPr id="5" name="hoa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346274" y="38106"/>
            <a:ext cx="13406274" cy="10210435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3829972" y="855795"/>
            <a:ext cx="3005331" cy="0"/>
          </a:xfrm>
          <a:prstGeom prst="line">
            <a:avLst/>
          </a:prstGeom>
          <a:ln w="123825" cap="rnd">
            <a:solidFill>
              <a:srgbClr val="3F3A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10949526" y="818384"/>
            <a:ext cx="3005331" cy="0"/>
          </a:xfrm>
          <a:prstGeom prst="line">
            <a:avLst/>
          </a:prstGeom>
          <a:ln w="123825" cap="rnd">
            <a:solidFill>
              <a:srgbClr val="3F3A6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28934">
            <a:off x="-614964" y="5722282"/>
            <a:ext cx="10906799" cy="128126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618456">
            <a:off x="7700952" y="5701598"/>
            <a:ext cx="10830260" cy="1272277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654232" y="1464452"/>
            <a:ext cx="10209057" cy="6087225"/>
            <a:chOff x="0" y="0"/>
            <a:chExt cx="3778914" cy="22532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78914" cy="2253205"/>
            </a:xfrm>
            <a:custGeom>
              <a:avLst/>
              <a:gdLst/>
              <a:ahLst/>
              <a:cxnLst/>
              <a:rect l="l" t="t" r="r" b="b"/>
              <a:pathLst>
                <a:path w="3778914" h="2253205">
                  <a:moveTo>
                    <a:pt x="3654454" y="2253205"/>
                  </a:moveTo>
                  <a:lnTo>
                    <a:pt x="124460" y="2253205"/>
                  </a:lnTo>
                  <a:cubicBezTo>
                    <a:pt x="55880" y="2253205"/>
                    <a:pt x="0" y="2197325"/>
                    <a:pt x="0" y="21287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54454" y="0"/>
                  </a:lnTo>
                  <a:cubicBezTo>
                    <a:pt x="3723034" y="0"/>
                    <a:pt x="3778914" y="55880"/>
                    <a:pt x="3778914" y="124460"/>
                  </a:cubicBezTo>
                  <a:lnTo>
                    <a:pt x="3778914" y="2128745"/>
                  </a:lnTo>
                  <a:cubicBezTo>
                    <a:pt x="3778914" y="2197325"/>
                    <a:pt x="3723034" y="2253205"/>
                    <a:pt x="3654454" y="2253205"/>
                  </a:cubicBezTo>
                  <a:close/>
                </a:path>
              </a:pathLst>
            </a:custGeom>
            <a:solidFill>
              <a:srgbClr val="EB8B8F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3181274" y="1229428"/>
            <a:ext cx="11127681" cy="0"/>
          </a:xfrm>
          <a:prstGeom prst="line">
            <a:avLst/>
          </a:prstGeom>
          <a:ln w="466725" cap="rnd">
            <a:solidFill>
              <a:srgbClr val="99B0D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194920" y="7307948"/>
            <a:ext cx="11127681" cy="0"/>
          </a:xfrm>
          <a:prstGeom prst="line">
            <a:avLst/>
          </a:prstGeom>
          <a:ln w="238125" cap="rnd">
            <a:solidFill>
              <a:srgbClr val="99B0D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3880581" y="1877258"/>
            <a:ext cx="9752980" cy="5147620"/>
            <a:chOff x="0" y="0"/>
            <a:chExt cx="4629134" cy="24432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29134" cy="2443256"/>
            </a:xfrm>
            <a:custGeom>
              <a:avLst/>
              <a:gdLst/>
              <a:ahLst/>
              <a:cxnLst/>
              <a:rect l="l" t="t" r="r" b="b"/>
              <a:pathLst>
                <a:path w="4629134" h="2443256">
                  <a:moveTo>
                    <a:pt x="4504674" y="2443256"/>
                  </a:moveTo>
                  <a:lnTo>
                    <a:pt x="124460" y="2443256"/>
                  </a:lnTo>
                  <a:cubicBezTo>
                    <a:pt x="55880" y="2443256"/>
                    <a:pt x="0" y="2387375"/>
                    <a:pt x="0" y="2318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504674" y="0"/>
                  </a:lnTo>
                  <a:cubicBezTo>
                    <a:pt x="4573255" y="0"/>
                    <a:pt x="4629134" y="55880"/>
                    <a:pt x="4629134" y="124460"/>
                  </a:cubicBezTo>
                  <a:lnTo>
                    <a:pt x="4629134" y="2318795"/>
                  </a:lnTo>
                  <a:cubicBezTo>
                    <a:pt x="4629134" y="2387376"/>
                    <a:pt x="4573255" y="2443256"/>
                    <a:pt x="4504674" y="2443256"/>
                  </a:cubicBezTo>
                  <a:close/>
                </a:path>
              </a:pathLst>
            </a:custGeom>
            <a:solidFill>
              <a:srgbClr val="FFF6F5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5653" y="6457634"/>
            <a:ext cx="1339228" cy="28006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0419">
            <a:off x="14991940" y="697307"/>
            <a:ext cx="2567251" cy="24738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86620" y="7857967"/>
            <a:ext cx="867380" cy="16797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308955" y="6673923"/>
            <a:ext cx="3158683" cy="25843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690797" y="5290245"/>
            <a:ext cx="504123" cy="72583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758761" y="8173526"/>
            <a:ext cx="504123" cy="72583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62884" y="7966111"/>
            <a:ext cx="216005" cy="31100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63278" y="4941656"/>
            <a:ext cx="341358" cy="4914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100617" y="3754042"/>
            <a:ext cx="366182" cy="52722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547712" y="4241513"/>
            <a:ext cx="185132" cy="2665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903095">
            <a:off x="-320699" y="2011317"/>
            <a:ext cx="1433000" cy="81811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060008" flipH="1" flipV="1">
            <a:off x="17130418" y="4692407"/>
            <a:ext cx="1367456" cy="78069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3988394" y="2854698"/>
            <a:ext cx="9537354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7: TẬP </a:t>
            </a:r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 CÁC 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</a:t>
            </a:r>
          </a:p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752888">
            <a:off x="-2355636" y="8173703"/>
            <a:ext cx="5403192" cy="31240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01084">
            <a:off x="681178" y="8556367"/>
            <a:ext cx="1205023" cy="11342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29454" y="-779456"/>
            <a:ext cx="3272835" cy="31300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869451">
            <a:off x="16084231" y="319440"/>
            <a:ext cx="808704" cy="761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082256">
            <a:off x="11978863" y="7902866"/>
            <a:ext cx="10054702" cy="89761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95936">
            <a:off x="393113" y="516284"/>
            <a:ext cx="2203103" cy="21229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428970">
            <a:off x="15327364" y="3793670"/>
            <a:ext cx="689545" cy="6895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855490" y="423395"/>
            <a:ext cx="420412" cy="6053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470894" y="8955647"/>
            <a:ext cx="420412" cy="6053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429189">
            <a:off x="1830382" y="5896455"/>
            <a:ext cx="959230" cy="31393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705274" y="3533172"/>
            <a:ext cx="4674891" cy="4365909"/>
            <a:chOff x="0" y="0"/>
            <a:chExt cx="1470772" cy="137356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70772" cy="1373563"/>
            </a:xfrm>
            <a:custGeom>
              <a:avLst/>
              <a:gdLst/>
              <a:ahLst/>
              <a:cxnLst/>
              <a:rect l="l" t="t" r="r" b="b"/>
              <a:pathLst>
                <a:path w="1470772" h="1373563">
                  <a:moveTo>
                    <a:pt x="1346312" y="1373563"/>
                  </a:moveTo>
                  <a:lnTo>
                    <a:pt x="124460" y="1373563"/>
                  </a:lnTo>
                  <a:cubicBezTo>
                    <a:pt x="55880" y="1373563"/>
                    <a:pt x="0" y="1317683"/>
                    <a:pt x="0" y="12491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6312" y="0"/>
                  </a:lnTo>
                  <a:cubicBezTo>
                    <a:pt x="1414892" y="0"/>
                    <a:pt x="1470772" y="55880"/>
                    <a:pt x="1470772" y="124460"/>
                  </a:cubicBezTo>
                  <a:lnTo>
                    <a:pt x="1470772" y="1249103"/>
                  </a:lnTo>
                  <a:cubicBezTo>
                    <a:pt x="1470772" y="1317683"/>
                    <a:pt x="1414892" y="1373563"/>
                    <a:pt x="1346312" y="1373563"/>
                  </a:cubicBezTo>
                  <a:close/>
                </a:path>
              </a:pathLst>
            </a:custGeom>
            <a:solidFill>
              <a:srgbClr val="B6DBCB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6215662" y="3533172"/>
            <a:ext cx="4674891" cy="4365909"/>
            <a:chOff x="0" y="0"/>
            <a:chExt cx="1470772" cy="137356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70772" cy="1373563"/>
            </a:xfrm>
            <a:custGeom>
              <a:avLst/>
              <a:gdLst/>
              <a:ahLst/>
              <a:cxnLst/>
              <a:rect l="l" t="t" r="r" b="b"/>
              <a:pathLst>
                <a:path w="1470772" h="1373563">
                  <a:moveTo>
                    <a:pt x="1346312" y="1373563"/>
                  </a:moveTo>
                  <a:lnTo>
                    <a:pt x="124460" y="1373563"/>
                  </a:lnTo>
                  <a:cubicBezTo>
                    <a:pt x="55880" y="1373563"/>
                    <a:pt x="0" y="1317683"/>
                    <a:pt x="0" y="12491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6312" y="0"/>
                  </a:lnTo>
                  <a:cubicBezTo>
                    <a:pt x="1414892" y="0"/>
                    <a:pt x="1470772" y="55880"/>
                    <a:pt x="1470772" y="124460"/>
                  </a:cubicBezTo>
                  <a:lnTo>
                    <a:pt x="1470772" y="1249103"/>
                  </a:lnTo>
                  <a:cubicBezTo>
                    <a:pt x="1470772" y="1317683"/>
                    <a:pt x="1414892" y="1373563"/>
                    <a:pt x="1346312" y="1373563"/>
                  </a:cubicBezTo>
                  <a:close/>
                </a:path>
              </a:pathLst>
            </a:custGeom>
            <a:solidFill>
              <a:srgbClr val="B6DBCB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4681100" y="1725137"/>
            <a:ext cx="8816683" cy="62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3" name="Group 16"/>
          <p:cNvGrpSpPr/>
          <p:nvPr/>
        </p:nvGrpSpPr>
        <p:grpSpPr>
          <a:xfrm>
            <a:off x="11754563" y="3533172"/>
            <a:ext cx="4674891" cy="4365909"/>
            <a:chOff x="0" y="0"/>
            <a:chExt cx="1470772" cy="1373563"/>
          </a:xfrm>
        </p:grpSpPr>
        <p:sp>
          <p:nvSpPr>
            <p:cNvPr id="24" name="Freeform 17"/>
            <p:cNvSpPr/>
            <p:nvPr/>
          </p:nvSpPr>
          <p:spPr>
            <a:xfrm>
              <a:off x="0" y="0"/>
              <a:ext cx="1470772" cy="1373563"/>
            </a:xfrm>
            <a:custGeom>
              <a:avLst/>
              <a:gdLst/>
              <a:ahLst/>
              <a:cxnLst/>
              <a:rect l="l" t="t" r="r" b="b"/>
              <a:pathLst>
                <a:path w="1470772" h="1373563">
                  <a:moveTo>
                    <a:pt x="1346312" y="1373563"/>
                  </a:moveTo>
                  <a:lnTo>
                    <a:pt x="124460" y="1373563"/>
                  </a:lnTo>
                  <a:cubicBezTo>
                    <a:pt x="55880" y="1373563"/>
                    <a:pt x="0" y="1317683"/>
                    <a:pt x="0" y="12491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6312" y="0"/>
                  </a:lnTo>
                  <a:cubicBezTo>
                    <a:pt x="1414892" y="0"/>
                    <a:pt x="1470772" y="55880"/>
                    <a:pt x="1470772" y="124460"/>
                  </a:cubicBezTo>
                  <a:lnTo>
                    <a:pt x="1470772" y="1249103"/>
                  </a:lnTo>
                  <a:cubicBezTo>
                    <a:pt x="1470772" y="1317683"/>
                    <a:pt x="1414892" y="1373563"/>
                    <a:pt x="1346312" y="1373563"/>
                  </a:cubicBezTo>
                  <a:close/>
                </a:path>
              </a:pathLst>
            </a:custGeom>
            <a:solidFill>
              <a:srgbClr val="B6DBCB"/>
            </a:solidFill>
          </p:spPr>
        </p:sp>
      </p:grpSp>
      <p:pic>
        <p:nvPicPr>
          <p:cNvPr id="25" name="Picture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721464" y="7706166"/>
            <a:ext cx="3344407" cy="2426216"/>
          </a:xfrm>
          <a:prstGeom prst="rect">
            <a:avLst/>
          </a:prstGeom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5672137" y="6174228"/>
            <a:ext cx="1514634" cy="19239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147296" y="4054117"/>
            <a:ext cx="3790846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25470" y="4034998"/>
            <a:ext cx="4091934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202977" y="4034998"/>
            <a:ext cx="37908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173142">
            <a:off x="-3094528" y="-2728895"/>
            <a:ext cx="7243125" cy="52603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4195002">
            <a:off x="14307784" y="7597696"/>
            <a:ext cx="6230048" cy="58951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987064">
            <a:off x="15958697" y="8362949"/>
            <a:ext cx="4211329" cy="38481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25671">
            <a:off x="-2876147" y="-579603"/>
            <a:ext cx="4374440" cy="39971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02859" y="586686"/>
            <a:ext cx="589992" cy="8494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08015" y="1849374"/>
            <a:ext cx="416425" cy="5995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22808" y="1068118"/>
            <a:ext cx="173567" cy="2499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606" y="8228827"/>
            <a:ext cx="504415" cy="7262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7557" y="9485869"/>
            <a:ext cx="262929" cy="3785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035" y="9176109"/>
            <a:ext cx="215143" cy="309760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47817">
            <a:off x="16902472" y="4683632"/>
            <a:ext cx="1042020" cy="730716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529439" y="5305935"/>
            <a:ext cx="4241161" cy="5049002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680865"/>
              </p:ext>
            </p:extLst>
          </p:nvPr>
        </p:nvGraphicFramePr>
        <p:xfrm>
          <a:off x="534298" y="698434"/>
          <a:ext cx="14910913" cy="55118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43502">
                  <a:extLst>
                    <a:ext uri="{9D8B030D-6E8A-4147-A177-3AD203B41FA5}">
                      <a16:colId xmlns:a16="http://schemas.microsoft.com/office/drawing/2014/main" val="270453022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785497996"/>
                    </a:ext>
                  </a:extLst>
                </a:gridCol>
                <a:gridCol w="1119611">
                  <a:extLst>
                    <a:ext uri="{9D8B030D-6E8A-4147-A177-3AD203B41FA5}">
                      <a16:colId xmlns:a16="http://schemas.microsoft.com/office/drawing/2014/main" val="2784637037"/>
                    </a:ext>
                  </a:extLst>
                </a:gridCol>
              </a:tblGrid>
              <a:tr h="574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0923807"/>
                  </a:ext>
                </a:extLst>
              </a:tr>
              <a:tr h="1055540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spcAft>
                          <a:spcPts val="0"/>
                        </a:spcAft>
                        <a:buAutoNum type="alphaLcParenR"/>
                      </a:pPr>
                      <a:r>
                        <a:rPr lang="en-US" sz="3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Mọi số hữu tỉ đều viết được dưới dạng số thập</a:t>
                      </a:r>
                      <a:r>
                        <a:rPr lang="en-US" sz="36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6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hữu hạn hoặc số</a:t>
                      </a:r>
                      <a:r>
                        <a:rPr lang="en-US" sz="36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thập phân</a:t>
                      </a:r>
                      <a:r>
                        <a:rPr lang="en-US" sz="3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vô hạn tuần hoàn.</a:t>
                      </a:r>
                      <a:endParaRPr lang="en-US" sz="3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1059663"/>
                  </a:ext>
                </a:extLst>
              </a:tr>
              <a:tr h="5741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 Nếu a là số tự nhiên thì a là số vô tỉ.</a:t>
                      </a:r>
                      <a:endParaRPr lang="en-US" sz="3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5306469"/>
                  </a:ext>
                </a:extLst>
              </a:tr>
              <a:tr h="10555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c) Số vô tỉ là số viết được dưới dạng số thập phân vô hạn không tuần hoàn.</a:t>
                      </a:r>
                      <a:endParaRPr lang="en-US" sz="3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0416321"/>
                  </a:ext>
                </a:extLst>
              </a:tr>
              <a:tr h="5670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d) Số 2,(3) không phải là số hữu tỉ.</a:t>
                      </a:r>
                      <a:endParaRPr lang="en-US" sz="3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2328927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057439" y="190500"/>
            <a:ext cx="111251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4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tính Đúng, Sai của các khẳng định sau</a:t>
            </a:r>
            <a:r>
              <a:rPr lang="en-US"/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76702" y="1714500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672102" y="2933700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376702" y="4152900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672102" y="5335369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3" name="Rectangle 11"/>
          <p:cNvSpPr>
            <a:spLocks noChangeArrowheads="1"/>
          </p:cNvSpPr>
          <p:nvPr/>
        </p:nvSpPr>
        <p:spPr bwMode="auto">
          <a:xfrm>
            <a:off x="1752600" y="3519488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" name="Rectangle 12"/>
          <p:cNvSpPr>
            <a:spLocks noChangeArrowheads="1"/>
          </p:cNvSpPr>
          <p:nvPr/>
        </p:nvSpPr>
        <p:spPr bwMode="auto">
          <a:xfrm>
            <a:off x="2668810" y="6331923"/>
            <a:ext cx="90396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2: </a:t>
            </a:r>
            <a:r>
              <a:rPr kumimoji="0" lang="en-US" altLang="en-US" sz="4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 các kí hiệu </a:t>
            </a:r>
            <a:r>
              <a:rPr kumimoji="0" lang="en-US" altLang="en-US" sz="4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kumimoji="0" lang="en-US" altLang="en-US" sz="4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en-US" altLang="en-US" sz="4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</a:t>
            </a:r>
            <a:r>
              <a:rPr kumimoji="0" lang="en-US" altLang="en-US" sz="4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vào ô trống:</a:t>
            </a:r>
            <a:endParaRPr kumimoji="0" lang="en-US" altLang="en-US" sz="4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" name="Table 4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2070291"/>
                  </p:ext>
                </p:extLst>
              </p:nvPr>
            </p:nvGraphicFramePr>
            <p:xfrm>
              <a:off x="1855734" y="7376868"/>
              <a:ext cx="12039560" cy="198437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008534">
                      <a:extLst>
                        <a:ext uri="{9D8B030D-6E8A-4147-A177-3AD203B41FA5}">
                          <a16:colId xmlns:a16="http://schemas.microsoft.com/office/drawing/2014/main" val="1895987354"/>
                        </a:ext>
                      </a:extLst>
                    </a:gridCol>
                    <a:gridCol w="3008534">
                      <a:extLst>
                        <a:ext uri="{9D8B030D-6E8A-4147-A177-3AD203B41FA5}">
                          <a16:colId xmlns:a16="http://schemas.microsoft.com/office/drawing/2014/main" val="974171043"/>
                        </a:ext>
                      </a:extLst>
                    </a:gridCol>
                    <a:gridCol w="3011246">
                      <a:extLst>
                        <a:ext uri="{9D8B030D-6E8A-4147-A177-3AD203B41FA5}">
                          <a16:colId xmlns:a16="http://schemas.microsoft.com/office/drawing/2014/main" val="888603816"/>
                        </a:ext>
                      </a:extLst>
                    </a:gridCol>
                    <a:gridCol w="3011246">
                      <a:extLst>
                        <a:ext uri="{9D8B030D-6E8A-4147-A177-3AD203B41FA5}">
                          <a16:colId xmlns:a16="http://schemas.microsoft.com/office/drawing/2014/main" val="680705877"/>
                        </a:ext>
                      </a:extLst>
                    </a:gridCol>
                  </a:tblGrid>
                  <a:tr h="117632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4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44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  <m:r>
                                <a:rPr lang="en-US" sz="4400" b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3200" b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Q         </a:t>
                          </a:r>
                          <a:endParaRPr lang="en-US" sz="3200" b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200" b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-2        N</a:t>
                          </a:r>
                          <a:endParaRPr lang="en-US" sz="3200" b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200" b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-0,17        Z</a:t>
                          </a:r>
                          <a:endParaRPr lang="en-US" sz="3200" b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200" b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1,2(3)        Q</a:t>
                          </a:r>
                          <a:endParaRPr lang="en-US" sz="3200" b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3622085"/>
                      </a:ext>
                    </a:extLst>
                  </a:tr>
                  <a:tr h="80805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200" b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1,4142…        I</a:t>
                          </a:r>
                          <a:endParaRPr lang="en-US" sz="3200" b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200" b="1" baseline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        Z</a:t>
                          </a:r>
                          <a:endParaRPr lang="en-US" sz="3200" b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3200" b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I</a:t>
                          </a:r>
                          <a:endParaRPr lang="en-US" sz="3200" b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200" b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-2,5          Q</a:t>
                          </a:r>
                          <a:endParaRPr lang="en-US" sz="3200" b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74249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6" name="Table 4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2070291"/>
                  </p:ext>
                </p:extLst>
              </p:nvPr>
            </p:nvGraphicFramePr>
            <p:xfrm>
              <a:off x="1855734" y="7376868"/>
              <a:ext cx="12039560" cy="198437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008534">
                      <a:extLst>
                        <a:ext uri="{9D8B030D-6E8A-4147-A177-3AD203B41FA5}">
                          <a16:colId xmlns:a16="http://schemas.microsoft.com/office/drawing/2014/main" val="1895987354"/>
                        </a:ext>
                      </a:extLst>
                    </a:gridCol>
                    <a:gridCol w="3008534">
                      <a:extLst>
                        <a:ext uri="{9D8B030D-6E8A-4147-A177-3AD203B41FA5}">
                          <a16:colId xmlns:a16="http://schemas.microsoft.com/office/drawing/2014/main" val="974171043"/>
                        </a:ext>
                      </a:extLst>
                    </a:gridCol>
                    <a:gridCol w="3011246">
                      <a:extLst>
                        <a:ext uri="{9D8B030D-6E8A-4147-A177-3AD203B41FA5}">
                          <a16:colId xmlns:a16="http://schemas.microsoft.com/office/drawing/2014/main" val="888603816"/>
                        </a:ext>
                      </a:extLst>
                    </a:gridCol>
                    <a:gridCol w="3011246">
                      <a:extLst>
                        <a:ext uri="{9D8B030D-6E8A-4147-A177-3AD203B41FA5}">
                          <a16:colId xmlns:a16="http://schemas.microsoft.com/office/drawing/2014/main" val="680705877"/>
                        </a:ext>
                      </a:extLst>
                    </a:gridCol>
                  </a:tblGrid>
                  <a:tr h="117632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19"/>
                          <a:stretch>
                            <a:fillRect l="-202" t="-518" r="-300810" b="-79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200" b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        N</a:t>
                          </a:r>
                          <a:endParaRPr lang="en-US" sz="3200" b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200" b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sz="3200" b="1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0,17        Z</a:t>
                          </a:r>
                          <a:endParaRPr lang="en-US" sz="3200" b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200" b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1,2(3)      </a:t>
                          </a:r>
                          <a:r>
                            <a:rPr lang="en-US" sz="3200" b="1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Q</a:t>
                          </a:r>
                          <a:endParaRPr lang="en-US" sz="3200" b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3622085"/>
                      </a:ext>
                    </a:extLst>
                  </a:tr>
                  <a:tr h="80805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200" b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1,4142</a:t>
                          </a:r>
                          <a:r>
                            <a:rPr lang="en-US" sz="3200" b="1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        </a:t>
                          </a:r>
                          <a:r>
                            <a:rPr lang="en-US" sz="3200" b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endParaRPr lang="en-US" sz="3200" b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200" b="1" baseline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        </a:t>
                          </a:r>
                          <a:r>
                            <a:rPr lang="en-US" sz="3200" b="1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endParaRPr lang="en-US" sz="3200" b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19"/>
                          <a:stretch>
                            <a:fillRect l="-200202" t="-145865" r="-100810" b="-157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200" b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-2,5      </a:t>
                          </a:r>
                          <a:r>
                            <a:rPr lang="en-US" sz="3200" b="1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en-US" sz="3200" b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endParaRPr lang="en-US" sz="3200" b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742492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7" name="Flowchart: Process 46"/>
          <p:cNvSpPr/>
          <p:nvPr/>
        </p:nvSpPr>
        <p:spPr>
          <a:xfrm>
            <a:off x="2375122" y="7543800"/>
            <a:ext cx="587376" cy="5715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52" name="Flowchart: Process 51"/>
          <p:cNvSpPr/>
          <p:nvPr/>
        </p:nvSpPr>
        <p:spPr>
          <a:xfrm>
            <a:off x="3554372" y="8591953"/>
            <a:ext cx="587376" cy="5715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3" name="Flowchart: Process 52"/>
          <p:cNvSpPr/>
          <p:nvPr/>
        </p:nvSpPr>
        <p:spPr>
          <a:xfrm>
            <a:off x="5410200" y="7476954"/>
            <a:ext cx="587376" cy="5715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54" name="Flowchart: Process 53"/>
          <p:cNvSpPr/>
          <p:nvPr/>
        </p:nvSpPr>
        <p:spPr>
          <a:xfrm>
            <a:off x="8861424" y="7505700"/>
            <a:ext cx="587376" cy="5715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5" name="Flowchart: Process 54"/>
          <p:cNvSpPr/>
          <p:nvPr/>
        </p:nvSpPr>
        <p:spPr>
          <a:xfrm>
            <a:off x="5334000" y="8610600"/>
            <a:ext cx="587376" cy="5715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6" name="Flowchart: Process 55"/>
          <p:cNvSpPr/>
          <p:nvPr/>
        </p:nvSpPr>
        <p:spPr>
          <a:xfrm>
            <a:off x="8861424" y="8686800"/>
            <a:ext cx="587376" cy="5715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7" name="Flowchart: Process 56"/>
          <p:cNvSpPr/>
          <p:nvPr/>
        </p:nvSpPr>
        <p:spPr>
          <a:xfrm>
            <a:off x="12061824" y="7505700"/>
            <a:ext cx="587376" cy="5715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8" name="Flowchart: Process 57"/>
          <p:cNvSpPr/>
          <p:nvPr/>
        </p:nvSpPr>
        <p:spPr>
          <a:xfrm>
            <a:off x="11985624" y="8610600"/>
            <a:ext cx="587376" cy="5715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1447800" y="876300"/>
            <a:ext cx="16270801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 định đúng:</a:t>
            </a:r>
          </a:p>
          <a:p>
            <a:pPr marL="742950" indent="-742950">
              <a:buAutoNum type="alphaLcParenR"/>
            </a:pP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Mọi 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hữu tỉ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đều viết được dưới dạng số thập phân hữu hạn 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    hoặc số thập phân vô hạn tuần hoàn.</a:t>
            </a:r>
            <a:endParaRPr lang="en-US" sz="4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c)   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vô tỉ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là số viết được dưới dạng số thập phân vô hạn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    không tuần hoàn.</a:t>
            </a:r>
            <a:endParaRPr lang="en-US" sz="4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Flowchart: Process 59"/>
          <p:cNvSpPr/>
          <p:nvPr/>
        </p:nvSpPr>
        <p:spPr>
          <a:xfrm>
            <a:off x="2362200" y="7543800"/>
            <a:ext cx="587376" cy="5715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62" name="Flowchart: Process 61"/>
          <p:cNvSpPr/>
          <p:nvPr/>
        </p:nvSpPr>
        <p:spPr>
          <a:xfrm>
            <a:off x="3527424" y="8610600"/>
            <a:ext cx="587376" cy="5715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63" name="Flowchart: Process 62"/>
          <p:cNvSpPr/>
          <p:nvPr/>
        </p:nvSpPr>
        <p:spPr>
          <a:xfrm>
            <a:off x="5356224" y="8610600"/>
            <a:ext cx="587376" cy="5715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64" name="Flowchart: Process 63"/>
          <p:cNvSpPr/>
          <p:nvPr/>
        </p:nvSpPr>
        <p:spPr>
          <a:xfrm>
            <a:off x="12061824" y="7505700"/>
            <a:ext cx="587376" cy="5715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65" name="Flowchart: Process 64"/>
          <p:cNvSpPr/>
          <p:nvPr/>
        </p:nvSpPr>
        <p:spPr>
          <a:xfrm>
            <a:off x="11963400" y="8610600"/>
            <a:ext cx="587376" cy="5715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66" name="Flowchart: Process 65"/>
          <p:cNvSpPr/>
          <p:nvPr/>
        </p:nvSpPr>
        <p:spPr>
          <a:xfrm>
            <a:off x="8839200" y="7505700"/>
            <a:ext cx="587376" cy="5715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</a:t>
            </a: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67" name="Flowchart: Process 66"/>
          <p:cNvSpPr/>
          <p:nvPr/>
        </p:nvSpPr>
        <p:spPr>
          <a:xfrm>
            <a:off x="8861424" y="8686800"/>
            <a:ext cx="587376" cy="5715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68" name="Flowchart: Process 67"/>
          <p:cNvSpPr/>
          <p:nvPr/>
        </p:nvSpPr>
        <p:spPr>
          <a:xfrm>
            <a:off x="5410200" y="7505700"/>
            <a:ext cx="587376" cy="5715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</a:t>
            </a:r>
            <a:endParaRPr lang="en-US" sz="36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5936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9" grpId="0"/>
      <p:bldP spid="29" grpId="1"/>
      <p:bldP spid="30" grpId="0"/>
      <p:bldP spid="30" grpId="1"/>
      <p:bldP spid="31" grpId="0"/>
      <p:bldP spid="31" grpId="1"/>
      <p:bldP spid="44" grpId="0"/>
      <p:bldP spid="47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  <p:bldP spid="60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18978" y="1661228"/>
            <a:ext cx="12717949" cy="6837273"/>
            <a:chOff x="0" y="0"/>
            <a:chExt cx="8815460" cy="4894548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819672" cy="4894548"/>
            </a:xfrm>
            <a:custGeom>
              <a:avLst/>
              <a:gdLst/>
              <a:ahLst/>
              <a:cxnLst/>
              <a:rect l="l" t="t" r="r" b="b"/>
              <a:pathLst>
                <a:path w="8819672" h="4894548">
                  <a:moveTo>
                    <a:pt x="278431" y="16918"/>
                  </a:moveTo>
                  <a:cubicBezTo>
                    <a:pt x="278431" y="16918"/>
                    <a:pt x="604014" y="12258"/>
                    <a:pt x="1027124" y="12454"/>
                  </a:cubicBezTo>
                  <a:cubicBezTo>
                    <a:pt x="7065745" y="12671"/>
                    <a:pt x="8545604" y="0"/>
                    <a:pt x="8545604" y="0"/>
                  </a:cubicBezTo>
                  <a:cubicBezTo>
                    <a:pt x="8613067" y="0"/>
                    <a:pt x="8689005" y="0"/>
                    <a:pt x="8767778" y="85073"/>
                  </a:cubicBezTo>
                  <a:cubicBezTo>
                    <a:pt x="8810756" y="131488"/>
                    <a:pt x="8811824" y="240224"/>
                    <a:pt x="8812229" y="320281"/>
                  </a:cubicBezTo>
                  <a:cubicBezTo>
                    <a:pt x="8812229" y="320281"/>
                    <a:pt x="8810525" y="3427200"/>
                    <a:pt x="8810525" y="4131964"/>
                  </a:cubicBezTo>
                  <a:cubicBezTo>
                    <a:pt x="8810525" y="4346123"/>
                    <a:pt x="8819673" y="4645302"/>
                    <a:pt x="8819673" y="4645302"/>
                  </a:cubicBezTo>
                  <a:cubicBezTo>
                    <a:pt x="8819673" y="4773971"/>
                    <a:pt x="8815503" y="4894548"/>
                    <a:pt x="8562665" y="4886414"/>
                  </a:cubicBezTo>
                  <a:cubicBezTo>
                    <a:pt x="8562665" y="4886414"/>
                    <a:pt x="8186193" y="4866115"/>
                    <a:pt x="7282005" y="4873714"/>
                  </a:cubicBezTo>
                  <a:cubicBezTo>
                    <a:pt x="2183461" y="4881848"/>
                    <a:pt x="304023" y="4894548"/>
                    <a:pt x="304023" y="4894548"/>
                  </a:cubicBezTo>
                  <a:cubicBezTo>
                    <a:pt x="132548" y="4894548"/>
                    <a:pt x="4213" y="4793479"/>
                    <a:pt x="8532" y="4590932"/>
                  </a:cubicBezTo>
                  <a:cubicBezTo>
                    <a:pt x="8532" y="4590932"/>
                    <a:pt x="9630" y="4092391"/>
                    <a:pt x="4815" y="135740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6DBC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380065" y="2163117"/>
            <a:ext cx="11277301" cy="1118618"/>
            <a:chOff x="0" y="-282355"/>
            <a:chExt cx="14223626" cy="1410869"/>
          </a:xfrm>
        </p:grpSpPr>
        <p:sp>
          <p:nvSpPr>
            <p:cNvPr id="5" name="Freeform 5"/>
            <p:cNvSpPr/>
            <p:nvPr/>
          </p:nvSpPr>
          <p:spPr>
            <a:xfrm>
              <a:off x="0" y="-282355"/>
              <a:ext cx="14223626" cy="1410869"/>
            </a:xfrm>
            <a:custGeom>
              <a:avLst/>
              <a:gdLst/>
              <a:ahLst/>
              <a:cxnLst/>
              <a:rect l="l" t="t" r="r" b="b"/>
              <a:pathLst>
                <a:path w="14223626" h="1132586">
                  <a:moveTo>
                    <a:pt x="13595848" y="1078108"/>
                  </a:moveTo>
                  <a:cubicBezTo>
                    <a:pt x="13595848" y="1078108"/>
                    <a:pt x="12864974" y="1132586"/>
                    <a:pt x="10922891" y="1129965"/>
                  </a:cubicBezTo>
                  <a:cubicBezTo>
                    <a:pt x="5178180" y="1127802"/>
                    <a:pt x="1057074" y="1119977"/>
                    <a:pt x="1057074" y="1119977"/>
                  </a:cubicBezTo>
                  <a:cubicBezTo>
                    <a:pt x="812932" y="1111143"/>
                    <a:pt x="449110" y="1089913"/>
                    <a:pt x="282371" y="1031735"/>
                  </a:cubicBezTo>
                  <a:cubicBezTo>
                    <a:pt x="4469" y="934772"/>
                    <a:pt x="0" y="761493"/>
                    <a:pt x="0" y="576043"/>
                  </a:cubicBezTo>
                  <a:lnTo>
                    <a:pt x="0" y="57604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67756" y="15681"/>
                    <a:pt x="8804623" y="7673"/>
                  </a:cubicBezTo>
                  <a:cubicBezTo>
                    <a:pt x="12646046" y="0"/>
                    <a:pt x="13362780" y="6979"/>
                    <a:pt x="13362780" y="6979"/>
                  </a:cubicBezTo>
                  <a:cubicBezTo>
                    <a:pt x="13731087" y="14458"/>
                    <a:pt x="13869347" y="42638"/>
                    <a:pt x="14067087" y="165219"/>
                  </a:cubicBezTo>
                  <a:cubicBezTo>
                    <a:pt x="14218104" y="258836"/>
                    <a:pt x="14223626" y="476157"/>
                    <a:pt x="14214486" y="576043"/>
                  </a:cubicBezTo>
                  <a:lnTo>
                    <a:pt x="14214486" y="576043"/>
                  </a:lnTo>
                  <a:cubicBezTo>
                    <a:pt x="14214484" y="879459"/>
                    <a:pt x="14171701" y="1028046"/>
                    <a:pt x="13595848" y="1078108"/>
                  </a:cubicBezTo>
                  <a:close/>
                </a:path>
              </a:pathLst>
            </a:custGeom>
            <a:solidFill>
              <a:srgbClr val="FDFDF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139170" y="3847487"/>
            <a:ext cx="11872229" cy="4024095"/>
            <a:chOff x="0" y="0"/>
            <a:chExt cx="14217235" cy="3705331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4223626" cy="3711934"/>
            </a:xfrm>
            <a:custGeom>
              <a:avLst/>
              <a:gdLst/>
              <a:ahLst/>
              <a:cxnLst/>
              <a:rect l="l" t="t" r="r" b="b"/>
              <a:pathLst>
                <a:path w="14223626" h="3711934">
                  <a:moveTo>
                    <a:pt x="13595848" y="3657456"/>
                  </a:moveTo>
                  <a:cubicBezTo>
                    <a:pt x="13595848" y="3657456"/>
                    <a:pt x="12864974" y="3711934"/>
                    <a:pt x="10922891" y="3709313"/>
                  </a:cubicBezTo>
                  <a:cubicBezTo>
                    <a:pt x="5178180" y="3707150"/>
                    <a:pt x="1057074" y="3699325"/>
                    <a:pt x="1057074" y="3699325"/>
                  </a:cubicBezTo>
                  <a:cubicBezTo>
                    <a:pt x="812932" y="3690491"/>
                    <a:pt x="449110" y="3669261"/>
                    <a:pt x="282371" y="3611083"/>
                  </a:cubicBezTo>
                  <a:cubicBezTo>
                    <a:pt x="4469" y="3514120"/>
                    <a:pt x="0" y="3340841"/>
                    <a:pt x="0" y="2699811"/>
                  </a:cubicBezTo>
                  <a:lnTo>
                    <a:pt x="0" y="269978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67756" y="15681"/>
                    <a:pt x="8804623" y="7673"/>
                  </a:cubicBezTo>
                  <a:cubicBezTo>
                    <a:pt x="12646046" y="0"/>
                    <a:pt x="13362780" y="6979"/>
                    <a:pt x="13362780" y="6979"/>
                  </a:cubicBezTo>
                  <a:cubicBezTo>
                    <a:pt x="13731087" y="14458"/>
                    <a:pt x="13869347" y="42638"/>
                    <a:pt x="14067087" y="165219"/>
                  </a:cubicBezTo>
                  <a:cubicBezTo>
                    <a:pt x="14218104" y="258836"/>
                    <a:pt x="14223626" y="476157"/>
                    <a:pt x="14214486" y="2699784"/>
                  </a:cubicBezTo>
                  <a:lnTo>
                    <a:pt x="14214486" y="2699810"/>
                  </a:lnTo>
                  <a:cubicBezTo>
                    <a:pt x="14214484" y="3458806"/>
                    <a:pt x="14171701" y="3607394"/>
                    <a:pt x="13595848" y="3657456"/>
                  </a:cubicBezTo>
                  <a:close/>
                </a:path>
              </a:pathLst>
            </a:custGeom>
            <a:solidFill>
              <a:srgbClr val="FDFDFB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4230607" y="2562031"/>
            <a:ext cx="967007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99"/>
              </a:lnSpc>
            </a:pP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28934">
            <a:off x="-3452602" y="6212741"/>
            <a:ext cx="11002687" cy="129253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355025">
            <a:off x="14350017" y="-3219411"/>
            <a:ext cx="4174190" cy="49036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4113" y="6343748"/>
            <a:ext cx="1684629" cy="352298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03916" y="8274324"/>
            <a:ext cx="2070512" cy="15924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94367" y="374944"/>
            <a:ext cx="3225768" cy="311433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23068" y="4432868"/>
            <a:ext cx="583359" cy="5833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428970">
            <a:off x="12264180" y="8913527"/>
            <a:ext cx="689545" cy="6895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531952">
            <a:off x="3166164" y="1276876"/>
            <a:ext cx="1243793" cy="407059"/>
          </a:xfrm>
          <a:prstGeom prst="rect">
            <a:avLst/>
          </a:prstGeom>
        </p:spPr>
      </p:pic>
      <p:grpSp>
        <p:nvGrpSpPr>
          <p:cNvPr id="19" name="Group 19"/>
          <p:cNvGrpSpPr>
            <a:grpSpLocks noChangeAspect="1"/>
          </p:cNvGrpSpPr>
          <p:nvPr/>
        </p:nvGrpSpPr>
        <p:grpSpPr>
          <a:xfrm rot="-2560680">
            <a:off x="16167888" y="5439797"/>
            <a:ext cx="538448" cy="466296"/>
            <a:chOff x="0" y="0"/>
            <a:chExt cx="6350000" cy="54991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59921"/>
            </a:solidFill>
          </p:spPr>
        </p:sp>
      </p:grpSp>
      <p:sp>
        <p:nvSpPr>
          <p:cNvPr id="21" name="Rectangle 20"/>
          <p:cNvSpPr/>
          <p:nvPr/>
        </p:nvSpPr>
        <p:spPr>
          <a:xfrm>
            <a:off x="3491003" y="4004819"/>
            <a:ext cx="112190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Cũng như số hữu tỉ, mỗi số thực a đều có một số đối kí hiệu là </a:t>
            </a:r>
            <a:r>
              <a:rPr lang="vi-V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Trong tập hợp số thực cũng có các phép toán với các tính chất như trong tập số hữu tỉ.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D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293921">
            <a:off x="16045601" y="7651267"/>
            <a:ext cx="4484796" cy="4114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82700" y="1145117"/>
            <a:ext cx="15722600" cy="7996767"/>
            <a:chOff x="0" y="0"/>
            <a:chExt cx="18808135" cy="9566119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18815794" cy="9566119"/>
            </a:xfrm>
            <a:custGeom>
              <a:avLst/>
              <a:gdLst/>
              <a:ahLst/>
              <a:cxnLst/>
              <a:rect l="l" t="t" r="r" b="b"/>
              <a:pathLst>
                <a:path w="18815794" h="9566119">
                  <a:moveTo>
                    <a:pt x="18309355" y="9549200"/>
                  </a:moveTo>
                  <a:cubicBezTo>
                    <a:pt x="18309355" y="9549200"/>
                    <a:pt x="18072358" y="9539231"/>
                    <a:pt x="17710219" y="9552675"/>
                  </a:cubicBezTo>
                  <a:cubicBezTo>
                    <a:pt x="17348082" y="9566119"/>
                    <a:pt x="490924" y="9566119"/>
                    <a:pt x="490924" y="9566119"/>
                  </a:cubicBezTo>
                  <a:cubicBezTo>
                    <a:pt x="245502" y="9566119"/>
                    <a:pt x="32509" y="9468851"/>
                    <a:pt x="31032" y="9308737"/>
                  </a:cubicBezTo>
                  <a:cubicBezTo>
                    <a:pt x="31032" y="9308737"/>
                    <a:pt x="0" y="6641218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8262806" y="0"/>
                    <a:pt x="18262806" y="0"/>
                  </a:cubicBezTo>
                  <a:cubicBezTo>
                    <a:pt x="18574708" y="0"/>
                    <a:pt x="18808135" y="101069"/>
                    <a:pt x="18800278" y="303616"/>
                  </a:cubicBezTo>
                  <a:cubicBezTo>
                    <a:pt x="18800278" y="303616"/>
                    <a:pt x="18798283" y="6104304"/>
                    <a:pt x="18807038" y="8609150"/>
                  </a:cubicBezTo>
                  <a:cubicBezTo>
                    <a:pt x="18815794" y="8902451"/>
                    <a:pt x="18769246" y="9235523"/>
                    <a:pt x="18769246" y="9235523"/>
                  </a:cubicBezTo>
                  <a:cubicBezTo>
                    <a:pt x="18766280" y="9415548"/>
                    <a:pt x="18554777" y="9549200"/>
                    <a:pt x="18309355" y="9549200"/>
                  </a:cubicBezTo>
                  <a:close/>
                </a:path>
              </a:pathLst>
            </a:custGeom>
            <a:solidFill>
              <a:srgbClr val="FDB5A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74229" y="3198283"/>
            <a:ext cx="15139542" cy="5583767"/>
            <a:chOff x="0" y="0"/>
            <a:chExt cx="18110652" cy="6679572"/>
          </a:xfrm>
        </p:grpSpPr>
        <p:sp>
          <p:nvSpPr>
            <p:cNvPr id="6" name="Freeform 6"/>
            <p:cNvSpPr/>
            <p:nvPr/>
          </p:nvSpPr>
          <p:spPr>
            <a:xfrm>
              <a:off x="-1" y="0"/>
              <a:ext cx="18118312" cy="6679572"/>
            </a:xfrm>
            <a:custGeom>
              <a:avLst/>
              <a:gdLst/>
              <a:ahLst/>
              <a:cxnLst/>
              <a:rect l="l" t="t" r="r" b="b"/>
              <a:pathLst>
                <a:path w="18118312" h="6679572">
                  <a:moveTo>
                    <a:pt x="17611873" y="6662653"/>
                  </a:moveTo>
                  <a:cubicBezTo>
                    <a:pt x="17611873" y="6662653"/>
                    <a:pt x="17374877" y="6652683"/>
                    <a:pt x="17012738" y="6666128"/>
                  </a:cubicBezTo>
                  <a:cubicBezTo>
                    <a:pt x="16650600" y="6679572"/>
                    <a:pt x="490924" y="6679572"/>
                    <a:pt x="490924" y="6679572"/>
                  </a:cubicBezTo>
                  <a:cubicBezTo>
                    <a:pt x="245502" y="6679572"/>
                    <a:pt x="32509" y="6582304"/>
                    <a:pt x="31032" y="6422190"/>
                  </a:cubicBezTo>
                  <a:cubicBezTo>
                    <a:pt x="31032" y="6422190"/>
                    <a:pt x="0" y="4405308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7565324" y="0"/>
                    <a:pt x="17565324" y="0"/>
                  </a:cubicBezTo>
                  <a:cubicBezTo>
                    <a:pt x="17877225" y="0"/>
                    <a:pt x="18110654" y="101069"/>
                    <a:pt x="18102795" y="303616"/>
                  </a:cubicBezTo>
                  <a:cubicBezTo>
                    <a:pt x="18102795" y="303616"/>
                    <a:pt x="18100800" y="4067370"/>
                    <a:pt x="18109556" y="5722603"/>
                  </a:cubicBezTo>
                  <a:cubicBezTo>
                    <a:pt x="18118312" y="6015904"/>
                    <a:pt x="18071763" y="6348976"/>
                    <a:pt x="18071763" y="6348976"/>
                  </a:cubicBezTo>
                  <a:cubicBezTo>
                    <a:pt x="18068799" y="6529001"/>
                    <a:pt x="17857296" y="6662653"/>
                    <a:pt x="17611873" y="6662653"/>
                  </a:cubicBezTo>
                  <a:close/>
                </a:path>
              </a:pathLst>
            </a:custGeom>
            <a:solidFill>
              <a:srgbClr val="FDFE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100000">
            <a:off x="15260443" y="8937882"/>
            <a:ext cx="3997714" cy="30237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058585">
            <a:off x="-1570363" y="-1505491"/>
            <a:ext cx="4859459" cy="440995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574229" y="1438453"/>
            <a:ext cx="15139542" cy="1485545"/>
            <a:chOff x="0" y="0"/>
            <a:chExt cx="18110652" cy="1777080"/>
          </a:xfrm>
        </p:grpSpPr>
        <p:sp>
          <p:nvSpPr>
            <p:cNvPr id="10" name="Freeform 10"/>
            <p:cNvSpPr/>
            <p:nvPr/>
          </p:nvSpPr>
          <p:spPr>
            <a:xfrm>
              <a:off x="-1" y="0"/>
              <a:ext cx="18118312" cy="1777080"/>
            </a:xfrm>
            <a:custGeom>
              <a:avLst/>
              <a:gdLst/>
              <a:ahLst/>
              <a:cxnLst/>
              <a:rect l="l" t="t" r="r" b="b"/>
              <a:pathLst>
                <a:path w="18118312" h="1777080">
                  <a:moveTo>
                    <a:pt x="17611873" y="1760162"/>
                  </a:moveTo>
                  <a:cubicBezTo>
                    <a:pt x="17611873" y="1760162"/>
                    <a:pt x="17374877" y="1750192"/>
                    <a:pt x="17012738" y="1763636"/>
                  </a:cubicBezTo>
                  <a:cubicBezTo>
                    <a:pt x="16650600" y="1777080"/>
                    <a:pt x="490924" y="1777080"/>
                    <a:pt x="490924" y="1777080"/>
                  </a:cubicBezTo>
                  <a:cubicBezTo>
                    <a:pt x="245502" y="1777080"/>
                    <a:pt x="32509" y="1679812"/>
                    <a:pt x="31032" y="1519699"/>
                  </a:cubicBezTo>
                  <a:cubicBezTo>
                    <a:pt x="31032" y="1519699"/>
                    <a:pt x="0" y="60785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7565324" y="0"/>
                    <a:pt x="17565324" y="0"/>
                  </a:cubicBezTo>
                  <a:cubicBezTo>
                    <a:pt x="17877225" y="0"/>
                    <a:pt x="18110654" y="101069"/>
                    <a:pt x="18102795" y="303616"/>
                  </a:cubicBezTo>
                  <a:cubicBezTo>
                    <a:pt x="18102795" y="303616"/>
                    <a:pt x="18100800" y="607854"/>
                    <a:pt x="18109556" y="820111"/>
                  </a:cubicBezTo>
                  <a:cubicBezTo>
                    <a:pt x="18118312" y="1113413"/>
                    <a:pt x="18071763" y="1446484"/>
                    <a:pt x="18071763" y="1446484"/>
                  </a:cubicBezTo>
                  <a:cubicBezTo>
                    <a:pt x="18068799" y="1626509"/>
                    <a:pt x="17857296" y="1760162"/>
                    <a:pt x="17611873" y="1760162"/>
                  </a:cubicBezTo>
                  <a:close/>
                </a:path>
              </a:pathLst>
            </a:custGeom>
            <a:solidFill>
              <a:srgbClr val="FDFE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882827">
            <a:off x="-1998857" y="-483163"/>
            <a:ext cx="3997714" cy="30237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59300" y="-159663"/>
            <a:ext cx="1857441" cy="19972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09558" y="8782050"/>
            <a:ext cx="2092258" cy="216533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209082" y="1780540"/>
            <a:ext cx="14166023" cy="782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0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89" y="5810250"/>
            <a:ext cx="596811" cy="8592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1075" y="6656917"/>
            <a:ext cx="398959" cy="57441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25193" y="3769887"/>
            <a:ext cx="313611" cy="45153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19295" y="4221422"/>
            <a:ext cx="605899" cy="8723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912896" y="4063638"/>
                <a:ext cx="14241504" cy="2175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Cách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π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 15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5,08(299); 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896" y="4063638"/>
                <a:ext cx="14241504" cy="2175852"/>
              </a:xfrm>
              <a:prstGeom prst="rect">
                <a:avLst/>
              </a:prstGeom>
              <a:blipFill rotWithShape="0">
                <a:blip r:embed="rId17"/>
                <a:stretch>
                  <a:fillRect l="-1584" r="-1627" b="-12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034" y="3571689"/>
            <a:ext cx="967209" cy="9760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1736" y="3517929"/>
            <a:ext cx="967209" cy="976042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9448800" y="6239490"/>
            <a:ext cx="0" cy="70463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1811000" y="6229607"/>
            <a:ext cx="0" cy="70463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82122" y="7365206"/>
            <a:ext cx="29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-5,08(299)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1212171" y="7318493"/>
                <a:ext cx="1262819" cy="862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2171" y="7318493"/>
                <a:ext cx="1262819" cy="862865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319797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159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7" t="56990" r="21053" b="1185"/>
          <a:stretch/>
        </p:blipFill>
        <p:spPr>
          <a:xfrm>
            <a:off x="8153400" y="4610100"/>
            <a:ext cx="4270591" cy="4259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ular Callout 6"/>
              <p:cNvSpPr/>
              <p:nvPr/>
            </p:nvSpPr>
            <p:spPr>
              <a:xfrm>
                <a:off x="1695450" y="952500"/>
                <a:ext cx="7524750" cy="2895600"/>
              </a:xfrm>
              <a:prstGeom prst="wedgeRoundRectCallou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l-GR" sz="4400" b="1" i="1" smtClean="0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𝟏𝟒𝟏𝟓𝟗𝟐𝟔𝟓𝟑𝟓𝟖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4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một số thực đấy.</a:t>
                </a:r>
              </a:p>
            </p:txBody>
          </p:sp>
        </mc:Choice>
        <mc:Fallback xmlns="">
          <p:sp>
            <p:nvSpPr>
              <p:cNvPr id="7" name="Rounded Rectangular Callout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50" y="952500"/>
                <a:ext cx="7524750" cy="2895600"/>
              </a:xfrm>
              <a:prstGeom prst="wedgeRoundRectCallou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942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13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2400" y="105324"/>
                <a:ext cx="15163800" cy="541917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800" b="1" u="sng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2.13:</a:t>
                </a:r>
              </a:p>
              <a:p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tập hợp</a:t>
                </a:r>
                <a:r>
                  <a:rPr lang="en-US" sz="4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</a:t>
                </a:r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{7,1; -2,(61);  0;  5,14;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e>
                    </m:rad>
                  </m:oMath>
                </a14:m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𝟖𝟏</m:t>
                        </m:r>
                      </m:e>
                    </m:rad>
                  </m:oMath>
                </a14:m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}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 cách liệt kê các phần tử, hãy viết tập hợp </a:t>
                </a:r>
                <a:r>
                  <a:rPr lang="en-US" sz="4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gồm các số hữu tỉ thuộc tập </a:t>
                </a:r>
                <a:r>
                  <a:rPr lang="en-US" sz="4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tập hợp</a:t>
                </a:r>
                <a:r>
                  <a:rPr lang="en-US" sz="4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 </a:t>
                </a:r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gồm các số vô tỉ thuộc tập </a:t>
                </a:r>
                <a:r>
                  <a:rPr lang="en-US" sz="4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05324"/>
                <a:ext cx="15163800" cy="5419176"/>
              </a:xfrm>
              <a:prstGeom prst="rect">
                <a:avLst/>
              </a:prstGeom>
              <a:blipFill>
                <a:blip r:embed="rId4"/>
                <a:stretch>
                  <a:fillRect l="-1809" t="-2475" r="-2693" b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6"/>
          <p:cNvGrpSpPr/>
          <p:nvPr/>
        </p:nvGrpSpPr>
        <p:grpSpPr>
          <a:xfrm>
            <a:off x="5410200" y="5006478"/>
            <a:ext cx="12573000" cy="4480422"/>
            <a:chOff x="-323197" y="0"/>
            <a:chExt cx="4102111" cy="2253205"/>
          </a:xfrm>
        </p:grpSpPr>
        <p:sp>
          <p:nvSpPr>
            <p:cNvPr id="10" name="Freeform 7"/>
            <p:cNvSpPr/>
            <p:nvPr/>
          </p:nvSpPr>
          <p:spPr>
            <a:xfrm>
              <a:off x="-323197" y="0"/>
              <a:ext cx="4102111" cy="2253205"/>
            </a:xfrm>
            <a:custGeom>
              <a:avLst/>
              <a:gdLst/>
              <a:ahLst/>
              <a:cxnLst/>
              <a:rect l="l" t="t" r="r" b="b"/>
              <a:pathLst>
                <a:path w="3778914" h="2253205">
                  <a:moveTo>
                    <a:pt x="3654454" y="2253205"/>
                  </a:moveTo>
                  <a:lnTo>
                    <a:pt x="124460" y="2253205"/>
                  </a:lnTo>
                  <a:cubicBezTo>
                    <a:pt x="55880" y="2253205"/>
                    <a:pt x="0" y="2197325"/>
                    <a:pt x="0" y="21287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54454" y="0"/>
                  </a:lnTo>
                  <a:cubicBezTo>
                    <a:pt x="3723034" y="0"/>
                    <a:pt x="3778914" y="55880"/>
                    <a:pt x="3778914" y="124460"/>
                  </a:cubicBezTo>
                  <a:lnTo>
                    <a:pt x="3778914" y="2128745"/>
                  </a:lnTo>
                  <a:cubicBezTo>
                    <a:pt x="3778914" y="2197325"/>
                    <a:pt x="3723034" y="2253205"/>
                    <a:pt x="3654454" y="2253205"/>
                  </a:cubicBezTo>
                  <a:close/>
                </a:path>
              </a:pathLst>
            </a:custGeom>
            <a:solidFill>
              <a:srgbClr val="EB8B8F"/>
            </a:solidFill>
          </p:spPr>
        </p:sp>
      </p:grpSp>
      <p:sp>
        <p:nvSpPr>
          <p:cNvPr id="11" name="AutoShape 8"/>
          <p:cNvSpPr/>
          <p:nvPr/>
        </p:nvSpPr>
        <p:spPr>
          <a:xfrm flipV="1">
            <a:off x="5333998" y="4838700"/>
            <a:ext cx="12649202" cy="0"/>
          </a:xfrm>
          <a:prstGeom prst="line">
            <a:avLst/>
          </a:prstGeom>
          <a:ln w="466725" cap="rnd">
            <a:solidFill>
              <a:srgbClr val="99B0D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0"/>
          <p:cNvGrpSpPr/>
          <p:nvPr/>
        </p:nvGrpSpPr>
        <p:grpSpPr>
          <a:xfrm>
            <a:off x="5638802" y="5386086"/>
            <a:ext cx="12115800" cy="3719814"/>
            <a:chOff x="0" y="0"/>
            <a:chExt cx="4629134" cy="2443255"/>
          </a:xfrm>
        </p:grpSpPr>
        <p:sp>
          <p:nvSpPr>
            <p:cNvPr id="13" name="Freeform 11"/>
            <p:cNvSpPr/>
            <p:nvPr/>
          </p:nvSpPr>
          <p:spPr>
            <a:xfrm>
              <a:off x="0" y="0"/>
              <a:ext cx="4629134" cy="2443256"/>
            </a:xfrm>
            <a:custGeom>
              <a:avLst/>
              <a:gdLst/>
              <a:ahLst/>
              <a:cxnLst/>
              <a:rect l="l" t="t" r="r" b="b"/>
              <a:pathLst>
                <a:path w="4629134" h="2443256">
                  <a:moveTo>
                    <a:pt x="4504674" y="2443256"/>
                  </a:moveTo>
                  <a:lnTo>
                    <a:pt x="124460" y="2443256"/>
                  </a:lnTo>
                  <a:cubicBezTo>
                    <a:pt x="55880" y="2443256"/>
                    <a:pt x="0" y="2387375"/>
                    <a:pt x="0" y="2318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504674" y="0"/>
                  </a:lnTo>
                  <a:cubicBezTo>
                    <a:pt x="4573255" y="0"/>
                    <a:pt x="4629134" y="55880"/>
                    <a:pt x="4629134" y="124460"/>
                  </a:cubicBezTo>
                  <a:lnTo>
                    <a:pt x="4629134" y="2318795"/>
                  </a:lnTo>
                  <a:cubicBezTo>
                    <a:pt x="4629134" y="2387376"/>
                    <a:pt x="4573255" y="2443256"/>
                    <a:pt x="4504674" y="2443256"/>
                  </a:cubicBezTo>
                  <a:close/>
                </a:path>
              </a:pathLst>
            </a:custGeom>
            <a:solidFill>
              <a:srgbClr val="FFF6F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932066" y="5427575"/>
                <a:ext cx="11593934" cy="30687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800" b="1" i="1">
                    <a:solidFill>
                      <a:srgbClr val="C00000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Trả lời:</a:t>
                </a:r>
              </a:p>
              <a:p>
                <a:pPr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800" b="1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fr-FR" sz="4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={</m:t>
                    </m:r>
                    <m:r>
                      <a:rPr lang="fr-FR" sz="4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fr-FR" sz="4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fr-FR" sz="4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func>
                      <m:funcPr>
                        <m:ctrlPr>
                          <a:rPr lang="en-US" sz="4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fName>
                      <m:e>
                        <m:r>
                          <a:rPr lang="fr-FR" sz="4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</m:e>
                    </m:func>
                    <m:r>
                      <a:rPr lang="fr-FR" sz="4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fr-FR" sz="4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4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𝟔𝟏</m:t>
                        </m:r>
                      </m:e>
                    </m:d>
                    <m:func>
                      <m:funcPr>
                        <m:ctrlPr>
                          <a:rPr lang="en-US" sz="4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fName>
                      <m:e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fr-FR" sz="4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func>
                    <m:r>
                      <a:rPr lang="fr-FR" sz="4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4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fr-FR" sz="4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fr-FR" sz="4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𝟏𝟒</m:t>
                    </m:r>
                    <m:func>
                      <m:funcPr>
                        <m:ctrlPr>
                          <a:rPr lang="en-US" sz="4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fName>
                      <m:e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8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fr-FR" sz="48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den>
                        </m:f>
                      </m:e>
                    </m:func>
                    <m:r>
                      <a:rPr lang="fr-FR" sz="4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unc>
                      <m:funcPr>
                        <m:ctrlPr>
                          <a:rPr lang="en-US" sz="4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fName>
                      <m:e>
                        <m:r>
                          <a:rPr lang="fr-FR" sz="4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</m:e>
                    </m:func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𝟖𝟏</m:t>
                        </m:r>
                      </m:e>
                    </m:rad>
                    <m:r>
                      <a:rPr lang="fr-FR" sz="4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endParaRPr lang="en-US" sz="4800" b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800" b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fr-FR" sz="48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𝑪</m:t>
                    </m:r>
                    <m:r>
                      <a:rPr lang="fr-FR" sz="48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={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e>
                    </m:rad>
                    <m:r>
                      <a:rPr lang="fr-FR" sz="48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endParaRPr lang="en-US" sz="4800" b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066" y="5427575"/>
                <a:ext cx="11593934" cy="3068725"/>
              </a:xfrm>
              <a:prstGeom prst="rect">
                <a:avLst/>
              </a:prstGeom>
              <a:blipFill>
                <a:blip r:embed="rId5"/>
                <a:stretch>
                  <a:fillRect l="-2366" t="-4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767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826</Words>
  <PresentationFormat>Custom</PresentationFormat>
  <Paragraphs>109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Times New Roman</vt:lpstr>
      <vt:lpstr>Wingdings</vt:lpstr>
      <vt:lpstr>Cambria Math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2022-10-24T01:02:05Z</dcterms:modified>
  <dc:identifier>DAFCm-7J2_Y</dc:identifier>
</cp:coreProperties>
</file>