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0" r:id="rId2"/>
    <p:sldId id="288" r:id="rId3"/>
    <p:sldId id="412" r:id="rId4"/>
    <p:sldId id="259" r:id="rId5"/>
    <p:sldId id="417" r:id="rId6"/>
    <p:sldId id="404" r:id="rId7"/>
    <p:sldId id="403" r:id="rId8"/>
    <p:sldId id="413" r:id="rId9"/>
    <p:sldId id="414" r:id="rId10"/>
    <p:sldId id="418" r:id="rId11"/>
    <p:sldId id="415" r:id="rId12"/>
    <p:sldId id="407" r:id="rId13"/>
    <p:sldId id="416" r:id="rId14"/>
    <p:sldId id="419" r:id="rId15"/>
    <p:sldId id="420" r:id="rId16"/>
    <p:sldId id="421" r:id="rId17"/>
    <p:sldId id="422"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307C-AE4A-416E-8547-7A78CDBBEF4C}" type="datetimeFigureOut">
              <a:rPr lang="en-US" smtClean="0"/>
              <a:t>8/27/2023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91B1A-D7E8-402B-81BB-04E695452B1B}" type="slidenum">
              <a:rPr lang="en-US" smtClean="0"/>
              <a:t>‹#›</a:t>
            </a:fld>
            <a:endParaRPr lang="en-US"/>
          </a:p>
        </p:txBody>
      </p:sp>
    </p:spTree>
    <p:extLst>
      <p:ext uri="{BB962C8B-B14F-4D97-AF65-F5344CB8AC3E}">
        <p14:creationId xmlns:p14="http://schemas.microsoft.com/office/powerpoint/2010/main" val="16199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0FAA64D-0739-FE49-7CE0-E38E123371E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5D15C66-90FE-51A7-39B3-7093F9C702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latin typeface="Calibri"/>
              </a:rPr>
              <a:pPr>
                <a:defRPr/>
              </a:pPr>
              <a:t>2</a:t>
            </a:fld>
            <a:endParaRPr lang="zh-CN" alt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B926-B609-BC08-AD42-D10D7854E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3D599-E649-E53E-7C13-4B7B30EFF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C9F06-B24E-9EB1-2F0D-E5FD89A4DAB0}"/>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01CA4FA0-AD17-4D3C-E31C-20D7A7769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40522-57D3-7D92-EB78-3A0FDCF1322F}"/>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1828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BB49-3B64-0D7A-2728-FAFD81089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81F73-ED1E-37F7-DD97-163668D66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F0FC-567E-79BE-3A9F-C7CE1AE312F5}"/>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AB1E720A-3CDA-3513-01D4-1E2BDD422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69B-DFBA-0FCB-6876-61F9CAFC9D0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7118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8CB01-5AEC-E5DB-7F0B-757D73980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989BB-FA7F-2EAE-DEF9-48A94BD0C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3589-34C3-290A-48B2-C67A2C4E2C49}"/>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A18E76E5-7168-4D41-A61A-B4F1BD3B4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5BEAA-176E-5F28-6DE0-09BED3FB449D}"/>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2272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08F2-EE01-E5FC-7BBA-0BC4B0E8B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AB58C-81DE-635B-0193-524C6B271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5DAF3-CD3A-C466-8DD7-18C9360B98B4}"/>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2A8BAED5-D57A-F0D1-4B35-32B0753D2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D56CF-5998-AF5D-BFE4-E05954437E85}"/>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4183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C9C-1219-FE89-AB5D-325081A12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B1D10-23CE-FA1A-DF28-216AD2BFF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0399E-6987-8365-9A85-D3C0667C69CA}"/>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67D817D7-C353-CC74-5C43-403840013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C15E8-481C-B5FA-A2FC-5B3BAB01622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4061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8E65-9EBA-641A-E63A-1B79A3C0B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4C932-BDB4-CECA-43C3-48D9B1BC6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C95A3-C7DD-46C2-3992-D0F85B2E6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36FD9-827C-BE88-0A80-DE529A24C89B}"/>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D4027D2D-22C2-FBE8-7088-E2D5368EA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01863-C80A-DBB3-1E66-08382CA607B0}"/>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954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7EF9-0777-9116-ABB7-F2345F0B9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633F-0ADB-AD01-8D37-25508119C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8CE874-9B24-11A2-1B3D-A6195A0CD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C36E9-396C-BDB6-ECCF-16DD686E6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7DE21-E464-91C8-697C-B9B44B804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19FB10-6BA4-F934-DB2C-B65740EA6C5F}"/>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8" name="Footer Placeholder 7">
            <a:extLst>
              <a:ext uri="{FF2B5EF4-FFF2-40B4-BE49-F238E27FC236}">
                <a16:creationId xmlns:a16="http://schemas.microsoft.com/office/drawing/2014/main" id="{FE468E0A-265C-4096-794A-52A737BC5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E80039-AF07-15F8-FEB6-51CAA3B3C54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05124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FCAE-10CC-5BFA-7395-37EDDB01C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1DF0D-332B-7D13-72C3-E6D1948C680A}"/>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4" name="Footer Placeholder 3">
            <a:extLst>
              <a:ext uri="{FF2B5EF4-FFF2-40B4-BE49-F238E27FC236}">
                <a16:creationId xmlns:a16="http://schemas.microsoft.com/office/drawing/2014/main" id="{9A5A4E92-5894-B2C0-470E-DF1C4F9C1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5469B-6A15-FC37-B16D-8D437045F407}"/>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6183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C684B-18E5-360B-E806-B0FB538C4747}"/>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3" name="Footer Placeholder 2">
            <a:extLst>
              <a:ext uri="{FF2B5EF4-FFF2-40B4-BE49-F238E27FC236}">
                <a16:creationId xmlns:a16="http://schemas.microsoft.com/office/drawing/2014/main" id="{F4513D1A-80B4-9ABF-5C7E-DE4478E1D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037EB-3819-14EF-C381-0E5B3143C50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0508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BE0-7E4A-2C09-0D63-D0AC0854A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5080F-C767-9763-259F-A0DAF56E7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62612-7506-C4D0-116A-D0B67746F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BE476-A81A-DFC9-925D-868B614A45C0}"/>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9EFE2035-6687-660B-C1B3-5F6AD87FF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A42C3-2181-1BF7-3A69-5A63062ED5BB}"/>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6239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3F52-C637-4F75-5C03-F54CD4382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D6B7C-9D69-8312-EBA5-EFB9AFE05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5B3B9-0B84-C8B3-410B-CF42B6323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27AD4-9CB4-8481-341D-55A29BEE32D5}"/>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A63B661E-D18D-EEB6-0D1E-4C9C0C82A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45E13-6BA5-799D-0E08-584E12F9A12A}"/>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1414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t="-5000" r="-8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F7BD3-9381-4689-9489-054852034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0BA73-E67F-33B2-C6EC-AA4C63E56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3A86-9CB0-7121-5583-9CF8C55F6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335BC8B5-2C4E-3DAF-C940-E164AB422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5FC1C-F428-2FCD-810A-B7664B0DB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55CD9-CDA4-4AE7-B593-4219C89BE74A}" type="slidenum">
              <a:rPr lang="en-US" smtClean="0"/>
              <a:t>‹#›</a:t>
            </a:fld>
            <a:endParaRPr lang="en-US"/>
          </a:p>
        </p:txBody>
      </p:sp>
    </p:spTree>
    <p:extLst>
      <p:ext uri="{BB962C8B-B14F-4D97-AF65-F5344CB8AC3E}">
        <p14:creationId xmlns:p14="http://schemas.microsoft.com/office/powerpoint/2010/main" val="69922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audio" Target="../media/audio1.wav"/><Relationship Id="rId7" Type="http://schemas.openxmlformats.org/officeDocument/2006/relationships/image" Target="../media/image4.gif"/><Relationship Id="rId12" Type="http://schemas.openxmlformats.org/officeDocument/2006/relationships/image" Target="../media/image9.gif"/><Relationship Id="rId17" Type="http://schemas.openxmlformats.org/officeDocument/2006/relationships/image" Target="../media/image14.gif"/><Relationship Id="rId2" Type="http://schemas.openxmlformats.org/officeDocument/2006/relationships/notesSlide" Target="../notesSlides/notesSlide1.xml"/><Relationship Id="rId16"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image" Target="../media/image2.gif"/><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hyperlink" Target="http://www.taochu.com/" TargetMode="External"/><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c">
            <a:hlinkClick r:id="rId4"/>
            <a:extLst>
              <a:ext uri="{FF2B5EF4-FFF2-40B4-BE49-F238E27FC236}">
                <a16:creationId xmlns:a16="http://schemas.microsoft.com/office/drawing/2014/main" id="{A93F55E6-2832-3AF5-A07A-7C0D092A01C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50976" y="828675"/>
            <a:ext cx="1089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h">
            <a:hlinkClick r:id="rId4"/>
            <a:extLst>
              <a:ext uri="{FF2B5EF4-FFF2-40B4-BE49-F238E27FC236}">
                <a16:creationId xmlns:a16="http://schemas.microsoft.com/office/drawing/2014/main" id="{C385ECA1-B442-D9E6-466C-4717CC1224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33614" y="533400"/>
            <a:ext cx="1260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m">
            <a:hlinkClick r:id="rId4"/>
            <a:extLst>
              <a:ext uri="{FF2B5EF4-FFF2-40B4-BE49-F238E27FC236}">
                <a16:creationId xmlns:a16="http://schemas.microsoft.com/office/drawing/2014/main" id="{13F62661-524F-D5E8-950D-1004D373C1D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29251" y="77789"/>
            <a:ext cx="9826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
            <a:hlinkClick r:id="rId4"/>
            <a:extLst>
              <a:ext uri="{FF2B5EF4-FFF2-40B4-BE49-F238E27FC236}">
                <a16:creationId xmlns:a16="http://schemas.microsoft.com/office/drawing/2014/main" id="{1C94F39D-5C99-31DF-B812-B35A774182B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93688"/>
            <a:ext cx="11858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o">
            <a:hlinkClick r:id="rId4"/>
            <a:extLst>
              <a:ext uri="{FF2B5EF4-FFF2-40B4-BE49-F238E27FC236}">
                <a16:creationId xmlns:a16="http://schemas.microsoft.com/office/drawing/2014/main" id="{1F77E7E8-0DCC-6299-7854-4ADAC2FE60B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019550" y="31750"/>
            <a:ext cx="12001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u">
            <a:hlinkClick r:id="rId4"/>
            <a:extLst>
              <a:ext uri="{FF2B5EF4-FFF2-40B4-BE49-F238E27FC236}">
                <a16:creationId xmlns:a16="http://schemas.microsoft.com/office/drawing/2014/main" id="{5693EF92-5D40-56C4-2984-822DF39B39C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210300" y="368301"/>
            <a:ext cx="1104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n">
            <a:hlinkClick r:id="rId4"/>
            <a:extLst>
              <a:ext uri="{FF2B5EF4-FFF2-40B4-BE49-F238E27FC236}">
                <a16:creationId xmlns:a16="http://schemas.microsoft.com/office/drawing/2014/main" id="{7DD3C353-4082-8E43-7693-2D8E5AB256F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43739" y="571500"/>
            <a:ext cx="1139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g">
            <a:hlinkClick r:id="rId4"/>
            <a:extLst>
              <a:ext uri="{FF2B5EF4-FFF2-40B4-BE49-F238E27FC236}">
                <a16:creationId xmlns:a16="http://schemas.microsoft.com/office/drawing/2014/main" id="{C79EF6AB-8932-6A1D-A1A7-F0FB73630DE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13689" y="828676"/>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FIREWRK8">
            <a:extLst>
              <a:ext uri="{FF2B5EF4-FFF2-40B4-BE49-F238E27FC236}">
                <a16:creationId xmlns:a16="http://schemas.microsoft.com/office/drawing/2014/main" id="{D666599F-B87B-67E5-C1C4-7643A46776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1" y="51054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FIREWRK8">
            <a:extLst>
              <a:ext uri="{FF2B5EF4-FFF2-40B4-BE49-F238E27FC236}">
                <a16:creationId xmlns:a16="http://schemas.microsoft.com/office/drawing/2014/main" id="{B3514747-8941-D719-D968-90C1093C71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1" y="4953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FIREWRK8">
            <a:extLst>
              <a:ext uri="{FF2B5EF4-FFF2-40B4-BE49-F238E27FC236}">
                <a16:creationId xmlns:a16="http://schemas.microsoft.com/office/drawing/2014/main" id="{22528C45-BC3E-50CB-F137-67BD2A387F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63967" y="723024"/>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FIREWRK6">
            <a:extLst>
              <a:ext uri="{FF2B5EF4-FFF2-40B4-BE49-F238E27FC236}">
                <a16:creationId xmlns:a16="http://schemas.microsoft.com/office/drawing/2014/main" id="{CC2682B2-48CE-5B30-3437-E3CEC213AB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46764"/>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FIREWRK8">
            <a:extLst>
              <a:ext uri="{FF2B5EF4-FFF2-40B4-BE49-F238E27FC236}">
                <a16:creationId xmlns:a16="http://schemas.microsoft.com/office/drawing/2014/main" id="{AFDE6982-D906-D1E3-C50A-9D76FBAE71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1" y="5334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FIREWRK6">
            <a:extLst>
              <a:ext uri="{FF2B5EF4-FFF2-40B4-BE49-F238E27FC236}">
                <a16:creationId xmlns:a16="http://schemas.microsoft.com/office/drawing/2014/main" id="{D2FF3599-1CDB-794E-CC56-BB17827EB7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017" y="3464687"/>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FIREWRK6">
            <a:extLst>
              <a:ext uri="{FF2B5EF4-FFF2-40B4-BE49-F238E27FC236}">
                <a16:creationId xmlns:a16="http://schemas.microsoft.com/office/drawing/2014/main" id="{77B2A741-17A6-EFB0-D3C3-323741F47D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793"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20">
            <a:extLst>
              <a:ext uri="{FF2B5EF4-FFF2-40B4-BE49-F238E27FC236}">
                <a16:creationId xmlns:a16="http://schemas.microsoft.com/office/drawing/2014/main" id="{7B743884-C37D-430C-FDD9-8C72135D63C7}"/>
              </a:ext>
            </a:extLst>
          </p:cNvPr>
          <p:cNvSpPr>
            <a:spLocks noChangeArrowheads="1"/>
          </p:cNvSpPr>
          <p:nvPr/>
        </p:nvSpPr>
        <p:spPr bwMode="auto">
          <a:xfrm rot="827097">
            <a:off x="3321412" y="-528186"/>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2" name="Rectangle 21">
            <a:extLst>
              <a:ext uri="{FF2B5EF4-FFF2-40B4-BE49-F238E27FC236}">
                <a16:creationId xmlns:a16="http://schemas.microsoft.com/office/drawing/2014/main" id="{04308EA5-A173-E968-C600-2665EAB1EF7C}"/>
              </a:ext>
            </a:extLst>
          </p:cNvPr>
          <p:cNvSpPr>
            <a:spLocks noChangeArrowheads="1"/>
          </p:cNvSpPr>
          <p:nvPr/>
        </p:nvSpPr>
        <p:spPr bwMode="auto">
          <a:xfrm rot="827097">
            <a:off x="6565900" y="-409575"/>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3" name="Rectangle 22">
            <a:extLst>
              <a:ext uri="{FF2B5EF4-FFF2-40B4-BE49-F238E27FC236}">
                <a16:creationId xmlns:a16="http://schemas.microsoft.com/office/drawing/2014/main" id="{638842D3-D13A-CCF0-790D-E7316D40CFCD}"/>
              </a:ext>
            </a:extLst>
          </p:cNvPr>
          <p:cNvSpPr>
            <a:spLocks noChangeArrowheads="1"/>
          </p:cNvSpPr>
          <p:nvPr/>
        </p:nvSpPr>
        <p:spPr bwMode="auto">
          <a:xfrm rot="827097">
            <a:off x="6699250" y="161925"/>
            <a:ext cx="6746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a:solidFill>
                  <a:srgbClr val="3333CC"/>
                </a:solidFill>
                <a:latin typeface="VNI-Korin" pitchFamily="2" charset="0"/>
              </a:rPr>
              <a:t>?</a:t>
            </a:r>
          </a:p>
        </p:txBody>
      </p:sp>
      <p:pic>
        <p:nvPicPr>
          <p:cNvPr id="21524" name="Picture 23" descr="FIREWRK8">
            <a:extLst>
              <a:ext uri="{FF2B5EF4-FFF2-40B4-BE49-F238E27FC236}">
                <a16:creationId xmlns:a16="http://schemas.microsoft.com/office/drawing/2014/main" id="{2D6DEE7A-9D8A-CA13-7A26-B7259B22B5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1" y="27432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4" descr="FIREWRK6">
            <a:extLst>
              <a:ext uri="{FF2B5EF4-FFF2-40B4-BE49-F238E27FC236}">
                <a16:creationId xmlns:a16="http://schemas.microsoft.com/office/drawing/2014/main" id="{FF705265-4E5F-D96A-EEDF-E3C3A39B84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1990"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6" descr="FIREWRK8">
            <a:extLst>
              <a:ext uri="{FF2B5EF4-FFF2-40B4-BE49-F238E27FC236}">
                <a16:creationId xmlns:a16="http://schemas.microsoft.com/office/drawing/2014/main" id="{88D493D5-90BC-34A3-6B6D-879D9E7108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3888" y="3657601"/>
            <a:ext cx="11541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7" descr="FIREWRK6">
            <a:extLst>
              <a:ext uri="{FF2B5EF4-FFF2-40B4-BE49-F238E27FC236}">
                <a16:creationId xmlns:a16="http://schemas.microsoft.com/office/drawing/2014/main" id="{2726833A-1363-6A29-16D5-9CA04CE9B0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20200" y="1828800"/>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28" descr="Entertainment-02-june">
            <a:extLst>
              <a:ext uri="{FF2B5EF4-FFF2-40B4-BE49-F238E27FC236}">
                <a16:creationId xmlns:a16="http://schemas.microsoft.com/office/drawing/2014/main" id="{105340BE-BFE2-401E-7E1E-6DDF56C61E00}"/>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001126" y="4929189"/>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33" descr="new0518">
            <a:extLst>
              <a:ext uri="{FF2B5EF4-FFF2-40B4-BE49-F238E27FC236}">
                <a16:creationId xmlns:a16="http://schemas.microsoft.com/office/drawing/2014/main" id="{F6C139DF-2DB7-1458-3079-79FA7A1C4093}"/>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9239072" y="4069557"/>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7" descr="D6813819845B4220B39B42C244DE315A">
            <a:extLst>
              <a:ext uri="{FF2B5EF4-FFF2-40B4-BE49-F238E27FC236}">
                <a16:creationId xmlns:a16="http://schemas.microsoft.com/office/drawing/2014/main" id="{173C9E09-971E-E289-73C4-186E774887D7}"/>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58057" y="4489785"/>
            <a:ext cx="2933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92"/>
                                        </p:tgtEl>
                                        <p:attrNameLst>
                                          <p:attrName>style.visibility</p:attrName>
                                        </p:attrNameLst>
                                      </p:cBhvr>
                                      <p:to>
                                        <p:strVal val="visible"/>
                                      </p:to>
                                    </p:set>
                                    <p:animEffect transition="in" filter="box(in)">
                                      <p:cBhvr>
                                        <p:cTn id="7" dur="500"/>
                                        <p:tgtEl>
                                          <p:spTgt spid="6249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1232053" y="0"/>
            <a:ext cx="9344140" cy="1092094"/>
          </a:xfrm>
          <a:prstGeom prst="rect">
            <a:avLst/>
          </a:prstGeom>
          <a:noFill/>
        </p:spPr>
        <p:txBody>
          <a:bodyPr wrap="square" rtlCol="0">
            <a:spAutoFit/>
          </a:bodyPr>
          <a:lstStyle/>
          <a:p>
            <a:pPr algn="ctr"/>
            <a:r>
              <a:rPr lang="vi-VN" sz="2800" b="1" u="sng">
                <a:solidFill>
                  <a:srgbClr val="0000CC"/>
                </a:solidFill>
                <a:latin typeface="+mj-lt"/>
              </a:rPr>
              <a:t>Bài viết</a:t>
            </a:r>
            <a:r>
              <a:rPr lang="vi-VN" sz="2800" b="1">
                <a:solidFill>
                  <a:srgbClr val="0000CC"/>
                </a:solidFill>
                <a:latin typeface="+mj-lt"/>
              </a:rPr>
              <a:t>: </a:t>
            </a:r>
          </a:p>
          <a:p>
            <a:pPr indent="90170" algn="ctr">
              <a:lnSpc>
                <a:spcPct val="150000"/>
              </a:lnSpc>
            </a:pPr>
            <a:r>
              <a:rPr lang="en-US" sz="2800" b="1">
                <a:latin typeface="Times New Roman" panose="02020603050405020304" pitchFamily="18" charset="0"/>
                <a:ea typeface="Times New Roman" panose="02020603050405020304" pitchFamily="18" charset="0"/>
              </a:rPr>
              <a:t>VIẾT THƯ THĂM HỎI</a:t>
            </a:r>
            <a:endParaRPr lang="en-US" sz="280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7DE6696E-551C-ED4A-429B-D9A3CBB87D0F}"/>
              </a:ext>
            </a:extLst>
          </p:cNvPr>
          <p:cNvSpPr txBox="1"/>
          <p:nvPr/>
        </p:nvSpPr>
        <p:spPr>
          <a:xfrm>
            <a:off x="768426" y="1241496"/>
            <a:ext cx="6097836" cy="823752"/>
          </a:xfrm>
          <a:prstGeom prst="rect">
            <a:avLst/>
          </a:prstGeom>
          <a:noFill/>
        </p:spPr>
        <p:txBody>
          <a:bodyPr wrap="square">
            <a:spAutoFit/>
          </a:bodyPr>
          <a:lstStyle/>
          <a:p>
            <a:pPr indent="90170" algn="just">
              <a:lnSpc>
                <a:spcPct val="150000"/>
              </a:lnSpc>
            </a:pPr>
            <a:r>
              <a:rPr lang="nl-NL" sz="3600" b="1" u="sng">
                <a:solidFill>
                  <a:srgbClr val="0000CC"/>
                </a:solidFill>
                <a:effectLst/>
                <a:latin typeface="Times New Roman" panose="02020603050405020304" pitchFamily="18" charset="0"/>
                <a:ea typeface="Times New Roman" panose="02020603050405020304" pitchFamily="18" charset="0"/>
              </a:rPr>
              <a:t>Hoạt động 1</a:t>
            </a:r>
            <a:r>
              <a:rPr lang="nl-NL" sz="3600" b="1">
                <a:solidFill>
                  <a:srgbClr val="0000CC"/>
                </a:solidFill>
                <a:effectLst/>
                <a:latin typeface="Times New Roman" panose="02020603050405020304" pitchFamily="18" charset="0"/>
                <a:ea typeface="Times New Roman" panose="02020603050405020304" pitchFamily="18" charset="0"/>
              </a:rPr>
              <a:t>: </a:t>
            </a:r>
            <a:r>
              <a:rPr lang="vi-VN" sz="3600" b="1">
                <a:solidFill>
                  <a:srgbClr val="0000CC"/>
                </a:solidFill>
                <a:effectLst/>
                <a:latin typeface="Times New Roman" panose="02020603050405020304" pitchFamily="18" charset="0"/>
                <a:ea typeface="Times New Roman" panose="02020603050405020304" pitchFamily="18" charset="0"/>
              </a:rPr>
              <a:t>Nhận xét</a:t>
            </a:r>
            <a:endParaRPr lang="en-US" sz="3600">
              <a:solidFill>
                <a:srgbClr val="0000CC"/>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12F5464C-18EB-33F3-746C-C69795DF88B2}"/>
              </a:ext>
            </a:extLst>
          </p:cNvPr>
          <p:cNvSpPr txBox="1"/>
          <p:nvPr/>
        </p:nvSpPr>
        <p:spPr>
          <a:xfrm>
            <a:off x="768426" y="2065248"/>
            <a:ext cx="6097836" cy="823752"/>
          </a:xfrm>
          <a:prstGeom prst="rect">
            <a:avLst/>
          </a:prstGeom>
          <a:noFill/>
        </p:spPr>
        <p:txBody>
          <a:bodyPr wrap="square">
            <a:spAutoFit/>
          </a:bodyPr>
          <a:lstStyle/>
          <a:p>
            <a:pPr indent="90170" algn="just">
              <a:lnSpc>
                <a:spcPct val="150000"/>
              </a:lnSpc>
            </a:pPr>
            <a:r>
              <a:rPr lang="nl-NL" sz="3600" b="1" u="sng">
                <a:solidFill>
                  <a:srgbClr val="0000CC"/>
                </a:solidFill>
                <a:effectLst/>
                <a:latin typeface="Times New Roman" panose="02020603050405020304" pitchFamily="18" charset="0"/>
                <a:ea typeface="Times New Roman" panose="02020603050405020304" pitchFamily="18" charset="0"/>
              </a:rPr>
              <a:t>Hoạt động </a:t>
            </a:r>
            <a:r>
              <a:rPr lang="vi-VN" sz="3600" b="1" u="sng">
                <a:solidFill>
                  <a:srgbClr val="0000CC"/>
                </a:solidFill>
                <a:effectLst/>
                <a:latin typeface="Times New Roman" panose="02020603050405020304" pitchFamily="18" charset="0"/>
                <a:ea typeface="Times New Roman" panose="02020603050405020304" pitchFamily="18" charset="0"/>
              </a:rPr>
              <a:t>2</a:t>
            </a:r>
            <a:r>
              <a:rPr lang="nl-NL" sz="3600" b="1">
                <a:solidFill>
                  <a:srgbClr val="0000CC"/>
                </a:solidFill>
                <a:effectLst/>
                <a:latin typeface="Times New Roman" panose="02020603050405020304" pitchFamily="18" charset="0"/>
                <a:ea typeface="Times New Roman" panose="02020603050405020304" pitchFamily="18" charset="0"/>
              </a:rPr>
              <a:t>: </a:t>
            </a:r>
            <a:r>
              <a:rPr lang="vi-VN" sz="3600" b="1">
                <a:solidFill>
                  <a:srgbClr val="0000CC"/>
                </a:solidFill>
                <a:effectLst/>
                <a:latin typeface="Times New Roman" panose="02020603050405020304" pitchFamily="18" charset="0"/>
                <a:ea typeface="Times New Roman" panose="02020603050405020304" pitchFamily="18" charset="0"/>
              </a:rPr>
              <a:t>Rút ra bài học</a:t>
            </a:r>
            <a:endParaRPr lang="en-US" sz="360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3422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833601-AE52-DF8B-37D4-73080F650016}"/>
              </a:ext>
            </a:extLst>
          </p:cNvPr>
          <p:cNvPicPr>
            <a:picLocks noChangeAspect="1"/>
          </p:cNvPicPr>
          <p:nvPr/>
        </p:nvPicPr>
        <p:blipFill>
          <a:blip r:embed="rId2"/>
          <a:stretch>
            <a:fillRect/>
          </a:stretch>
        </p:blipFill>
        <p:spPr>
          <a:xfrm>
            <a:off x="0" y="721629"/>
            <a:ext cx="12192000" cy="6136371"/>
          </a:xfrm>
          <a:prstGeom prst="rect">
            <a:avLst/>
          </a:prstGeom>
        </p:spPr>
      </p:pic>
    </p:spTree>
    <p:extLst>
      <p:ext uri="{BB962C8B-B14F-4D97-AF65-F5344CB8AC3E}">
        <p14:creationId xmlns:p14="http://schemas.microsoft.com/office/powerpoint/2010/main" val="4527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867" b="1" cap="all">
                <a:ln w="0"/>
                <a:solidFill>
                  <a:prstClr val="black"/>
                </a:solidFill>
                <a:effectLst>
                  <a:reflection blurRad="12700" stA="50000" endPos="50000" dist="5000" dir="5400000" sy="-100000" rotWithShape="0"/>
                </a:effectLst>
                <a:latin typeface="+mj-lt"/>
                <a:cs typeface="Times New Roman" pitchFamily="18" charset="0"/>
              </a:rPr>
              <a:t>LUYỆN TẬP</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405751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5C53B-E18C-0159-01E8-4E5170D76396}"/>
              </a:ext>
            </a:extLst>
          </p:cNvPr>
          <p:cNvPicPr>
            <a:picLocks noChangeAspect="1"/>
          </p:cNvPicPr>
          <p:nvPr/>
        </p:nvPicPr>
        <p:blipFill>
          <a:blip r:embed="rId2"/>
          <a:stretch>
            <a:fillRect/>
          </a:stretch>
        </p:blipFill>
        <p:spPr>
          <a:xfrm>
            <a:off x="0" y="1211854"/>
            <a:ext cx="12192000" cy="5646145"/>
          </a:xfrm>
          <a:prstGeom prst="rect">
            <a:avLst/>
          </a:prstGeom>
        </p:spPr>
      </p:pic>
      <p:sp>
        <p:nvSpPr>
          <p:cNvPr id="4" name="TextBox 3">
            <a:extLst>
              <a:ext uri="{FF2B5EF4-FFF2-40B4-BE49-F238E27FC236}">
                <a16:creationId xmlns:a16="http://schemas.microsoft.com/office/drawing/2014/main" id="{3F38ABE9-4BCB-E32D-14A8-DD9DEE8671A8}"/>
              </a:ext>
            </a:extLst>
          </p:cNvPr>
          <p:cNvSpPr txBox="1"/>
          <p:nvPr/>
        </p:nvSpPr>
        <p:spPr>
          <a:xfrm>
            <a:off x="1232053" y="0"/>
            <a:ext cx="9344140" cy="1092094"/>
          </a:xfrm>
          <a:prstGeom prst="rect">
            <a:avLst/>
          </a:prstGeom>
          <a:noFill/>
        </p:spPr>
        <p:txBody>
          <a:bodyPr wrap="square" rtlCol="0">
            <a:spAutoFit/>
          </a:bodyPr>
          <a:lstStyle/>
          <a:p>
            <a:pPr algn="ctr"/>
            <a:r>
              <a:rPr lang="vi-VN" sz="2800" b="1" u="sng">
                <a:solidFill>
                  <a:srgbClr val="0000CC"/>
                </a:solidFill>
                <a:latin typeface="+mj-lt"/>
              </a:rPr>
              <a:t>Bài viết</a:t>
            </a:r>
            <a:r>
              <a:rPr lang="vi-VN" sz="2800" b="1">
                <a:solidFill>
                  <a:srgbClr val="0000CC"/>
                </a:solidFill>
                <a:latin typeface="+mj-lt"/>
              </a:rPr>
              <a:t>: </a:t>
            </a:r>
          </a:p>
          <a:p>
            <a:pPr indent="90170" algn="ctr">
              <a:lnSpc>
                <a:spcPct val="150000"/>
              </a:lnSpc>
            </a:pPr>
            <a:r>
              <a:rPr lang="en-US" sz="2800" b="1">
                <a:latin typeface="Times New Roman" panose="02020603050405020304" pitchFamily="18" charset="0"/>
                <a:ea typeface="Times New Roman" panose="02020603050405020304" pitchFamily="18" charset="0"/>
              </a:rPr>
              <a:t>VIẾT THƯ THĂM HỎI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31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5C53B-E18C-0159-01E8-4E5170D76396}"/>
              </a:ext>
            </a:extLst>
          </p:cNvPr>
          <p:cNvPicPr>
            <a:picLocks noChangeAspect="1"/>
          </p:cNvPicPr>
          <p:nvPr/>
        </p:nvPicPr>
        <p:blipFill>
          <a:blip r:embed="rId2"/>
          <a:stretch>
            <a:fillRect/>
          </a:stretch>
        </p:blipFill>
        <p:spPr>
          <a:xfrm>
            <a:off x="0" y="143218"/>
            <a:ext cx="12192000" cy="5646145"/>
          </a:xfrm>
          <a:prstGeom prst="rect">
            <a:avLst/>
          </a:prstGeom>
        </p:spPr>
      </p:pic>
      <p:sp>
        <p:nvSpPr>
          <p:cNvPr id="2" name="Star: 6 Points 1">
            <a:extLst>
              <a:ext uri="{FF2B5EF4-FFF2-40B4-BE49-F238E27FC236}">
                <a16:creationId xmlns:a16="http://schemas.microsoft.com/office/drawing/2014/main" id="{7F89C525-0F45-2DFE-1A28-5C6A9146E7D1}"/>
              </a:ext>
            </a:extLst>
          </p:cNvPr>
          <p:cNvSpPr/>
          <p:nvPr/>
        </p:nvSpPr>
        <p:spPr>
          <a:xfrm>
            <a:off x="2434728" y="5621030"/>
            <a:ext cx="6533002" cy="1344058"/>
          </a:xfrm>
          <a:prstGeom prst="star6">
            <a:avLst/>
          </a:prstGeom>
          <a:solidFill>
            <a:schemeClr val="accent6">
              <a:lumMod val="60000"/>
              <a:lumOff val="4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FF0000"/>
                </a:solidFill>
                <a:latin typeface="+mj-lt"/>
              </a:rPr>
              <a:t>Thảo luận nhóm 2</a:t>
            </a:r>
            <a:endParaRPr lang="en-US" sz="4000" b="1">
              <a:solidFill>
                <a:srgbClr val="FF0000"/>
              </a:solidFill>
              <a:latin typeface="+mj-lt"/>
            </a:endParaRPr>
          </a:p>
        </p:txBody>
      </p:sp>
    </p:spTree>
    <p:extLst>
      <p:ext uri="{BB962C8B-B14F-4D97-AF65-F5344CB8AC3E}">
        <p14:creationId xmlns:p14="http://schemas.microsoft.com/office/powerpoint/2010/main" val="39469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5C53B-E18C-0159-01E8-4E5170D76396}"/>
              </a:ext>
            </a:extLst>
          </p:cNvPr>
          <p:cNvPicPr>
            <a:picLocks noChangeAspect="1"/>
          </p:cNvPicPr>
          <p:nvPr/>
        </p:nvPicPr>
        <p:blipFill>
          <a:blip r:embed="rId2"/>
          <a:stretch>
            <a:fillRect/>
          </a:stretch>
        </p:blipFill>
        <p:spPr>
          <a:xfrm>
            <a:off x="0" y="143218"/>
            <a:ext cx="12192000" cy="5646145"/>
          </a:xfrm>
          <a:prstGeom prst="rect">
            <a:avLst/>
          </a:prstGeom>
        </p:spPr>
      </p:pic>
      <p:sp>
        <p:nvSpPr>
          <p:cNvPr id="2" name="Star: 6 Points 1">
            <a:extLst>
              <a:ext uri="{FF2B5EF4-FFF2-40B4-BE49-F238E27FC236}">
                <a16:creationId xmlns:a16="http://schemas.microsoft.com/office/drawing/2014/main" id="{7F89C525-0F45-2DFE-1A28-5C6A9146E7D1}"/>
              </a:ext>
            </a:extLst>
          </p:cNvPr>
          <p:cNvSpPr/>
          <p:nvPr/>
        </p:nvSpPr>
        <p:spPr>
          <a:xfrm>
            <a:off x="2434728" y="5621030"/>
            <a:ext cx="6533002" cy="1344058"/>
          </a:xfrm>
          <a:prstGeom prst="star6">
            <a:avLst/>
          </a:prstGeom>
          <a:solidFill>
            <a:schemeClr val="accent6">
              <a:lumMod val="60000"/>
              <a:lumOff val="4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FF0000"/>
                </a:solidFill>
                <a:latin typeface="+mj-lt"/>
              </a:rPr>
              <a:t>Chia sẻ trước lớp</a:t>
            </a:r>
            <a:endParaRPr lang="en-US" sz="4000" b="1">
              <a:solidFill>
                <a:srgbClr val="FF0000"/>
              </a:solidFill>
              <a:latin typeface="+mj-lt"/>
            </a:endParaRPr>
          </a:p>
        </p:txBody>
      </p:sp>
    </p:spTree>
    <p:extLst>
      <p:ext uri="{BB962C8B-B14F-4D97-AF65-F5344CB8AC3E}">
        <p14:creationId xmlns:p14="http://schemas.microsoft.com/office/powerpoint/2010/main" val="408019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867" b="1" cap="all">
                <a:ln w="0"/>
                <a:solidFill>
                  <a:prstClr val="black"/>
                </a:solidFill>
                <a:effectLst>
                  <a:reflection blurRad="12700" stA="50000" endPos="50000" dist="5000" dir="5400000" sy="-100000" rotWithShape="0"/>
                </a:effectLst>
                <a:latin typeface="+mj-lt"/>
                <a:cs typeface="Times New Roman" pitchFamily="18" charset="0"/>
              </a:rPr>
              <a:t>VẬN DỤNG</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2644744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3BE71-5357-893F-07FC-7F8F34017AF1}"/>
              </a:ext>
            </a:extLst>
          </p:cNvPr>
          <p:cNvSpPr txBox="1"/>
          <p:nvPr/>
        </p:nvSpPr>
        <p:spPr>
          <a:xfrm>
            <a:off x="1480109" y="2105561"/>
            <a:ext cx="8368971" cy="1323439"/>
          </a:xfrm>
          <a:prstGeom prst="rect">
            <a:avLst/>
          </a:prstGeom>
          <a:noFill/>
        </p:spPr>
        <p:txBody>
          <a:bodyPr wrap="square">
            <a:spAutoFit/>
          </a:bodyPr>
          <a:lstStyle/>
          <a:p>
            <a:r>
              <a:rPr lang="vi-VN" sz="4000" b="1">
                <a:solidFill>
                  <a:srgbClr val="0000CC"/>
                </a:solidFill>
                <a:latin typeface="+mj-lt"/>
              </a:rPr>
              <a:t>Em đã viết thư cho người nào chưa? Vì sao em viết thư cho người đó?</a:t>
            </a:r>
          </a:p>
        </p:txBody>
      </p:sp>
    </p:spTree>
    <p:extLst>
      <p:ext uri="{BB962C8B-B14F-4D97-AF65-F5344CB8AC3E}">
        <p14:creationId xmlns:p14="http://schemas.microsoft.com/office/powerpoint/2010/main" val="184530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119242" y="1508787"/>
            <a:ext cx="9144000" cy="1920213"/>
          </a:xfrm>
        </p:spPr>
        <p:txBody>
          <a:bodyPr>
            <a:normAutofit/>
          </a:bodyPr>
          <a:lstStyle/>
          <a:p>
            <a:br>
              <a:rPr lang="en-US" sz="4800" b="1" dirty="0">
                <a:solidFill>
                  <a:srgbClr val="FF8119"/>
                </a:solidFill>
              </a:rPr>
            </a:b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err="1">
                <a:solidFill>
                  <a:srgbClr val="FF8119"/>
                </a:solidFill>
                <a:cs typeface="Arial" panose="020B0604020202020204" pitchFamily="34" charset="0"/>
              </a:rPr>
              <a:t>tập</a:t>
            </a:r>
            <a:r>
              <a:rPr lang="en-US" sz="4800" b="1">
                <a:solidFill>
                  <a:srgbClr val="FF8119"/>
                </a:solidFill>
                <a:cs typeface="Arial" panose="020B0604020202020204" pitchFamily="34" charset="0"/>
              </a:rPr>
              <a:t> </a:t>
            </a:r>
            <a:r>
              <a:rPr lang="vi-VN" sz="4800" b="1">
                <a:solidFill>
                  <a:srgbClr val="FF8119"/>
                </a:solidFill>
                <a:cs typeface="Arial" panose="020B0604020202020204" pitchFamily="34" charset="0"/>
              </a:rPr>
              <a:t>tốt!</a:t>
            </a:r>
            <a:endParaRPr lang="en-US" sz="4800" b="1" dirty="0">
              <a:solidFill>
                <a:srgbClr val="FF8119"/>
              </a:solidFill>
              <a:cs typeface="Arial" panose="020B0604020202020204" pitchFamily="34" charset="0"/>
            </a:endParaRPr>
          </a:p>
        </p:txBody>
      </p:sp>
    </p:spTree>
    <p:extLst>
      <p:ext uri="{BB962C8B-B14F-4D97-AF65-F5344CB8AC3E}">
        <p14:creationId xmlns:p14="http://schemas.microsoft.com/office/powerpoint/2010/main" val="111836953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9" y="3953841"/>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1" y="4091426"/>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1" y="2879777"/>
            <a:ext cx="1211607"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078279" y="-137121"/>
            <a:ext cx="6164624" cy="580739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5"/>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5" y="810850"/>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2" y="1216687"/>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111614" y="3006462"/>
            <a:ext cx="441033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08">
              <a:defRPr/>
            </a:pP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97773" y="2609451"/>
            <a:ext cx="7818555"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95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B040AB-6D32-C132-815D-04103FAD546A}"/>
              </a:ext>
            </a:extLst>
          </p:cNvPr>
          <p:cNvSpPr/>
          <p:nvPr/>
        </p:nvSpPr>
        <p:spPr>
          <a:xfrm>
            <a:off x="1426002" y="1755479"/>
            <a:ext cx="9648475" cy="1200329"/>
          </a:xfrm>
          <a:prstGeom prst="rect">
            <a:avLst/>
          </a:prstGeom>
          <a:noFill/>
        </p:spPr>
        <p:txBody>
          <a:bodyPr wrap="none" lIns="91440" tIns="45720" rIns="91440" bIns="45720">
            <a:spAutoFit/>
          </a:bodyPr>
          <a:lstStyle/>
          <a:p>
            <a:pPr algn="ctr"/>
            <a:r>
              <a:rPr lang="vi-VN" sz="72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j-lt"/>
              </a:rPr>
              <a:t>TRÒ CHƠI: TIẾP SỨC</a:t>
            </a:r>
            <a:endParaRPr lang="en-US" sz="72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j-lt"/>
            </a:endParaRPr>
          </a:p>
        </p:txBody>
      </p:sp>
    </p:spTree>
    <p:extLst>
      <p:ext uri="{BB962C8B-B14F-4D97-AF65-F5344CB8AC3E}">
        <p14:creationId xmlns:p14="http://schemas.microsoft.com/office/powerpoint/2010/main" val="272300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1232053" y="0"/>
            <a:ext cx="9344140" cy="1092094"/>
          </a:xfrm>
          <a:prstGeom prst="rect">
            <a:avLst/>
          </a:prstGeom>
          <a:noFill/>
        </p:spPr>
        <p:txBody>
          <a:bodyPr wrap="square" rtlCol="0">
            <a:spAutoFit/>
          </a:bodyPr>
          <a:lstStyle/>
          <a:p>
            <a:pPr algn="ctr"/>
            <a:r>
              <a:rPr lang="vi-VN" sz="2800" b="1" u="sng">
                <a:solidFill>
                  <a:srgbClr val="0000CC"/>
                </a:solidFill>
                <a:latin typeface="+mj-lt"/>
              </a:rPr>
              <a:t>Bài viết</a:t>
            </a:r>
            <a:r>
              <a:rPr lang="vi-VN" sz="2800" b="1">
                <a:solidFill>
                  <a:srgbClr val="0000CC"/>
                </a:solidFill>
                <a:latin typeface="+mj-lt"/>
              </a:rPr>
              <a:t>: </a:t>
            </a:r>
          </a:p>
          <a:p>
            <a:pPr indent="90170" algn="ctr">
              <a:lnSpc>
                <a:spcPct val="150000"/>
              </a:lnSpc>
            </a:pPr>
            <a:r>
              <a:rPr lang="en-US" sz="2800" b="1">
                <a:latin typeface="Times New Roman" panose="02020603050405020304" pitchFamily="18" charset="0"/>
                <a:ea typeface="Times New Roman" panose="02020603050405020304" pitchFamily="18" charset="0"/>
              </a:rPr>
              <a:t>VIẾT THƯ THĂM HỎI</a:t>
            </a:r>
            <a:endParaRPr lang="en-US" sz="280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7DE6696E-551C-ED4A-429B-D9A3CBB87D0F}"/>
              </a:ext>
            </a:extLst>
          </p:cNvPr>
          <p:cNvSpPr txBox="1"/>
          <p:nvPr/>
        </p:nvSpPr>
        <p:spPr>
          <a:xfrm>
            <a:off x="768426" y="1241496"/>
            <a:ext cx="6097836" cy="823752"/>
          </a:xfrm>
          <a:prstGeom prst="rect">
            <a:avLst/>
          </a:prstGeom>
          <a:noFill/>
        </p:spPr>
        <p:txBody>
          <a:bodyPr wrap="square">
            <a:spAutoFit/>
          </a:bodyPr>
          <a:lstStyle/>
          <a:p>
            <a:pPr indent="90170" algn="just">
              <a:lnSpc>
                <a:spcPct val="150000"/>
              </a:lnSpc>
            </a:pPr>
            <a:r>
              <a:rPr lang="nl-NL" sz="3600" b="1" u="sng">
                <a:solidFill>
                  <a:srgbClr val="0000CC"/>
                </a:solidFill>
                <a:effectLst/>
                <a:latin typeface="Times New Roman" panose="02020603050405020304" pitchFamily="18" charset="0"/>
                <a:ea typeface="Times New Roman" panose="02020603050405020304" pitchFamily="18" charset="0"/>
              </a:rPr>
              <a:t>Hoạt động 1</a:t>
            </a:r>
            <a:r>
              <a:rPr lang="nl-NL" sz="3600" b="1">
                <a:solidFill>
                  <a:srgbClr val="0000CC"/>
                </a:solidFill>
                <a:effectLst/>
                <a:latin typeface="Times New Roman" panose="02020603050405020304" pitchFamily="18" charset="0"/>
                <a:ea typeface="Times New Roman" panose="02020603050405020304" pitchFamily="18" charset="0"/>
              </a:rPr>
              <a:t>: </a:t>
            </a:r>
            <a:r>
              <a:rPr lang="vi-VN" sz="3600" b="1">
                <a:solidFill>
                  <a:srgbClr val="0000CC"/>
                </a:solidFill>
                <a:effectLst/>
                <a:latin typeface="Times New Roman" panose="02020603050405020304" pitchFamily="18" charset="0"/>
                <a:ea typeface="Times New Roman" panose="02020603050405020304" pitchFamily="18" charset="0"/>
              </a:rPr>
              <a:t>Nhận xét</a:t>
            </a:r>
            <a:endParaRPr lang="en-US" sz="360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9314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1232053" y="0"/>
            <a:ext cx="9344140" cy="1092094"/>
          </a:xfrm>
          <a:prstGeom prst="rect">
            <a:avLst/>
          </a:prstGeom>
          <a:noFill/>
        </p:spPr>
        <p:txBody>
          <a:bodyPr wrap="square" rtlCol="0">
            <a:spAutoFit/>
          </a:bodyPr>
          <a:lstStyle/>
          <a:p>
            <a:pPr algn="ctr"/>
            <a:r>
              <a:rPr lang="vi-VN" sz="2800" b="1" u="sng">
                <a:solidFill>
                  <a:srgbClr val="0000CC"/>
                </a:solidFill>
                <a:latin typeface="+mj-lt"/>
              </a:rPr>
              <a:t>Bài viết</a:t>
            </a:r>
            <a:r>
              <a:rPr lang="vi-VN" sz="2800" b="1">
                <a:solidFill>
                  <a:srgbClr val="0000CC"/>
                </a:solidFill>
                <a:latin typeface="+mj-lt"/>
              </a:rPr>
              <a:t>: </a:t>
            </a:r>
          </a:p>
          <a:p>
            <a:pPr indent="90170" algn="ctr">
              <a:lnSpc>
                <a:spcPct val="150000"/>
              </a:lnSpc>
            </a:pPr>
            <a:r>
              <a:rPr lang="en-US" sz="2800" b="1">
                <a:latin typeface="Times New Roman" panose="02020603050405020304" pitchFamily="18" charset="0"/>
                <a:ea typeface="Times New Roman" panose="02020603050405020304" pitchFamily="18" charset="0"/>
              </a:rPr>
              <a:t>VIẾT THƯ THĂM HỎI</a:t>
            </a:r>
            <a:endParaRPr lang="en-US" sz="2800">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671E854B-A7A0-EBC6-0652-5BCADD029BC9}"/>
              </a:ext>
            </a:extLst>
          </p:cNvPr>
          <p:cNvPicPr>
            <a:picLocks noChangeAspect="1"/>
          </p:cNvPicPr>
          <p:nvPr/>
        </p:nvPicPr>
        <p:blipFill>
          <a:blip r:embed="rId2"/>
          <a:stretch>
            <a:fillRect/>
          </a:stretch>
        </p:blipFill>
        <p:spPr>
          <a:xfrm>
            <a:off x="384040" y="0"/>
            <a:ext cx="11426042" cy="7087868"/>
          </a:xfrm>
          <a:prstGeom prst="rect">
            <a:avLst/>
          </a:prstGeom>
        </p:spPr>
      </p:pic>
    </p:spTree>
    <p:extLst>
      <p:ext uri="{BB962C8B-B14F-4D97-AF65-F5344CB8AC3E}">
        <p14:creationId xmlns:p14="http://schemas.microsoft.com/office/powerpoint/2010/main" val="3754290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3222A7-2B57-452C-0A87-A465C2E85834}"/>
              </a:ext>
            </a:extLst>
          </p:cNvPr>
          <p:cNvSpPr txBox="1"/>
          <p:nvPr/>
        </p:nvSpPr>
        <p:spPr>
          <a:xfrm>
            <a:off x="696602" y="1074230"/>
            <a:ext cx="6097836" cy="823752"/>
          </a:xfrm>
          <a:prstGeom prst="rect">
            <a:avLst/>
          </a:prstGeom>
          <a:noFill/>
        </p:spPr>
        <p:txBody>
          <a:bodyPr wrap="square">
            <a:spAutoFit/>
          </a:bodyPr>
          <a:lstStyle/>
          <a:p>
            <a:pPr indent="90170" algn="just">
              <a:lnSpc>
                <a:spcPct val="150000"/>
              </a:lnSpc>
            </a:pPr>
            <a:r>
              <a:rPr lang="nl-NL" sz="3600" b="1">
                <a:solidFill>
                  <a:srgbClr val="0000CC"/>
                </a:solidFill>
                <a:effectLst/>
                <a:latin typeface="Times New Roman" panose="02020603050405020304" pitchFamily="18" charset="0"/>
                <a:ea typeface="Times New Roman" panose="02020603050405020304" pitchFamily="18" charset="0"/>
              </a:rPr>
              <a:t>Hoạt động 1: </a:t>
            </a:r>
            <a:r>
              <a:rPr lang="vi-VN" sz="3600" b="1">
                <a:solidFill>
                  <a:srgbClr val="0000CC"/>
                </a:solidFill>
                <a:effectLst/>
                <a:latin typeface="Times New Roman" panose="02020603050405020304" pitchFamily="18" charset="0"/>
                <a:ea typeface="Times New Roman" panose="02020603050405020304" pitchFamily="18" charset="0"/>
              </a:rPr>
              <a:t>Nhận xét</a:t>
            </a:r>
            <a:endParaRPr lang="en-US" sz="3600">
              <a:solidFill>
                <a:srgbClr val="0000CC"/>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20784FEB-1B70-9989-574E-076BA5610205}"/>
              </a:ext>
            </a:extLst>
          </p:cNvPr>
          <p:cNvPicPr>
            <a:picLocks noChangeAspect="1"/>
          </p:cNvPicPr>
          <p:nvPr/>
        </p:nvPicPr>
        <p:blipFill>
          <a:blip r:embed="rId2"/>
          <a:stretch>
            <a:fillRect/>
          </a:stretch>
        </p:blipFill>
        <p:spPr>
          <a:xfrm>
            <a:off x="828316" y="2065576"/>
            <a:ext cx="10535368" cy="2726848"/>
          </a:xfrm>
          <a:prstGeom prst="rect">
            <a:avLst/>
          </a:prstGeom>
        </p:spPr>
      </p:pic>
      <p:sp>
        <p:nvSpPr>
          <p:cNvPr id="4" name="Star: 6 Points 3">
            <a:extLst>
              <a:ext uri="{FF2B5EF4-FFF2-40B4-BE49-F238E27FC236}">
                <a16:creationId xmlns:a16="http://schemas.microsoft.com/office/drawing/2014/main" id="{422B9199-12F2-8BB4-858F-73D282AC714C}"/>
              </a:ext>
            </a:extLst>
          </p:cNvPr>
          <p:cNvSpPr/>
          <p:nvPr/>
        </p:nvSpPr>
        <p:spPr>
          <a:xfrm>
            <a:off x="2247441" y="4960018"/>
            <a:ext cx="6533002" cy="1344058"/>
          </a:xfrm>
          <a:prstGeom prst="star6">
            <a:avLst/>
          </a:prstGeom>
          <a:solidFill>
            <a:schemeClr val="accent6">
              <a:lumMod val="60000"/>
              <a:lumOff val="4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FF0000"/>
                </a:solidFill>
                <a:latin typeface="+mj-lt"/>
              </a:rPr>
              <a:t>Thảo luận nhóm 4</a:t>
            </a:r>
            <a:endParaRPr lang="en-US" sz="4000" b="1">
              <a:solidFill>
                <a:srgbClr val="FF0000"/>
              </a:solidFill>
              <a:latin typeface="+mj-lt"/>
            </a:endParaRPr>
          </a:p>
        </p:txBody>
      </p:sp>
      <p:sp>
        <p:nvSpPr>
          <p:cNvPr id="6" name="TextBox 5">
            <a:extLst>
              <a:ext uri="{FF2B5EF4-FFF2-40B4-BE49-F238E27FC236}">
                <a16:creationId xmlns:a16="http://schemas.microsoft.com/office/drawing/2014/main" id="{A592D608-34A1-F8E6-071F-4C7E73E03864}"/>
              </a:ext>
            </a:extLst>
          </p:cNvPr>
          <p:cNvSpPr txBox="1"/>
          <p:nvPr/>
        </p:nvSpPr>
        <p:spPr>
          <a:xfrm>
            <a:off x="1232053" y="0"/>
            <a:ext cx="9344140" cy="1092094"/>
          </a:xfrm>
          <a:prstGeom prst="rect">
            <a:avLst/>
          </a:prstGeom>
          <a:noFill/>
        </p:spPr>
        <p:txBody>
          <a:bodyPr wrap="square" rtlCol="0">
            <a:spAutoFit/>
          </a:bodyPr>
          <a:lstStyle/>
          <a:p>
            <a:pPr algn="ctr"/>
            <a:r>
              <a:rPr lang="vi-VN" sz="2800" b="1" u="sng">
                <a:solidFill>
                  <a:srgbClr val="0000CC"/>
                </a:solidFill>
                <a:latin typeface="+mj-lt"/>
              </a:rPr>
              <a:t>Bài viết</a:t>
            </a:r>
            <a:r>
              <a:rPr lang="vi-VN" sz="2800" b="1">
                <a:solidFill>
                  <a:srgbClr val="0000CC"/>
                </a:solidFill>
                <a:latin typeface="+mj-lt"/>
              </a:rPr>
              <a:t>: </a:t>
            </a:r>
          </a:p>
          <a:p>
            <a:pPr indent="90170" algn="ctr">
              <a:lnSpc>
                <a:spcPct val="150000"/>
              </a:lnSpc>
            </a:pPr>
            <a:r>
              <a:rPr lang="en-US" sz="2800" b="1">
                <a:latin typeface="Times New Roman" panose="02020603050405020304" pitchFamily="18" charset="0"/>
                <a:ea typeface="Times New Roman" panose="02020603050405020304" pitchFamily="18" charset="0"/>
              </a:rPr>
              <a:t>VIẾT THƯ THĂM HỎI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1127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831AC-AAF4-C2B2-9BB8-4AE6554D4ED5}"/>
              </a:ext>
            </a:extLst>
          </p:cNvPr>
          <p:cNvSpPr txBox="1"/>
          <p:nvPr/>
        </p:nvSpPr>
        <p:spPr>
          <a:xfrm>
            <a:off x="833695" y="1091348"/>
            <a:ext cx="11604259" cy="584775"/>
          </a:xfrm>
          <a:prstGeom prst="rect">
            <a:avLst/>
          </a:prstGeom>
          <a:noFill/>
        </p:spPr>
        <p:txBody>
          <a:bodyPr wrap="square">
            <a:spAutoFit/>
          </a:bodyPr>
          <a:lstStyle/>
          <a:p>
            <a:r>
              <a:rPr lang="vi-VN" sz="3200" b="1">
                <a:solidFill>
                  <a:srgbClr val="0000CC"/>
                </a:solidFill>
                <a:latin typeface="+mj-lt"/>
              </a:rPr>
              <a:t>a, Bạn Hiền Trang gửi thư cho ai, để làm gì?</a:t>
            </a:r>
          </a:p>
        </p:txBody>
      </p:sp>
      <p:sp>
        <p:nvSpPr>
          <p:cNvPr id="6" name="Speech Bubble: Rectangle with Corners Rounded 5">
            <a:extLst>
              <a:ext uri="{FF2B5EF4-FFF2-40B4-BE49-F238E27FC236}">
                <a16:creationId xmlns:a16="http://schemas.microsoft.com/office/drawing/2014/main" id="{C287ACE5-1F7D-39E3-A4C8-79DBAC2DDB59}"/>
              </a:ext>
            </a:extLst>
          </p:cNvPr>
          <p:cNvSpPr/>
          <p:nvPr/>
        </p:nvSpPr>
        <p:spPr>
          <a:xfrm>
            <a:off x="2807462" y="2798284"/>
            <a:ext cx="9035670" cy="3205909"/>
          </a:xfrm>
          <a:prstGeom prst="wedgeRoundRectCallout">
            <a:avLst>
              <a:gd name="adj1" fmla="val 870"/>
              <a:gd name="adj2" fmla="val -85485"/>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Bạn Hiền Trang gửi thư cho dì, để chúc mừng dì mới đạt Huy chương Bạc môn nhảy xa tại Đại hội Thể thao toàn quốc, thăm hỏi dì về đời sống và việc tập luyện ở Trung tâm Thể thao.</a:t>
            </a: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07369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1B852E-F23E-D618-5483-1DC858BECAD6}"/>
              </a:ext>
            </a:extLst>
          </p:cNvPr>
          <p:cNvSpPr txBox="1"/>
          <p:nvPr/>
        </p:nvSpPr>
        <p:spPr>
          <a:xfrm>
            <a:off x="587741" y="862158"/>
            <a:ext cx="11604259" cy="584775"/>
          </a:xfrm>
          <a:prstGeom prst="rect">
            <a:avLst/>
          </a:prstGeom>
          <a:noFill/>
        </p:spPr>
        <p:txBody>
          <a:bodyPr wrap="square">
            <a:spAutoFit/>
          </a:bodyPr>
          <a:lstStyle/>
          <a:p>
            <a:r>
              <a:rPr lang="vi-VN" sz="3200" b="1">
                <a:solidFill>
                  <a:srgbClr val="0000CC"/>
                </a:solidFill>
                <a:latin typeface="+mj-lt"/>
              </a:rPr>
              <a:t>b, Bức thư gồm mấy đoạn? Nội dung của mỗi đoạn là gì?</a:t>
            </a:r>
          </a:p>
        </p:txBody>
      </p:sp>
      <p:sp>
        <p:nvSpPr>
          <p:cNvPr id="6" name="Speech Bubble: Rectangle with Corners Rounded 5">
            <a:extLst>
              <a:ext uri="{FF2B5EF4-FFF2-40B4-BE49-F238E27FC236}">
                <a16:creationId xmlns:a16="http://schemas.microsoft.com/office/drawing/2014/main" id="{63233E26-98E3-C777-F41A-60A44AFF96FA}"/>
              </a:ext>
            </a:extLst>
          </p:cNvPr>
          <p:cNvSpPr/>
          <p:nvPr/>
        </p:nvSpPr>
        <p:spPr>
          <a:xfrm>
            <a:off x="2807462" y="2798284"/>
            <a:ext cx="9035670" cy="3205909"/>
          </a:xfrm>
          <a:prstGeom prst="wedgeRoundRectCallout">
            <a:avLst>
              <a:gd name="adj1" fmla="val 28303"/>
              <a:gd name="adj2" fmla="val -90640"/>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600" i="1">
                <a:solidFill>
                  <a:prstClr val="black"/>
                </a:solidFill>
                <a:latin typeface="Times New Roman" panose="02020603050405020304" pitchFamily="18" charset="0"/>
                <a:ea typeface="Times New Roman" panose="02020603050405020304" pitchFamily="18" charset="0"/>
              </a:rPr>
              <a:t>Bức thư gồm 5 đoạn. Đoạn 1 là lời chào, đoạn 2 là chúc mừng của Hiền Trang, đoạn 3 là hỏi thăm sức khỏe của dì, đoạn 4 là nêu tình hình của bản thân Hiền Trang, đoạn 5 là lời chúc tới dì.</a:t>
            </a:r>
          </a:p>
        </p:txBody>
      </p:sp>
    </p:spTree>
    <p:extLst>
      <p:ext uri="{BB962C8B-B14F-4D97-AF65-F5344CB8AC3E}">
        <p14:creationId xmlns:p14="http://schemas.microsoft.com/office/powerpoint/2010/main" val="26183019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21351D-4BF5-43E4-2EB8-AD34116EF189}"/>
              </a:ext>
            </a:extLst>
          </p:cNvPr>
          <p:cNvSpPr txBox="1"/>
          <p:nvPr/>
        </p:nvSpPr>
        <p:spPr>
          <a:xfrm>
            <a:off x="587741" y="974490"/>
            <a:ext cx="11604259" cy="584775"/>
          </a:xfrm>
          <a:prstGeom prst="rect">
            <a:avLst/>
          </a:prstGeom>
          <a:noFill/>
        </p:spPr>
        <p:txBody>
          <a:bodyPr wrap="square">
            <a:spAutoFit/>
          </a:bodyPr>
          <a:lstStyle/>
          <a:p>
            <a:r>
              <a:rPr lang="vi-VN" sz="3200" b="1">
                <a:solidFill>
                  <a:srgbClr val="0000CC"/>
                </a:solidFill>
                <a:latin typeface="+mj-lt"/>
              </a:rPr>
              <a:t>c, Bức thư thể hiện tình cảm của bạn Hiền Trang như thế nào?</a:t>
            </a:r>
          </a:p>
        </p:txBody>
      </p:sp>
      <p:sp>
        <p:nvSpPr>
          <p:cNvPr id="6" name="Speech Bubble: Rectangle with Corners Rounded 5">
            <a:extLst>
              <a:ext uri="{FF2B5EF4-FFF2-40B4-BE49-F238E27FC236}">
                <a16:creationId xmlns:a16="http://schemas.microsoft.com/office/drawing/2014/main" id="{2AB94DF1-E563-F10B-41E7-E7C64063F99E}"/>
              </a:ext>
            </a:extLst>
          </p:cNvPr>
          <p:cNvSpPr/>
          <p:nvPr/>
        </p:nvSpPr>
        <p:spPr>
          <a:xfrm>
            <a:off x="3699829" y="3955057"/>
            <a:ext cx="7537377" cy="1641514"/>
          </a:xfrm>
          <a:prstGeom prst="wedgeRoundRectCallout">
            <a:avLst>
              <a:gd name="adj1" fmla="val 29765"/>
              <a:gd name="adj2" fmla="val -201378"/>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600" i="1">
                <a:solidFill>
                  <a:prstClr val="black"/>
                </a:solidFill>
                <a:latin typeface="Times New Roman" panose="02020603050405020304" pitchFamily="18" charset="0"/>
                <a:ea typeface="Times New Roman" panose="02020603050405020304" pitchFamily="18" charset="0"/>
              </a:rPr>
              <a:t>Bức thư thể hiện tình cảm của bạn Hiền Trang rất yêu quý dì.</a:t>
            </a:r>
          </a:p>
        </p:txBody>
      </p:sp>
    </p:spTree>
    <p:extLst>
      <p:ext uri="{BB962C8B-B14F-4D97-AF65-F5344CB8AC3E}">
        <p14:creationId xmlns:p14="http://schemas.microsoft.com/office/powerpoint/2010/main" val="41530264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271</Words>
  <PresentationFormat>Widescreen</PresentationFormat>
  <Paragraphs>34</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Arial-Rounded</vt:lpstr>
      <vt:lpstr>Calibri</vt:lpstr>
      <vt:lpstr>Calibri Light</vt:lpstr>
      <vt:lpstr>Times New Roman</vt:lpstr>
      <vt:lpstr>VNI-Korin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Chúc các em học tập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2023-08-25T00:38:40Z</dcterms:created>
  <dcterms:modified xsi:type="dcterms:W3CDTF">2023-08-27T15:12:47Z</dcterms:modified>
</cp:coreProperties>
</file>