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 id="2147483786" r:id="rId3"/>
  </p:sldMasterIdLst>
  <p:notesMasterIdLst>
    <p:notesMasterId r:id="rId26"/>
  </p:notesMasterIdLst>
  <p:sldIdLst>
    <p:sldId id="301" r:id="rId4"/>
    <p:sldId id="327" r:id="rId5"/>
    <p:sldId id="313" r:id="rId6"/>
    <p:sldId id="328" r:id="rId7"/>
    <p:sldId id="304" r:id="rId8"/>
    <p:sldId id="305" r:id="rId9"/>
    <p:sldId id="315" r:id="rId10"/>
    <p:sldId id="329" r:id="rId11"/>
    <p:sldId id="306" r:id="rId12"/>
    <p:sldId id="307" r:id="rId13"/>
    <p:sldId id="309" r:id="rId14"/>
    <p:sldId id="330" r:id="rId15"/>
    <p:sldId id="308" r:id="rId16"/>
    <p:sldId id="310" r:id="rId17"/>
    <p:sldId id="311" r:id="rId18"/>
    <p:sldId id="312" r:id="rId19"/>
    <p:sldId id="326" r:id="rId20"/>
    <p:sldId id="325" r:id="rId21"/>
    <p:sldId id="324" r:id="rId22"/>
    <p:sldId id="323" r:id="rId23"/>
    <p:sldId id="321" r:id="rId24"/>
    <p:sldId id="322" r:id="rId25"/>
  </p:sldIdLst>
  <p:sldSz cx="24384000" cy="13716000"/>
  <p:notesSz cx="6858000" cy="9144000"/>
  <p:custDataLst>
    <p:tags r:id="rId2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135F82"/>
    <a:srgbClr val="FFA700"/>
    <a:srgbClr val="242452"/>
    <a:srgbClr val="270F6B"/>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2385" autoAdjust="0"/>
  </p:normalViewPr>
  <p:slideViewPr>
    <p:cSldViewPr>
      <p:cViewPr varScale="1">
        <p:scale>
          <a:sx n="34" d="100"/>
          <a:sy n="34" d="100"/>
        </p:scale>
        <p:origin x="840" y="54"/>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8537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93503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4978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49787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4978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44978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49787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4978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238074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7720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6950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75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6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7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67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357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531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878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868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074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294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778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77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584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794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solidFill>
                  <a:prstClr val="black">
                    <a:tint val="75000"/>
                  </a:prstClr>
                </a:solidFill>
              </a:rPr>
              <a:pPr/>
              <a:t>8/27/2021</a:t>
            </a:fld>
            <a:endParaRPr lang="en-US">
              <a:solidFill>
                <a:prstClr val="black">
                  <a:tint val="75000"/>
                </a:prstClr>
              </a:solidFill>
            </a:endParaRPr>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30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2.png"/><Relationship Id="rId3" Type="http://schemas.openxmlformats.org/officeDocument/2006/relationships/slideLayout" Target="../slideLayouts/slideLayout30.xml"/><Relationship Id="rId21" Type="http://schemas.openxmlformats.org/officeDocument/2006/relationships/image" Target="../media/image5.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8/27/2021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91"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6" y="504498"/>
            <a:ext cx="1404552"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8/27/2021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solidFill>
                  <a:prstClr val="black">
                    <a:tint val="75000"/>
                  </a:prstClr>
                </a:solidFill>
              </a:rPr>
              <a:pPr/>
              <a:t>8/27/2021</a:t>
            </a:fld>
            <a:endParaRPr lang="en-US" dirty="0">
              <a:solidFill>
                <a:prstClr val="black">
                  <a:tint val="75000"/>
                </a:prstClr>
              </a:solidFill>
            </a:endParaRP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5365"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5370" name="Picture 1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8" name="TextBox 67"/>
          <p:cNvSpPr txBox="1"/>
          <p:nvPr userDrawn="1"/>
        </p:nvSpPr>
        <p:spPr>
          <a:xfrm>
            <a:off x="2536407" y="504498"/>
            <a:ext cx="833883" cy="646331"/>
          </a:xfrm>
          <a:prstGeom prst="rect">
            <a:avLst/>
          </a:prstGeom>
          <a:noFill/>
        </p:spPr>
        <p:txBody>
          <a:bodyPr wrap="none" rtlCol="0">
            <a:spAutoFit/>
          </a:bodyP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ĐS</a:t>
            </a:r>
          </a:p>
        </p:txBody>
      </p:sp>
      <p:sp>
        <p:nvSpPr>
          <p:cNvPr id="69" name="TextBox 68"/>
          <p:cNvSpPr txBox="1"/>
          <p:nvPr userDrawn="1"/>
        </p:nvSpPr>
        <p:spPr>
          <a:xfrm>
            <a:off x="4840988" y="504498"/>
            <a:ext cx="771365" cy="646331"/>
          </a:xfrm>
          <a:prstGeom prst="rect">
            <a:avLst/>
          </a:prstGeom>
          <a:noFill/>
        </p:spPr>
        <p:txBody>
          <a:bodyPr wrap="none" rtlCol="0">
            <a:spAutoFit/>
          </a:bodyP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10</a:t>
            </a: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prstClr val="white"/>
                </a:solidFill>
                <a:latin typeface="Tahoma" panose="020B0604030504040204" pitchFamily="34" charset="0"/>
                <a:ea typeface="Tahoma" panose="020B0604030504040204" pitchFamily="34" charset="0"/>
                <a:cs typeface="Tahoma" panose="020B0604030504040204" pitchFamily="34" charset="0"/>
              </a:rPr>
              <a:t>PPT TIVI - DIỄN ĐÀN GIÁO VIÊN TOÁN</a:t>
            </a:r>
            <a:endParaRPr lang="vi-VN" sz="48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0274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00.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370.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4293" y="4865914"/>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1062663" y="1907684"/>
            <a:ext cx="2425603"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ĐẠI SỐ</a:t>
            </a:r>
          </a:p>
        </p:txBody>
      </p:sp>
      <p:sp>
        <p:nvSpPr>
          <p:cNvPr id="22" name="TextBox 21"/>
          <p:cNvSpPr txBox="1"/>
          <p:nvPr/>
        </p:nvSpPr>
        <p:spPr>
          <a:xfrm>
            <a:off x="75216" y="3346883"/>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1: MỆNH ĐỀ - TẬP HỢP</a:t>
            </a:r>
          </a:p>
        </p:txBody>
      </p:sp>
      <p:grpSp>
        <p:nvGrpSpPr>
          <p:cNvPr id="10" name="Group 9"/>
          <p:cNvGrpSpPr/>
          <p:nvPr/>
        </p:nvGrpSpPr>
        <p:grpSpPr>
          <a:xfrm>
            <a:off x="4357867" y="4446052"/>
            <a:ext cx="16328448" cy="861744"/>
            <a:chOff x="4468171" y="4446051"/>
            <a:chExt cx="16328448"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468171" y="4446051"/>
              <a:ext cx="16328448"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3. CÁC PHÉP TOÁN TRÊN TẬP HỢP</a:t>
              </a:r>
            </a:p>
          </p:txBody>
        </p:sp>
      </p:grpSp>
      <p:grpSp>
        <p:nvGrpSpPr>
          <p:cNvPr id="5" name="Group 4"/>
          <p:cNvGrpSpPr/>
          <p:nvPr/>
        </p:nvGrpSpPr>
        <p:grpSpPr>
          <a:xfrm>
            <a:off x="13406969" y="146390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3" y="1556787"/>
              <a:ext cx="1319531" cy="1338798"/>
            </a:xfrm>
            <a:prstGeom prst="rect">
              <a:avLst/>
            </a:prstGeom>
            <a:noFill/>
          </p:spPr>
          <p:txBody>
            <a:bodyPr wrap="none" lIns="91410" tIns="45705" rIns="91410" bIns="45705" rtlCol="0">
              <a:spAutoFit/>
            </a:bodyPr>
            <a:lstStyle/>
            <a:p>
              <a:r>
                <a:rPr lang="en-US" sz="8100" dirty="0">
                  <a:solidFill>
                    <a:srgbClr val="135F82"/>
                  </a:solidFill>
                  <a:latin typeface="Tahoma" panose="020B0604030504040204" pitchFamily="34" charset="0"/>
                  <a:ea typeface="Tahoma" panose="020B0604030504040204" pitchFamily="34" charset="0"/>
                  <a:cs typeface="Tahoma" panose="020B0604030504040204" pitchFamily="34" charset="0"/>
                </a:rPr>
                <a:t>10</a:t>
              </a: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133600" y="5796146"/>
            <a:ext cx="9102912" cy="907184"/>
            <a:chOff x="7459670" y="7086600"/>
            <a:chExt cx="9103967" cy="907289"/>
          </a:xfrm>
        </p:grpSpPr>
        <p:sp>
          <p:nvSpPr>
            <p:cNvPr id="57" name="Rectangle 56"/>
            <p:cNvSpPr/>
            <p:nvPr/>
          </p:nvSpPr>
          <p:spPr>
            <a:xfrm>
              <a:off x="9092456" y="7178187"/>
              <a:ext cx="7471181"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GIAO CỦA HAI TẬP HỢP</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165224" y="7543800"/>
            <a:ext cx="8482551" cy="929775"/>
            <a:chOff x="7459670" y="8524495"/>
            <a:chExt cx="8483526" cy="929882"/>
          </a:xfrm>
        </p:grpSpPr>
        <p:sp>
          <p:nvSpPr>
            <p:cNvPr id="75" name="Rectangle 74"/>
            <p:cNvSpPr/>
            <p:nvPr/>
          </p:nvSpPr>
          <p:spPr>
            <a:xfrm>
              <a:off x="9092456" y="8638675"/>
              <a:ext cx="6850740" cy="815702"/>
            </a:xfrm>
            <a:prstGeom prst="rect">
              <a:avLst/>
            </a:prstGeom>
          </p:spPr>
          <p:txBody>
            <a:bodyPr wrap="none">
              <a:spAutoFit/>
            </a:bodyPr>
            <a:lstStyle/>
            <a:p>
              <a:pPr>
                <a:lnSpc>
                  <a:spcPct val="100000"/>
                </a:lnSpc>
                <a:spcBef>
                  <a:spcPct val="0"/>
                </a:spcBef>
                <a:buNone/>
                <a:defRPr/>
              </a:pPr>
              <a:r>
                <a:rPr lang="en-US" sz="4700" b="1" spc="-150" dirty="0">
                  <a:solidFill>
                    <a:srgbClr val="135F82"/>
                  </a:solidFill>
                  <a:latin typeface="Tahoma" panose="020B0604030504040204" pitchFamily="34" charset="0"/>
                  <a:ea typeface="Tahoma" panose="020B0604030504040204" pitchFamily="34" charset="0"/>
                  <a:cs typeface="Tahoma" panose="020B0604030504040204" pitchFamily="34" charset="0"/>
                </a:rPr>
                <a:t>HỢP CỦA HAI TẬP HỢP</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2174820" y="8971223"/>
            <a:ext cx="12993399" cy="942109"/>
            <a:chOff x="7459670" y="9982200"/>
            <a:chExt cx="12994905" cy="942218"/>
          </a:xfrm>
        </p:grpSpPr>
        <p:sp>
          <p:nvSpPr>
            <p:cNvPr id="82" name="Rectangle 81"/>
            <p:cNvSpPr/>
            <p:nvPr/>
          </p:nvSpPr>
          <p:spPr>
            <a:xfrm>
              <a:off x="9092456" y="10108716"/>
              <a:ext cx="11362119"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HIỆU VÀ PHẦN BÙ CỦA HAI TẬP HỢP</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III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HIỆU VÀ PHẦN BÙ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prstClr val="white"/>
                  </a:solidFill>
                  <a:latin typeface="Tahoma" pitchFamily="34" charset="0"/>
                  <a:ea typeface="Tahoma" pitchFamily="34" charset="0"/>
                  <a:cs typeface="Tahoma" pitchFamily="34" charset="0"/>
                </a:rPr>
                <a:t>1</a:t>
              </a:r>
            </a:p>
          </p:txBody>
        </p:sp>
      </p:grpSp>
      <p:grpSp>
        <p:nvGrpSpPr>
          <p:cNvPr id="43" name="Group 42"/>
          <p:cNvGrpSpPr/>
          <p:nvPr/>
        </p:nvGrpSpPr>
        <p:grpSpPr>
          <a:xfrm>
            <a:off x="495300" y="3642257"/>
            <a:ext cx="22536227" cy="2910940"/>
            <a:chOff x="1076414" y="4334859"/>
            <a:chExt cx="20131803" cy="2261930"/>
          </a:xfrm>
        </p:grpSpPr>
        <p:sp>
          <p:nvSpPr>
            <p:cNvPr id="39" name="Rounded Rectangle 38"/>
            <p:cNvSpPr/>
            <p:nvPr/>
          </p:nvSpPr>
          <p:spPr>
            <a:xfrm>
              <a:off x="1533270" y="4671091"/>
              <a:ext cx="19674947" cy="192569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prstClr val="white"/>
                </a:solidFill>
                <a:latin typeface="Tahoma" pitchFamily="34" charset="0"/>
                <a:ea typeface="Tahoma" pitchFamily="34" charset="0"/>
                <a:cs typeface="Tahoma" pitchFamily="34" charset="0"/>
              </a:endParaRPr>
            </a:p>
          </p:txBody>
        </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a:solidFill>
                      <a:prstClr val="white"/>
                    </a:solidFill>
                    <a:latin typeface="Tahoma" pitchFamily="34" charset="0"/>
                    <a:ea typeface="Tahoma" pitchFamily="34" charset="0"/>
                    <a:cs typeface="Tahoma" pitchFamily="34" charset="0"/>
                  </a:rPr>
                  <a:t>Định nghĩa</a:t>
                </a:r>
                <a:r>
                  <a:rPr lang="en-US" sz="4600" b="1" dirty="0">
                    <a:solidFill>
                      <a:prstClr val="white"/>
                    </a:solidFill>
                    <a:latin typeface="Tahoma" pitchFamily="34" charset="0"/>
                    <a:ea typeface="Tahoma" pitchFamily="34" charset="0"/>
                    <a:cs typeface="Tahoma" pitchFamily="34" charset="0"/>
                  </a:rPr>
                  <a:t> </a:t>
                </a:r>
              </a:p>
            </p:txBody>
          </p:sp>
        </p:grp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779520" y="1777543"/>
                <a:ext cx="16246959" cy="4759252"/>
              </a:xfrm>
              <a:prstGeom prst="rect">
                <a:avLst/>
              </a:prstGeom>
            </p:spPr>
            <p:txBody>
              <a:bodyPr wrap="square">
                <a:spAutoFit/>
              </a:bodyPr>
              <a:lstStyle/>
              <a:p>
                <a:pPr>
                  <a:lnSpc>
                    <a:spcPct val="107000"/>
                  </a:lnSpc>
                  <a:spcAft>
                    <a:spcPts val="800"/>
                  </a:spcAft>
                </a:pPr>
                <a:endParaRPr lang="en-US" sz="4400" b="1" dirty="0">
                  <a:latin typeface="Tahoma" pitchFamily="34" charset="0"/>
                  <a:ea typeface="Tahoma" pitchFamily="34" charset="0"/>
                  <a:cs typeface="Tahoma" pitchFamily="34" charset="0"/>
                </a:endParaRPr>
              </a:p>
              <a:p>
                <a:pPr>
                  <a:lnSpc>
                    <a:spcPct val="107000"/>
                  </a:lnSpc>
                  <a:spcAft>
                    <a:spcPts val="800"/>
                  </a:spcAft>
                </a:pPr>
                <a:endParaRPr lang="en-US" sz="4400" b="1" dirty="0">
                  <a:latin typeface="Tahoma" pitchFamily="34" charset="0"/>
                  <a:ea typeface="Tahoma" pitchFamily="34" charset="0"/>
                  <a:cs typeface="Tahoma" pitchFamily="34" charset="0"/>
                </a:endParaRPr>
              </a:p>
              <a:p>
                <a:pPr>
                  <a:lnSpc>
                    <a:spcPct val="107000"/>
                  </a:lnSpc>
                  <a:spcAft>
                    <a:spcPts val="800"/>
                  </a:spcAft>
                </a:pPr>
                <a:endParaRPr lang="en-US" sz="4400" b="1" dirty="0">
                  <a:latin typeface="Tahoma" pitchFamily="34" charset="0"/>
                  <a:ea typeface="Tahoma" pitchFamily="34" charset="0"/>
                  <a:cs typeface="Tahoma" pitchFamily="34" charset="0"/>
                </a:endParaRPr>
              </a:p>
              <a:p>
                <a:pPr>
                  <a:lnSpc>
                    <a:spcPct val="107000"/>
                  </a:lnSpc>
                  <a:spcAft>
                    <a:spcPts val="800"/>
                  </a:spcAft>
                </a:pPr>
                <a:r>
                  <a:rPr lang="en-US" b="1" dirty="0" err="1">
                    <a:latin typeface="Tahoma" pitchFamily="34" charset="0"/>
                    <a:ea typeface="Tahoma" pitchFamily="34" charset="0"/>
                    <a:cs typeface="Tahoma" pitchFamily="34" charset="0"/>
                  </a:rPr>
                  <a:t>Tập</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hợp</a:t>
                </a:r>
                <a:r>
                  <a:rPr lang="en-US" b="1" dirty="0">
                    <a:latin typeface="Tahoma" pitchFamily="34" charset="0"/>
                    <a:ea typeface="Tahoma" pitchFamily="34" charset="0"/>
                    <a:cs typeface="Tahoma" pitchFamily="34" charset="0"/>
                  </a:rPr>
                  <a:t> C </a:t>
                </a:r>
                <a:r>
                  <a:rPr lang="en-US" b="1" dirty="0" err="1">
                    <a:latin typeface="Tahoma" pitchFamily="34" charset="0"/>
                    <a:ea typeface="Tahoma" pitchFamily="34" charset="0"/>
                    <a:cs typeface="Tahoma" pitchFamily="34" charset="0"/>
                  </a:rPr>
                  <a:t>gồm</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các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phần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tử</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thuộc</a:t>
                </a:r>
                <a:r>
                  <a:rPr lang="en-US" b="1" dirty="0">
                    <a:latin typeface="Tahoma" pitchFamily="34" charset="0"/>
                    <a:ea typeface="Tahoma" pitchFamily="34" charset="0"/>
                    <a:cs typeface="Tahoma" pitchFamily="34" charset="0"/>
                  </a:rPr>
                  <a:t> A </a:t>
                </a:r>
                <a:r>
                  <a:rPr lang="en-US" b="1" dirty="0" err="1">
                    <a:latin typeface="Tahoma" pitchFamily="34" charset="0"/>
                    <a:ea typeface="Tahoma" pitchFamily="34" charset="0"/>
                    <a:cs typeface="Tahoma" pitchFamily="34" charset="0"/>
                  </a:rPr>
                  <a:t>nhưng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không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thuộc</a:t>
                </a:r>
                <a:r>
                  <a:rPr lang="en-US" b="1" dirty="0">
                    <a:latin typeface="Tahoma" pitchFamily="34" charset="0"/>
                    <a:ea typeface="Tahoma" pitchFamily="34" charset="0"/>
                    <a:cs typeface="Tahoma" pitchFamily="34" charset="0"/>
                  </a:rPr>
                  <a:t> B </a:t>
                </a:r>
                <a:r>
                  <a:rPr lang="en-US" b="1" dirty="0" err="1">
                    <a:latin typeface="Tahoma" pitchFamily="34" charset="0"/>
                    <a:ea typeface="Tahoma" pitchFamily="34" charset="0"/>
                    <a:cs typeface="Tahoma" pitchFamily="34" charset="0"/>
                  </a:rPr>
                  <a:t>được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gọi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hiệu</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của</a:t>
                </a:r>
                <a:r>
                  <a:rPr lang="en-US" b="1" dirty="0">
                    <a:latin typeface="Tahoma" pitchFamily="34" charset="0"/>
                    <a:ea typeface="Tahoma" pitchFamily="34" charset="0"/>
                    <a:cs typeface="Tahoma" pitchFamily="34" charset="0"/>
                  </a:rPr>
                  <a:t> A </a:t>
                </a:r>
                <a:r>
                  <a:rPr lang="en-US" b="1" dirty="0" err="1">
                    <a:latin typeface="Tahoma" pitchFamily="34" charset="0"/>
                    <a:ea typeface="Tahoma" pitchFamily="34" charset="0"/>
                    <a:cs typeface="Tahoma" pitchFamily="34" charset="0"/>
                  </a:rPr>
                  <a:t>và</a:t>
                </a:r>
                <a:r>
                  <a:rPr lang="en-US" b="1" dirty="0">
                    <a:latin typeface="Tahoma" pitchFamily="34" charset="0"/>
                    <a:ea typeface="Tahoma" pitchFamily="34" charset="0"/>
                    <a:cs typeface="Tahoma" pitchFamily="34" charset="0"/>
                  </a:rPr>
                  <a:t> B.</a:t>
                </a:r>
              </a:p>
              <a:p>
                <a:pPr>
                  <a:lnSpc>
                    <a:spcPct val="107000"/>
                  </a:lnSpc>
                  <a:spcAft>
                    <a:spcPts val="800"/>
                  </a:spcAft>
                </a:pPr>
                <a:r>
                  <a:rPr lang="en-US" sz="4400" b="1" dirty="0" err="1">
                    <a:effectLst/>
                    <a:latin typeface="Tahoma" pitchFamily="34" charset="0"/>
                    <a:ea typeface="Tahoma" pitchFamily="34" charset="0"/>
                    <a:cs typeface="Tahoma" pitchFamily="34" charset="0"/>
                  </a:rPr>
                  <a:t>Kí</a:t>
                </a:r>
                <a:r>
                  <a:rPr lang="en-US" sz="4400" b="1" dirty="0">
                    <a:effectLst/>
                    <a:latin typeface="Tahoma" pitchFamily="34" charset="0"/>
                    <a:ea typeface="Tahoma" pitchFamily="34" charset="0"/>
                    <a:cs typeface="Tahoma" pitchFamily="34" charset="0"/>
                  </a:rPr>
                  <a:t> </a:t>
                </a:r>
                <a:r>
                  <a:rPr lang="en-US" sz="4400" b="1" dirty="0" err="1">
                    <a:effectLst/>
                    <a:latin typeface="Tahoma" pitchFamily="34" charset="0"/>
                    <a:ea typeface="Tahoma" pitchFamily="34" charset="0"/>
                    <a:cs typeface="Tahoma" pitchFamily="34" charset="0"/>
                  </a:rPr>
                  <a:t>hiệu</a:t>
                </a:r>
                <a:r>
                  <a:rPr lang="en-US" sz="4400" b="1" dirty="0">
                    <a:effectLst/>
                    <a:latin typeface="Tahoma" pitchFamily="34" charset="0"/>
                    <a:ea typeface="Tahoma" pitchFamily="34" charset="0"/>
                    <a:cs typeface="Tahoma" pitchFamily="34" charset="0"/>
                  </a:rPr>
                  <a:t>: </a:t>
                </a:r>
                <a14:m>
                  <m:oMath xmlns:m="http://schemas.openxmlformats.org/officeDocument/2006/math">
                    <m:r>
                      <a:rPr lang="en-US" sz="4400" b="1" i="1">
                        <a:effectLst/>
                        <a:latin typeface="Cambria Math"/>
                        <a:ea typeface="Calibri"/>
                        <a:cs typeface="Times New Roman"/>
                      </a:rPr>
                      <m:t>𝑪</m:t>
                    </m:r>
                    <m:r>
                      <a:rPr lang="en-US" sz="4400" b="1" i="1">
                        <a:effectLst/>
                        <a:latin typeface="Cambria Math"/>
                        <a:ea typeface="Calibri"/>
                        <a:cs typeface="Times New Roman"/>
                      </a:rPr>
                      <m:t>=</m:t>
                    </m:r>
                    <m:r>
                      <a:rPr lang="en-US" sz="4400" b="1" i="1">
                        <a:effectLst/>
                        <a:latin typeface="Cambria Math"/>
                        <a:ea typeface="Calibri"/>
                        <a:cs typeface="Times New Roman"/>
                      </a:rPr>
                      <m:t>𝑨</m:t>
                    </m:r>
                    <m:r>
                      <a:rPr lang="en-US" sz="4400" b="1" i="1">
                        <a:effectLst/>
                        <a:latin typeface="Cambria Math"/>
                        <a:ea typeface="Calibri"/>
                        <a:cs typeface="Times New Roman"/>
                      </a:rPr>
                      <m:t>\</m:t>
                    </m:r>
                    <m:r>
                      <a:rPr lang="en-US" sz="4400" b="1" i="1">
                        <a:effectLst/>
                        <a:latin typeface="Cambria Math"/>
                        <a:ea typeface="Calibri"/>
                        <a:cs typeface="Times New Roman"/>
                      </a:rPr>
                      <m:t>𝑩</m:t>
                    </m:r>
                  </m:oMath>
                </a14:m>
                <a:endParaRPr lang="en-US" sz="4400" b="1" dirty="0">
                  <a:effectLst/>
                  <a:latin typeface="Tahoma" pitchFamily="34" charset="0"/>
                  <a:ea typeface="Tahoma" pitchFamily="34" charset="0"/>
                  <a:cs typeface="Tahoma"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779520" y="1777543"/>
                <a:ext cx="16246959" cy="4759252"/>
              </a:xfrm>
              <a:prstGeom prst="rect">
                <a:avLst/>
              </a:prstGeom>
              <a:blipFill>
                <a:blip r:embed="rId3"/>
                <a:stretch>
                  <a:fillRect l="-1501" r="-600" b="-5128"/>
                </a:stretch>
              </a:blipFill>
            </p:spPr>
            <p:txBody>
              <a:bodyPr/>
              <a:lstStyle/>
              <a:p>
                <a:r>
                  <a:rPr lang="en-US">
                    <a:noFill/>
                  </a:rPr>
                  <a:t> </a:t>
                </a:r>
              </a:p>
            </p:txBody>
          </p:sp>
        </mc:Fallback>
      </mc:AlternateContent>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733" y="8716282"/>
            <a:ext cx="4310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7347811"/>
            <a:ext cx="6019800" cy="538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5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482"/>
                                        </p:tgtEl>
                                        <p:attrNameLst>
                                          <p:attrName>style.visibility</p:attrName>
                                        </p:attrNameLst>
                                      </p:cBhvr>
                                      <p:to>
                                        <p:strVal val="visible"/>
                                      </p:to>
                                    </p:set>
                                    <p:anim calcmode="lin" valueType="num">
                                      <p:cBhvr>
                                        <p:cTn id="29" dur="500" fill="hold"/>
                                        <p:tgtEl>
                                          <p:spTgt spid="20482"/>
                                        </p:tgtEl>
                                        <p:attrNameLst>
                                          <p:attrName>ppt_w</p:attrName>
                                        </p:attrNameLst>
                                      </p:cBhvr>
                                      <p:tavLst>
                                        <p:tav tm="0">
                                          <p:val>
                                            <p:fltVal val="0"/>
                                          </p:val>
                                        </p:tav>
                                        <p:tav tm="100000">
                                          <p:val>
                                            <p:strVal val="#ppt_w"/>
                                          </p:val>
                                        </p:tav>
                                      </p:tavLst>
                                    </p:anim>
                                    <p:anim calcmode="lin" valueType="num">
                                      <p:cBhvr>
                                        <p:cTn id="30" dur="500" fill="hold"/>
                                        <p:tgtEl>
                                          <p:spTgt spid="20482"/>
                                        </p:tgtEl>
                                        <p:attrNameLst>
                                          <p:attrName>ppt_h</p:attrName>
                                        </p:attrNameLst>
                                      </p:cBhvr>
                                      <p:tavLst>
                                        <p:tav tm="0">
                                          <p:val>
                                            <p:fltVal val="0"/>
                                          </p:val>
                                        </p:tav>
                                        <p:tav tm="100000">
                                          <p:val>
                                            <p:strVal val="#ppt_h"/>
                                          </p:val>
                                        </p:tav>
                                      </p:tavLst>
                                    </p:anim>
                                    <p:animEffect transition="in" filter="fade">
                                      <p:cBhvr>
                                        <p:cTn id="31" dur="500"/>
                                        <p:tgtEl>
                                          <p:spTgt spid="2048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box(in)">
                                      <p:cBhvr>
                                        <p:cTn id="3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489821" y="2204119"/>
            <a:ext cx="23404358" cy="4731777"/>
            <a:chOff x="1268078" y="3405486"/>
            <a:chExt cx="21841827" cy="4406201"/>
          </a:xfrm>
        </p:grpSpPr>
        <p:sp>
          <p:nvSpPr>
            <p:cNvPr id="3" name="Rounded Rectangle 2"/>
            <p:cNvSpPr/>
            <p:nvPr/>
          </p:nvSpPr>
          <p:spPr>
            <a:xfrm>
              <a:off x="1268078" y="3790950"/>
              <a:ext cx="21841827" cy="402073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67"/>
            <p:cNvGrpSpPr/>
            <p:nvPr/>
          </p:nvGrpSpPr>
          <p:grpSpPr>
            <a:xfrm>
              <a:off x="1268078" y="3405486"/>
              <a:ext cx="3251532" cy="940513"/>
              <a:chOff x="1311958" y="3405486"/>
              <a:chExt cx="3251532" cy="940513"/>
            </a:xfrm>
          </p:grpSpPr>
          <p:sp>
            <p:nvSpPr>
              <p:cNvPr id="5"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250671" y="3527166"/>
                <a:ext cx="1848583" cy="800219"/>
              </a:xfrm>
              <a:prstGeom prst="rect">
                <a:avLst/>
              </a:prstGeom>
              <a:noFill/>
            </p:spPr>
            <p:txBody>
              <a:bodyPr wrap="none" rtlCol="0">
                <a:spAutoFit/>
              </a:bodyPr>
              <a:lstStyle/>
              <a:p>
                <a:r>
                  <a:rPr lang="en-US" sz="4600" b="1" dirty="0" err="1">
                    <a:solidFill>
                      <a:prstClr val="white"/>
                    </a:solidFill>
                    <a:latin typeface="Tahoma" pitchFamily="34" charset="0"/>
                    <a:ea typeface="Tahoma" pitchFamily="34" charset="0"/>
                    <a:cs typeface="Tahoma" pitchFamily="34" charset="0"/>
                  </a:rPr>
                  <a:t>Chú</a:t>
                </a:r>
                <a:r>
                  <a:rPr lang="en-US" sz="4600" b="1" dirty="0">
                    <a:solidFill>
                      <a:prstClr val="white"/>
                    </a:solidFill>
                    <a:latin typeface="Tahoma" pitchFamily="34" charset="0"/>
                    <a:ea typeface="Tahoma" pitchFamily="34" charset="0"/>
                    <a:cs typeface="Tahoma" pitchFamily="34" charset="0"/>
                  </a:rPr>
                  <a:t> ý</a:t>
                </a:r>
              </a:p>
            </p:txBody>
          </p:sp>
          <p:grpSp>
            <p:nvGrpSpPr>
              <p:cNvPr id="7" name="Group 70"/>
              <p:cNvGrpSpPr/>
              <p:nvPr/>
            </p:nvGrpSpPr>
            <p:grpSpPr>
              <a:xfrm>
                <a:off x="1311958" y="3405486"/>
                <a:ext cx="950173" cy="940513"/>
                <a:chOff x="1311958" y="3405486"/>
                <a:chExt cx="950173" cy="940513"/>
              </a:xfrm>
            </p:grpSpPr>
            <p:sp>
              <p:nvSpPr>
                <p:cNvPr id="8" name="Rectangle 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33" name="Rectangle 32"/>
              <p:cNvSpPr/>
              <p:nvPr/>
            </p:nvSpPr>
            <p:spPr>
              <a:xfrm>
                <a:off x="4016396" y="3420389"/>
                <a:ext cx="18440400" cy="2429768"/>
              </a:xfrm>
              <a:prstGeom prst="rect">
                <a:avLst/>
              </a:prstGeom>
            </p:spPr>
            <p:txBody>
              <a:bodyPr wrap="square">
                <a:spAutoFit/>
              </a:bodyPr>
              <a:lstStyle/>
              <a:p>
                <a:pPr>
                  <a:lnSpc>
                    <a:spcPct val="107000"/>
                  </a:lnSpc>
                  <a:spcAft>
                    <a:spcPts val="800"/>
                  </a:spcAft>
                </a:pPr>
                <a:r>
                  <a:rPr lang="en-US" sz="4400" b="1" dirty="0">
                    <a:latin typeface="Tahoma" pitchFamily="34" charset="0"/>
                    <a:ea typeface="Tahoma" pitchFamily="34" charset="0"/>
                    <a:cs typeface="Tahoma" pitchFamily="34" charset="0"/>
                  </a:rPr>
                  <a:t>1) </a:t>
                </a:r>
                <a:r>
                  <a:rPr lang="en-US" sz="4400" b="1" dirty="0" err="1">
                    <a:latin typeface="Tahoma" pitchFamily="34" charset="0"/>
                    <a:ea typeface="Tahoma" pitchFamily="34" charset="0"/>
                    <a:cs typeface="Tahoma" pitchFamily="34" charset="0"/>
                  </a:rPr>
                  <a:t>Viết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khái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theo</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phần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tử</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ea typeface="Calibri"/>
                        <a:cs typeface="Times New Roman"/>
                      </a:rPr>
                      <m:t>𝑨</m:t>
                    </m:r>
                    <m:r>
                      <a:rPr lang="en-US" sz="4400" b="1" i="1">
                        <a:latin typeface="Cambria Math"/>
                        <a:ea typeface="Calibri"/>
                        <a:cs typeface="Times New Roman"/>
                      </a:rPr>
                      <m:t>\</m:t>
                    </m:r>
                    <m:r>
                      <a:rPr lang="en-US" sz="4400" b="1" i="1">
                        <a:latin typeface="Cambria Math"/>
                        <a:ea typeface="Calibri"/>
                        <a:cs typeface="Times New Roman"/>
                      </a:rPr>
                      <m:t>𝑩</m:t>
                    </m:r>
                    <m:r>
                      <a:rPr lang="en-US" sz="4400" b="1" i="1">
                        <a:latin typeface="Cambria Math"/>
                        <a:ea typeface="Calibri"/>
                        <a:cs typeface="Times New Roman"/>
                      </a:rPr>
                      <m:t>=</m:t>
                    </m:r>
                    <m:d>
                      <m:dPr>
                        <m:begChr m:val="{"/>
                        <m:endChr m:val="}"/>
                        <m:ctrlPr>
                          <a:rPr lang="en-US" sz="4400" b="1" i="1">
                            <a:latin typeface="Cambria Math" panose="02040503050406030204" pitchFamily="18" charset="0"/>
                            <a:ea typeface="Calibri"/>
                            <a:cs typeface="Times New Roman"/>
                          </a:rPr>
                        </m:ctrlPr>
                      </m:dPr>
                      <m:e>
                        <m:r>
                          <a:rPr lang="en-US" sz="4400" b="1" i="1">
                            <a:latin typeface="Cambria Math"/>
                            <a:ea typeface="Calibri"/>
                            <a:cs typeface="Times New Roman"/>
                          </a:rPr>
                          <m:t>𝒙</m:t>
                        </m:r>
                        <m:r>
                          <a:rPr lang="en-US" sz="4400" b="1" i="1">
                            <a:latin typeface="Cambria Math"/>
                            <a:ea typeface="Calibri"/>
                            <a:cs typeface="Times New Roman"/>
                          </a:rPr>
                          <m:t>|</m:t>
                        </m:r>
                        <m:r>
                          <a:rPr lang="en-US" sz="4400" b="1" i="1">
                            <a:latin typeface="Cambria Math"/>
                            <a:ea typeface="Calibri"/>
                            <a:cs typeface="Times New Roman"/>
                          </a:rPr>
                          <m:t>𝒙</m:t>
                        </m:r>
                        <m:r>
                          <a:rPr lang="en-US" sz="4400" b="1" i="1">
                            <a:latin typeface="Cambria Math"/>
                            <a:ea typeface="Calibri"/>
                            <a:cs typeface="Cambria Math"/>
                          </a:rPr>
                          <m:t>∈</m:t>
                        </m:r>
                        <m:r>
                          <a:rPr lang="en-US" sz="4400" b="1" i="1">
                            <a:latin typeface="Cambria Math"/>
                            <a:ea typeface="Calibri"/>
                            <a:cs typeface="Times New Roman"/>
                          </a:rPr>
                          <m:t>𝑨</m:t>
                        </m:r>
                        <m:r>
                          <a:rPr lang="en-US" sz="4400" b="1" i="1" smtClean="0">
                            <a:latin typeface="Cambria Math" panose="02040503050406030204" pitchFamily="18" charset="0"/>
                            <a:ea typeface="Calibri"/>
                            <a:cs typeface="Times New Roman"/>
                          </a:rPr>
                          <m:t> </m:t>
                        </m:r>
                        <m:r>
                          <a:rPr lang="en-US" sz="4400" b="1" i="1" smtClean="0">
                            <a:latin typeface="Cambria Math" panose="02040503050406030204" pitchFamily="18" charset="0"/>
                            <a:ea typeface="Calibri"/>
                            <a:cs typeface="Times New Roman"/>
                          </a:rPr>
                          <m:t>𝒗</m:t>
                        </m:r>
                        <m:r>
                          <a:rPr lang="en-US" sz="4400" b="1" i="1" smtClean="0">
                            <a:latin typeface="Cambria Math" panose="02040503050406030204" pitchFamily="18" charset="0"/>
                            <a:ea typeface="Calibri"/>
                            <a:cs typeface="Times New Roman"/>
                          </a:rPr>
                          <m:t>à </m:t>
                        </m:r>
                        <m:r>
                          <a:rPr lang="en-US" sz="4400" b="1" i="1">
                            <a:latin typeface="Cambria Math"/>
                            <a:ea typeface="Calibri"/>
                            <a:cs typeface="Times New Roman"/>
                          </a:rPr>
                          <m:t>𝒙</m:t>
                        </m:r>
                        <m:r>
                          <a:rPr lang="en-US" sz="4400" b="1" i="1">
                            <a:latin typeface="Cambria Math"/>
                            <a:ea typeface="Calibri"/>
                            <a:cs typeface="Cambria Math"/>
                          </a:rPr>
                          <m:t>∉</m:t>
                        </m:r>
                        <m:r>
                          <a:rPr lang="en-US" sz="4400" b="1" i="1">
                            <a:latin typeface="Cambria Math"/>
                            <a:ea typeface="Calibri"/>
                            <a:cs typeface="Times New Roman"/>
                          </a:rPr>
                          <m:t>𝑩</m:t>
                        </m:r>
                      </m:e>
                    </m:d>
                  </m:oMath>
                </a14:m>
                <a:endParaRPr lang="en-US" sz="4400" b="1" dirty="0">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a:ea typeface="Calibri"/>
                          <a:cs typeface="Cambria Math"/>
                        </a:rPr>
                        <m:t>⇒</m:t>
                      </m:r>
                      <m:r>
                        <a:rPr lang="en-US" sz="4400" b="1" i="1">
                          <a:latin typeface="Cambria Math"/>
                          <a:ea typeface="Calibri"/>
                          <a:cs typeface="Times New Roman"/>
                        </a:rPr>
                        <m:t>𝒙</m:t>
                      </m:r>
                      <m:r>
                        <a:rPr lang="en-US" sz="4400" b="1" i="1">
                          <a:latin typeface="Cambria Math"/>
                          <a:ea typeface="Calibri"/>
                          <a:cs typeface="Cambria Math"/>
                        </a:rPr>
                        <m:t>∈</m:t>
                      </m:r>
                      <m:r>
                        <a:rPr lang="en-US" sz="4400" b="1" i="1">
                          <a:latin typeface="Cambria Math"/>
                          <a:ea typeface="Calibri"/>
                          <a:cs typeface="Times New Roman"/>
                        </a:rPr>
                        <m:t>𝑨</m:t>
                      </m:r>
                      <m:r>
                        <a:rPr lang="en-US" sz="4400" b="1" i="1">
                          <a:latin typeface="Cambria Math"/>
                          <a:ea typeface="Calibri"/>
                          <a:cs typeface="Times New Roman"/>
                        </a:rPr>
                        <m:t>\</m:t>
                      </m:r>
                      <m:r>
                        <a:rPr lang="en-US" sz="4400" b="1" i="1">
                          <a:latin typeface="Cambria Math"/>
                          <a:ea typeface="Calibri"/>
                          <a:cs typeface="Times New Roman"/>
                        </a:rPr>
                        <m:t>𝑩</m:t>
                      </m:r>
                      <m:r>
                        <a:rPr lang="en-US" sz="4400" b="1" i="1">
                          <a:latin typeface="Cambria Math"/>
                          <a:ea typeface="Calibri"/>
                          <a:cs typeface="Cambria Math"/>
                        </a:rPr>
                        <m:t>⇔</m:t>
                      </m:r>
                      <m:d>
                        <m:dPr>
                          <m:begChr m:val="{"/>
                          <m:endChr m:val=""/>
                          <m:ctrlPr>
                            <a:rPr lang="en-US" sz="4400" b="1" i="1">
                              <a:latin typeface="Cambria Math" panose="02040503050406030204" pitchFamily="18" charset="0"/>
                              <a:cs typeface="Times New Roman"/>
                            </a:rPr>
                          </m:ctrlPr>
                        </m:dPr>
                        <m:e>
                          <m:eqArr>
                            <m:eqArrPr>
                              <m:ctrlPr>
                                <a:rPr lang="en-US" sz="4400" b="1" i="1">
                                  <a:latin typeface="Cambria Math" panose="02040503050406030204" pitchFamily="18" charset="0"/>
                                  <a:cs typeface="Times New Roman"/>
                                </a:rPr>
                              </m:ctrlPr>
                            </m:eqArrPr>
                            <m:e>
                              <m:r>
                                <a:rPr lang="en-US" sz="4400" b="1" i="1">
                                  <a:latin typeface="Cambria Math"/>
                                  <a:ea typeface="Calibri"/>
                                  <a:cs typeface="Times New Roman"/>
                                </a:rPr>
                                <m:t>&amp;</m:t>
                              </m:r>
                              <m:r>
                                <a:rPr lang="en-US" sz="4400" b="1" i="1">
                                  <a:latin typeface="Cambria Math"/>
                                  <a:ea typeface="Calibri"/>
                                  <a:cs typeface="Times New Roman"/>
                                </a:rPr>
                                <m:t>𝒙</m:t>
                              </m:r>
                              <m:r>
                                <a:rPr lang="en-US" sz="4400" b="1" i="1">
                                  <a:latin typeface="Cambria Math"/>
                                  <a:ea typeface="Calibri"/>
                                  <a:cs typeface="Cambria Math"/>
                                </a:rPr>
                                <m:t>∈</m:t>
                              </m:r>
                              <m:r>
                                <a:rPr lang="en-US" sz="4400" b="1" i="1">
                                  <a:latin typeface="Cambria Math"/>
                                  <a:ea typeface="Calibri"/>
                                  <a:cs typeface="Times New Roman"/>
                                </a:rPr>
                                <m:t>𝑨</m:t>
                              </m:r>
                            </m:e>
                            <m:e>
                              <m:r>
                                <a:rPr lang="en-US" sz="4400" b="1" i="1">
                                  <a:latin typeface="Cambria Math"/>
                                  <a:ea typeface="Calibri"/>
                                  <a:cs typeface="Times New Roman"/>
                                </a:rPr>
                                <m:t>&amp;</m:t>
                              </m:r>
                              <m:r>
                                <a:rPr lang="en-US" sz="4400" b="1" i="1">
                                  <a:latin typeface="Cambria Math"/>
                                  <a:ea typeface="Calibri"/>
                                  <a:cs typeface="Times New Roman"/>
                                </a:rPr>
                                <m:t>𝒙</m:t>
                              </m:r>
                              <m:r>
                                <a:rPr lang="en-US" sz="4400" b="1" i="1">
                                  <a:latin typeface="Cambria Math"/>
                                  <a:ea typeface="Calibri"/>
                                  <a:cs typeface="Cambria Math"/>
                                </a:rPr>
                                <m:t>∉</m:t>
                              </m:r>
                              <m:r>
                                <a:rPr lang="en-US" sz="4400" b="1" i="1">
                                  <a:latin typeface="Cambria Math"/>
                                  <a:ea typeface="Calibri"/>
                                  <a:cs typeface="Times New Roman"/>
                                </a:rPr>
                                <m:t>𝑩</m:t>
                              </m:r>
                            </m:e>
                          </m:eqArr>
                        </m:e>
                      </m:d>
                    </m:oMath>
                  </m:oMathPara>
                </a14:m>
                <a:endParaRPr lang="en-US" sz="4400" b="1" dirty="0">
                  <a:solidFill>
                    <a:prstClr val="black"/>
                  </a:solidFill>
                  <a:latin typeface="Tahoma" pitchFamily="34" charset="0"/>
                  <a:ea typeface="Tahoma" pitchFamily="34" charset="0"/>
                  <a:cs typeface="Tahoma"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016396" y="3420389"/>
                <a:ext cx="18440400" cy="2429768"/>
              </a:xfrm>
              <a:prstGeom prst="rect">
                <a:avLst/>
              </a:prstGeom>
              <a:blipFill rotWithShape="0">
                <a:blip r:embed="rId2"/>
                <a:stretch>
                  <a:fillRect l="-1355" t="-57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930544" y="5896949"/>
                <a:ext cx="19704531" cy="769441"/>
              </a:xfrm>
              <a:prstGeom prst="rect">
                <a:avLst/>
              </a:prstGeom>
            </p:spPr>
            <p:txBody>
              <a:bodyPr wrap="square">
                <a:spAutoFit/>
              </a:bodyPr>
              <a:lstStyle/>
              <a:p>
                <a:r>
                  <a:rPr lang="en-US" sz="4400" b="1" dirty="0">
                    <a:latin typeface="Tahoma" pitchFamily="34" charset="0"/>
                    <a:ea typeface="Tahoma" pitchFamily="34" charset="0"/>
                    <a:cs typeface="Tahoma" pitchFamily="34" charset="0"/>
                  </a:rPr>
                  <a:t>2) </a:t>
                </a:r>
                <a:r>
                  <a:rPr lang="en-US" sz="4400" b="1" dirty="0" err="1">
                    <a:latin typeface="Tahoma" pitchFamily="34" charset="0"/>
                    <a:ea typeface="Tahoma" pitchFamily="34" charset="0"/>
                    <a:cs typeface="Tahoma" pitchFamily="34" charset="0"/>
                  </a:rPr>
                  <a:t>Nếu</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𝑩</m:t>
                    </m:r>
                    <m:r>
                      <a:rPr lang="en-US" sz="4400" b="1" i="1">
                        <a:latin typeface="Cambria Math"/>
                      </a:rPr>
                      <m:t>⊂</m:t>
                    </m:r>
                    <m:r>
                      <a:rPr lang="en-US" sz="4400" b="1" i="1">
                        <a:latin typeface="Cambria Math"/>
                      </a:rPr>
                      <m:t>𝑨</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thì</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𝑨</m:t>
                    </m:r>
                    <m:r>
                      <a:rPr lang="en-US" sz="4400" b="1" i="1">
                        <a:latin typeface="Cambria Math"/>
                      </a:rPr>
                      <m:t>\</m:t>
                    </m:r>
                    <m:r>
                      <a:rPr lang="en-US" sz="4400" b="1" i="1">
                        <a:latin typeface="Cambria Math"/>
                      </a:rPr>
                      <m:t>𝑩</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gọi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phần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bù</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B </a:t>
                </a:r>
                <a:r>
                  <a:rPr lang="en-US" sz="4400" b="1" dirty="0" err="1">
                    <a:latin typeface="Tahoma" pitchFamily="34" charset="0"/>
                    <a:ea typeface="Tahoma" pitchFamily="34" charset="0"/>
                    <a:cs typeface="Tahoma" pitchFamily="34" charset="0"/>
                  </a:rPr>
                  <a:t>trong</a:t>
                </a:r>
                <a:r>
                  <a:rPr lang="en-US" sz="4400" b="1" dirty="0">
                    <a:latin typeface="Tahoma" pitchFamily="34" charset="0"/>
                    <a:ea typeface="Tahoma" pitchFamily="34" charset="0"/>
                    <a:cs typeface="Tahoma" pitchFamily="34" charset="0"/>
                  </a:rPr>
                  <a:t> A, </a:t>
                </a:r>
                <a:r>
                  <a:rPr lang="en-US" sz="4400" b="1" dirty="0" err="1">
                    <a:latin typeface="Tahoma" pitchFamily="34" charset="0"/>
                    <a:ea typeface="Tahoma" pitchFamily="34" charset="0"/>
                    <a:cs typeface="Tahoma" pitchFamily="34" charset="0"/>
                  </a:rPr>
                  <a:t>kí</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hiệu</a:t>
                </a:r>
                <a:r>
                  <a:rPr lang="en-US" sz="4400" b="1" dirty="0">
                    <a:latin typeface="Tahoma" pitchFamily="34" charset="0"/>
                    <a:ea typeface="Tahoma" pitchFamily="34" charset="0"/>
                    <a:cs typeface="Tahoma"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𝑪</m:t>
                        </m:r>
                      </m:e>
                      <m:sub>
                        <m:r>
                          <a:rPr lang="en-US" sz="4400" b="1" i="1">
                            <a:latin typeface="Cambria Math"/>
                          </a:rPr>
                          <m:t>𝑨</m:t>
                        </m:r>
                      </m:sub>
                    </m:sSub>
                    <m:r>
                      <a:rPr lang="en-US" sz="4400" b="1" i="1">
                        <a:latin typeface="Cambria Math"/>
                      </a:rPr>
                      <m:t>𝑩</m:t>
                    </m:r>
                  </m:oMath>
                </a14:m>
                <a:r>
                  <a:rPr lang="en-US" sz="4400" b="1" dirty="0">
                    <a:latin typeface="Tahoma" pitchFamily="34" charset="0"/>
                    <a:ea typeface="Tahoma" pitchFamily="34" charset="0"/>
                    <a:cs typeface="Tahoma" pitchFamily="34" charset="0"/>
                  </a:rPr>
                  <a:t>.</a:t>
                </a:r>
              </a:p>
            </p:txBody>
          </p:sp>
        </mc:Choice>
        <mc:Fallback xmlns="">
          <p:sp>
            <p:nvSpPr>
              <p:cNvPr id="35" name="Rectangle 34"/>
              <p:cNvSpPr>
                <a:spLocks noRot="1" noChangeAspect="1" noMove="1" noResize="1" noEditPoints="1" noAdjustHandles="1" noChangeArrowheads="1" noChangeShapeType="1" noTextEdit="1"/>
              </p:cNvSpPr>
              <p:nvPr/>
            </p:nvSpPr>
            <p:spPr>
              <a:xfrm>
                <a:off x="3930544" y="5896949"/>
                <a:ext cx="19704531" cy="769441"/>
              </a:xfrm>
              <a:prstGeom prst="rect">
                <a:avLst/>
              </a:prstGeom>
              <a:blipFill rotWithShape="0">
                <a:blip r:embed="rId3"/>
                <a:stretch>
                  <a:fillRect l="-1269" t="-16535" b="-35433"/>
                </a:stretch>
              </a:blipFill>
            </p:spPr>
            <p:txBody>
              <a:bodyPr/>
              <a:lstStyle/>
              <a:p>
                <a:r>
                  <a:rPr lang="vi-VN">
                    <a:noFill/>
                  </a:rPr>
                  <a:t> </a:t>
                </a:r>
              </a:p>
            </p:txBody>
          </p:sp>
        </mc:Fallback>
      </mc:AlternateContent>
      <p:sp>
        <p:nvSpPr>
          <p:cNvPr id="37" name="Rectangle 36"/>
          <p:cNvSpPr/>
          <p:nvPr/>
        </p:nvSpPr>
        <p:spPr>
          <a:xfrm>
            <a:off x="8102028" y="8980585"/>
            <a:ext cx="3794629" cy="830997"/>
          </a:xfrm>
          <a:prstGeom prst="rect">
            <a:avLst/>
          </a:prstGeom>
        </p:spPr>
        <p:txBody>
          <a:bodyPr wrap="none">
            <a:spAutoFit/>
          </a:bodyPr>
          <a:lstStyle/>
          <a:p>
            <a:pPr lvl="0" defTabSz="914400" eaLnBrk="0" fontAlgn="base" hangingPunct="0">
              <a:spcBef>
                <a:spcPct val="50000"/>
              </a:spcBef>
              <a:spcAft>
                <a:spcPct val="0"/>
              </a:spcAft>
            </a:pPr>
            <a:r>
              <a:rPr lang="en-US" sz="4800" b="1" dirty="0" err="1">
                <a:solidFill>
                  <a:srgbClr val="339933"/>
                </a:solidFill>
                <a:latin typeface="Tahoma" pitchFamily="34" charset="0"/>
                <a:ea typeface="Tahoma" pitchFamily="34" charset="0"/>
                <a:cs typeface="Tahoma" pitchFamily="34" charset="0"/>
              </a:rPr>
              <a:t>Biểu</a:t>
            </a:r>
            <a:r>
              <a:rPr lang="en-US" sz="4800" b="1" dirty="0">
                <a:solidFill>
                  <a:srgbClr val="339933"/>
                </a:solidFill>
                <a:latin typeface="Tahoma" pitchFamily="34" charset="0"/>
                <a:ea typeface="Tahoma" pitchFamily="34" charset="0"/>
                <a:cs typeface="Tahoma" pitchFamily="34" charset="0"/>
              </a:rPr>
              <a:t> </a:t>
            </a:r>
            <a:r>
              <a:rPr lang="en-US" sz="4800" b="1" dirty="0" err="1">
                <a:solidFill>
                  <a:srgbClr val="339933"/>
                </a:solidFill>
                <a:latin typeface="Tahoma" pitchFamily="34" charset="0"/>
                <a:ea typeface="Tahoma" pitchFamily="34" charset="0"/>
                <a:cs typeface="Tahoma" pitchFamily="34" charset="0"/>
              </a:rPr>
              <a:t>đồ</a:t>
            </a:r>
            <a:r>
              <a:rPr lang="en-US" sz="4800" b="1" dirty="0">
                <a:solidFill>
                  <a:srgbClr val="339933"/>
                </a:solidFill>
                <a:latin typeface="Tahoma" pitchFamily="34" charset="0"/>
                <a:ea typeface="Tahoma" pitchFamily="34" charset="0"/>
                <a:cs typeface="Tahoma" pitchFamily="34" charset="0"/>
              </a:rPr>
              <a:t> </a:t>
            </a:r>
            <a:r>
              <a:rPr lang="en-US" sz="4800" b="1" dirty="0" err="1">
                <a:solidFill>
                  <a:srgbClr val="339933"/>
                </a:solidFill>
                <a:latin typeface="Tahoma" pitchFamily="34" charset="0"/>
                <a:ea typeface="Tahoma" pitchFamily="34" charset="0"/>
                <a:cs typeface="Tahoma" pitchFamily="34" charset="0"/>
              </a:rPr>
              <a:t>ven</a:t>
            </a:r>
            <a:endParaRPr lang="en-US" sz="4800" b="1" dirty="0">
              <a:solidFill>
                <a:srgbClr val="339933"/>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7889" y="7284122"/>
            <a:ext cx="4581391" cy="527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randombar(horizontal)">
                                      <p:cBhvr>
                                        <p:cTn id="2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III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HIỆU VÀ PHẦN BÙ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prstClr val="white"/>
                  </a:solidFill>
                  <a:latin typeface="Tahoma" pitchFamily="34" charset="0"/>
                  <a:ea typeface="Tahoma" pitchFamily="34" charset="0"/>
                  <a:cs typeface="Tahoma" pitchFamily="34" charset="0"/>
                </a:rPr>
                <a:t>2</a:t>
              </a:r>
            </a:p>
          </p:txBody>
        </p:sp>
      </p:grpSp>
      <p:grpSp>
        <p:nvGrpSpPr>
          <p:cNvPr id="41" name="Group 40"/>
          <p:cNvGrpSpPr>
            <a:grpSpLocks/>
          </p:cNvGrpSpPr>
          <p:nvPr/>
        </p:nvGrpSpPr>
        <p:grpSpPr bwMode="auto">
          <a:xfrm>
            <a:off x="5024120" y="14016990"/>
            <a:ext cx="1477645" cy="422275"/>
            <a:chOff x="7342" y="12723"/>
            <a:chExt cx="2327" cy="665"/>
          </a:xfrm>
        </p:grpSpPr>
        <p:grpSp>
          <p:nvGrpSpPr>
            <p:cNvPr id="42" name="Group 41"/>
            <p:cNvGrpSpPr>
              <a:grpSpLocks/>
            </p:cNvGrpSpPr>
            <p:nvPr/>
          </p:nvGrpSpPr>
          <p:grpSpPr bwMode="auto">
            <a:xfrm>
              <a:off x="7342" y="12723"/>
              <a:ext cx="2327" cy="665"/>
              <a:chOff x="7342" y="12723"/>
              <a:chExt cx="2327" cy="665"/>
            </a:xfrm>
          </p:grpSpPr>
          <p:sp>
            <p:nvSpPr>
              <p:cNvPr id="61" name="Oval 6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2" name="Oval 6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6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4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5" name="Group 64"/>
          <p:cNvGrpSpPr>
            <a:grpSpLocks/>
          </p:cNvGrpSpPr>
          <p:nvPr/>
        </p:nvGrpSpPr>
        <p:grpSpPr bwMode="auto">
          <a:xfrm>
            <a:off x="5024120" y="14016990"/>
            <a:ext cx="1477645" cy="422275"/>
            <a:chOff x="7342" y="12723"/>
            <a:chExt cx="2327" cy="665"/>
          </a:xfrm>
        </p:grpSpPr>
        <p:grpSp>
          <p:nvGrpSpPr>
            <p:cNvPr id="66" name="Group 65"/>
            <p:cNvGrpSpPr>
              <a:grpSpLocks/>
            </p:cNvGrpSpPr>
            <p:nvPr/>
          </p:nvGrpSpPr>
          <p:grpSpPr bwMode="auto">
            <a:xfrm>
              <a:off x="7342" y="12723"/>
              <a:ext cx="2327" cy="665"/>
              <a:chOff x="7342" y="12723"/>
              <a:chExt cx="2327" cy="665"/>
            </a:xfrm>
          </p:grpSpPr>
          <p:sp>
            <p:nvSpPr>
              <p:cNvPr id="79" name="Oval 78"/>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0" name="Oval 79"/>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1"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82"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67"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5024120" y="14016990"/>
            <a:ext cx="1477645" cy="422275"/>
            <a:chOff x="7342" y="12723"/>
            <a:chExt cx="2327" cy="665"/>
          </a:xfrm>
        </p:grpSpPr>
        <p:grpSp>
          <p:nvGrpSpPr>
            <p:cNvPr id="84" name="Group 83"/>
            <p:cNvGrpSpPr>
              <a:grpSpLocks/>
            </p:cNvGrpSpPr>
            <p:nvPr/>
          </p:nvGrpSpPr>
          <p:grpSpPr bwMode="auto">
            <a:xfrm>
              <a:off x="7342" y="12723"/>
              <a:ext cx="2327" cy="665"/>
              <a:chOff x="7342" y="12723"/>
              <a:chExt cx="2327" cy="665"/>
            </a:xfrm>
          </p:grpSpPr>
          <p:sp>
            <p:nvSpPr>
              <p:cNvPr id="97" name="Oval 96"/>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8" name="Oval 97"/>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9"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00"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85"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6"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7"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9"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0"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1"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101" name="Group 100"/>
          <p:cNvGrpSpPr>
            <a:grpSpLocks/>
          </p:cNvGrpSpPr>
          <p:nvPr/>
        </p:nvGrpSpPr>
        <p:grpSpPr bwMode="auto">
          <a:xfrm>
            <a:off x="5024120" y="14016990"/>
            <a:ext cx="1477645" cy="422275"/>
            <a:chOff x="7342" y="12723"/>
            <a:chExt cx="2327" cy="665"/>
          </a:xfrm>
        </p:grpSpPr>
        <p:grpSp>
          <p:nvGrpSpPr>
            <p:cNvPr id="102" name="Group 101"/>
            <p:cNvGrpSpPr>
              <a:grpSpLocks/>
            </p:cNvGrpSpPr>
            <p:nvPr/>
          </p:nvGrpSpPr>
          <p:grpSpPr bwMode="auto">
            <a:xfrm>
              <a:off x="7342" y="12723"/>
              <a:ext cx="2327" cy="665"/>
              <a:chOff x="7342" y="12723"/>
              <a:chExt cx="2327" cy="665"/>
            </a:xfrm>
          </p:grpSpPr>
          <p:sp>
            <p:nvSpPr>
              <p:cNvPr id="115" name="Oval 114"/>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6" name="Oval 115"/>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7"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18"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03"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18"/>
          <p:cNvGrpSpPr>
            <a:grpSpLocks/>
          </p:cNvGrpSpPr>
          <p:nvPr/>
        </p:nvGrpSpPr>
        <p:grpSpPr bwMode="auto">
          <a:xfrm>
            <a:off x="5024120" y="14016990"/>
            <a:ext cx="1477645" cy="422275"/>
            <a:chOff x="7342" y="12723"/>
            <a:chExt cx="2327" cy="665"/>
          </a:xfrm>
        </p:grpSpPr>
        <p:grpSp>
          <p:nvGrpSpPr>
            <p:cNvPr id="120" name="Group 119"/>
            <p:cNvGrpSpPr>
              <a:grpSpLocks/>
            </p:cNvGrpSpPr>
            <p:nvPr/>
          </p:nvGrpSpPr>
          <p:grpSpPr bwMode="auto">
            <a:xfrm>
              <a:off x="7342" y="12723"/>
              <a:ext cx="2327" cy="665"/>
              <a:chOff x="7342" y="12723"/>
              <a:chExt cx="2327" cy="665"/>
            </a:xfrm>
          </p:grpSpPr>
          <p:sp>
            <p:nvSpPr>
              <p:cNvPr id="133" name="Oval 132"/>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4" name="Oval 133"/>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5"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36"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21"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4"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7"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8"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7" name="Group 136"/>
          <p:cNvGrpSpPr>
            <a:grpSpLocks/>
          </p:cNvGrpSpPr>
          <p:nvPr/>
        </p:nvGrpSpPr>
        <p:grpSpPr bwMode="auto">
          <a:xfrm>
            <a:off x="5024120" y="14016990"/>
            <a:ext cx="1477645" cy="422275"/>
            <a:chOff x="7342" y="12723"/>
            <a:chExt cx="2327" cy="665"/>
          </a:xfrm>
        </p:grpSpPr>
        <p:grpSp>
          <p:nvGrpSpPr>
            <p:cNvPr id="138" name="Group 137"/>
            <p:cNvGrpSpPr>
              <a:grpSpLocks/>
            </p:cNvGrpSpPr>
            <p:nvPr/>
          </p:nvGrpSpPr>
          <p:grpSpPr bwMode="auto">
            <a:xfrm>
              <a:off x="7342" y="12723"/>
              <a:ext cx="2327" cy="665"/>
              <a:chOff x="7342" y="12723"/>
              <a:chExt cx="2327" cy="665"/>
            </a:xfrm>
          </p:grpSpPr>
          <p:sp>
            <p:nvSpPr>
              <p:cNvPr id="151" name="Oval 15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2" name="Oval 15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5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39"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72" name="Group 271"/>
          <p:cNvGrpSpPr>
            <a:grpSpLocks/>
          </p:cNvGrpSpPr>
          <p:nvPr/>
        </p:nvGrpSpPr>
        <p:grpSpPr bwMode="auto">
          <a:xfrm>
            <a:off x="5024120" y="14016990"/>
            <a:ext cx="1477645" cy="422275"/>
            <a:chOff x="7342" y="12723"/>
            <a:chExt cx="2327" cy="665"/>
          </a:xfrm>
        </p:grpSpPr>
        <p:grpSp>
          <p:nvGrpSpPr>
            <p:cNvPr id="273" name="Group 272"/>
            <p:cNvGrpSpPr>
              <a:grpSpLocks/>
            </p:cNvGrpSpPr>
            <p:nvPr/>
          </p:nvGrpSpPr>
          <p:grpSpPr bwMode="auto">
            <a:xfrm>
              <a:off x="7342" y="12723"/>
              <a:ext cx="2327" cy="665"/>
              <a:chOff x="7342" y="12723"/>
              <a:chExt cx="2327" cy="665"/>
            </a:xfrm>
          </p:grpSpPr>
          <p:sp>
            <p:nvSpPr>
              <p:cNvPr id="286" name="Oval 285"/>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7" name="Oval 286"/>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8"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289"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27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5"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7"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8"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9"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1"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4"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00" name="Group 199"/>
          <p:cNvGrpSpPr/>
          <p:nvPr/>
        </p:nvGrpSpPr>
        <p:grpSpPr>
          <a:xfrm>
            <a:off x="642940" y="3521550"/>
            <a:ext cx="23331488" cy="2195990"/>
            <a:chOff x="1268078" y="4371975"/>
            <a:chExt cx="23331488" cy="1940335"/>
          </a:xfrm>
        </p:grpSpPr>
        <p:grpSp>
          <p:nvGrpSpPr>
            <p:cNvPr id="201" name="Group 200"/>
            <p:cNvGrpSpPr/>
            <p:nvPr/>
          </p:nvGrpSpPr>
          <p:grpSpPr>
            <a:xfrm>
              <a:off x="1268078" y="4371975"/>
              <a:ext cx="23331488" cy="1940335"/>
              <a:chOff x="1268078" y="2438400"/>
              <a:chExt cx="23331488" cy="1940335"/>
            </a:xfrm>
          </p:grpSpPr>
          <p:sp>
            <p:nvSpPr>
              <p:cNvPr id="204" name="Rounded Rectangle 203"/>
              <p:cNvSpPr/>
              <p:nvPr/>
            </p:nvSpPr>
            <p:spPr>
              <a:xfrm>
                <a:off x="1272210" y="2590800"/>
                <a:ext cx="23327356" cy="17879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Tahoma" pitchFamily="34" charset="0"/>
                  <a:ea typeface="Tahoma" pitchFamily="34" charset="0"/>
                  <a:cs typeface="Tahoma" pitchFamily="34" charset="0"/>
                </a:endParaRPr>
              </a:p>
            </p:txBody>
          </p:sp>
          <p:grpSp>
            <p:nvGrpSpPr>
              <p:cNvPr id="205" name="Group 8"/>
              <p:cNvGrpSpPr/>
              <p:nvPr/>
            </p:nvGrpSpPr>
            <p:grpSpPr>
              <a:xfrm>
                <a:off x="1268078" y="2438400"/>
                <a:ext cx="3251532" cy="940513"/>
                <a:chOff x="1311958" y="3405486"/>
                <a:chExt cx="3251532" cy="940513"/>
              </a:xfrm>
            </p:grpSpPr>
            <p:sp>
              <p:nvSpPr>
                <p:cNvPr id="206"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07" name="TextBox 206"/>
                <p:cNvSpPr txBox="1"/>
                <p:nvPr/>
              </p:nvSpPr>
              <p:spPr>
                <a:xfrm>
                  <a:off x="2243587" y="3483623"/>
                  <a:ext cx="2231701" cy="800219"/>
                </a:xfrm>
                <a:prstGeom prst="rect">
                  <a:avLst/>
                </a:prstGeom>
                <a:noFill/>
              </p:spPr>
              <p:txBody>
                <a:bodyPr wrap="none" rtlCol="0">
                  <a:spAutoFit/>
                </a:bodyPr>
                <a:lstStyle/>
                <a:p>
                  <a:r>
                    <a:rPr lang="en-US" sz="4600" b="1" dirty="0" err="1">
                      <a:solidFill>
                        <a:prstClr val="white"/>
                      </a:solidFill>
                      <a:latin typeface="Tahoma" pitchFamily="34" charset="0"/>
                      <a:ea typeface="Tahoma" pitchFamily="34" charset="0"/>
                      <a:cs typeface="Tahoma" pitchFamily="34" charset="0"/>
                    </a:rPr>
                    <a:t>Ví</a:t>
                  </a:r>
                  <a:r>
                    <a:rPr lang="en-US" sz="4600" b="1" dirty="0">
                      <a:solidFill>
                        <a:prstClr val="white"/>
                      </a:solidFill>
                      <a:latin typeface="Tahoma" pitchFamily="34" charset="0"/>
                      <a:ea typeface="Tahoma" pitchFamily="34" charset="0"/>
                      <a:cs typeface="Tahoma" pitchFamily="34" charset="0"/>
                    </a:rPr>
                    <a:t> </a:t>
                  </a:r>
                  <a:r>
                    <a:rPr lang="en-US" sz="4600" b="1" dirty="0" err="1">
                      <a:solidFill>
                        <a:prstClr val="white"/>
                      </a:solidFill>
                      <a:latin typeface="Tahoma" pitchFamily="34" charset="0"/>
                      <a:ea typeface="Tahoma" pitchFamily="34" charset="0"/>
                      <a:cs typeface="Tahoma" pitchFamily="34" charset="0"/>
                    </a:rPr>
                    <a:t>dụ</a:t>
                  </a:r>
                  <a:r>
                    <a:rPr lang="vi-VN" sz="4600" b="1" dirty="0">
                      <a:solidFill>
                        <a:prstClr val="white"/>
                      </a:solidFill>
                      <a:latin typeface="Tahoma" pitchFamily="34" charset="0"/>
                      <a:ea typeface="Tahoma" pitchFamily="34" charset="0"/>
                      <a:cs typeface="Tahoma" pitchFamily="34" charset="0"/>
                    </a:rPr>
                    <a:t> 1</a:t>
                  </a:r>
                  <a:endParaRPr lang="en-US" sz="4600" b="1" dirty="0">
                    <a:solidFill>
                      <a:prstClr val="white"/>
                    </a:solidFill>
                    <a:latin typeface="Tahoma" pitchFamily="34" charset="0"/>
                    <a:ea typeface="Tahoma" pitchFamily="34" charset="0"/>
                    <a:cs typeface="Tahoma" pitchFamily="34" charset="0"/>
                  </a:endParaRPr>
                </a:p>
              </p:txBody>
            </p:sp>
            <p:grpSp>
              <p:nvGrpSpPr>
                <p:cNvPr id="208" name="Group 1"/>
                <p:cNvGrpSpPr/>
                <p:nvPr/>
              </p:nvGrpSpPr>
              <p:grpSpPr>
                <a:xfrm>
                  <a:off x="1311958" y="3405486"/>
                  <a:ext cx="950173" cy="940513"/>
                  <a:chOff x="1311958" y="3405486"/>
                  <a:chExt cx="950173" cy="940513"/>
                </a:xfrm>
              </p:grpSpPr>
              <p:sp>
                <p:nvSpPr>
                  <p:cNvPr id="209" name="Rectangle 20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Tahoma" pitchFamily="34" charset="0"/>
                      <a:ea typeface="Tahoma" pitchFamily="34" charset="0"/>
                      <a:cs typeface="Tahoma" pitchFamily="34" charset="0"/>
                    </a:endParaRPr>
                  </a:p>
                </p:txBody>
              </p:sp>
              <p:sp>
                <p:nvSpPr>
                  <p:cNvPr id="210" name="Freeform 209"/>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1" name="Freeform 210"/>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2" name="Freeform 211"/>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3" name="Freeform 212"/>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4" name="Freeform 213"/>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5" name="Freeform 214"/>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6" name="Freeform 215"/>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7" name="Freeform 216"/>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8" name="Freeform 217"/>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9" name="Freeform 218"/>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0" name="Freeform 219"/>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1" name="Freeform 220"/>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2" name="Freeform 221"/>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3" name="Freeform 222"/>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4" name="Freeform 223"/>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5" name="Freeform 224"/>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6" name="Freeform 225"/>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7" name="Freeform 226"/>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8" name="Freeform 227"/>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9" name="Freeform 228"/>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0" name="Freeform 229"/>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1" name="Freeform 230"/>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2" name="Freeform 231"/>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3" name="Freeform 232"/>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grpSp>
          </p:grpSp>
        </p:grpSp>
        <p:sp>
          <p:nvSpPr>
            <p:cNvPr id="202" name="TextBox 201"/>
            <p:cNvSpPr txBox="1"/>
            <p:nvPr/>
          </p:nvSpPr>
          <p:spPr>
            <a:xfrm>
              <a:off x="5030787" y="4625906"/>
              <a:ext cx="15849600" cy="769441"/>
            </a:xfrm>
            <a:prstGeom prst="rect">
              <a:avLst/>
            </a:prstGeom>
            <a:noFill/>
          </p:spPr>
          <p:txBody>
            <a:bodyPr wrap="square" rtlCol="0">
              <a:spAutoFit/>
            </a:bodyPr>
            <a:lstStyle/>
            <a:p>
              <a:endParaRPr lang="en-US" sz="4400" b="1" dirty="0">
                <a:solidFill>
                  <a:prstClr val="black"/>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4163256" y="3931975"/>
                <a:ext cx="18511622" cy="980205"/>
              </a:xfrm>
              <a:prstGeom prst="rect">
                <a:avLst/>
              </a:prstGeom>
            </p:spPr>
            <p:txBody>
              <a:bodyPr wrap="square">
                <a:spAutoFit/>
              </a:bodyPr>
              <a:lstStyle/>
              <a:p>
                <a:pPr marL="450850" algn="just">
                  <a:lnSpc>
                    <a:spcPct val="150000"/>
                  </a:lnSpc>
                </a:pPr>
                <a:r>
                  <a:rPr lang="vi-VN" sz="4400" b="1" i="1" dirty="0">
                    <a:latin typeface="Tahoma" pitchFamily="34" charset="0"/>
                    <a:ea typeface="Tahoma" pitchFamily="34" charset="0"/>
                    <a:cs typeface="Tahoma" pitchFamily="34" charset="0"/>
                  </a:rPr>
                  <a:t>Cho </a:t>
                </a:r>
                <a14:m>
                  <m:oMath xmlns:m="http://schemas.openxmlformats.org/officeDocument/2006/math">
                    <m:r>
                      <a:rPr lang="vi-VN" sz="4400" b="1" i="1">
                        <a:latin typeface="Cambria Math"/>
                      </a:rPr>
                      <m:t>𝑨</m:t>
                    </m:r>
                    <m:r>
                      <a:rPr lang="vi-VN" sz="4400" b="1">
                        <a:latin typeface="Cambria Math"/>
                      </a:rPr>
                      <m:t>=</m:t>
                    </m:r>
                    <m:d>
                      <m:dPr>
                        <m:begChr m:val="{"/>
                        <m:endChr m:val="}"/>
                        <m:ctrlPr>
                          <a:rPr lang="en-US" sz="4400" b="1" i="1">
                            <a:latin typeface="Cambria Math" panose="02040503050406030204" pitchFamily="18" charset="0"/>
                          </a:rPr>
                        </m:ctrlPr>
                      </m:dPr>
                      <m:e>
                        <m:r>
                          <a:rPr lang="vi-VN" sz="4400" b="1" i="1">
                            <a:latin typeface="Cambria Math"/>
                          </a:rPr>
                          <m:t>𝟏</m:t>
                        </m:r>
                        <m:r>
                          <a:rPr lang="vi-VN" sz="4400" b="1">
                            <a:latin typeface="Cambria Math"/>
                          </a:rPr>
                          <m:t>;</m:t>
                        </m:r>
                        <m:r>
                          <a:rPr lang="vi-VN" sz="4400" b="1" i="1">
                            <a:latin typeface="Cambria Math"/>
                          </a:rPr>
                          <m:t>𝟐</m:t>
                        </m:r>
                        <m:r>
                          <a:rPr lang="vi-VN" sz="4400" b="1">
                            <a:latin typeface="Cambria Math"/>
                          </a:rPr>
                          <m:t>;</m:t>
                        </m:r>
                        <m:r>
                          <a:rPr lang="vi-VN" sz="4400" b="1" i="1">
                            <a:latin typeface="Cambria Math"/>
                          </a:rPr>
                          <m:t>𝟒</m:t>
                        </m:r>
                        <m:r>
                          <a:rPr lang="vi-VN" sz="4400" b="1">
                            <a:latin typeface="Cambria Math"/>
                          </a:rPr>
                          <m:t>;</m:t>
                        </m:r>
                        <m:r>
                          <a:rPr lang="vi-VN" sz="4400" b="1" i="1">
                            <a:latin typeface="Cambria Math"/>
                          </a:rPr>
                          <m:t>𝟔</m:t>
                        </m:r>
                      </m:e>
                    </m:d>
                    <m:r>
                      <a:rPr lang="vi-VN" sz="4400" b="1">
                        <a:latin typeface="Cambria Math"/>
                      </a:rPr>
                      <m:t>,</m:t>
                    </m:r>
                    <m:r>
                      <a:rPr lang="vi-VN" sz="4400" b="1" i="1">
                        <a:latin typeface="Cambria Math"/>
                      </a:rPr>
                      <m:t>𝑩</m:t>
                    </m:r>
                    <m:r>
                      <a:rPr lang="vi-VN" sz="4400" b="1">
                        <a:latin typeface="Cambria Math"/>
                      </a:rPr>
                      <m:t>=</m:t>
                    </m:r>
                    <m:d>
                      <m:dPr>
                        <m:begChr m:val="{"/>
                        <m:endChr m:val="}"/>
                        <m:ctrlPr>
                          <a:rPr lang="en-US" sz="4400" b="1" i="1">
                            <a:latin typeface="Cambria Math" panose="02040503050406030204" pitchFamily="18" charset="0"/>
                          </a:rPr>
                        </m:ctrlPr>
                      </m:dPr>
                      <m:e>
                        <m:r>
                          <a:rPr lang="vi-VN" sz="4400" b="1" i="1">
                            <a:latin typeface="Cambria Math"/>
                          </a:rPr>
                          <m:t>𝟐</m:t>
                        </m:r>
                        <m:r>
                          <a:rPr lang="vi-VN" sz="4400" b="1">
                            <a:latin typeface="Cambria Math"/>
                          </a:rPr>
                          <m:t>;</m:t>
                        </m:r>
                        <m:r>
                          <a:rPr lang="vi-VN" sz="4400" b="1" i="1">
                            <a:latin typeface="Cambria Math"/>
                          </a:rPr>
                          <m:t>𝟑</m:t>
                        </m:r>
                        <m:r>
                          <a:rPr lang="vi-VN" sz="4400" b="1">
                            <a:latin typeface="Cambria Math"/>
                          </a:rPr>
                          <m:t>;</m:t>
                        </m:r>
                        <m:r>
                          <a:rPr lang="vi-VN" sz="4400" b="1" i="1">
                            <a:latin typeface="Cambria Math"/>
                          </a:rPr>
                          <m:t>𝟓</m:t>
                        </m:r>
                        <m:r>
                          <a:rPr lang="vi-VN" sz="4400" b="1">
                            <a:latin typeface="Cambria Math"/>
                          </a:rPr>
                          <m:t>;</m:t>
                        </m:r>
                        <m:r>
                          <a:rPr lang="vi-VN" sz="4400" b="1" i="1">
                            <a:latin typeface="Cambria Math"/>
                          </a:rPr>
                          <m:t>𝟔</m:t>
                        </m:r>
                        <m:r>
                          <a:rPr lang="vi-VN" sz="4400" b="1">
                            <a:latin typeface="Cambria Math"/>
                          </a:rPr>
                          <m:t>;</m:t>
                        </m:r>
                        <m:r>
                          <a:rPr lang="vi-VN" sz="4400" b="1" i="1">
                            <a:latin typeface="Cambria Math"/>
                          </a:rPr>
                          <m:t>𝟕</m:t>
                        </m:r>
                      </m:e>
                    </m:d>
                  </m:oMath>
                </a14:m>
                <a:r>
                  <a:rPr lang="vi-VN" sz="4400" b="1" i="1" dirty="0">
                    <a:latin typeface="Tahoma" pitchFamily="34" charset="0"/>
                    <a:ea typeface="Tahoma" pitchFamily="34" charset="0"/>
                    <a:cs typeface="Tahoma" pitchFamily="34" charset="0"/>
                  </a:rPr>
                  <a:t>. Tìm </a:t>
                </a:r>
                <a14:m>
                  <m:oMath xmlns:m="http://schemas.openxmlformats.org/officeDocument/2006/math">
                    <m:r>
                      <a:rPr lang="vi-VN" sz="4400" b="1" i="1">
                        <a:latin typeface="Cambria Math"/>
                      </a:rPr>
                      <m:t>𝑨</m:t>
                    </m:r>
                    <m:r>
                      <a:rPr lang="vi-VN" sz="4400" b="1">
                        <a:latin typeface="Cambria Math"/>
                      </a:rPr>
                      <m:t>\</m:t>
                    </m:r>
                    <m:r>
                      <a:rPr lang="vi-VN" sz="4400" b="1" i="1">
                        <a:latin typeface="Cambria Math"/>
                      </a:rPr>
                      <m:t>𝑩</m:t>
                    </m:r>
                  </m:oMath>
                </a14:m>
                <a:r>
                  <a:rPr lang="vi-VN" sz="4400" b="1" i="1" dirty="0">
                    <a:latin typeface="Tahoma" pitchFamily="34" charset="0"/>
                    <a:ea typeface="Tahoma" pitchFamily="34" charset="0"/>
                    <a:cs typeface="Tahoma" pitchFamily="34" charset="0"/>
                  </a:rPr>
                  <a:t>.</a:t>
                </a:r>
                <a:endParaRPr lang="en-US" sz="4000" b="1" dirty="0">
                  <a:solidFill>
                    <a:prstClr val="black"/>
                  </a:solidFill>
                  <a:latin typeface="Tahoma" pitchFamily="34" charset="0"/>
                  <a:ea typeface="Tahoma" pitchFamily="34" charset="0"/>
                  <a:cs typeface="Tahoma"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63256" y="3931975"/>
                <a:ext cx="18511622" cy="980205"/>
              </a:xfrm>
              <a:prstGeom prst="rect">
                <a:avLst/>
              </a:prstGeom>
              <a:blipFill rotWithShape="0">
                <a:blip r:embed="rId3"/>
                <a:stretch>
                  <a:fillRect b="-27950"/>
                </a:stretch>
              </a:blipFill>
            </p:spPr>
            <p:txBody>
              <a:bodyPr/>
              <a:lstStyle/>
              <a:p>
                <a:r>
                  <a:rPr lang="en-US">
                    <a:noFill/>
                  </a:rPr>
                  <a:t> </a:t>
                </a:r>
              </a:p>
            </p:txBody>
          </p:sp>
        </mc:Fallback>
      </mc:AlternateContent>
      <p:grpSp>
        <p:nvGrpSpPr>
          <p:cNvPr id="234" name="Group 233"/>
          <p:cNvGrpSpPr/>
          <p:nvPr/>
        </p:nvGrpSpPr>
        <p:grpSpPr>
          <a:xfrm>
            <a:off x="687647" y="6110420"/>
            <a:ext cx="23329146" cy="3455313"/>
            <a:chOff x="1220788" y="7178637"/>
            <a:chExt cx="22124987" cy="3290456"/>
          </a:xfrm>
        </p:grpSpPr>
        <p:sp>
          <p:nvSpPr>
            <p:cNvPr id="235" name="Rounded Rectangle 234"/>
            <p:cNvSpPr/>
            <p:nvPr/>
          </p:nvSpPr>
          <p:spPr>
            <a:xfrm>
              <a:off x="1222486" y="7418548"/>
              <a:ext cx="22123289" cy="30505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36" name="Group 60"/>
            <p:cNvGrpSpPr/>
            <p:nvPr/>
          </p:nvGrpSpPr>
          <p:grpSpPr>
            <a:xfrm>
              <a:off x="1220788" y="7178637"/>
              <a:ext cx="3937083" cy="1393389"/>
              <a:chOff x="1224542" y="6322788"/>
              <a:chExt cx="3937083" cy="1479799"/>
            </a:xfrm>
          </p:grpSpPr>
          <p:sp>
            <p:nvSpPr>
              <p:cNvPr id="237" name="Freeform 20"/>
              <p:cNvSpPr>
                <a:spLocks/>
              </p:cNvSpPr>
              <p:nvPr/>
            </p:nvSpPr>
            <p:spPr bwMode="auto">
              <a:xfrm rot="16200000" flipV="1">
                <a:off x="2994325" y="5124722"/>
                <a:ext cx="828628" cy="322477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8" name="TextBox 237"/>
              <p:cNvSpPr txBox="1"/>
              <p:nvPr/>
            </p:nvSpPr>
            <p:spPr>
              <a:xfrm>
                <a:off x="2232161" y="6322788"/>
                <a:ext cx="2929464" cy="1479799"/>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39" name="Round Diagonal Corner Rectangle 238"/>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mc:AlternateContent xmlns:mc="http://schemas.openxmlformats.org/markup-compatibility/2006" xmlns:a14="http://schemas.microsoft.com/office/drawing/2010/main">
        <mc:Choice Requires="a14">
          <p:sp>
            <p:nvSpPr>
              <p:cNvPr id="241" name="TextBox 240"/>
              <p:cNvSpPr txBox="1"/>
              <p:nvPr/>
            </p:nvSpPr>
            <p:spPr>
              <a:xfrm>
                <a:off x="7046492" y="7039661"/>
                <a:ext cx="17947108" cy="769441"/>
              </a:xfrm>
              <a:prstGeom prst="rect">
                <a:avLst/>
              </a:prstGeom>
              <a:noFill/>
            </p:spPr>
            <p:txBody>
              <a:bodyPr wrap="square" rtlCol="0">
                <a:spAutoFit/>
              </a:bodyPr>
              <a:lstStyle/>
              <a:p>
                <a:r>
                  <a:rPr lang="en-US" sz="4400" b="1" i="1" dirty="0">
                    <a:latin typeface="Tahoma" panose="020B0604030504040204" pitchFamily="34" charset="0"/>
                    <a:ea typeface="Tahoma" panose="020B0604030504040204" pitchFamily="34" charset="0"/>
                    <a:cs typeface="Tahoma" panose="020B0604030504040204" pitchFamily="34" charset="0"/>
                  </a:rPr>
                  <a:t>T</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4400" b="1" i="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𝑩</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d>
                      <m:dPr>
                        <m:begChr m:val="{"/>
                        <m:endChr m:val="}"/>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1" name="TextBox 240"/>
              <p:cNvSpPr txBox="1">
                <a:spLocks noRot="1" noChangeAspect="1" noMove="1" noResize="1" noEditPoints="1" noAdjustHandles="1" noChangeArrowheads="1" noChangeShapeType="1" noTextEdit="1"/>
              </p:cNvSpPr>
              <p:nvPr/>
            </p:nvSpPr>
            <p:spPr>
              <a:xfrm>
                <a:off x="7046492" y="7039661"/>
                <a:ext cx="17947108" cy="769441"/>
              </a:xfrm>
              <a:prstGeom prst="rect">
                <a:avLst/>
              </a:prstGeom>
              <a:blipFill>
                <a:blip r:embed="rId4"/>
                <a:stretch>
                  <a:fillRect l="-1393" t="-17460" b="-36508"/>
                </a:stretch>
              </a:blipFill>
            </p:spPr>
            <p:txBody>
              <a:bodyPr/>
              <a:lstStyle/>
              <a:p>
                <a:r>
                  <a:rPr lang="en-US">
                    <a:noFill/>
                  </a:rPr>
                  <a:t> </a:t>
                </a:r>
              </a:p>
            </p:txBody>
          </p:sp>
        </mc:Fallback>
      </mc:AlternateContent>
    </p:spTree>
    <p:extLst>
      <p:ext uri="{BB962C8B-B14F-4D97-AF65-F5344CB8AC3E}">
        <p14:creationId xmlns:p14="http://schemas.microsoft.com/office/powerpoint/2010/main" val="28604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wipe(left)">
                                      <p:cBhvr>
                                        <p:cTn id="12" dur="500"/>
                                        <p:tgtEl>
                                          <p:spTgt spid="20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4"/>
                                        </p:tgtEl>
                                        <p:attrNameLst>
                                          <p:attrName>style.visibility</p:attrName>
                                        </p:attrNameLst>
                                      </p:cBhvr>
                                      <p:to>
                                        <p:strVal val="visible"/>
                                      </p:to>
                                    </p:set>
                                    <p:animEffect transition="in" filter="wipe(left)">
                                      <p:cBhvr>
                                        <p:cTn id="21" dur="500"/>
                                        <p:tgtEl>
                                          <p:spTgt spid="23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982961" cy="754051"/>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III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HIỆU VÀ PHẦN BÙ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prstClr val="white"/>
                  </a:solidFill>
                  <a:latin typeface="Tahoma" pitchFamily="34" charset="0"/>
                  <a:ea typeface="Tahoma" pitchFamily="34" charset="0"/>
                  <a:cs typeface="Tahoma" pitchFamily="34" charset="0"/>
                </a:rPr>
                <a:t>2</a:t>
              </a:r>
            </a:p>
          </p:txBody>
        </p:sp>
      </p:grpSp>
      <p:grpSp>
        <p:nvGrpSpPr>
          <p:cNvPr id="41" name="Group 40"/>
          <p:cNvGrpSpPr>
            <a:grpSpLocks/>
          </p:cNvGrpSpPr>
          <p:nvPr/>
        </p:nvGrpSpPr>
        <p:grpSpPr bwMode="auto">
          <a:xfrm>
            <a:off x="5024120" y="14016990"/>
            <a:ext cx="1477645" cy="422275"/>
            <a:chOff x="7342" y="12723"/>
            <a:chExt cx="2327" cy="665"/>
          </a:xfrm>
        </p:grpSpPr>
        <p:grpSp>
          <p:nvGrpSpPr>
            <p:cNvPr id="42" name="Group 41"/>
            <p:cNvGrpSpPr>
              <a:grpSpLocks/>
            </p:cNvGrpSpPr>
            <p:nvPr/>
          </p:nvGrpSpPr>
          <p:grpSpPr bwMode="auto">
            <a:xfrm>
              <a:off x="7342" y="12723"/>
              <a:ext cx="2327" cy="665"/>
              <a:chOff x="7342" y="12723"/>
              <a:chExt cx="2327" cy="665"/>
            </a:xfrm>
          </p:grpSpPr>
          <p:sp>
            <p:nvSpPr>
              <p:cNvPr id="61" name="Oval 6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2" name="Oval 6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6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4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5" name="Group 64"/>
          <p:cNvGrpSpPr>
            <a:grpSpLocks/>
          </p:cNvGrpSpPr>
          <p:nvPr/>
        </p:nvGrpSpPr>
        <p:grpSpPr bwMode="auto">
          <a:xfrm>
            <a:off x="5024120" y="14016990"/>
            <a:ext cx="1477645" cy="422275"/>
            <a:chOff x="7342" y="12723"/>
            <a:chExt cx="2327" cy="665"/>
          </a:xfrm>
        </p:grpSpPr>
        <p:grpSp>
          <p:nvGrpSpPr>
            <p:cNvPr id="66" name="Group 65"/>
            <p:cNvGrpSpPr>
              <a:grpSpLocks/>
            </p:cNvGrpSpPr>
            <p:nvPr/>
          </p:nvGrpSpPr>
          <p:grpSpPr bwMode="auto">
            <a:xfrm>
              <a:off x="7342" y="12723"/>
              <a:ext cx="2327" cy="665"/>
              <a:chOff x="7342" y="12723"/>
              <a:chExt cx="2327" cy="665"/>
            </a:xfrm>
          </p:grpSpPr>
          <p:sp>
            <p:nvSpPr>
              <p:cNvPr id="79" name="Oval 78"/>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0" name="Oval 79"/>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1"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82"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67"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5024120" y="14016990"/>
            <a:ext cx="1477645" cy="422275"/>
            <a:chOff x="7342" y="12723"/>
            <a:chExt cx="2327" cy="665"/>
          </a:xfrm>
        </p:grpSpPr>
        <p:grpSp>
          <p:nvGrpSpPr>
            <p:cNvPr id="84" name="Group 83"/>
            <p:cNvGrpSpPr>
              <a:grpSpLocks/>
            </p:cNvGrpSpPr>
            <p:nvPr/>
          </p:nvGrpSpPr>
          <p:grpSpPr bwMode="auto">
            <a:xfrm>
              <a:off x="7342" y="12723"/>
              <a:ext cx="2327" cy="665"/>
              <a:chOff x="7342" y="12723"/>
              <a:chExt cx="2327" cy="665"/>
            </a:xfrm>
          </p:grpSpPr>
          <p:sp>
            <p:nvSpPr>
              <p:cNvPr id="97" name="Oval 96"/>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8" name="Oval 97"/>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9"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00"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85"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6"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7"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9"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0"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1"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101" name="Group 100"/>
          <p:cNvGrpSpPr>
            <a:grpSpLocks/>
          </p:cNvGrpSpPr>
          <p:nvPr/>
        </p:nvGrpSpPr>
        <p:grpSpPr bwMode="auto">
          <a:xfrm>
            <a:off x="5024120" y="14016990"/>
            <a:ext cx="1477645" cy="422275"/>
            <a:chOff x="7342" y="12723"/>
            <a:chExt cx="2327" cy="665"/>
          </a:xfrm>
        </p:grpSpPr>
        <p:grpSp>
          <p:nvGrpSpPr>
            <p:cNvPr id="102" name="Group 101"/>
            <p:cNvGrpSpPr>
              <a:grpSpLocks/>
            </p:cNvGrpSpPr>
            <p:nvPr/>
          </p:nvGrpSpPr>
          <p:grpSpPr bwMode="auto">
            <a:xfrm>
              <a:off x="7342" y="12723"/>
              <a:ext cx="2327" cy="665"/>
              <a:chOff x="7342" y="12723"/>
              <a:chExt cx="2327" cy="665"/>
            </a:xfrm>
          </p:grpSpPr>
          <p:sp>
            <p:nvSpPr>
              <p:cNvPr id="115" name="Oval 114"/>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6" name="Oval 115"/>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7"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18"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03"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18"/>
          <p:cNvGrpSpPr>
            <a:grpSpLocks/>
          </p:cNvGrpSpPr>
          <p:nvPr/>
        </p:nvGrpSpPr>
        <p:grpSpPr bwMode="auto">
          <a:xfrm>
            <a:off x="5024120" y="14016990"/>
            <a:ext cx="1477645" cy="422275"/>
            <a:chOff x="7342" y="12723"/>
            <a:chExt cx="2327" cy="665"/>
          </a:xfrm>
        </p:grpSpPr>
        <p:grpSp>
          <p:nvGrpSpPr>
            <p:cNvPr id="120" name="Group 119"/>
            <p:cNvGrpSpPr>
              <a:grpSpLocks/>
            </p:cNvGrpSpPr>
            <p:nvPr/>
          </p:nvGrpSpPr>
          <p:grpSpPr bwMode="auto">
            <a:xfrm>
              <a:off x="7342" y="12723"/>
              <a:ext cx="2327" cy="665"/>
              <a:chOff x="7342" y="12723"/>
              <a:chExt cx="2327" cy="665"/>
            </a:xfrm>
          </p:grpSpPr>
          <p:sp>
            <p:nvSpPr>
              <p:cNvPr id="133" name="Oval 132"/>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4" name="Oval 133"/>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5"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36"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21"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4"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7"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8"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7" name="Group 136"/>
          <p:cNvGrpSpPr>
            <a:grpSpLocks/>
          </p:cNvGrpSpPr>
          <p:nvPr/>
        </p:nvGrpSpPr>
        <p:grpSpPr bwMode="auto">
          <a:xfrm>
            <a:off x="5024120" y="14016990"/>
            <a:ext cx="1477645" cy="422275"/>
            <a:chOff x="7342" y="12723"/>
            <a:chExt cx="2327" cy="665"/>
          </a:xfrm>
        </p:grpSpPr>
        <p:grpSp>
          <p:nvGrpSpPr>
            <p:cNvPr id="138" name="Group 137"/>
            <p:cNvGrpSpPr>
              <a:grpSpLocks/>
            </p:cNvGrpSpPr>
            <p:nvPr/>
          </p:nvGrpSpPr>
          <p:grpSpPr bwMode="auto">
            <a:xfrm>
              <a:off x="7342" y="12723"/>
              <a:ext cx="2327" cy="665"/>
              <a:chOff x="7342" y="12723"/>
              <a:chExt cx="2327" cy="665"/>
            </a:xfrm>
          </p:grpSpPr>
          <p:sp>
            <p:nvSpPr>
              <p:cNvPr id="151" name="Oval 15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2" name="Oval 15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5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39"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72" name="Group 271"/>
          <p:cNvGrpSpPr>
            <a:grpSpLocks/>
          </p:cNvGrpSpPr>
          <p:nvPr/>
        </p:nvGrpSpPr>
        <p:grpSpPr bwMode="auto">
          <a:xfrm>
            <a:off x="5024120" y="14016990"/>
            <a:ext cx="1477645" cy="422275"/>
            <a:chOff x="7342" y="12723"/>
            <a:chExt cx="2327" cy="665"/>
          </a:xfrm>
        </p:grpSpPr>
        <p:grpSp>
          <p:nvGrpSpPr>
            <p:cNvPr id="273" name="Group 272"/>
            <p:cNvGrpSpPr>
              <a:grpSpLocks/>
            </p:cNvGrpSpPr>
            <p:nvPr/>
          </p:nvGrpSpPr>
          <p:grpSpPr bwMode="auto">
            <a:xfrm>
              <a:off x="7342" y="12723"/>
              <a:ext cx="2327" cy="665"/>
              <a:chOff x="7342" y="12723"/>
              <a:chExt cx="2327" cy="665"/>
            </a:xfrm>
          </p:grpSpPr>
          <p:sp>
            <p:nvSpPr>
              <p:cNvPr id="286" name="Oval 285"/>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7" name="Oval 286"/>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8"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289"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27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5"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7"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8"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9"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1"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4"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447" name="Group 54"/>
          <p:cNvGrpSpPr/>
          <p:nvPr/>
        </p:nvGrpSpPr>
        <p:grpSpPr>
          <a:xfrm>
            <a:off x="481395" y="3886200"/>
            <a:ext cx="22731067" cy="7010399"/>
            <a:chOff x="1268078" y="3405486"/>
            <a:chExt cx="21841827" cy="6438989"/>
          </a:xfrm>
        </p:grpSpPr>
        <p:sp>
          <p:nvSpPr>
            <p:cNvPr id="448" name="Rounded Rectangle 447"/>
            <p:cNvSpPr/>
            <p:nvPr/>
          </p:nvSpPr>
          <p:spPr>
            <a:xfrm>
              <a:off x="1268078" y="3790951"/>
              <a:ext cx="21841827" cy="605352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49" name="Group 67"/>
            <p:cNvGrpSpPr/>
            <p:nvPr/>
          </p:nvGrpSpPr>
          <p:grpSpPr>
            <a:xfrm>
              <a:off x="1268078" y="3405486"/>
              <a:ext cx="3251532" cy="940513"/>
              <a:chOff x="1311958" y="3405486"/>
              <a:chExt cx="3251532" cy="940513"/>
            </a:xfrm>
          </p:grpSpPr>
          <p:sp>
            <p:nvSpPr>
              <p:cNvPr id="450"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TextBox 450"/>
              <p:cNvSpPr txBox="1"/>
              <p:nvPr/>
            </p:nvSpPr>
            <p:spPr>
              <a:xfrm>
                <a:off x="2250671" y="3527166"/>
                <a:ext cx="2195733" cy="301522"/>
              </a:xfrm>
              <a:prstGeom prst="rect">
                <a:avLst/>
              </a:prstGeom>
              <a:noFill/>
            </p:spPr>
            <p:txBody>
              <a:bodyPr wrap="none" rtlCol="0">
                <a:spAutoFit/>
              </a:bodyPr>
              <a:lstStyle/>
              <a:p>
                <a:r>
                  <a:rPr lang="en-US" sz="4600" b="1" dirty="0" err="1">
                    <a:solidFill>
                      <a:prstClr val="white"/>
                    </a:solidFill>
                    <a:latin typeface="Tahoma" pitchFamily="34" charset="0"/>
                    <a:ea typeface="Tahoma" pitchFamily="34" charset="0"/>
                    <a:cs typeface="Tahoma" pitchFamily="34" charset="0"/>
                  </a:rPr>
                  <a:t>Ví</a:t>
                </a:r>
                <a:r>
                  <a:rPr lang="en-US" sz="4600" b="1" dirty="0">
                    <a:solidFill>
                      <a:prstClr val="white"/>
                    </a:solidFill>
                    <a:latin typeface="Tahoma" pitchFamily="34" charset="0"/>
                    <a:ea typeface="Tahoma" pitchFamily="34" charset="0"/>
                    <a:cs typeface="Tahoma" pitchFamily="34" charset="0"/>
                  </a:rPr>
                  <a:t> </a:t>
                </a:r>
                <a:r>
                  <a:rPr lang="en-US" sz="4600" b="1" dirty="0" err="1">
                    <a:solidFill>
                      <a:prstClr val="white"/>
                    </a:solidFill>
                    <a:latin typeface="Tahoma" pitchFamily="34" charset="0"/>
                    <a:ea typeface="Tahoma" pitchFamily="34" charset="0"/>
                    <a:cs typeface="Tahoma" pitchFamily="34" charset="0"/>
                  </a:rPr>
                  <a:t>dụ</a:t>
                </a:r>
                <a:r>
                  <a:rPr lang="vi-VN" sz="4600" b="1" dirty="0">
                    <a:solidFill>
                      <a:prstClr val="white"/>
                    </a:solidFill>
                    <a:latin typeface="Tahoma" pitchFamily="34" charset="0"/>
                    <a:ea typeface="Tahoma" pitchFamily="34" charset="0"/>
                    <a:cs typeface="Tahoma" pitchFamily="34" charset="0"/>
                  </a:rPr>
                  <a:t> </a:t>
                </a:r>
                <a:r>
                  <a:rPr lang="en-US" sz="4600" b="1" dirty="0">
                    <a:solidFill>
                      <a:prstClr val="white"/>
                    </a:solidFill>
                    <a:latin typeface="Tahoma" pitchFamily="34" charset="0"/>
                    <a:ea typeface="Tahoma" pitchFamily="34" charset="0"/>
                    <a:cs typeface="Tahoma" pitchFamily="34" charset="0"/>
                  </a:rPr>
                  <a:t>2</a:t>
                </a:r>
              </a:p>
            </p:txBody>
          </p:sp>
          <p:grpSp>
            <p:nvGrpSpPr>
              <p:cNvPr id="452" name="Group 70"/>
              <p:cNvGrpSpPr/>
              <p:nvPr/>
            </p:nvGrpSpPr>
            <p:grpSpPr>
              <a:xfrm>
                <a:off x="1311958" y="3405486"/>
                <a:ext cx="950173" cy="940513"/>
                <a:chOff x="1311958" y="3405486"/>
                <a:chExt cx="950173" cy="940513"/>
              </a:xfrm>
            </p:grpSpPr>
            <p:sp>
              <p:nvSpPr>
                <p:cNvPr id="453" name="Rectangle 4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13" name="Rectangle 12"/>
              <p:cNvSpPr/>
              <p:nvPr/>
            </p:nvSpPr>
            <p:spPr>
              <a:xfrm>
                <a:off x="3758693" y="4422229"/>
                <a:ext cx="19027016" cy="4690900"/>
              </a:xfrm>
              <a:prstGeom prst="rect">
                <a:avLst/>
              </a:prstGeom>
            </p:spPr>
            <p:txBody>
              <a:bodyPr wrap="square">
                <a:spAutoFit/>
              </a:bodyPr>
              <a:lstStyle/>
              <a:p>
                <a:pPr marL="457200" marR="0" algn="just">
                  <a:lnSpc>
                    <a:spcPct val="150000"/>
                  </a:lnSpc>
                  <a:spcBef>
                    <a:spcPts val="0"/>
                  </a:spcBef>
                  <a:spcAft>
                    <a:spcPts val="0"/>
                  </a:spcAft>
                </a:pPr>
                <a:r>
                  <a:rPr lang="vi-VN" sz="4400" b="1" i="1" u="none" strike="noStrike" spc="0" dirty="0">
                    <a:solidFill>
                      <a:srgbClr val="000000"/>
                    </a:solidFill>
                    <a:effectLst/>
                    <a:latin typeface="Tahoma" pitchFamily="34" charset="0"/>
                    <a:ea typeface="Tahoma" pitchFamily="34" charset="0"/>
                    <a:cs typeface="Tahoma" pitchFamily="34" charset="0"/>
                  </a:rPr>
                  <a:t>Cho A, B lần lượt là tập các số chia hết cho 2 và 6. Khi đó </a:t>
                </a:r>
                <a14:m>
                  <m:oMath xmlns:m="http://schemas.openxmlformats.org/officeDocument/2006/math">
                    <m:sSub>
                      <m:sSubPr>
                        <m:ctrlPr>
                          <a:rPr lang="en-US" sz="4400" b="1" i="1">
                            <a:effectLst/>
                            <a:latin typeface="Cambria Math" panose="02040503050406030204" pitchFamily="18" charset="0"/>
                            <a:ea typeface="Times New Roman"/>
                          </a:rPr>
                        </m:ctrlPr>
                      </m:sSubPr>
                      <m:e>
                        <m:r>
                          <a:rPr lang="vi-VN" sz="4400" b="1" i="1" u="none" strike="noStrike" spc="0">
                            <a:solidFill>
                              <a:srgbClr val="000000"/>
                            </a:solidFill>
                            <a:effectLst/>
                            <a:latin typeface="Cambria Math"/>
                            <a:ea typeface="Times New Roman"/>
                            <a:cs typeface="Times New Roman"/>
                          </a:rPr>
                          <m:t>𝑪</m:t>
                        </m:r>
                      </m:e>
                      <m:sub>
                        <m:r>
                          <a:rPr lang="vi-VN" sz="4400" b="1" i="1" u="none" strike="noStrike" spc="0">
                            <a:solidFill>
                              <a:srgbClr val="000000"/>
                            </a:solidFill>
                            <a:effectLst/>
                            <a:latin typeface="Cambria Math"/>
                            <a:ea typeface="Times New Roman"/>
                            <a:cs typeface="Times New Roman"/>
                          </a:rPr>
                          <m:t>𝑨</m:t>
                        </m:r>
                      </m:sub>
                    </m:sSub>
                    <m:r>
                      <a:rPr lang="vi-VN" sz="4400" b="1" i="1" u="none" strike="noStrike" spc="0">
                        <a:solidFill>
                          <a:srgbClr val="000000"/>
                        </a:solidFill>
                        <a:effectLst/>
                        <a:latin typeface="Cambria Math"/>
                        <a:ea typeface="Times New Roman"/>
                        <a:cs typeface="Times New Roman"/>
                      </a:rPr>
                      <m:t>𝑩</m:t>
                    </m:r>
                  </m:oMath>
                </a14:m>
                <a:r>
                  <a:rPr lang="vi-VN" sz="4400" b="1" i="1" u="none" strike="noStrike" spc="0" dirty="0">
                    <a:solidFill>
                      <a:srgbClr val="000000"/>
                    </a:solidFill>
                    <a:effectLst/>
                    <a:latin typeface="Tahoma" pitchFamily="34" charset="0"/>
                    <a:ea typeface="Tahoma" pitchFamily="34" charset="0"/>
                    <a:cs typeface="Tahoma" pitchFamily="34" charset="0"/>
                  </a:rPr>
                  <a:t> là</a:t>
                </a:r>
                <a:endParaRPr lang="en-US" sz="4400" b="1" dirty="0">
                  <a:effectLst/>
                  <a:latin typeface="Tahoma" pitchFamily="34" charset="0"/>
                  <a:ea typeface="Tahoma" pitchFamily="34" charset="0"/>
                  <a:cs typeface="Tahoma" pitchFamily="34" charset="0"/>
                </a:endParaRPr>
              </a:p>
              <a:p>
                <a:pPr marR="0" lvl="0" algn="just">
                  <a:lnSpc>
                    <a:spcPct val="150000"/>
                  </a:lnSpc>
                  <a:spcBef>
                    <a:spcPts val="0"/>
                  </a:spcBef>
                  <a:spcAft>
                    <a:spcPts val="0"/>
                  </a:spcAft>
                </a:pPr>
                <a:r>
                  <a:rPr lang="en-US" sz="4400" b="1" i="1" u="none" strike="noStrike" spc="0" dirty="0">
                    <a:solidFill>
                      <a:srgbClr val="0000FF"/>
                    </a:solidFill>
                    <a:effectLst/>
                    <a:latin typeface="Tahoma" pitchFamily="34" charset="0"/>
                    <a:ea typeface="Tahoma" pitchFamily="34" charset="0"/>
                    <a:cs typeface="Tahoma" pitchFamily="34" charset="0"/>
                  </a:rPr>
                  <a:t>A. </a:t>
                </a:r>
                <a:r>
                  <a:rPr lang="vi-VN" sz="4400" b="1" i="1" u="none" strike="noStrike" spc="0" dirty="0">
                    <a:solidFill>
                      <a:srgbClr val="000000"/>
                    </a:solidFill>
                    <a:effectLst/>
                    <a:latin typeface="Tahoma" pitchFamily="34" charset="0"/>
                    <a:ea typeface="Tahoma" pitchFamily="34" charset="0"/>
                    <a:cs typeface="Tahoma" pitchFamily="34" charset="0"/>
                  </a:rPr>
                  <a:t>Tập các số chia hết cho </a:t>
                </a:r>
                <a14:m>
                  <m:oMath xmlns:m="http://schemas.openxmlformats.org/officeDocument/2006/math">
                    <m:r>
                      <a:rPr lang="vi-VN" sz="4400" b="1" i="0" u="none" strike="noStrike" spc="0">
                        <a:solidFill>
                          <a:srgbClr val="000000"/>
                        </a:solidFill>
                        <a:effectLst/>
                        <a:latin typeface="Cambria Math"/>
                        <a:ea typeface="Times New Roman"/>
                        <a:cs typeface="Times New Roman"/>
                      </a:rPr>
                      <m:t>𝟑</m:t>
                    </m:r>
                  </m:oMath>
                </a14:m>
                <a:r>
                  <a:rPr lang="vi-VN" sz="4400" b="1" i="1" u="none" strike="noStrike" spc="0" dirty="0">
                    <a:solidFill>
                      <a:srgbClr val="000000"/>
                    </a:solidFill>
                    <a:effectLst/>
                    <a:latin typeface="Tahoma" pitchFamily="34" charset="0"/>
                    <a:ea typeface="Tahoma" pitchFamily="34" charset="0"/>
                    <a:cs typeface="Tahoma" pitchFamily="34" charset="0"/>
                  </a:rPr>
                  <a:t>.				</a:t>
                </a:r>
                <a:endParaRPr lang="en-US" sz="4400" b="1" dirty="0">
                  <a:latin typeface="Tahoma" pitchFamily="34" charset="0"/>
                  <a:ea typeface="Tahoma" pitchFamily="34" charset="0"/>
                  <a:cs typeface="Tahoma" pitchFamily="34" charset="0"/>
                </a:endParaRPr>
              </a:p>
              <a:p>
                <a:pPr marR="0" lvl="0" algn="just">
                  <a:lnSpc>
                    <a:spcPct val="150000"/>
                  </a:lnSpc>
                  <a:spcBef>
                    <a:spcPts val="0"/>
                  </a:spcBef>
                  <a:spcAft>
                    <a:spcPts val="0"/>
                  </a:spcAft>
                </a:pPr>
                <a:r>
                  <a:rPr lang="vi-VN" sz="4400" b="1" i="1" strike="noStrike" spc="0" dirty="0">
                    <a:solidFill>
                      <a:srgbClr val="0000FF"/>
                    </a:solidFill>
                    <a:effectLst/>
                    <a:latin typeface="Tahoma" pitchFamily="34" charset="0"/>
                    <a:ea typeface="Tahoma" pitchFamily="34" charset="0"/>
                    <a:cs typeface="Tahoma" pitchFamily="34" charset="0"/>
                  </a:rPr>
                  <a:t>B</a:t>
                </a:r>
                <a:r>
                  <a:rPr lang="vi-VN" sz="4400" b="1" i="1" u="none" strike="noStrike" spc="0" dirty="0">
                    <a:solidFill>
                      <a:srgbClr val="0000FF"/>
                    </a:solidFill>
                    <a:effectLst/>
                    <a:latin typeface="Tahoma" pitchFamily="34" charset="0"/>
                    <a:ea typeface="Tahoma" pitchFamily="34" charset="0"/>
                    <a:cs typeface="Tahoma" pitchFamily="34" charset="0"/>
                  </a:rPr>
                  <a:t>. </a:t>
                </a:r>
                <a:r>
                  <a:rPr lang="vi-VN" sz="4400" b="1" i="1" u="none" strike="noStrike" spc="0" dirty="0">
                    <a:solidFill>
                      <a:srgbClr val="000000"/>
                    </a:solidFill>
                    <a:effectLst/>
                    <a:latin typeface="Tahoma" pitchFamily="34" charset="0"/>
                    <a:ea typeface="Tahoma" pitchFamily="34" charset="0"/>
                    <a:cs typeface="Tahoma" pitchFamily="34" charset="0"/>
                  </a:rPr>
                  <a:t>Tập các số chia hết cho 2 và không chia hết cho 3.</a:t>
                </a:r>
                <a:endParaRPr lang="en-US" sz="4400" b="1" dirty="0">
                  <a:effectLst/>
                  <a:latin typeface="Tahoma" pitchFamily="34" charset="0"/>
                  <a:ea typeface="Tahoma" pitchFamily="34" charset="0"/>
                  <a:cs typeface="Tahoma" pitchFamily="34" charset="0"/>
                </a:endParaRPr>
              </a:p>
              <a:p>
                <a:pPr>
                  <a:lnSpc>
                    <a:spcPct val="107000"/>
                  </a:lnSpc>
                  <a:spcAft>
                    <a:spcPts val="800"/>
                  </a:spcAft>
                </a:pPr>
                <a:r>
                  <a:rPr lang="vi-VN" sz="4400" b="1" i="1" u="none" strike="noStrike" spc="0" dirty="0">
                    <a:solidFill>
                      <a:srgbClr val="0000FF"/>
                    </a:solidFill>
                    <a:effectLst/>
                    <a:latin typeface="Tahoma" pitchFamily="34" charset="0"/>
                    <a:ea typeface="Tahoma" pitchFamily="34" charset="0"/>
                    <a:cs typeface="Tahoma" pitchFamily="34" charset="0"/>
                  </a:rPr>
                  <a:t>C.</a:t>
                </a:r>
                <a:r>
                  <a:rPr lang="vi-VN" sz="4400" b="1" i="1" u="none" strike="noStrike" spc="0" dirty="0">
                    <a:solidFill>
                      <a:srgbClr val="000000"/>
                    </a:solidFill>
                    <a:effectLst/>
                    <a:latin typeface="Tahoma" pitchFamily="34" charset="0"/>
                    <a:ea typeface="Tahoma" pitchFamily="34" charset="0"/>
                    <a:cs typeface="Tahoma" pitchFamily="34" charset="0"/>
                  </a:rPr>
                  <a:t> Tập các số chia hết cho 3 và không chia hết cho 2.</a:t>
                </a:r>
                <a:endParaRPr lang="en-US" sz="4400" b="1" dirty="0">
                  <a:effectLst/>
                  <a:latin typeface="Tahoma" pitchFamily="34" charset="0"/>
                  <a:ea typeface="Tahoma" pitchFamily="34" charset="0"/>
                  <a:cs typeface="Tahoma" pitchFamily="34" charset="0"/>
                </a:endParaRPr>
              </a:p>
              <a:p>
                <a:pPr>
                  <a:lnSpc>
                    <a:spcPct val="107000"/>
                  </a:lnSpc>
                  <a:spcAft>
                    <a:spcPts val="800"/>
                  </a:spcAft>
                </a:pPr>
                <a:r>
                  <a:rPr lang="vi-VN" sz="4400" b="1" i="1" u="none" strike="noStrike" spc="0" dirty="0">
                    <a:solidFill>
                      <a:srgbClr val="0000FF"/>
                    </a:solidFill>
                    <a:effectLst/>
                    <a:latin typeface="Tahoma" pitchFamily="34" charset="0"/>
                    <a:ea typeface="Tahoma" pitchFamily="34" charset="0"/>
                    <a:cs typeface="Tahoma" pitchFamily="34" charset="0"/>
                  </a:rPr>
                  <a:t>D.</a:t>
                </a:r>
                <a:r>
                  <a:rPr lang="vi-VN" sz="4400" b="1" i="1" u="none" strike="noStrike" spc="0" dirty="0">
                    <a:solidFill>
                      <a:srgbClr val="000000"/>
                    </a:solidFill>
                    <a:effectLst/>
                    <a:latin typeface="Tahoma" pitchFamily="34" charset="0"/>
                    <a:ea typeface="Tahoma" pitchFamily="34" charset="0"/>
                    <a:cs typeface="Tahoma" pitchFamily="34" charset="0"/>
                  </a:rPr>
                  <a:t> Tập các số chia hết cho 2 và chia hết cho 3.</a:t>
                </a:r>
                <a:endParaRPr lang="en-US" sz="4400" b="1" dirty="0">
                  <a:effectLst/>
                  <a:latin typeface="Tahoma" pitchFamily="34" charset="0"/>
                  <a:ea typeface="Tahoma" pitchFamily="34" charset="0"/>
                  <a:cs typeface="Tahoma"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758693" y="4422229"/>
                <a:ext cx="19027016" cy="4690900"/>
              </a:xfrm>
              <a:prstGeom prst="rect">
                <a:avLst/>
              </a:prstGeom>
              <a:blipFill>
                <a:blip r:embed="rId3"/>
                <a:stretch>
                  <a:fillRect l="-1314" b="-3896"/>
                </a:stretch>
              </a:blipFill>
            </p:spPr>
            <p:txBody>
              <a:bodyPr/>
              <a:lstStyle/>
              <a:p>
                <a:r>
                  <a:rPr lang="en-US">
                    <a:noFill/>
                  </a:rPr>
                  <a:t> </a:t>
                </a:r>
              </a:p>
            </p:txBody>
          </p:sp>
        </mc:Fallback>
      </mc:AlternateContent>
      <p:sp>
        <p:nvSpPr>
          <p:cNvPr id="234" name="Oval 233"/>
          <p:cNvSpPr/>
          <p:nvPr/>
        </p:nvSpPr>
        <p:spPr>
          <a:xfrm>
            <a:off x="3505200" y="6521235"/>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32599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7"/>
                                        </p:tgtEl>
                                        <p:attrNameLst>
                                          <p:attrName>style.visibility</p:attrName>
                                        </p:attrNameLst>
                                      </p:cBhvr>
                                      <p:to>
                                        <p:strVal val="visible"/>
                                      </p:to>
                                    </p:set>
                                    <p:animEffect transition="in" filter="wipe(left)">
                                      <p:cBhvr>
                                        <p:cTn id="12" dur="500"/>
                                        <p:tgtEl>
                                          <p:spTgt spid="44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92558" y="6712201"/>
            <a:ext cx="22122427" cy="6394199"/>
            <a:chOff x="1220788" y="7162800"/>
            <a:chExt cx="22124987" cy="5999417"/>
          </a:xfrm>
        </p:grpSpPr>
        <p:sp>
          <p:nvSpPr>
            <p:cNvPr id="31" name="Rounded Rectangle 30"/>
            <p:cNvSpPr/>
            <p:nvPr/>
          </p:nvSpPr>
          <p:spPr>
            <a:xfrm>
              <a:off x="1222486" y="7418548"/>
              <a:ext cx="22123289" cy="574366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SÁCH GIÁO KHOA</a:t>
              </a:r>
            </a:p>
          </p:txBody>
        </p:sp>
      </p:grpSp>
      <p:grpSp>
        <p:nvGrpSpPr>
          <p:cNvPr id="6" name="Group 49"/>
          <p:cNvGrpSpPr/>
          <p:nvPr/>
        </p:nvGrpSpPr>
        <p:grpSpPr>
          <a:xfrm>
            <a:off x="883920" y="2472938"/>
            <a:ext cx="22231065" cy="3653863"/>
            <a:chOff x="1175570" y="2468559"/>
            <a:chExt cx="22233638" cy="3246353"/>
          </a:xfrm>
        </p:grpSpPr>
        <p:sp>
          <p:nvSpPr>
            <p:cNvPr id="7" name="Rounded Rectangle 6"/>
            <p:cNvSpPr/>
            <p:nvPr/>
          </p:nvSpPr>
          <p:spPr>
            <a:xfrm>
              <a:off x="1230744" y="2912954"/>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2"/>
            <p:cNvGrpSpPr/>
            <p:nvPr/>
          </p:nvGrpSpPr>
          <p:grpSpPr>
            <a:xfrm>
              <a:off x="1175570" y="2468559"/>
              <a:ext cx="6935001" cy="896426"/>
              <a:chOff x="1175570" y="1834705"/>
              <a:chExt cx="7564807" cy="977836"/>
            </a:xfrm>
          </p:grpSpPr>
          <p:sp>
            <p:nvSpPr>
              <p:cNvPr id="9" name="Freeform 20"/>
              <p:cNvSpPr>
                <a:spLocks/>
              </p:cNvSpPr>
              <p:nvPr/>
            </p:nvSpPr>
            <p:spPr bwMode="auto">
              <a:xfrm rot="16200000" flipV="1">
                <a:off x="4765089" y="-1162746"/>
                <a:ext cx="836967" cy="7113608"/>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0" name="TextBox 9"/>
              <p:cNvSpPr txBox="1"/>
              <p:nvPr/>
            </p:nvSpPr>
            <p:spPr>
              <a:xfrm>
                <a:off x="2522969" y="2058501"/>
                <a:ext cx="5916482" cy="745711"/>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1(SGK/15)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29" name="Rectangle 28"/>
              <p:cNvSpPr/>
              <p:nvPr/>
            </p:nvSpPr>
            <p:spPr>
              <a:xfrm>
                <a:off x="4609042" y="7189699"/>
                <a:ext cx="15163800" cy="5668668"/>
              </a:xfrm>
              <a:prstGeom prst="rect">
                <a:avLst/>
              </a:prstGeom>
            </p:spPr>
            <p:txBody>
              <a:bodyPr wrap="square">
                <a:spAutoFit/>
              </a:bodyPr>
              <a:lstStyle/>
              <a:p>
                <a:pPr>
                  <a:lnSpc>
                    <a:spcPct val="106000"/>
                  </a:lnSpc>
                  <a:spcAft>
                    <a:spcPts val="800"/>
                  </a:spcAft>
                </a:pPr>
                <a:r>
                  <a:rPr lang="vi-VN" sz="4400" b="1" i="1" dirty="0">
                    <a:solidFill>
                      <a:srgbClr val="000000"/>
                    </a:solidFill>
                    <a:latin typeface="Times New Roman"/>
                    <a:ea typeface="Calibri"/>
                    <a:cs typeface="Times New Roman"/>
                  </a:rPr>
                  <a:t> </a:t>
                </a:r>
                <a:r>
                  <a:rPr lang="vi-VN" sz="4400" b="1" dirty="0">
                    <a:solidFill>
                      <a:srgbClr val="000000"/>
                    </a:solidFill>
                    <a:effectLst/>
                    <a:latin typeface="Tahoma" pitchFamily="34" charset="0"/>
                    <a:ea typeface="Tahoma" pitchFamily="34" charset="0"/>
                    <a:cs typeface="Tahoma" pitchFamily="34" charset="0"/>
                  </a:rPr>
                  <a:t>Liệt kê các phần tử của tập A, B</a:t>
                </a:r>
                <a:endParaRPr lang="en-US" sz="4400" b="1" dirty="0">
                  <a:effectLst/>
                  <a:latin typeface="Tahoma" pitchFamily="34" charset="0"/>
                  <a:ea typeface="Tahoma" pitchFamily="34" charset="0"/>
                  <a:cs typeface="Tahoma" pitchFamily="34" charset="0"/>
                </a:endParaRPr>
              </a:p>
              <a:p>
                <a:pPr>
                  <a:lnSpc>
                    <a:spcPct val="106000"/>
                  </a:lnSpc>
                  <a:spcAft>
                    <a:spcPts val="800"/>
                  </a:spcAft>
                </a:pPr>
                <a:r>
                  <a:rPr lang="vi-VN" sz="4400" b="1" dirty="0">
                    <a:solidFill>
                      <a:srgbClr val="000000"/>
                    </a:solidFill>
                    <a:effectLst/>
                    <a:latin typeface="Tahoma" pitchFamily="34" charset="0"/>
                    <a:ea typeface="Tahoma" pitchFamily="34" charset="0"/>
                    <a:cs typeface="Tahoma" pitchFamily="34" charset="0"/>
                  </a:rPr>
                  <a:t>	A ={C; O; H; I; Ê; N; T}</a:t>
                </a:r>
                <a:endParaRPr lang="en-US" sz="4400" b="1" dirty="0">
                  <a:effectLst/>
                  <a:latin typeface="Tahoma" pitchFamily="34" charset="0"/>
                  <a:ea typeface="Tahoma" pitchFamily="34" charset="0"/>
                  <a:cs typeface="Tahoma" pitchFamily="34" charset="0"/>
                </a:endParaRPr>
              </a:p>
              <a:p>
                <a:pPr>
                  <a:lnSpc>
                    <a:spcPct val="106000"/>
                  </a:lnSpc>
                  <a:spcAft>
                    <a:spcPts val="800"/>
                  </a:spcAft>
                </a:pPr>
                <a:r>
                  <a:rPr lang="vi-VN" sz="4400" b="1" dirty="0">
                    <a:solidFill>
                      <a:srgbClr val="000000"/>
                    </a:solidFill>
                    <a:effectLst/>
                    <a:latin typeface="Tahoma" pitchFamily="34" charset="0"/>
                    <a:ea typeface="Tahoma" pitchFamily="34" charset="0"/>
                    <a:cs typeface="Tahoma" pitchFamily="34" charset="0"/>
                  </a:rPr>
                  <a:t>	B ={A; Ă; C; Ê; M; N; G; K; I; O; Ô; Y; T; S}</a:t>
                </a:r>
                <a:endParaRPr lang="en-US" sz="4400" b="1" dirty="0">
                  <a:effectLst/>
                  <a:latin typeface="Tahoma" pitchFamily="34" charset="0"/>
                  <a:ea typeface="Tahoma" pitchFamily="34" charset="0"/>
                  <a:cs typeface="Tahoma" pitchFamily="34" charset="0"/>
                </a:endParaRPr>
              </a:p>
              <a:p>
                <a:pPr>
                  <a:lnSpc>
                    <a:spcPct val="106000"/>
                  </a:lnSpc>
                  <a:spcAft>
                    <a:spcPts val="800"/>
                  </a:spcAft>
                </a:pPr>
                <a:r>
                  <a:rPr lang="vi-VN" sz="4400" b="1" dirty="0">
                    <a:solidFill>
                      <a:srgbClr val="000000"/>
                    </a:solidFill>
                    <a:effectLst/>
                    <a:latin typeface="Tahoma" pitchFamily="34" charset="0"/>
                    <a:ea typeface="Tahoma" pitchFamily="34" charset="0"/>
                    <a:cs typeface="Tahoma" pitchFamily="34" charset="0"/>
                  </a:rPr>
                  <a:t> Ta có A </a:t>
                </a:r>
                <a14:m>
                  <m:oMath xmlns:m="http://schemas.openxmlformats.org/officeDocument/2006/math">
                    <m:r>
                      <a:rPr lang="vi-VN" sz="4400" b="1" i="0">
                        <a:solidFill>
                          <a:srgbClr val="000000"/>
                        </a:solidFill>
                        <a:effectLst/>
                        <a:latin typeface="Cambria Math"/>
                        <a:ea typeface="Calibri"/>
                        <a:cs typeface="Times New Roman"/>
                      </a:rPr>
                      <m:t>∩</m:t>
                    </m:r>
                  </m:oMath>
                </a14:m>
                <a:r>
                  <a:rPr lang="vi-VN" sz="4400" b="1" dirty="0">
                    <a:solidFill>
                      <a:srgbClr val="000000"/>
                    </a:solidFill>
                    <a:effectLst/>
                    <a:latin typeface="Tahoma" pitchFamily="34" charset="0"/>
                    <a:ea typeface="Tahoma" pitchFamily="34" charset="0"/>
                    <a:cs typeface="Tahoma" pitchFamily="34" charset="0"/>
                  </a:rPr>
                  <a:t>B={C; Ê; N; O; T; I}</a:t>
                </a:r>
                <a:endParaRPr lang="en-US" sz="4400" b="1" dirty="0">
                  <a:effectLst/>
                  <a:latin typeface="Tahoma" pitchFamily="34" charset="0"/>
                  <a:ea typeface="Tahoma" pitchFamily="34" charset="0"/>
                  <a:cs typeface="Tahoma" pitchFamily="34" charset="0"/>
                </a:endParaRPr>
              </a:p>
              <a:p>
                <a:pPr indent="457200">
                  <a:lnSpc>
                    <a:spcPct val="106000"/>
                  </a:lnSpc>
                  <a:spcAft>
                    <a:spcPts val="800"/>
                  </a:spcAft>
                </a:pPr>
                <a:r>
                  <a:rPr lang="vi-VN" sz="4400" b="1" dirty="0">
                    <a:solidFill>
                      <a:srgbClr val="000000"/>
                    </a:solidFill>
                    <a:effectLst/>
                    <a:latin typeface="Tahoma" pitchFamily="34" charset="0"/>
                    <a:ea typeface="Tahoma" pitchFamily="34" charset="0"/>
                    <a:cs typeface="Tahoma" pitchFamily="34" charset="0"/>
                  </a:rPr>
                  <a:t>A </a:t>
                </a:r>
                <a14:m>
                  <m:oMath xmlns:m="http://schemas.openxmlformats.org/officeDocument/2006/math">
                    <m:r>
                      <a:rPr lang="vi-VN" sz="4400" b="1" i="0">
                        <a:solidFill>
                          <a:srgbClr val="000000"/>
                        </a:solidFill>
                        <a:effectLst/>
                        <a:latin typeface="Cambria Math"/>
                        <a:ea typeface="Calibri"/>
                        <a:cs typeface="Times New Roman"/>
                      </a:rPr>
                      <m:t>∪</m:t>
                    </m:r>
                  </m:oMath>
                </a14:m>
                <a:r>
                  <a:rPr lang="vi-VN" sz="4400" b="1" dirty="0">
                    <a:solidFill>
                      <a:srgbClr val="000000"/>
                    </a:solidFill>
                    <a:effectLst/>
                    <a:latin typeface="Tahoma" pitchFamily="34" charset="0"/>
                    <a:ea typeface="Tahoma" pitchFamily="34" charset="0"/>
                    <a:cs typeface="Tahoma" pitchFamily="34" charset="0"/>
                  </a:rPr>
                  <a:t> B ={A; Ă; C; Ê; H; M; N; G; K; I; O; Ô; Y; T; S}</a:t>
                </a:r>
                <a:endParaRPr lang="en-US" sz="4400" b="1" dirty="0">
                  <a:effectLst/>
                  <a:latin typeface="Tahoma" pitchFamily="34" charset="0"/>
                  <a:ea typeface="Tahoma" pitchFamily="34" charset="0"/>
                  <a:cs typeface="Tahoma" pitchFamily="34" charset="0"/>
                </a:endParaRPr>
              </a:p>
              <a:p>
                <a:pPr indent="457200">
                  <a:lnSpc>
                    <a:spcPct val="106000"/>
                  </a:lnSpc>
                  <a:spcAft>
                    <a:spcPts val="800"/>
                  </a:spcAft>
                </a:pPr>
                <a:r>
                  <a:rPr lang="vi-VN" sz="4400" b="1" dirty="0">
                    <a:solidFill>
                      <a:srgbClr val="000000"/>
                    </a:solidFill>
                    <a:effectLst/>
                    <a:latin typeface="Tahoma" pitchFamily="34" charset="0"/>
                    <a:ea typeface="Tahoma" pitchFamily="34" charset="0"/>
                    <a:cs typeface="Tahoma" pitchFamily="34" charset="0"/>
                  </a:rPr>
                  <a:t>A \ B ={H}</a:t>
                </a:r>
                <a:endParaRPr lang="en-US" sz="4400" b="1" dirty="0">
                  <a:effectLst/>
                  <a:latin typeface="Tahoma" pitchFamily="34" charset="0"/>
                  <a:ea typeface="Tahoma" pitchFamily="34" charset="0"/>
                  <a:cs typeface="Tahoma" pitchFamily="34" charset="0"/>
                </a:endParaRPr>
              </a:p>
              <a:p>
                <a:pPr indent="457200">
                  <a:lnSpc>
                    <a:spcPct val="106000"/>
                  </a:lnSpc>
                  <a:spcAft>
                    <a:spcPts val="800"/>
                  </a:spcAft>
                </a:pPr>
                <a:r>
                  <a:rPr lang="vi-VN" sz="4400" b="1" dirty="0">
                    <a:solidFill>
                      <a:srgbClr val="000000"/>
                    </a:solidFill>
                    <a:effectLst/>
                    <a:latin typeface="Tahoma" pitchFamily="34" charset="0"/>
                    <a:ea typeface="Tahoma" pitchFamily="34" charset="0"/>
                    <a:cs typeface="Tahoma" pitchFamily="34" charset="0"/>
                  </a:rPr>
                  <a:t>B \ A ={A; Ă; M; G; K; Ô; Y; S}</a:t>
                </a:r>
                <a:endParaRPr lang="en-US" sz="4400" b="1" dirty="0">
                  <a:effectLst/>
                  <a:latin typeface="Tahoma" pitchFamily="34" charset="0"/>
                  <a:ea typeface="Tahoma" pitchFamily="34" charset="0"/>
                  <a:cs typeface="Tahoma"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4609042" y="7189699"/>
                <a:ext cx="15163800" cy="5668668"/>
              </a:xfrm>
              <a:prstGeom prst="rect">
                <a:avLst/>
              </a:prstGeom>
              <a:blipFill>
                <a:blip r:embed="rId2"/>
                <a:stretch>
                  <a:fillRect l="-683" t="-2581" b="-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9986" y="3509739"/>
                <a:ext cx="21558114" cy="2310954"/>
              </a:xfrm>
              <a:prstGeom prst="rect">
                <a:avLst/>
              </a:prstGeom>
            </p:spPr>
            <p:txBody>
              <a:bodyPr wrap="square">
                <a:spAutoFit/>
              </a:bodyPr>
              <a:lstStyle/>
              <a:p>
                <a:pPr>
                  <a:lnSpc>
                    <a:spcPct val="107000"/>
                  </a:lnSpc>
                  <a:spcAft>
                    <a:spcPts val="800"/>
                  </a:spcAft>
                </a:pPr>
                <a:r>
                  <a:rPr lang="vi-VN" sz="4400" b="1" dirty="0">
                    <a:solidFill>
                      <a:srgbClr val="000000"/>
                    </a:solidFill>
                    <a:latin typeface="Tahoma" pitchFamily="34" charset="0"/>
                    <a:ea typeface="Tahoma" pitchFamily="34" charset="0"/>
                    <a:cs typeface="Tahoma" pitchFamily="34" charset="0"/>
                  </a:rPr>
                  <a:t>Kí hiệu là </a:t>
                </a:r>
                <a:r>
                  <a:rPr lang="vi-VN" sz="4400" b="1" u="none" strike="noStrike" spc="0" dirty="0">
                    <a:solidFill>
                      <a:srgbClr val="000000"/>
                    </a:solidFill>
                    <a:effectLst/>
                    <a:latin typeface="Tahoma" pitchFamily="34" charset="0"/>
                    <a:ea typeface="Tahoma" pitchFamily="34" charset="0"/>
                    <a:cs typeface="Tahoma" pitchFamily="34" charset="0"/>
                  </a:rPr>
                  <a:t>A  tập các chữ cái trong câu” CÓ CHÍ THÌ NÊN”, B  là tập các chữ cái trong câu “ CÓ CÔNG MÀI SẮT CÓ NGÀY NÊN KIM”. Hãy xác định A </a:t>
                </a:r>
                <a14:m>
                  <m:oMath xmlns:m="http://schemas.openxmlformats.org/officeDocument/2006/math">
                    <m:r>
                      <a:rPr lang="vi-VN" sz="4400" b="1" i="0" u="none" strike="noStrike" spc="0">
                        <a:solidFill>
                          <a:srgbClr val="000000"/>
                        </a:solidFill>
                        <a:effectLst/>
                        <a:latin typeface="Cambria Math"/>
                        <a:ea typeface="Times New Roman"/>
                        <a:cs typeface="Times New Roman"/>
                      </a:rPr>
                      <m:t>∩</m:t>
                    </m:r>
                  </m:oMath>
                </a14:m>
                <a:r>
                  <a:rPr lang="vi-VN" sz="4400" b="1" u="none" strike="noStrike" spc="0" dirty="0">
                    <a:solidFill>
                      <a:srgbClr val="000000"/>
                    </a:solidFill>
                    <a:effectLst/>
                    <a:latin typeface="Tahoma" pitchFamily="34" charset="0"/>
                    <a:ea typeface="Tahoma" pitchFamily="34" charset="0"/>
                    <a:cs typeface="Tahoma" pitchFamily="34" charset="0"/>
                  </a:rPr>
                  <a:t>B , </a:t>
                </a:r>
                <a:endParaRPr lang="en-US" sz="4400" b="1" dirty="0">
                  <a:effectLst/>
                  <a:latin typeface="Tahoma" pitchFamily="34" charset="0"/>
                  <a:ea typeface="Tahoma" pitchFamily="34" charset="0"/>
                  <a:cs typeface="Tahoma" pitchFamily="34" charset="0"/>
                </a:endParaRPr>
              </a:p>
              <a:p>
                <a:pPr>
                  <a:lnSpc>
                    <a:spcPct val="107000"/>
                  </a:lnSpc>
                  <a:spcAft>
                    <a:spcPts val="800"/>
                  </a:spcAft>
                </a:pPr>
                <a:r>
                  <a:rPr lang="vi-VN" sz="4400" b="1" u="none" strike="noStrike" spc="0" dirty="0">
                    <a:solidFill>
                      <a:srgbClr val="000000"/>
                    </a:solidFill>
                    <a:effectLst/>
                    <a:latin typeface="Tahoma" pitchFamily="34" charset="0"/>
                    <a:ea typeface="Tahoma" pitchFamily="34" charset="0"/>
                    <a:cs typeface="Tahoma" pitchFamily="34" charset="0"/>
                  </a:rPr>
                  <a:t>A </a:t>
                </a:r>
                <a14:m>
                  <m:oMath xmlns:m="http://schemas.openxmlformats.org/officeDocument/2006/math">
                    <m:r>
                      <a:rPr lang="vi-VN" sz="4400" b="1" i="0" u="none" strike="noStrike" spc="0">
                        <a:solidFill>
                          <a:srgbClr val="000000"/>
                        </a:solidFill>
                        <a:effectLst/>
                        <a:latin typeface="Cambria Math"/>
                        <a:ea typeface="Times New Roman"/>
                        <a:cs typeface="Times New Roman"/>
                      </a:rPr>
                      <m:t>∪</m:t>
                    </m:r>
                  </m:oMath>
                </a14:m>
                <a:r>
                  <a:rPr lang="vi-VN" sz="4400" b="1" u="none" strike="noStrike" spc="0" dirty="0">
                    <a:solidFill>
                      <a:srgbClr val="000000"/>
                    </a:solidFill>
                    <a:effectLst/>
                    <a:latin typeface="Tahoma" pitchFamily="34" charset="0"/>
                    <a:ea typeface="Tahoma" pitchFamily="34" charset="0"/>
                    <a:cs typeface="Tahoma" pitchFamily="34" charset="0"/>
                  </a:rPr>
                  <a:t> B, A \ B, B \ A.</a:t>
                </a:r>
                <a:endParaRPr lang="en-US" sz="4400" b="1" dirty="0">
                  <a:effectLst/>
                  <a:latin typeface="Tahoma" pitchFamily="34" charset="0"/>
                  <a:ea typeface="Tahoma" pitchFamily="34" charset="0"/>
                  <a:cs typeface="Tahoma"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9986" y="3509739"/>
                <a:ext cx="21558114" cy="2310954"/>
              </a:xfrm>
              <a:prstGeom prst="rect">
                <a:avLst/>
              </a:prstGeom>
              <a:blipFill>
                <a:blip r:embed="rId3"/>
                <a:stretch>
                  <a:fillRect l="-1160" t="-6332" b="-11346"/>
                </a:stretch>
              </a:blipFill>
            </p:spPr>
            <p:txBody>
              <a:bodyPr/>
              <a:lstStyle/>
              <a:p>
                <a:r>
                  <a:rPr lang="en-US">
                    <a:noFill/>
                  </a:rPr>
                  <a:t> </a:t>
                </a:r>
              </a:p>
            </p:txBody>
          </p:sp>
        </mc:Fallback>
      </mc:AlternateContent>
    </p:spTree>
    <p:extLst>
      <p:ext uri="{BB962C8B-B14F-4D97-AF65-F5344CB8AC3E}">
        <p14:creationId xmlns:p14="http://schemas.microsoft.com/office/powerpoint/2010/main" val="22288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wipe(left)">
                                      <p:cBhvr>
                                        <p:cTn id="28" dur="500"/>
                                        <p:tgtEl>
                                          <p:spTgt spid="29">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wipe(left)">
                                      <p:cBhvr>
                                        <p:cTn id="31" dur="500"/>
                                        <p:tgtEl>
                                          <p:spTgt spid="29">
                                            <p:txEl>
                                              <p:pRg st="1" end="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wipe(left)">
                                      <p:cBhvr>
                                        <p:cTn id="34" dur="500"/>
                                        <p:tgtEl>
                                          <p:spTgt spid="2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xEl>
                                              <p:pRg st="3" end="3"/>
                                            </p:txEl>
                                          </p:spTgt>
                                        </p:tgtEl>
                                        <p:attrNameLst>
                                          <p:attrName>style.visibility</p:attrName>
                                        </p:attrNameLst>
                                      </p:cBhvr>
                                      <p:to>
                                        <p:strVal val="visible"/>
                                      </p:to>
                                    </p:set>
                                    <p:animEffect transition="in" filter="wipe(left)">
                                      <p:cBhvr>
                                        <p:cTn id="39" dur="500"/>
                                        <p:tgtEl>
                                          <p:spTgt spid="2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xEl>
                                              <p:pRg st="4" end="4"/>
                                            </p:txEl>
                                          </p:spTgt>
                                        </p:tgtEl>
                                        <p:attrNameLst>
                                          <p:attrName>style.visibility</p:attrName>
                                        </p:attrNameLst>
                                      </p:cBhvr>
                                      <p:to>
                                        <p:strVal val="visible"/>
                                      </p:to>
                                    </p:set>
                                    <p:animEffect transition="in" filter="wipe(left)">
                                      <p:cBhvr>
                                        <p:cTn id="44" dur="500"/>
                                        <p:tgtEl>
                                          <p:spTgt spid="2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9">
                                            <p:txEl>
                                              <p:pRg st="5" end="5"/>
                                            </p:txEl>
                                          </p:spTgt>
                                        </p:tgtEl>
                                        <p:attrNameLst>
                                          <p:attrName>style.visibility</p:attrName>
                                        </p:attrNameLst>
                                      </p:cBhvr>
                                      <p:to>
                                        <p:strVal val="visible"/>
                                      </p:to>
                                    </p:set>
                                    <p:animEffect transition="in" filter="wipe(left)">
                                      <p:cBhvr>
                                        <p:cTn id="49" dur="500"/>
                                        <p:tgtEl>
                                          <p:spTgt spid="2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
                                            <p:txEl>
                                              <p:pRg st="6" end="6"/>
                                            </p:txEl>
                                          </p:spTgt>
                                        </p:tgtEl>
                                        <p:attrNameLst>
                                          <p:attrName>style.visibility</p:attrName>
                                        </p:attrNameLst>
                                      </p:cBhvr>
                                      <p:to>
                                        <p:strVal val="visible"/>
                                      </p:to>
                                    </p:set>
                                    <p:animEffect transition="in" filter="wipe(left)">
                                      <p:cBhvr>
                                        <p:cTn id="54"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2963" y="8970673"/>
            <a:ext cx="22122427" cy="4364325"/>
            <a:chOff x="1220788" y="7096633"/>
            <a:chExt cx="22124987" cy="5478539"/>
          </a:xfrm>
        </p:grpSpPr>
        <p:sp>
          <p:nvSpPr>
            <p:cNvPr id="31" name="Rounded Rectangle 30"/>
            <p:cNvSpPr/>
            <p:nvPr/>
          </p:nvSpPr>
          <p:spPr>
            <a:xfrm>
              <a:off x="1222486" y="7418548"/>
              <a:ext cx="22123289" cy="515662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2" name="Group 60"/>
            <p:cNvGrpSpPr/>
            <p:nvPr/>
          </p:nvGrpSpPr>
          <p:grpSpPr>
            <a:xfrm>
              <a:off x="1220788" y="7096633"/>
              <a:ext cx="3305491" cy="1495684"/>
              <a:chOff x="1224542" y="6235699"/>
              <a:chExt cx="3305491" cy="1588438"/>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4" name="TextBox 33"/>
              <p:cNvSpPr txBox="1"/>
              <p:nvPr/>
            </p:nvSpPr>
            <p:spPr>
              <a:xfrm>
                <a:off x="2091562" y="6235699"/>
                <a:ext cx="2438471" cy="1588438"/>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sp>
        <p:nvSpPr>
          <p:cNvPr id="5" name="TextBox 4"/>
          <p:cNvSpPr txBox="1"/>
          <p:nvPr/>
        </p:nvSpPr>
        <p:spPr>
          <a:xfrm>
            <a:off x="1921143" y="1572056"/>
            <a:ext cx="17279988" cy="830901"/>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SÁCH GIÁO KHOA</a:t>
            </a:r>
          </a:p>
        </p:txBody>
      </p:sp>
      <p:grpSp>
        <p:nvGrpSpPr>
          <p:cNvPr id="6" name="Group 49"/>
          <p:cNvGrpSpPr/>
          <p:nvPr/>
        </p:nvGrpSpPr>
        <p:grpSpPr>
          <a:xfrm>
            <a:off x="1167795" y="2389429"/>
            <a:ext cx="22231065" cy="6278503"/>
            <a:chOff x="1175570" y="2468561"/>
            <a:chExt cx="22233638" cy="6423299"/>
          </a:xfrm>
        </p:grpSpPr>
        <p:sp>
          <p:nvSpPr>
            <p:cNvPr id="7" name="Rounded Rectangle 6"/>
            <p:cNvSpPr/>
            <p:nvPr/>
          </p:nvSpPr>
          <p:spPr>
            <a:xfrm>
              <a:off x="1230744" y="2912954"/>
              <a:ext cx="22178464" cy="597890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2"/>
            <p:cNvGrpSpPr/>
            <p:nvPr/>
          </p:nvGrpSpPr>
          <p:grpSpPr>
            <a:xfrm>
              <a:off x="1175570" y="2468561"/>
              <a:ext cx="6444324" cy="896426"/>
              <a:chOff x="1175570" y="1834705"/>
              <a:chExt cx="7029568" cy="977836"/>
            </a:xfrm>
          </p:grpSpPr>
          <p:sp>
            <p:nvSpPr>
              <p:cNvPr id="9" name="Freeform 20"/>
              <p:cNvSpPr>
                <a:spLocks/>
              </p:cNvSpPr>
              <p:nvPr/>
            </p:nvSpPr>
            <p:spPr bwMode="auto">
              <a:xfrm rot="16200000" flipV="1">
                <a:off x="4475243" y="-872899"/>
                <a:ext cx="836967" cy="6533913"/>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0" name="TextBox 9"/>
              <p:cNvSpPr txBox="1"/>
              <p:nvPr/>
            </p:nvSpPr>
            <p:spPr>
              <a:xfrm>
                <a:off x="2288656" y="1942809"/>
                <a:ext cx="5916482" cy="85867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3(SGK/15)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29" name="Rectangle 28"/>
          <p:cNvSpPr/>
          <p:nvPr/>
        </p:nvSpPr>
        <p:spPr>
          <a:xfrm>
            <a:off x="4241280" y="9986940"/>
            <a:ext cx="18847320" cy="3001271"/>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lphaLcParenR"/>
            </a:pPr>
            <a:r>
              <a:rPr lang="vi-VN" sz="4400" b="1" dirty="0">
                <a:solidFill>
                  <a:srgbClr val="000000"/>
                </a:solidFill>
                <a:latin typeface="Tahoma" pitchFamily="34" charset="0"/>
                <a:ea typeface="Tahoma" pitchFamily="34" charset="0"/>
                <a:cs typeface="Tahoma" pitchFamily="34" charset="0"/>
              </a:rPr>
              <a:t>Số bạn được khen thưởng là </a:t>
            </a:r>
            <a:r>
              <a:rPr lang="en-US" sz="4400" b="1" dirty="0">
                <a:solidFill>
                  <a:srgbClr val="000000"/>
                </a:solidFill>
                <a:latin typeface="Tahoma" pitchFamily="34" charset="0"/>
                <a:ea typeface="Tahoma" pitchFamily="34" charset="0"/>
                <a:cs typeface="Tahoma" pitchFamily="34" charset="0"/>
              </a:rPr>
              <a:t> 15 + 20 </a:t>
            </a:r>
            <a:r>
              <a:rPr lang="vi-VN" sz="4400" b="1" dirty="0">
                <a:solidFill>
                  <a:srgbClr val="000000"/>
                </a:solidFill>
                <a:latin typeface="Tahoma" pitchFamily="34" charset="0"/>
                <a:ea typeface="Tahoma" pitchFamily="34" charset="0"/>
                <a:cs typeface="Tahoma" pitchFamily="34" charset="0"/>
              </a:rPr>
              <a:t>–</a:t>
            </a:r>
            <a:r>
              <a:rPr lang="en-US" sz="4400" b="1" dirty="0">
                <a:solidFill>
                  <a:srgbClr val="000000"/>
                </a:solidFill>
                <a:latin typeface="Tahoma" pitchFamily="34" charset="0"/>
                <a:ea typeface="Tahoma" pitchFamily="34" charset="0"/>
                <a:cs typeface="Tahoma" pitchFamily="34" charset="0"/>
              </a:rPr>
              <a:t> 10 =25</a:t>
            </a:r>
            <a:endParaRPr lang="en-US" sz="4400" b="1" dirty="0">
              <a:latin typeface="Tahoma" pitchFamily="34" charset="0"/>
              <a:ea typeface="Tahoma" pitchFamily="34" charset="0"/>
              <a:cs typeface="Tahoma" pitchFamily="34" charset="0"/>
            </a:endParaRPr>
          </a:p>
          <a:p>
            <a:pPr marL="342900" marR="0" lvl="0" indent="-342900" algn="just">
              <a:lnSpc>
                <a:spcPct val="150000"/>
              </a:lnSpc>
              <a:spcBef>
                <a:spcPts val="0"/>
              </a:spcBef>
              <a:spcAft>
                <a:spcPts val="0"/>
              </a:spcAft>
              <a:buFont typeface="+mj-lt"/>
              <a:buAutoNum type="alphaLcParenR"/>
            </a:pPr>
            <a:r>
              <a:rPr lang="vi-VN" sz="4400" b="1" dirty="0">
                <a:solidFill>
                  <a:srgbClr val="000000"/>
                </a:solidFill>
                <a:latin typeface="Tahoma" pitchFamily="34" charset="0"/>
                <a:ea typeface="Tahoma" pitchFamily="34" charset="0"/>
                <a:cs typeface="Tahoma" pitchFamily="34" charset="0"/>
              </a:rPr>
              <a:t>Số học sinh chưa được xếp học lực giỏi và chưa được xếp hạnh kiểm tốt là 45</a:t>
            </a:r>
            <a:r>
              <a:rPr lang="en-US" sz="4400" b="1" dirty="0">
                <a:solidFill>
                  <a:srgbClr val="000000"/>
                </a:solidFill>
                <a:latin typeface="Tahoma" pitchFamily="34" charset="0"/>
                <a:ea typeface="Tahoma" pitchFamily="34" charset="0"/>
                <a:cs typeface="Tahoma" pitchFamily="34" charset="0"/>
              </a:rPr>
              <a:t> </a:t>
            </a:r>
            <a:r>
              <a:rPr lang="vi-VN" sz="4400" b="1" dirty="0">
                <a:solidFill>
                  <a:srgbClr val="000000"/>
                </a:solidFill>
                <a:latin typeface="Tahoma" pitchFamily="34" charset="0"/>
                <a:ea typeface="Tahoma" pitchFamily="34" charset="0"/>
                <a:cs typeface="Tahoma" pitchFamily="34" charset="0"/>
              </a:rPr>
              <a:t>–</a:t>
            </a:r>
            <a:r>
              <a:rPr lang="en-US" sz="4400" b="1" dirty="0">
                <a:solidFill>
                  <a:srgbClr val="000000"/>
                </a:solidFill>
                <a:latin typeface="Tahoma" pitchFamily="34" charset="0"/>
                <a:ea typeface="Tahoma" pitchFamily="34" charset="0"/>
                <a:cs typeface="Tahoma" pitchFamily="34" charset="0"/>
              </a:rPr>
              <a:t> </a:t>
            </a:r>
            <a:r>
              <a:rPr lang="vi-VN" sz="4400" b="1" dirty="0">
                <a:solidFill>
                  <a:srgbClr val="000000"/>
                </a:solidFill>
                <a:latin typeface="Tahoma" pitchFamily="34" charset="0"/>
                <a:ea typeface="Tahoma" pitchFamily="34" charset="0"/>
                <a:cs typeface="Tahoma" pitchFamily="34" charset="0"/>
              </a:rPr>
              <a:t>25</a:t>
            </a:r>
            <a:r>
              <a:rPr lang="en-US" sz="4400" b="1" dirty="0">
                <a:solidFill>
                  <a:srgbClr val="000000"/>
                </a:solidFill>
                <a:latin typeface="Tahoma" pitchFamily="34" charset="0"/>
                <a:ea typeface="Tahoma" pitchFamily="34" charset="0"/>
                <a:cs typeface="Tahoma" pitchFamily="34" charset="0"/>
              </a:rPr>
              <a:t> </a:t>
            </a:r>
            <a:r>
              <a:rPr lang="vi-VN" sz="4400" b="1" dirty="0">
                <a:solidFill>
                  <a:srgbClr val="000000"/>
                </a:solidFill>
                <a:latin typeface="Tahoma" pitchFamily="34" charset="0"/>
                <a:ea typeface="Tahoma" pitchFamily="34" charset="0"/>
                <a:cs typeface="Tahoma" pitchFamily="34" charset="0"/>
              </a:rPr>
              <a:t>=</a:t>
            </a:r>
            <a:r>
              <a:rPr lang="en-US" sz="4400" b="1" dirty="0">
                <a:solidFill>
                  <a:srgbClr val="000000"/>
                </a:solidFill>
                <a:latin typeface="Tahoma" pitchFamily="34" charset="0"/>
                <a:ea typeface="Tahoma" pitchFamily="34" charset="0"/>
                <a:cs typeface="Tahoma" pitchFamily="34" charset="0"/>
              </a:rPr>
              <a:t> </a:t>
            </a:r>
            <a:r>
              <a:rPr lang="vi-VN" sz="4400" b="1" dirty="0">
                <a:solidFill>
                  <a:srgbClr val="000000"/>
                </a:solidFill>
                <a:latin typeface="Tahoma" pitchFamily="34" charset="0"/>
                <a:ea typeface="Tahoma" pitchFamily="34" charset="0"/>
                <a:cs typeface="Tahoma" pitchFamily="34" charset="0"/>
              </a:rPr>
              <a:t>20</a:t>
            </a:r>
          </a:p>
        </p:txBody>
      </p:sp>
      <p:sp>
        <p:nvSpPr>
          <p:cNvPr id="2" name="Rectangle 1"/>
          <p:cNvSpPr/>
          <p:nvPr/>
        </p:nvSpPr>
        <p:spPr>
          <a:xfrm>
            <a:off x="1287425" y="3298962"/>
            <a:ext cx="21970046" cy="5368970"/>
          </a:xfrm>
          <a:prstGeom prst="rect">
            <a:avLst/>
          </a:prstGeom>
        </p:spPr>
        <p:txBody>
          <a:bodyPr wrap="square">
            <a:spAutoFit/>
          </a:bodyPr>
          <a:lstStyle/>
          <a:p>
            <a:pPr>
              <a:lnSpc>
                <a:spcPct val="107000"/>
              </a:lnSpc>
              <a:spcAft>
                <a:spcPts val="800"/>
              </a:spcAft>
            </a:pPr>
            <a:r>
              <a:rPr lang="vi-VN" sz="4400" b="1" dirty="0">
                <a:solidFill>
                  <a:srgbClr val="000000"/>
                </a:solidFill>
                <a:latin typeface="Tahoma" pitchFamily="34" charset="0"/>
                <a:ea typeface="Tahoma" pitchFamily="34" charset="0"/>
                <a:cs typeface="Tahoma" pitchFamily="34" charset="0"/>
              </a:rPr>
              <a:t>Trong số 45 học sinh lớp 10A có 15 bạn được xếp vào loại học lực giỏi, 20 bạn được xếp loại hạnh kiểm tốt, trong đó có 10 bạn vừa học lực giỏi, vừa có hạnh kiểm tốt. Hỏi</a:t>
            </a:r>
            <a:endParaRPr lang="en-US" sz="4400" b="1" dirty="0">
              <a:latin typeface="Tahoma" pitchFamily="34" charset="0"/>
              <a:ea typeface="Tahoma" pitchFamily="34" charset="0"/>
              <a:cs typeface="Tahoma" pitchFamily="34" charset="0"/>
            </a:endParaRPr>
          </a:p>
          <a:p>
            <a:pPr>
              <a:lnSpc>
                <a:spcPct val="107000"/>
              </a:lnSpc>
              <a:spcAft>
                <a:spcPts val="800"/>
              </a:spcAft>
            </a:pPr>
            <a:r>
              <a:rPr lang="vi-VN" sz="4400" b="1" dirty="0">
                <a:solidFill>
                  <a:srgbClr val="000000"/>
                </a:solidFill>
                <a:latin typeface="Tahoma" pitchFamily="34" charset="0"/>
                <a:ea typeface="Tahoma" pitchFamily="34" charset="0"/>
                <a:cs typeface="Tahoma" pitchFamily="34" charset="0"/>
              </a:rPr>
              <a:t>a) Lớp 10A có bao nhiêu bạn được khen thưởng, biết rằng muốn được khen thưởng bạn đó phải học lực giỏi hoặc có hạnh kiểm tốt?</a:t>
            </a:r>
            <a:endParaRPr lang="en-US" sz="4400" b="1" dirty="0">
              <a:latin typeface="Tahoma" pitchFamily="34" charset="0"/>
              <a:ea typeface="Tahoma" pitchFamily="34" charset="0"/>
              <a:cs typeface="Tahoma" pitchFamily="34" charset="0"/>
            </a:endParaRPr>
          </a:p>
          <a:p>
            <a:pPr>
              <a:lnSpc>
                <a:spcPct val="107000"/>
              </a:lnSpc>
              <a:spcAft>
                <a:spcPts val="800"/>
              </a:spcAft>
            </a:pPr>
            <a:r>
              <a:rPr lang="vi-VN" sz="4400" b="1" dirty="0">
                <a:solidFill>
                  <a:srgbClr val="000000"/>
                </a:solidFill>
                <a:latin typeface="Tahoma" pitchFamily="34" charset="0"/>
                <a:ea typeface="Tahoma" pitchFamily="34" charset="0"/>
                <a:cs typeface="Tahoma" pitchFamily="34" charset="0"/>
              </a:rPr>
              <a:t>b) Lớp 10A có bao nhiêu bạn chưa được xếp loại học lực giỏi và chưa có hạnh kiểm tốt?</a:t>
            </a:r>
            <a:endParaRPr lang="en-US" sz="4400" b="1" dirty="0">
              <a:effectLst/>
              <a:latin typeface="Tahoma" pitchFamily="34" charset="0"/>
              <a:ea typeface="Tahoma" pitchFamily="34" charset="0"/>
              <a:cs typeface="Tahoma" pitchFamily="34" charset="0"/>
            </a:endParaRPr>
          </a:p>
        </p:txBody>
      </p:sp>
      <p:sp>
        <p:nvSpPr>
          <p:cNvPr id="26" name="Rounded Rectangle 2">
            <a:extLst>
              <a:ext uri="{FF2B5EF4-FFF2-40B4-BE49-F238E27FC236}">
                <a16:creationId xmlns:a16="http://schemas.microsoft.com/office/drawing/2014/main" id="{FACE2C2F-F23D-4352-8B5D-7AF2F3D14F40}"/>
              </a:ext>
            </a:extLst>
          </p:cNvPr>
          <p:cNvSpPr/>
          <p:nvPr/>
        </p:nvSpPr>
        <p:spPr>
          <a:xfrm>
            <a:off x="-454912" y="1584757"/>
            <a:ext cx="2361773" cy="804673"/>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307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wipe(left)">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1" end="1"/>
                                            </p:txEl>
                                          </p:spTgt>
                                        </p:tgtEl>
                                        <p:attrNameLst>
                                          <p:attrName>style.visibility</p:attrName>
                                        </p:attrNameLst>
                                      </p:cBhvr>
                                      <p:to>
                                        <p:strVal val="visible"/>
                                      </p:to>
                                    </p:set>
                                    <p:animEffect transition="in" filter="wipe(left)">
                                      <p:cBhvr>
                                        <p:cTn id="3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ounded Rectangle 6"/>
              <p:cNvSpPr/>
              <p:nvPr/>
            </p:nvSpPr>
            <p:spPr>
              <a:xfrm>
                <a:off x="457200" y="2715980"/>
                <a:ext cx="22998810" cy="723900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indent="-228600" algn="just">
                  <a:lnSpc>
                    <a:spcPct val="150000"/>
                  </a:lnSpc>
                  <a:spcBef>
                    <a:spcPts val="0"/>
                  </a:spcBef>
                  <a:spcAft>
                    <a:spcPts val="0"/>
                  </a:spcAft>
                </a:pPr>
                <a:r>
                  <a:rPr lang="en-US" sz="4400" b="1" dirty="0" err="1">
                    <a:solidFill>
                      <a:srgbClr val="0000FF"/>
                    </a:solidFill>
                    <a:latin typeface="Tahoma" pitchFamily="34" charset="0"/>
                    <a:ea typeface="Tahoma" pitchFamily="34" charset="0"/>
                    <a:cs typeface="Tahoma" pitchFamily="34" charset="0"/>
                  </a:rPr>
                  <a:t>Câu</a:t>
                </a:r>
                <a:r>
                  <a:rPr lang="en-US" sz="4400" b="1" dirty="0">
                    <a:solidFill>
                      <a:srgbClr val="0000FF"/>
                    </a:solidFill>
                    <a:latin typeface="Tahoma" pitchFamily="34" charset="0"/>
                    <a:ea typeface="Tahoma" pitchFamily="34" charset="0"/>
                    <a:cs typeface="Tahoma" pitchFamily="34" charset="0"/>
                  </a:rPr>
                  <a:t> 1.  [ </a:t>
                </a:r>
                <a:r>
                  <a:rPr lang="en-US" sz="4400" b="1" dirty="0" err="1">
                    <a:solidFill>
                      <a:srgbClr val="0000FF"/>
                    </a:solidFill>
                    <a:latin typeface="Tahoma" pitchFamily="34" charset="0"/>
                    <a:ea typeface="Tahoma" pitchFamily="34" charset="0"/>
                    <a:cs typeface="Tahoma" pitchFamily="34" charset="0"/>
                  </a:rPr>
                  <a:t>Mức</a:t>
                </a:r>
                <a:r>
                  <a:rPr lang="en-US" sz="4400" b="1" dirty="0">
                    <a:solidFill>
                      <a:srgbClr val="0000FF"/>
                    </a:solidFill>
                    <a:latin typeface="Tahoma" pitchFamily="34" charset="0"/>
                    <a:ea typeface="Tahoma" pitchFamily="34" charset="0"/>
                    <a:cs typeface="Tahoma" pitchFamily="34" charset="0"/>
                  </a:rPr>
                  <a:t> </a:t>
                </a:r>
                <a:r>
                  <a:rPr lang="en-US" sz="4400" b="1" dirty="0" err="1">
                    <a:solidFill>
                      <a:srgbClr val="0000FF"/>
                    </a:solidFill>
                    <a:latin typeface="Tahoma" pitchFamily="34" charset="0"/>
                    <a:ea typeface="Tahoma" pitchFamily="34" charset="0"/>
                    <a:cs typeface="Tahoma" pitchFamily="34" charset="0"/>
                  </a:rPr>
                  <a:t>độ</a:t>
                </a:r>
                <a:r>
                  <a:rPr lang="en-US" sz="4400" b="1" dirty="0">
                    <a:solidFill>
                      <a:srgbClr val="0000FF"/>
                    </a:solidFill>
                    <a:latin typeface="Tahoma" pitchFamily="34" charset="0"/>
                    <a:ea typeface="Tahoma" pitchFamily="34" charset="0"/>
                    <a:cs typeface="Tahoma" pitchFamily="34" charset="0"/>
                  </a:rPr>
                  <a:t> 1]. </a:t>
                </a:r>
                <a:r>
                  <a:rPr lang="en-US" sz="4400" b="1" dirty="0">
                    <a:solidFill>
                      <a:schemeClr val="tx1"/>
                    </a:solidFill>
                    <a:effectLst/>
                    <a:latin typeface="Tahoma" pitchFamily="34" charset="0"/>
                    <a:ea typeface="Tahoma" pitchFamily="34" charset="0"/>
                    <a:cs typeface="Tahoma" pitchFamily="34" charset="0"/>
                  </a:rPr>
                  <a:t>Trong </a:t>
                </a:r>
                <a:r>
                  <a:rPr lang="en-US" sz="4400" b="1" dirty="0" err="1">
                    <a:solidFill>
                      <a:schemeClr val="tx1"/>
                    </a:solidFill>
                    <a:effectLst/>
                    <a:latin typeface="Tahoma" pitchFamily="34" charset="0"/>
                    <a:ea typeface="Tahoma" pitchFamily="34" charset="0"/>
                    <a:cs typeface="Tahoma" pitchFamily="34" charset="0"/>
                  </a:rPr>
                  <a:t>các</a:t>
                </a:r>
                <a:r>
                  <a:rPr lang="en-US" sz="4400" b="1" dirty="0">
                    <a:solidFill>
                      <a:schemeClr val="tx1"/>
                    </a:solidFill>
                    <a:effectLst/>
                    <a:latin typeface="Tahoma" pitchFamily="34" charset="0"/>
                    <a:ea typeface="Tahoma" pitchFamily="34" charset="0"/>
                    <a:cs typeface="Tahoma" pitchFamily="34" charset="0"/>
                  </a:rPr>
                  <a:t> </a:t>
                </a:r>
                <a:r>
                  <a:rPr lang="en-US" sz="4400" b="1" dirty="0" err="1">
                    <a:solidFill>
                      <a:schemeClr val="tx1"/>
                    </a:solidFill>
                    <a:effectLst/>
                    <a:latin typeface="Tahoma" pitchFamily="34" charset="0"/>
                    <a:ea typeface="Tahoma" pitchFamily="34" charset="0"/>
                    <a:cs typeface="Tahoma" pitchFamily="34" charset="0"/>
                  </a:rPr>
                  <a:t>khẳng</a:t>
                </a:r>
                <a:r>
                  <a:rPr lang="en-US" sz="4400" b="1" dirty="0">
                    <a:solidFill>
                      <a:schemeClr val="tx1"/>
                    </a:solidFill>
                    <a:effectLst/>
                    <a:latin typeface="Tahoma" pitchFamily="34" charset="0"/>
                    <a:ea typeface="Tahoma" pitchFamily="34" charset="0"/>
                    <a:cs typeface="Tahoma" pitchFamily="34" charset="0"/>
                  </a:rPr>
                  <a:t> </a:t>
                </a:r>
                <a:r>
                  <a:rPr lang="en-US" sz="4400" b="1" dirty="0" err="1">
                    <a:solidFill>
                      <a:schemeClr val="tx1"/>
                    </a:solidFill>
                    <a:effectLst/>
                    <a:latin typeface="Tahoma" pitchFamily="34" charset="0"/>
                    <a:ea typeface="Tahoma" pitchFamily="34" charset="0"/>
                    <a:cs typeface="Tahoma" pitchFamily="34" charset="0"/>
                  </a:rPr>
                  <a:t>định</a:t>
                </a:r>
                <a:r>
                  <a:rPr lang="en-US" sz="4400" b="1" dirty="0">
                    <a:solidFill>
                      <a:schemeClr val="tx1"/>
                    </a:solidFill>
                    <a:effectLst/>
                    <a:latin typeface="Tahoma" pitchFamily="34" charset="0"/>
                    <a:ea typeface="Tahoma" pitchFamily="34" charset="0"/>
                    <a:cs typeface="Tahoma" pitchFamily="34" charset="0"/>
                  </a:rPr>
                  <a:t> </a:t>
                </a:r>
                <a:r>
                  <a:rPr lang="en-US" sz="4400" b="1" dirty="0" err="1">
                    <a:solidFill>
                      <a:schemeClr val="tx1"/>
                    </a:solidFill>
                    <a:effectLst/>
                    <a:latin typeface="Tahoma" pitchFamily="34" charset="0"/>
                    <a:ea typeface="Tahoma" pitchFamily="34" charset="0"/>
                    <a:cs typeface="Tahoma" pitchFamily="34" charset="0"/>
                  </a:rPr>
                  <a:t>sau</a:t>
                </a:r>
                <a:r>
                  <a:rPr lang="en-US" sz="4400" b="1" dirty="0">
                    <a:solidFill>
                      <a:schemeClr val="tx1"/>
                    </a:solidFill>
                    <a:effectLst/>
                    <a:latin typeface="Tahoma" pitchFamily="34" charset="0"/>
                    <a:ea typeface="Tahoma" pitchFamily="34" charset="0"/>
                    <a:cs typeface="Tahoma" pitchFamily="34" charset="0"/>
                  </a:rPr>
                  <a:t> </a:t>
                </a:r>
                <a:r>
                  <a:rPr lang="en-US" sz="4400" b="1" dirty="0" err="1">
                    <a:solidFill>
                      <a:schemeClr val="tx1"/>
                    </a:solidFill>
                    <a:effectLst/>
                    <a:latin typeface="Tahoma" pitchFamily="34" charset="0"/>
                    <a:ea typeface="Tahoma" pitchFamily="34" charset="0"/>
                    <a:cs typeface="Tahoma" pitchFamily="34" charset="0"/>
                  </a:rPr>
                  <a:t>khẳng</a:t>
                </a:r>
                <a:r>
                  <a:rPr lang="en-US" sz="4400" b="1" dirty="0">
                    <a:solidFill>
                      <a:schemeClr val="tx1"/>
                    </a:solidFill>
                    <a:effectLst/>
                    <a:latin typeface="Tahoma" pitchFamily="34" charset="0"/>
                    <a:ea typeface="Tahoma" pitchFamily="34" charset="0"/>
                    <a:cs typeface="Tahoma" pitchFamily="34" charset="0"/>
                  </a:rPr>
                  <a:t> </a:t>
                </a:r>
                <a:r>
                  <a:rPr lang="en-US" sz="4400" b="1" dirty="0" err="1">
                    <a:solidFill>
                      <a:schemeClr val="tx1"/>
                    </a:solidFill>
                    <a:effectLst/>
                    <a:latin typeface="Tahoma" pitchFamily="34" charset="0"/>
                    <a:ea typeface="Tahoma" pitchFamily="34" charset="0"/>
                    <a:cs typeface="Tahoma" pitchFamily="34" charset="0"/>
                  </a:rPr>
                  <a:t>định</a:t>
                </a:r>
                <a:r>
                  <a:rPr lang="en-US" sz="4400" b="1" dirty="0">
                    <a:solidFill>
                      <a:schemeClr val="tx1"/>
                    </a:solidFill>
                    <a:effectLst/>
                    <a:latin typeface="Tahoma" pitchFamily="34" charset="0"/>
                    <a:ea typeface="Tahoma" pitchFamily="34" charset="0"/>
                    <a:cs typeface="Tahoma" pitchFamily="34" charset="0"/>
                  </a:rPr>
                  <a:t> </a:t>
                </a:r>
                <a:r>
                  <a:rPr lang="en-US" sz="4400" b="1" dirty="0" err="1">
                    <a:solidFill>
                      <a:schemeClr val="tx1"/>
                    </a:solidFill>
                    <a:effectLst/>
                    <a:latin typeface="Tahoma" pitchFamily="34" charset="0"/>
                    <a:ea typeface="Tahoma" pitchFamily="34" charset="0"/>
                    <a:cs typeface="Tahoma" pitchFamily="34" charset="0"/>
                  </a:rPr>
                  <a:t>nào</a:t>
                </a:r>
                <a:r>
                  <a:rPr lang="en-US" sz="4400" b="1" dirty="0">
                    <a:solidFill>
                      <a:schemeClr val="tx1"/>
                    </a:solidFill>
                    <a:effectLst/>
                    <a:latin typeface="Tahoma" pitchFamily="34" charset="0"/>
                    <a:ea typeface="Tahoma" pitchFamily="34" charset="0"/>
                    <a:cs typeface="Tahoma" pitchFamily="34" charset="0"/>
                  </a:rPr>
                  <a:t> </a:t>
                </a:r>
                <a:r>
                  <a:rPr lang="en-US" sz="4400" b="1" dirty="0" err="1">
                    <a:solidFill>
                      <a:schemeClr val="tx1"/>
                    </a:solidFill>
                    <a:effectLst/>
                    <a:latin typeface="Tahoma" pitchFamily="34" charset="0"/>
                    <a:ea typeface="Tahoma" pitchFamily="34" charset="0"/>
                    <a:cs typeface="Tahoma" pitchFamily="34" charset="0"/>
                  </a:rPr>
                  <a:t>đúng</a:t>
                </a:r>
                <a:r>
                  <a:rPr lang="en-US" sz="4400" b="1" dirty="0">
                    <a:solidFill>
                      <a:schemeClr val="tx1"/>
                    </a:solidFill>
                    <a:effectLst/>
                    <a:latin typeface="Tahoma" pitchFamily="34" charset="0"/>
                    <a:ea typeface="Tahoma" pitchFamily="34" charset="0"/>
                    <a:cs typeface="Tahoma" pitchFamily="34" charset="0"/>
                  </a:rPr>
                  <a:t>:</a:t>
                </a:r>
              </a:p>
              <a:p>
                <a:pPr marL="1028700" marR="0" indent="-742950" algn="just">
                  <a:lnSpc>
                    <a:spcPct val="115000"/>
                  </a:lnSpc>
                  <a:spcBef>
                    <a:spcPts val="0"/>
                  </a:spcBef>
                  <a:spcAft>
                    <a:spcPts val="800"/>
                  </a:spcAft>
                  <a:buAutoNum type="alphaUcPeriod"/>
                  <a:tabLst>
                    <a:tab pos="2160270" algn="l"/>
                    <a:tab pos="3599815" algn="l"/>
                    <a:tab pos="5039995" algn="l"/>
                  </a:tabLst>
                </a:pPr>
                <a14:m>
                  <m:oMath xmlns:m="http://schemas.openxmlformats.org/officeDocument/2006/math">
                    <m:r>
                      <a:rPr lang="en-US" sz="4400" b="1" i="1">
                        <a:solidFill>
                          <a:schemeClr val="tx1"/>
                        </a:solidFill>
                        <a:effectLst/>
                        <a:latin typeface="Cambria Math"/>
                        <a:ea typeface="Calibri"/>
                        <a:cs typeface="Times New Roman"/>
                      </a:rPr>
                      <m:t>ℝ</m:t>
                    </m:r>
                    <m:r>
                      <a:rPr lang="en-US" sz="4400" b="1" i="1">
                        <a:solidFill>
                          <a:schemeClr val="tx1"/>
                        </a:solidFill>
                        <a:effectLst/>
                        <a:latin typeface="Cambria Math"/>
                        <a:ea typeface="Calibri"/>
                        <a:cs typeface="Times New Roman"/>
                      </a:rPr>
                      <m:t>\</m:t>
                    </m:r>
                    <m:r>
                      <a:rPr lang="en-US" sz="4400" b="1" i="1">
                        <a:solidFill>
                          <a:schemeClr val="tx1"/>
                        </a:solidFill>
                        <a:effectLst/>
                        <a:latin typeface="Cambria Math"/>
                        <a:ea typeface="Calibri"/>
                        <a:cs typeface="Times New Roman"/>
                      </a:rPr>
                      <m:t>ℚ</m:t>
                    </m:r>
                    <m:r>
                      <a:rPr lang="en-US" sz="4400" b="1" i="1">
                        <a:solidFill>
                          <a:schemeClr val="tx1"/>
                        </a:solidFill>
                        <a:effectLst/>
                        <a:latin typeface="Cambria Math"/>
                        <a:ea typeface="Calibri"/>
                        <a:cs typeface="Times New Roman"/>
                      </a:rPr>
                      <m:t>=</m:t>
                    </m:r>
                    <m:r>
                      <a:rPr lang="en-US" sz="4400" b="1" i="1">
                        <a:solidFill>
                          <a:schemeClr val="tx1"/>
                        </a:solidFill>
                        <a:effectLst/>
                        <a:latin typeface="Cambria Math"/>
                        <a:ea typeface="Calibri"/>
                        <a:cs typeface="Times New Roman"/>
                      </a:rPr>
                      <m:t>ℕ</m:t>
                    </m:r>
                  </m:oMath>
                </a14:m>
                <a:r>
                  <a:rPr lang="en-US" sz="4400" b="1" dirty="0">
                    <a:solidFill>
                      <a:schemeClr val="tx1"/>
                    </a:solidFill>
                    <a:effectLst/>
                    <a:latin typeface="Tahoma" pitchFamily="34" charset="0"/>
                    <a:ea typeface="Tahoma" pitchFamily="34" charset="0"/>
                    <a:cs typeface="Tahoma" pitchFamily="34" charset="0"/>
                  </a:rPr>
                  <a:t>.	        </a:t>
                </a:r>
                <a:r>
                  <a:rPr lang="en-US" sz="4400" b="1" dirty="0">
                    <a:solidFill>
                      <a:srgbClr val="0000FF"/>
                    </a:solidFill>
                    <a:effectLst/>
                    <a:latin typeface="Tahoma" pitchFamily="34" charset="0"/>
                    <a:ea typeface="Tahoma" pitchFamily="34" charset="0"/>
                    <a:cs typeface="Tahoma" pitchFamily="34" charset="0"/>
                  </a:rPr>
                  <a:t>B.</a:t>
                </a:r>
                <a:r>
                  <a:rPr lang="en-US" sz="4400" b="1" dirty="0">
                    <a:solidFill>
                      <a:schemeClr val="tx1"/>
                    </a:solidFill>
                    <a:effectLst/>
                    <a:latin typeface="Tahoma" pitchFamily="34" charset="0"/>
                    <a:ea typeface="Tahoma" pitchFamily="34" charset="0"/>
                    <a:cs typeface="Tahoma" pitchFamily="34" charset="0"/>
                  </a:rPr>
                  <a:t> </a:t>
                </a:r>
                <a14:m>
                  <m:oMath xmlns:m="http://schemas.openxmlformats.org/officeDocument/2006/math">
                    <m:sSup>
                      <m:sSupPr>
                        <m:ctrlPr>
                          <a:rPr lang="en-US" sz="4400" b="1" i="1">
                            <a:solidFill>
                              <a:schemeClr val="tx1"/>
                            </a:solidFill>
                            <a:effectLst/>
                            <a:latin typeface="Cambria Math" panose="02040503050406030204" pitchFamily="18" charset="0"/>
                            <a:ea typeface="Calibri"/>
                            <a:cs typeface="Times New Roman"/>
                          </a:rPr>
                        </m:ctrlPr>
                      </m:sSupPr>
                      <m:e>
                        <m:r>
                          <a:rPr lang="en-US" sz="4400" b="1" i="1">
                            <a:solidFill>
                              <a:schemeClr val="tx1"/>
                            </a:solidFill>
                            <a:effectLst/>
                            <a:latin typeface="Cambria Math"/>
                            <a:ea typeface="Calibri"/>
                            <a:cs typeface="Times New Roman"/>
                          </a:rPr>
                          <m:t>ℕ</m:t>
                        </m:r>
                      </m:e>
                      <m:sup>
                        <m:r>
                          <a:rPr lang="en-US" sz="4400" b="1" i="1">
                            <a:solidFill>
                              <a:schemeClr val="tx1"/>
                            </a:solidFill>
                            <a:effectLst/>
                            <a:latin typeface="Cambria Math"/>
                            <a:ea typeface="Calibri"/>
                            <a:cs typeface="Times New Roman"/>
                          </a:rPr>
                          <m:t>∗</m:t>
                        </m:r>
                      </m:sup>
                    </m:sSup>
                    <m:r>
                      <a:rPr lang="en-US" sz="4400" b="1" i="1">
                        <a:solidFill>
                          <a:schemeClr val="tx1"/>
                        </a:solidFill>
                        <a:effectLst/>
                        <a:latin typeface="Cambria Math"/>
                        <a:ea typeface="Calibri"/>
                        <a:cs typeface="Times New Roman"/>
                      </a:rPr>
                      <m:t>∪</m:t>
                    </m:r>
                    <m:r>
                      <a:rPr lang="en-US" sz="4400" b="1" i="1">
                        <a:solidFill>
                          <a:schemeClr val="tx1"/>
                        </a:solidFill>
                        <a:effectLst/>
                        <a:latin typeface="Cambria Math"/>
                        <a:ea typeface="Calibri"/>
                        <a:cs typeface="Times New Roman"/>
                      </a:rPr>
                      <m:t>ℕ</m:t>
                    </m:r>
                    <m:r>
                      <a:rPr lang="en-US" sz="4400" b="1" i="1">
                        <a:solidFill>
                          <a:schemeClr val="tx1"/>
                        </a:solidFill>
                        <a:effectLst/>
                        <a:latin typeface="Cambria Math"/>
                        <a:ea typeface="Calibri"/>
                        <a:cs typeface="Times New Roman"/>
                      </a:rPr>
                      <m:t>=</m:t>
                    </m:r>
                    <m:r>
                      <a:rPr lang="en-US" sz="4400" b="1" i="1">
                        <a:solidFill>
                          <a:schemeClr val="tx1"/>
                        </a:solidFill>
                        <a:effectLst/>
                        <a:latin typeface="Cambria Math"/>
                        <a:ea typeface="Calibri"/>
                        <a:cs typeface="Times New Roman"/>
                      </a:rPr>
                      <m:t>ℤ</m:t>
                    </m:r>
                  </m:oMath>
                </a14:m>
                <a:r>
                  <a:rPr lang="en-US" sz="4400" b="1" dirty="0">
                    <a:solidFill>
                      <a:schemeClr val="tx1"/>
                    </a:solidFill>
                    <a:effectLst/>
                    <a:latin typeface="Tahoma" pitchFamily="34" charset="0"/>
                    <a:ea typeface="Tahoma" pitchFamily="34" charset="0"/>
                    <a:cs typeface="Tahoma" pitchFamily="34" charset="0"/>
                  </a:rPr>
                  <a:t>.		</a:t>
                </a:r>
                <a:r>
                  <a:rPr lang="en-US" sz="4400" b="1" dirty="0">
                    <a:solidFill>
                      <a:srgbClr val="0000FF"/>
                    </a:solidFill>
                    <a:effectLst/>
                    <a:latin typeface="Tahoma" pitchFamily="34" charset="0"/>
                    <a:ea typeface="Tahoma" pitchFamily="34" charset="0"/>
                    <a:cs typeface="Tahoma" pitchFamily="34" charset="0"/>
                  </a:rPr>
                  <a:t>C.</a:t>
                </a:r>
                <a:r>
                  <a:rPr lang="en-US" sz="4400" b="1" dirty="0">
                    <a:solidFill>
                      <a:schemeClr val="tx1"/>
                    </a:solidFill>
                    <a:effectLst/>
                    <a:latin typeface="Tahoma" pitchFamily="34" charset="0"/>
                    <a:ea typeface="Tahoma" pitchFamily="34" charset="0"/>
                    <a:cs typeface="Tahoma" pitchFamily="34" charset="0"/>
                  </a:rPr>
                  <a:t> </a:t>
                </a:r>
                <a14:m>
                  <m:oMath xmlns:m="http://schemas.openxmlformats.org/officeDocument/2006/math">
                    <m:sSup>
                      <m:sSupPr>
                        <m:ctrlPr>
                          <a:rPr lang="en-US" sz="4400" b="1" i="1">
                            <a:solidFill>
                              <a:schemeClr val="tx1"/>
                            </a:solidFill>
                            <a:effectLst/>
                            <a:latin typeface="Cambria Math" panose="02040503050406030204" pitchFamily="18" charset="0"/>
                            <a:ea typeface="Calibri"/>
                            <a:cs typeface="Times New Roman"/>
                          </a:rPr>
                        </m:ctrlPr>
                      </m:sSupPr>
                      <m:e>
                        <m:r>
                          <a:rPr lang="en-US" sz="4400" b="1" i="1">
                            <a:solidFill>
                              <a:schemeClr val="tx1"/>
                            </a:solidFill>
                            <a:effectLst/>
                            <a:latin typeface="Cambria Math"/>
                            <a:ea typeface="Calibri"/>
                            <a:cs typeface="Times New Roman"/>
                          </a:rPr>
                          <m:t>ℕ</m:t>
                        </m:r>
                      </m:e>
                      <m:sup>
                        <m:r>
                          <a:rPr lang="en-US" sz="4400" b="1" i="1">
                            <a:solidFill>
                              <a:schemeClr val="tx1"/>
                            </a:solidFill>
                            <a:effectLst/>
                            <a:latin typeface="Cambria Math"/>
                            <a:ea typeface="Calibri"/>
                            <a:cs typeface="Times New Roman"/>
                          </a:rPr>
                          <m:t>∗</m:t>
                        </m:r>
                      </m:sup>
                    </m:sSup>
                    <m:r>
                      <a:rPr lang="en-US" sz="4400" b="1" i="1">
                        <a:solidFill>
                          <a:schemeClr val="tx1"/>
                        </a:solidFill>
                        <a:effectLst/>
                        <a:latin typeface="Cambria Math"/>
                        <a:ea typeface="Calibri"/>
                        <a:cs typeface="Times New Roman"/>
                      </a:rPr>
                      <m:t>∩</m:t>
                    </m:r>
                    <m:r>
                      <a:rPr lang="en-US" sz="4400" b="1" i="1">
                        <a:solidFill>
                          <a:schemeClr val="tx1"/>
                        </a:solidFill>
                        <a:effectLst/>
                        <a:latin typeface="Cambria Math"/>
                        <a:ea typeface="Calibri"/>
                        <a:cs typeface="Times New Roman"/>
                      </a:rPr>
                      <m:t>ℤ</m:t>
                    </m:r>
                    <m:r>
                      <a:rPr lang="en-US" sz="4400" b="1" i="1">
                        <a:solidFill>
                          <a:schemeClr val="tx1"/>
                        </a:solidFill>
                        <a:effectLst/>
                        <a:latin typeface="Cambria Math"/>
                        <a:ea typeface="Calibri"/>
                        <a:cs typeface="Times New Roman"/>
                      </a:rPr>
                      <m:t>=</m:t>
                    </m:r>
                    <m:r>
                      <a:rPr lang="en-US" sz="4400" b="1" i="1">
                        <a:solidFill>
                          <a:schemeClr val="tx1"/>
                        </a:solidFill>
                        <a:effectLst/>
                        <a:latin typeface="Cambria Math"/>
                        <a:ea typeface="Calibri"/>
                        <a:cs typeface="Times New Roman"/>
                      </a:rPr>
                      <m:t>ℤ</m:t>
                    </m:r>
                  </m:oMath>
                </a14:m>
                <a:r>
                  <a:rPr lang="en-US" sz="4400" b="1" dirty="0">
                    <a:solidFill>
                      <a:schemeClr val="tx1"/>
                    </a:solidFill>
                    <a:effectLst/>
                    <a:latin typeface="Tahoma" pitchFamily="34" charset="0"/>
                    <a:ea typeface="Tahoma" pitchFamily="34" charset="0"/>
                    <a:cs typeface="Tahoma" pitchFamily="34" charset="0"/>
                  </a:rPr>
                  <a:t>.		</a:t>
                </a:r>
                <a:r>
                  <a:rPr lang="en-US" sz="4400" b="1" dirty="0">
                    <a:solidFill>
                      <a:srgbClr val="0000FF"/>
                    </a:solidFill>
                    <a:effectLst/>
                    <a:latin typeface="Tahoma" pitchFamily="34" charset="0"/>
                    <a:ea typeface="Tahoma" pitchFamily="34" charset="0"/>
                    <a:cs typeface="Tahoma" pitchFamily="34" charset="0"/>
                  </a:rPr>
                  <a:t>D</a:t>
                </a:r>
                <a:r>
                  <a:rPr lang="en-US" sz="4400" b="1" dirty="0">
                    <a:solidFill>
                      <a:schemeClr val="tx1"/>
                    </a:solidFill>
                    <a:effectLst/>
                    <a:latin typeface="Tahoma" pitchFamily="34" charset="0"/>
                    <a:ea typeface="Tahoma" pitchFamily="34" charset="0"/>
                    <a:cs typeface="Tahoma" pitchFamily="34" charset="0"/>
                  </a:rPr>
                  <a:t>. </a:t>
                </a:r>
                <a14:m>
                  <m:oMath xmlns:m="http://schemas.openxmlformats.org/officeDocument/2006/math">
                    <m:sSup>
                      <m:sSupPr>
                        <m:ctrlPr>
                          <a:rPr lang="en-US" sz="4400" b="1" i="1">
                            <a:solidFill>
                              <a:schemeClr val="tx1"/>
                            </a:solidFill>
                            <a:effectLst/>
                            <a:latin typeface="Cambria Math" panose="02040503050406030204" pitchFamily="18" charset="0"/>
                            <a:ea typeface="Calibri"/>
                            <a:cs typeface="Times New Roman"/>
                          </a:rPr>
                        </m:ctrlPr>
                      </m:sSupPr>
                      <m:e>
                        <m:r>
                          <a:rPr lang="en-US" sz="4400" b="1" i="1">
                            <a:solidFill>
                              <a:schemeClr val="tx1"/>
                            </a:solidFill>
                            <a:effectLst/>
                            <a:latin typeface="Cambria Math"/>
                            <a:ea typeface="Calibri"/>
                            <a:cs typeface="Times New Roman"/>
                          </a:rPr>
                          <m:t>ℕ</m:t>
                        </m:r>
                      </m:e>
                      <m:sup>
                        <m:r>
                          <a:rPr lang="en-US" sz="4400" b="1" i="1">
                            <a:solidFill>
                              <a:schemeClr val="tx1"/>
                            </a:solidFill>
                            <a:effectLst/>
                            <a:latin typeface="Cambria Math"/>
                            <a:ea typeface="Calibri"/>
                            <a:cs typeface="Times New Roman"/>
                          </a:rPr>
                          <m:t>∗</m:t>
                        </m:r>
                      </m:sup>
                    </m:sSup>
                    <m:r>
                      <a:rPr lang="en-US" sz="4400" b="1" i="1">
                        <a:solidFill>
                          <a:schemeClr val="tx1"/>
                        </a:solidFill>
                        <a:effectLst/>
                        <a:latin typeface="Cambria Math"/>
                        <a:ea typeface="Calibri"/>
                        <a:cs typeface="Times New Roman"/>
                      </a:rPr>
                      <m:t>∩</m:t>
                    </m:r>
                    <m:r>
                      <a:rPr lang="en-US" sz="4400" b="1" i="1">
                        <a:solidFill>
                          <a:schemeClr val="tx1"/>
                        </a:solidFill>
                        <a:effectLst/>
                        <a:latin typeface="Cambria Math"/>
                        <a:ea typeface="Calibri"/>
                        <a:cs typeface="Times New Roman"/>
                      </a:rPr>
                      <m:t>ℚ</m:t>
                    </m:r>
                    <m:r>
                      <a:rPr lang="en-US" sz="4400" b="1" i="1">
                        <a:solidFill>
                          <a:schemeClr val="tx1"/>
                        </a:solidFill>
                        <a:effectLst/>
                        <a:latin typeface="Cambria Math"/>
                        <a:ea typeface="Calibri"/>
                        <a:cs typeface="Times New Roman"/>
                      </a:rPr>
                      <m:t>=</m:t>
                    </m:r>
                    <m:sSup>
                      <m:sSupPr>
                        <m:ctrlPr>
                          <a:rPr lang="en-US" sz="4400" b="1" i="1">
                            <a:solidFill>
                              <a:schemeClr val="tx1"/>
                            </a:solidFill>
                            <a:effectLst/>
                            <a:latin typeface="Cambria Math" panose="02040503050406030204" pitchFamily="18" charset="0"/>
                            <a:ea typeface="Calibri"/>
                            <a:cs typeface="Times New Roman"/>
                          </a:rPr>
                        </m:ctrlPr>
                      </m:sSupPr>
                      <m:e>
                        <m:r>
                          <a:rPr lang="en-US" sz="4400" b="1" i="1">
                            <a:solidFill>
                              <a:schemeClr val="tx1"/>
                            </a:solidFill>
                            <a:effectLst/>
                            <a:latin typeface="Cambria Math"/>
                            <a:ea typeface="Calibri"/>
                            <a:cs typeface="Times New Roman"/>
                          </a:rPr>
                          <m:t>ℕ</m:t>
                        </m:r>
                      </m:e>
                      <m:sup>
                        <m:r>
                          <a:rPr lang="en-US" sz="4400" b="1" i="1">
                            <a:solidFill>
                              <a:schemeClr val="tx1"/>
                            </a:solidFill>
                            <a:effectLst/>
                            <a:latin typeface="Cambria Math"/>
                            <a:ea typeface="Calibri"/>
                            <a:cs typeface="Times New Roman"/>
                          </a:rPr>
                          <m:t>∗</m:t>
                        </m:r>
                      </m:sup>
                    </m:sSup>
                  </m:oMath>
                </a14:m>
                <a:r>
                  <a:rPr lang="en-US" sz="4400" b="1" dirty="0">
                    <a:solidFill>
                      <a:schemeClr val="tx1"/>
                    </a:solidFill>
                    <a:effectLst/>
                    <a:latin typeface="Tahoma" pitchFamily="34" charset="0"/>
                    <a:ea typeface="Tahoma" pitchFamily="34" charset="0"/>
                    <a:cs typeface="Tahoma" pitchFamily="34" charset="0"/>
                  </a:rPr>
                  <a:t>.</a:t>
                </a:r>
              </a:p>
              <a:p>
                <a:pPr marL="285750" marR="0" algn="just">
                  <a:lnSpc>
                    <a:spcPct val="115000"/>
                  </a:lnSpc>
                  <a:spcBef>
                    <a:spcPts val="0"/>
                  </a:spcBef>
                  <a:spcAft>
                    <a:spcPts val="800"/>
                  </a:spcAft>
                  <a:tabLst>
                    <a:tab pos="2160270" algn="l"/>
                    <a:tab pos="3599815" algn="l"/>
                    <a:tab pos="5039995" algn="l"/>
                  </a:tabLst>
                </a:pPr>
                <a:endParaRPr lang="en-US" sz="4400" b="1" dirty="0">
                  <a:solidFill>
                    <a:schemeClr val="tx1"/>
                  </a:solidFill>
                  <a:effectLst/>
                  <a:latin typeface="Tahoma" pitchFamily="34" charset="0"/>
                  <a:ea typeface="Tahoma" pitchFamily="34" charset="0"/>
                  <a:cs typeface="Tahoma" pitchFamily="34" charset="0"/>
                </a:endParaRPr>
              </a:p>
              <a:p>
                <a:pPr marL="285750" marR="0" algn="just">
                  <a:lnSpc>
                    <a:spcPct val="115000"/>
                  </a:lnSpc>
                  <a:spcBef>
                    <a:spcPts val="0"/>
                  </a:spcBef>
                  <a:spcAft>
                    <a:spcPts val="800"/>
                  </a:spcAft>
                  <a:tabLst>
                    <a:tab pos="2160270" algn="l"/>
                    <a:tab pos="3599815" algn="l"/>
                    <a:tab pos="5039995" algn="l"/>
                  </a:tabLst>
                </a:pPr>
                <a:endParaRPr lang="en-US" sz="4400" b="1" dirty="0">
                  <a:solidFill>
                    <a:schemeClr val="tx1"/>
                  </a:solidFill>
                  <a:effectLst/>
                  <a:latin typeface="Tahoma" pitchFamily="34" charset="0"/>
                  <a:ea typeface="Tahoma" pitchFamily="34" charset="0"/>
                  <a:cs typeface="Tahoma" pitchFamily="34" charset="0"/>
                </a:endParaRPr>
              </a:p>
              <a:p>
                <a:pPr marL="228600" marR="0" indent="-228600" algn="just">
                  <a:lnSpc>
                    <a:spcPct val="150000"/>
                  </a:lnSpc>
                  <a:spcBef>
                    <a:spcPts val="0"/>
                  </a:spcBef>
                  <a:spcAft>
                    <a:spcPts val="0"/>
                  </a:spcAft>
                </a:pPr>
                <a:r>
                  <a:rPr lang="en-US" sz="4400" b="1" dirty="0" err="1">
                    <a:solidFill>
                      <a:srgbClr val="0000FF"/>
                    </a:solidFill>
                    <a:effectLst/>
                    <a:latin typeface="Tahoma" pitchFamily="34" charset="0"/>
                    <a:ea typeface="Tahoma" pitchFamily="34" charset="0"/>
                    <a:cs typeface="Tahoma" pitchFamily="34" charset="0"/>
                  </a:rPr>
                  <a:t>Câu</a:t>
                </a:r>
                <a:r>
                  <a:rPr lang="en-US" sz="4400" b="1" dirty="0">
                    <a:solidFill>
                      <a:srgbClr val="0000FF"/>
                    </a:solidFill>
                    <a:effectLst/>
                    <a:latin typeface="Tahoma" pitchFamily="34" charset="0"/>
                    <a:ea typeface="Tahoma" pitchFamily="34" charset="0"/>
                    <a:cs typeface="Tahoma" pitchFamily="34" charset="0"/>
                  </a:rPr>
                  <a:t> 2.  [ </a:t>
                </a:r>
                <a:r>
                  <a:rPr lang="en-US" sz="4400" b="1" dirty="0" err="1">
                    <a:solidFill>
                      <a:srgbClr val="0000FF"/>
                    </a:solidFill>
                    <a:effectLst/>
                    <a:latin typeface="Tahoma" pitchFamily="34" charset="0"/>
                    <a:ea typeface="Tahoma" pitchFamily="34" charset="0"/>
                    <a:cs typeface="Tahoma" pitchFamily="34" charset="0"/>
                  </a:rPr>
                  <a:t>Mức</a:t>
                </a:r>
                <a:r>
                  <a:rPr lang="en-US" sz="4400" b="1" dirty="0">
                    <a:solidFill>
                      <a:srgbClr val="0000FF"/>
                    </a:solidFill>
                    <a:effectLst/>
                    <a:latin typeface="Tahoma" pitchFamily="34" charset="0"/>
                    <a:ea typeface="Tahoma" pitchFamily="34" charset="0"/>
                    <a:cs typeface="Tahoma" pitchFamily="34" charset="0"/>
                  </a:rPr>
                  <a:t> </a:t>
                </a:r>
                <a:r>
                  <a:rPr lang="en-US" sz="4400" b="1" dirty="0" err="1">
                    <a:solidFill>
                      <a:srgbClr val="0000FF"/>
                    </a:solidFill>
                    <a:effectLst/>
                    <a:latin typeface="Tahoma" pitchFamily="34" charset="0"/>
                    <a:ea typeface="Tahoma" pitchFamily="34" charset="0"/>
                    <a:cs typeface="Tahoma" pitchFamily="34" charset="0"/>
                  </a:rPr>
                  <a:t>độ</a:t>
                </a:r>
                <a:r>
                  <a:rPr lang="en-US" sz="4400" b="1" dirty="0">
                    <a:solidFill>
                      <a:srgbClr val="0000FF"/>
                    </a:solidFill>
                    <a:effectLst/>
                    <a:latin typeface="Tahoma" pitchFamily="34" charset="0"/>
                    <a:ea typeface="Tahoma" pitchFamily="34" charset="0"/>
                    <a:cs typeface="Tahoma" pitchFamily="34" charset="0"/>
                  </a:rPr>
                  <a:t> 1]. </a:t>
                </a:r>
                <a:r>
                  <a:rPr lang="vi-VN" sz="4400" b="1" i="1" u="none" strike="noStrike" spc="0" dirty="0">
                    <a:solidFill>
                      <a:schemeClr val="tx1"/>
                    </a:solidFill>
                    <a:effectLst/>
                    <a:latin typeface="Tahoma" pitchFamily="34" charset="0"/>
                    <a:ea typeface="Tahoma" pitchFamily="34" charset="0"/>
                    <a:cs typeface="Tahoma" pitchFamily="34" charset="0"/>
                  </a:rPr>
                  <a:t>Cho </a:t>
                </a:r>
                <a14:m>
                  <m:oMath xmlns:m="http://schemas.openxmlformats.org/officeDocument/2006/math">
                    <m:r>
                      <a:rPr lang="vi-VN" sz="4400" b="1" i="1" u="none" strike="noStrike" spc="0">
                        <a:solidFill>
                          <a:schemeClr val="tx1"/>
                        </a:solidFill>
                        <a:effectLst/>
                        <a:latin typeface="Cambria Math"/>
                        <a:ea typeface="Calibri"/>
                        <a:cs typeface="Times New Roman"/>
                      </a:rPr>
                      <m:t>𝑨</m:t>
                    </m:r>
                    <m:r>
                      <a:rPr lang="vi-VN" sz="4400" b="1" i="0" u="none" strike="noStrike" spc="0">
                        <a:solidFill>
                          <a:schemeClr val="tx1"/>
                        </a:solidFill>
                        <a:effectLst/>
                        <a:latin typeface="Cambria Math"/>
                        <a:ea typeface="Calibri"/>
                        <a:cs typeface="Times New Roman"/>
                      </a:rPr>
                      <m:t>=</m:t>
                    </m:r>
                    <m:d>
                      <m:dPr>
                        <m:begChr m:val="{"/>
                        <m:endChr m:val="}"/>
                        <m:ctrlPr>
                          <a:rPr lang="en-US" sz="4400" b="1" i="1">
                            <a:solidFill>
                              <a:schemeClr val="tx1"/>
                            </a:solidFill>
                            <a:effectLst/>
                            <a:latin typeface="Cambria Math" panose="02040503050406030204" pitchFamily="18" charset="0"/>
                            <a:ea typeface="Calibri"/>
                          </a:rPr>
                        </m:ctrlPr>
                      </m:dPr>
                      <m:e>
                        <m:r>
                          <a:rPr lang="vi-VN" sz="4400" b="1" i="1" u="none" strike="noStrike" spc="0">
                            <a:solidFill>
                              <a:schemeClr val="tx1"/>
                            </a:solidFill>
                            <a:effectLst/>
                            <a:latin typeface="Cambria Math"/>
                            <a:ea typeface="Calibri"/>
                            <a:cs typeface="Times New Roman"/>
                          </a:rPr>
                          <m:t>𝒂</m:t>
                        </m:r>
                        <m:r>
                          <a:rPr lang="vi-VN" sz="4400" b="1" i="0" u="none" strike="noStrike" spc="0">
                            <a:solidFill>
                              <a:schemeClr val="tx1"/>
                            </a:solidFill>
                            <a:effectLst/>
                            <a:latin typeface="Cambria Math"/>
                            <a:ea typeface="Calibri"/>
                            <a:cs typeface="Times New Roman"/>
                          </a:rPr>
                          <m:t>;</m:t>
                        </m:r>
                        <m:r>
                          <a:rPr lang="vi-VN" sz="4400" b="1" i="1" u="none" strike="noStrike" spc="0">
                            <a:solidFill>
                              <a:schemeClr val="tx1"/>
                            </a:solidFill>
                            <a:effectLst/>
                            <a:latin typeface="Cambria Math"/>
                            <a:ea typeface="Calibri"/>
                            <a:cs typeface="Times New Roman"/>
                          </a:rPr>
                          <m:t>𝒃</m:t>
                        </m:r>
                        <m:r>
                          <a:rPr lang="vi-VN" sz="4400" b="1" i="0" u="none" strike="noStrike" spc="0">
                            <a:solidFill>
                              <a:schemeClr val="tx1"/>
                            </a:solidFill>
                            <a:effectLst/>
                            <a:latin typeface="Cambria Math"/>
                            <a:ea typeface="Calibri"/>
                            <a:cs typeface="Times New Roman"/>
                          </a:rPr>
                          <m:t>;</m:t>
                        </m:r>
                        <m:r>
                          <a:rPr lang="vi-VN" sz="4400" b="1" i="1" u="none" strike="noStrike" spc="0">
                            <a:solidFill>
                              <a:schemeClr val="tx1"/>
                            </a:solidFill>
                            <a:effectLst/>
                            <a:latin typeface="Cambria Math"/>
                            <a:ea typeface="Calibri"/>
                            <a:cs typeface="Times New Roman"/>
                          </a:rPr>
                          <m:t>𝒄</m:t>
                        </m:r>
                      </m:e>
                    </m:d>
                    <m:r>
                      <a:rPr lang="vi-VN" sz="4400" b="1" i="0" u="none" strike="noStrike" spc="0">
                        <a:solidFill>
                          <a:schemeClr val="tx1"/>
                        </a:solidFill>
                        <a:effectLst/>
                        <a:latin typeface="Cambria Math"/>
                        <a:ea typeface="Calibri"/>
                        <a:cs typeface="Times New Roman"/>
                      </a:rPr>
                      <m:t>,</m:t>
                    </m:r>
                    <m:r>
                      <a:rPr lang="vi-VN" sz="4400" b="1" i="1" u="none" strike="noStrike" spc="0">
                        <a:solidFill>
                          <a:schemeClr val="tx1"/>
                        </a:solidFill>
                        <a:effectLst/>
                        <a:latin typeface="Cambria Math"/>
                        <a:ea typeface="Calibri"/>
                        <a:cs typeface="Times New Roman"/>
                      </a:rPr>
                      <m:t>𝑩</m:t>
                    </m:r>
                    <m:r>
                      <a:rPr lang="vi-VN" sz="4400" b="1" i="0" u="none" strike="noStrike" spc="0">
                        <a:solidFill>
                          <a:schemeClr val="tx1"/>
                        </a:solidFill>
                        <a:effectLst/>
                        <a:latin typeface="Cambria Math"/>
                        <a:ea typeface="Calibri"/>
                        <a:cs typeface="Times New Roman"/>
                      </a:rPr>
                      <m:t>=</m:t>
                    </m:r>
                    <m:d>
                      <m:dPr>
                        <m:begChr m:val="{"/>
                        <m:endChr m:val="}"/>
                        <m:ctrlPr>
                          <a:rPr lang="en-US" sz="4400" b="1" i="1">
                            <a:solidFill>
                              <a:schemeClr val="tx1"/>
                            </a:solidFill>
                            <a:effectLst/>
                            <a:latin typeface="Cambria Math" panose="02040503050406030204" pitchFamily="18" charset="0"/>
                            <a:ea typeface="Calibri"/>
                          </a:rPr>
                        </m:ctrlPr>
                      </m:dPr>
                      <m:e>
                        <m:r>
                          <a:rPr lang="vi-VN" sz="4400" b="1" i="1" u="none" strike="noStrike" spc="0">
                            <a:solidFill>
                              <a:schemeClr val="tx1"/>
                            </a:solidFill>
                            <a:effectLst/>
                            <a:latin typeface="Cambria Math"/>
                            <a:ea typeface="Calibri"/>
                            <a:cs typeface="Times New Roman"/>
                          </a:rPr>
                          <m:t>𝒂</m:t>
                        </m:r>
                        <m:r>
                          <a:rPr lang="vi-VN" sz="4400" b="1" i="0" u="none" strike="noStrike" spc="0">
                            <a:solidFill>
                              <a:schemeClr val="tx1"/>
                            </a:solidFill>
                            <a:effectLst/>
                            <a:latin typeface="Cambria Math"/>
                            <a:ea typeface="Calibri"/>
                            <a:cs typeface="Times New Roman"/>
                          </a:rPr>
                          <m:t>;</m:t>
                        </m:r>
                        <m:r>
                          <a:rPr lang="vi-VN" sz="4400" b="1" i="1" u="none" strike="noStrike" spc="0">
                            <a:solidFill>
                              <a:schemeClr val="tx1"/>
                            </a:solidFill>
                            <a:effectLst/>
                            <a:latin typeface="Cambria Math"/>
                            <a:ea typeface="Calibri"/>
                            <a:cs typeface="Times New Roman"/>
                          </a:rPr>
                          <m:t>𝒃</m:t>
                        </m:r>
                        <m:r>
                          <a:rPr lang="vi-VN" sz="4400" b="1" i="0" u="none" strike="noStrike" spc="0">
                            <a:solidFill>
                              <a:schemeClr val="tx1"/>
                            </a:solidFill>
                            <a:effectLst/>
                            <a:latin typeface="Cambria Math"/>
                            <a:ea typeface="Calibri"/>
                            <a:cs typeface="Times New Roman"/>
                          </a:rPr>
                          <m:t>;</m:t>
                        </m:r>
                        <m:r>
                          <a:rPr lang="vi-VN" sz="4400" b="1" i="1" u="none" strike="noStrike" spc="0">
                            <a:solidFill>
                              <a:schemeClr val="tx1"/>
                            </a:solidFill>
                            <a:effectLst/>
                            <a:latin typeface="Cambria Math"/>
                            <a:ea typeface="Calibri"/>
                            <a:cs typeface="Times New Roman"/>
                          </a:rPr>
                          <m:t>𝒅</m:t>
                        </m:r>
                      </m:e>
                    </m:d>
                  </m:oMath>
                </a14:m>
                <a:r>
                  <a:rPr lang="vi-VN" sz="4400" b="1" i="1" u="none" strike="noStrike" spc="0" dirty="0">
                    <a:solidFill>
                      <a:schemeClr val="tx1"/>
                    </a:solidFill>
                    <a:effectLst/>
                    <a:latin typeface="Tahoma" pitchFamily="34" charset="0"/>
                    <a:ea typeface="Tahoma" pitchFamily="34" charset="0"/>
                    <a:cs typeface="Tahoma" pitchFamily="34" charset="0"/>
                  </a:rPr>
                  <a:t>. Tập </a:t>
                </a:r>
                <a14:m>
                  <m:oMath xmlns:m="http://schemas.openxmlformats.org/officeDocument/2006/math">
                    <m:r>
                      <a:rPr lang="vi-VN" sz="4400" b="1" i="1" u="none" strike="noStrike" spc="0">
                        <a:solidFill>
                          <a:schemeClr val="tx1"/>
                        </a:solidFill>
                        <a:effectLst/>
                        <a:latin typeface="Cambria Math"/>
                        <a:ea typeface="Calibri"/>
                        <a:cs typeface="Times New Roman"/>
                      </a:rPr>
                      <m:t>𝑨</m:t>
                    </m:r>
                    <m:r>
                      <a:rPr lang="vi-VN" sz="4400" b="1" i="0" u="none" strike="noStrike" spc="0">
                        <a:solidFill>
                          <a:schemeClr val="tx1"/>
                        </a:solidFill>
                        <a:effectLst/>
                        <a:latin typeface="Cambria Math"/>
                        <a:ea typeface="Calibri"/>
                        <a:cs typeface="Cambria Math"/>
                      </a:rPr>
                      <m:t>∪</m:t>
                    </m:r>
                    <m:r>
                      <a:rPr lang="vi-VN" sz="4400" b="1" i="1" u="none" strike="noStrike" spc="0">
                        <a:solidFill>
                          <a:schemeClr val="tx1"/>
                        </a:solidFill>
                        <a:effectLst/>
                        <a:latin typeface="Cambria Math"/>
                        <a:ea typeface="Calibri"/>
                        <a:cs typeface="Times New Roman"/>
                      </a:rPr>
                      <m:t>𝑩</m:t>
                    </m:r>
                  </m:oMath>
                </a14:m>
                <a:r>
                  <a:rPr lang="vi-VN" sz="4400" b="1" i="1" u="none" strike="noStrike" spc="0" dirty="0">
                    <a:solidFill>
                      <a:schemeClr val="tx1"/>
                    </a:solidFill>
                    <a:effectLst/>
                    <a:latin typeface="Tahoma" pitchFamily="34" charset="0"/>
                    <a:ea typeface="Tahoma" pitchFamily="34" charset="0"/>
                    <a:cs typeface="Tahoma" pitchFamily="34" charset="0"/>
                  </a:rPr>
                  <a:t> là</a:t>
                </a:r>
                <a:endParaRPr lang="en-US" sz="4400" b="1" dirty="0">
                  <a:solidFill>
                    <a:schemeClr val="tx1"/>
                  </a:solidFill>
                  <a:effectLst/>
                  <a:latin typeface="Tahoma" pitchFamily="34" charset="0"/>
                  <a:ea typeface="Tahoma" pitchFamily="34" charset="0"/>
                  <a:cs typeface="Tahoma" pitchFamily="34" charset="0"/>
                </a:endParaRPr>
              </a:p>
              <a:p>
                <a:pPr marL="571500" marR="0" algn="just">
                  <a:lnSpc>
                    <a:spcPct val="150000"/>
                  </a:lnSpc>
                  <a:spcBef>
                    <a:spcPts val="0"/>
                  </a:spcBef>
                  <a:spcAft>
                    <a:spcPts val="0"/>
                  </a:spcAft>
                </a:pPr>
                <a:r>
                  <a:rPr lang="vi-VN" sz="4400" b="1" i="1" strike="noStrike" spc="0" dirty="0">
                    <a:solidFill>
                      <a:srgbClr val="0000FF"/>
                    </a:solidFill>
                    <a:effectLst/>
                    <a:latin typeface="Tahoma" pitchFamily="34" charset="0"/>
                    <a:ea typeface="Tahoma" pitchFamily="34" charset="0"/>
                    <a:cs typeface="Tahoma" pitchFamily="34" charset="0"/>
                  </a:rPr>
                  <a:t>A</a:t>
                </a:r>
                <a:r>
                  <a:rPr lang="vi-VN" sz="4400" b="1" i="1" u="none" strike="noStrike" spc="0" dirty="0">
                    <a:solidFill>
                      <a:srgbClr val="0000FF"/>
                    </a:solidFill>
                    <a:effectLst/>
                    <a:latin typeface="Tahoma" pitchFamily="34" charset="0"/>
                    <a:ea typeface="Tahoma" pitchFamily="34" charset="0"/>
                    <a:cs typeface="Tahoma" pitchFamily="34" charset="0"/>
                  </a:rPr>
                  <a:t>.</a:t>
                </a:r>
                <a:r>
                  <a:rPr lang="vi-VN" sz="4400" b="1" dirty="0">
                    <a:solidFill>
                      <a:schemeClr val="tx1"/>
                    </a:solidFill>
                    <a:ea typeface="Calibri"/>
                    <a:cs typeface="Cambria Math"/>
                  </a:rPr>
                  <a:t> </a:t>
                </a:r>
                <a14:m>
                  <m:oMath xmlns:m="http://schemas.openxmlformats.org/officeDocument/2006/math">
                    <m:r>
                      <a:rPr lang="vi-VN" sz="4400" b="1">
                        <a:solidFill>
                          <a:schemeClr val="tx1"/>
                        </a:solidFill>
                        <a:latin typeface="Cambria Math"/>
                        <a:ea typeface="Calibri"/>
                        <a:cs typeface="Cambria Math"/>
                      </a:rPr>
                      <m:t>∅</m:t>
                    </m:r>
                    <m:r>
                      <a:rPr lang="vi-VN" sz="4400" b="1" i="0" u="none" strike="noStrike" spc="0">
                        <a:solidFill>
                          <a:schemeClr val="tx1"/>
                        </a:solidFill>
                        <a:effectLst/>
                        <a:latin typeface="Cambria Math"/>
                        <a:ea typeface="Calibri"/>
                        <a:cs typeface="Times New Roman"/>
                      </a:rPr>
                      <m:t>.</m:t>
                    </m:r>
                  </m:oMath>
                </a14:m>
                <a:r>
                  <a:rPr lang="vi-VN" sz="4400" b="1" i="1" u="none" strike="noStrike" spc="0" dirty="0">
                    <a:solidFill>
                      <a:schemeClr val="tx1"/>
                    </a:solidFill>
                    <a:effectLst/>
                    <a:latin typeface="Tahoma" pitchFamily="34" charset="0"/>
                    <a:ea typeface="Tahoma" pitchFamily="34" charset="0"/>
                    <a:cs typeface="Tahoma" pitchFamily="34" charset="0"/>
                  </a:rPr>
                  <a:t>	</a:t>
                </a:r>
                <a:r>
                  <a:rPr lang="en-US" sz="4400" b="1" i="1" u="none" strike="noStrike" spc="0" dirty="0">
                    <a:solidFill>
                      <a:schemeClr val="tx1"/>
                    </a:solidFill>
                    <a:effectLst/>
                    <a:latin typeface="Tahoma" pitchFamily="34" charset="0"/>
                    <a:ea typeface="Tahoma" pitchFamily="34" charset="0"/>
                    <a:cs typeface="Tahoma" pitchFamily="34" charset="0"/>
                  </a:rPr>
                  <a:t>    </a:t>
                </a:r>
                <a:r>
                  <a:rPr lang="vi-VN" sz="4400" b="1" i="1" u="none" strike="noStrike" spc="0" dirty="0">
                    <a:solidFill>
                      <a:srgbClr val="0000FF"/>
                    </a:solidFill>
                    <a:effectLst/>
                    <a:latin typeface="Tahoma" pitchFamily="34" charset="0"/>
                    <a:ea typeface="Tahoma" pitchFamily="34" charset="0"/>
                    <a:cs typeface="Tahoma" pitchFamily="34" charset="0"/>
                  </a:rPr>
                  <a:t>B.</a:t>
                </a:r>
                <a:r>
                  <a:rPr lang="vi-VN" sz="4400" b="1" i="1" u="none" strike="noStrike" spc="0" dirty="0">
                    <a:solidFill>
                      <a:schemeClr val="tx1"/>
                    </a:solidFill>
                    <a:effectLst/>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schemeClr val="tx1"/>
                            </a:solidFill>
                            <a:effectLst/>
                            <a:latin typeface="Cambria Math" panose="02040503050406030204" pitchFamily="18" charset="0"/>
                            <a:ea typeface="Calibri"/>
                          </a:rPr>
                        </m:ctrlPr>
                      </m:dPr>
                      <m:e>
                        <m:r>
                          <a:rPr lang="vi-VN" sz="4400" b="1" i="1" u="none" strike="noStrike" spc="0">
                            <a:solidFill>
                              <a:schemeClr val="tx1"/>
                            </a:solidFill>
                            <a:effectLst/>
                            <a:latin typeface="Cambria Math"/>
                            <a:ea typeface="Calibri"/>
                            <a:cs typeface="Times New Roman"/>
                          </a:rPr>
                          <m:t>𝒂</m:t>
                        </m:r>
                        <m:r>
                          <a:rPr lang="vi-VN" sz="4400" b="1" i="0" u="none" strike="noStrike" spc="0">
                            <a:solidFill>
                              <a:schemeClr val="tx1"/>
                            </a:solidFill>
                            <a:effectLst/>
                            <a:latin typeface="Cambria Math"/>
                            <a:ea typeface="Calibri"/>
                            <a:cs typeface="Times New Roman"/>
                          </a:rPr>
                          <m:t>;</m:t>
                        </m:r>
                        <m:r>
                          <a:rPr lang="vi-VN" sz="4400" b="1" i="1" u="none" strike="noStrike" spc="0">
                            <a:solidFill>
                              <a:schemeClr val="tx1"/>
                            </a:solidFill>
                            <a:effectLst/>
                            <a:latin typeface="Cambria Math"/>
                            <a:ea typeface="Calibri"/>
                            <a:cs typeface="Times New Roman"/>
                          </a:rPr>
                          <m:t>𝒃</m:t>
                        </m:r>
                      </m:e>
                    </m:d>
                    <m:r>
                      <a:rPr lang="vi-VN" sz="4400" b="1" i="0" u="none" strike="noStrike" spc="0">
                        <a:solidFill>
                          <a:schemeClr val="tx1"/>
                        </a:solidFill>
                        <a:effectLst/>
                        <a:latin typeface="Cambria Math"/>
                        <a:ea typeface="Calibri"/>
                        <a:cs typeface="Times New Roman"/>
                      </a:rPr>
                      <m:t>.</m:t>
                    </m:r>
                  </m:oMath>
                </a14:m>
                <a:r>
                  <a:rPr lang="vi-VN" sz="4400" b="1" i="1" u="none" strike="noStrike" spc="0" dirty="0">
                    <a:solidFill>
                      <a:schemeClr val="tx1"/>
                    </a:solidFill>
                    <a:effectLst/>
                    <a:latin typeface="Tahoma" pitchFamily="34" charset="0"/>
                    <a:ea typeface="Tahoma" pitchFamily="34" charset="0"/>
                    <a:cs typeface="Tahoma" pitchFamily="34" charset="0"/>
                  </a:rPr>
                  <a:t> 	</a:t>
                </a:r>
                <a:r>
                  <a:rPr lang="en-US" sz="4400" b="1" i="1" u="none" strike="noStrike" spc="0" dirty="0">
                    <a:solidFill>
                      <a:schemeClr val="tx1"/>
                    </a:solidFill>
                    <a:effectLst/>
                    <a:latin typeface="Tahoma" pitchFamily="34" charset="0"/>
                    <a:ea typeface="Tahoma" pitchFamily="34" charset="0"/>
                    <a:cs typeface="Tahoma" pitchFamily="34" charset="0"/>
                  </a:rPr>
                  <a:t>          </a:t>
                </a:r>
                <a:r>
                  <a:rPr lang="vi-VN" sz="4400" b="1" i="1" u="none" strike="noStrike" spc="0" dirty="0">
                    <a:solidFill>
                      <a:srgbClr val="0000FF"/>
                    </a:solidFill>
                    <a:effectLst/>
                    <a:latin typeface="Tahoma" pitchFamily="34" charset="0"/>
                    <a:ea typeface="Tahoma" pitchFamily="34" charset="0"/>
                    <a:cs typeface="Tahoma" pitchFamily="34" charset="0"/>
                  </a:rPr>
                  <a:t>C.</a:t>
                </a:r>
                <a:r>
                  <a:rPr lang="vi-VN" sz="4400" b="1" i="1" u="none" strike="noStrike" spc="0" dirty="0">
                    <a:solidFill>
                      <a:schemeClr val="tx1"/>
                    </a:solidFill>
                    <a:effectLst/>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schemeClr val="tx1"/>
                            </a:solidFill>
                            <a:effectLst/>
                            <a:latin typeface="Cambria Math" panose="02040503050406030204" pitchFamily="18" charset="0"/>
                            <a:ea typeface="Calibri"/>
                          </a:rPr>
                        </m:ctrlPr>
                      </m:dPr>
                      <m:e>
                        <m:r>
                          <a:rPr lang="vi-VN" sz="4400" b="1" i="1" u="none" strike="noStrike" spc="0">
                            <a:solidFill>
                              <a:schemeClr val="tx1"/>
                            </a:solidFill>
                            <a:effectLst/>
                            <a:latin typeface="Cambria Math"/>
                            <a:ea typeface="Calibri"/>
                            <a:cs typeface="Times New Roman"/>
                          </a:rPr>
                          <m:t>𝒄</m:t>
                        </m:r>
                      </m:e>
                    </m:d>
                    <m:r>
                      <a:rPr lang="vi-VN" sz="4400" b="1" i="0" u="none" strike="noStrike" spc="0">
                        <a:solidFill>
                          <a:schemeClr val="tx1"/>
                        </a:solidFill>
                        <a:effectLst/>
                        <a:latin typeface="Cambria Math"/>
                        <a:ea typeface="Calibri"/>
                        <a:cs typeface="Times New Roman"/>
                      </a:rPr>
                      <m:t>.</m:t>
                    </m:r>
                  </m:oMath>
                </a14:m>
                <a:r>
                  <a:rPr lang="vi-VN" sz="4400" b="1" i="1" u="none" strike="noStrike" spc="0" dirty="0">
                    <a:solidFill>
                      <a:schemeClr val="tx1"/>
                    </a:solidFill>
                    <a:effectLst/>
                    <a:latin typeface="Tahoma" pitchFamily="34" charset="0"/>
                    <a:ea typeface="Tahoma" pitchFamily="34" charset="0"/>
                    <a:cs typeface="Tahoma" pitchFamily="34" charset="0"/>
                  </a:rPr>
                  <a:t>	</a:t>
                </a:r>
                <a:r>
                  <a:rPr lang="en-US" sz="4400" b="1" i="1" u="none" strike="noStrike" spc="0" dirty="0">
                    <a:solidFill>
                      <a:schemeClr val="tx1"/>
                    </a:solidFill>
                    <a:effectLst/>
                    <a:latin typeface="Tahoma" pitchFamily="34" charset="0"/>
                    <a:ea typeface="Tahoma" pitchFamily="34" charset="0"/>
                    <a:cs typeface="Tahoma" pitchFamily="34" charset="0"/>
                  </a:rPr>
                  <a:t>            </a:t>
                </a:r>
                <a:r>
                  <a:rPr lang="vi-VN" sz="4400" b="1" i="1" strike="noStrike" spc="0" dirty="0">
                    <a:solidFill>
                      <a:srgbClr val="0000FF"/>
                    </a:solidFill>
                    <a:effectLst/>
                    <a:latin typeface="Tahoma" pitchFamily="34" charset="0"/>
                    <a:ea typeface="Tahoma" pitchFamily="34" charset="0"/>
                    <a:cs typeface="Tahoma" pitchFamily="34" charset="0"/>
                  </a:rPr>
                  <a:t>D.</a:t>
                </a:r>
                <a:r>
                  <a:rPr lang="vi-VN" sz="4400" b="1" i="1" u="none" strike="noStrike" spc="0" dirty="0">
                    <a:solidFill>
                      <a:schemeClr val="tx1"/>
                    </a:solidFill>
                    <a:effectLst/>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schemeClr val="tx1"/>
                            </a:solidFill>
                            <a:latin typeface="Cambria Math" panose="02040503050406030204" pitchFamily="18" charset="0"/>
                            <a:ea typeface="Calibri"/>
                          </a:rPr>
                        </m:ctrlPr>
                      </m:dPr>
                      <m:e>
                        <m:r>
                          <a:rPr lang="vi-VN" sz="4400" b="1" i="1">
                            <a:solidFill>
                              <a:schemeClr val="tx1"/>
                            </a:solidFill>
                            <a:latin typeface="Cambria Math"/>
                            <a:ea typeface="Calibri"/>
                            <a:cs typeface="Times New Roman"/>
                          </a:rPr>
                          <m:t>𝒂</m:t>
                        </m:r>
                        <m:r>
                          <a:rPr lang="vi-VN" sz="4400" b="1">
                            <a:solidFill>
                              <a:schemeClr val="tx1"/>
                            </a:solidFill>
                            <a:latin typeface="Cambria Math"/>
                            <a:ea typeface="Calibri"/>
                            <a:cs typeface="Times New Roman"/>
                          </a:rPr>
                          <m:t>;</m:t>
                        </m:r>
                        <m:r>
                          <a:rPr lang="vi-VN" sz="4400" b="1" i="1">
                            <a:solidFill>
                              <a:schemeClr val="tx1"/>
                            </a:solidFill>
                            <a:latin typeface="Cambria Math"/>
                            <a:ea typeface="Calibri"/>
                            <a:cs typeface="Times New Roman"/>
                          </a:rPr>
                          <m:t>𝒃</m:t>
                        </m:r>
                        <m:r>
                          <a:rPr lang="vi-VN" sz="4400" b="1">
                            <a:solidFill>
                              <a:schemeClr val="tx1"/>
                            </a:solidFill>
                            <a:latin typeface="Cambria Math"/>
                            <a:ea typeface="Calibri"/>
                            <a:cs typeface="Times New Roman"/>
                          </a:rPr>
                          <m:t>;</m:t>
                        </m:r>
                        <m:r>
                          <a:rPr lang="vi-VN" sz="4400" b="1" i="1">
                            <a:solidFill>
                              <a:schemeClr val="tx1"/>
                            </a:solidFill>
                            <a:latin typeface="Cambria Math"/>
                            <a:ea typeface="Calibri"/>
                            <a:cs typeface="Times New Roman"/>
                          </a:rPr>
                          <m:t>𝒄</m:t>
                        </m:r>
                        <m:r>
                          <a:rPr lang="vi-VN" sz="4400" b="1">
                            <a:solidFill>
                              <a:schemeClr val="tx1"/>
                            </a:solidFill>
                            <a:latin typeface="Cambria Math"/>
                            <a:ea typeface="Calibri"/>
                            <a:cs typeface="Times New Roman"/>
                          </a:rPr>
                          <m:t>;</m:t>
                        </m:r>
                        <m:r>
                          <a:rPr lang="vi-VN" sz="4400" b="1" i="1">
                            <a:solidFill>
                              <a:schemeClr val="tx1"/>
                            </a:solidFill>
                            <a:latin typeface="Cambria Math"/>
                            <a:ea typeface="Calibri"/>
                            <a:cs typeface="Times New Roman"/>
                          </a:rPr>
                          <m:t>𝒅</m:t>
                        </m:r>
                      </m:e>
                    </m:d>
                    <m:r>
                      <a:rPr lang="vi-VN" sz="4400" b="1" i="0" u="none" strike="noStrike" spc="0">
                        <a:solidFill>
                          <a:schemeClr val="tx1"/>
                        </a:solidFill>
                        <a:effectLst/>
                        <a:latin typeface="Cambria Math"/>
                        <a:ea typeface="Calibri"/>
                        <a:cs typeface="Times New Roman"/>
                      </a:rPr>
                      <m:t>.</m:t>
                    </m:r>
                  </m:oMath>
                </a14:m>
                <a:endParaRPr lang="en-US" sz="4400" b="1" dirty="0">
                  <a:solidFill>
                    <a:schemeClr val="tx1"/>
                  </a:solidFill>
                  <a:effectLst/>
                  <a:latin typeface="Tahoma" pitchFamily="34" charset="0"/>
                  <a:ea typeface="Tahoma" pitchFamily="34" charset="0"/>
                  <a:cs typeface="Tahoma" pitchFamily="34" charset="0"/>
                </a:endParaRPr>
              </a:p>
            </p:txBody>
          </p:sp>
        </mc:Choice>
        <mc:Fallback>
          <p:sp>
            <p:nvSpPr>
              <p:cNvPr id="7" name="Rounded Rectangle 6"/>
              <p:cNvSpPr>
                <a:spLocks noRot="1" noChangeAspect="1" noMove="1" noResize="1" noEditPoints="1" noAdjustHandles="1" noChangeArrowheads="1" noChangeShapeType="1" noTextEdit="1"/>
              </p:cNvSpPr>
              <p:nvPr/>
            </p:nvSpPr>
            <p:spPr>
              <a:xfrm>
                <a:off x="457200" y="2715980"/>
                <a:ext cx="22998810" cy="7239001"/>
              </a:xfrm>
              <a:prstGeom prst="roundRect">
                <a:avLst>
                  <a:gd name="adj" fmla="val 4496"/>
                </a:avLst>
              </a:prstGeom>
              <a:blipFill>
                <a:blip r:embed="rId2"/>
                <a:stretch>
                  <a:fillRect l="-636"/>
                </a:stretch>
              </a:blipFill>
              <a:ln>
                <a:solidFill>
                  <a:srgbClr val="999158"/>
                </a:solidFill>
              </a:ln>
            </p:spPr>
            <p:txBody>
              <a:bodyPr/>
              <a:lstStyle/>
              <a:p>
                <a:r>
                  <a:rPr lang="en-US">
                    <a:noFill/>
                  </a:rPr>
                  <a:t> </a:t>
                </a:r>
              </a:p>
            </p:txBody>
          </p:sp>
        </mc:Fallback>
      </mc:AlternateContent>
      <p:sp>
        <p:nvSpPr>
          <p:cNvPr id="15466" name="Rectangle 112"/>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Times New Roman" pitchFamily="18" charset="0"/>
                <a:ea typeface="Calibri" pitchFamily="34" charset="0"/>
                <a:cs typeface="Times New Roman" pitchFamily="18" charset="0"/>
              </a:rPr>
              <a:t>Câu 1.  [ Mức độ 1]. </a:t>
            </a: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Trong các khẳng định sau khẳng định nào đúng:</a:t>
            </a:r>
            <a:endParaRPr kumimoji="0" lang="en-US" sz="1600" b="0" i="0" u="none" strike="noStrike" cap="none" normalizeH="0" baseline="0">
              <a:ln>
                <a:noFill/>
              </a:ln>
              <a:solidFill>
                <a:schemeClr val="tx1"/>
              </a:solidFill>
              <a:effectLst/>
              <a:latin typeface="Arial" pitchFamily="34" charset="0"/>
              <a:cs typeface="Arial" pitchFamily="34" charset="0"/>
            </a:endParaRPr>
          </a:p>
          <a:p>
            <a:pPr marL="0" marR="0" lvl="0" indent="28575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Arial" pitchFamily="34" charset="0"/>
                <a:ea typeface="Calibri" pitchFamily="34" charset="0"/>
                <a:cs typeface="Times New Roman" pitchFamily="18" charset="0"/>
              </a:rPr>
              <a:t>A.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467" name="Rectangle 113"/>
          <p:cNvSpPr>
            <a:spLocks noChangeArrowheads="1"/>
          </p:cNvSpPr>
          <p:nvPr/>
        </p:nvSpPr>
        <p:spPr bwMode="auto">
          <a:xfrm>
            <a:off x="285750" y="6540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a:ln>
                  <a:noFill/>
                </a:ln>
                <a:solidFill>
                  <a:srgbClr val="0000FF"/>
                </a:solidFill>
                <a:effectLst/>
                <a:latin typeface="Arial" pitchFamily="34" charset="0"/>
                <a:ea typeface="Calibri" pitchFamily="34" charset="0"/>
                <a:cs typeface="Times New Roman" pitchFamily="18" charset="0"/>
              </a:rPr>
              <a:t>B.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468" name="Rectangle 114"/>
          <p:cNvSpPr>
            <a:spLocks noChangeArrowheads="1"/>
          </p:cNvSpPr>
          <p:nvPr/>
        </p:nvSpPr>
        <p:spPr bwMode="auto">
          <a:xfrm>
            <a:off x="285750" y="8509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a:ln>
                  <a:noFill/>
                </a:ln>
                <a:solidFill>
                  <a:srgbClr val="0000FF"/>
                </a:solidFill>
                <a:effectLst/>
                <a:latin typeface="Arial" pitchFamily="34" charset="0"/>
                <a:ea typeface="Calibri" pitchFamily="34" charset="0"/>
                <a:cs typeface="Times New Roman" pitchFamily="18" charset="0"/>
              </a:rPr>
              <a:t>C.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469" name="Rectangle 115"/>
          <p:cNvSpPr>
            <a:spLocks noChangeArrowheads="1"/>
          </p:cNvSpPr>
          <p:nvPr/>
        </p:nvSpPr>
        <p:spPr bwMode="auto">
          <a:xfrm>
            <a:off x="285750" y="10477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r>
              <a:rPr kumimoji="0" lang="en-US" sz="1400" b="1" i="0" u="sng" strike="noStrike" cap="none" normalizeH="0" baseline="0">
                <a:ln>
                  <a:noFill/>
                </a:ln>
                <a:solidFill>
                  <a:srgbClr val="0000FF"/>
                </a:solidFill>
                <a:effectLst/>
                <a:latin typeface="Arial" pitchFamily="34" charset="0"/>
                <a:ea typeface="Calibri" pitchFamily="34" charset="0"/>
                <a:cs typeface="Times New Roman" pitchFamily="18" charset="0"/>
              </a:rPr>
              <a:t>D</a:t>
            </a:r>
            <a:r>
              <a:rPr kumimoji="0" lang="en-US" sz="1400" b="1" i="0" u="none" strike="noStrike" cap="none" normalizeH="0" baseline="0">
                <a:ln>
                  <a:noFill/>
                </a:ln>
                <a:solidFill>
                  <a:srgbClr val="0000FF"/>
                </a:solidFill>
                <a:effectLst/>
                <a:latin typeface="Arial" pitchFamily="34"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470" name="Rectangle 116"/>
          <p:cNvSpPr>
            <a:spLocks noChangeArrowheads="1"/>
          </p:cNvSpPr>
          <p:nvPr/>
        </p:nvSpPr>
        <p:spPr bwMode="auto">
          <a:xfrm>
            <a:off x="285750" y="12763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tab pos="2160588" algn="l"/>
                <a:tab pos="3600450" algn="l"/>
                <a:tab pos="5040313" algn="l"/>
              </a:tabLst>
            </a:pPr>
            <a:r>
              <a:rPr kumimoji="0" lang="en-US"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Oval 8"/>
          <p:cNvSpPr/>
          <p:nvPr/>
        </p:nvSpPr>
        <p:spPr>
          <a:xfrm>
            <a:off x="13106400" y="8305800"/>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p>
        </p:txBody>
      </p:sp>
      <p:sp>
        <p:nvSpPr>
          <p:cNvPr id="10" name="Oval 9"/>
          <p:cNvSpPr/>
          <p:nvPr/>
        </p:nvSpPr>
        <p:spPr>
          <a:xfrm>
            <a:off x="17602200" y="4495800"/>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p>
        </p:txBody>
      </p:sp>
      <p:grpSp>
        <p:nvGrpSpPr>
          <p:cNvPr id="11" name="Group 10">
            <a:extLst>
              <a:ext uri="{FF2B5EF4-FFF2-40B4-BE49-F238E27FC236}">
                <a16:creationId xmlns:a16="http://schemas.microsoft.com/office/drawing/2014/main" id="{6E6C660A-F34F-4766-9567-628671092C1C}"/>
              </a:ext>
            </a:extLst>
          </p:cNvPr>
          <p:cNvGrpSpPr/>
          <p:nvPr/>
        </p:nvGrpSpPr>
        <p:grpSpPr>
          <a:xfrm>
            <a:off x="-454912" y="1572056"/>
            <a:ext cx="19656043" cy="830901"/>
            <a:chOff x="-288924" y="1892299"/>
            <a:chExt cx="19659599" cy="830900"/>
          </a:xfrm>
        </p:grpSpPr>
        <p:sp>
          <p:nvSpPr>
            <p:cNvPr id="12" name="Rounded Rectangle 2">
              <a:extLst>
                <a:ext uri="{FF2B5EF4-FFF2-40B4-BE49-F238E27FC236}">
                  <a16:creationId xmlns:a16="http://schemas.microsoft.com/office/drawing/2014/main" id="{C4684EE1-2B28-4EA0-9292-99391BA579E4}"/>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a:extLst>
                <a:ext uri="{FF2B5EF4-FFF2-40B4-BE49-F238E27FC236}">
                  <a16:creationId xmlns:a16="http://schemas.microsoft.com/office/drawing/2014/main" id="{FA788803-7455-481C-A141-2986499D3BA5}"/>
                </a:ext>
              </a:extLst>
            </p:cNvPr>
            <p:cNvSpPr txBox="1"/>
            <p:nvPr/>
          </p:nvSpPr>
          <p:spPr>
            <a:xfrm>
              <a:off x="1082675" y="1922269"/>
              <a:ext cx="184764" cy="754052"/>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14" name="TextBox 13">
              <a:extLst>
                <a:ext uri="{FF2B5EF4-FFF2-40B4-BE49-F238E27FC236}">
                  <a16:creationId xmlns:a16="http://schemas.microsoft.com/office/drawing/2014/main" id="{477124F6-9A32-41FC-AF35-C90CFD4FDBD9}"/>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VỀ TRẮC NGHIỆM</a:t>
              </a:r>
            </a:p>
          </p:txBody>
        </p:sp>
      </p:grpSp>
    </p:spTree>
    <p:extLst>
      <p:ext uri="{BB962C8B-B14F-4D97-AF65-F5344CB8AC3E}">
        <p14:creationId xmlns:p14="http://schemas.microsoft.com/office/powerpoint/2010/main" val="24709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wipe(left)">
                                      <p:cBhvr>
                                        <p:cTn id="20" dur="500"/>
                                        <p:tgtEl>
                                          <p:spTgt spid="7">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wipe(left)">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25974" y="5943600"/>
            <a:ext cx="22608237" cy="4572002"/>
            <a:chOff x="1220788" y="7162800"/>
            <a:chExt cx="22610853" cy="4572531"/>
          </a:xfrm>
        </p:grpSpPr>
        <p:sp>
          <p:nvSpPr>
            <p:cNvPr id="31" name="Rounded Rectangle 30"/>
            <p:cNvSpPr/>
            <p:nvPr/>
          </p:nvSpPr>
          <p:spPr>
            <a:xfrm>
              <a:off x="1222486" y="7418549"/>
              <a:ext cx="22609155" cy="431678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VỀ TRẮC NGHIỆM</a:t>
              </a:r>
            </a:p>
          </p:txBody>
        </p:sp>
      </p:grpSp>
      <mc:AlternateContent xmlns:mc="http://schemas.openxmlformats.org/markup-compatibility/2006" xmlns:a14="http://schemas.microsoft.com/office/drawing/2010/main">
        <mc:Choice Requires="a14">
          <p:sp>
            <p:nvSpPr>
              <p:cNvPr id="7" name="Rounded Rectangle 6"/>
              <p:cNvSpPr/>
              <p:nvPr/>
            </p:nvSpPr>
            <p:spPr>
              <a:xfrm>
                <a:off x="725974" y="2670228"/>
                <a:ext cx="22608237" cy="285484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gn="just">
                  <a:lnSpc>
                    <a:spcPct val="150000"/>
                  </a:lnSpc>
                </a:pPr>
                <a:r>
                  <a:rPr lang="vi-VN" sz="4400" b="1" dirty="0">
                    <a:solidFill>
                      <a:srgbClr val="0000FF"/>
                    </a:solidFill>
                    <a:latin typeface="Tahoma" pitchFamily="34" charset="0"/>
                    <a:ea typeface="Tahoma" pitchFamily="34" charset="0"/>
                    <a:cs typeface="Tahoma" pitchFamily="34" charset="0"/>
                  </a:rPr>
                  <a:t>Câu </a:t>
                </a:r>
                <a:r>
                  <a:rPr lang="en-US" sz="4400" b="1" dirty="0">
                    <a:solidFill>
                      <a:srgbClr val="0000FF"/>
                    </a:solidFill>
                    <a:latin typeface="Tahoma" pitchFamily="34" charset="0"/>
                    <a:ea typeface="Tahoma" pitchFamily="34" charset="0"/>
                    <a:cs typeface="Tahoma" pitchFamily="34" charset="0"/>
                  </a:rPr>
                  <a:t>3</a:t>
                </a:r>
                <a:r>
                  <a:rPr lang="vi-VN" sz="4400" b="1" dirty="0">
                    <a:solidFill>
                      <a:srgbClr val="0000FF"/>
                    </a:solidFill>
                    <a:latin typeface="Tahoma" pitchFamily="34" charset="0"/>
                    <a:ea typeface="Tahoma" pitchFamily="34" charset="0"/>
                    <a:cs typeface="Tahoma" pitchFamily="34" charset="0"/>
                  </a:rPr>
                  <a:t>.</a:t>
                </a:r>
                <a:r>
                  <a:rPr lang="en-US" sz="4400" b="1" dirty="0">
                    <a:solidFill>
                      <a:srgbClr val="FF00FF"/>
                    </a:solidFill>
                    <a:latin typeface="Tahoma" pitchFamily="34" charset="0"/>
                    <a:ea typeface="Tahoma" pitchFamily="34" charset="0"/>
                    <a:cs typeface="Tahoma" pitchFamily="34" charset="0"/>
                  </a:rPr>
                  <a:t>  </a:t>
                </a:r>
                <a:r>
                  <a:rPr lang="vi-VN" sz="4400" b="1" dirty="0">
                    <a:solidFill>
                      <a:srgbClr val="0000FF"/>
                    </a:solidFill>
                    <a:latin typeface="Tahoma" pitchFamily="34" charset="0"/>
                    <a:ea typeface="Tahoma" pitchFamily="34" charset="0"/>
                    <a:cs typeface="Tahoma" pitchFamily="34" charset="0"/>
                  </a:rPr>
                  <a:t>[</a:t>
                </a:r>
                <a:r>
                  <a:rPr lang="en-US" sz="4400" b="1" dirty="0" err="1">
                    <a:solidFill>
                      <a:srgbClr val="0000FF"/>
                    </a:solidFill>
                    <a:latin typeface="Tahoma" pitchFamily="34" charset="0"/>
                    <a:ea typeface="Tahoma" pitchFamily="34" charset="0"/>
                    <a:cs typeface="Tahoma" pitchFamily="34" charset="0"/>
                  </a:rPr>
                  <a:t>Mức</a:t>
                </a:r>
                <a:r>
                  <a:rPr lang="en-US" sz="4400" b="1" dirty="0">
                    <a:solidFill>
                      <a:srgbClr val="0000FF"/>
                    </a:solidFill>
                    <a:latin typeface="Tahoma" pitchFamily="34" charset="0"/>
                    <a:ea typeface="Tahoma" pitchFamily="34" charset="0"/>
                    <a:cs typeface="Tahoma" pitchFamily="34" charset="0"/>
                  </a:rPr>
                  <a:t> </a:t>
                </a:r>
                <a:r>
                  <a:rPr lang="en-US" sz="4400" b="1" dirty="0" err="1">
                    <a:solidFill>
                      <a:srgbClr val="0000FF"/>
                    </a:solidFill>
                    <a:latin typeface="Tahoma" pitchFamily="34" charset="0"/>
                    <a:ea typeface="Tahoma" pitchFamily="34" charset="0"/>
                    <a:cs typeface="Tahoma" pitchFamily="34" charset="0"/>
                  </a:rPr>
                  <a:t>độ</a:t>
                </a:r>
                <a:r>
                  <a:rPr lang="en-US" sz="4400" b="1" dirty="0">
                    <a:solidFill>
                      <a:srgbClr val="0000FF"/>
                    </a:solidFill>
                    <a:latin typeface="Tahoma" pitchFamily="34" charset="0"/>
                    <a:ea typeface="Tahoma" pitchFamily="34" charset="0"/>
                    <a:cs typeface="Tahoma" pitchFamily="34" charset="0"/>
                  </a:rPr>
                  <a:t> 2</a:t>
                </a:r>
                <a:r>
                  <a:rPr lang="vi-VN" sz="4400" b="1" dirty="0">
                    <a:solidFill>
                      <a:srgbClr val="0000FF"/>
                    </a:solidFill>
                    <a:latin typeface="Tahoma" pitchFamily="34" charset="0"/>
                    <a:ea typeface="Tahoma" pitchFamily="34" charset="0"/>
                    <a:cs typeface="Tahoma" pitchFamily="34" charset="0"/>
                  </a:rPr>
                  <a:t>]</a:t>
                </a:r>
                <a:r>
                  <a:rPr lang="en-US" sz="4400" b="1" dirty="0">
                    <a:solidFill>
                      <a:srgbClr val="0000FF"/>
                    </a:solidFill>
                    <a:latin typeface="Tahoma" pitchFamily="34" charset="0"/>
                    <a:ea typeface="Tahoma" pitchFamily="34" charset="0"/>
                    <a:cs typeface="Tahoma" pitchFamily="34" charset="0"/>
                  </a:rPr>
                  <a:t>. </a:t>
                </a:r>
                <a:r>
                  <a:rPr lang="vi-VN" sz="4400" b="1" i="1" dirty="0">
                    <a:solidFill>
                      <a:prstClr val="black"/>
                    </a:solidFill>
                    <a:latin typeface="Tahoma" pitchFamily="34" charset="0"/>
                    <a:ea typeface="Tahoma" pitchFamily="34" charset="0"/>
                    <a:cs typeface="Tahoma" pitchFamily="34" charset="0"/>
                  </a:rPr>
                  <a:t>Cho </a:t>
                </a:r>
                <a14:m>
                  <m:oMath xmlns:m="http://schemas.openxmlformats.org/officeDocument/2006/math">
                    <m:r>
                      <a:rPr lang="vi-VN" sz="4400" b="1" i="1">
                        <a:solidFill>
                          <a:prstClr val="black"/>
                        </a:solidFill>
                        <a:latin typeface="Cambria Math"/>
                        <a:ea typeface="Calibri"/>
                        <a:cs typeface="Times New Roman"/>
                      </a:rPr>
                      <m:t>𝑨</m:t>
                    </m:r>
                    <m:r>
                      <a:rPr lang="vi-VN" sz="4400" b="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rPr>
                        </m:ctrlPr>
                      </m:dPr>
                      <m:e>
                        <m:r>
                          <a:rPr lang="vi-VN" sz="4400" b="1" i="1">
                            <a:solidFill>
                              <a:prstClr val="black"/>
                            </a:solidFill>
                            <a:latin typeface="Cambria Math"/>
                            <a:ea typeface="Calibri"/>
                            <a:cs typeface="Times New Roman"/>
                          </a:rPr>
                          <m:t>𝒙</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ℝ</m:t>
                        </m:r>
                        <m:r>
                          <a:rPr lang="vi-VN" sz="4400" b="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rPr>
                            </m:ctrlPr>
                          </m:dPr>
                          <m:e>
                            <m:r>
                              <a:rPr lang="vi-VN" sz="4400" b="1" i="1">
                                <a:solidFill>
                                  <a:prstClr val="black"/>
                                </a:solidFill>
                                <a:latin typeface="Cambria Math"/>
                                <a:ea typeface="Calibri"/>
                                <a:cs typeface="Times New Roman"/>
                              </a:rPr>
                              <m:t>𝒙</m:t>
                            </m:r>
                          </m:e>
                        </m:d>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𝟐</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𝟎</m:t>
                        </m:r>
                      </m:e>
                    </m:d>
                    <m:r>
                      <a:rPr lang="vi-VN" sz="4400" b="1">
                        <a:solidFill>
                          <a:prstClr val="black"/>
                        </a:solidFill>
                        <a:latin typeface="Cambria Math"/>
                        <a:ea typeface="Calibri"/>
                        <a:cs typeface="Times New Roman"/>
                      </a:rPr>
                      <m:t>,</m:t>
                    </m:r>
                    <m:r>
                      <a:rPr lang="vi-VN" sz="4400" b="1" i="1">
                        <a:solidFill>
                          <a:prstClr val="black"/>
                        </a:solidFill>
                        <a:latin typeface="Cambria Math"/>
                        <a:ea typeface="Calibri"/>
                        <a:cs typeface="Times New Roman"/>
                      </a:rPr>
                      <m:t>𝑩</m:t>
                    </m:r>
                    <m:r>
                      <a:rPr lang="vi-VN" sz="4400" b="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rPr>
                        </m:ctrlPr>
                      </m:dPr>
                      <m:e>
                        <m:r>
                          <a:rPr lang="vi-VN" sz="4400" b="1" i="1">
                            <a:solidFill>
                              <a:prstClr val="black"/>
                            </a:solidFill>
                            <a:latin typeface="Cambria Math"/>
                            <a:ea typeface="Calibri"/>
                            <a:cs typeface="Times New Roman"/>
                          </a:rPr>
                          <m:t>𝒙</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ℝ</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𝟐</m:t>
                        </m:r>
                        <m:r>
                          <a:rPr lang="vi-VN" sz="4400" b="1" i="1">
                            <a:solidFill>
                              <a:prstClr val="black"/>
                            </a:solidFill>
                            <a:latin typeface="Cambria Math"/>
                            <a:ea typeface="Calibri"/>
                            <a:cs typeface="Times New Roman"/>
                          </a:rPr>
                          <m:t>𝒙</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𝟏</m:t>
                        </m:r>
                        <m:r>
                          <a:rPr lang="vi-VN" sz="4400" b="1">
                            <a:solidFill>
                              <a:prstClr val="black"/>
                            </a:solidFill>
                            <a:latin typeface="Cambria Math"/>
                            <a:ea typeface="Calibri"/>
                            <a:cs typeface="Times New Roman"/>
                          </a:rPr>
                          <m:t>&gt;</m:t>
                        </m:r>
                        <m:r>
                          <a:rPr lang="vi-VN" sz="4400" b="1">
                            <a:solidFill>
                              <a:prstClr val="black"/>
                            </a:solidFill>
                            <a:latin typeface="Cambria Math"/>
                            <a:ea typeface="Calibri"/>
                            <a:cs typeface="Times New Roman"/>
                          </a:rPr>
                          <m:t>𝟎</m:t>
                        </m:r>
                      </m:e>
                    </m:d>
                  </m:oMath>
                </a14:m>
                <a:r>
                  <a:rPr lang="vi-VN" sz="4400" b="1" i="1" dirty="0">
                    <a:solidFill>
                      <a:prstClr val="black"/>
                    </a:solidFill>
                    <a:latin typeface="Tahoma" pitchFamily="34" charset="0"/>
                    <a:ea typeface="Tahoma" pitchFamily="34" charset="0"/>
                    <a:cs typeface="Tahoma" pitchFamily="34" charset="0"/>
                  </a:rPr>
                  <a:t>. Tập </a:t>
                </a:r>
                <a14:m>
                  <m:oMath xmlns:m="http://schemas.openxmlformats.org/officeDocument/2006/math">
                    <m:r>
                      <a:rPr lang="vi-VN" sz="4400" b="1" i="1">
                        <a:solidFill>
                          <a:prstClr val="black"/>
                        </a:solidFill>
                        <a:latin typeface="Cambria Math"/>
                        <a:ea typeface="Calibri"/>
                        <a:cs typeface="Times New Roman"/>
                      </a:rPr>
                      <m:t>𝑨</m:t>
                    </m:r>
                    <m:r>
                      <a:rPr lang="vi-VN" sz="4400" b="1">
                        <a:solidFill>
                          <a:prstClr val="black"/>
                        </a:solidFill>
                        <a:latin typeface="Cambria Math"/>
                        <a:ea typeface="Calibri"/>
                        <a:cs typeface="Times New Roman"/>
                      </a:rPr>
                      <m:t>∩</m:t>
                    </m:r>
                    <m:r>
                      <a:rPr lang="vi-VN" sz="4400" b="1" i="1">
                        <a:solidFill>
                          <a:prstClr val="black"/>
                        </a:solidFill>
                        <a:latin typeface="Cambria Math"/>
                        <a:ea typeface="Calibri"/>
                        <a:cs typeface="Times New Roman"/>
                      </a:rPr>
                      <m:t>𝑩</m:t>
                    </m:r>
                  </m:oMath>
                </a14:m>
                <a:r>
                  <a:rPr lang="vi-VN" sz="4400" b="1" i="1" dirty="0">
                    <a:solidFill>
                      <a:prstClr val="black"/>
                    </a:solidFill>
                    <a:latin typeface="Tahoma" pitchFamily="34" charset="0"/>
                    <a:ea typeface="Tahoma" pitchFamily="34" charset="0"/>
                    <a:cs typeface="Tahoma" pitchFamily="34" charset="0"/>
                  </a:rPr>
                  <a:t> là</a:t>
                </a:r>
                <a:endParaRPr lang="en-US" sz="4400" b="1" dirty="0">
                  <a:solidFill>
                    <a:prstClr val="black"/>
                  </a:solidFill>
                  <a:latin typeface="Tahoma" pitchFamily="34" charset="0"/>
                  <a:ea typeface="Tahoma" pitchFamily="34" charset="0"/>
                  <a:cs typeface="Tahoma" pitchFamily="34" charset="0"/>
                </a:endParaRPr>
              </a:p>
              <a:p>
                <a:pPr marL="571500" lvl="0" algn="just">
                  <a:lnSpc>
                    <a:spcPct val="150000"/>
                  </a:lnSpc>
                </a:pPr>
                <a:r>
                  <a:rPr lang="vi-VN" sz="4400" b="1" i="1" dirty="0">
                    <a:solidFill>
                      <a:prstClr val="black"/>
                    </a:solidFill>
                    <a:latin typeface="Tahoma" pitchFamily="34" charset="0"/>
                    <a:ea typeface="Tahoma" pitchFamily="34" charset="0"/>
                    <a:cs typeface="Tahoma" pitchFamily="34" charset="0"/>
                  </a:rPr>
                  <a:t>A. </a:t>
                </a:r>
                <a14:m>
                  <m:oMath xmlns:m="http://schemas.openxmlformats.org/officeDocument/2006/math">
                    <m:d>
                      <m:dPr>
                        <m:begChr m:val="{"/>
                        <m:endChr m:val="}"/>
                        <m:ctrlPr>
                          <a:rPr lang="en-US" sz="4400" b="1" i="1">
                            <a:solidFill>
                              <a:prstClr val="black"/>
                            </a:solidFill>
                            <a:latin typeface="Cambria Math" panose="02040503050406030204" pitchFamily="18" charset="0"/>
                            <a:ea typeface="Calibri"/>
                          </a:rPr>
                        </m:ctrlPr>
                      </m:dPr>
                      <m:e>
                        <m:r>
                          <a:rPr lang="en-US" sz="4400" b="1" i="1" smtClean="0">
                            <a:solidFill>
                              <a:prstClr val="black"/>
                            </a:solidFill>
                            <a:latin typeface="Cambria Math"/>
                            <a:ea typeface="Calibri"/>
                          </a:rPr>
                          <m:t>−</m:t>
                        </m:r>
                        <m:r>
                          <a:rPr lang="vi-VN" sz="4400" b="1">
                            <a:solidFill>
                              <a:prstClr val="black"/>
                            </a:solidFill>
                            <a:latin typeface="Cambria Math"/>
                            <a:ea typeface="Calibri"/>
                            <a:cs typeface="Times New Roman"/>
                          </a:rPr>
                          <m:t>𝟐</m:t>
                        </m:r>
                      </m:e>
                    </m:d>
                    <m:r>
                      <a:rPr lang="vi-VN" sz="4400" b="1">
                        <a:solidFill>
                          <a:prstClr val="black"/>
                        </a:solidFill>
                        <a:latin typeface="Cambria Math"/>
                        <a:ea typeface="Calibri"/>
                        <a:cs typeface="Times New Roman"/>
                      </a:rPr>
                      <m:t>.</m:t>
                    </m:r>
                  </m:oMath>
                </a14:m>
                <a:r>
                  <a:rPr lang="vi-VN" sz="4400" b="1" i="1" dirty="0">
                    <a:solidFill>
                      <a:prstClr val="black"/>
                    </a:solidFill>
                    <a:latin typeface="Tahoma" pitchFamily="34" charset="0"/>
                    <a:ea typeface="Tahoma" pitchFamily="34" charset="0"/>
                    <a:cs typeface="Tahoma" pitchFamily="34" charset="0"/>
                  </a:rPr>
                  <a:t>		</a:t>
                </a:r>
                <a:r>
                  <a:rPr lang="en-US" sz="4400" b="1" i="1" dirty="0">
                    <a:solidFill>
                      <a:prstClr val="black"/>
                    </a:solidFill>
                    <a:latin typeface="Tahoma" pitchFamily="34" charset="0"/>
                    <a:ea typeface="Tahoma" pitchFamily="34" charset="0"/>
                    <a:cs typeface="Tahoma" pitchFamily="34" charset="0"/>
                  </a:rPr>
                  <a:t>  </a:t>
                </a:r>
                <a:r>
                  <a:rPr lang="vi-VN" sz="4400" b="1" i="1" dirty="0">
                    <a:solidFill>
                      <a:prstClr val="black"/>
                    </a:solidFill>
                    <a:latin typeface="Tahoma" pitchFamily="34" charset="0"/>
                    <a:ea typeface="Tahoma" pitchFamily="34" charset="0"/>
                    <a:cs typeface="Tahoma" pitchFamily="34" charset="0"/>
                  </a:rPr>
                  <a:t>B. </a:t>
                </a:r>
                <a14:m>
                  <m:oMath xmlns:m="http://schemas.openxmlformats.org/officeDocument/2006/math">
                    <m:d>
                      <m:dPr>
                        <m:begChr m:val="{"/>
                        <m:endChr m:val="}"/>
                        <m:ctrlPr>
                          <a:rPr lang="en-US" sz="4400" b="1" i="1">
                            <a:solidFill>
                              <a:prstClr val="black"/>
                            </a:solidFill>
                            <a:latin typeface="Cambria Math" panose="02040503050406030204" pitchFamily="18" charset="0"/>
                            <a:ea typeface="Calibri"/>
                          </a:rPr>
                        </m:ctrlPr>
                      </m:dPr>
                      <m:e>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𝟐</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𝟐</m:t>
                        </m:r>
                      </m:e>
                    </m:d>
                    <m:r>
                      <a:rPr lang="vi-VN" sz="4400" b="1">
                        <a:solidFill>
                          <a:prstClr val="black"/>
                        </a:solidFill>
                        <a:latin typeface="Cambria Math"/>
                        <a:ea typeface="Calibri"/>
                        <a:cs typeface="Times New Roman"/>
                      </a:rPr>
                      <m:t>.</m:t>
                    </m:r>
                  </m:oMath>
                </a14:m>
                <a:r>
                  <a:rPr lang="vi-VN" sz="4400" b="1" i="1" dirty="0">
                    <a:solidFill>
                      <a:prstClr val="black"/>
                    </a:solidFill>
                    <a:latin typeface="Tahoma" pitchFamily="34" charset="0"/>
                    <a:ea typeface="Tahoma" pitchFamily="34" charset="0"/>
                    <a:cs typeface="Tahoma" pitchFamily="34" charset="0"/>
                  </a:rPr>
                  <a:t> 		C. </a:t>
                </a:r>
                <a14:m>
                  <m:oMath xmlns:m="http://schemas.openxmlformats.org/officeDocument/2006/math">
                    <m:d>
                      <m:dPr>
                        <m:begChr m:val="{"/>
                        <m:endChr m:val="}"/>
                        <m:ctrlPr>
                          <a:rPr lang="en-US" sz="4400" b="1" i="1">
                            <a:solidFill>
                              <a:prstClr val="black"/>
                            </a:solidFill>
                            <a:latin typeface="Cambria Math" panose="02040503050406030204" pitchFamily="18" charset="0"/>
                            <a:ea typeface="Calibri"/>
                          </a:rPr>
                        </m:ctrlPr>
                      </m:dPr>
                      <m:e>
                        <m:r>
                          <a:rPr lang="vi-VN" sz="4400" b="1">
                            <a:solidFill>
                              <a:prstClr val="black"/>
                            </a:solidFill>
                            <a:latin typeface="Cambria Math"/>
                            <a:ea typeface="Calibri"/>
                            <a:cs typeface="Times New Roman"/>
                          </a:rPr>
                          <m:t>𝟐</m:t>
                        </m:r>
                      </m:e>
                    </m:d>
                    <m:r>
                      <a:rPr lang="vi-VN" sz="4400" b="1">
                        <a:solidFill>
                          <a:prstClr val="black"/>
                        </a:solidFill>
                        <a:latin typeface="Cambria Math"/>
                        <a:ea typeface="Calibri"/>
                        <a:cs typeface="Times New Roman"/>
                      </a:rPr>
                      <m:t>.</m:t>
                    </m:r>
                  </m:oMath>
                </a14:m>
                <a:r>
                  <a:rPr lang="vi-VN" sz="4400" b="1" i="1" dirty="0">
                    <a:solidFill>
                      <a:prstClr val="black"/>
                    </a:solidFill>
                    <a:latin typeface="Tahoma" pitchFamily="34" charset="0"/>
                    <a:ea typeface="Tahoma" pitchFamily="34" charset="0"/>
                    <a:cs typeface="Tahoma" pitchFamily="34" charset="0"/>
                  </a:rPr>
                  <a:t>	</a:t>
                </a:r>
                <a:r>
                  <a:rPr lang="en-US" sz="4400" b="1" i="1" dirty="0">
                    <a:solidFill>
                      <a:prstClr val="black"/>
                    </a:solidFill>
                    <a:latin typeface="Tahoma" pitchFamily="34" charset="0"/>
                    <a:ea typeface="Tahoma" pitchFamily="34" charset="0"/>
                    <a:cs typeface="Tahoma" pitchFamily="34" charset="0"/>
                  </a:rPr>
                  <a:t>           </a:t>
                </a:r>
                <a:r>
                  <a:rPr lang="vi-VN" sz="4400" b="1" i="1" dirty="0">
                    <a:solidFill>
                      <a:prstClr val="black"/>
                    </a:solidFill>
                    <a:latin typeface="Tahoma" pitchFamily="34" charset="0"/>
                    <a:ea typeface="Tahoma" pitchFamily="34" charset="0"/>
                    <a:cs typeface="Tahoma" pitchFamily="34" charset="0"/>
                  </a:rPr>
                  <a:t>D. </a:t>
                </a:r>
                <a14:m>
                  <m:oMath xmlns:m="http://schemas.openxmlformats.org/officeDocument/2006/math">
                    <m:r>
                      <a:rPr lang="vi-VN" sz="4400" b="1">
                        <a:solidFill>
                          <a:prstClr val="black"/>
                        </a:solidFill>
                        <a:latin typeface="Cambria Math"/>
                        <a:ea typeface="Calibri"/>
                        <a:cs typeface="Cambria Math"/>
                      </a:rPr>
                      <m:t>∅</m:t>
                    </m:r>
                    <m:r>
                      <a:rPr lang="vi-VN" sz="4400" b="1">
                        <a:solidFill>
                          <a:prstClr val="black"/>
                        </a:solidFill>
                        <a:latin typeface="Cambria Math"/>
                        <a:ea typeface="Calibri"/>
                        <a:cs typeface="Times New Roman"/>
                      </a:rPr>
                      <m:t>.</m:t>
                    </m:r>
                  </m:oMath>
                </a14:m>
                <a:endParaRPr lang="en-US" sz="4400" b="1" dirty="0">
                  <a:solidFill>
                    <a:prstClr val="black"/>
                  </a:solidFill>
                  <a:latin typeface="Tahoma" pitchFamily="34" charset="0"/>
                  <a:ea typeface="Tahoma" pitchFamily="34" charset="0"/>
                  <a:cs typeface="Tahoma" pitchFamily="34"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725974" y="2670228"/>
                <a:ext cx="22608237" cy="2854843"/>
              </a:xfrm>
              <a:prstGeom prst="roundRect">
                <a:avLst>
                  <a:gd name="adj" fmla="val 4496"/>
                </a:avLst>
              </a:prstGeom>
              <a:blipFill>
                <a:blip r:embed="rId3"/>
                <a:stretch>
                  <a:fillRect l="-889" r="-485"/>
                </a:stretch>
              </a:blipFill>
              <a:ln>
                <a:solidFill>
                  <a:srgbClr val="999158"/>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739361" y="7239000"/>
                <a:ext cx="21196839" cy="1752275"/>
              </a:xfrm>
              <a:prstGeom prst="rect">
                <a:avLst/>
              </a:prstGeom>
            </p:spPr>
            <p:txBody>
              <a:bodyPr wrap="square">
                <a:spAutoFit/>
              </a:bodyPr>
              <a:lstStyle/>
              <a:p>
                <a:pPr marL="571500" algn="just">
                  <a:lnSpc>
                    <a:spcPct val="115000"/>
                  </a:lnSpc>
                  <a:spcAft>
                    <a:spcPts val="800"/>
                  </a:spcAft>
                </a:pPr>
                <a:r>
                  <a:rPr lang="nl-NL" sz="4400" b="1" dirty="0">
                    <a:solidFill>
                      <a:prstClr val="black"/>
                    </a:solidFill>
                    <a:latin typeface="Tahoma" pitchFamily="34" charset="0"/>
                    <a:ea typeface="Tahoma" pitchFamily="34" charset="0"/>
                    <a:cs typeface="Tahoma" pitchFamily="34" charset="0"/>
                  </a:rPr>
                  <a:t>Chọn </a:t>
                </a:r>
                <a:r>
                  <a:rPr lang="nl-NL" sz="4400" b="1" dirty="0">
                    <a:solidFill>
                      <a:srgbClr val="0000FF"/>
                    </a:solidFill>
                    <a:latin typeface="Tahoma" pitchFamily="34" charset="0"/>
                    <a:ea typeface="Tahoma" pitchFamily="34" charset="0"/>
                    <a:cs typeface="Tahoma" pitchFamily="34" charset="0"/>
                  </a:rPr>
                  <a:t>C. </a:t>
                </a:r>
              </a:p>
              <a:p>
                <a:pPr marL="571500" algn="just">
                  <a:lnSpc>
                    <a:spcPct val="115000"/>
                  </a:lnSpc>
                  <a:spcAft>
                    <a:spcPts val="800"/>
                  </a:spcAft>
                </a:pPr>
                <a:r>
                  <a:rPr lang="nl-NL" sz="4400" b="1" dirty="0">
                    <a:solidFill>
                      <a:schemeClr val="tx1"/>
                    </a:solidFill>
                    <a:latin typeface="Tahoma" pitchFamily="34" charset="0"/>
                    <a:ea typeface="Tahoma" pitchFamily="34" charset="0"/>
                    <a:cs typeface="Tahoma" pitchFamily="34" charset="0"/>
                  </a:rPr>
                  <a:t>Ta có </a:t>
                </a:r>
                <a14:m>
                  <m:oMath xmlns:m="http://schemas.openxmlformats.org/officeDocument/2006/math">
                    <m:r>
                      <a:rPr lang="en-US" sz="4400" b="1" i="1" smtClean="0">
                        <a:solidFill>
                          <a:schemeClr val="tx1"/>
                        </a:solidFill>
                        <a:latin typeface="Cambria Math" panose="02040503050406030204" pitchFamily="18" charset="0"/>
                        <a:ea typeface="Tahoma" pitchFamily="34" charset="0"/>
                        <a:cs typeface="Tahoma" pitchFamily="34" charset="0"/>
                      </a:rPr>
                      <m:t>𝑨</m:t>
                    </m:r>
                    <m:r>
                      <a:rPr lang="en-US" sz="4400" b="1" i="1" smtClean="0">
                        <a:solidFill>
                          <a:schemeClr val="tx1"/>
                        </a:solidFill>
                        <a:latin typeface="Cambria Math" panose="02040503050406030204" pitchFamily="18" charset="0"/>
                        <a:ea typeface="Tahoma" pitchFamily="34" charset="0"/>
                        <a:cs typeface="Tahoma" pitchFamily="34" charset="0"/>
                      </a:rPr>
                      <m:t>=</m:t>
                    </m:r>
                    <m:d>
                      <m:dPr>
                        <m:begChr m:val="{"/>
                        <m:endChr m:val="}"/>
                        <m:ctrlPr>
                          <a:rPr lang="en-US" sz="4400" b="1" i="1" smtClean="0">
                            <a:solidFill>
                              <a:schemeClr val="tx1"/>
                            </a:solidFill>
                            <a:latin typeface="Cambria Math" panose="02040503050406030204" pitchFamily="18" charset="0"/>
                            <a:ea typeface="Tahoma" pitchFamily="34" charset="0"/>
                            <a:cs typeface="Tahoma" pitchFamily="34" charset="0"/>
                          </a:rPr>
                        </m:ctrlPr>
                      </m:dPr>
                      <m:e>
                        <m:r>
                          <a:rPr lang="en-US" sz="4400" b="1" i="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𝟐</m:t>
                        </m:r>
                        <m:r>
                          <a:rPr lang="en-US" sz="4400" b="1" i="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𝟐</m:t>
                        </m:r>
                      </m:e>
                    </m:d>
                  </m:oMath>
                </a14:m>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dễ</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thấy</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có</a:t>
                </a:r>
                <a:r>
                  <a:rPr lang="en-US" sz="4400" b="1" dirty="0">
                    <a:solidFill>
                      <a:schemeClr val="tx1"/>
                    </a:solidFill>
                    <a:latin typeface="Tahoma" pitchFamily="34" charset="0"/>
                    <a:ea typeface="Tahoma" pitchFamily="34" charset="0"/>
                    <a:cs typeface="Tahoma" pitchFamily="34" charset="0"/>
                  </a:rPr>
                  <a:t> 2 </a:t>
                </a:r>
                <a:r>
                  <a:rPr lang="en-US" sz="4400" b="1" dirty="0" err="1">
                    <a:solidFill>
                      <a:schemeClr val="tx1"/>
                    </a:solidFill>
                    <a:latin typeface="Tahoma" pitchFamily="34" charset="0"/>
                    <a:ea typeface="Tahoma" pitchFamily="34" charset="0"/>
                    <a:cs typeface="Tahoma" pitchFamily="34" charset="0"/>
                  </a:rPr>
                  <a:t>thoả</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mãn</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i="1" smtClean="0">
                        <a:solidFill>
                          <a:schemeClr val="tx1"/>
                        </a:solidFill>
                        <a:latin typeface="Cambria Math" panose="02040503050406030204" pitchFamily="18" charset="0"/>
                        <a:ea typeface="Tahoma" pitchFamily="34" charset="0"/>
                        <a:cs typeface="Tahoma" pitchFamily="34" charset="0"/>
                      </a:rPr>
                      <m:t>𝟐</m:t>
                    </m:r>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i="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𝟏</m:t>
                    </m:r>
                    <m:r>
                      <a:rPr lang="en-US" sz="4400" b="1" i="1" smtClean="0">
                        <a:solidFill>
                          <a:schemeClr val="tx1"/>
                        </a:solidFill>
                        <a:latin typeface="Cambria Math" panose="02040503050406030204" pitchFamily="18" charset="0"/>
                        <a:ea typeface="Tahoma" pitchFamily="34" charset="0"/>
                        <a:cs typeface="Tahoma" pitchFamily="34" charset="0"/>
                      </a:rPr>
                      <m:t>&gt;</m:t>
                    </m:r>
                    <m:r>
                      <a:rPr lang="en-US" sz="4400" b="1" i="1" smtClean="0">
                        <a:solidFill>
                          <a:schemeClr val="tx1"/>
                        </a:solidFill>
                        <a:latin typeface="Cambria Math" panose="02040503050406030204" pitchFamily="18" charset="0"/>
                        <a:ea typeface="Tahoma" pitchFamily="34" charset="0"/>
                        <a:cs typeface="Tahoma" pitchFamily="34" charset="0"/>
                      </a:rPr>
                      <m:t>𝟎</m:t>
                    </m:r>
                  </m:oMath>
                </a14:m>
                <a:r>
                  <a:rPr lang="en-US" sz="4400" b="1" dirty="0">
                    <a:solidFill>
                      <a:schemeClr val="tx1"/>
                    </a:solidFill>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Nên</a:t>
                </a:r>
                <a:r>
                  <a:rPr lang="en-US" sz="4400" b="1" dirty="0">
                    <a:latin typeface="Tahoma" pitchFamily="34" charset="0"/>
                    <a:ea typeface="Tahoma" pitchFamily="34" charset="0"/>
                    <a:cs typeface="Tahoma" pitchFamily="34" charset="0"/>
                  </a:rPr>
                  <a:t> ta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𝑨</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𝑩</m:t>
                    </m:r>
                    <m:r>
                      <a:rPr lang="en-US" sz="4400" b="1" i="1" smtClean="0">
                        <a:latin typeface="Cambria Math" panose="02040503050406030204" pitchFamily="18" charset="0"/>
                        <a:ea typeface="Cambria Math" panose="02040503050406030204" pitchFamily="18" charset="0"/>
                        <a:cs typeface="Tahoma" pitchFamily="34" charset="0"/>
                      </a:rPr>
                      <m:t>=</m:t>
                    </m:r>
                    <m:d>
                      <m:dPr>
                        <m:begChr m:val="{"/>
                        <m:endChr m:val="}"/>
                        <m:ctrlPr>
                          <a:rPr lang="en-US" sz="4400" b="1" i="1" smtClean="0">
                            <a:latin typeface="Cambria Math" panose="02040503050406030204" pitchFamily="18" charset="0"/>
                            <a:ea typeface="Cambria Math" panose="02040503050406030204" pitchFamily="18" charset="0"/>
                            <a:cs typeface="Tahoma" pitchFamily="34" charset="0"/>
                          </a:rPr>
                        </m:ctrlPr>
                      </m:dPr>
                      <m:e>
                        <m:r>
                          <a:rPr lang="en-US" sz="4400" b="1" i="1" smtClean="0">
                            <a:latin typeface="Cambria Math" panose="02040503050406030204" pitchFamily="18" charset="0"/>
                            <a:ea typeface="Cambria Math" panose="02040503050406030204" pitchFamily="18" charset="0"/>
                            <a:cs typeface="Tahoma" pitchFamily="34" charset="0"/>
                          </a:rPr>
                          <m:t>𝟐</m:t>
                        </m:r>
                      </m:e>
                    </m:d>
                  </m:oMath>
                </a14:m>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1739361" y="7239000"/>
                <a:ext cx="21196839" cy="1752275"/>
              </a:xfrm>
              <a:prstGeom prst="rect">
                <a:avLst/>
              </a:prstGeom>
              <a:blipFill rotWithShape="0">
                <a:blip r:embed="rId4"/>
                <a:stretch>
                  <a:fillRect t="-5923" b="-11150"/>
                </a:stretch>
              </a:blipFill>
            </p:spPr>
            <p:txBody>
              <a:bodyPr/>
              <a:lstStyle/>
              <a:p>
                <a:r>
                  <a:rPr lang="en-US">
                    <a:noFill/>
                  </a:rPr>
                  <a:t> </a:t>
                </a:r>
              </a:p>
            </p:txBody>
          </p:sp>
        </mc:Fallback>
      </mc:AlternateContent>
      <p:sp>
        <p:nvSpPr>
          <p:cNvPr id="15" name="Oval 14"/>
          <p:cNvSpPr/>
          <p:nvPr/>
        </p:nvSpPr>
        <p:spPr>
          <a:xfrm>
            <a:off x="13487400" y="4267014"/>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16129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anim calcmode="lin" valueType="num">
                                      <p:cBhvr>
                                        <p:cTn id="27" dur="500" fill="hold"/>
                                        <p:tgtEl>
                                          <p:spTgt spid="29">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29">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2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VỀ TRẮC NGHIỆM</a:t>
              </a:r>
            </a:p>
          </p:txBody>
        </p:sp>
      </p:grpSp>
      <mc:AlternateContent xmlns:mc="http://schemas.openxmlformats.org/markup-compatibility/2006" xmlns:a14="http://schemas.microsoft.com/office/drawing/2010/main">
        <mc:Choice Requires="a14">
          <p:sp>
            <p:nvSpPr>
              <p:cNvPr id="7" name="Rounded Rectangle 6"/>
              <p:cNvSpPr/>
              <p:nvPr/>
            </p:nvSpPr>
            <p:spPr>
              <a:xfrm>
                <a:off x="1101170" y="2743200"/>
                <a:ext cx="22608237" cy="376924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gn="just">
                  <a:lnSpc>
                    <a:spcPct val="150000"/>
                  </a:lnSpc>
                </a:pPr>
                <a:r>
                  <a:rPr lang="vi-VN" sz="4400" b="1" dirty="0">
                    <a:solidFill>
                      <a:srgbClr val="0000FF"/>
                    </a:solidFill>
                    <a:latin typeface="Tahoma" pitchFamily="34" charset="0"/>
                    <a:ea typeface="Tahoma" pitchFamily="34" charset="0"/>
                    <a:cs typeface="Tahoma" pitchFamily="34" charset="0"/>
                  </a:rPr>
                  <a:t>Câu 4. [</a:t>
                </a:r>
                <a:r>
                  <a:rPr lang="en-US" sz="4400" b="1" dirty="0" err="1">
                    <a:solidFill>
                      <a:srgbClr val="0000FF"/>
                    </a:solidFill>
                    <a:latin typeface="Tahoma" pitchFamily="34" charset="0"/>
                    <a:ea typeface="Tahoma" pitchFamily="34" charset="0"/>
                    <a:cs typeface="Tahoma" pitchFamily="34" charset="0"/>
                  </a:rPr>
                  <a:t>Mức</a:t>
                </a:r>
                <a:r>
                  <a:rPr lang="en-US" sz="4400" b="1" dirty="0">
                    <a:solidFill>
                      <a:srgbClr val="0000FF"/>
                    </a:solidFill>
                    <a:latin typeface="Tahoma" pitchFamily="34" charset="0"/>
                    <a:ea typeface="Tahoma" pitchFamily="34" charset="0"/>
                    <a:cs typeface="Tahoma" pitchFamily="34" charset="0"/>
                  </a:rPr>
                  <a:t> </a:t>
                </a:r>
                <a:r>
                  <a:rPr lang="en-US" sz="4400" b="1" dirty="0" err="1">
                    <a:solidFill>
                      <a:srgbClr val="0000FF"/>
                    </a:solidFill>
                    <a:latin typeface="Tahoma" pitchFamily="34" charset="0"/>
                    <a:ea typeface="Tahoma" pitchFamily="34" charset="0"/>
                    <a:cs typeface="Tahoma" pitchFamily="34" charset="0"/>
                  </a:rPr>
                  <a:t>độ</a:t>
                </a:r>
                <a:r>
                  <a:rPr lang="en-US" sz="4400" b="1" dirty="0">
                    <a:solidFill>
                      <a:srgbClr val="0000FF"/>
                    </a:solidFill>
                    <a:latin typeface="Tahoma" pitchFamily="34" charset="0"/>
                    <a:ea typeface="Tahoma" pitchFamily="34" charset="0"/>
                    <a:cs typeface="Tahoma" pitchFamily="34" charset="0"/>
                  </a:rPr>
                  <a:t> 2</a:t>
                </a:r>
                <a:r>
                  <a:rPr lang="vi-VN" sz="4400" b="1" dirty="0">
                    <a:solidFill>
                      <a:srgbClr val="0000FF"/>
                    </a:solidFill>
                    <a:latin typeface="Tahoma" pitchFamily="34" charset="0"/>
                    <a:ea typeface="Tahoma" pitchFamily="34" charset="0"/>
                    <a:cs typeface="Tahoma" pitchFamily="34" charset="0"/>
                  </a:rPr>
                  <a:t>]</a:t>
                </a:r>
                <a:r>
                  <a:rPr lang="en-US" sz="4400" b="1" dirty="0">
                    <a:solidFill>
                      <a:srgbClr val="0000FF"/>
                    </a:solidFill>
                    <a:latin typeface="Tahoma" pitchFamily="34" charset="0"/>
                    <a:ea typeface="Tahoma" pitchFamily="34" charset="0"/>
                    <a:cs typeface="Tahoma" pitchFamily="34" charset="0"/>
                  </a:rPr>
                  <a:t>.  </a:t>
                </a:r>
                <a:r>
                  <a:rPr lang="en-US" sz="4400" b="1" i="1" dirty="0">
                    <a:solidFill>
                      <a:srgbClr val="FF00FF"/>
                    </a:solidFill>
                    <a:latin typeface="Tahoma" pitchFamily="34" charset="0"/>
                    <a:ea typeface="Tahoma" pitchFamily="34" charset="0"/>
                    <a:cs typeface="Tahoma" pitchFamily="34" charset="0"/>
                  </a:rPr>
                  <a:t> </a:t>
                </a:r>
                <a:r>
                  <a:rPr lang="vi-VN" sz="4400" b="1" i="1" dirty="0">
                    <a:solidFill>
                      <a:prstClr val="black"/>
                    </a:solidFill>
                    <a:latin typeface="Tahoma" pitchFamily="34" charset="0"/>
                    <a:ea typeface="Tahoma" pitchFamily="34" charset="0"/>
                    <a:cs typeface="Tahoma" pitchFamily="34" charset="0"/>
                  </a:rPr>
                  <a:t>Cho </a:t>
                </a:r>
                <a14:m>
                  <m:oMath xmlns:m="http://schemas.openxmlformats.org/officeDocument/2006/math">
                    <m:r>
                      <a:rPr lang="vi-VN" sz="4400" b="1" i="1">
                        <a:solidFill>
                          <a:prstClr val="black"/>
                        </a:solidFill>
                        <a:latin typeface="Cambria Math"/>
                        <a:ea typeface="Calibri"/>
                        <a:cs typeface="Times New Roman"/>
                      </a:rPr>
                      <m:t>𝑨</m:t>
                    </m:r>
                    <m:r>
                      <a:rPr lang="vi-VN" sz="4400" b="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rPr>
                        </m:ctrlPr>
                      </m:dPr>
                      <m:e>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𝟏</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𝟑</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𝟓</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𝟕</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𝟖</m:t>
                        </m:r>
                      </m:e>
                    </m:d>
                    <m:r>
                      <a:rPr lang="vi-VN" sz="4400" b="1">
                        <a:solidFill>
                          <a:prstClr val="black"/>
                        </a:solidFill>
                        <a:latin typeface="Cambria Math"/>
                        <a:ea typeface="Calibri"/>
                        <a:cs typeface="Times New Roman"/>
                      </a:rPr>
                      <m:t>,</m:t>
                    </m:r>
                    <m:r>
                      <a:rPr lang="vi-VN" sz="4400" b="1" i="1">
                        <a:solidFill>
                          <a:prstClr val="black"/>
                        </a:solidFill>
                        <a:latin typeface="Cambria Math"/>
                        <a:ea typeface="Calibri"/>
                        <a:cs typeface="Times New Roman"/>
                      </a:rPr>
                      <m:t>𝑩</m:t>
                    </m:r>
                    <m:r>
                      <a:rPr lang="vi-VN" sz="4400" b="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rPr>
                        </m:ctrlPr>
                      </m:dPr>
                      <m:e>
                        <m:r>
                          <a:rPr lang="vi-VN" sz="4400" b="1">
                            <a:solidFill>
                              <a:prstClr val="black"/>
                            </a:solidFill>
                            <a:latin typeface="Cambria Math"/>
                            <a:ea typeface="Calibri"/>
                            <a:cs typeface="Times New Roman"/>
                          </a:rPr>
                          <m:t>𝟏</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𝟑</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𝟒</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𝟓</m:t>
                        </m:r>
                      </m:e>
                    </m:d>
                  </m:oMath>
                </a14:m>
                <a:r>
                  <a:rPr lang="vi-VN" sz="4400" b="1" i="1" dirty="0">
                    <a:solidFill>
                      <a:prstClr val="black"/>
                    </a:solidFill>
                    <a:latin typeface="Tahoma" pitchFamily="34" charset="0"/>
                    <a:ea typeface="Tahoma" pitchFamily="34" charset="0"/>
                    <a:cs typeface="Tahoma" pitchFamily="34" charset="0"/>
                  </a:rPr>
                  <a:t>. Tập </a:t>
                </a:r>
                <a14:m>
                  <m:oMath xmlns:m="http://schemas.openxmlformats.org/officeDocument/2006/math">
                    <m:r>
                      <a:rPr lang="vi-VN" sz="4400" b="1" i="1">
                        <a:solidFill>
                          <a:prstClr val="black"/>
                        </a:solidFill>
                        <a:latin typeface="Cambria Math"/>
                        <a:ea typeface="Calibri"/>
                        <a:cs typeface="Times New Roman"/>
                      </a:rPr>
                      <m:t>𝑩</m:t>
                    </m:r>
                    <m:r>
                      <a:rPr lang="vi-VN" sz="4400" b="1">
                        <a:solidFill>
                          <a:prstClr val="black"/>
                        </a:solidFill>
                        <a:latin typeface="Cambria Math"/>
                        <a:ea typeface="Calibri"/>
                        <a:cs typeface="Times New Roman"/>
                      </a:rPr>
                      <m:t>\</m:t>
                    </m:r>
                    <m:r>
                      <a:rPr lang="vi-VN" sz="4400" b="1" i="1">
                        <a:solidFill>
                          <a:prstClr val="black"/>
                        </a:solidFill>
                        <a:latin typeface="Cambria Math"/>
                        <a:ea typeface="Calibri"/>
                        <a:cs typeface="Times New Roman"/>
                      </a:rPr>
                      <m:t>𝑨</m:t>
                    </m:r>
                  </m:oMath>
                </a14:m>
                <a:r>
                  <a:rPr lang="vi-VN" sz="4400" b="1" i="1" dirty="0">
                    <a:solidFill>
                      <a:prstClr val="black"/>
                    </a:solidFill>
                    <a:latin typeface="Tahoma" pitchFamily="34" charset="0"/>
                    <a:ea typeface="Tahoma" pitchFamily="34" charset="0"/>
                    <a:cs typeface="Tahoma" pitchFamily="34" charset="0"/>
                  </a:rPr>
                  <a:t> là</a:t>
                </a:r>
                <a:endParaRPr lang="en-US" sz="4400" b="1" dirty="0">
                  <a:solidFill>
                    <a:prstClr val="black"/>
                  </a:solidFill>
                  <a:latin typeface="Tahoma" pitchFamily="34" charset="0"/>
                  <a:ea typeface="Tahoma" pitchFamily="34" charset="0"/>
                  <a:cs typeface="Tahoma" pitchFamily="34" charset="0"/>
                </a:endParaRPr>
              </a:p>
              <a:p>
                <a:pPr marL="571500" lvl="0" indent="57150" algn="just">
                  <a:lnSpc>
                    <a:spcPct val="150000"/>
                  </a:lnSpc>
                </a:pPr>
                <a:r>
                  <a:rPr lang="vi-VN" sz="4400" b="1" i="1" dirty="0">
                    <a:solidFill>
                      <a:srgbClr val="0000FF"/>
                    </a:solidFill>
                    <a:latin typeface="Tahoma" pitchFamily="34" charset="0"/>
                    <a:ea typeface="Tahoma" pitchFamily="34" charset="0"/>
                    <a:cs typeface="Tahoma" pitchFamily="34" charset="0"/>
                  </a:rPr>
                  <a:t>A</a:t>
                </a:r>
                <a:r>
                  <a:rPr lang="vi-VN" sz="4400" b="1" i="1" dirty="0">
                    <a:solidFill>
                      <a:prstClr val="black"/>
                    </a:solidFill>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prstClr val="black"/>
                            </a:solidFill>
                            <a:latin typeface="Cambria Math" panose="02040503050406030204" pitchFamily="18" charset="0"/>
                            <a:ea typeface="Calibri"/>
                          </a:rPr>
                        </m:ctrlPr>
                      </m:dPr>
                      <m:e>
                        <m:r>
                          <a:rPr lang="vi-VN" sz="4400" b="1">
                            <a:solidFill>
                              <a:prstClr val="black"/>
                            </a:solidFill>
                            <a:latin typeface="Cambria Math"/>
                            <a:ea typeface="Calibri"/>
                            <a:cs typeface="Times New Roman"/>
                          </a:rPr>
                          <m:t>𝟑</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𝟓</m:t>
                        </m:r>
                      </m:e>
                    </m:d>
                    <m:r>
                      <a:rPr lang="vi-VN" sz="4400" b="1">
                        <a:solidFill>
                          <a:prstClr val="black"/>
                        </a:solidFill>
                        <a:latin typeface="Cambria Math"/>
                        <a:ea typeface="Calibri"/>
                        <a:cs typeface="Times New Roman"/>
                      </a:rPr>
                      <m:t>.</m:t>
                    </m:r>
                    <m:r>
                      <a:rPr lang="vi-VN" sz="4400" b="1" i="1">
                        <a:solidFill>
                          <a:prstClr val="black"/>
                        </a:solidFill>
                        <a:latin typeface="Cambria Math"/>
                        <a:ea typeface="Calibri"/>
                        <a:cs typeface="Times New Roman"/>
                      </a:rPr>
                      <m:t> </m:t>
                    </m:r>
                  </m:oMath>
                </a14:m>
                <a:r>
                  <a:rPr lang="vi-VN" sz="4400" b="1" i="1" dirty="0">
                    <a:solidFill>
                      <a:prstClr val="black"/>
                    </a:solidFill>
                    <a:latin typeface="Tahoma" pitchFamily="34" charset="0"/>
                    <a:ea typeface="Tahoma" pitchFamily="34" charset="0"/>
                    <a:cs typeface="Tahoma" pitchFamily="34" charset="0"/>
                  </a:rPr>
                  <a:t>	</a:t>
                </a:r>
                <a:r>
                  <a:rPr lang="en-US" sz="4400" b="1" i="1" dirty="0">
                    <a:solidFill>
                      <a:prstClr val="black"/>
                    </a:solidFill>
                    <a:latin typeface="Tahoma" pitchFamily="34" charset="0"/>
                    <a:ea typeface="Tahoma" pitchFamily="34" charset="0"/>
                    <a:cs typeface="Tahoma" pitchFamily="34" charset="0"/>
                  </a:rPr>
                  <a:t>  </a:t>
                </a:r>
                <a:r>
                  <a:rPr lang="vi-VN" sz="4400" b="1" i="1" dirty="0">
                    <a:solidFill>
                      <a:srgbClr val="0000FF"/>
                    </a:solidFill>
                    <a:latin typeface="Tahoma" pitchFamily="34" charset="0"/>
                    <a:ea typeface="Tahoma" pitchFamily="34" charset="0"/>
                    <a:cs typeface="Tahoma" pitchFamily="34" charset="0"/>
                  </a:rPr>
                  <a:t>B</a:t>
                </a:r>
                <a:r>
                  <a:rPr lang="vi-VN" sz="4400" b="1" i="1" dirty="0">
                    <a:solidFill>
                      <a:prstClr val="black"/>
                    </a:solidFill>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prstClr val="black"/>
                            </a:solidFill>
                            <a:latin typeface="Cambria Math" panose="02040503050406030204" pitchFamily="18" charset="0"/>
                            <a:ea typeface="Calibri"/>
                          </a:rPr>
                        </m:ctrlPr>
                      </m:dPr>
                      <m:e>
                        <m:r>
                          <a:rPr lang="vi-VN" sz="4400" b="1">
                            <a:solidFill>
                              <a:prstClr val="black"/>
                            </a:solidFill>
                            <a:latin typeface="Cambria Math"/>
                            <a:ea typeface="Calibri"/>
                            <a:cs typeface="Times New Roman"/>
                          </a:rPr>
                          <m:t>𝟏</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𝟒</m:t>
                        </m:r>
                      </m:e>
                    </m:d>
                    <m:r>
                      <a:rPr lang="vi-VN" sz="4400" b="1">
                        <a:solidFill>
                          <a:prstClr val="black"/>
                        </a:solidFill>
                        <a:latin typeface="Cambria Math"/>
                        <a:ea typeface="Calibri"/>
                        <a:cs typeface="Times New Roman"/>
                      </a:rPr>
                      <m:t>.</m:t>
                    </m:r>
                    <m:r>
                      <a:rPr lang="vi-VN" sz="4400" b="1" i="1">
                        <a:solidFill>
                          <a:prstClr val="black"/>
                        </a:solidFill>
                        <a:latin typeface="Cambria Math"/>
                        <a:ea typeface="Calibri"/>
                        <a:cs typeface="Times New Roman"/>
                      </a:rPr>
                      <m:t> </m:t>
                    </m:r>
                  </m:oMath>
                </a14:m>
                <a:r>
                  <a:rPr lang="vi-VN" sz="4400" b="1" i="1" dirty="0">
                    <a:solidFill>
                      <a:prstClr val="black"/>
                    </a:solidFill>
                    <a:latin typeface="Tahoma" pitchFamily="34" charset="0"/>
                    <a:ea typeface="Tahoma" pitchFamily="34" charset="0"/>
                    <a:cs typeface="Tahoma" pitchFamily="34" charset="0"/>
                  </a:rPr>
                  <a:t>		</a:t>
                </a:r>
                <a:r>
                  <a:rPr lang="vi-VN" sz="4400" b="1" i="1" dirty="0">
                    <a:solidFill>
                      <a:srgbClr val="0000FF"/>
                    </a:solidFill>
                    <a:latin typeface="Tahoma" pitchFamily="34" charset="0"/>
                    <a:ea typeface="Tahoma" pitchFamily="34" charset="0"/>
                    <a:cs typeface="Tahoma" pitchFamily="34" charset="0"/>
                  </a:rPr>
                  <a:t>C</a:t>
                </a:r>
                <a:r>
                  <a:rPr lang="vi-VN" sz="4400" b="1" i="1" dirty="0">
                    <a:solidFill>
                      <a:prstClr val="black"/>
                    </a:solidFill>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prstClr val="black"/>
                            </a:solidFill>
                            <a:latin typeface="Cambria Math" panose="02040503050406030204" pitchFamily="18" charset="0"/>
                            <a:ea typeface="Calibri"/>
                          </a:rPr>
                        </m:ctrlPr>
                      </m:dPr>
                      <m:e>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𝟏</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𝟏</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𝟑</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𝟒</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𝟓</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𝟕</m:t>
                        </m:r>
                        <m:r>
                          <a:rPr lang="vi-VN" sz="4400" b="1">
                            <a:solidFill>
                              <a:prstClr val="black"/>
                            </a:solidFill>
                            <a:latin typeface="Cambria Math"/>
                            <a:ea typeface="Calibri"/>
                            <a:cs typeface="Times New Roman"/>
                          </a:rPr>
                          <m:t>;</m:t>
                        </m:r>
                        <m:r>
                          <a:rPr lang="vi-VN" sz="4400" b="1">
                            <a:solidFill>
                              <a:prstClr val="black"/>
                            </a:solidFill>
                            <a:latin typeface="Cambria Math"/>
                            <a:ea typeface="Calibri"/>
                            <a:cs typeface="Times New Roman"/>
                          </a:rPr>
                          <m:t>𝟖</m:t>
                        </m:r>
                      </m:e>
                    </m:d>
                    <m:r>
                      <a:rPr lang="vi-VN" sz="4400" b="1">
                        <a:solidFill>
                          <a:prstClr val="black"/>
                        </a:solidFill>
                        <a:latin typeface="Cambria Math"/>
                        <a:ea typeface="Calibri"/>
                        <a:cs typeface="Times New Roman"/>
                      </a:rPr>
                      <m:t>.</m:t>
                    </m:r>
                  </m:oMath>
                </a14:m>
                <a:r>
                  <a:rPr lang="vi-VN" sz="4400" b="1" i="1" dirty="0">
                    <a:solidFill>
                      <a:prstClr val="black"/>
                    </a:solidFill>
                    <a:latin typeface="Tahoma" pitchFamily="34" charset="0"/>
                    <a:ea typeface="Tahoma" pitchFamily="34" charset="0"/>
                    <a:cs typeface="Tahoma" pitchFamily="34" charset="0"/>
                  </a:rPr>
                  <a:t>	</a:t>
                </a:r>
                <a:r>
                  <a:rPr lang="vi-VN" sz="4400" b="1" i="1" dirty="0">
                    <a:solidFill>
                      <a:srgbClr val="0000FF"/>
                    </a:solidFill>
                    <a:latin typeface="Tahoma" pitchFamily="34" charset="0"/>
                    <a:ea typeface="Tahoma" pitchFamily="34" charset="0"/>
                    <a:cs typeface="Tahoma" pitchFamily="34" charset="0"/>
                  </a:rPr>
                  <a:t>D</a:t>
                </a:r>
                <a:r>
                  <a:rPr lang="vi-VN" sz="4400" b="1" i="1" dirty="0">
                    <a:solidFill>
                      <a:prstClr val="black"/>
                    </a:solidFill>
                    <a:latin typeface="Tahoma" pitchFamily="34" charset="0"/>
                    <a:ea typeface="Tahoma" pitchFamily="34" charset="0"/>
                    <a:cs typeface="Tahoma" pitchFamily="34" charset="0"/>
                  </a:rPr>
                  <a:t>. </a:t>
                </a:r>
                <a14:m>
                  <m:oMath xmlns:m="http://schemas.openxmlformats.org/officeDocument/2006/math">
                    <m:r>
                      <a:rPr lang="vi-VN" sz="4400" b="1">
                        <a:solidFill>
                          <a:prstClr val="black"/>
                        </a:solidFill>
                        <a:latin typeface="Cambria Math"/>
                        <a:ea typeface="Calibri"/>
                        <a:cs typeface="Cambria Math"/>
                      </a:rPr>
                      <m:t>∅</m:t>
                    </m:r>
                    <m:r>
                      <a:rPr lang="vi-VN" sz="4400" b="1">
                        <a:solidFill>
                          <a:prstClr val="black"/>
                        </a:solidFill>
                        <a:latin typeface="Cambria Math"/>
                        <a:ea typeface="Calibri"/>
                        <a:cs typeface="Times New Roman"/>
                      </a:rPr>
                      <m:t>.</m:t>
                    </m:r>
                  </m:oMath>
                </a14:m>
                <a:endParaRPr lang="en-US" sz="4400" b="1" dirty="0">
                  <a:solidFill>
                    <a:prstClr val="black"/>
                  </a:solidFill>
                  <a:latin typeface="Tahoma" pitchFamily="34" charset="0"/>
                  <a:ea typeface="Tahoma" pitchFamily="34" charset="0"/>
                  <a:cs typeface="Tahoma" pitchFamily="34"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101170" y="2743200"/>
                <a:ext cx="22608237" cy="3769243"/>
              </a:xfrm>
              <a:prstGeom prst="roundRect">
                <a:avLst>
                  <a:gd name="adj" fmla="val 4496"/>
                </a:avLst>
              </a:prstGeom>
              <a:blipFill>
                <a:blip r:embed="rId3"/>
                <a:stretch>
                  <a:fillRect l="-863"/>
                </a:stretch>
              </a:blipFill>
              <a:ln>
                <a:solidFill>
                  <a:srgbClr val="999158"/>
                </a:solidFill>
              </a:ln>
            </p:spPr>
            <p:txBody>
              <a:bodyPr/>
              <a:lstStyle/>
              <a:p>
                <a:r>
                  <a:rPr lang="en-US">
                    <a:noFill/>
                  </a:rPr>
                  <a:t> </a:t>
                </a:r>
              </a:p>
            </p:txBody>
          </p:sp>
        </mc:Fallback>
      </mc:AlternateContent>
      <p:sp>
        <p:nvSpPr>
          <p:cNvPr id="15" name="Oval 14"/>
          <p:cNvSpPr/>
          <p:nvPr/>
        </p:nvSpPr>
        <p:spPr>
          <a:xfrm>
            <a:off x="5562599" y="4627820"/>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16129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98043" y="7087819"/>
            <a:ext cx="22608237" cy="6141720"/>
            <a:chOff x="1220788" y="7162800"/>
            <a:chExt cx="22610853" cy="7406092"/>
          </a:xfrm>
        </p:grpSpPr>
        <p:sp>
          <p:nvSpPr>
            <p:cNvPr id="31" name="Rounded Rectangle 30"/>
            <p:cNvSpPr/>
            <p:nvPr/>
          </p:nvSpPr>
          <p:spPr>
            <a:xfrm>
              <a:off x="1222486" y="7418549"/>
              <a:ext cx="22609155" cy="715034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VỀ TRẮC NGHIỆM</a:t>
              </a:r>
            </a:p>
          </p:txBody>
        </p:sp>
      </p:grpSp>
      <mc:AlternateContent xmlns:mc="http://schemas.openxmlformats.org/markup-compatibility/2006" xmlns:a14="http://schemas.microsoft.com/office/drawing/2010/main">
        <mc:Choice Requires="a14">
          <p:sp>
            <p:nvSpPr>
              <p:cNvPr id="7" name="Rounded Rectangle 6"/>
              <p:cNvSpPr/>
              <p:nvPr/>
            </p:nvSpPr>
            <p:spPr>
              <a:xfrm>
                <a:off x="798043" y="2929641"/>
                <a:ext cx="22608237" cy="351132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15000"/>
                  </a:lnSpc>
                  <a:spcAft>
                    <a:spcPts val="800"/>
                  </a:spcAft>
                </a:pPr>
                <a:r>
                  <a:rPr lang="vi-VN" sz="4400" b="1" dirty="0">
                    <a:solidFill>
                      <a:srgbClr val="0000FF"/>
                    </a:solidFill>
                    <a:latin typeface="Tahoma" pitchFamily="34" charset="0"/>
                    <a:ea typeface="Tahoma" pitchFamily="34" charset="0"/>
                    <a:cs typeface="Tahoma" pitchFamily="34" charset="0"/>
                  </a:rPr>
                  <a:t>Câu 5. [</a:t>
                </a:r>
                <a:r>
                  <a:rPr lang="en-US" sz="4400" b="1" dirty="0" err="1">
                    <a:solidFill>
                      <a:srgbClr val="0000FF"/>
                    </a:solidFill>
                    <a:latin typeface="Tahoma" pitchFamily="34" charset="0"/>
                    <a:ea typeface="Tahoma" pitchFamily="34" charset="0"/>
                    <a:cs typeface="Tahoma" pitchFamily="34" charset="0"/>
                  </a:rPr>
                  <a:t>Mức</a:t>
                </a:r>
                <a:r>
                  <a:rPr lang="en-US" sz="4400" b="1" dirty="0">
                    <a:solidFill>
                      <a:srgbClr val="0000FF"/>
                    </a:solidFill>
                    <a:latin typeface="Tahoma" pitchFamily="34" charset="0"/>
                    <a:ea typeface="Tahoma" pitchFamily="34" charset="0"/>
                    <a:cs typeface="Tahoma" pitchFamily="34" charset="0"/>
                  </a:rPr>
                  <a:t> </a:t>
                </a:r>
                <a:r>
                  <a:rPr lang="en-US" sz="4400" b="1" dirty="0" err="1">
                    <a:solidFill>
                      <a:srgbClr val="0000FF"/>
                    </a:solidFill>
                    <a:latin typeface="Tahoma" pitchFamily="34" charset="0"/>
                    <a:ea typeface="Tahoma" pitchFamily="34" charset="0"/>
                    <a:cs typeface="Tahoma" pitchFamily="34" charset="0"/>
                  </a:rPr>
                  <a:t>độ</a:t>
                </a:r>
                <a:r>
                  <a:rPr lang="en-US" sz="4400" b="1" dirty="0">
                    <a:solidFill>
                      <a:srgbClr val="0000FF"/>
                    </a:solidFill>
                    <a:latin typeface="Tahoma" pitchFamily="34" charset="0"/>
                    <a:ea typeface="Tahoma" pitchFamily="34" charset="0"/>
                    <a:cs typeface="Tahoma" pitchFamily="34" charset="0"/>
                  </a:rPr>
                  <a:t> 2</a:t>
                </a:r>
                <a:r>
                  <a:rPr lang="vi-VN" sz="4400" b="1" dirty="0">
                    <a:solidFill>
                      <a:srgbClr val="0000FF"/>
                    </a:solidFill>
                    <a:latin typeface="Tahoma" pitchFamily="34" charset="0"/>
                    <a:ea typeface="Tahoma" pitchFamily="34" charset="0"/>
                    <a:cs typeface="Tahoma" pitchFamily="34" charset="0"/>
                  </a:rPr>
                  <a:t>]</a:t>
                </a:r>
                <a:r>
                  <a:rPr lang="en-US" sz="4400" b="1" dirty="0">
                    <a:solidFill>
                      <a:srgbClr val="0000FF"/>
                    </a:solidFill>
                    <a:latin typeface="Tahoma" pitchFamily="34" charset="0"/>
                    <a:ea typeface="Tahoma" pitchFamily="34" charset="0"/>
                    <a:cs typeface="Tahoma" pitchFamily="34" charset="0"/>
                  </a:rPr>
                  <a:t>.  </a:t>
                </a:r>
                <a:r>
                  <a:rPr lang="en-US" sz="4400" b="1" dirty="0">
                    <a:solidFill>
                      <a:prstClr val="black"/>
                    </a:solidFill>
                    <a:latin typeface="Tahoma" pitchFamily="34" charset="0"/>
                    <a:ea typeface="Tahoma" pitchFamily="34" charset="0"/>
                    <a:cs typeface="Tahoma" pitchFamily="34" charset="0"/>
                  </a:rPr>
                  <a:t>Cho </a:t>
                </a:r>
                <a14:m>
                  <m:oMath xmlns:m="http://schemas.openxmlformats.org/officeDocument/2006/math">
                    <m:r>
                      <a:rPr lang="en-US" sz="4400" b="1" i="1">
                        <a:solidFill>
                          <a:prstClr val="black"/>
                        </a:solidFill>
                        <a:latin typeface="Cambria Math"/>
                        <a:ea typeface="Calibri"/>
                        <a:cs typeface="Times New Roman"/>
                      </a:rPr>
                      <m:t>𝑨</m:t>
                    </m:r>
                    <m:r>
                      <a:rPr lang="en-US" sz="4400" b="1" i="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cs typeface="Times New Roman"/>
                          </a:rPr>
                        </m:ctrlPr>
                      </m:dPr>
                      <m:e>
                        <m:r>
                          <a:rPr lang="en-US" sz="4400" b="1" i="1">
                            <a:solidFill>
                              <a:prstClr val="black"/>
                            </a:solidFill>
                            <a:latin typeface="Cambria Math"/>
                            <a:ea typeface="Calibri"/>
                            <a:cs typeface="Times New Roman"/>
                          </a:rPr>
                          <m:t>𝟏</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𝟒</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𝟕</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𝟖</m:t>
                        </m:r>
                        <m:r>
                          <a:rPr lang="en-US" sz="4400" b="1" i="1">
                            <a:solidFill>
                              <a:prstClr val="black"/>
                            </a:solidFill>
                            <a:latin typeface="Cambria Math"/>
                            <a:ea typeface="Calibri"/>
                            <a:cs typeface="Times New Roman"/>
                          </a:rPr>
                          <m:t>;</m:t>
                        </m:r>
                      </m:e>
                    </m:d>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𝑩</m:t>
                    </m:r>
                    <m:r>
                      <a:rPr lang="en-US" sz="4400" b="1" i="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cs typeface="Times New Roman"/>
                          </a:rPr>
                        </m:ctrlPr>
                      </m:dPr>
                      <m:e>
                        <m:r>
                          <a:rPr lang="en-US" sz="4400" b="1" i="1">
                            <a:solidFill>
                              <a:prstClr val="black"/>
                            </a:solidFill>
                            <a:latin typeface="Cambria Math"/>
                            <a:ea typeface="Calibri"/>
                            <a:cs typeface="Times New Roman"/>
                          </a:rPr>
                          <m:t>𝟓</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𝟕</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𝟖</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𝟗</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𝟏𝟎</m:t>
                        </m:r>
                      </m:e>
                    </m:d>
                  </m:oMath>
                </a14:m>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Khi</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đó</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số</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phần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tử</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của</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a:solidFill>
                          <a:prstClr val="black"/>
                        </a:solidFill>
                        <a:latin typeface="Cambria Math"/>
                        <a:ea typeface="Calibri"/>
                        <a:cs typeface="Times New Roman"/>
                      </a:rPr>
                      <m:t>𝑨</m:t>
                    </m:r>
                    <m:r>
                      <a:rPr lang="en-US" sz="4400" b="1" i="1" smtClean="0">
                        <a:solidFill>
                          <a:prstClr val="black"/>
                        </a:solidFill>
                        <a:latin typeface="Cambria Math" panose="02040503050406030204" pitchFamily="18" charset="0"/>
                        <a:ea typeface="Cambria Math" panose="02040503050406030204" pitchFamily="18" charset="0"/>
                        <a:cs typeface="Times New Roman"/>
                      </a:rPr>
                      <m:t>∪</m:t>
                    </m:r>
                    <m:r>
                      <a:rPr lang="en-US" sz="4400" b="1" i="1">
                        <a:solidFill>
                          <a:prstClr val="black"/>
                        </a:solidFill>
                        <a:latin typeface="Cambria Math"/>
                        <a:ea typeface="Calibri"/>
                        <a:cs typeface="Times New Roman"/>
                      </a:rPr>
                      <m:t>𝑩</m:t>
                    </m:r>
                  </m:oMath>
                </a14:m>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là</a:t>
                </a:r>
                <a:endParaRPr lang="en-US" sz="4400" b="1" dirty="0">
                  <a:solidFill>
                    <a:prstClr val="black"/>
                  </a:solidFill>
                  <a:latin typeface="Tahoma" pitchFamily="34" charset="0"/>
                  <a:ea typeface="Tahoma" pitchFamily="34" charset="0"/>
                  <a:cs typeface="Tahoma" pitchFamily="34" charset="0"/>
                </a:endParaRPr>
              </a:p>
              <a:p>
                <a:pPr marL="228600" lvl="0" indent="342900" algn="just">
                  <a:lnSpc>
                    <a:spcPct val="115000"/>
                  </a:lnSpc>
                  <a:spcAft>
                    <a:spcPts val="800"/>
                  </a:spcAft>
                </a:pPr>
                <a:r>
                  <a:rPr lang="en-US" sz="4400" b="1" dirty="0">
                    <a:solidFill>
                      <a:srgbClr val="0000FF"/>
                    </a:solidFill>
                    <a:latin typeface="Tahoma" pitchFamily="34" charset="0"/>
                    <a:ea typeface="Tahoma" pitchFamily="34" charset="0"/>
                    <a:cs typeface="Tahoma" pitchFamily="34" charset="0"/>
                  </a:rPr>
                  <a:t>A</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smtClean="0">
                        <a:solidFill>
                          <a:prstClr val="black"/>
                        </a:solidFill>
                        <a:latin typeface="Cambria Math"/>
                        <a:ea typeface="Calibri"/>
                        <a:cs typeface="Times New Roman"/>
                      </a:rPr>
                      <m:t>𝟖</m:t>
                    </m:r>
                  </m:oMath>
                </a14:m>
                <a:r>
                  <a:rPr lang="en-US" sz="4400" b="1" dirty="0">
                    <a:solidFill>
                      <a:prstClr val="black"/>
                    </a:solidFill>
                    <a:latin typeface="Tahoma" pitchFamily="34" charset="0"/>
                    <a:ea typeface="Tahoma" pitchFamily="34" charset="0"/>
                    <a:cs typeface="Tahoma" pitchFamily="34" charset="0"/>
                  </a:rPr>
                  <a:t>		</a:t>
                </a:r>
                <a:r>
                  <a:rPr lang="en-US" sz="4400" b="1" dirty="0">
                    <a:solidFill>
                      <a:srgbClr val="0000FF"/>
                    </a:solidFill>
                    <a:latin typeface="Tahoma" pitchFamily="34" charset="0"/>
                    <a:ea typeface="Tahoma" pitchFamily="34" charset="0"/>
                    <a:cs typeface="Tahoma" pitchFamily="34" charset="0"/>
                  </a:rPr>
                  <a:t>B</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a:solidFill>
                          <a:prstClr val="black"/>
                        </a:solidFill>
                        <a:latin typeface="Cambria Math"/>
                        <a:ea typeface="Calibri"/>
                        <a:cs typeface="Times New Roman"/>
                      </a:rPr>
                      <m:t>𝟗</m:t>
                    </m:r>
                    <m:r>
                      <a:rPr lang="en-US" sz="4400" b="1" i="1">
                        <a:solidFill>
                          <a:prstClr val="black"/>
                        </a:solidFill>
                        <a:latin typeface="Cambria Math"/>
                        <a:ea typeface="Calibri"/>
                        <a:cs typeface="Times New Roman"/>
                      </a:rPr>
                      <m:t>.</m:t>
                    </m:r>
                  </m:oMath>
                </a14:m>
                <a:r>
                  <a:rPr lang="en-US" sz="4400" b="1" dirty="0">
                    <a:solidFill>
                      <a:prstClr val="black"/>
                    </a:solidFill>
                    <a:latin typeface="Tahoma" pitchFamily="34" charset="0"/>
                    <a:ea typeface="Tahoma" pitchFamily="34" charset="0"/>
                    <a:cs typeface="Tahoma" pitchFamily="34" charset="0"/>
                  </a:rPr>
                  <a:t>			</a:t>
                </a:r>
                <a:r>
                  <a:rPr lang="en-US" sz="4400" b="1" dirty="0">
                    <a:solidFill>
                      <a:srgbClr val="0000FF"/>
                    </a:solidFill>
                    <a:latin typeface="Tahoma" pitchFamily="34" charset="0"/>
                    <a:ea typeface="Tahoma" pitchFamily="34" charset="0"/>
                    <a:cs typeface="Tahoma" pitchFamily="34" charset="0"/>
                  </a:rPr>
                  <a:t>C</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smtClean="0">
                        <a:solidFill>
                          <a:prstClr val="black"/>
                        </a:solidFill>
                        <a:latin typeface="Cambria Math"/>
                        <a:ea typeface="Calibri"/>
                        <a:cs typeface="Times New Roman"/>
                      </a:rPr>
                      <m:t>𝟕</m:t>
                    </m:r>
                    <m:r>
                      <a:rPr lang="en-US" sz="4400" b="1" i="1">
                        <a:solidFill>
                          <a:prstClr val="black"/>
                        </a:solidFill>
                        <a:latin typeface="Cambria Math"/>
                        <a:ea typeface="Calibri"/>
                        <a:cs typeface="Times New Roman"/>
                      </a:rPr>
                      <m:t>.</m:t>
                    </m:r>
                  </m:oMath>
                </a14:m>
                <a:r>
                  <a:rPr lang="en-US" sz="4400" b="1" dirty="0">
                    <a:solidFill>
                      <a:prstClr val="black"/>
                    </a:solidFill>
                    <a:latin typeface="Tahoma" pitchFamily="34" charset="0"/>
                    <a:ea typeface="Tahoma" pitchFamily="34" charset="0"/>
                    <a:cs typeface="Tahoma" pitchFamily="34" charset="0"/>
                  </a:rPr>
                  <a:t>		</a:t>
                </a:r>
                <a:r>
                  <a:rPr lang="en-US" sz="4400" b="1" dirty="0">
                    <a:solidFill>
                      <a:srgbClr val="0000FF"/>
                    </a:solidFill>
                    <a:latin typeface="Tahoma" pitchFamily="34" charset="0"/>
                    <a:ea typeface="Tahoma" pitchFamily="34" charset="0"/>
                    <a:cs typeface="Tahoma" pitchFamily="34" charset="0"/>
                  </a:rPr>
                  <a:t>D</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a:solidFill>
                          <a:prstClr val="black"/>
                        </a:solidFill>
                        <a:latin typeface="Cambria Math"/>
                        <a:ea typeface="Calibri"/>
                        <a:cs typeface="Times New Roman"/>
                      </a:rPr>
                      <m:t>𝟔</m:t>
                    </m:r>
                    <m:r>
                      <a:rPr lang="en-US" sz="4400" b="1" i="1">
                        <a:solidFill>
                          <a:prstClr val="black"/>
                        </a:solidFill>
                        <a:latin typeface="Cambria Math"/>
                        <a:ea typeface="Calibri"/>
                        <a:cs typeface="Times New Roman"/>
                      </a:rPr>
                      <m:t>.</m:t>
                    </m:r>
                  </m:oMath>
                </a14:m>
                <a:endParaRPr lang="en-US" sz="4400" b="1" dirty="0">
                  <a:solidFill>
                    <a:prstClr val="black"/>
                  </a:solidFill>
                  <a:latin typeface="Tahoma" pitchFamily="34" charset="0"/>
                  <a:ea typeface="Tahoma" pitchFamily="34" charset="0"/>
                  <a:cs typeface="Tahoma" pitchFamily="34"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798043" y="2929641"/>
                <a:ext cx="22608237" cy="3511321"/>
              </a:xfrm>
              <a:prstGeom prst="roundRect">
                <a:avLst>
                  <a:gd name="adj" fmla="val 4496"/>
                </a:avLst>
              </a:prstGeom>
              <a:blipFill>
                <a:blip r:embed="rId3"/>
                <a:stretch>
                  <a:fillRect l="-862" r="-835"/>
                </a:stretch>
              </a:blipFill>
              <a:ln>
                <a:solidFill>
                  <a:srgbClr val="999158"/>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739361" y="9282542"/>
                <a:ext cx="21196839" cy="1681229"/>
              </a:xfrm>
              <a:prstGeom prst="rect">
                <a:avLst/>
              </a:prstGeom>
            </p:spPr>
            <p:txBody>
              <a:bodyPr wrap="square">
                <a:spAutoFit/>
              </a:bodyPr>
              <a:lstStyle/>
              <a:p>
                <a:pPr marL="571500" algn="just">
                  <a:lnSpc>
                    <a:spcPct val="115000"/>
                  </a:lnSpc>
                  <a:spcAft>
                    <a:spcPts val="800"/>
                  </a:spcAft>
                </a:pPr>
                <a:r>
                  <a:rPr lang="nl-NL" sz="4400" b="1" dirty="0">
                    <a:solidFill>
                      <a:prstClr val="black"/>
                    </a:solidFill>
                    <a:latin typeface="Tahoma" pitchFamily="34" charset="0"/>
                    <a:ea typeface="Tahoma" pitchFamily="34" charset="0"/>
                    <a:cs typeface="Tahoma" pitchFamily="34" charset="0"/>
                  </a:rPr>
                  <a:t>Chọn </a:t>
                </a:r>
                <a:r>
                  <a:rPr lang="nl-NL" sz="4400" b="1" dirty="0">
                    <a:latin typeface="Tahoma" pitchFamily="34" charset="0"/>
                    <a:ea typeface="Tahoma" pitchFamily="34" charset="0"/>
                    <a:cs typeface="Tahoma" pitchFamily="34" charset="0"/>
                  </a:rPr>
                  <a:t>C. </a:t>
                </a:r>
              </a:p>
              <a:p>
                <a:pPr marL="571500" algn="just">
                  <a:lnSpc>
                    <a:spcPct val="115000"/>
                  </a:lnSpc>
                  <a:spcAft>
                    <a:spcPts val="800"/>
                  </a:spcAft>
                </a:pPr>
                <a:r>
                  <a:rPr lang="nl-NL" sz="4400" b="1" dirty="0">
                    <a:latin typeface="Tahoma" pitchFamily="34" charset="0"/>
                    <a:ea typeface="Tahoma" pitchFamily="34" charset="0"/>
                    <a:cs typeface="Tahoma" pitchFamily="34" charset="0"/>
                  </a:rPr>
                  <a:t>Có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𝑨</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𝑩</m:t>
                    </m:r>
                    <m:r>
                      <a:rPr lang="en-US" sz="4400" b="1" i="1" smtClean="0">
                        <a:latin typeface="Cambria Math" panose="02040503050406030204" pitchFamily="18" charset="0"/>
                        <a:ea typeface="Cambria Math" panose="02040503050406030204" pitchFamily="18" charset="0"/>
                        <a:cs typeface="Tahoma" pitchFamily="34" charset="0"/>
                      </a:rPr>
                      <m:t>=</m:t>
                    </m:r>
                    <m:d>
                      <m:dPr>
                        <m:begChr m:val="{"/>
                        <m:endChr m:val="}"/>
                        <m:ctrlPr>
                          <a:rPr lang="en-US" sz="4400" b="1" i="1" smtClean="0">
                            <a:latin typeface="Cambria Math" panose="02040503050406030204" pitchFamily="18" charset="0"/>
                            <a:ea typeface="Cambria Math" panose="02040503050406030204" pitchFamily="18" charset="0"/>
                            <a:cs typeface="Tahoma" pitchFamily="34" charset="0"/>
                          </a:rPr>
                        </m:ctrlPr>
                      </m:dPr>
                      <m:e>
                        <m:r>
                          <a:rPr lang="en-US" sz="4400" b="1" i="1">
                            <a:latin typeface="Cambria Math" panose="02040503050406030204" pitchFamily="18" charset="0"/>
                            <a:ea typeface="Cambria Math" panose="02040503050406030204" pitchFamily="18" charset="0"/>
                            <a:cs typeface="Tahoma" pitchFamily="34" charset="0"/>
                          </a:rPr>
                          <m:t>𝟏</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Cambria Math" panose="02040503050406030204" pitchFamily="18" charset="0"/>
                            <a:cs typeface="Tahoma" pitchFamily="34" charset="0"/>
                          </a:rPr>
                          <m:t>𝟒</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Cambria Math" panose="02040503050406030204" pitchFamily="18" charset="0"/>
                            <a:cs typeface="Tahoma" pitchFamily="34" charset="0"/>
                          </a:rPr>
                          <m:t>𝟓</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Cambria Math" panose="02040503050406030204" pitchFamily="18" charset="0"/>
                            <a:cs typeface="Tahoma" pitchFamily="34" charset="0"/>
                          </a:rPr>
                          <m:t>𝟕</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Cambria Math" panose="02040503050406030204" pitchFamily="18" charset="0"/>
                            <a:cs typeface="Tahoma" pitchFamily="34" charset="0"/>
                          </a:rPr>
                          <m:t>𝟖</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Cambria Math" panose="02040503050406030204" pitchFamily="18" charset="0"/>
                            <a:cs typeface="Tahoma" pitchFamily="34" charset="0"/>
                          </a:rPr>
                          <m:t>𝟗</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Cambria Math" panose="02040503050406030204" pitchFamily="18" charset="0"/>
                            <a:cs typeface="Tahoma" pitchFamily="34" charset="0"/>
                          </a:rPr>
                          <m:t>𝟏𝟎</m:t>
                        </m:r>
                      </m:e>
                    </m:d>
                  </m:oMath>
                </a14:m>
                <a:r>
                  <a:rPr lang="en-US" sz="4400" b="1" dirty="0">
                    <a:latin typeface="Tahoma" pitchFamily="34" charset="0"/>
                    <a:ea typeface="Tahoma" pitchFamily="34" charset="0"/>
                    <a:cs typeface="Tahoma" pitchFamily="34" charset="0"/>
                  </a:rPr>
                  <a:t>. Do </a:t>
                </a:r>
                <a:r>
                  <a:rPr lang="en-US" sz="4400" b="1" dirty="0" err="1">
                    <a:latin typeface="Tahoma" pitchFamily="34" charset="0"/>
                    <a:ea typeface="Tahoma" pitchFamily="34" charset="0"/>
                    <a:cs typeface="Tahoma" pitchFamily="34" charset="0"/>
                  </a:rPr>
                  <a:t>đó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phần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tử</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𝑨</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𝑩</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7.</a:t>
                </a:r>
              </a:p>
            </p:txBody>
          </p:sp>
        </mc:Choice>
        <mc:Fallback xmlns="">
          <p:sp>
            <p:nvSpPr>
              <p:cNvPr id="29" name="Rectangle 28"/>
              <p:cNvSpPr>
                <a:spLocks noRot="1" noChangeAspect="1" noMove="1" noResize="1" noEditPoints="1" noAdjustHandles="1" noChangeArrowheads="1" noChangeShapeType="1" noTextEdit="1"/>
              </p:cNvSpPr>
              <p:nvPr/>
            </p:nvSpPr>
            <p:spPr>
              <a:xfrm>
                <a:off x="1739361" y="9282542"/>
                <a:ext cx="21196839" cy="1681229"/>
              </a:xfrm>
              <a:prstGeom prst="rect">
                <a:avLst/>
              </a:prstGeom>
              <a:blipFill>
                <a:blip r:embed="rId4"/>
                <a:stretch>
                  <a:fillRect t="-6159" b="-15942"/>
                </a:stretch>
              </a:blipFill>
            </p:spPr>
            <p:txBody>
              <a:bodyPr/>
              <a:lstStyle/>
              <a:p>
                <a:r>
                  <a:rPr lang="en-US">
                    <a:noFill/>
                  </a:rPr>
                  <a:t> </a:t>
                </a:r>
              </a:p>
            </p:txBody>
          </p:sp>
        </mc:Fallback>
      </mc:AlternateContent>
      <p:sp>
        <p:nvSpPr>
          <p:cNvPr id="15" name="Oval 14"/>
          <p:cNvSpPr/>
          <p:nvPr/>
        </p:nvSpPr>
        <p:spPr>
          <a:xfrm>
            <a:off x="11257780" y="5018898"/>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16129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GIAO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43" name="Group 42"/>
          <p:cNvGrpSpPr/>
          <p:nvPr/>
        </p:nvGrpSpPr>
        <p:grpSpPr>
          <a:xfrm>
            <a:off x="302595" y="7106308"/>
            <a:ext cx="22325581" cy="3463619"/>
            <a:chOff x="1076414" y="4334859"/>
            <a:chExt cx="22325581" cy="3568169"/>
          </a:xfrm>
        </p:grpSpPr>
        <p:grpSp>
          <p:nvGrpSpPr>
            <p:cNvPr id="22" name="Group 5"/>
            <p:cNvGrpSpPr/>
            <p:nvPr/>
          </p:nvGrpSpPr>
          <p:grpSpPr>
            <a:xfrm>
              <a:off x="1533269" y="4671091"/>
              <a:ext cx="21868726" cy="3231937"/>
              <a:chOff x="637542" y="1083939"/>
              <a:chExt cx="8611674" cy="1272428"/>
            </a:xfrm>
          </p:grpSpPr>
          <p:sp>
            <p:nvSpPr>
              <p:cNvPr id="39" name="Rounded Rectangle 38"/>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324675" cy="82437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Lời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giải</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679351" y="3554298"/>
            <a:ext cx="21948825" cy="3226535"/>
            <a:chOff x="1366028" y="3783059"/>
            <a:chExt cx="21948825" cy="4903741"/>
          </a:xfrm>
        </p:grpSpPr>
        <p:grpSp>
          <p:nvGrpSpPr>
            <p:cNvPr id="46" name="Group 45"/>
            <p:cNvGrpSpPr/>
            <p:nvPr/>
          </p:nvGrpSpPr>
          <p:grpSpPr>
            <a:xfrm>
              <a:off x="1366028" y="3783059"/>
              <a:ext cx="21948825" cy="4903741"/>
              <a:chOff x="1208373" y="2202634"/>
              <a:chExt cx="21948825" cy="4903741"/>
            </a:xfrm>
          </p:grpSpPr>
          <p:sp>
            <p:nvSpPr>
              <p:cNvPr id="48" name="Rounded Rectangle 47"/>
              <p:cNvSpPr/>
              <p:nvPr/>
            </p:nvSpPr>
            <p:spPr>
              <a:xfrm>
                <a:off x="1208373" y="2202634"/>
                <a:ext cx="21948825" cy="490374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49" name="Freeform 20"/>
              <p:cNvSpPr>
                <a:spLocks/>
              </p:cNvSpPr>
              <p:nvPr/>
            </p:nvSpPr>
            <p:spPr bwMode="auto">
              <a:xfrm>
                <a:off x="1247577" y="2242202"/>
                <a:ext cx="4704949" cy="1301882"/>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555737" y="4038480"/>
              <a:ext cx="4096577" cy="800218"/>
            </a:xfrm>
            <a:prstGeom prst="rect">
              <a:avLst/>
            </a:prstGeom>
            <a:noFill/>
          </p:spPr>
          <p:txBody>
            <a:bodyPr wrap="square" rtlCol="0">
              <a:spAutoFit/>
            </a:bodyPr>
            <a:lstStyle/>
            <a:p>
              <a:r>
                <a:rPr lang="vi-VN" sz="4600" b="1" i="1" dirty="0">
                  <a:latin typeface="Tahoma" pitchFamily="34" charset="0"/>
                  <a:ea typeface="Tahoma" pitchFamily="34" charset="0"/>
                  <a:cs typeface="Tahoma" pitchFamily="34" charset="0"/>
                </a:rPr>
                <a:t>V</a:t>
              </a:r>
              <a:r>
                <a:rPr lang="en-US" sz="4600" b="1" i="1" dirty="0">
                  <a:latin typeface="Tahoma" pitchFamily="34" charset="0"/>
                  <a:ea typeface="Tahoma" pitchFamily="34" charset="0"/>
                  <a:cs typeface="Tahoma" pitchFamily="34" charset="0"/>
                </a:rPr>
                <a:t>í </a:t>
              </a:r>
              <a:r>
                <a:rPr lang="en-US" sz="4600" b="1" i="1" dirty="0" err="1">
                  <a:latin typeface="Tahoma" pitchFamily="34" charset="0"/>
                  <a:ea typeface="Tahoma" pitchFamily="34" charset="0"/>
                  <a:cs typeface="Tahoma" pitchFamily="34" charset="0"/>
                </a:rPr>
                <a:t>dụ</a:t>
              </a:r>
              <a:r>
                <a:rPr lang="en-US" sz="4600" b="1" i="1" dirty="0">
                  <a:latin typeface="Tahoma" pitchFamily="34" charset="0"/>
                  <a:ea typeface="Tahoma" pitchFamily="34" charset="0"/>
                  <a:cs typeface="Tahoma" pitchFamily="34" charset="0"/>
                </a:rPr>
                <a:t> </a:t>
              </a:r>
              <a:r>
                <a:rPr lang="en-US" sz="4600" b="1" i="1" dirty="0" err="1">
                  <a:latin typeface="Tahoma" pitchFamily="34" charset="0"/>
                  <a:ea typeface="Tahoma" pitchFamily="34" charset="0"/>
                  <a:cs typeface="Tahoma" pitchFamily="34" charset="0"/>
                </a:rPr>
                <a:t>mở</a:t>
              </a:r>
              <a:r>
                <a:rPr lang="en-US" sz="4600" b="1" i="1" dirty="0">
                  <a:latin typeface="Tahoma" pitchFamily="34" charset="0"/>
                  <a:ea typeface="Tahoma" pitchFamily="34" charset="0"/>
                  <a:cs typeface="Tahoma" pitchFamily="34" charset="0"/>
                </a:rPr>
                <a:t> </a:t>
              </a:r>
              <a:r>
                <a:rPr lang="en-US" sz="4600" b="1" i="1" dirty="0" err="1">
                  <a:latin typeface="Tahoma" pitchFamily="34" charset="0"/>
                  <a:ea typeface="Tahoma" pitchFamily="34" charset="0"/>
                  <a:cs typeface="Tahoma" pitchFamily="34" charset="0"/>
                </a:rPr>
                <a:t>đầu</a:t>
              </a:r>
              <a:endParaRPr lang="en-US" sz="4600" b="1" dirty="0">
                <a:solidFill>
                  <a:schemeClr val="bg1"/>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4" name="Rectangle 13"/>
              <p:cNvSpPr/>
              <p:nvPr/>
            </p:nvSpPr>
            <p:spPr>
              <a:xfrm>
                <a:off x="1534341" y="4026413"/>
                <a:ext cx="21924746" cy="2123658"/>
              </a:xfrm>
              <a:prstGeom prst="rect">
                <a:avLst/>
              </a:prstGeom>
            </p:spPr>
            <p:txBody>
              <a:bodyPr wrap="square">
                <a:spAutoFit/>
              </a:bodyPr>
              <a:lstStyle/>
              <a:p>
                <a:r>
                  <a:rPr lang="en-US" sz="4400" b="1" i="1" dirty="0">
                    <a:latin typeface="Tahoma" pitchFamily="34" charset="0"/>
                    <a:ea typeface="Tahoma" pitchFamily="34" charset="0"/>
                    <a:cs typeface="Tahoma" pitchFamily="34" charset="0"/>
                  </a:rPr>
                  <a:t>                        </a:t>
                </a:r>
                <a:r>
                  <a:rPr lang="vi-VN" sz="4400" b="1" i="1" dirty="0">
                    <a:latin typeface="Tahoma" pitchFamily="34" charset="0"/>
                    <a:ea typeface="Tahoma" pitchFamily="34" charset="0"/>
                    <a:cs typeface="Tahoma" pitchFamily="34" charset="0"/>
                  </a:rPr>
                  <a:t>Cho </a:t>
                </a:r>
                <a14:m>
                  <m:oMath xmlns:m="http://schemas.openxmlformats.org/officeDocument/2006/math">
                    <m:r>
                      <a:rPr lang="en-US" sz="4400" b="1" i="1" smtClean="0">
                        <a:latin typeface="Cambria Math"/>
                      </a:rPr>
                      <m:t> </m:t>
                    </m:r>
                    <m:r>
                      <a:rPr lang="vi-VN" sz="4400" b="1" i="1">
                        <a:latin typeface="Cambria Math"/>
                      </a:rPr>
                      <m:t>𝑨</m:t>
                    </m:r>
                    <m:r>
                      <a:rPr lang="vi-VN" sz="4400" b="1">
                        <a:latin typeface="Cambria Math"/>
                      </a:rPr>
                      <m:t>, </m:t>
                    </m:r>
                    <m:r>
                      <a:rPr lang="vi-VN" sz="4400" b="1" i="1">
                        <a:latin typeface="Cambria Math"/>
                      </a:rPr>
                      <m:t>𝑩</m:t>
                    </m:r>
                  </m:oMath>
                </a14:m>
                <a:r>
                  <a:rPr lang="vi-VN" sz="4400" b="1" i="1" dirty="0">
                    <a:latin typeface="Tahoma" pitchFamily="34" charset="0"/>
                    <a:ea typeface="Tahoma" pitchFamily="34" charset="0"/>
                    <a:cs typeface="Tahoma" pitchFamily="34" charset="0"/>
                  </a:rPr>
                  <a:t> lần lượt là tập các ước nguyên dương của </a:t>
                </a:r>
                <a14:m>
                  <m:oMath xmlns:m="http://schemas.openxmlformats.org/officeDocument/2006/math">
                    <m:r>
                      <a:rPr lang="vi-VN" sz="4400" b="1" i="1">
                        <a:latin typeface="Cambria Math"/>
                      </a:rPr>
                      <m:t>𝟏𝟐</m:t>
                    </m:r>
                  </m:oMath>
                </a14:m>
                <a:r>
                  <a:rPr lang="vi-VN" sz="4400" b="1" i="1" dirty="0">
                    <a:latin typeface="Tahoma" pitchFamily="34" charset="0"/>
                    <a:ea typeface="Tahoma" pitchFamily="34" charset="0"/>
                    <a:cs typeface="Tahoma" pitchFamily="34" charset="0"/>
                  </a:rPr>
                  <a:t> và </a:t>
                </a:r>
                <a14:m>
                  <m:oMath xmlns:m="http://schemas.openxmlformats.org/officeDocument/2006/math">
                    <m:r>
                      <a:rPr lang="vi-VN" sz="4400" b="1" i="1">
                        <a:latin typeface="Cambria Math"/>
                      </a:rPr>
                      <m:t>𝟏𝟖</m:t>
                    </m:r>
                  </m:oMath>
                </a14:m>
                <a:r>
                  <a:rPr lang="vi-VN" sz="4400" b="1" i="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a:p>
                <a:r>
                  <a:rPr lang="vi-VN" sz="4400" b="1" i="1" dirty="0">
                    <a:latin typeface="Tahoma" pitchFamily="34" charset="0"/>
                    <a:ea typeface="Tahoma" pitchFamily="34" charset="0"/>
                    <a:cs typeface="Tahoma" pitchFamily="34" charset="0"/>
                  </a:rPr>
                  <a:t>a) Liệt kê các phần tử của </a:t>
                </a:r>
                <a14:m>
                  <m:oMath xmlns:m="http://schemas.openxmlformats.org/officeDocument/2006/math">
                    <m:r>
                      <a:rPr lang="vi-VN" sz="4400" b="1" i="1">
                        <a:latin typeface="Cambria Math"/>
                      </a:rPr>
                      <m:t>𝑨</m:t>
                    </m:r>
                  </m:oMath>
                </a14:m>
                <a:r>
                  <a:rPr lang="vi-VN" sz="4400" b="1" i="1" dirty="0">
                    <a:latin typeface="Tahoma" pitchFamily="34" charset="0"/>
                    <a:ea typeface="Tahoma" pitchFamily="34" charset="0"/>
                    <a:cs typeface="Tahoma" pitchFamily="34" charset="0"/>
                  </a:rPr>
                  <a:t> và </a:t>
                </a:r>
                <a14:m>
                  <m:oMath xmlns:m="http://schemas.openxmlformats.org/officeDocument/2006/math">
                    <m:r>
                      <a:rPr lang="vi-VN" sz="4400" b="1" i="1">
                        <a:latin typeface="Cambria Math"/>
                      </a:rPr>
                      <m:t>𝑩</m:t>
                    </m:r>
                  </m:oMath>
                </a14:m>
                <a:endParaRPr lang="en-US" sz="4400" b="1" dirty="0">
                  <a:latin typeface="Tahoma" pitchFamily="34" charset="0"/>
                  <a:ea typeface="Tahoma" pitchFamily="34" charset="0"/>
                  <a:cs typeface="Tahoma" pitchFamily="34" charset="0"/>
                </a:endParaRPr>
              </a:p>
              <a:p>
                <a:r>
                  <a:rPr lang="vi-VN" sz="4400" b="1" i="1" dirty="0">
                    <a:latin typeface="Tahoma" pitchFamily="34" charset="0"/>
                    <a:ea typeface="Tahoma" pitchFamily="34" charset="0"/>
                    <a:cs typeface="Tahoma" pitchFamily="34" charset="0"/>
                  </a:rPr>
                  <a:t>b) Liệt kê các phần tử của tập C là ước nguyên dương chung của </a:t>
                </a:r>
                <a14:m>
                  <m:oMath xmlns:m="http://schemas.openxmlformats.org/officeDocument/2006/math">
                    <m:r>
                      <a:rPr lang="vi-VN" sz="4400" b="1" i="1">
                        <a:latin typeface="Cambria Math"/>
                      </a:rPr>
                      <m:t>𝟏𝟐</m:t>
                    </m:r>
                  </m:oMath>
                </a14:m>
                <a:r>
                  <a:rPr lang="vi-VN" sz="4400" b="1" i="1" dirty="0">
                    <a:latin typeface="Tahoma" pitchFamily="34" charset="0"/>
                    <a:ea typeface="Tahoma" pitchFamily="34" charset="0"/>
                    <a:cs typeface="Tahoma" pitchFamily="34" charset="0"/>
                  </a:rPr>
                  <a:t> và </a:t>
                </a:r>
                <a14:m>
                  <m:oMath xmlns:m="http://schemas.openxmlformats.org/officeDocument/2006/math">
                    <m:r>
                      <a:rPr lang="vi-VN" sz="4400" b="1" i="1">
                        <a:latin typeface="Cambria Math"/>
                      </a:rPr>
                      <m:t>𝟏𝟖</m:t>
                    </m:r>
                  </m:oMath>
                </a14:m>
                <a:r>
                  <a:rPr lang="vi-VN" sz="4400" b="1" i="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534341" y="4026413"/>
                <a:ext cx="21924746" cy="2123658"/>
              </a:xfrm>
              <a:prstGeom prst="rect">
                <a:avLst/>
              </a:prstGeom>
              <a:blipFill>
                <a:blip r:embed="rId3"/>
                <a:stretch>
                  <a:fillRect l="-1140" t="-6322" b="-12356"/>
                </a:stretch>
              </a:blipFill>
            </p:spPr>
            <p:txBody>
              <a:bodyPr/>
              <a:lstStyle/>
              <a:p>
                <a:r>
                  <a:rPr lang="en-US">
                    <a:noFill/>
                  </a:rPr>
                  <a:t> </a:t>
                </a:r>
              </a:p>
            </p:txBody>
          </p:sp>
        </mc:Fallback>
      </mc:AlternateContent>
      <p:grpSp>
        <p:nvGrpSpPr>
          <p:cNvPr id="41" name="Group 40"/>
          <p:cNvGrpSpPr>
            <a:grpSpLocks/>
          </p:cNvGrpSpPr>
          <p:nvPr/>
        </p:nvGrpSpPr>
        <p:grpSpPr bwMode="auto">
          <a:xfrm>
            <a:off x="5024120" y="14016990"/>
            <a:ext cx="1477645" cy="422275"/>
            <a:chOff x="7342" y="12723"/>
            <a:chExt cx="2327" cy="665"/>
          </a:xfrm>
        </p:grpSpPr>
        <p:grpSp>
          <p:nvGrpSpPr>
            <p:cNvPr id="42" name="Group 41"/>
            <p:cNvGrpSpPr>
              <a:grpSpLocks/>
            </p:cNvGrpSpPr>
            <p:nvPr/>
          </p:nvGrpSpPr>
          <p:grpSpPr bwMode="auto">
            <a:xfrm>
              <a:off x="7342" y="12723"/>
              <a:ext cx="2327" cy="665"/>
              <a:chOff x="7342" y="12723"/>
              <a:chExt cx="2327" cy="665"/>
            </a:xfrm>
          </p:grpSpPr>
          <p:sp>
            <p:nvSpPr>
              <p:cNvPr id="61" name="Oval 6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2" name="Oval 6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A</a:t>
                </a:r>
                <a:endParaRPr lang="en-US" sz="1200">
                  <a:effectLst/>
                  <a:latin typeface="Times New Roman"/>
                  <a:ea typeface="Calibri"/>
                  <a:cs typeface="Times New Roman"/>
                </a:endParaRPr>
              </a:p>
            </p:txBody>
          </p:sp>
          <p:sp>
            <p:nvSpPr>
              <p:cNvPr id="6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B</a:t>
                </a:r>
                <a:endParaRPr lang="en-US" sz="1200">
                  <a:effectLst/>
                  <a:latin typeface="Times New Roman"/>
                  <a:ea typeface="Calibri"/>
                  <a:cs typeface="Times New Roman"/>
                </a:endParaRPr>
              </a:p>
            </p:txBody>
          </p:sp>
        </p:grpSp>
        <p:cxnSp>
          <p:nvCxnSpPr>
            <p:cNvPr id="4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5" name="Group 64"/>
          <p:cNvGrpSpPr>
            <a:grpSpLocks/>
          </p:cNvGrpSpPr>
          <p:nvPr/>
        </p:nvGrpSpPr>
        <p:grpSpPr bwMode="auto">
          <a:xfrm>
            <a:off x="5024120" y="14016990"/>
            <a:ext cx="1477645" cy="422275"/>
            <a:chOff x="7342" y="12723"/>
            <a:chExt cx="2327" cy="665"/>
          </a:xfrm>
        </p:grpSpPr>
        <p:grpSp>
          <p:nvGrpSpPr>
            <p:cNvPr id="66" name="Group 65"/>
            <p:cNvGrpSpPr>
              <a:grpSpLocks/>
            </p:cNvGrpSpPr>
            <p:nvPr/>
          </p:nvGrpSpPr>
          <p:grpSpPr bwMode="auto">
            <a:xfrm>
              <a:off x="7342" y="12723"/>
              <a:ext cx="2327" cy="665"/>
              <a:chOff x="7342" y="12723"/>
              <a:chExt cx="2327" cy="665"/>
            </a:xfrm>
          </p:grpSpPr>
          <p:sp>
            <p:nvSpPr>
              <p:cNvPr id="79" name="Oval 78"/>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0" name="Oval 79"/>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1"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A</a:t>
                </a:r>
                <a:endParaRPr lang="en-US" sz="1200">
                  <a:effectLst/>
                  <a:latin typeface="Times New Roman"/>
                  <a:ea typeface="Calibri"/>
                  <a:cs typeface="Times New Roman"/>
                </a:endParaRPr>
              </a:p>
            </p:txBody>
          </p:sp>
          <p:sp>
            <p:nvSpPr>
              <p:cNvPr id="82"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B</a:t>
                </a:r>
                <a:endParaRPr lang="en-US" sz="1200">
                  <a:effectLst/>
                  <a:latin typeface="Times New Roman"/>
                  <a:ea typeface="Calibri"/>
                  <a:cs typeface="Times New Roman"/>
                </a:endParaRPr>
              </a:p>
            </p:txBody>
          </p:sp>
        </p:grpSp>
        <p:cxnSp>
          <p:nvCxnSpPr>
            <p:cNvPr id="67"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5024120" y="14016990"/>
            <a:ext cx="1477645" cy="422275"/>
            <a:chOff x="7342" y="12723"/>
            <a:chExt cx="2327" cy="665"/>
          </a:xfrm>
        </p:grpSpPr>
        <p:grpSp>
          <p:nvGrpSpPr>
            <p:cNvPr id="84" name="Group 83"/>
            <p:cNvGrpSpPr>
              <a:grpSpLocks/>
            </p:cNvGrpSpPr>
            <p:nvPr/>
          </p:nvGrpSpPr>
          <p:grpSpPr bwMode="auto">
            <a:xfrm>
              <a:off x="7342" y="12723"/>
              <a:ext cx="2327" cy="665"/>
              <a:chOff x="7342" y="12723"/>
              <a:chExt cx="2327" cy="665"/>
            </a:xfrm>
          </p:grpSpPr>
          <p:sp>
            <p:nvSpPr>
              <p:cNvPr id="97" name="Oval 96"/>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8" name="Oval 97"/>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9"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A</a:t>
                </a:r>
                <a:endParaRPr lang="en-US" sz="1200">
                  <a:effectLst/>
                  <a:latin typeface="Times New Roman"/>
                  <a:ea typeface="Calibri"/>
                  <a:cs typeface="Times New Roman"/>
                </a:endParaRPr>
              </a:p>
            </p:txBody>
          </p:sp>
          <p:sp>
            <p:nvSpPr>
              <p:cNvPr id="100"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B</a:t>
                </a:r>
                <a:endParaRPr lang="en-US" sz="1200">
                  <a:effectLst/>
                  <a:latin typeface="Times New Roman"/>
                  <a:ea typeface="Calibri"/>
                  <a:cs typeface="Times New Roman"/>
                </a:endParaRPr>
              </a:p>
            </p:txBody>
          </p:sp>
        </p:grpSp>
        <p:cxnSp>
          <p:nvCxnSpPr>
            <p:cNvPr id="85"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6"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7"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9"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0"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1"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01" name="Group 100"/>
          <p:cNvGrpSpPr>
            <a:grpSpLocks/>
          </p:cNvGrpSpPr>
          <p:nvPr/>
        </p:nvGrpSpPr>
        <p:grpSpPr bwMode="auto">
          <a:xfrm>
            <a:off x="5024120" y="14016990"/>
            <a:ext cx="1477645" cy="422275"/>
            <a:chOff x="7342" y="12723"/>
            <a:chExt cx="2327" cy="665"/>
          </a:xfrm>
        </p:grpSpPr>
        <p:grpSp>
          <p:nvGrpSpPr>
            <p:cNvPr id="102" name="Group 101"/>
            <p:cNvGrpSpPr>
              <a:grpSpLocks/>
            </p:cNvGrpSpPr>
            <p:nvPr/>
          </p:nvGrpSpPr>
          <p:grpSpPr bwMode="auto">
            <a:xfrm>
              <a:off x="7342" y="12723"/>
              <a:ext cx="2327" cy="665"/>
              <a:chOff x="7342" y="12723"/>
              <a:chExt cx="2327" cy="665"/>
            </a:xfrm>
          </p:grpSpPr>
          <p:sp>
            <p:nvSpPr>
              <p:cNvPr id="115" name="Oval 114"/>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6" name="Oval 115"/>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7"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A</a:t>
                </a:r>
                <a:endParaRPr lang="en-US" sz="1200">
                  <a:effectLst/>
                  <a:latin typeface="Times New Roman"/>
                  <a:ea typeface="Calibri"/>
                  <a:cs typeface="Times New Roman"/>
                </a:endParaRPr>
              </a:p>
            </p:txBody>
          </p:sp>
          <p:sp>
            <p:nvSpPr>
              <p:cNvPr id="118"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B</a:t>
                </a:r>
                <a:endParaRPr lang="en-US" sz="1200">
                  <a:effectLst/>
                  <a:latin typeface="Times New Roman"/>
                  <a:ea typeface="Calibri"/>
                  <a:cs typeface="Times New Roman"/>
                </a:endParaRPr>
              </a:p>
            </p:txBody>
          </p:sp>
        </p:grpSp>
        <p:cxnSp>
          <p:nvCxnSpPr>
            <p:cNvPr id="103"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18"/>
          <p:cNvGrpSpPr>
            <a:grpSpLocks/>
          </p:cNvGrpSpPr>
          <p:nvPr/>
        </p:nvGrpSpPr>
        <p:grpSpPr bwMode="auto">
          <a:xfrm>
            <a:off x="5024120" y="14016990"/>
            <a:ext cx="1477645" cy="422275"/>
            <a:chOff x="7342" y="12723"/>
            <a:chExt cx="2327" cy="665"/>
          </a:xfrm>
        </p:grpSpPr>
        <p:grpSp>
          <p:nvGrpSpPr>
            <p:cNvPr id="120" name="Group 119"/>
            <p:cNvGrpSpPr>
              <a:grpSpLocks/>
            </p:cNvGrpSpPr>
            <p:nvPr/>
          </p:nvGrpSpPr>
          <p:grpSpPr bwMode="auto">
            <a:xfrm>
              <a:off x="7342" y="12723"/>
              <a:ext cx="2327" cy="665"/>
              <a:chOff x="7342" y="12723"/>
              <a:chExt cx="2327" cy="665"/>
            </a:xfrm>
          </p:grpSpPr>
          <p:sp>
            <p:nvSpPr>
              <p:cNvPr id="133" name="Oval 132"/>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4" name="Oval 133"/>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5"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A</a:t>
                </a:r>
                <a:endParaRPr lang="en-US" sz="1200">
                  <a:effectLst/>
                  <a:latin typeface="Times New Roman"/>
                  <a:ea typeface="Calibri"/>
                  <a:cs typeface="Times New Roman"/>
                </a:endParaRPr>
              </a:p>
            </p:txBody>
          </p:sp>
          <p:sp>
            <p:nvSpPr>
              <p:cNvPr id="136"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B</a:t>
                </a:r>
                <a:endParaRPr lang="en-US" sz="1200">
                  <a:effectLst/>
                  <a:latin typeface="Times New Roman"/>
                  <a:ea typeface="Calibri"/>
                  <a:cs typeface="Times New Roman"/>
                </a:endParaRPr>
              </a:p>
            </p:txBody>
          </p:sp>
        </p:grpSp>
        <p:cxnSp>
          <p:nvCxnSpPr>
            <p:cNvPr id="121"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4"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7"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8"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7" name="Group 136"/>
          <p:cNvGrpSpPr>
            <a:grpSpLocks/>
          </p:cNvGrpSpPr>
          <p:nvPr/>
        </p:nvGrpSpPr>
        <p:grpSpPr bwMode="auto">
          <a:xfrm>
            <a:off x="5024120" y="14016990"/>
            <a:ext cx="1477645" cy="422275"/>
            <a:chOff x="7342" y="12723"/>
            <a:chExt cx="2327" cy="665"/>
          </a:xfrm>
        </p:grpSpPr>
        <p:grpSp>
          <p:nvGrpSpPr>
            <p:cNvPr id="138" name="Group 137"/>
            <p:cNvGrpSpPr>
              <a:grpSpLocks/>
            </p:cNvGrpSpPr>
            <p:nvPr/>
          </p:nvGrpSpPr>
          <p:grpSpPr bwMode="auto">
            <a:xfrm>
              <a:off x="7342" y="12723"/>
              <a:ext cx="2327" cy="665"/>
              <a:chOff x="7342" y="12723"/>
              <a:chExt cx="2327" cy="665"/>
            </a:xfrm>
          </p:grpSpPr>
          <p:sp>
            <p:nvSpPr>
              <p:cNvPr id="151" name="Oval 15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2" name="Oval 15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A</a:t>
                </a:r>
                <a:endParaRPr lang="en-US" sz="1200">
                  <a:effectLst/>
                  <a:latin typeface="Times New Roman"/>
                  <a:ea typeface="Calibri"/>
                  <a:cs typeface="Times New Roman"/>
                </a:endParaRPr>
              </a:p>
            </p:txBody>
          </p:sp>
          <p:sp>
            <p:nvSpPr>
              <p:cNvPr id="15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B</a:t>
                </a:r>
                <a:endParaRPr lang="en-US" sz="1200">
                  <a:effectLst/>
                  <a:latin typeface="Times New Roman"/>
                  <a:ea typeface="Calibri"/>
                  <a:cs typeface="Times New Roman"/>
                </a:endParaRPr>
              </a:p>
            </p:txBody>
          </p:sp>
        </p:grpSp>
        <p:cxnSp>
          <p:nvCxnSpPr>
            <p:cNvPr id="139"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7" name="Rectangle 156"/>
              <p:cNvSpPr/>
              <p:nvPr/>
            </p:nvSpPr>
            <p:spPr>
              <a:xfrm>
                <a:off x="5012362" y="7865744"/>
                <a:ext cx="21947399" cy="769441"/>
              </a:xfrm>
              <a:prstGeom prst="rect">
                <a:avLst/>
              </a:prstGeom>
            </p:spPr>
            <p:txBody>
              <a:bodyPr wrap="square">
                <a:spAutoFit/>
              </a:bodyPr>
              <a:lstStyle/>
              <a:p>
                <a:r>
                  <a:rPr lang="en-US" sz="4400" b="1" dirty="0">
                    <a:latin typeface="Tahoma" pitchFamily="34" charset="0"/>
                    <a:ea typeface="Tahoma" pitchFamily="34" charset="0"/>
                    <a:cs typeface="Tahoma" pitchFamily="34" charset="0"/>
                  </a:rPr>
                  <a:t>a) Ta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a:t>
                </a:r>
                <a14:m>
                  <m:oMath xmlns:m="http://schemas.openxmlformats.org/officeDocument/2006/math">
                    <m:d>
                      <m:dPr>
                        <m:begChr m:val="{"/>
                        <m:endChr m:val="}"/>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𝟏</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𝟔</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𝟏𝟐</m:t>
                        </m:r>
                      </m:e>
                    </m:d>
                  </m:oMath>
                </a14:m>
                <a:r>
                  <a:rPr lang="en-US" sz="4400" b="1" dirty="0">
                    <a:latin typeface="Tahoma" pitchFamily="34" charset="0"/>
                    <a:ea typeface="Tahoma" pitchFamily="34" charset="0"/>
                    <a:cs typeface="Tahoma" pitchFamily="34" charset="0"/>
                  </a:rPr>
                  <a:t>, </a:t>
                </a:r>
                <a14:m>
                  <m:oMath xmlns:m="http://schemas.openxmlformats.org/officeDocument/2006/math">
                    <m:r>
                      <a:rPr lang="en-US" sz="4400" b="1" i="0" smtClean="0">
                        <a:latin typeface="Cambria Math" panose="02040503050406030204" pitchFamily="18" charset="0"/>
                        <a:ea typeface="Tahoma" pitchFamily="34" charset="0"/>
                        <a:cs typeface="Tahoma" pitchFamily="34" charset="0"/>
                      </a:rPr>
                      <m:t>𝐁</m:t>
                    </m:r>
                    <m:r>
                      <a:rPr lang="en-US" sz="4400" b="1" i="0" smtClean="0">
                        <a:latin typeface="Cambria Math" panose="02040503050406030204" pitchFamily="18" charset="0"/>
                        <a:ea typeface="Tahoma" pitchFamily="34" charset="0"/>
                        <a:cs typeface="Tahoma" pitchFamily="34" charset="0"/>
                      </a:rPr>
                      <m:t>=</m:t>
                    </m:r>
                    <m:d>
                      <m:dPr>
                        <m:begChr m:val="{"/>
                        <m:endChr m:val="}"/>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𝟏</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𝟔</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𝟗</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𝟏𝟖</m:t>
                        </m:r>
                      </m:e>
                    </m:d>
                  </m:oMath>
                </a14:m>
                <a:endParaRPr lang="en-US" sz="4400" b="1" dirty="0">
                  <a:latin typeface="Tahoma" pitchFamily="34" charset="0"/>
                  <a:ea typeface="Tahoma" pitchFamily="34" charset="0"/>
                  <a:cs typeface="Tahoma" pitchFamily="34" charset="0"/>
                </a:endParaRPr>
              </a:p>
            </p:txBody>
          </p:sp>
        </mc:Choice>
        <mc:Fallback xmlns="">
          <p:sp>
            <p:nvSpPr>
              <p:cNvPr id="157" name="Rectangle 156"/>
              <p:cNvSpPr>
                <a:spLocks noRot="1" noChangeAspect="1" noMove="1" noResize="1" noEditPoints="1" noAdjustHandles="1" noChangeArrowheads="1" noChangeShapeType="1" noTextEdit="1"/>
              </p:cNvSpPr>
              <p:nvPr/>
            </p:nvSpPr>
            <p:spPr>
              <a:xfrm>
                <a:off x="5012362" y="7865744"/>
                <a:ext cx="21947399" cy="769441"/>
              </a:xfrm>
              <a:prstGeom prst="rect">
                <a:avLst/>
              </a:prstGeom>
              <a:blipFill>
                <a:blip r:embed="rId4"/>
                <a:stretch>
                  <a:fillRect l="-1111" t="-16535" b="-35433"/>
                </a:stretch>
              </a:blipFill>
            </p:spPr>
            <p:txBody>
              <a:bodyPr/>
              <a:lstStyle/>
              <a:p>
                <a:r>
                  <a:rPr lang="en-US">
                    <a:noFill/>
                  </a:rPr>
                  <a:t> </a:t>
                </a:r>
              </a:p>
            </p:txBody>
          </p:sp>
        </mc:Fallback>
      </mc:AlternateContent>
      <p:grpSp>
        <p:nvGrpSpPr>
          <p:cNvPr id="272" name="Group 271"/>
          <p:cNvGrpSpPr>
            <a:grpSpLocks/>
          </p:cNvGrpSpPr>
          <p:nvPr/>
        </p:nvGrpSpPr>
        <p:grpSpPr bwMode="auto">
          <a:xfrm>
            <a:off x="5024120" y="14016990"/>
            <a:ext cx="1477645" cy="422275"/>
            <a:chOff x="7342" y="12723"/>
            <a:chExt cx="2327" cy="665"/>
          </a:xfrm>
        </p:grpSpPr>
        <p:grpSp>
          <p:nvGrpSpPr>
            <p:cNvPr id="273" name="Group 272"/>
            <p:cNvGrpSpPr>
              <a:grpSpLocks/>
            </p:cNvGrpSpPr>
            <p:nvPr/>
          </p:nvGrpSpPr>
          <p:grpSpPr bwMode="auto">
            <a:xfrm>
              <a:off x="7342" y="12723"/>
              <a:ext cx="2327" cy="665"/>
              <a:chOff x="7342" y="12723"/>
              <a:chExt cx="2327" cy="665"/>
            </a:xfrm>
          </p:grpSpPr>
          <p:sp>
            <p:nvSpPr>
              <p:cNvPr id="286" name="Oval 285"/>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87" name="Oval 286"/>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88"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A</a:t>
                </a:r>
                <a:endParaRPr lang="en-US" sz="1200">
                  <a:effectLst/>
                  <a:latin typeface="Times New Roman"/>
                  <a:ea typeface="Calibri"/>
                  <a:cs typeface="Times New Roman"/>
                </a:endParaRPr>
              </a:p>
            </p:txBody>
          </p:sp>
          <p:sp>
            <p:nvSpPr>
              <p:cNvPr id="289"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200" b="1" i="1">
                    <a:effectLst/>
                    <a:latin typeface="Times New Roman"/>
                    <a:ea typeface="Calibri"/>
                    <a:cs typeface="Times New Roman"/>
                  </a:rPr>
                  <a:t>B</a:t>
                </a:r>
                <a:endParaRPr lang="en-US" sz="1200">
                  <a:effectLst/>
                  <a:latin typeface="Times New Roman"/>
                  <a:ea typeface="Calibri"/>
                  <a:cs typeface="Times New Roman"/>
                </a:endParaRPr>
              </a:p>
            </p:txBody>
          </p:sp>
        </p:grpSp>
        <p:cxnSp>
          <p:nvCxnSpPr>
            <p:cNvPr id="27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5"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7"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8"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9"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1"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4"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43" name="Rectangle 442"/>
              <p:cNvSpPr/>
              <p:nvPr/>
            </p:nvSpPr>
            <p:spPr>
              <a:xfrm>
                <a:off x="5023035" y="9366185"/>
                <a:ext cx="6208944" cy="769441"/>
              </a:xfrm>
              <a:prstGeom prst="rect">
                <a:avLst/>
              </a:prstGeom>
            </p:spPr>
            <p:txBody>
              <a:bodyPr wrap="none">
                <a:spAutoFit/>
              </a:bodyPr>
              <a:lstStyle/>
              <a:p>
                <a:r>
                  <a:rPr lang="en-US" sz="4400" b="1" dirty="0">
                    <a:latin typeface="Tahoma" pitchFamily="34" charset="0"/>
                    <a:ea typeface="Tahoma" pitchFamily="34" charset="0"/>
                    <a:cs typeface="Tahoma" pitchFamily="34" charset="0"/>
                  </a:rPr>
                  <a:t>b) Ta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0" smtClean="0">
                        <a:latin typeface="Cambria Math" panose="02040503050406030204" pitchFamily="18" charset="0"/>
                        <a:ea typeface="Tahoma" pitchFamily="34" charset="0"/>
                        <a:cs typeface="Tahoma" pitchFamily="34" charset="0"/>
                      </a:rPr>
                      <m:t>𝐂</m:t>
                    </m:r>
                    <m:r>
                      <a:rPr lang="en-US" sz="4400" b="1" i="0" smtClean="0">
                        <a:latin typeface="Cambria Math" panose="02040503050406030204" pitchFamily="18" charset="0"/>
                        <a:ea typeface="Tahoma" pitchFamily="34" charset="0"/>
                        <a:cs typeface="Tahoma" pitchFamily="34" charset="0"/>
                      </a:rPr>
                      <m:t>=</m:t>
                    </m:r>
                    <m:d>
                      <m:dPr>
                        <m:begChr m:val="{"/>
                        <m:endChr m:val="}"/>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𝟏</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𝟔</m:t>
                        </m:r>
                      </m:e>
                    </m:d>
                  </m:oMath>
                </a14:m>
                <a:endParaRPr lang="en-US" sz="4400" b="1" dirty="0">
                  <a:latin typeface="Tahoma" pitchFamily="34" charset="0"/>
                  <a:ea typeface="Tahoma" pitchFamily="34" charset="0"/>
                  <a:cs typeface="Tahoma" pitchFamily="34" charset="0"/>
                </a:endParaRPr>
              </a:p>
            </p:txBody>
          </p:sp>
        </mc:Choice>
        <mc:Fallback xmlns="">
          <p:sp>
            <p:nvSpPr>
              <p:cNvPr id="443" name="Rectangle 442"/>
              <p:cNvSpPr>
                <a:spLocks noRot="1" noChangeAspect="1" noMove="1" noResize="1" noEditPoints="1" noAdjustHandles="1" noChangeArrowheads="1" noChangeShapeType="1" noTextEdit="1"/>
              </p:cNvSpPr>
              <p:nvPr/>
            </p:nvSpPr>
            <p:spPr>
              <a:xfrm>
                <a:off x="5023035" y="9366185"/>
                <a:ext cx="6208944" cy="769441"/>
              </a:xfrm>
              <a:prstGeom prst="rect">
                <a:avLst/>
              </a:prstGeom>
              <a:blipFill>
                <a:blip r:embed="rId5"/>
                <a:stretch>
                  <a:fillRect l="-4024" t="-16535" b="-35433"/>
                </a:stretch>
              </a:blipFill>
            </p:spPr>
            <p:txBody>
              <a:bodyPr/>
              <a:lstStyle/>
              <a:p>
                <a:r>
                  <a:rPr lang="en-US">
                    <a:noFill/>
                  </a:rPr>
                  <a:t> </a:t>
                </a:r>
              </a:p>
            </p:txBody>
          </p:sp>
        </mc:Fallback>
      </mc:AlternateContent>
    </p:spTree>
    <p:extLst>
      <p:ext uri="{BB962C8B-B14F-4D97-AF65-F5344CB8AC3E}">
        <p14:creationId xmlns:p14="http://schemas.microsoft.com/office/powerpoint/2010/main" val="13239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fade">
                                      <p:cBhvr>
                                        <p:cTn id="25" dur="1000"/>
                                        <p:tgtEl>
                                          <p:spTgt spid="157"/>
                                        </p:tgtEl>
                                      </p:cBhvr>
                                    </p:animEffect>
                                    <p:anim calcmode="lin" valueType="num">
                                      <p:cBhvr>
                                        <p:cTn id="26" dur="1000" fill="hold"/>
                                        <p:tgtEl>
                                          <p:spTgt spid="157"/>
                                        </p:tgtEl>
                                        <p:attrNameLst>
                                          <p:attrName>ppt_x</p:attrName>
                                        </p:attrNameLst>
                                      </p:cBhvr>
                                      <p:tavLst>
                                        <p:tav tm="0">
                                          <p:val>
                                            <p:strVal val="#ppt_x"/>
                                          </p:val>
                                        </p:tav>
                                        <p:tav tm="100000">
                                          <p:val>
                                            <p:strVal val="#ppt_x"/>
                                          </p:val>
                                        </p:tav>
                                      </p:tavLst>
                                    </p:anim>
                                    <p:anim calcmode="lin" valueType="num">
                                      <p:cBhvr>
                                        <p:cTn id="27"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43"/>
                                        </p:tgtEl>
                                        <p:attrNameLst>
                                          <p:attrName>style.visibility</p:attrName>
                                        </p:attrNameLst>
                                      </p:cBhvr>
                                      <p:to>
                                        <p:strVal val="visible"/>
                                      </p:to>
                                    </p:set>
                                    <p:anim calcmode="lin" valueType="num">
                                      <p:cBhvr>
                                        <p:cTn id="32" dur="500" fill="hold"/>
                                        <p:tgtEl>
                                          <p:spTgt spid="443"/>
                                        </p:tgtEl>
                                        <p:attrNameLst>
                                          <p:attrName>ppt_w</p:attrName>
                                        </p:attrNameLst>
                                      </p:cBhvr>
                                      <p:tavLst>
                                        <p:tav tm="0">
                                          <p:val>
                                            <p:fltVal val="0"/>
                                          </p:val>
                                        </p:tav>
                                        <p:tav tm="100000">
                                          <p:val>
                                            <p:strVal val="#ppt_w"/>
                                          </p:val>
                                        </p:tav>
                                      </p:tavLst>
                                    </p:anim>
                                    <p:anim calcmode="lin" valueType="num">
                                      <p:cBhvr>
                                        <p:cTn id="33" dur="500" fill="hold"/>
                                        <p:tgtEl>
                                          <p:spTgt spid="443"/>
                                        </p:tgtEl>
                                        <p:attrNameLst>
                                          <p:attrName>ppt_h</p:attrName>
                                        </p:attrNameLst>
                                      </p:cBhvr>
                                      <p:tavLst>
                                        <p:tav tm="0">
                                          <p:val>
                                            <p:fltVal val="0"/>
                                          </p:val>
                                        </p:tav>
                                        <p:tav tm="100000">
                                          <p:val>
                                            <p:strVal val="#ppt_h"/>
                                          </p:val>
                                        </p:tav>
                                      </p:tavLst>
                                    </p:anim>
                                    <p:animEffect transition="in" filter="fade">
                                      <p:cBhvr>
                                        <p:cTn id="34"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7" grpId="0"/>
      <p:bldP spid="4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01169" y="7728299"/>
            <a:ext cx="22608237" cy="3185160"/>
            <a:chOff x="1220788" y="7162800"/>
            <a:chExt cx="22610853" cy="2737179"/>
          </a:xfrm>
        </p:grpSpPr>
        <p:sp>
          <p:nvSpPr>
            <p:cNvPr id="31" name="Rounded Rectangle 30"/>
            <p:cNvSpPr/>
            <p:nvPr/>
          </p:nvSpPr>
          <p:spPr>
            <a:xfrm>
              <a:off x="1222486" y="7418548"/>
              <a:ext cx="22609155" cy="248143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VỀ TRẮC NGHIỆM</a:t>
              </a:r>
            </a:p>
          </p:txBody>
        </p:sp>
      </p:grpSp>
      <mc:AlternateContent xmlns:mc="http://schemas.openxmlformats.org/markup-compatibility/2006" xmlns:a14="http://schemas.microsoft.com/office/drawing/2010/main">
        <mc:Choice Requires="a14">
          <p:sp>
            <p:nvSpPr>
              <p:cNvPr id="7" name="Rounded Rectangle 6"/>
              <p:cNvSpPr/>
              <p:nvPr/>
            </p:nvSpPr>
            <p:spPr>
              <a:xfrm>
                <a:off x="1101170" y="2402957"/>
                <a:ext cx="22608237" cy="498844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800"/>
                  </a:spcAft>
                </a:pPr>
                <a:r>
                  <a:rPr lang="vi-VN" sz="4400" b="1" i="1" dirty="0">
                    <a:solidFill>
                      <a:srgbClr val="0000FF"/>
                    </a:solidFill>
                    <a:latin typeface="Tahoma" pitchFamily="34" charset="0"/>
                    <a:ea typeface="Tahoma" pitchFamily="34" charset="0"/>
                    <a:cs typeface="Tahoma" pitchFamily="34" charset="0"/>
                  </a:rPr>
                  <a:t>Câu 6. </a:t>
                </a:r>
                <a:r>
                  <a:rPr lang="vi-VN" sz="4400" b="1" dirty="0">
                    <a:solidFill>
                      <a:srgbClr val="0000FF"/>
                    </a:solidFill>
                    <a:latin typeface="Tahoma" pitchFamily="34" charset="0"/>
                    <a:ea typeface="Tahoma" pitchFamily="34" charset="0"/>
                    <a:cs typeface="Tahoma" pitchFamily="34" charset="0"/>
                  </a:rPr>
                  <a:t>[</a:t>
                </a:r>
                <a:r>
                  <a:rPr lang="en-US" sz="4400" b="1" dirty="0" err="1">
                    <a:solidFill>
                      <a:srgbClr val="0000FF"/>
                    </a:solidFill>
                    <a:latin typeface="Tahoma" pitchFamily="34" charset="0"/>
                    <a:ea typeface="Tahoma" pitchFamily="34" charset="0"/>
                    <a:cs typeface="Tahoma" pitchFamily="34" charset="0"/>
                  </a:rPr>
                  <a:t>Mức</a:t>
                </a:r>
                <a:r>
                  <a:rPr lang="en-US" sz="4400" b="1" dirty="0">
                    <a:solidFill>
                      <a:srgbClr val="0000FF"/>
                    </a:solidFill>
                    <a:latin typeface="Tahoma" pitchFamily="34" charset="0"/>
                    <a:ea typeface="Tahoma" pitchFamily="34" charset="0"/>
                    <a:cs typeface="Tahoma" pitchFamily="34" charset="0"/>
                  </a:rPr>
                  <a:t> </a:t>
                </a:r>
                <a:r>
                  <a:rPr lang="en-US" sz="4400" b="1" dirty="0" err="1">
                    <a:solidFill>
                      <a:srgbClr val="0000FF"/>
                    </a:solidFill>
                    <a:latin typeface="Tahoma" pitchFamily="34" charset="0"/>
                    <a:ea typeface="Tahoma" pitchFamily="34" charset="0"/>
                    <a:cs typeface="Tahoma" pitchFamily="34" charset="0"/>
                  </a:rPr>
                  <a:t>độ</a:t>
                </a:r>
                <a:r>
                  <a:rPr lang="en-US" sz="4400" b="1" dirty="0">
                    <a:solidFill>
                      <a:srgbClr val="0000FF"/>
                    </a:solidFill>
                    <a:latin typeface="Tahoma" pitchFamily="34" charset="0"/>
                    <a:ea typeface="Tahoma" pitchFamily="34" charset="0"/>
                    <a:cs typeface="Tahoma" pitchFamily="34" charset="0"/>
                  </a:rPr>
                  <a:t> 2</a:t>
                </a:r>
                <a:r>
                  <a:rPr lang="vi-VN" sz="4400" b="1" dirty="0">
                    <a:solidFill>
                      <a:srgbClr val="0000FF"/>
                    </a:solidFill>
                    <a:latin typeface="Tahoma" pitchFamily="34" charset="0"/>
                    <a:ea typeface="Tahoma" pitchFamily="34" charset="0"/>
                    <a:cs typeface="Tahoma" pitchFamily="34" charset="0"/>
                  </a:rPr>
                  <a:t>]</a:t>
                </a:r>
                <a:r>
                  <a:rPr lang="en-US" sz="4400" b="1" dirty="0">
                    <a:solidFill>
                      <a:srgbClr val="0000FF"/>
                    </a:solidFill>
                    <a:latin typeface="Tahoma" pitchFamily="34" charset="0"/>
                    <a:ea typeface="Tahoma" pitchFamily="34" charset="0"/>
                    <a:cs typeface="Tahoma" pitchFamily="34" charset="0"/>
                  </a:rPr>
                  <a:t>.  </a:t>
                </a:r>
                <a:r>
                  <a:rPr lang="en-US" sz="4400" b="1" dirty="0">
                    <a:solidFill>
                      <a:prstClr val="black"/>
                    </a:solidFill>
                    <a:latin typeface="Tahoma" pitchFamily="34" charset="0"/>
                    <a:ea typeface="Tahoma" pitchFamily="34" charset="0"/>
                    <a:cs typeface="Tahoma" pitchFamily="34" charset="0"/>
                  </a:rPr>
                  <a:t>Gọi A </a:t>
                </a:r>
                <a:r>
                  <a:rPr lang="en-US" sz="4400" b="1" dirty="0" err="1">
                    <a:solidFill>
                      <a:prstClr val="black"/>
                    </a:solidFill>
                    <a:latin typeface="Tahoma" pitchFamily="34" charset="0"/>
                    <a:ea typeface="Tahoma" pitchFamily="34" charset="0"/>
                    <a:cs typeface="Tahoma" pitchFamily="34" charset="0"/>
                  </a:rPr>
                  <a:t>là</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tập</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bạn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nữ</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khối</a:t>
                </a:r>
                <a:r>
                  <a:rPr lang="en-US" sz="4400" b="1" dirty="0">
                    <a:solidFill>
                      <a:prstClr val="black"/>
                    </a:solidFill>
                    <a:latin typeface="Tahoma" pitchFamily="34" charset="0"/>
                    <a:ea typeface="Tahoma" pitchFamily="34" charset="0"/>
                    <a:cs typeface="Tahoma" pitchFamily="34" charset="0"/>
                  </a:rPr>
                  <a:t> 10 </a:t>
                </a:r>
                <a:r>
                  <a:rPr lang="en-US" sz="4400" b="1" dirty="0" err="1">
                    <a:solidFill>
                      <a:prstClr val="black"/>
                    </a:solidFill>
                    <a:latin typeface="Tahoma" pitchFamily="34" charset="0"/>
                    <a:ea typeface="Tahoma" pitchFamily="34" charset="0"/>
                    <a:cs typeface="Tahoma" pitchFamily="34" charset="0"/>
                  </a:rPr>
                  <a:t>trường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em</a:t>
                </a:r>
                <a:r>
                  <a:rPr lang="en-US" sz="4400" b="1" dirty="0">
                    <a:solidFill>
                      <a:prstClr val="black"/>
                    </a:solidFill>
                    <a:latin typeface="Tahoma" pitchFamily="34" charset="0"/>
                    <a:ea typeface="Tahoma" pitchFamily="34" charset="0"/>
                    <a:cs typeface="Tahoma" pitchFamily="34" charset="0"/>
                  </a:rPr>
                  <a:t>, B </a:t>
                </a:r>
                <a:r>
                  <a:rPr lang="en-US" sz="4400" b="1" dirty="0" err="1">
                    <a:solidFill>
                      <a:prstClr val="black"/>
                    </a:solidFill>
                    <a:latin typeface="Tahoma" pitchFamily="34" charset="0"/>
                    <a:ea typeface="Tahoma" pitchFamily="34" charset="0"/>
                    <a:cs typeface="Tahoma" pitchFamily="34" charset="0"/>
                  </a:rPr>
                  <a:t>là</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tập</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bạn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sinh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trường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em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thích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môn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toán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Khi</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đó</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a:solidFill>
                          <a:prstClr val="black"/>
                        </a:solidFill>
                        <a:latin typeface="Cambria Math"/>
                        <a:ea typeface="Calibri"/>
                        <a:cs typeface="Times New Roman"/>
                      </a:rPr>
                      <m:t>𝑨</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𝑩</m:t>
                    </m:r>
                  </m:oMath>
                </a14:m>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là</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tập</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bạn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sinh</a:t>
                </a:r>
                <a:endParaRPr lang="en-US" sz="4400" b="1" dirty="0">
                  <a:solidFill>
                    <a:prstClr val="black"/>
                  </a:solidFill>
                  <a:latin typeface="Tahoma" pitchFamily="34" charset="0"/>
                  <a:ea typeface="Tahoma" pitchFamily="34" charset="0"/>
                  <a:cs typeface="Tahoma" pitchFamily="34" charset="0"/>
                </a:endParaRPr>
              </a:p>
              <a:p>
                <a:pPr marL="571500" lvl="0">
                  <a:lnSpc>
                    <a:spcPct val="115000"/>
                  </a:lnSpc>
                  <a:spcAft>
                    <a:spcPts val="800"/>
                  </a:spcAft>
                </a:pPr>
                <a:r>
                  <a:rPr lang="en-US" sz="4400" b="1" dirty="0">
                    <a:solidFill>
                      <a:srgbClr val="0000FF"/>
                    </a:solidFill>
                    <a:latin typeface="Tahoma" pitchFamily="34" charset="0"/>
                    <a:ea typeface="Tahoma" pitchFamily="34" charset="0"/>
                    <a:cs typeface="Tahoma" pitchFamily="34" charset="0"/>
                  </a:rPr>
                  <a:t>A.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bạn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sinh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nữ</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thích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môn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toán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của</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khối</a:t>
                </a:r>
                <a:r>
                  <a:rPr lang="en-US" sz="4400" b="1" dirty="0">
                    <a:solidFill>
                      <a:prstClr val="black"/>
                    </a:solidFill>
                    <a:latin typeface="Tahoma" pitchFamily="34" charset="0"/>
                    <a:ea typeface="Tahoma" pitchFamily="34" charset="0"/>
                    <a:cs typeface="Tahoma" pitchFamily="34" charset="0"/>
                  </a:rPr>
                  <a:t> 10 </a:t>
                </a:r>
                <a:r>
                  <a:rPr lang="en-US" sz="4400" b="1" dirty="0" err="1">
                    <a:solidFill>
                      <a:prstClr val="black"/>
                    </a:solidFill>
                    <a:latin typeface="Tahoma" pitchFamily="34" charset="0"/>
                    <a:ea typeface="Tahoma" pitchFamily="34" charset="0"/>
                    <a:cs typeface="Tahoma" pitchFamily="34" charset="0"/>
                  </a:rPr>
                  <a:t>trường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em</a:t>
                </a:r>
                <a:r>
                  <a:rPr lang="en-US" sz="4400" b="1" dirty="0">
                    <a:solidFill>
                      <a:prstClr val="black"/>
                    </a:solidFill>
                    <a:latin typeface="Tahoma" pitchFamily="34" charset="0"/>
                    <a:ea typeface="Tahoma" pitchFamily="34" charset="0"/>
                    <a:cs typeface="Tahoma" pitchFamily="34" charset="0"/>
                  </a:rPr>
                  <a:t>. </a:t>
                </a:r>
              </a:p>
              <a:p>
                <a:pPr marL="571500" lvl="0">
                  <a:lnSpc>
                    <a:spcPct val="115000"/>
                  </a:lnSpc>
                  <a:spcAft>
                    <a:spcPts val="800"/>
                  </a:spcAft>
                </a:pPr>
                <a:r>
                  <a:rPr lang="en-US" sz="4400" b="1" dirty="0">
                    <a:solidFill>
                      <a:srgbClr val="0000FF"/>
                    </a:solidFill>
                    <a:latin typeface="Tahoma" pitchFamily="34" charset="0"/>
                    <a:ea typeface="Tahoma" pitchFamily="34" charset="0"/>
                    <a:cs typeface="Tahoma" pitchFamily="34" charset="0"/>
                  </a:rPr>
                  <a:t>B.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bạn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sinh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nữ</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khối</a:t>
                </a:r>
                <a:r>
                  <a:rPr lang="en-US" sz="4400" b="1" dirty="0">
                    <a:solidFill>
                      <a:prstClr val="black"/>
                    </a:solidFill>
                    <a:latin typeface="Tahoma" pitchFamily="34" charset="0"/>
                    <a:ea typeface="Tahoma" pitchFamily="34" charset="0"/>
                    <a:cs typeface="Tahoma" pitchFamily="34" charset="0"/>
                  </a:rPr>
                  <a:t> 10 </a:t>
                </a:r>
                <a:r>
                  <a:rPr lang="en-US" sz="4400" b="1" dirty="0" err="1">
                    <a:solidFill>
                      <a:prstClr val="black"/>
                    </a:solidFill>
                    <a:latin typeface="Tahoma" pitchFamily="34" charset="0"/>
                    <a:ea typeface="Tahoma" pitchFamily="34" charset="0"/>
                    <a:cs typeface="Tahoma" pitchFamily="34" charset="0"/>
                  </a:rPr>
                  <a:t>trường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em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không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thích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môn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toán</a:t>
                </a:r>
                <a:r>
                  <a:rPr lang="en-US" sz="4400" b="1" dirty="0">
                    <a:solidFill>
                      <a:prstClr val="black"/>
                    </a:solidFill>
                    <a:latin typeface="Tahoma" pitchFamily="34" charset="0"/>
                    <a:ea typeface="Tahoma" pitchFamily="34" charset="0"/>
                    <a:cs typeface="Tahoma" pitchFamily="34" charset="0"/>
                  </a:rPr>
                  <a:t>.</a:t>
                </a:r>
              </a:p>
              <a:p>
                <a:pPr marL="571500" lvl="0">
                  <a:lnSpc>
                    <a:spcPct val="115000"/>
                  </a:lnSpc>
                  <a:spcAft>
                    <a:spcPts val="800"/>
                  </a:spcAft>
                </a:pPr>
                <a:r>
                  <a:rPr lang="en-US" sz="4400" b="1" dirty="0">
                    <a:solidFill>
                      <a:srgbClr val="0000FF"/>
                    </a:solidFill>
                    <a:latin typeface="Tahoma" pitchFamily="34" charset="0"/>
                    <a:ea typeface="Tahoma" pitchFamily="34" charset="0"/>
                    <a:cs typeface="Tahoma" pitchFamily="34" charset="0"/>
                  </a:rPr>
                  <a:t>C.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bạn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sinh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nữ</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trường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em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thích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môn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toán</a:t>
                </a:r>
                <a:r>
                  <a:rPr lang="en-US" sz="4400" b="1" dirty="0">
                    <a:solidFill>
                      <a:prstClr val="black"/>
                    </a:solidFill>
                    <a:latin typeface="Tahoma" pitchFamily="34" charset="0"/>
                    <a:ea typeface="Tahoma" pitchFamily="34" charset="0"/>
                    <a:cs typeface="Tahoma" pitchFamily="34" charset="0"/>
                  </a:rPr>
                  <a:t>.</a:t>
                </a:r>
              </a:p>
              <a:p>
                <a:pPr marL="571500" lvl="0">
                  <a:lnSpc>
                    <a:spcPct val="115000"/>
                  </a:lnSpc>
                  <a:spcAft>
                    <a:spcPts val="800"/>
                  </a:spcAft>
                </a:pPr>
                <a:r>
                  <a:rPr lang="en-US" sz="4400" b="1" dirty="0">
                    <a:solidFill>
                      <a:srgbClr val="0000FF"/>
                    </a:solidFill>
                    <a:latin typeface="Tahoma" pitchFamily="34" charset="0"/>
                    <a:ea typeface="Tahoma" pitchFamily="34" charset="0"/>
                    <a:cs typeface="Tahoma" pitchFamily="34" charset="0"/>
                  </a:rPr>
                  <a:t>D.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bạn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sinh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khối</a:t>
                </a:r>
                <a:r>
                  <a:rPr lang="en-US" sz="4400" b="1" dirty="0">
                    <a:solidFill>
                      <a:prstClr val="black"/>
                    </a:solidFill>
                    <a:latin typeface="Tahoma" pitchFamily="34" charset="0"/>
                    <a:ea typeface="Tahoma" pitchFamily="34" charset="0"/>
                    <a:cs typeface="Tahoma" pitchFamily="34" charset="0"/>
                  </a:rPr>
                  <a:t> 10 </a:t>
                </a:r>
                <a:r>
                  <a:rPr lang="en-US" sz="4400" b="1" dirty="0" err="1">
                    <a:solidFill>
                      <a:prstClr val="black"/>
                    </a:solidFill>
                    <a:latin typeface="Tahoma" pitchFamily="34" charset="0"/>
                    <a:ea typeface="Tahoma" pitchFamily="34" charset="0"/>
                    <a:cs typeface="Tahoma" pitchFamily="34" charset="0"/>
                  </a:rPr>
                  <a:t>thích</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học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môn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toán</a:t>
                </a:r>
                <a:r>
                  <a:rPr lang="en-US" sz="4400" b="1" dirty="0">
                    <a:solidFill>
                      <a:prstClr val="black"/>
                    </a:solidFill>
                    <a:latin typeface="Tahoma" pitchFamily="34" charset="0"/>
                    <a:ea typeface="Tahoma" pitchFamily="34" charset="0"/>
                    <a:cs typeface="Tahoma" pitchFamily="34" charset="0"/>
                  </a:rPr>
                  <a:t>.</a:t>
                </a:r>
              </a:p>
            </p:txBody>
          </p:sp>
        </mc:Choice>
        <mc:Fallback xmlns="">
          <p:sp>
            <p:nvSpPr>
              <p:cNvPr id="7" name="Rounded Rectangle 6"/>
              <p:cNvSpPr>
                <a:spLocks noRot="1" noChangeAspect="1" noMove="1" noResize="1" noEditPoints="1" noAdjustHandles="1" noChangeArrowheads="1" noChangeShapeType="1" noTextEdit="1"/>
              </p:cNvSpPr>
              <p:nvPr/>
            </p:nvSpPr>
            <p:spPr>
              <a:xfrm>
                <a:off x="1101170" y="2402957"/>
                <a:ext cx="22608237" cy="4988443"/>
              </a:xfrm>
              <a:prstGeom prst="roundRect">
                <a:avLst>
                  <a:gd name="adj" fmla="val 4496"/>
                </a:avLst>
              </a:prstGeom>
              <a:blipFill rotWithShape="0">
                <a:blip r:embed="rId3"/>
                <a:stretch>
                  <a:fillRect l="-782" t="-3167" r="-782" b="-5481"/>
                </a:stretch>
              </a:blipFill>
              <a:ln>
                <a:solidFill>
                  <a:srgbClr val="999158"/>
                </a:solidFill>
              </a:ln>
            </p:spPr>
            <p:txBody>
              <a:bodyPr/>
              <a:lstStyle/>
              <a:p>
                <a:r>
                  <a:rPr lang="en-US">
                    <a:noFill/>
                  </a:rPr>
                  <a:t> </a:t>
                </a:r>
              </a:p>
            </p:txBody>
          </p:sp>
        </mc:Fallback>
      </mc:AlternateContent>
      <p:sp>
        <p:nvSpPr>
          <p:cNvPr id="29" name="Rectangle 28"/>
          <p:cNvSpPr/>
          <p:nvPr/>
        </p:nvSpPr>
        <p:spPr>
          <a:xfrm>
            <a:off x="5029200" y="8924777"/>
            <a:ext cx="21196839" cy="792205"/>
          </a:xfrm>
          <a:prstGeom prst="rect">
            <a:avLst/>
          </a:prstGeom>
        </p:spPr>
        <p:txBody>
          <a:bodyPr wrap="square">
            <a:spAutoFit/>
          </a:bodyPr>
          <a:lstStyle/>
          <a:p>
            <a:pPr marL="571500" algn="just">
              <a:lnSpc>
                <a:spcPct val="115000"/>
              </a:lnSpc>
              <a:spcAft>
                <a:spcPts val="800"/>
              </a:spcAft>
            </a:pPr>
            <a:r>
              <a:rPr lang="nl-NL" sz="4400" b="1" dirty="0">
                <a:solidFill>
                  <a:prstClr val="black"/>
                </a:solidFill>
                <a:latin typeface="Tahoma" pitchFamily="34" charset="0"/>
                <a:ea typeface="Tahoma" pitchFamily="34" charset="0"/>
                <a:cs typeface="Tahoma" pitchFamily="34" charset="0"/>
              </a:rPr>
              <a:t>Chọn </a:t>
            </a:r>
            <a:r>
              <a:rPr lang="nl-NL" sz="4400" b="1" dirty="0">
                <a:latin typeface="Tahoma" pitchFamily="34" charset="0"/>
                <a:ea typeface="Tahoma" pitchFamily="34" charset="0"/>
                <a:cs typeface="Tahoma" pitchFamily="34" charset="0"/>
              </a:rPr>
              <a:t>A.</a:t>
            </a:r>
            <a:r>
              <a:rPr lang="nl-NL" sz="4400" b="1" dirty="0">
                <a:solidFill>
                  <a:srgbClr val="0000FF"/>
                </a:solidFill>
                <a:latin typeface="Tahoma" pitchFamily="34" charset="0"/>
                <a:ea typeface="Tahoma" pitchFamily="34" charset="0"/>
                <a:cs typeface="Tahoma" pitchFamily="34" charset="0"/>
              </a:rPr>
              <a:t> </a:t>
            </a:r>
            <a:endParaRPr lang="en-US" sz="4400" b="1" dirty="0">
              <a:solidFill>
                <a:prstClr val="black"/>
              </a:solidFill>
              <a:latin typeface="Tahoma" pitchFamily="34" charset="0"/>
              <a:ea typeface="Tahoma" pitchFamily="34" charset="0"/>
              <a:cs typeface="Tahoma" pitchFamily="34" charset="0"/>
            </a:endParaRPr>
          </a:p>
        </p:txBody>
      </p:sp>
      <p:sp>
        <p:nvSpPr>
          <p:cNvPr id="15" name="Oval 14"/>
          <p:cNvSpPr/>
          <p:nvPr/>
        </p:nvSpPr>
        <p:spPr>
          <a:xfrm>
            <a:off x="1381143" y="3969643"/>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14395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01170" y="7620000"/>
            <a:ext cx="22608237" cy="5715001"/>
            <a:chOff x="1220788" y="7162800"/>
            <a:chExt cx="22124987" cy="5445656"/>
          </a:xfrm>
        </p:grpSpPr>
        <p:sp>
          <p:nvSpPr>
            <p:cNvPr id="31" name="Rounded Rectangle 30"/>
            <p:cNvSpPr/>
            <p:nvPr/>
          </p:nvSpPr>
          <p:spPr>
            <a:xfrm>
              <a:off x="1222486" y="7418548"/>
              <a:ext cx="22123289" cy="518990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VỀ TRẮC NGHIỆM</a:t>
              </a:r>
            </a:p>
          </p:txBody>
        </p:sp>
      </p:grpSp>
      <p:sp>
        <p:nvSpPr>
          <p:cNvPr id="7" name="Rounded Rectangle 6"/>
          <p:cNvSpPr/>
          <p:nvPr/>
        </p:nvSpPr>
        <p:spPr>
          <a:xfrm>
            <a:off x="1101170" y="2402957"/>
            <a:ext cx="22608237" cy="498844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15000"/>
              </a:lnSpc>
              <a:spcAft>
                <a:spcPts val="800"/>
              </a:spcAft>
            </a:pPr>
            <a:r>
              <a:rPr lang="vi-VN" sz="4400" b="1" dirty="0">
                <a:solidFill>
                  <a:srgbClr val="0000FF"/>
                </a:solidFill>
                <a:latin typeface="Tahoma" pitchFamily="34" charset="0"/>
                <a:ea typeface="Tahoma" pitchFamily="34" charset="0"/>
                <a:cs typeface="Tahoma" pitchFamily="34" charset="0"/>
              </a:rPr>
              <a:t>Câu 7.</a:t>
            </a:r>
            <a:r>
              <a:rPr lang="vi-VN" sz="4400" b="1" dirty="0">
                <a:solidFill>
                  <a:srgbClr val="FF00FF"/>
                </a:solidFill>
                <a:latin typeface="Tahoma" pitchFamily="34" charset="0"/>
                <a:ea typeface="Tahoma" pitchFamily="34" charset="0"/>
                <a:cs typeface="Tahoma" pitchFamily="34" charset="0"/>
              </a:rPr>
              <a:t> </a:t>
            </a:r>
            <a:r>
              <a:rPr lang="vi-VN" sz="4400" b="1" dirty="0">
                <a:solidFill>
                  <a:srgbClr val="0000FF"/>
                </a:solidFill>
                <a:latin typeface="Tahoma" pitchFamily="34" charset="0"/>
                <a:ea typeface="Tahoma" pitchFamily="34" charset="0"/>
                <a:cs typeface="Tahoma" pitchFamily="34" charset="0"/>
              </a:rPr>
              <a:t>[</a:t>
            </a:r>
            <a:r>
              <a:rPr lang="en-US" sz="4400" b="1" dirty="0" err="1">
                <a:solidFill>
                  <a:srgbClr val="0000FF"/>
                </a:solidFill>
                <a:latin typeface="Tahoma" pitchFamily="34" charset="0"/>
                <a:ea typeface="Tahoma" pitchFamily="34" charset="0"/>
                <a:cs typeface="Tahoma" pitchFamily="34" charset="0"/>
              </a:rPr>
              <a:t>Mức</a:t>
            </a:r>
            <a:r>
              <a:rPr lang="en-US" sz="4400" b="1" dirty="0">
                <a:solidFill>
                  <a:srgbClr val="0000FF"/>
                </a:solidFill>
                <a:latin typeface="Tahoma" pitchFamily="34" charset="0"/>
                <a:ea typeface="Tahoma" pitchFamily="34" charset="0"/>
                <a:cs typeface="Tahoma" pitchFamily="34" charset="0"/>
              </a:rPr>
              <a:t> </a:t>
            </a:r>
            <a:r>
              <a:rPr lang="en-US" sz="4400" b="1" dirty="0" err="1">
                <a:solidFill>
                  <a:srgbClr val="0000FF"/>
                </a:solidFill>
                <a:latin typeface="Tahoma" pitchFamily="34" charset="0"/>
                <a:ea typeface="Tahoma" pitchFamily="34" charset="0"/>
                <a:cs typeface="Tahoma" pitchFamily="34" charset="0"/>
              </a:rPr>
              <a:t>độ</a:t>
            </a:r>
            <a:r>
              <a:rPr lang="en-US" sz="4400" b="1" dirty="0">
                <a:solidFill>
                  <a:srgbClr val="0000FF"/>
                </a:solidFill>
                <a:latin typeface="Tahoma" pitchFamily="34" charset="0"/>
                <a:ea typeface="Tahoma" pitchFamily="34" charset="0"/>
                <a:cs typeface="Tahoma" pitchFamily="34" charset="0"/>
              </a:rPr>
              <a:t> 3</a:t>
            </a:r>
            <a:r>
              <a:rPr lang="vi-VN" sz="4400" b="1" dirty="0">
                <a:solidFill>
                  <a:srgbClr val="0000FF"/>
                </a:solidFill>
                <a:latin typeface="Tahoma" pitchFamily="34" charset="0"/>
                <a:ea typeface="Tahoma" pitchFamily="34" charset="0"/>
                <a:cs typeface="Tahoma" pitchFamily="34" charset="0"/>
              </a:rPr>
              <a:t>]</a:t>
            </a:r>
            <a:r>
              <a:rPr lang="en-US" sz="4400" b="1" dirty="0">
                <a:solidFill>
                  <a:srgbClr val="0000FF"/>
                </a:solidFill>
                <a:latin typeface="Tahoma" pitchFamily="34" charset="0"/>
                <a:ea typeface="Tahoma" pitchFamily="34" charset="0"/>
                <a:cs typeface="Tahoma" pitchFamily="34" charset="0"/>
              </a:rPr>
              <a:t>.  </a:t>
            </a:r>
            <a:r>
              <a:rPr lang="en-US" sz="4400" b="1" i="1" dirty="0">
                <a:solidFill>
                  <a:srgbClr val="FF00FF"/>
                </a:solidFill>
                <a:latin typeface="Tahoma" pitchFamily="34" charset="0"/>
                <a:ea typeface="Tahoma" pitchFamily="34" charset="0"/>
                <a:cs typeface="Tahoma" pitchFamily="34" charset="0"/>
              </a:rPr>
              <a:t> </a:t>
            </a:r>
            <a:r>
              <a:rPr lang="nl-NL" sz="4400" b="1" dirty="0">
                <a:solidFill>
                  <a:prstClr val="black"/>
                </a:solidFill>
                <a:latin typeface="Tahoma" pitchFamily="34" charset="0"/>
                <a:ea typeface="Tahoma" pitchFamily="34" charset="0"/>
                <a:cs typeface="Tahoma" pitchFamily="34" charset="0"/>
              </a:rPr>
              <a:t>Một lớp học có 25 học sinh học khá các môn tự nhiên, 24 học sinh học khá các môn xã hội, 10 học sinh học khá cả môn tự nhiên lẫn môn xã hội. Hỏi lớp có bao nhiêu học sinh chỉ khá đúng một nhóm môn (tự nhiên hoặc xã hội).</a:t>
            </a:r>
            <a:endParaRPr lang="en-US" sz="4400" b="1" dirty="0">
              <a:solidFill>
                <a:prstClr val="black"/>
              </a:solidFill>
              <a:latin typeface="Tahoma" pitchFamily="34" charset="0"/>
              <a:ea typeface="Tahoma" pitchFamily="34" charset="0"/>
              <a:cs typeface="Tahoma" pitchFamily="34" charset="0"/>
            </a:endParaRPr>
          </a:p>
          <a:p>
            <a:pPr marL="571500" lvl="0" algn="just">
              <a:lnSpc>
                <a:spcPct val="115000"/>
              </a:lnSpc>
              <a:spcAft>
                <a:spcPts val="800"/>
              </a:spcAft>
              <a:tabLst>
                <a:tab pos="190500" algn="l"/>
                <a:tab pos="1778000" algn="l"/>
                <a:tab pos="3365500" algn="l"/>
                <a:tab pos="4953000" algn="l"/>
              </a:tabLst>
            </a:pPr>
            <a:r>
              <a:rPr lang="nl-NL" sz="4400" b="1" dirty="0">
                <a:solidFill>
                  <a:srgbClr val="0000FF"/>
                </a:solidFill>
                <a:latin typeface="Tahoma" pitchFamily="34" charset="0"/>
                <a:ea typeface="Tahoma" pitchFamily="34" charset="0"/>
                <a:cs typeface="Tahoma" pitchFamily="34" charset="0"/>
              </a:rPr>
              <a:t>A. </a:t>
            </a:r>
            <a:r>
              <a:rPr lang="nl-NL" sz="4400" b="1" dirty="0">
                <a:solidFill>
                  <a:prstClr val="black"/>
                </a:solidFill>
                <a:latin typeface="Tahoma" pitchFamily="34" charset="0"/>
                <a:ea typeface="Tahoma" pitchFamily="34" charset="0"/>
                <a:cs typeface="Tahoma" pitchFamily="34" charset="0"/>
              </a:rPr>
              <a:t>26.</a:t>
            </a:r>
            <a:r>
              <a:rPr lang="nl-NL" sz="4400" b="1" dirty="0">
                <a:solidFill>
                  <a:srgbClr val="0000FF"/>
                </a:solidFill>
                <a:latin typeface="Tahoma" pitchFamily="34" charset="0"/>
                <a:ea typeface="Tahoma" pitchFamily="34" charset="0"/>
                <a:cs typeface="Tahoma" pitchFamily="34" charset="0"/>
              </a:rPr>
              <a:t>	               B. </a:t>
            </a:r>
            <a:r>
              <a:rPr lang="nl-NL" sz="4400" b="1" dirty="0">
                <a:solidFill>
                  <a:prstClr val="black"/>
                </a:solidFill>
                <a:latin typeface="Tahoma" pitchFamily="34" charset="0"/>
                <a:ea typeface="Tahoma" pitchFamily="34" charset="0"/>
                <a:cs typeface="Tahoma" pitchFamily="34" charset="0"/>
              </a:rPr>
              <a:t>36.</a:t>
            </a:r>
            <a:r>
              <a:rPr lang="nl-NL" sz="4400" b="1" dirty="0">
                <a:solidFill>
                  <a:srgbClr val="0000FF"/>
                </a:solidFill>
                <a:latin typeface="Tahoma" pitchFamily="34" charset="0"/>
                <a:ea typeface="Tahoma" pitchFamily="34" charset="0"/>
                <a:cs typeface="Tahoma" pitchFamily="34" charset="0"/>
              </a:rPr>
              <a:t>		C. </a:t>
            </a:r>
            <a:r>
              <a:rPr lang="nl-NL" sz="4400" b="1" dirty="0">
                <a:solidFill>
                  <a:prstClr val="black"/>
                </a:solidFill>
                <a:latin typeface="Tahoma" pitchFamily="34" charset="0"/>
                <a:ea typeface="Tahoma" pitchFamily="34" charset="0"/>
                <a:cs typeface="Tahoma" pitchFamily="34" charset="0"/>
              </a:rPr>
              <a:t>39.</a:t>
            </a:r>
            <a:r>
              <a:rPr lang="nl-NL" sz="4400" b="1" dirty="0">
                <a:solidFill>
                  <a:srgbClr val="0000FF"/>
                </a:solidFill>
                <a:latin typeface="Tahoma" pitchFamily="34" charset="0"/>
                <a:ea typeface="Tahoma" pitchFamily="34" charset="0"/>
                <a:cs typeface="Tahoma" pitchFamily="34" charset="0"/>
              </a:rPr>
              <a:t>		D. </a:t>
            </a:r>
            <a:r>
              <a:rPr lang="nl-NL" sz="4400" b="1" dirty="0">
                <a:solidFill>
                  <a:prstClr val="black"/>
                </a:solidFill>
                <a:latin typeface="Tahoma" pitchFamily="34" charset="0"/>
                <a:ea typeface="Tahoma" pitchFamily="34" charset="0"/>
                <a:cs typeface="Tahoma" pitchFamily="34" charset="0"/>
              </a:rPr>
              <a:t>29.</a:t>
            </a:r>
            <a:endParaRPr lang="en-US" sz="4400" b="1" dirty="0">
              <a:solidFill>
                <a:prstClr val="black"/>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1498278" y="8498655"/>
                <a:ext cx="21196839" cy="3309624"/>
              </a:xfrm>
              <a:prstGeom prst="rect">
                <a:avLst/>
              </a:prstGeom>
            </p:spPr>
            <p:txBody>
              <a:bodyPr wrap="square">
                <a:spAutoFit/>
              </a:bodyPr>
              <a:lstStyle/>
              <a:p>
                <a:pPr marL="571500" marR="0" algn="just">
                  <a:lnSpc>
                    <a:spcPct val="115000"/>
                  </a:lnSpc>
                  <a:spcBef>
                    <a:spcPts val="0"/>
                  </a:spcBef>
                  <a:spcAft>
                    <a:spcPts val="800"/>
                  </a:spcAft>
                </a:pPr>
                <a:r>
                  <a:rPr lang="nl-NL" sz="4400" b="1" dirty="0">
                    <a:latin typeface="Tahoma" pitchFamily="34" charset="0"/>
                    <a:ea typeface="Tahoma" pitchFamily="34" charset="0"/>
                    <a:cs typeface="Tahoma" pitchFamily="34" charset="0"/>
                  </a:rPr>
                  <a:t>Chọn </a:t>
                </a:r>
                <a:r>
                  <a:rPr lang="nl-NL" sz="4400" b="1" dirty="0">
                    <a:effectLst/>
                    <a:latin typeface="Tahoma" pitchFamily="34" charset="0"/>
                    <a:ea typeface="Tahoma" pitchFamily="34" charset="0"/>
                    <a:cs typeface="Tahoma" pitchFamily="34" charset="0"/>
                  </a:rPr>
                  <a:t>D. </a:t>
                </a:r>
                <a:endParaRPr lang="en-US" sz="4400" b="1" dirty="0">
                  <a:effectLst/>
                  <a:latin typeface="Tahoma" pitchFamily="34" charset="0"/>
                  <a:ea typeface="Tahoma" pitchFamily="34" charset="0"/>
                  <a:cs typeface="Tahoma" pitchFamily="34" charset="0"/>
                </a:endParaRPr>
              </a:p>
              <a:p>
                <a:pPr marL="571500" marR="0" algn="just">
                  <a:lnSpc>
                    <a:spcPct val="115000"/>
                  </a:lnSpc>
                  <a:spcBef>
                    <a:spcPts val="0"/>
                  </a:spcBef>
                  <a:spcAft>
                    <a:spcPts val="800"/>
                  </a:spcAft>
                </a:pPr>
                <a:r>
                  <a:rPr lang="nl-NL" sz="4400" b="1" dirty="0">
                    <a:effectLst/>
                    <a:latin typeface="Tahoma" pitchFamily="34" charset="0"/>
                    <a:ea typeface="Tahoma" pitchFamily="34" charset="0"/>
                    <a:cs typeface="Tahoma" pitchFamily="34" charset="0"/>
                  </a:rPr>
                  <a:t>Gọi A là tập học sinh khá các môn tự nhiên, B là tập các học sinh khá các môn xã hội. Tập các học sinh yêu cầu là </a:t>
                </a:r>
                <a14:m>
                  <m:oMath xmlns:m="http://schemas.openxmlformats.org/officeDocument/2006/math">
                    <m:r>
                      <a:rPr lang="en-US" sz="4400" b="1" i="0" smtClean="0">
                        <a:effectLst/>
                        <a:latin typeface="Cambria Math" panose="02040503050406030204" pitchFamily="18" charset="0"/>
                        <a:ea typeface="Tahoma" pitchFamily="34" charset="0"/>
                        <a:cs typeface="Tahoma" pitchFamily="34" charset="0"/>
                      </a:rPr>
                      <m:t>(</m:t>
                    </m:r>
                    <m:r>
                      <a:rPr lang="en-US" sz="4400" b="1" i="1" smtClean="0">
                        <a:effectLst/>
                        <a:latin typeface="Cambria Math" panose="02040503050406030204" pitchFamily="18" charset="0"/>
                        <a:ea typeface="Tahoma" pitchFamily="34" charset="0"/>
                        <a:cs typeface="Tahoma" pitchFamily="34" charset="0"/>
                      </a:rPr>
                      <m:t>𝑨</m:t>
                    </m:r>
                    <m:r>
                      <a:rPr lang="en-US" sz="4400" b="1" i="1" smtClean="0">
                        <a:effectLst/>
                        <a:latin typeface="Cambria Math" panose="02040503050406030204" pitchFamily="18" charset="0"/>
                        <a:ea typeface="Tahoma" pitchFamily="34" charset="0"/>
                        <a:cs typeface="Tahoma" pitchFamily="34" charset="0"/>
                      </a:rPr>
                      <m:t>\</m:t>
                    </m:r>
                    <m:r>
                      <m:rPr>
                        <m:sty m:val="p"/>
                      </m:rPr>
                      <a:rPr lang="en-US" sz="4400" b="1" i="1" smtClean="0">
                        <a:effectLst/>
                        <a:latin typeface="Cambria Math" panose="02040503050406030204" pitchFamily="18" charset="0"/>
                        <a:ea typeface="Tahoma" pitchFamily="34" charset="0"/>
                        <a:cs typeface="Tahoma" pitchFamily="34" charset="0"/>
                      </a:rPr>
                      <m:t>B</m:t>
                    </m:r>
                    <m:r>
                      <a:rPr lang="en-US" sz="4400" b="1" i="1" smtClean="0">
                        <a:effectLst/>
                        <a:latin typeface="Cambria Math" panose="02040503050406030204" pitchFamily="18" charset="0"/>
                        <a:ea typeface="Tahoma" pitchFamily="34" charset="0"/>
                        <a:cs typeface="Tahoma" pitchFamily="34" charset="0"/>
                      </a:rPr>
                      <m:t>)∪(</m:t>
                    </m:r>
                    <m:r>
                      <a:rPr lang="en-US" sz="4400" b="1" i="1" smtClean="0">
                        <a:effectLst/>
                        <a:latin typeface="Cambria Math" panose="02040503050406030204" pitchFamily="18" charset="0"/>
                        <a:ea typeface="Cambria Math" panose="02040503050406030204" pitchFamily="18" charset="0"/>
                        <a:cs typeface="Tahoma" pitchFamily="34" charset="0"/>
                      </a:rPr>
                      <m:t>𝑩</m:t>
                    </m:r>
                    <m:r>
                      <a:rPr lang="en-US" sz="4400" b="1" i="1" smtClean="0">
                        <a:effectLst/>
                        <a:latin typeface="Cambria Math" panose="02040503050406030204" pitchFamily="18" charset="0"/>
                        <a:ea typeface="Cambria Math" panose="02040503050406030204" pitchFamily="18" charset="0"/>
                        <a:cs typeface="Tahoma" pitchFamily="34" charset="0"/>
                      </a:rPr>
                      <m:t>\</m:t>
                    </m:r>
                    <m:r>
                      <m:rPr>
                        <m:sty m:val="p"/>
                      </m:rPr>
                      <a:rPr lang="en-US" sz="4400" b="1" i="1" smtClean="0">
                        <a:effectLst/>
                        <a:latin typeface="Cambria Math" panose="02040503050406030204" pitchFamily="18" charset="0"/>
                        <a:ea typeface="Cambria Math" panose="02040503050406030204" pitchFamily="18" charset="0"/>
                        <a:cs typeface="Tahoma" pitchFamily="34" charset="0"/>
                      </a:rPr>
                      <m:t>A</m:t>
                    </m:r>
                    <m:r>
                      <a:rPr lang="en-US" sz="4400" b="1" i="1" smtClean="0">
                        <a:effectLst/>
                        <a:latin typeface="Cambria Math" panose="02040503050406030204" pitchFamily="18" charset="0"/>
                        <a:ea typeface="Cambria Math" panose="02040503050406030204" pitchFamily="18" charset="0"/>
                        <a:cs typeface="Tahoma" pitchFamily="34" charset="0"/>
                      </a:rPr>
                      <m:t>)</m:t>
                    </m:r>
                  </m:oMath>
                </a14:m>
                <a:r>
                  <a:rPr lang="nl-NL" sz="4400" b="1" dirty="0">
                    <a:effectLst/>
                    <a:latin typeface="Tahoma" pitchFamily="34" charset="0"/>
                    <a:ea typeface="Tahoma" pitchFamily="34" charset="0"/>
                    <a:cs typeface="Tahoma" pitchFamily="34" charset="0"/>
                  </a:rPr>
                  <a:t>  . Từ biểu </a:t>
                </a:r>
                <a:r>
                  <a:rPr lang="nl-NL" sz="4400" b="1" dirty="0">
                    <a:latin typeface="Tahoma" pitchFamily="34" charset="0"/>
                    <a:ea typeface="Tahoma" pitchFamily="34" charset="0"/>
                    <a:cs typeface="Tahoma" pitchFamily="34" charset="0"/>
                  </a:rPr>
                  <a:t>đồ Ven ta</a:t>
                </a:r>
                <a:r>
                  <a:rPr lang="nl-NL" sz="4400" b="1" dirty="0">
                    <a:effectLst/>
                    <a:latin typeface="Tahoma" pitchFamily="34" charset="0"/>
                    <a:ea typeface="Tahoma" pitchFamily="34" charset="0"/>
                    <a:cs typeface="Tahoma" pitchFamily="34" charset="0"/>
                  </a:rPr>
                  <a:t> có: </a:t>
                </a:r>
                <a14:m>
                  <m:oMath xmlns:m="http://schemas.openxmlformats.org/officeDocument/2006/math">
                    <m:r>
                      <a:rPr lang="nl-NL" sz="4400" b="1" i="1">
                        <a:effectLst/>
                        <a:latin typeface="Cambria Math"/>
                        <a:ea typeface="Calibri"/>
                        <a:cs typeface="Times New Roman"/>
                      </a:rPr>
                      <m:t>𝒏</m:t>
                    </m:r>
                    <m:r>
                      <a:rPr lang="en-US" sz="4400" b="1" i="1" smtClean="0">
                        <a:effectLst/>
                        <a:latin typeface="Cambria Math" panose="02040503050406030204" pitchFamily="18" charset="0"/>
                        <a:ea typeface="Calibri"/>
                        <a:cs typeface="Times New Roman"/>
                      </a:rPr>
                      <m:t>(</m:t>
                    </m:r>
                    <m:d>
                      <m:dPr>
                        <m:ctrlPr>
                          <a:rPr lang="en-US" sz="4400" b="1" i="1">
                            <a:effectLst/>
                            <a:latin typeface="Cambria Math" panose="02040503050406030204" pitchFamily="18" charset="0"/>
                            <a:ea typeface="Calibri"/>
                            <a:cs typeface="Times New Roman"/>
                          </a:rPr>
                        </m:ctrlPr>
                      </m:dPr>
                      <m:e>
                        <m:r>
                          <a:rPr lang="nl-NL" sz="4400" b="1" i="1">
                            <a:effectLst/>
                            <a:latin typeface="Cambria Math"/>
                            <a:ea typeface="Calibri"/>
                            <a:cs typeface="Times New Roman"/>
                          </a:rPr>
                          <m:t>𝑨</m:t>
                        </m:r>
                        <m:r>
                          <a:rPr lang="nl-NL" sz="4400" b="1" i="1">
                            <a:effectLst/>
                            <a:latin typeface="Cambria Math"/>
                            <a:ea typeface="Calibri"/>
                            <a:cs typeface="Times New Roman"/>
                          </a:rPr>
                          <m:t>\</m:t>
                        </m:r>
                        <m:r>
                          <a:rPr lang="nl-NL" sz="4400" b="1" i="1">
                            <a:effectLst/>
                            <a:latin typeface="Cambria Math"/>
                            <a:ea typeface="Calibri"/>
                            <a:cs typeface="Times New Roman"/>
                          </a:rPr>
                          <m:t>𝑩</m:t>
                        </m:r>
                      </m:e>
                    </m:d>
                    <m:r>
                      <a:rPr lang="nl-NL" sz="4400" b="1" i="1" smtClean="0">
                        <a:effectLst/>
                        <a:latin typeface="Cambria Math" panose="02040503050406030204" pitchFamily="18" charset="0"/>
                        <a:ea typeface="Cambria Math" panose="02040503050406030204" pitchFamily="18" charset="0"/>
                        <a:cs typeface="Times New Roman"/>
                      </a:rPr>
                      <m:t>∪</m:t>
                    </m:r>
                    <m:d>
                      <m:dPr>
                        <m:ctrlPr>
                          <a:rPr lang="en-US" sz="4400" b="1" i="1">
                            <a:effectLst/>
                            <a:latin typeface="Cambria Math" panose="02040503050406030204" pitchFamily="18" charset="0"/>
                            <a:ea typeface="Calibri"/>
                            <a:cs typeface="Times New Roman"/>
                          </a:rPr>
                        </m:ctrlPr>
                      </m:dPr>
                      <m:e>
                        <m:r>
                          <a:rPr lang="nl-NL" sz="4400" b="1" i="1">
                            <a:effectLst/>
                            <a:latin typeface="Cambria Math"/>
                            <a:ea typeface="Calibri"/>
                            <a:cs typeface="Times New Roman"/>
                          </a:rPr>
                          <m:t>𝑩</m:t>
                        </m:r>
                        <m:r>
                          <a:rPr lang="nl-NL" sz="4400" b="1" i="1">
                            <a:effectLst/>
                            <a:latin typeface="Cambria Math"/>
                            <a:ea typeface="Calibri"/>
                            <a:cs typeface="Times New Roman"/>
                          </a:rPr>
                          <m:t>\</m:t>
                        </m:r>
                        <m:r>
                          <a:rPr lang="nl-NL" sz="4400" b="1" i="1">
                            <a:effectLst/>
                            <a:latin typeface="Cambria Math"/>
                            <a:ea typeface="Calibri"/>
                            <a:cs typeface="Times New Roman"/>
                          </a:rPr>
                          <m:t>𝑨</m:t>
                        </m:r>
                      </m:e>
                    </m:d>
                    <m:r>
                      <a:rPr lang="en-US" sz="4400" b="1" i="1" smtClean="0">
                        <a:effectLst/>
                        <a:latin typeface="Cambria Math" panose="02040503050406030204" pitchFamily="18" charset="0"/>
                        <a:ea typeface="Calibri"/>
                        <a:cs typeface="Times New Roman"/>
                      </a:rPr>
                      <m:t>)</m:t>
                    </m:r>
                    <m:r>
                      <a:rPr lang="nl-NL" sz="4400" b="1" i="1">
                        <a:effectLst/>
                        <a:latin typeface="Cambria Math"/>
                        <a:ea typeface="Calibri"/>
                        <a:cs typeface="Times New Roman"/>
                      </a:rPr>
                      <m:t>=</m:t>
                    </m:r>
                    <m:r>
                      <a:rPr lang="nl-NL" sz="4400" b="1" i="1">
                        <a:effectLst/>
                        <a:latin typeface="Cambria Math"/>
                        <a:ea typeface="Calibri"/>
                        <a:cs typeface="Times New Roman"/>
                      </a:rPr>
                      <m:t>𝒏</m:t>
                    </m:r>
                    <m:d>
                      <m:dPr>
                        <m:ctrlPr>
                          <a:rPr lang="en-US" sz="4400" b="1" i="1">
                            <a:effectLst/>
                            <a:latin typeface="Cambria Math" panose="02040503050406030204" pitchFamily="18" charset="0"/>
                            <a:ea typeface="Calibri"/>
                            <a:cs typeface="Times New Roman"/>
                          </a:rPr>
                        </m:ctrlPr>
                      </m:dPr>
                      <m:e>
                        <m:r>
                          <a:rPr lang="nl-NL" sz="4400" b="1" i="1">
                            <a:effectLst/>
                            <a:latin typeface="Cambria Math"/>
                            <a:ea typeface="Calibri"/>
                            <a:cs typeface="Times New Roman"/>
                          </a:rPr>
                          <m:t>𝑨</m:t>
                        </m:r>
                      </m:e>
                    </m:d>
                    <m:r>
                      <a:rPr lang="nl-NL" sz="4400" b="1" i="1">
                        <a:effectLst/>
                        <a:latin typeface="Cambria Math"/>
                        <a:ea typeface="Calibri"/>
                        <a:cs typeface="Times New Roman"/>
                      </a:rPr>
                      <m:t>+</m:t>
                    </m:r>
                    <m:r>
                      <a:rPr lang="nl-NL" sz="4400" b="1" i="1">
                        <a:effectLst/>
                        <a:latin typeface="Cambria Math"/>
                        <a:ea typeface="Calibri"/>
                        <a:cs typeface="Times New Roman"/>
                      </a:rPr>
                      <m:t>𝒏</m:t>
                    </m:r>
                    <m:d>
                      <m:dPr>
                        <m:ctrlPr>
                          <a:rPr lang="en-US" sz="4400" b="1" i="1">
                            <a:effectLst/>
                            <a:latin typeface="Cambria Math" panose="02040503050406030204" pitchFamily="18" charset="0"/>
                            <a:ea typeface="Calibri"/>
                            <a:cs typeface="Times New Roman"/>
                          </a:rPr>
                        </m:ctrlPr>
                      </m:dPr>
                      <m:e>
                        <m:r>
                          <a:rPr lang="nl-NL" sz="4400" b="1" i="1">
                            <a:effectLst/>
                            <a:latin typeface="Cambria Math"/>
                            <a:ea typeface="Calibri"/>
                            <a:cs typeface="Times New Roman"/>
                          </a:rPr>
                          <m:t>𝑩</m:t>
                        </m:r>
                      </m:e>
                    </m:d>
                    <m:r>
                      <a:rPr lang="nl-NL" sz="4400" b="1" i="1">
                        <a:effectLst/>
                        <a:latin typeface="Cambria Math"/>
                        <a:ea typeface="Calibri"/>
                        <a:cs typeface="Times New Roman"/>
                      </a:rPr>
                      <m:t>−</m:t>
                    </m:r>
                    <m:r>
                      <a:rPr lang="nl-NL" sz="4400" b="1" i="1">
                        <a:effectLst/>
                        <a:latin typeface="Cambria Math"/>
                        <a:ea typeface="Calibri"/>
                        <a:cs typeface="Times New Roman"/>
                      </a:rPr>
                      <m:t>𝟐</m:t>
                    </m:r>
                    <m:r>
                      <a:rPr lang="nl-NL" sz="4400" b="1" i="1">
                        <a:effectLst/>
                        <a:latin typeface="Cambria Math"/>
                        <a:ea typeface="Calibri"/>
                        <a:cs typeface="Times New Roman"/>
                      </a:rPr>
                      <m:t>𝒏</m:t>
                    </m:r>
                    <m:d>
                      <m:dPr>
                        <m:ctrlPr>
                          <a:rPr lang="en-US" sz="4400" b="1" i="1">
                            <a:effectLst/>
                            <a:latin typeface="Cambria Math" panose="02040503050406030204" pitchFamily="18" charset="0"/>
                            <a:ea typeface="Calibri"/>
                            <a:cs typeface="Times New Roman"/>
                          </a:rPr>
                        </m:ctrlPr>
                      </m:dPr>
                      <m:e>
                        <m:r>
                          <a:rPr lang="nl-NL" sz="4400" b="1" i="1">
                            <a:effectLst/>
                            <a:latin typeface="Cambria Math"/>
                            <a:ea typeface="Calibri"/>
                            <a:cs typeface="Times New Roman"/>
                          </a:rPr>
                          <m:t>𝑨</m:t>
                        </m:r>
                        <m:r>
                          <a:rPr lang="nl-NL" sz="4400" b="1" i="1">
                            <a:effectLst/>
                            <a:latin typeface="Cambria Math"/>
                            <a:ea typeface="Calibri"/>
                            <a:cs typeface="Times New Roman"/>
                          </a:rPr>
                          <m:t>∩</m:t>
                        </m:r>
                        <m:r>
                          <a:rPr lang="nl-NL" sz="4400" b="1" i="1">
                            <a:effectLst/>
                            <a:latin typeface="Cambria Math"/>
                            <a:ea typeface="Calibri"/>
                            <a:cs typeface="Times New Roman"/>
                          </a:rPr>
                          <m:t>𝑩</m:t>
                        </m:r>
                      </m:e>
                    </m:d>
                  </m:oMath>
                </a14:m>
                <a:r>
                  <a:rPr lang="nl-NL" sz="4400" b="1" dirty="0">
                    <a:effectLst/>
                    <a:latin typeface="Tahoma" pitchFamily="34" charset="0"/>
                    <a:ea typeface="Tahoma" pitchFamily="34" charset="0"/>
                    <a:cs typeface="Tahoma" pitchFamily="34" charset="0"/>
                  </a:rPr>
                  <a:t>=24 + 25 – 2.10=29</a:t>
                </a:r>
                <a:r>
                  <a:rPr lang="nl-NL" sz="4400" dirty="0">
                    <a:effectLst/>
                    <a:latin typeface="Times New Roman"/>
                    <a:ea typeface="Calibri"/>
                    <a:cs typeface="Times New Roman"/>
                  </a:rPr>
                  <a:t>.</a:t>
                </a:r>
                <a:endParaRPr lang="en-US" sz="4000" dirty="0">
                  <a:effectLst/>
                  <a:latin typeface="Times New Roman"/>
                  <a:ea typeface="Calibri"/>
                  <a:cs typeface="Times New Roman"/>
                </a:endParaRPr>
              </a:p>
            </p:txBody>
          </p:sp>
        </mc:Choice>
        <mc:Fallback xmlns="">
          <p:sp>
            <p:nvSpPr>
              <p:cNvPr id="29" name="Rectangle 28"/>
              <p:cNvSpPr>
                <a:spLocks noRot="1" noChangeAspect="1" noMove="1" noResize="1" noEditPoints="1" noAdjustHandles="1" noChangeArrowheads="1" noChangeShapeType="1" noTextEdit="1"/>
              </p:cNvSpPr>
              <p:nvPr/>
            </p:nvSpPr>
            <p:spPr>
              <a:xfrm>
                <a:off x="1498278" y="8498655"/>
                <a:ext cx="21196839" cy="3309624"/>
              </a:xfrm>
              <a:prstGeom prst="rect">
                <a:avLst/>
              </a:prstGeom>
              <a:blipFill>
                <a:blip r:embed="rId3"/>
                <a:stretch>
                  <a:fillRect t="-2947" r="-1150" b="-6077"/>
                </a:stretch>
              </a:blipFill>
            </p:spPr>
            <p:txBody>
              <a:bodyPr/>
              <a:lstStyle/>
              <a:p>
                <a:r>
                  <a:rPr lang="en-US">
                    <a:noFill/>
                  </a:rPr>
                  <a:t> </a:t>
                </a:r>
              </a:p>
            </p:txBody>
          </p:sp>
        </mc:Fallback>
      </mc:AlternateContent>
      <p:sp>
        <p:nvSpPr>
          <p:cNvPr id="15" name="Oval 14"/>
          <p:cNvSpPr/>
          <p:nvPr/>
        </p:nvSpPr>
        <p:spPr>
          <a:xfrm>
            <a:off x="16002000" y="6019899"/>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10393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01170" y="7365943"/>
            <a:ext cx="22609935" cy="4759843"/>
            <a:chOff x="1220788" y="7162800"/>
            <a:chExt cx="22612551" cy="4311009"/>
          </a:xfrm>
        </p:grpSpPr>
        <p:sp>
          <p:nvSpPr>
            <p:cNvPr id="31" name="Rounded Rectangle 30"/>
            <p:cNvSpPr/>
            <p:nvPr/>
          </p:nvSpPr>
          <p:spPr>
            <a:xfrm>
              <a:off x="1222486" y="7418548"/>
              <a:ext cx="22610853" cy="405526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VỀ TRẮC NGHIỆM</a:t>
              </a:r>
            </a:p>
          </p:txBody>
        </p:sp>
      </p:grpSp>
      <mc:AlternateContent xmlns:mc="http://schemas.openxmlformats.org/markup-compatibility/2006" xmlns:a14="http://schemas.microsoft.com/office/drawing/2010/main">
        <mc:Choice Requires="a14">
          <p:sp>
            <p:nvSpPr>
              <p:cNvPr id="7" name="Rounded Rectangle 6"/>
              <p:cNvSpPr/>
              <p:nvPr/>
            </p:nvSpPr>
            <p:spPr>
              <a:xfrm>
                <a:off x="1090358" y="2842638"/>
                <a:ext cx="22608237" cy="415024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07000"/>
                  </a:lnSpc>
                  <a:spcAft>
                    <a:spcPts val="800"/>
                  </a:spcAft>
                </a:pPr>
                <a:r>
                  <a:rPr lang="vi-VN" sz="4400" b="1" dirty="0">
                    <a:solidFill>
                      <a:srgbClr val="0000FF"/>
                    </a:solidFill>
                    <a:latin typeface="Tahoma" pitchFamily="34" charset="0"/>
                    <a:ea typeface="Tahoma" pitchFamily="34" charset="0"/>
                    <a:cs typeface="Tahoma" pitchFamily="34" charset="0"/>
                  </a:rPr>
                  <a:t>Câu 8.</a:t>
                </a:r>
                <a:r>
                  <a:rPr lang="vi-VN" sz="4400" b="1" dirty="0">
                    <a:solidFill>
                      <a:srgbClr val="FF00FF"/>
                    </a:solidFill>
                    <a:latin typeface="Tahoma" pitchFamily="34" charset="0"/>
                    <a:ea typeface="Tahoma" pitchFamily="34" charset="0"/>
                    <a:cs typeface="Tahoma" pitchFamily="34" charset="0"/>
                  </a:rPr>
                  <a:t> </a:t>
                </a:r>
                <a:r>
                  <a:rPr lang="vi-VN" sz="4400" b="1" dirty="0">
                    <a:solidFill>
                      <a:srgbClr val="0000FF"/>
                    </a:solidFill>
                    <a:latin typeface="Tahoma" pitchFamily="34" charset="0"/>
                    <a:ea typeface="Tahoma" pitchFamily="34" charset="0"/>
                    <a:cs typeface="Tahoma" pitchFamily="34" charset="0"/>
                  </a:rPr>
                  <a:t>[</a:t>
                </a:r>
                <a:r>
                  <a:rPr lang="en-US" sz="4400" b="1" dirty="0" err="1">
                    <a:solidFill>
                      <a:srgbClr val="0000FF"/>
                    </a:solidFill>
                    <a:latin typeface="Tahoma" pitchFamily="34" charset="0"/>
                    <a:ea typeface="Tahoma" pitchFamily="34" charset="0"/>
                    <a:cs typeface="Tahoma" pitchFamily="34" charset="0"/>
                  </a:rPr>
                  <a:t>Mức</a:t>
                </a:r>
                <a:r>
                  <a:rPr lang="en-US" sz="4400" b="1" dirty="0">
                    <a:solidFill>
                      <a:srgbClr val="0000FF"/>
                    </a:solidFill>
                    <a:latin typeface="Tahoma" pitchFamily="34" charset="0"/>
                    <a:ea typeface="Tahoma" pitchFamily="34" charset="0"/>
                    <a:cs typeface="Tahoma" pitchFamily="34" charset="0"/>
                  </a:rPr>
                  <a:t> </a:t>
                </a:r>
                <a:r>
                  <a:rPr lang="en-US" sz="4400" b="1" dirty="0" err="1">
                    <a:solidFill>
                      <a:srgbClr val="0000FF"/>
                    </a:solidFill>
                    <a:latin typeface="Tahoma" pitchFamily="34" charset="0"/>
                    <a:ea typeface="Tahoma" pitchFamily="34" charset="0"/>
                    <a:cs typeface="Tahoma" pitchFamily="34" charset="0"/>
                  </a:rPr>
                  <a:t>độ</a:t>
                </a:r>
                <a:r>
                  <a:rPr lang="en-US" sz="4400" b="1" dirty="0">
                    <a:solidFill>
                      <a:srgbClr val="0000FF"/>
                    </a:solidFill>
                    <a:latin typeface="Tahoma" pitchFamily="34" charset="0"/>
                    <a:ea typeface="Tahoma" pitchFamily="34" charset="0"/>
                    <a:cs typeface="Tahoma" pitchFamily="34" charset="0"/>
                  </a:rPr>
                  <a:t> 3</a:t>
                </a:r>
                <a:r>
                  <a:rPr lang="vi-VN" sz="4400" b="1" dirty="0">
                    <a:solidFill>
                      <a:srgbClr val="0000FF"/>
                    </a:solidFill>
                    <a:latin typeface="Tahoma" pitchFamily="34" charset="0"/>
                    <a:ea typeface="Tahoma" pitchFamily="34" charset="0"/>
                    <a:cs typeface="Tahoma" pitchFamily="34" charset="0"/>
                  </a:rPr>
                  <a:t>]</a:t>
                </a:r>
                <a:r>
                  <a:rPr lang="en-US" sz="4400" b="1" dirty="0">
                    <a:solidFill>
                      <a:srgbClr val="0000FF"/>
                    </a:solidFill>
                    <a:latin typeface="Tahoma" pitchFamily="34" charset="0"/>
                    <a:ea typeface="Tahoma" pitchFamily="34" charset="0"/>
                    <a:cs typeface="Tahoma" pitchFamily="34" charset="0"/>
                  </a:rPr>
                  <a:t>.  </a:t>
                </a:r>
                <a:r>
                  <a:rPr lang="en-US" sz="4400" b="1" i="1" dirty="0">
                    <a:solidFill>
                      <a:srgbClr val="FF00FF"/>
                    </a:solidFill>
                    <a:latin typeface="Tahoma" pitchFamily="34" charset="0"/>
                    <a:ea typeface="Tahoma" pitchFamily="34" charset="0"/>
                    <a:cs typeface="Tahoma" pitchFamily="34" charset="0"/>
                  </a:rPr>
                  <a:t> </a:t>
                </a:r>
                <a:r>
                  <a:rPr lang="nl-NL" sz="4400" b="1" dirty="0">
                    <a:solidFill>
                      <a:prstClr val="black"/>
                    </a:solidFill>
                    <a:latin typeface="Tahoma" pitchFamily="34" charset="0"/>
                    <a:ea typeface="Tahoma" pitchFamily="34" charset="0"/>
                    <a:cs typeface="Tahoma" pitchFamily="34" charset="0"/>
                  </a:rPr>
                  <a:t>Một lớp học có </a:t>
                </a:r>
                <a14:m>
                  <m:oMath xmlns:m="http://schemas.openxmlformats.org/officeDocument/2006/math">
                    <m:r>
                      <a:rPr lang="nl-NL" sz="4400" b="1" i="1">
                        <a:solidFill>
                          <a:prstClr val="black"/>
                        </a:solidFill>
                        <a:latin typeface="Cambria Math"/>
                        <a:ea typeface="Calibri"/>
                        <a:cs typeface="Times New Roman"/>
                      </a:rPr>
                      <m:t>𝟏𝟔</m:t>
                    </m:r>
                  </m:oMath>
                </a14:m>
                <a:r>
                  <a:rPr lang="nl-NL" sz="4400" b="1" dirty="0">
                    <a:solidFill>
                      <a:prstClr val="black"/>
                    </a:solidFill>
                    <a:latin typeface="Tahoma" pitchFamily="34" charset="0"/>
                    <a:ea typeface="Tahoma" pitchFamily="34" charset="0"/>
                    <a:cs typeface="Tahoma" pitchFamily="34" charset="0"/>
                  </a:rPr>
                  <a:t> học sinh học giỏi môn Toán; </a:t>
                </a:r>
                <a14:m>
                  <m:oMath xmlns:m="http://schemas.openxmlformats.org/officeDocument/2006/math">
                    <m:r>
                      <a:rPr lang="nl-NL" sz="4400" b="1" i="1">
                        <a:solidFill>
                          <a:prstClr val="black"/>
                        </a:solidFill>
                        <a:latin typeface="Cambria Math"/>
                        <a:ea typeface="Calibri"/>
                        <a:cs typeface="Times New Roman"/>
                      </a:rPr>
                      <m:t>𝟏𝟐</m:t>
                    </m:r>
                  </m:oMath>
                </a14:m>
                <a:r>
                  <a:rPr lang="nl-NL" sz="4400" b="1" dirty="0">
                    <a:solidFill>
                      <a:prstClr val="black"/>
                    </a:solidFill>
                    <a:latin typeface="Tahoma" pitchFamily="34" charset="0"/>
                    <a:ea typeface="Tahoma" pitchFamily="34" charset="0"/>
                    <a:cs typeface="Tahoma" pitchFamily="34" charset="0"/>
                  </a:rPr>
                  <a:t> học sinh học giỏi môn Văn; </a:t>
                </a:r>
                <a14:m>
                  <m:oMath xmlns:m="http://schemas.openxmlformats.org/officeDocument/2006/math">
                    <m:r>
                      <a:rPr lang="nl-NL" sz="4400" b="1" i="1">
                        <a:solidFill>
                          <a:prstClr val="black"/>
                        </a:solidFill>
                        <a:latin typeface="Cambria Math"/>
                        <a:ea typeface="Calibri"/>
                        <a:cs typeface="Times New Roman"/>
                      </a:rPr>
                      <m:t>𝟖</m:t>
                    </m:r>
                  </m:oMath>
                </a14:m>
                <a:r>
                  <a:rPr lang="nl-NL" sz="4400" b="1" dirty="0">
                    <a:solidFill>
                      <a:prstClr val="black"/>
                    </a:solidFill>
                    <a:latin typeface="Tahoma" pitchFamily="34" charset="0"/>
                    <a:ea typeface="Tahoma" pitchFamily="34" charset="0"/>
                    <a:cs typeface="Tahoma" pitchFamily="34" charset="0"/>
                  </a:rPr>
                  <a:t> học sinh vừa học giỏi môn Toán và Văn; </a:t>
                </a:r>
                <a14:m>
                  <m:oMath xmlns:m="http://schemas.openxmlformats.org/officeDocument/2006/math">
                    <m:r>
                      <a:rPr lang="nl-NL" sz="4400" b="1" i="1">
                        <a:solidFill>
                          <a:prstClr val="black"/>
                        </a:solidFill>
                        <a:latin typeface="Cambria Math"/>
                        <a:ea typeface="Calibri"/>
                        <a:cs typeface="Times New Roman"/>
                      </a:rPr>
                      <m:t>𝟏𝟗</m:t>
                    </m:r>
                  </m:oMath>
                </a14:m>
                <a:r>
                  <a:rPr lang="nl-NL" sz="4400" b="1" dirty="0">
                    <a:solidFill>
                      <a:prstClr val="black"/>
                    </a:solidFill>
                    <a:latin typeface="Tahoma" pitchFamily="34" charset="0"/>
                    <a:ea typeface="Tahoma" pitchFamily="34" charset="0"/>
                    <a:cs typeface="Tahoma" pitchFamily="34" charset="0"/>
                  </a:rPr>
                  <a:t> học sinh không học giỏi một trong hai môn Toán và Văn. Hỏi lớp học có bao nhiêu học sinh?</a:t>
                </a:r>
                <a:endParaRPr lang="en-US" sz="4400" b="1" dirty="0">
                  <a:solidFill>
                    <a:prstClr val="black"/>
                  </a:solidFill>
                  <a:latin typeface="Tahoma" pitchFamily="34" charset="0"/>
                  <a:ea typeface="Tahoma" pitchFamily="34" charset="0"/>
                  <a:cs typeface="Tahoma" pitchFamily="34" charset="0"/>
                </a:endParaRPr>
              </a:p>
              <a:p>
                <a:pPr marL="571500" lvl="0" algn="just">
                  <a:lnSpc>
                    <a:spcPct val="107000"/>
                  </a:lnSpc>
                  <a:spcAft>
                    <a:spcPts val="800"/>
                  </a:spcAft>
                  <a:tabLst>
                    <a:tab pos="190500" algn="l"/>
                    <a:tab pos="1778000" algn="l"/>
                    <a:tab pos="3365500" algn="l"/>
                    <a:tab pos="4953000" algn="l"/>
                  </a:tabLst>
                </a:pPr>
                <a:r>
                  <a:rPr lang="nl-NL" sz="4400" b="1" dirty="0">
                    <a:solidFill>
                      <a:srgbClr val="0000FF"/>
                    </a:solidFill>
                    <a:latin typeface="Tahoma" pitchFamily="34" charset="0"/>
                    <a:ea typeface="Tahoma" pitchFamily="34" charset="0"/>
                    <a:cs typeface="Tahoma" pitchFamily="34" charset="0"/>
                  </a:rPr>
                  <a:t>A. </a:t>
                </a:r>
                <a14:m>
                  <m:oMath xmlns:m="http://schemas.openxmlformats.org/officeDocument/2006/math">
                    <m:r>
                      <a:rPr lang="nl-NL" sz="4400" b="1" i="1">
                        <a:solidFill>
                          <a:prstClr val="black"/>
                        </a:solidFill>
                        <a:latin typeface="Cambria Math"/>
                        <a:ea typeface="Calibri"/>
                        <a:cs typeface="Times New Roman"/>
                      </a:rPr>
                      <m:t>𝟑𝟗</m:t>
                    </m:r>
                  </m:oMath>
                </a14:m>
                <a:r>
                  <a:rPr lang="nl-NL" sz="4400" dirty="0">
                    <a:solidFill>
                      <a:prstClr val="black"/>
                    </a:solidFill>
                    <a:latin typeface="Tahoma" pitchFamily="34" charset="0"/>
                    <a:ea typeface="Tahoma" pitchFamily="34" charset="0"/>
                    <a:cs typeface="Tahoma" pitchFamily="34" charset="0"/>
                  </a:rPr>
                  <a:t>.</a:t>
                </a:r>
                <a:r>
                  <a:rPr lang="nl-NL" sz="4400" b="1" dirty="0">
                    <a:solidFill>
                      <a:srgbClr val="0000FF"/>
                    </a:solidFill>
                    <a:latin typeface="Tahoma" pitchFamily="34" charset="0"/>
                    <a:ea typeface="Tahoma" pitchFamily="34" charset="0"/>
                    <a:cs typeface="Tahoma" pitchFamily="34" charset="0"/>
                  </a:rPr>
                  <a:t>	                        B. </a:t>
                </a:r>
                <a14:m>
                  <m:oMath xmlns:m="http://schemas.openxmlformats.org/officeDocument/2006/math">
                    <m:r>
                      <a:rPr lang="nl-NL" sz="4400" b="1" i="1">
                        <a:solidFill>
                          <a:prstClr val="black"/>
                        </a:solidFill>
                        <a:latin typeface="Cambria Math"/>
                        <a:ea typeface="Calibri"/>
                        <a:cs typeface="Times New Roman"/>
                      </a:rPr>
                      <m:t>𝟓𝟒</m:t>
                    </m:r>
                  </m:oMath>
                </a14:m>
                <a:r>
                  <a:rPr lang="nl-NL" sz="4400" dirty="0">
                    <a:solidFill>
                      <a:prstClr val="black"/>
                    </a:solidFill>
                    <a:latin typeface="Tahoma" pitchFamily="34" charset="0"/>
                    <a:ea typeface="Tahoma" pitchFamily="34" charset="0"/>
                    <a:cs typeface="Tahoma" pitchFamily="34" charset="0"/>
                  </a:rPr>
                  <a:t>.</a:t>
                </a:r>
                <a:r>
                  <a:rPr lang="nl-NL" sz="4400" b="1" dirty="0">
                    <a:solidFill>
                      <a:srgbClr val="0000FF"/>
                    </a:solidFill>
                    <a:latin typeface="Tahoma" pitchFamily="34" charset="0"/>
                    <a:ea typeface="Tahoma" pitchFamily="34" charset="0"/>
                    <a:cs typeface="Tahoma" pitchFamily="34" charset="0"/>
                  </a:rPr>
                  <a:t>	      	C. </a:t>
                </a:r>
                <a14:m>
                  <m:oMath xmlns:m="http://schemas.openxmlformats.org/officeDocument/2006/math">
                    <m:r>
                      <a:rPr lang="nl-NL" sz="4400" b="1" i="1">
                        <a:solidFill>
                          <a:prstClr val="black"/>
                        </a:solidFill>
                        <a:latin typeface="Cambria Math"/>
                        <a:ea typeface="Calibri"/>
                        <a:cs typeface="Times New Roman"/>
                      </a:rPr>
                      <m:t>𝟑𝟏</m:t>
                    </m:r>
                  </m:oMath>
                </a14:m>
                <a:r>
                  <a:rPr lang="nl-NL" sz="4400" dirty="0">
                    <a:solidFill>
                      <a:prstClr val="black"/>
                    </a:solidFill>
                    <a:latin typeface="Tahoma" pitchFamily="34" charset="0"/>
                    <a:ea typeface="Tahoma" pitchFamily="34" charset="0"/>
                    <a:cs typeface="Tahoma" pitchFamily="34" charset="0"/>
                  </a:rPr>
                  <a:t>.</a:t>
                </a:r>
                <a:r>
                  <a:rPr lang="nl-NL" sz="4400" b="1" dirty="0">
                    <a:solidFill>
                      <a:srgbClr val="0000FF"/>
                    </a:solidFill>
                    <a:latin typeface="Tahoma" pitchFamily="34" charset="0"/>
                    <a:ea typeface="Tahoma" pitchFamily="34" charset="0"/>
                    <a:cs typeface="Tahoma" pitchFamily="34" charset="0"/>
                  </a:rPr>
                  <a:t>			D. </a:t>
                </a:r>
                <a14:m>
                  <m:oMath xmlns:m="http://schemas.openxmlformats.org/officeDocument/2006/math">
                    <m:r>
                      <a:rPr lang="nl-NL" sz="4400" b="1" i="1">
                        <a:solidFill>
                          <a:prstClr val="black"/>
                        </a:solidFill>
                        <a:latin typeface="Cambria Math"/>
                        <a:ea typeface="Calibri"/>
                        <a:cs typeface="Times New Roman"/>
                      </a:rPr>
                      <m:t>𝟒𝟕</m:t>
                    </m:r>
                  </m:oMath>
                </a14:m>
                <a:r>
                  <a:rPr lang="nl-NL" sz="4400" dirty="0">
                    <a:solidFill>
                      <a:prstClr val="white"/>
                    </a:solidFill>
                    <a:latin typeface="Tahoma" pitchFamily="34" charset="0"/>
                    <a:ea typeface="Tahoma" pitchFamily="34" charset="0"/>
                    <a:cs typeface="Tahoma" pitchFamily="34" charset="0"/>
                  </a:rPr>
                  <a:t>.</a:t>
                </a:r>
                <a:endParaRPr lang="en-US" sz="4000" dirty="0">
                  <a:solidFill>
                    <a:prstClr val="white"/>
                  </a:solidFill>
                  <a:latin typeface="Tahoma" pitchFamily="34" charset="0"/>
                  <a:ea typeface="Tahoma" pitchFamily="34" charset="0"/>
                  <a:cs typeface="Tahoma" pitchFamily="34"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090358" y="2842638"/>
                <a:ext cx="22608237" cy="4150243"/>
              </a:xfrm>
              <a:prstGeom prst="roundRect">
                <a:avLst>
                  <a:gd name="adj" fmla="val 4496"/>
                </a:avLst>
              </a:prstGeom>
              <a:blipFill>
                <a:blip r:embed="rId3"/>
                <a:stretch>
                  <a:fillRect l="-835" r="-808" b="-1611"/>
                </a:stretch>
              </a:blipFill>
              <a:ln>
                <a:solidFill>
                  <a:srgbClr val="999158"/>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28246" y="8287224"/>
                <a:ext cx="18211800" cy="2525178"/>
              </a:xfrm>
              <a:prstGeom prst="rect">
                <a:avLst/>
              </a:prstGeom>
            </p:spPr>
            <p:txBody>
              <a:bodyPr wrap="square">
                <a:spAutoFit/>
              </a:bodyPr>
              <a:lstStyle/>
              <a:p>
                <a:pPr marL="2286000" marR="0" indent="457200" algn="just">
                  <a:lnSpc>
                    <a:spcPct val="107000"/>
                  </a:lnSpc>
                  <a:spcBef>
                    <a:spcPts val="0"/>
                  </a:spcBef>
                  <a:spcAft>
                    <a:spcPts val="800"/>
                  </a:spcAft>
                </a:pPr>
                <a:r>
                  <a:rPr lang="en-US" sz="4400" b="1" u="sng" dirty="0" err="1">
                    <a:solidFill>
                      <a:srgbClr val="002060"/>
                    </a:solidFill>
                    <a:latin typeface="Tahoma" pitchFamily="34" charset="0"/>
                    <a:ea typeface="Tahoma" pitchFamily="34" charset="0"/>
                    <a:cs typeface="Tahoma" pitchFamily="34" charset="0"/>
                  </a:rPr>
                  <a:t>Lời</a:t>
                </a:r>
                <a:r>
                  <a:rPr lang="en-US" sz="4400" b="1" u="sng" dirty="0">
                    <a:solidFill>
                      <a:srgbClr val="002060"/>
                    </a:solidFill>
                    <a:latin typeface="Tahoma" pitchFamily="34" charset="0"/>
                    <a:ea typeface="Tahoma" pitchFamily="34" charset="0"/>
                    <a:cs typeface="Tahoma" pitchFamily="34" charset="0"/>
                  </a:rPr>
                  <a:t> </a:t>
                </a:r>
                <a:r>
                  <a:rPr lang="en-US" sz="4400" b="1" u="sng" dirty="0" err="1">
                    <a:solidFill>
                      <a:srgbClr val="002060"/>
                    </a:solidFill>
                    <a:latin typeface="Tahoma" pitchFamily="34" charset="0"/>
                    <a:ea typeface="Tahoma" pitchFamily="34" charset="0"/>
                    <a:cs typeface="Tahoma" pitchFamily="34" charset="0"/>
                  </a:rPr>
                  <a:t>giải</a:t>
                </a:r>
                <a:endParaRPr lang="en-US" sz="4400" b="1" dirty="0">
                  <a:effectLst/>
                  <a:latin typeface="Tahoma" pitchFamily="34" charset="0"/>
                  <a:ea typeface="Tahoma" pitchFamily="34" charset="0"/>
                  <a:cs typeface="Tahoma" pitchFamily="34" charset="0"/>
                </a:endParaRPr>
              </a:p>
              <a:p>
                <a:pPr marL="571500" marR="0" algn="just">
                  <a:lnSpc>
                    <a:spcPct val="107000"/>
                  </a:lnSpc>
                  <a:spcBef>
                    <a:spcPts val="0"/>
                  </a:spcBef>
                  <a:spcAft>
                    <a:spcPts val="800"/>
                  </a:spcAft>
                </a:pPr>
                <a:r>
                  <a:rPr lang="en-US" sz="4400" b="1" dirty="0" err="1">
                    <a:effectLst/>
                    <a:latin typeface="Tahoma" pitchFamily="34" charset="0"/>
                    <a:ea typeface="Tahoma" pitchFamily="34" charset="0"/>
                    <a:cs typeface="Tahoma" pitchFamily="34" charset="0"/>
                  </a:rPr>
                  <a:t>Chọn</a:t>
                </a:r>
                <a:r>
                  <a:rPr lang="en-US" sz="4400" b="1" dirty="0">
                    <a:effectLst/>
                    <a:latin typeface="Tahoma" pitchFamily="34" charset="0"/>
                    <a:ea typeface="Tahoma" pitchFamily="34" charset="0"/>
                    <a:cs typeface="Tahoma" pitchFamily="34" charset="0"/>
                  </a:rPr>
                  <a:t> A</a:t>
                </a:r>
              </a:p>
              <a:p>
                <a:pPr marL="571500" marR="0">
                  <a:lnSpc>
                    <a:spcPct val="115000"/>
                  </a:lnSpc>
                  <a:spcBef>
                    <a:spcPts val="0"/>
                  </a:spcBef>
                  <a:spcAft>
                    <a:spcPts val="800"/>
                  </a:spcAft>
                </a:pPr>
                <a:r>
                  <a:rPr lang="nl-NL" sz="4400" b="1" dirty="0">
                    <a:effectLst/>
                    <a:latin typeface="Tahoma" pitchFamily="34" charset="0"/>
                    <a:ea typeface="Tahoma" pitchFamily="34" charset="0"/>
                    <a:cs typeface="Tahoma" pitchFamily="34" charset="0"/>
                  </a:rPr>
                  <a:t>Đáp án A</a:t>
                </a:r>
                <a:r>
                  <a:rPr lang="nl-NL" sz="4400" b="1" dirty="0">
                    <a:solidFill>
                      <a:srgbClr val="0000FF"/>
                    </a:solidFill>
                    <a:effectLst/>
                    <a:latin typeface="Tahoma" pitchFamily="34" charset="0"/>
                    <a:ea typeface="Tahoma" pitchFamily="34" charset="0"/>
                    <a:cs typeface="Tahoma" pitchFamily="34" charset="0"/>
                  </a:rPr>
                  <a:t> </a:t>
                </a:r>
                <a:r>
                  <a:rPr lang="nl-NL" sz="4400" b="1" dirty="0">
                    <a:effectLst/>
                    <a:latin typeface="Tahoma" pitchFamily="34" charset="0"/>
                    <a:ea typeface="Tahoma" pitchFamily="34" charset="0"/>
                    <a:cs typeface="Tahoma" pitchFamily="34" charset="0"/>
                  </a:rPr>
                  <a:t>Đúng vì </a:t>
                </a:r>
                <a14:m>
                  <m:oMath xmlns:m="http://schemas.openxmlformats.org/officeDocument/2006/math">
                    <m:d>
                      <m:dPr>
                        <m:ctrlPr>
                          <a:rPr lang="en-US" sz="4400" b="1" i="1">
                            <a:effectLst/>
                            <a:latin typeface="Cambria Math" panose="02040503050406030204" pitchFamily="18" charset="0"/>
                            <a:ea typeface="Calibri"/>
                            <a:cs typeface="Times New Roman"/>
                          </a:rPr>
                        </m:ctrlPr>
                      </m:dPr>
                      <m:e>
                        <m:r>
                          <a:rPr lang="nl-NL" sz="4400" b="1" i="1">
                            <a:effectLst/>
                            <a:latin typeface="Cambria Math"/>
                            <a:ea typeface="Calibri"/>
                            <a:cs typeface="Times New Roman"/>
                          </a:rPr>
                          <m:t>𝟏𝟔</m:t>
                        </m:r>
                        <m:r>
                          <a:rPr lang="nl-NL" sz="4400" b="1" i="1">
                            <a:effectLst/>
                            <a:latin typeface="Cambria Math"/>
                            <a:ea typeface="Calibri"/>
                            <a:cs typeface="Times New Roman"/>
                          </a:rPr>
                          <m:t>+</m:t>
                        </m:r>
                        <m:r>
                          <a:rPr lang="nl-NL" sz="4400" b="1" i="1">
                            <a:effectLst/>
                            <a:latin typeface="Cambria Math"/>
                            <a:ea typeface="Calibri"/>
                            <a:cs typeface="Times New Roman"/>
                          </a:rPr>
                          <m:t>𝟏𝟐</m:t>
                        </m:r>
                        <m:r>
                          <a:rPr lang="nl-NL" sz="4400" b="1" i="1">
                            <a:effectLst/>
                            <a:latin typeface="Cambria Math"/>
                            <a:ea typeface="Calibri"/>
                            <a:cs typeface="Times New Roman"/>
                          </a:rPr>
                          <m:t>+</m:t>
                        </m:r>
                        <m:r>
                          <a:rPr lang="nl-NL" sz="4400" b="1" i="1">
                            <a:effectLst/>
                            <a:latin typeface="Cambria Math"/>
                            <a:ea typeface="Calibri"/>
                            <a:cs typeface="Times New Roman"/>
                          </a:rPr>
                          <m:t>𝟏𝟗</m:t>
                        </m:r>
                      </m:e>
                    </m:d>
                    <m:r>
                      <a:rPr lang="nl-NL" sz="4400" b="1" i="1">
                        <a:effectLst/>
                        <a:latin typeface="Cambria Math"/>
                        <a:ea typeface="Calibri"/>
                        <a:cs typeface="Times New Roman"/>
                      </a:rPr>
                      <m:t>−</m:t>
                    </m:r>
                    <m:r>
                      <a:rPr lang="nl-NL" sz="4400" b="1" i="1">
                        <a:effectLst/>
                        <a:latin typeface="Cambria Math"/>
                        <a:ea typeface="Calibri"/>
                        <a:cs typeface="Times New Roman"/>
                      </a:rPr>
                      <m:t>𝟖</m:t>
                    </m:r>
                    <m:r>
                      <a:rPr lang="nl-NL" sz="4400" b="1" i="1">
                        <a:effectLst/>
                        <a:latin typeface="Cambria Math"/>
                        <a:ea typeface="Calibri"/>
                        <a:cs typeface="Times New Roman"/>
                      </a:rPr>
                      <m:t>=</m:t>
                    </m:r>
                    <m:r>
                      <a:rPr lang="nl-NL" sz="4400" b="1" i="1">
                        <a:effectLst/>
                        <a:latin typeface="Cambria Math"/>
                        <a:ea typeface="Calibri"/>
                        <a:cs typeface="Times New Roman"/>
                      </a:rPr>
                      <m:t>𝟑𝟗</m:t>
                    </m:r>
                  </m:oMath>
                </a14:m>
                <a:r>
                  <a:rPr lang="nl-NL" sz="4400" b="1" dirty="0">
                    <a:effectLst/>
                    <a:latin typeface="Tahoma" pitchFamily="34" charset="0"/>
                    <a:ea typeface="Tahoma" pitchFamily="34" charset="0"/>
                    <a:cs typeface="Tahoma" pitchFamily="34" charset="0"/>
                  </a:rPr>
                  <a:t>.</a:t>
                </a:r>
                <a:endParaRPr lang="en-US" sz="4400" b="1" dirty="0">
                  <a:effectLst/>
                  <a:latin typeface="Tahoma" pitchFamily="34" charset="0"/>
                  <a:ea typeface="Tahoma" pitchFamily="34" charset="0"/>
                  <a:cs typeface="Tahoma"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28246" y="8287224"/>
                <a:ext cx="18211800" cy="2525178"/>
              </a:xfrm>
              <a:prstGeom prst="rect">
                <a:avLst/>
              </a:prstGeom>
              <a:blipFill rotWithShape="0">
                <a:blip r:embed="rId4"/>
                <a:stretch>
                  <a:fillRect t="-5542" b="-7470"/>
                </a:stretch>
              </a:blipFill>
            </p:spPr>
            <p:txBody>
              <a:bodyPr/>
              <a:lstStyle/>
              <a:p>
                <a:r>
                  <a:rPr lang="en-US">
                    <a:noFill/>
                  </a:rPr>
                  <a:t> </a:t>
                </a:r>
              </a:p>
            </p:txBody>
          </p:sp>
        </mc:Fallback>
      </mc:AlternateContent>
      <p:sp>
        <p:nvSpPr>
          <p:cNvPr id="15" name="Oval 14"/>
          <p:cNvSpPr/>
          <p:nvPr/>
        </p:nvSpPr>
        <p:spPr>
          <a:xfrm>
            <a:off x="1280447" y="5819953"/>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27663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GIAO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prstClr val="white"/>
                  </a:solidFill>
                  <a:latin typeface="Tahoma" pitchFamily="34" charset="0"/>
                  <a:ea typeface="Tahoma" pitchFamily="34" charset="0"/>
                  <a:cs typeface="Tahoma" pitchFamily="34" charset="0"/>
                </a:rPr>
                <a:t>1</a:t>
              </a:r>
            </a:p>
          </p:txBody>
        </p:sp>
      </p:grpSp>
      <p:grpSp>
        <p:nvGrpSpPr>
          <p:cNvPr id="43" name="Group 42"/>
          <p:cNvGrpSpPr/>
          <p:nvPr/>
        </p:nvGrpSpPr>
        <p:grpSpPr>
          <a:xfrm>
            <a:off x="5524782" y="2706148"/>
            <a:ext cx="21374845" cy="3464053"/>
            <a:chOff x="1076414" y="4334859"/>
            <a:chExt cx="21374845" cy="3568616"/>
          </a:xfrm>
        </p:grpSpPr>
        <p:grpSp>
          <p:nvGrpSpPr>
            <p:cNvPr id="22" name="Group 5"/>
            <p:cNvGrpSpPr/>
            <p:nvPr/>
          </p:nvGrpSpPr>
          <p:grpSpPr>
            <a:xfrm>
              <a:off x="1294540" y="4671538"/>
              <a:ext cx="21156719" cy="3231937"/>
              <a:chOff x="543533" y="1084115"/>
              <a:chExt cx="8331293" cy="1272428"/>
            </a:xfrm>
          </p:grpSpPr>
          <p:sp>
            <p:nvSpPr>
              <p:cNvPr id="39" name="Rounded Rectangle 38"/>
              <p:cNvSpPr/>
              <p:nvPr/>
            </p:nvSpPr>
            <p:spPr>
              <a:xfrm>
                <a:off x="543533" y="1084115"/>
                <a:ext cx="7161286"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prstClr val="white"/>
                  </a:solidFill>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solidFill>
                    <a:prstClr val="black"/>
                  </a:solidFill>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a:solidFill>
                      <a:prstClr val="white"/>
                    </a:solidFill>
                    <a:latin typeface="Tahoma" pitchFamily="34" charset="0"/>
                    <a:ea typeface="Tahoma" pitchFamily="34" charset="0"/>
                    <a:cs typeface="Tahoma" pitchFamily="34" charset="0"/>
                  </a:rPr>
                  <a:t>Định nghĩa</a:t>
                </a:r>
                <a:r>
                  <a:rPr lang="en-US" sz="4600" b="1" dirty="0">
                    <a:solidFill>
                      <a:prstClr val="white"/>
                    </a:solidFill>
                    <a:latin typeface="Tahoma" pitchFamily="34" charset="0"/>
                    <a:ea typeface="Tahoma" pitchFamily="34" charset="0"/>
                    <a:cs typeface="Tahoma" pitchFamily="34" charset="0"/>
                  </a:rPr>
                  <a:t> </a:t>
                </a:r>
              </a:p>
            </p:txBody>
          </p:sp>
        </p:grp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157" name="Rectangle 156"/>
          <p:cNvSpPr/>
          <p:nvPr/>
        </p:nvSpPr>
        <p:spPr>
          <a:xfrm>
            <a:off x="6053908" y="3650773"/>
            <a:ext cx="16750414" cy="1446550"/>
          </a:xfrm>
          <a:prstGeom prst="rect">
            <a:avLst/>
          </a:prstGeom>
        </p:spPr>
        <p:txBody>
          <a:bodyPr wrap="square">
            <a:spAutoFit/>
          </a:bodyPr>
          <a:lstStyle/>
          <a:p>
            <a:r>
              <a:rPr lang="en-US" sz="4400" b="1" dirty="0" err="1">
                <a:solidFill>
                  <a:prstClr val="black"/>
                </a:solidFill>
                <a:latin typeface="Tahoma" pitchFamily="34" charset="0"/>
                <a:ea typeface="Tahoma" pitchFamily="34" charset="0"/>
                <a:cs typeface="Tahoma" pitchFamily="34" charset="0"/>
              </a:rPr>
              <a:t>Tập</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hợp</a:t>
            </a:r>
            <a:r>
              <a:rPr lang="en-US" sz="4400" b="1" dirty="0">
                <a:solidFill>
                  <a:prstClr val="black"/>
                </a:solidFill>
                <a:latin typeface="Tahoma" pitchFamily="34" charset="0"/>
                <a:ea typeface="Tahoma" pitchFamily="34" charset="0"/>
                <a:cs typeface="Tahoma" pitchFamily="34" charset="0"/>
              </a:rPr>
              <a:t> C </a:t>
            </a:r>
            <a:r>
              <a:rPr lang="en-US" sz="4400" b="1" dirty="0" err="1">
                <a:solidFill>
                  <a:prstClr val="black"/>
                </a:solidFill>
                <a:latin typeface="Tahoma" pitchFamily="34" charset="0"/>
                <a:ea typeface="Tahoma" pitchFamily="34" charset="0"/>
                <a:cs typeface="Tahoma" pitchFamily="34" charset="0"/>
              </a:rPr>
              <a:t>gồm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phần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tử</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vừa</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thuộc</a:t>
            </a:r>
            <a:r>
              <a:rPr lang="en-US" sz="4400" b="1" dirty="0">
                <a:solidFill>
                  <a:prstClr val="black"/>
                </a:solidFill>
                <a:latin typeface="Tahoma" pitchFamily="34" charset="0"/>
                <a:ea typeface="Tahoma" pitchFamily="34" charset="0"/>
                <a:cs typeface="Tahoma" pitchFamily="34" charset="0"/>
              </a:rPr>
              <a:t> A, </a:t>
            </a:r>
            <a:r>
              <a:rPr lang="en-US" sz="4400" b="1" dirty="0" err="1">
                <a:solidFill>
                  <a:prstClr val="black"/>
                </a:solidFill>
                <a:latin typeface="Tahoma" pitchFamily="34" charset="0"/>
                <a:ea typeface="Tahoma" pitchFamily="34" charset="0"/>
                <a:cs typeface="Tahoma" pitchFamily="34" charset="0"/>
              </a:rPr>
              <a:t>vừa</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thuộc</a:t>
            </a:r>
            <a:r>
              <a:rPr lang="en-US" sz="4400" b="1" dirty="0">
                <a:solidFill>
                  <a:prstClr val="black"/>
                </a:solidFill>
                <a:latin typeface="Tahoma" pitchFamily="34" charset="0"/>
                <a:ea typeface="Tahoma" pitchFamily="34" charset="0"/>
                <a:cs typeface="Tahoma" pitchFamily="34" charset="0"/>
              </a:rPr>
              <a:t> B </a:t>
            </a:r>
            <a:r>
              <a:rPr lang="en-US" sz="4400" b="1" dirty="0" err="1">
                <a:solidFill>
                  <a:prstClr val="black"/>
                </a:solidFill>
                <a:latin typeface="Tahoma" pitchFamily="34" charset="0"/>
                <a:ea typeface="Tahoma" pitchFamily="34" charset="0"/>
                <a:cs typeface="Tahoma" pitchFamily="34" charset="0"/>
              </a:rPr>
              <a:t>được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gọi</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là</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giao</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của</a:t>
            </a:r>
            <a:r>
              <a:rPr lang="en-US" sz="4400" b="1" dirty="0">
                <a:solidFill>
                  <a:prstClr val="black"/>
                </a:solidFill>
                <a:latin typeface="Tahoma" pitchFamily="34" charset="0"/>
                <a:ea typeface="Tahoma" pitchFamily="34" charset="0"/>
                <a:cs typeface="Tahoma" pitchFamily="34" charset="0"/>
              </a:rPr>
              <a:t> A </a:t>
            </a:r>
            <a:r>
              <a:rPr lang="en-US" sz="4400" b="1" dirty="0" err="1">
                <a:solidFill>
                  <a:prstClr val="black"/>
                </a:solidFill>
                <a:latin typeface="Tahoma" pitchFamily="34" charset="0"/>
                <a:ea typeface="Tahoma" pitchFamily="34" charset="0"/>
                <a:cs typeface="Tahoma" pitchFamily="34" charset="0"/>
              </a:rPr>
              <a:t>và</a:t>
            </a:r>
            <a:r>
              <a:rPr lang="en-US" sz="4400" b="1" dirty="0">
                <a:solidFill>
                  <a:prstClr val="black"/>
                </a:solidFill>
                <a:latin typeface="Tahoma" pitchFamily="34" charset="0"/>
                <a:ea typeface="Tahoma" pitchFamily="34" charset="0"/>
                <a:cs typeface="Tahoma" pitchFamily="34" charset="0"/>
              </a:rPr>
              <a:t> B. </a:t>
            </a:r>
          </a:p>
        </p:txBody>
      </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443" name="Rectangle 442"/>
          <p:cNvSpPr/>
          <p:nvPr/>
        </p:nvSpPr>
        <p:spPr>
          <a:xfrm>
            <a:off x="5902963" y="5105419"/>
            <a:ext cx="7867559" cy="769441"/>
          </a:xfrm>
          <a:prstGeom prst="rect">
            <a:avLst/>
          </a:prstGeom>
        </p:spPr>
        <p:txBody>
          <a:bodyPr wrap="square">
            <a:spAutoFit/>
          </a:bodyPr>
          <a:lstStyle/>
          <a:p>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Kí</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hiệu</a:t>
            </a:r>
            <a:r>
              <a:rPr lang="en-US" sz="4400" b="1" dirty="0">
                <a:solidFill>
                  <a:prstClr val="black"/>
                </a:solidFill>
                <a:latin typeface="Tahoma" pitchFamily="34" charset="0"/>
                <a:ea typeface="Tahoma" pitchFamily="34" charset="0"/>
                <a:cs typeface="Tahoma" pitchFamily="34" charset="0"/>
              </a:rPr>
              <a:t>:   C=A∩B</a:t>
            </a:r>
          </a:p>
        </p:txBody>
      </p:sp>
      <p:grpSp>
        <p:nvGrpSpPr>
          <p:cNvPr id="447" name="Group 54"/>
          <p:cNvGrpSpPr/>
          <p:nvPr/>
        </p:nvGrpSpPr>
        <p:grpSpPr>
          <a:xfrm>
            <a:off x="1657193" y="6757532"/>
            <a:ext cx="14068192" cy="4970484"/>
            <a:chOff x="1268078" y="3405486"/>
            <a:chExt cx="13841458" cy="4527675"/>
          </a:xfrm>
        </p:grpSpPr>
        <p:sp>
          <p:nvSpPr>
            <p:cNvPr id="448" name="Rounded Rectangle 447"/>
            <p:cNvSpPr/>
            <p:nvPr/>
          </p:nvSpPr>
          <p:spPr>
            <a:xfrm>
              <a:off x="1268079" y="3790951"/>
              <a:ext cx="13841457" cy="414221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49" name="Group 67"/>
            <p:cNvGrpSpPr/>
            <p:nvPr/>
          </p:nvGrpSpPr>
          <p:grpSpPr>
            <a:xfrm>
              <a:off x="1268078" y="3405486"/>
              <a:ext cx="3251532" cy="940513"/>
              <a:chOff x="1311958" y="3405486"/>
              <a:chExt cx="3251532" cy="940513"/>
            </a:xfrm>
          </p:grpSpPr>
          <p:sp>
            <p:nvSpPr>
              <p:cNvPr id="450"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TextBox 450"/>
              <p:cNvSpPr txBox="1"/>
              <p:nvPr/>
            </p:nvSpPr>
            <p:spPr>
              <a:xfrm>
                <a:off x="2250671" y="3527166"/>
                <a:ext cx="1848583" cy="800219"/>
              </a:xfrm>
              <a:prstGeom prst="rect">
                <a:avLst/>
              </a:prstGeom>
              <a:noFill/>
            </p:spPr>
            <p:txBody>
              <a:bodyPr wrap="none" rtlCol="0">
                <a:spAutoFit/>
              </a:bodyPr>
              <a:lstStyle/>
              <a:p>
                <a:r>
                  <a:rPr lang="en-US" sz="4600" b="1" dirty="0" err="1">
                    <a:solidFill>
                      <a:prstClr val="white"/>
                    </a:solidFill>
                    <a:latin typeface="Tahoma" pitchFamily="34" charset="0"/>
                    <a:ea typeface="Tahoma" pitchFamily="34" charset="0"/>
                    <a:cs typeface="Tahoma" pitchFamily="34" charset="0"/>
                  </a:rPr>
                  <a:t>Chú</a:t>
                </a:r>
                <a:r>
                  <a:rPr lang="en-US" sz="4600" b="1" dirty="0">
                    <a:solidFill>
                      <a:prstClr val="white"/>
                    </a:solidFill>
                    <a:latin typeface="Tahoma" pitchFamily="34" charset="0"/>
                    <a:ea typeface="Tahoma" pitchFamily="34" charset="0"/>
                    <a:cs typeface="Tahoma" pitchFamily="34" charset="0"/>
                  </a:rPr>
                  <a:t> ý</a:t>
                </a:r>
              </a:p>
            </p:txBody>
          </p:sp>
          <p:grpSp>
            <p:nvGrpSpPr>
              <p:cNvPr id="452" name="Group 70"/>
              <p:cNvGrpSpPr/>
              <p:nvPr/>
            </p:nvGrpSpPr>
            <p:grpSpPr>
              <a:xfrm>
                <a:off x="1311958" y="3405486"/>
                <a:ext cx="950173" cy="940513"/>
                <a:chOff x="1311958" y="3405486"/>
                <a:chExt cx="950173" cy="940513"/>
              </a:xfrm>
            </p:grpSpPr>
            <p:sp>
              <p:nvSpPr>
                <p:cNvPr id="453" name="Rectangle 4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sp>
        <p:nvSpPr>
          <p:cNvPr id="446" name="Rectangle 445"/>
          <p:cNvSpPr/>
          <p:nvPr/>
        </p:nvSpPr>
        <p:spPr>
          <a:xfrm>
            <a:off x="4135186" y="8204796"/>
            <a:ext cx="17626609" cy="1446550"/>
          </a:xfrm>
          <a:prstGeom prst="rect">
            <a:avLst/>
          </a:prstGeom>
        </p:spPr>
        <p:txBody>
          <a:bodyPr wrap="square">
            <a:spAutoFit/>
          </a:bodyPr>
          <a:lstStyle/>
          <a:p>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Viết</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khái</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niệm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theo</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dạng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phần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tử</a:t>
            </a:r>
            <a:r>
              <a:rPr lang="en-US" sz="4400" b="1" dirty="0">
                <a:solidFill>
                  <a:prstClr val="black"/>
                </a:solidFill>
                <a:latin typeface="Tahoma" pitchFamily="34" charset="0"/>
                <a:ea typeface="Tahoma" pitchFamily="34" charset="0"/>
                <a:cs typeface="Tahoma" pitchFamily="34" charset="0"/>
              </a:rPr>
              <a:t>: </a:t>
            </a:r>
          </a:p>
          <a:p>
            <a:r>
              <a:rPr lang="en-US" sz="4400" b="1" dirty="0">
                <a:solidFill>
                  <a:prstClr val="black"/>
                </a:solidFill>
                <a:latin typeface="Tahoma" pitchFamily="34" charset="0"/>
                <a:ea typeface="Tahoma" pitchFamily="34" charset="0"/>
                <a:cs typeface="Tahoma" pitchFamily="34" charset="0"/>
              </a:rPr>
              <a:t>A∩B={</a:t>
            </a:r>
            <a:r>
              <a:rPr lang="en-US" sz="4400" b="1" dirty="0" err="1">
                <a:solidFill>
                  <a:prstClr val="black"/>
                </a:solidFill>
                <a:latin typeface="Tahoma" pitchFamily="34" charset="0"/>
                <a:ea typeface="Tahoma" pitchFamily="34" charset="0"/>
                <a:cs typeface="Tahoma" pitchFamily="34" charset="0"/>
              </a:rPr>
              <a:t>x|x∈A</a:t>
            </a:r>
            <a:r>
              <a:rPr lang="en-US" sz="4400" b="1" dirty="0">
                <a:solidFill>
                  <a:prstClr val="black"/>
                </a:solidFill>
                <a:latin typeface="Tahoma" pitchFamily="34" charset="0"/>
                <a:ea typeface="Tahoma" pitchFamily="34" charset="0"/>
                <a:cs typeface="Tahoma" pitchFamily="34" charset="0"/>
              </a:rPr>
              <a:t> </a:t>
            </a:r>
            <a:r>
              <a:rPr lang="en-US" sz="4400" dirty="0" err="1">
                <a:solidFill>
                  <a:prstClr val="black"/>
                </a:solidFill>
                <a:latin typeface="Tahoma" pitchFamily="34" charset="0"/>
                <a:ea typeface="Tahoma" pitchFamily="34" charset="0"/>
                <a:cs typeface="Tahoma" pitchFamily="34" charset="0"/>
              </a:rPr>
              <a:t>và</a:t>
            </a:r>
            <a:r>
              <a:rPr lang="en-US" sz="4400"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x∈B</a:t>
            </a:r>
            <a:r>
              <a:rPr lang="en-US" sz="4400" b="1" dirty="0">
                <a:solidFill>
                  <a:prstClr val="black"/>
                </a:solidFill>
                <a:latin typeface="Tahoma" pitchFamily="34" charset="0"/>
                <a:ea typeface="Tahoma" pitchFamily="34" charset="0"/>
                <a:cs typeface="Tahoma" pitchFamily="34" charset="0"/>
              </a:rPr>
              <a:t>}</a:t>
            </a:r>
          </a:p>
        </p:txBody>
      </p:sp>
      <mc:AlternateContent xmlns:mc="http://schemas.openxmlformats.org/markup-compatibility/2006" xmlns:a14="http://schemas.microsoft.com/office/drawing/2010/main">
        <mc:Choice Requires="a14">
          <p:sp>
            <p:nvSpPr>
              <p:cNvPr id="479" name="Rectangle 478"/>
              <p:cNvSpPr/>
              <p:nvPr/>
            </p:nvSpPr>
            <p:spPr>
              <a:xfrm>
                <a:off x="4267200" y="9749349"/>
                <a:ext cx="5917133" cy="1299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𝑨</m:t>
                      </m:r>
                      <m:r>
                        <a:rPr lang="en-US" sz="4400" b="1" i="1">
                          <a:solidFill>
                            <a:prstClr val="black"/>
                          </a:solidFill>
                          <a:latin typeface="Cambria Math"/>
                          <a:ea typeface="Calibri"/>
                        </a:rPr>
                        <m:t>∩</m:t>
                      </m:r>
                      <m:r>
                        <a:rPr lang="en-US" sz="4400" b="1" i="1">
                          <a:solidFill>
                            <a:prstClr val="black"/>
                          </a:solidFill>
                          <a:latin typeface="Cambria Math"/>
                          <a:ea typeface="Calibri"/>
                          <a:cs typeface="Times New Roman"/>
                        </a:rPr>
                        <m:t>𝑩</m:t>
                      </m:r>
                      <m:r>
                        <a:rPr lang="en-US" sz="4400" b="1" i="1">
                          <a:solidFill>
                            <a:prstClr val="black"/>
                          </a:solidFill>
                          <a:latin typeface="Cambria Math"/>
                          <a:ea typeface="Calibri"/>
                          <a:cs typeface="Cambria Math"/>
                        </a:rPr>
                        <m:t>⇔</m:t>
                      </m:r>
                      <m:d>
                        <m:dPr>
                          <m:begChr m:val="{"/>
                          <m:endChr m:val=""/>
                          <m:ctrlPr>
                            <a:rPr lang="en-US" sz="4400" b="1" i="1">
                              <a:solidFill>
                                <a:prstClr val="black"/>
                              </a:solidFill>
                              <a:latin typeface="Cambria Math" panose="02040503050406030204" pitchFamily="18" charset="0"/>
                              <a:cs typeface="Times New Roman"/>
                            </a:rPr>
                          </m:ctrlPr>
                        </m:dPr>
                        <m:e>
                          <m:eqArr>
                            <m:eqArrPr>
                              <m:ctrlPr>
                                <a:rPr lang="en-US" sz="4400" b="1" i="1">
                                  <a:solidFill>
                                    <a:prstClr val="black"/>
                                  </a:solidFill>
                                  <a:latin typeface="Cambria Math" panose="02040503050406030204" pitchFamily="18" charset="0"/>
                                  <a:cs typeface="Times New Roman"/>
                                </a:rPr>
                              </m:ctrlPr>
                            </m:eqArrPr>
                            <m:e>
                              <m:r>
                                <a:rPr lang="en-US" sz="4400" b="1" i="1">
                                  <a:solidFill>
                                    <a:prstClr val="black"/>
                                  </a:solidFill>
                                  <a:latin typeface="Cambria Math"/>
                                  <a:ea typeface="Calibri"/>
                                  <a:cs typeface="Times New Roman"/>
                                </a:rPr>
                                <m:t>&amp;</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𝑨</m:t>
                              </m:r>
                            </m:e>
                            <m:e>
                              <m:r>
                                <a:rPr lang="en-US" sz="4400" b="1" i="1">
                                  <a:solidFill>
                                    <a:prstClr val="black"/>
                                  </a:solidFill>
                                  <a:latin typeface="Cambria Math"/>
                                  <a:ea typeface="Calibri"/>
                                  <a:cs typeface="Times New Roman"/>
                                </a:rPr>
                                <m:t>&amp;</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𝑩</m:t>
                              </m:r>
                            </m:e>
                          </m:eqArr>
                        </m:e>
                      </m:d>
                    </m:oMath>
                  </m:oMathPara>
                </a14:m>
                <a:endParaRPr lang="en-US" b="1" dirty="0">
                  <a:solidFill>
                    <a:prstClr val="black"/>
                  </a:solidFill>
                  <a:latin typeface="Tahoma" pitchFamily="34" charset="0"/>
                  <a:ea typeface="Tahoma" pitchFamily="34" charset="0"/>
                  <a:cs typeface="Tahoma" pitchFamily="34" charset="0"/>
                </a:endParaRPr>
              </a:p>
            </p:txBody>
          </p:sp>
        </mc:Choice>
        <mc:Fallback xmlns="">
          <p:sp>
            <p:nvSpPr>
              <p:cNvPr id="479" name="Rectangle 478"/>
              <p:cNvSpPr>
                <a:spLocks noRot="1" noChangeAspect="1" noMove="1" noResize="1" noEditPoints="1" noAdjustHandles="1" noChangeArrowheads="1" noChangeShapeType="1" noTextEdit="1"/>
              </p:cNvSpPr>
              <p:nvPr/>
            </p:nvSpPr>
            <p:spPr>
              <a:xfrm>
                <a:off x="4267200" y="9749349"/>
                <a:ext cx="5917133" cy="1299651"/>
              </a:xfrm>
              <a:prstGeom prst="rect">
                <a:avLst/>
              </a:prstGeom>
              <a:blipFill>
                <a:blip r:embed="rId3"/>
                <a:stretch>
                  <a:fillRect b="-19159"/>
                </a:stretch>
              </a:blipFill>
            </p:spPr>
            <p:txBody>
              <a:bodyPr/>
              <a:lstStyle/>
              <a:p>
                <a:r>
                  <a:rPr lang="en-US">
                    <a:noFill/>
                  </a:rPr>
                  <a:t> </a:t>
                </a:r>
              </a:p>
            </p:txBody>
          </p:sp>
        </mc:Fallback>
      </mc:AlternateContent>
      <p:sp>
        <p:nvSpPr>
          <p:cNvPr id="201" name="Rectangle 200"/>
          <p:cNvSpPr/>
          <p:nvPr/>
        </p:nvSpPr>
        <p:spPr>
          <a:xfrm>
            <a:off x="18566250" y="6485141"/>
            <a:ext cx="3794629" cy="830997"/>
          </a:xfrm>
          <a:prstGeom prst="rect">
            <a:avLst/>
          </a:prstGeom>
        </p:spPr>
        <p:txBody>
          <a:bodyPr wrap="none">
            <a:spAutoFit/>
          </a:bodyPr>
          <a:lstStyle/>
          <a:p>
            <a:pPr lvl="0" defTabSz="914400" eaLnBrk="0" fontAlgn="base" hangingPunct="0">
              <a:spcBef>
                <a:spcPct val="50000"/>
              </a:spcBef>
              <a:spcAft>
                <a:spcPct val="0"/>
              </a:spcAft>
            </a:pPr>
            <a:r>
              <a:rPr lang="en-US" sz="4800" b="1" dirty="0" err="1">
                <a:solidFill>
                  <a:srgbClr val="339933"/>
                </a:solidFill>
                <a:latin typeface="Tahoma" pitchFamily="34" charset="0"/>
                <a:ea typeface="Tahoma" pitchFamily="34" charset="0"/>
                <a:cs typeface="Tahoma" pitchFamily="34" charset="0"/>
              </a:rPr>
              <a:t>Biểu</a:t>
            </a:r>
            <a:r>
              <a:rPr lang="en-US" sz="4800" b="1" dirty="0">
                <a:solidFill>
                  <a:srgbClr val="339933"/>
                </a:solidFill>
                <a:latin typeface="Tahoma" pitchFamily="34" charset="0"/>
                <a:ea typeface="Tahoma" pitchFamily="34" charset="0"/>
                <a:cs typeface="Tahoma" pitchFamily="34" charset="0"/>
              </a:rPr>
              <a:t> </a:t>
            </a:r>
            <a:r>
              <a:rPr lang="en-US" sz="4800" b="1" dirty="0" err="1">
                <a:solidFill>
                  <a:srgbClr val="339933"/>
                </a:solidFill>
                <a:latin typeface="Tahoma" pitchFamily="34" charset="0"/>
                <a:ea typeface="Tahoma" pitchFamily="34" charset="0"/>
                <a:cs typeface="Tahoma" pitchFamily="34" charset="0"/>
              </a:rPr>
              <a:t>đồ</a:t>
            </a:r>
            <a:r>
              <a:rPr lang="en-US" sz="4800" b="1" dirty="0">
                <a:solidFill>
                  <a:srgbClr val="339933"/>
                </a:solidFill>
                <a:latin typeface="Tahoma" pitchFamily="34" charset="0"/>
                <a:ea typeface="Tahoma" pitchFamily="34" charset="0"/>
                <a:cs typeface="Tahoma" pitchFamily="34" charset="0"/>
              </a:rPr>
              <a:t> </a:t>
            </a:r>
            <a:r>
              <a:rPr lang="en-US" sz="4800" b="1" dirty="0" err="1">
                <a:solidFill>
                  <a:srgbClr val="339933"/>
                </a:solidFill>
                <a:latin typeface="Tahoma" pitchFamily="34" charset="0"/>
                <a:ea typeface="Tahoma" pitchFamily="34" charset="0"/>
                <a:cs typeface="Tahoma" pitchFamily="34" charset="0"/>
              </a:rPr>
              <a:t>ven</a:t>
            </a:r>
            <a:endParaRPr lang="en-US" sz="4800" b="1" dirty="0">
              <a:solidFill>
                <a:srgbClr val="339933"/>
              </a:solidFill>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6294" y="7794258"/>
            <a:ext cx="7654539" cy="360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3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checkerboard(across)">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7">
                                            <p:txEl>
                                              <p:pRg st="0" end="0"/>
                                            </p:txEl>
                                          </p:spTgt>
                                        </p:tgtEl>
                                        <p:attrNameLst>
                                          <p:attrName>style.visibility</p:attrName>
                                        </p:attrNameLst>
                                      </p:cBhvr>
                                      <p:to>
                                        <p:strVal val="visible"/>
                                      </p:to>
                                    </p:set>
                                    <p:animEffect transition="in" filter="wipe(left)">
                                      <p:cBhvr>
                                        <p:cTn id="17" dur="500"/>
                                        <p:tgtEl>
                                          <p:spTgt spid="1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3">
                                            <p:txEl>
                                              <p:pRg st="0" end="0"/>
                                            </p:txEl>
                                          </p:spTgt>
                                        </p:tgtEl>
                                        <p:attrNameLst>
                                          <p:attrName>style.visibility</p:attrName>
                                        </p:attrNameLst>
                                      </p:cBhvr>
                                      <p:to>
                                        <p:strVal val="visible"/>
                                      </p:to>
                                    </p:set>
                                    <p:animEffect transition="in" filter="wipe(left)">
                                      <p:cBhvr>
                                        <p:cTn id="22" dur="500"/>
                                        <p:tgtEl>
                                          <p:spTgt spid="4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47"/>
                                        </p:tgtEl>
                                        <p:attrNameLst>
                                          <p:attrName>style.visibility</p:attrName>
                                        </p:attrNameLst>
                                      </p:cBhvr>
                                      <p:to>
                                        <p:strVal val="visible"/>
                                      </p:to>
                                    </p:set>
                                    <p:animEffect transition="in" filter="wipe(up)">
                                      <p:cBhvr>
                                        <p:cTn id="27" dur="500"/>
                                        <p:tgtEl>
                                          <p:spTgt spid="4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6">
                                            <p:txEl>
                                              <p:pRg st="0" end="0"/>
                                            </p:txEl>
                                          </p:spTgt>
                                        </p:tgtEl>
                                        <p:attrNameLst>
                                          <p:attrName>style.visibility</p:attrName>
                                        </p:attrNameLst>
                                      </p:cBhvr>
                                      <p:to>
                                        <p:strVal val="visible"/>
                                      </p:to>
                                    </p:set>
                                    <p:animEffect transition="in" filter="wipe(left)">
                                      <p:cBhvr>
                                        <p:cTn id="32" dur="500"/>
                                        <p:tgtEl>
                                          <p:spTgt spid="44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6">
                                            <p:txEl>
                                              <p:pRg st="1" end="1"/>
                                            </p:txEl>
                                          </p:spTgt>
                                        </p:tgtEl>
                                        <p:attrNameLst>
                                          <p:attrName>style.visibility</p:attrName>
                                        </p:attrNameLst>
                                      </p:cBhvr>
                                      <p:to>
                                        <p:strVal val="visible"/>
                                      </p:to>
                                    </p:set>
                                    <p:animEffect transition="in" filter="wipe(left)">
                                      <p:cBhvr>
                                        <p:cTn id="37" dur="500"/>
                                        <p:tgtEl>
                                          <p:spTgt spid="44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79">
                                            <p:txEl>
                                              <p:pRg st="0" end="0"/>
                                            </p:txEl>
                                          </p:spTgt>
                                        </p:tgtEl>
                                        <p:attrNameLst>
                                          <p:attrName>style.visibility</p:attrName>
                                        </p:attrNameLst>
                                      </p:cBhvr>
                                      <p:to>
                                        <p:strVal val="visible"/>
                                      </p:to>
                                    </p:set>
                                    <p:animEffect transition="in" filter="wipe(left)">
                                      <p:cBhvr>
                                        <p:cTn id="42" dur="500"/>
                                        <p:tgtEl>
                                          <p:spTgt spid="47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1">
                                            <p:txEl>
                                              <p:pRg st="0" end="0"/>
                                            </p:txEl>
                                          </p:spTgt>
                                        </p:tgtEl>
                                        <p:attrNameLst>
                                          <p:attrName>style.visibility</p:attrName>
                                        </p:attrNameLst>
                                      </p:cBhvr>
                                      <p:to>
                                        <p:strVal val="visible"/>
                                      </p:to>
                                    </p:set>
                                    <p:anim calcmode="lin" valueType="num">
                                      <p:cBhvr>
                                        <p:cTn id="47" dur="500" fill="hold"/>
                                        <p:tgtEl>
                                          <p:spTgt spid="20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201">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20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050"/>
                                        </p:tgtEl>
                                        <p:attrNameLst>
                                          <p:attrName>style.visibility</p:attrName>
                                        </p:attrNameLst>
                                      </p:cBhvr>
                                      <p:to>
                                        <p:strVal val="visible"/>
                                      </p:to>
                                    </p:set>
                                    <p:anim calcmode="lin" valueType="num">
                                      <p:cBhvr>
                                        <p:cTn id="54" dur="500" fill="hold"/>
                                        <p:tgtEl>
                                          <p:spTgt spid="2050"/>
                                        </p:tgtEl>
                                        <p:attrNameLst>
                                          <p:attrName>ppt_w</p:attrName>
                                        </p:attrNameLst>
                                      </p:cBhvr>
                                      <p:tavLst>
                                        <p:tav tm="0">
                                          <p:val>
                                            <p:fltVal val="0"/>
                                          </p:val>
                                        </p:tav>
                                        <p:tav tm="100000">
                                          <p:val>
                                            <p:strVal val="#ppt_w"/>
                                          </p:val>
                                        </p:tav>
                                      </p:tavLst>
                                    </p:anim>
                                    <p:anim calcmode="lin" valueType="num">
                                      <p:cBhvr>
                                        <p:cTn id="55" dur="500" fill="hold"/>
                                        <p:tgtEl>
                                          <p:spTgt spid="2050"/>
                                        </p:tgtEl>
                                        <p:attrNameLst>
                                          <p:attrName>ppt_h</p:attrName>
                                        </p:attrNameLst>
                                      </p:cBhvr>
                                      <p:tavLst>
                                        <p:tav tm="0">
                                          <p:val>
                                            <p:fltVal val="0"/>
                                          </p:val>
                                        </p:tav>
                                        <p:tav tm="100000">
                                          <p:val>
                                            <p:strVal val="#ppt_h"/>
                                          </p:val>
                                        </p:tav>
                                      </p:tavLst>
                                    </p:anim>
                                    <p:animEffect transition="in" filter="fade">
                                      <p:cBhvr>
                                        <p:cTn id="5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GIAO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prstClr val="white"/>
                  </a:solidFill>
                  <a:latin typeface="Tahoma" pitchFamily="34" charset="0"/>
                  <a:ea typeface="Tahoma" pitchFamily="34" charset="0"/>
                  <a:cs typeface="Tahoma" pitchFamily="34" charset="0"/>
                </a:rPr>
                <a:t>2</a:t>
              </a:r>
            </a:p>
          </p:txBody>
        </p:sp>
      </p:grpSp>
      <p:grpSp>
        <p:nvGrpSpPr>
          <p:cNvPr id="41" name="Group 40"/>
          <p:cNvGrpSpPr>
            <a:grpSpLocks/>
          </p:cNvGrpSpPr>
          <p:nvPr/>
        </p:nvGrpSpPr>
        <p:grpSpPr bwMode="auto">
          <a:xfrm>
            <a:off x="5024120" y="14016990"/>
            <a:ext cx="1477645" cy="422275"/>
            <a:chOff x="7342" y="12723"/>
            <a:chExt cx="2327" cy="665"/>
          </a:xfrm>
        </p:grpSpPr>
        <p:grpSp>
          <p:nvGrpSpPr>
            <p:cNvPr id="42" name="Group 41"/>
            <p:cNvGrpSpPr>
              <a:grpSpLocks/>
            </p:cNvGrpSpPr>
            <p:nvPr/>
          </p:nvGrpSpPr>
          <p:grpSpPr bwMode="auto">
            <a:xfrm>
              <a:off x="7342" y="12723"/>
              <a:ext cx="2327" cy="665"/>
              <a:chOff x="7342" y="12723"/>
              <a:chExt cx="2327" cy="665"/>
            </a:xfrm>
          </p:grpSpPr>
          <p:sp>
            <p:nvSpPr>
              <p:cNvPr id="61" name="Oval 6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2" name="Oval 6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6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4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5" name="Group 64"/>
          <p:cNvGrpSpPr>
            <a:grpSpLocks/>
          </p:cNvGrpSpPr>
          <p:nvPr/>
        </p:nvGrpSpPr>
        <p:grpSpPr bwMode="auto">
          <a:xfrm>
            <a:off x="5024120" y="14016990"/>
            <a:ext cx="1477645" cy="422275"/>
            <a:chOff x="7342" y="12723"/>
            <a:chExt cx="2327" cy="665"/>
          </a:xfrm>
        </p:grpSpPr>
        <p:grpSp>
          <p:nvGrpSpPr>
            <p:cNvPr id="66" name="Group 65"/>
            <p:cNvGrpSpPr>
              <a:grpSpLocks/>
            </p:cNvGrpSpPr>
            <p:nvPr/>
          </p:nvGrpSpPr>
          <p:grpSpPr bwMode="auto">
            <a:xfrm>
              <a:off x="7342" y="12723"/>
              <a:ext cx="2327" cy="665"/>
              <a:chOff x="7342" y="12723"/>
              <a:chExt cx="2327" cy="665"/>
            </a:xfrm>
          </p:grpSpPr>
          <p:sp>
            <p:nvSpPr>
              <p:cNvPr id="79" name="Oval 78"/>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0" name="Oval 79"/>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1"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82"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67"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5024120" y="14016990"/>
            <a:ext cx="1477645" cy="422275"/>
            <a:chOff x="7342" y="12723"/>
            <a:chExt cx="2327" cy="665"/>
          </a:xfrm>
        </p:grpSpPr>
        <p:grpSp>
          <p:nvGrpSpPr>
            <p:cNvPr id="84" name="Group 83"/>
            <p:cNvGrpSpPr>
              <a:grpSpLocks/>
            </p:cNvGrpSpPr>
            <p:nvPr/>
          </p:nvGrpSpPr>
          <p:grpSpPr bwMode="auto">
            <a:xfrm>
              <a:off x="7342" y="12723"/>
              <a:ext cx="2327" cy="665"/>
              <a:chOff x="7342" y="12723"/>
              <a:chExt cx="2327" cy="665"/>
            </a:xfrm>
          </p:grpSpPr>
          <p:sp>
            <p:nvSpPr>
              <p:cNvPr id="97" name="Oval 96"/>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8" name="Oval 97"/>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9"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00"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85"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6"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7"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9"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0"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1"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101" name="Group 100"/>
          <p:cNvGrpSpPr>
            <a:grpSpLocks/>
          </p:cNvGrpSpPr>
          <p:nvPr/>
        </p:nvGrpSpPr>
        <p:grpSpPr bwMode="auto">
          <a:xfrm>
            <a:off x="5024120" y="14016990"/>
            <a:ext cx="1477645" cy="422275"/>
            <a:chOff x="7342" y="12723"/>
            <a:chExt cx="2327" cy="665"/>
          </a:xfrm>
        </p:grpSpPr>
        <p:grpSp>
          <p:nvGrpSpPr>
            <p:cNvPr id="102" name="Group 101"/>
            <p:cNvGrpSpPr>
              <a:grpSpLocks/>
            </p:cNvGrpSpPr>
            <p:nvPr/>
          </p:nvGrpSpPr>
          <p:grpSpPr bwMode="auto">
            <a:xfrm>
              <a:off x="7342" y="12723"/>
              <a:ext cx="2327" cy="665"/>
              <a:chOff x="7342" y="12723"/>
              <a:chExt cx="2327" cy="665"/>
            </a:xfrm>
          </p:grpSpPr>
          <p:sp>
            <p:nvSpPr>
              <p:cNvPr id="115" name="Oval 114"/>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6" name="Oval 115"/>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7"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18"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03"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18"/>
          <p:cNvGrpSpPr>
            <a:grpSpLocks/>
          </p:cNvGrpSpPr>
          <p:nvPr/>
        </p:nvGrpSpPr>
        <p:grpSpPr bwMode="auto">
          <a:xfrm>
            <a:off x="5024120" y="14016990"/>
            <a:ext cx="1477645" cy="422275"/>
            <a:chOff x="7342" y="12723"/>
            <a:chExt cx="2327" cy="665"/>
          </a:xfrm>
        </p:grpSpPr>
        <p:grpSp>
          <p:nvGrpSpPr>
            <p:cNvPr id="120" name="Group 119"/>
            <p:cNvGrpSpPr>
              <a:grpSpLocks/>
            </p:cNvGrpSpPr>
            <p:nvPr/>
          </p:nvGrpSpPr>
          <p:grpSpPr bwMode="auto">
            <a:xfrm>
              <a:off x="7342" y="12723"/>
              <a:ext cx="2327" cy="665"/>
              <a:chOff x="7342" y="12723"/>
              <a:chExt cx="2327" cy="665"/>
            </a:xfrm>
          </p:grpSpPr>
          <p:sp>
            <p:nvSpPr>
              <p:cNvPr id="133" name="Oval 132"/>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4" name="Oval 133"/>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5"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36"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21"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4"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7"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8"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7" name="Group 136"/>
          <p:cNvGrpSpPr>
            <a:grpSpLocks/>
          </p:cNvGrpSpPr>
          <p:nvPr/>
        </p:nvGrpSpPr>
        <p:grpSpPr bwMode="auto">
          <a:xfrm>
            <a:off x="5024120" y="14016990"/>
            <a:ext cx="1477645" cy="422275"/>
            <a:chOff x="7342" y="12723"/>
            <a:chExt cx="2327" cy="665"/>
          </a:xfrm>
        </p:grpSpPr>
        <p:grpSp>
          <p:nvGrpSpPr>
            <p:cNvPr id="138" name="Group 137"/>
            <p:cNvGrpSpPr>
              <a:grpSpLocks/>
            </p:cNvGrpSpPr>
            <p:nvPr/>
          </p:nvGrpSpPr>
          <p:grpSpPr bwMode="auto">
            <a:xfrm>
              <a:off x="7342" y="12723"/>
              <a:ext cx="2327" cy="665"/>
              <a:chOff x="7342" y="12723"/>
              <a:chExt cx="2327" cy="665"/>
            </a:xfrm>
          </p:grpSpPr>
          <p:sp>
            <p:nvSpPr>
              <p:cNvPr id="151" name="Oval 15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2" name="Oval 15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5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39"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72" name="Group 271"/>
          <p:cNvGrpSpPr>
            <a:grpSpLocks/>
          </p:cNvGrpSpPr>
          <p:nvPr/>
        </p:nvGrpSpPr>
        <p:grpSpPr bwMode="auto">
          <a:xfrm>
            <a:off x="5024120" y="14016990"/>
            <a:ext cx="1477645" cy="422275"/>
            <a:chOff x="7342" y="12723"/>
            <a:chExt cx="2327" cy="665"/>
          </a:xfrm>
        </p:grpSpPr>
        <p:grpSp>
          <p:nvGrpSpPr>
            <p:cNvPr id="273" name="Group 272"/>
            <p:cNvGrpSpPr>
              <a:grpSpLocks/>
            </p:cNvGrpSpPr>
            <p:nvPr/>
          </p:nvGrpSpPr>
          <p:grpSpPr bwMode="auto">
            <a:xfrm>
              <a:off x="7342" y="12723"/>
              <a:ext cx="2327" cy="665"/>
              <a:chOff x="7342" y="12723"/>
              <a:chExt cx="2327" cy="665"/>
            </a:xfrm>
          </p:grpSpPr>
          <p:sp>
            <p:nvSpPr>
              <p:cNvPr id="286" name="Oval 285"/>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7" name="Oval 286"/>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8"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289"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27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5"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7"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8"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9"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1"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4"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00" name="Group 199"/>
          <p:cNvGrpSpPr/>
          <p:nvPr/>
        </p:nvGrpSpPr>
        <p:grpSpPr>
          <a:xfrm>
            <a:off x="639162" y="3411982"/>
            <a:ext cx="22431709" cy="3146182"/>
            <a:chOff x="1268078" y="4371975"/>
            <a:chExt cx="22431709" cy="2874592"/>
          </a:xfrm>
        </p:grpSpPr>
        <p:grpSp>
          <p:nvGrpSpPr>
            <p:cNvPr id="201" name="Group 200"/>
            <p:cNvGrpSpPr/>
            <p:nvPr/>
          </p:nvGrpSpPr>
          <p:grpSpPr>
            <a:xfrm>
              <a:off x="1268078" y="4371975"/>
              <a:ext cx="22431709" cy="2874592"/>
              <a:chOff x="1268078" y="2438400"/>
              <a:chExt cx="22431709" cy="2874592"/>
            </a:xfrm>
          </p:grpSpPr>
          <p:sp>
            <p:nvSpPr>
              <p:cNvPr id="204" name="Rounded Rectangle 203"/>
              <p:cNvSpPr/>
              <p:nvPr/>
            </p:nvSpPr>
            <p:spPr>
              <a:xfrm>
                <a:off x="1272210" y="2590799"/>
                <a:ext cx="22427577" cy="2722193"/>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205" name="Group 8"/>
              <p:cNvGrpSpPr/>
              <p:nvPr/>
            </p:nvGrpSpPr>
            <p:grpSpPr>
              <a:xfrm>
                <a:off x="1268078" y="2438400"/>
                <a:ext cx="3251532" cy="940513"/>
                <a:chOff x="1311958" y="3405486"/>
                <a:chExt cx="3251532" cy="940513"/>
              </a:xfrm>
            </p:grpSpPr>
            <p:sp>
              <p:nvSpPr>
                <p:cNvPr id="206"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07" name="TextBox 206"/>
                <p:cNvSpPr txBox="1"/>
                <p:nvPr/>
              </p:nvSpPr>
              <p:spPr>
                <a:xfrm>
                  <a:off x="2243587" y="3483623"/>
                  <a:ext cx="2231701"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vi-VN" sz="4600" b="1" dirty="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208" name="Group 1"/>
                <p:cNvGrpSpPr/>
                <p:nvPr/>
              </p:nvGrpSpPr>
              <p:grpSpPr>
                <a:xfrm>
                  <a:off x="1311958" y="3405486"/>
                  <a:ext cx="950173" cy="940513"/>
                  <a:chOff x="1311958" y="3405486"/>
                  <a:chExt cx="950173" cy="940513"/>
                </a:xfrm>
              </p:grpSpPr>
              <p:sp>
                <p:nvSpPr>
                  <p:cNvPr id="209" name="Rectangle 20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210" name="Freeform 209"/>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1" name="Freeform 210"/>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2" name="Freeform 211"/>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3" name="Freeform 212"/>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4" name="Freeform 213"/>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5" name="Freeform 214"/>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6" name="Freeform 215"/>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7" name="Freeform 216"/>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8" name="Freeform 217"/>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9" name="Freeform 218"/>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0" name="Freeform 219"/>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1" name="Freeform 220"/>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2" name="Freeform 221"/>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3" name="Freeform 222"/>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4" name="Freeform 223"/>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5" name="Freeform 224"/>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6" name="Freeform 225"/>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7" name="Freeform 226"/>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8" name="Freeform 227"/>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9" name="Freeform 228"/>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0" name="Freeform 229"/>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1" name="Freeform 230"/>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2" name="Freeform 231"/>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3" name="Freeform 232"/>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202" name="TextBox 201"/>
            <p:cNvSpPr txBox="1"/>
            <p:nvPr/>
          </p:nvSpPr>
          <p:spPr>
            <a:xfrm>
              <a:off x="5030787" y="4625906"/>
              <a:ext cx="15849600" cy="769441"/>
            </a:xfrm>
            <a:prstGeom prst="rect">
              <a:avLst/>
            </a:prstGeom>
            <a:noFill/>
          </p:spPr>
          <p:txBody>
            <a:bodyPr wrap="square" rtlCol="0">
              <a:spAutoFit/>
            </a:bodyPr>
            <a:lstStyle/>
            <a:p>
              <a:endParaRPr lang="en-US" sz="4400" b="1" dirty="0">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4163256" y="3931975"/>
                <a:ext cx="18511622" cy="2123658"/>
              </a:xfrm>
              <a:prstGeom prst="rect">
                <a:avLst/>
              </a:prstGeom>
            </p:spPr>
            <p:txBody>
              <a:bodyPr wrap="square">
                <a:spAutoFit/>
              </a:bodyPr>
              <a:lstStyle/>
              <a:p>
                <a:pPr marL="450850" marR="0" algn="just">
                  <a:lnSpc>
                    <a:spcPct val="150000"/>
                  </a:lnSpc>
                  <a:spcBef>
                    <a:spcPts val="0"/>
                  </a:spcBef>
                  <a:spcAft>
                    <a:spcPts val="0"/>
                  </a:spcAft>
                </a:pPr>
                <a:r>
                  <a:rPr lang="vi-VN" sz="4400" b="1" i="1" dirty="0">
                    <a:solidFill>
                      <a:srgbClr val="000000"/>
                    </a:solidFill>
                    <a:latin typeface="Tahoma" pitchFamily="34" charset="0"/>
                    <a:ea typeface="Tahoma" pitchFamily="34" charset="0"/>
                    <a:cs typeface="Tahoma" pitchFamily="34" charset="0"/>
                  </a:rPr>
                  <a:t>Cho </a:t>
                </a:r>
                <a14:m>
                  <m:oMath xmlns:m="http://schemas.openxmlformats.org/officeDocument/2006/math">
                    <m:r>
                      <a:rPr lang="vi-VN" sz="4400" b="1" i="1" u="none" strike="noStrike" spc="0">
                        <a:solidFill>
                          <a:srgbClr val="000000"/>
                        </a:solidFill>
                        <a:effectLst/>
                        <a:latin typeface="Cambria Math"/>
                        <a:ea typeface="Calibri"/>
                        <a:cs typeface="Times New Roman"/>
                      </a:rPr>
                      <m:t>𝑨</m:t>
                    </m:r>
                  </m:oMath>
                </a14:m>
                <a:r>
                  <a:rPr lang="vi-VN" sz="4400" b="1" i="1" u="none" strike="noStrike" spc="0" dirty="0">
                    <a:solidFill>
                      <a:srgbClr val="000000"/>
                    </a:solidFill>
                    <a:effectLst/>
                    <a:latin typeface="Tahoma" pitchFamily="34" charset="0"/>
                    <a:ea typeface="Tahoma" pitchFamily="34" charset="0"/>
                    <a:cs typeface="Tahoma" pitchFamily="34" charset="0"/>
                  </a:rPr>
                  <a:t>, </a:t>
                </a:r>
                <a14:m>
                  <m:oMath xmlns:m="http://schemas.openxmlformats.org/officeDocument/2006/math">
                    <m:r>
                      <a:rPr lang="vi-VN" sz="4400" b="1" i="1" u="none" strike="noStrike" spc="0">
                        <a:solidFill>
                          <a:srgbClr val="000000"/>
                        </a:solidFill>
                        <a:effectLst/>
                        <a:latin typeface="Cambria Math"/>
                        <a:ea typeface="Calibri"/>
                        <a:cs typeface="Times New Roman"/>
                      </a:rPr>
                      <m:t>𝑩</m:t>
                    </m:r>
                  </m:oMath>
                </a14:m>
                <a:r>
                  <a:rPr lang="vi-VN" sz="4400" b="1" i="1" u="none" strike="noStrike" spc="0" dirty="0">
                    <a:solidFill>
                      <a:srgbClr val="000000"/>
                    </a:solidFill>
                    <a:effectLst/>
                    <a:latin typeface="Tahoma" pitchFamily="34" charset="0"/>
                    <a:ea typeface="Tahoma" pitchFamily="34" charset="0"/>
                    <a:cs typeface="Tahoma" pitchFamily="34" charset="0"/>
                  </a:rPr>
                  <a:t> lần lượt là tập hợp các chữ </a:t>
                </a:r>
                <a:r>
                  <a:rPr lang="en-US" sz="4400" b="1" i="1" dirty="0" err="1">
                    <a:solidFill>
                      <a:srgbClr val="000000"/>
                    </a:solidFill>
                    <a:latin typeface="Tahoma" pitchFamily="34" charset="0"/>
                    <a:ea typeface="Tahoma" pitchFamily="34" charset="0"/>
                    <a:cs typeface="Tahoma" pitchFamily="34" charset="0"/>
                  </a:rPr>
                  <a:t>cái</a:t>
                </a:r>
                <a:r>
                  <a:rPr lang="vi-VN" sz="4400" b="1" i="1" u="none" strike="noStrike" spc="0" dirty="0">
                    <a:solidFill>
                      <a:srgbClr val="000000"/>
                    </a:solidFill>
                    <a:effectLst/>
                    <a:latin typeface="Tahoma" pitchFamily="34" charset="0"/>
                    <a:ea typeface="Tahoma" pitchFamily="34" charset="0"/>
                    <a:cs typeface="Tahoma" pitchFamily="34" charset="0"/>
                  </a:rPr>
                  <a:t> của chữ “ HỌC NỮA</a:t>
                </a:r>
                <a:r>
                  <a:rPr lang="en-US" sz="4400" b="1" i="1" dirty="0">
                    <a:solidFill>
                      <a:srgbClr val="000000"/>
                    </a:solidFill>
                    <a:latin typeface="Tahoma" pitchFamily="34" charset="0"/>
                    <a:ea typeface="Tahoma" pitchFamily="34" charset="0"/>
                    <a:cs typeface="Tahoma" pitchFamily="34" charset="0"/>
                  </a:rPr>
                  <a:t>”</a:t>
                </a:r>
                <a:r>
                  <a:rPr lang="vi-VN" sz="4400" b="1" i="1" u="none" strike="noStrike" spc="0" dirty="0">
                    <a:solidFill>
                      <a:srgbClr val="000000"/>
                    </a:solidFill>
                    <a:effectLst/>
                    <a:latin typeface="Tahoma" pitchFamily="34" charset="0"/>
                    <a:ea typeface="Tahoma" pitchFamily="34" charset="0"/>
                    <a:cs typeface="Tahoma" pitchFamily="34" charset="0"/>
                  </a:rPr>
                  <a:t> </a:t>
                </a:r>
                <a:r>
                  <a:rPr lang="en-US" sz="4400" b="1" i="1" u="none" strike="noStrike" spc="0" dirty="0" err="1">
                    <a:solidFill>
                      <a:srgbClr val="000000"/>
                    </a:solidFill>
                    <a:effectLst/>
                    <a:latin typeface="Tahoma" pitchFamily="34" charset="0"/>
                    <a:ea typeface="Tahoma" pitchFamily="34" charset="0"/>
                    <a:cs typeface="Tahoma" pitchFamily="34" charset="0"/>
                  </a:rPr>
                  <a:t>và</a:t>
                </a:r>
                <a:r>
                  <a:rPr lang="vi-VN" sz="4400" b="1" i="1" u="none" strike="noStrike" spc="0" dirty="0">
                    <a:solidFill>
                      <a:srgbClr val="000000"/>
                    </a:solidFill>
                    <a:effectLst/>
                    <a:latin typeface="Tahoma" pitchFamily="34" charset="0"/>
                    <a:ea typeface="Tahoma" pitchFamily="34" charset="0"/>
                    <a:cs typeface="Tahoma" pitchFamily="34" charset="0"/>
                  </a:rPr>
                  <a:t> </a:t>
                </a:r>
                <a:r>
                  <a:rPr lang="en-US" sz="4400" b="1" i="1" u="none" strike="noStrike" spc="0" dirty="0">
                    <a:solidFill>
                      <a:srgbClr val="000000"/>
                    </a:solidFill>
                    <a:effectLst/>
                    <a:latin typeface="Tahoma" pitchFamily="34" charset="0"/>
                    <a:ea typeface="Tahoma" pitchFamily="34" charset="0"/>
                    <a:cs typeface="Tahoma" pitchFamily="34" charset="0"/>
                  </a:rPr>
                  <a:t>“</a:t>
                </a:r>
                <a:r>
                  <a:rPr lang="vi-VN" sz="4400" b="1" i="1" u="none" strike="noStrike" spc="0" dirty="0">
                    <a:solidFill>
                      <a:srgbClr val="000000"/>
                    </a:solidFill>
                    <a:effectLst/>
                    <a:latin typeface="Tahoma" pitchFamily="34" charset="0"/>
                    <a:ea typeface="Tahoma" pitchFamily="34" charset="0"/>
                    <a:cs typeface="Tahoma" pitchFamily="34" charset="0"/>
                  </a:rPr>
                  <a:t>HỌC MÃI”. Hãy liệt kê các phần tử của tập </a:t>
                </a:r>
                <a14:m>
                  <m:oMath xmlns:m="http://schemas.openxmlformats.org/officeDocument/2006/math">
                    <m:r>
                      <a:rPr lang="vi-VN" sz="4400" b="1" i="1" u="none" strike="noStrike" spc="0">
                        <a:solidFill>
                          <a:srgbClr val="000000"/>
                        </a:solidFill>
                        <a:effectLst/>
                        <a:latin typeface="Cambria Math"/>
                        <a:ea typeface="Calibri"/>
                        <a:cs typeface="Times New Roman"/>
                      </a:rPr>
                      <m:t>𝑨</m:t>
                    </m:r>
                    <m:r>
                      <a:rPr lang="vi-VN" sz="4400" b="1" i="0" u="none" strike="noStrike" spc="0">
                        <a:solidFill>
                          <a:srgbClr val="000000"/>
                        </a:solidFill>
                        <a:effectLst/>
                        <a:latin typeface="Cambria Math"/>
                        <a:ea typeface="Calibri"/>
                        <a:cs typeface="Times New Roman"/>
                      </a:rPr>
                      <m:t>∩</m:t>
                    </m:r>
                    <m:r>
                      <a:rPr lang="vi-VN" sz="4400" b="1" i="1" u="none" strike="noStrike" spc="0">
                        <a:solidFill>
                          <a:srgbClr val="000000"/>
                        </a:solidFill>
                        <a:effectLst/>
                        <a:latin typeface="Cambria Math"/>
                        <a:ea typeface="Calibri"/>
                        <a:cs typeface="Times New Roman"/>
                      </a:rPr>
                      <m:t>𝑩</m:t>
                    </m:r>
                  </m:oMath>
                </a14:m>
                <a:r>
                  <a:rPr lang="vi-VN" sz="4400" b="1" i="1" u="none" strike="noStrike" spc="0" dirty="0">
                    <a:solidFill>
                      <a:srgbClr val="000000"/>
                    </a:solidFill>
                    <a:effectLst/>
                    <a:latin typeface="Tahoma" pitchFamily="34" charset="0"/>
                    <a:ea typeface="Tahoma" pitchFamily="34" charset="0"/>
                    <a:cs typeface="Tahoma" pitchFamily="34" charset="0"/>
                  </a:rPr>
                  <a:t>.</a:t>
                </a:r>
                <a:endParaRPr lang="en-US" sz="4000" b="1" dirty="0">
                  <a:effectLst/>
                  <a:latin typeface="Tahoma" pitchFamily="34" charset="0"/>
                  <a:ea typeface="Tahoma" pitchFamily="34" charset="0"/>
                  <a:cs typeface="Tahoma"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63256" y="3931975"/>
                <a:ext cx="18511622" cy="2123658"/>
              </a:xfrm>
              <a:prstGeom prst="rect">
                <a:avLst/>
              </a:prstGeom>
              <a:blipFill rotWithShape="0">
                <a:blip r:embed="rId3"/>
                <a:stretch>
                  <a:fillRect r="-1317" b="-6609"/>
                </a:stretch>
              </a:blipFill>
            </p:spPr>
            <p:txBody>
              <a:bodyPr/>
              <a:lstStyle/>
              <a:p>
                <a:r>
                  <a:rPr lang="en-US">
                    <a:noFill/>
                  </a:rPr>
                  <a:t> </a:t>
                </a:r>
              </a:p>
            </p:txBody>
          </p:sp>
        </mc:Fallback>
      </mc:AlternateContent>
      <p:grpSp>
        <p:nvGrpSpPr>
          <p:cNvPr id="254" name="Group 253"/>
          <p:cNvGrpSpPr/>
          <p:nvPr/>
        </p:nvGrpSpPr>
        <p:grpSpPr>
          <a:xfrm>
            <a:off x="349297" y="7209248"/>
            <a:ext cx="22721574" cy="3463619"/>
            <a:chOff x="1076414" y="4334859"/>
            <a:chExt cx="22721574" cy="3568169"/>
          </a:xfrm>
        </p:grpSpPr>
        <p:grpSp>
          <p:nvGrpSpPr>
            <p:cNvPr id="255" name="Group 5"/>
            <p:cNvGrpSpPr/>
            <p:nvPr/>
          </p:nvGrpSpPr>
          <p:grpSpPr>
            <a:xfrm>
              <a:off x="1533269" y="4671091"/>
              <a:ext cx="22264719" cy="3231937"/>
              <a:chOff x="637542" y="1083939"/>
              <a:chExt cx="8767612" cy="1272428"/>
            </a:xfrm>
          </p:grpSpPr>
          <p:sp>
            <p:nvSpPr>
              <p:cNvPr id="290" name="Rounded Rectangle 289"/>
              <p:cNvSpPr/>
              <p:nvPr/>
            </p:nvSpPr>
            <p:spPr>
              <a:xfrm>
                <a:off x="637542" y="1083939"/>
                <a:ext cx="8767612"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91" name="TextBox 290"/>
              <p:cNvSpPr txBox="1"/>
              <p:nvPr/>
            </p:nvSpPr>
            <p:spPr>
              <a:xfrm>
                <a:off x="1007731" y="1742814"/>
                <a:ext cx="7867095" cy="245500"/>
              </a:xfrm>
              <a:prstGeom prst="rect">
                <a:avLst/>
              </a:prstGeom>
              <a:noFill/>
            </p:spPr>
            <p:txBody>
              <a:bodyPr wrap="square" rtlCol="0">
                <a:spAutoFit/>
              </a:bodyPr>
              <a:lstStyle/>
              <a:p>
                <a:pPr algn="just">
                  <a:lnSpc>
                    <a:spcPts val="4000"/>
                  </a:lnSpc>
                </a:pPr>
                <a:endParaRPr lang="en-US" sz="46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56" name="Group 65"/>
            <p:cNvGrpSpPr/>
            <p:nvPr/>
          </p:nvGrpSpPr>
          <p:grpSpPr>
            <a:xfrm>
              <a:off x="1076414" y="4334859"/>
              <a:ext cx="4411573" cy="824978"/>
              <a:chOff x="166396" y="8712046"/>
              <a:chExt cx="4411573" cy="824978"/>
            </a:xfrm>
          </p:grpSpPr>
          <p:sp>
            <p:nvSpPr>
              <p:cNvPr id="257"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grpSp>
            <p:nvGrpSpPr>
              <p:cNvPr id="258" name="Group 7"/>
              <p:cNvGrpSpPr/>
              <p:nvPr/>
            </p:nvGrpSpPr>
            <p:grpSpPr>
              <a:xfrm>
                <a:off x="166396" y="8780577"/>
                <a:ext cx="702538" cy="572229"/>
                <a:chOff x="-145995" y="8633545"/>
                <a:chExt cx="787401" cy="641352"/>
              </a:xfrm>
            </p:grpSpPr>
            <p:sp>
              <p:nvSpPr>
                <p:cNvPr id="26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7"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8"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6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7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sp>
              <p:nvSpPr>
                <p:cNvPr id="271"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anose="020B0604030504040204" pitchFamily="34" charset="0"/>
                    <a:ea typeface="Tahoma" panose="020B0604030504040204" pitchFamily="34" charset="0"/>
                    <a:cs typeface="Tahoma" panose="020B0604030504040204" pitchFamily="34" charset="0"/>
                  </a:endParaRPr>
                </a:p>
              </p:txBody>
            </p:sp>
          </p:grpSp>
          <p:sp>
            <p:nvSpPr>
              <p:cNvPr id="259" name="TextBox 258"/>
              <p:cNvSpPr txBox="1"/>
              <p:nvPr/>
            </p:nvSpPr>
            <p:spPr>
              <a:xfrm>
                <a:off x="932118" y="8712046"/>
                <a:ext cx="2324675" cy="824373"/>
              </a:xfrm>
              <a:prstGeom prst="rect">
                <a:avLst/>
              </a:prstGeom>
              <a:noFill/>
            </p:spPr>
            <p:txBody>
              <a:bodyPr wrap="none" rtlCol="0">
                <a:spAutoFit/>
              </a:bodyPr>
              <a:lstStyle/>
              <a:p>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Lời</a:t>
                </a:r>
                <a:r>
                  <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giải</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292" name="Rectangle 291"/>
              <p:cNvSpPr/>
              <p:nvPr/>
            </p:nvSpPr>
            <p:spPr>
              <a:xfrm>
                <a:off x="1217401" y="8402985"/>
                <a:ext cx="21947399"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a:t>
                </a:r>
                <a14:m>
                  <m:oMath xmlns:m="http://schemas.openxmlformats.org/officeDocument/2006/math">
                    <m:d>
                      <m:dPr>
                        <m:begChr m:val="{"/>
                        <m:endChr m:val="}"/>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𝑨</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𝑪</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𝑯</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𝑵</m:t>
                        </m:r>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,Ư</m:t>
                        </m:r>
                      </m:e>
                    </m:d>
                  </m:oMath>
                </a14:m>
                <a:r>
                  <a:rPr lang="en-US" sz="4400" b="1" dirty="0">
                    <a:latin typeface="Tahoma" pitchFamily="34" charset="0"/>
                    <a:ea typeface="Tahoma" pitchFamily="34" charset="0"/>
                    <a:cs typeface="Tahoma" pitchFamily="34" charset="0"/>
                  </a:rPr>
                  <a:t>, </a:t>
                </a:r>
                <a14:m>
                  <m:oMath xmlns:m="http://schemas.openxmlformats.org/officeDocument/2006/math">
                    <m:r>
                      <a:rPr lang="en-US" sz="4400" b="1" i="0" smtClean="0">
                        <a:latin typeface="Cambria Math" panose="02040503050406030204" pitchFamily="18" charset="0"/>
                        <a:ea typeface="Tahoma" pitchFamily="34" charset="0"/>
                        <a:cs typeface="Tahoma" pitchFamily="34" charset="0"/>
                      </a:rPr>
                      <m:t>𝐁</m:t>
                    </m:r>
                    <m:r>
                      <a:rPr lang="en-US" sz="4400" b="1" i="0" smtClean="0">
                        <a:latin typeface="Cambria Math" panose="02040503050406030204" pitchFamily="18" charset="0"/>
                        <a:ea typeface="Tahoma" pitchFamily="34" charset="0"/>
                        <a:cs typeface="Tahoma" pitchFamily="34" charset="0"/>
                      </a:rPr>
                      <m:t>=</m:t>
                    </m:r>
                    <m:d>
                      <m:dPr>
                        <m:begChr m:val="{"/>
                        <m:endChr m:val="}"/>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𝑨</m:t>
                        </m:r>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𝑪</m:t>
                        </m:r>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𝑯</m:t>
                        </m:r>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𝑴</m:t>
                        </m:r>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𝑰</m:t>
                        </m:r>
                      </m:e>
                    </m:d>
                  </m:oMath>
                </a14:m>
                <a:endParaRPr lang="en-US" sz="4400" b="1" dirty="0">
                  <a:latin typeface="Tahoma" pitchFamily="34" charset="0"/>
                  <a:ea typeface="Tahoma" pitchFamily="34" charset="0"/>
                  <a:cs typeface="Tahoma" pitchFamily="34" charset="0"/>
                </a:endParaRPr>
              </a:p>
            </p:txBody>
          </p:sp>
        </mc:Choice>
        <mc:Fallback xmlns="">
          <p:sp>
            <p:nvSpPr>
              <p:cNvPr id="292" name="Rectangle 291"/>
              <p:cNvSpPr>
                <a:spLocks noRot="1" noChangeAspect="1" noMove="1" noResize="1" noEditPoints="1" noAdjustHandles="1" noChangeArrowheads="1" noChangeShapeType="1" noTextEdit="1"/>
              </p:cNvSpPr>
              <p:nvPr/>
            </p:nvSpPr>
            <p:spPr>
              <a:xfrm>
                <a:off x="1217401" y="8402985"/>
                <a:ext cx="21947399" cy="769441"/>
              </a:xfrm>
              <a:prstGeom prst="rect">
                <a:avLst/>
              </a:prstGeom>
              <a:blipFill>
                <a:blip r:embed="rId4"/>
                <a:stretch>
                  <a:fillRect l="-1139"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3" name="Rectangle 292"/>
              <p:cNvSpPr/>
              <p:nvPr/>
            </p:nvSpPr>
            <p:spPr>
              <a:xfrm>
                <a:off x="1228074" y="9529867"/>
                <a:ext cx="7313797" cy="769441"/>
              </a:xfrm>
              <a:prstGeom prst="rect">
                <a:avLst/>
              </a:prstGeom>
            </p:spPr>
            <p:txBody>
              <a:bodyPr wrap="non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b)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𝑩</m:t>
                    </m:r>
                    <m:r>
                      <a:rPr lang="en-US" sz="4400" b="1" i="0" smtClean="0">
                        <a:latin typeface="Cambria Math" panose="02040503050406030204" pitchFamily="18" charset="0"/>
                        <a:ea typeface="Tahoma" pitchFamily="34" charset="0"/>
                        <a:cs typeface="Tahoma" pitchFamily="34" charset="0"/>
                      </a:rPr>
                      <m:t>=</m:t>
                    </m:r>
                    <m:d>
                      <m:dPr>
                        <m:begChr m:val="{"/>
                        <m:endChr m:val="}"/>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𝑨</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𝑪</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𝑯</m:t>
                        </m:r>
                      </m:e>
                    </m:d>
                  </m:oMath>
                </a14:m>
                <a:endParaRPr lang="en-US" sz="4400" b="1" dirty="0">
                  <a:latin typeface="Tahoma" pitchFamily="34" charset="0"/>
                  <a:ea typeface="Tahoma" pitchFamily="34" charset="0"/>
                  <a:cs typeface="Tahoma" pitchFamily="34" charset="0"/>
                </a:endParaRPr>
              </a:p>
            </p:txBody>
          </p:sp>
        </mc:Choice>
        <mc:Fallback xmlns="">
          <p:sp>
            <p:nvSpPr>
              <p:cNvPr id="293" name="Rectangle 292"/>
              <p:cNvSpPr>
                <a:spLocks noRot="1" noChangeAspect="1" noMove="1" noResize="1" noEditPoints="1" noAdjustHandles="1" noChangeArrowheads="1" noChangeShapeType="1" noTextEdit="1"/>
              </p:cNvSpPr>
              <p:nvPr/>
            </p:nvSpPr>
            <p:spPr>
              <a:xfrm>
                <a:off x="1228074" y="9529867"/>
                <a:ext cx="7313797" cy="769441"/>
              </a:xfrm>
              <a:prstGeom prst="rect">
                <a:avLst/>
              </a:prstGeom>
              <a:blipFill>
                <a:blip r:embed="rId5"/>
                <a:stretch>
                  <a:fillRect l="-3333" t="-16535" b="-35433"/>
                </a:stretch>
              </a:blipFill>
            </p:spPr>
            <p:txBody>
              <a:bodyPr/>
              <a:lstStyle/>
              <a:p>
                <a:r>
                  <a:rPr lang="en-US">
                    <a:noFill/>
                  </a:rPr>
                  <a:t> </a:t>
                </a:r>
              </a:p>
            </p:txBody>
          </p:sp>
        </mc:Fallback>
      </mc:AlternateContent>
    </p:spTree>
    <p:extLst>
      <p:ext uri="{BB962C8B-B14F-4D97-AF65-F5344CB8AC3E}">
        <p14:creationId xmlns:p14="http://schemas.microsoft.com/office/powerpoint/2010/main" val="1853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0"/>
                                        </p:tgtEl>
                                        <p:attrNameLst>
                                          <p:attrName>style.visibility</p:attrName>
                                        </p:attrNameLst>
                                      </p:cBhvr>
                                      <p:to>
                                        <p:strVal val="visible"/>
                                      </p:to>
                                    </p:set>
                                    <p:anim calcmode="lin" valueType="num">
                                      <p:cBhvr additive="base">
                                        <p:cTn id="13" dur="500" fill="hold"/>
                                        <p:tgtEl>
                                          <p:spTgt spid="200"/>
                                        </p:tgtEl>
                                        <p:attrNameLst>
                                          <p:attrName>ppt_x</p:attrName>
                                        </p:attrNameLst>
                                      </p:cBhvr>
                                      <p:tavLst>
                                        <p:tav tm="0">
                                          <p:val>
                                            <p:strVal val="0-#ppt_w/2"/>
                                          </p:val>
                                        </p:tav>
                                        <p:tav tm="100000">
                                          <p:val>
                                            <p:strVal val="#ppt_x"/>
                                          </p:val>
                                        </p:tav>
                                      </p:tavLst>
                                    </p:anim>
                                    <p:anim calcmode="lin" valueType="num">
                                      <p:cBhvr additive="base">
                                        <p:cTn id="14" dur="500" fill="hold"/>
                                        <p:tgtEl>
                                          <p:spTgt spid="20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4"/>
                                        </p:tgtEl>
                                        <p:attrNameLst>
                                          <p:attrName>style.visibility</p:attrName>
                                        </p:attrNameLst>
                                      </p:cBhvr>
                                      <p:to>
                                        <p:strVal val="visible"/>
                                      </p:to>
                                    </p:set>
                                    <p:animEffect transition="in" filter="wipe(up)">
                                      <p:cBhvr>
                                        <p:cTn id="23" dur="500"/>
                                        <p:tgtEl>
                                          <p:spTgt spid="254"/>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92"/>
                                        </p:tgtEl>
                                        <p:attrNameLst>
                                          <p:attrName>style.visibility</p:attrName>
                                        </p:attrNameLst>
                                      </p:cBhvr>
                                      <p:to>
                                        <p:strVal val="visible"/>
                                      </p:to>
                                    </p:set>
                                    <p:animEffect transition="in" filter="fade">
                                      <p:cBhvr>
                                        <p:cTn id="28" dur="1000"/>
                                        <p:tgtEl>
                                          <p:spTgt spid="292"/>
                                        </p:tgtEl>
                                      </p:cBhvr>
                                    </p:animEffect>
                                    <p:anim calcmode="lin" valueType="num">
                                      <p:cBhvr>
                                        <p:cTn id="29" dur="1000" fill="hold"/>
                                        <p:tgtEl>
                                          <p:spTgt spid="292"/>
                                        </p:tgtEl>
                                        <p:attrNameLst>
                                          <p:attrName>ppt_x</p:attrName>
                                        </p:attrNameLst>
                                      </p:cBhvr>
                                      <p:tavLst>
                                        <p:tav tm="0">
                                          <p:val>
                                            <p:strVal val="#ppt_x"/>
                                          </p:val>
                                        </p:tav>
                                        <p:tav tm="100000">
                                          <p:val>
                                            <p:strVal val="#ppt_x"/>
                                          </p:val>
                                        </p:tav>
                                      </p:tavLst>
                                    </p:anim>
                                    <p:anim calcmode="lin" valueType="num">
                                      <p:cBhvr>
                                        <p:cTn id="30" dur="1000" fill="hold"/>
                                        <p:tgtEl>
                                          <p:spTgt spid="29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3"/>
                                        </p:tgtEl>
                                        <p:attrNameLst>
                                          <p:attrName>style.visibility</p:attrName>
                                        </p:attrNameLst>
                                      </p:cBhvr>
                                      <p:to>
                                        <p:strVal val="visible"/>
                                      </p:to>
                                    </p:set>
                                    <p:anim calcmode="lin" valueType="num">
                                      <p:cBhvr>
                                        <p:cTn id="35" dur="500" fill="hold"/>
                                        <p:tgtEl>
                                          <p:spTgt spid="293"/>
                                        </p:tgtEl>
                                        <p:attrNameLst>
                                          <p:attrName>ppt_w</p:attrName>
                                        </p:attrNameLst>
                                      </p:cBhvr>
                                      <p:tavLst>
                                        <p:tav tm="0">
                                          <p:val>
                                            <p:fltVal val="0"/>
                                          </p:val>
                                        </p:tav>
                                        <p:tav tm="100000">
                                          <p:val>
                                            <p:strVal val="#ppt_w"/>
                                          </p:val>
                                        </p:tav>
                                      </p:tavLst>
                                    </p:anim>
                                    <p:anim calcmode="lin" valueType="num">
                                      <p:cBhvr>
                                        <p:cTn id="36" dur="500" fill="hold"/>
                                        <p:tgtEl>
                                          <p:spTgt spid="293"/>
                                        </p:tgtEl>
                                        <p:attrNameLst>
                                          <p:attrName>ppt_h</p:attrName>
                                        </p:attrNameLst>
                                      </p:cBhvr>
                                      <p:tavLst>
                                        <p:tav tm="0">
                                          <p:val>
                                            <p:fltVal val="0"/>
                                          </p:val>
                                        </p:tav>
                                        <p:tav tm="100000">
                                          <p:val>
                                            <p:strVal val="#ppt_h"/>
                                          </p:val>
                                        </p:tav>
                                      </p:tavLst>
                                    </p:anim>
                                    <p:animEffect transition="in" filter="fade">
                                      <p:cBhvr>
                                        <p:cTn id="37"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2" grpId="0"/>
      <p:bldP spid="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GIAO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prstClr val="white"/>
                  </a:solidFill>
                  <a:latin typeface="Tahoma" pitchFamily="34" charset="0"/>
                  <a:ea typeface="Tahoma" pitchFamily="34" charset="0"/>
                  <a:cs typeface="Tahoma" pitchFamily="34" charset="0"/>
                </a:rPr>
                <a:t>2</a:t>
              </a:r>
            </a:p>
          </p:txBody>
        </p:sp>
      </p:grpSp>
      <p:grpSp>
        <p:nvGrpSpPr>
          <p:cNvPr id="41" name="Group 40"/>
          <p:cNvGrpSpPr>
            <a:grpSpLocks/>
          </p:cNvGrpSpPr>
          <p:nvPr/>
        </p:nvGrpSpPr>
        <p:grpSpPr bwMode="auto">
          <a:xfrm>
            <a:off x="5024120" y="14016990"/>
            <a:ext cx="1477645" cy="422275"/>
            <a:chOff x="7342" y="12723"/>
            <a:chExt cx="2327" cy="665"/>
          </a:xfrm>
        </p:grpSpPr>
        <p:grpSp>
          <p:nvGrpSpPr>
            <p:cNvPr id="42" name="Group 41"/>
            <p:cNvGrpSpPr>
              <a:grpSpLocks/>
            </p:cNvGrpSpPr>
            <p:nvPr/>
          </p:nvGrpSpPr>
          <p:grpSpPr bwMode="auto">
            <a:xfrm>
              <a:off x="7342" y="12723"/>
              <a:ext cx="2327" cy="665"/>
              <a:chOff x="7342" y="12723"/>
              <a:chExt cx="2327" cy="665"/>
            </a:xfrm>
          </p:grpSpPr>
          <p:sp>
            <p:nvSpPr>
              <p:cNvPr id="61" name="Oval 6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2" name="Oval 6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6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4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5" name="Group 64"/>
          <p:cNvGrpSpPr>
            <a:grpSpLocks/>
          </p:cNvGrpSpPr>
          <p:nvPr/>
        </p:nvGrpSpPr>
        <p:grpSpPr bwMode="auto">
          <a:xfrm>
            <a:off x="5024120" y="14016990"/>
            <a:ext cx="1477645" cy="422275"/>
            <a:chOff x="7342" y="12723"/>
            <a:chExt cx="2327" cy="665"/>
          </a:xfrm>
        </p:grpSpPr>
        <p:grpSp>
          <p:nvGrpSpPr>
            <p:cNvPr id="66" name="Group 65"/>
            <p:cNvGrpSpPr>
              <a:grpSpLocks/>
            </p:cNvGrpSpPr>
            <p:nvPr/>
          </p:nvGrpSpPr>
          <p:grpSpPr bwMode="auto">
            <a:xfrm>
              <a:off x="7342" y="12723"/>
              <a:ext cx="2327" cy="665"/>
              <a:chOff x="7342" y="12723"/>
              <a:chExt cx="2327" cy="665"/>
            </a:xfrm>
          </p:grpSpPr>
          <p:sp>
            <p:nvSpPr>
              <p:cNvPr id="79" name="Oval 78"/>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0" name="Oval 79"/>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1"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82"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67"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5024120" y="14016990"/>
            <a:ext cx="1477645" cy="422275"/>
            <a:chOff x="7342" y="12723"/>
            <a:chExt cx="2327" cy="665"/>
          </a:xfrm>
        </p:grpSpPr>
        <p:grpSp>
          <p:nvGrpSpPr>
            <p:cNvPr id="84" name="Group 83"/>
            <p:cNvGrpSpPr>
              <a:grpSpLocks/>
            </p:cNvGrpSpPr>
            <p:nvPr/>
          </p:nvGrpSpPr>
          <p:grpSpPr bwMode="auto">
            <a:xfrm>
              <a:off x="7342" y="12723"/>
              <a:ext cx="2327" cy="665"/>
              <a:chOff x="7342" y="12723"/>
              <a:chExt cx="2327" cy="665"/>
            </a:xfrm>
          </p:grpSpPr>
          <p:sp>
            <p:nvSpPr>
              <p:cNvPr id="97" name="Oval 96"/>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8" name="Oval 97"/>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9"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00"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85"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6"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7"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9"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0"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1"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101" name="Group 100"/>
          <p:cNvGrpSpPr>
            <a:grpSpLocks/>
          </p:cNvGrpSpPr>
          <p:nvPr/>
        </p:nvGrpSpPr>
        <p:grpSpPr bwMode="auto">
          <a:xfrm>
            <a:off x="5024120" y="14016990"/>
            <a:ext cx="1477645" cy="422275"/>
            <a:chOff x="7342" y="12723"/>
            <a:chExt cx="2327" cy="665"/>
          </a:xfrm>
        </p:grpSpPr>
        <p:grpSp>
          <p:nvGrpSpPr>
            <p:cNvPr id="102" name="Group 101"/>
            <p:cNvGrpSpPr>
              <a:grpSpLocks/>
            </p:cNvGrpSpPr>
            <p:nvPr/>
          </p:nvGrpSpPr>
          <p:grpSpPr bwMode="auto">
            <a:xfrm>
              <a:off x="7342" y="12723"/>
              <a:ext cx="2327" cy="665"/>
              <a:chOff x="7342" y="12723"/>
              <a:chExt cx="2327" cy="665"/>
            </a:xfrm>
          </p:grpSpPr>
          <p:sp>
            <p:nvSpPr>
              <p:cNvPr id="115" name="Oval 114"/>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6" name="Oval 115"/>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7"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18"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03"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18"/>
          <p:cNvGrpSpPr>
            <a:grpSpLocks/>
          </p:cNvGrpSpPr>
          <p:nvPr/>
        </p:nvGrpSpPr>
        <p:grpSpPr bwMode="auto">
          <a:xfrm>
            <a:off x="5024120" y="14016990"/>
            <a:ext cx="1477645" cy="422275"/>
            <a:chOff x="7342" y="12723"/>
            <a:chExt cx="2327" cy="665"/>
          </a:xfrm>
        </p:grpSpPr>
        <p:grpSp>
          <p:nvGrpSpPr>
            <p:cNvPr id="120" name="Group 119"/>
            <p:cNvGrpSpPr>
              <a:grpSpLocks/>
            </p:cNvGrpSpPr>
            <p:nvPr/>
          </p:nvGrpSpPr>
          <p:grpSpPr bwMode="auto">
            <a:xfrm>
              <a:off x="7342" y="12723"/>
              <a:ext cx="2327" cy="665"/>
              <a:chOff x="7342" y="12723"/>
              <a:chExt cx="2327" cy="665"/>
            </a:xfrm>
          </p:grpSpPr>
          <p:sp>
            <p:nvSpPr>
              <p:cNvPr id="133" name="Oval 132"/>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4" name="Oval 133"/>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5"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36"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21"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4"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7"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8"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7" name="Group 136"/>
          <p:cNvGrpSpPr>
            <a:grpSpLocks/>
          </p:cNvGrpSpPr>
          <p:nvPr/>
        </p:nvGrpSpPr>
        <p:grpSpPr bwMode="auto">
          <a:xfrm>
            <a:off x="5024120" y="14016990"/>
            <a:ext cx="1477645" cy="422275"/>
            <a:chOff x="7342" y="12723"/>
            <a:chExt cx="2327" cy="665"/>
          </a:xfrm>
        </p:grpSpPr>
        <p:grpSp>
          <p:nvGrpSpPr>
            <p:cNvPr id="138" name="Group 137"/>
            <p:cNvGrpSpPr>
              <a:grpSpLocks/>
            </p:cNvGrpSpPr>
            <p:nvPr/>
          </p:nvGrpSpPr>
          <p:grpSpPr bwMode="auto">
            <a:xfrm>
              <a:off x="7342" y="12723"/>
              <a:ext cx="2327" cy="665"/>
              <a:chOff x="7342" y="12723"/>
              <a:chExt cx="2327" cy="665"/>
            </a:xfrm>
          </p:grpSpPr>
          <p:sp>
            <p:nvSpPr>
              <p:cNvPr id="151" name="Oval 15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2" name="Oval 15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5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39"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72" name="Group 271"/>
          <p:cNvGrpSpPr>
            <a:grpSpLocks/>
          </p:cNvGrpSpPr>
          <p:nvPr/>
        </p:nvGrpSpPr>
        <p:grpSpPr bwMode="auto">
          <a:xfrm>
            <a:off x="5024120" y="14016990"/>
            <a:ext cx="1477645" cy="422275"/>
            <a:chOff x="7342" y="12723"/>
            <a:chExt cx="2327" cy="665"/>
          </a:xfrm>
        </p:grpSpPr>
        <p:grpSp>
          <p:nvGrpSpPr>
            <p:cNvPr id="273" name="Group 272"/>
            <p:cNvGrpSpPr>
              <a:grpSpLocks/>
            </p:cNvGrpSpPr>
            <p:nvPr/>
          </p:nvGrpSpPr>
          <p:grpSpPr bwMode="auto">
            <a:xfrm>
              <a:off x="7342" y="12723"/>
              <a:ext cx="2327" cy="665"/>
              <a:chOff x="7342" y="12723"/>
              <a:chExt cx="2327" cy="665"/>
            </a:xfrm>
          </p:grpSpPr>
          <p:sp>
            <p:nvSpPr>
              <p:cNvPr id="286" name="Oval 285"/>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7" name="Oval 286"/>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8"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289"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27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5"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7"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8"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9"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1"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4"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447" name="Group 54"/>
          <p:cNvGrpSpPr/>
          <p:nvPr/>
        </p:nvGrpSpPr>
        <p:grpSpPr>
          <a:xfrm>
            <a:off x="932000" y="4038600"/>
            <a:ext cx="22199613" cy="5583648"/>
            <a:chOff x="1268078" y="3405486"/>
            <a:chExt cx="21841827" cy="5033535"/>
          </a:xfrm>
        </p:grpSpPr>
        <p:sp>
          <p:nvSpPr>
            <p:cNvPr id="448" name="Rounded Rectangle 447"/>
            <p:cNvSpPr/>
            <p:nvPr/>
          </p:nvSpPr>
          <p:spPr>
            <a:xfrm>
              <a:off x="1268078" y="3790951"/>
              <a:ext cx="21841827" cy="464807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49" name="Group 67"/>
            <p:cNvGrpSpPr/>
            <p:nvPr/>
          </p:nvGrpSpPr>
          <p:grpSpPr>
            <a:xfrm>
              <a:off x="1268078" y="3405486"/>
              <a:ext cx="3251532" cy="940513"/>
              <a:chOff x="1311958" y="3405486"/>
              <a:chExt cx="3251532" cy="940513"/>
            </a:xfrm>
          </p:grpSpPr>
          <p:sp>
            <p:nvSpPr>
              <p:cNvPr id="450"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TextBox 450"/>
              <p:cNvSpPr txBox="1"/>
              <p:nvPr/>
            </p:nvSpPr>
            <p:spPr>
              <a:xfrm>
                <a:off x="2250671" y="3527166"/>
                <a:ext cx="2195733" cy="301522"/>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vi-VN" sz="4600" b="1" dirty="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452" name="Group 70"/>
              <p:cNvGrpSpPr/>
              <p:nvPr/>
            </p:nvGrpSpPr>
            <p:grpSpPr>
              <a:xfrm>
                <a:off x="1311958" y="3405486"/>
                <a:ext cx="950173" cy="940513"/>
                <a:chOff x="1311958" y="3405486"/>
                <a:chExt cx="950173" cy="940513"/>
              </a:xfrm>
            </p:grpSpPr>
            <p:sp>
              <p:nvSpPr>
                <p:cNvPr id="453" name="Rectangle 4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12" name="Rectangle 11"/>
              <p:cNvSpPr/>
              <p:nvPr/>
            </p:nvSpPr>
            <p:spPr>
              <a:xfrm>
                <a:off x="2514601" y="5349839"/>
                <a:ext cx="20317656" cy="2562496"/>
              </a:xfrm>
              <a:prstGeom prst="rect">
                <a:avLst/>
              </a:prstGeom>
            </p:spPr>
            <p:txBody>
              <a:bodyPr wrap="square">
                <a:spAutoFit/>
              </a:bodyPr>
              <a:lstStyle/>
              <a:p>
                <a:pPr indent="450850" algn="just">
                  <a:lnSpc>
                    <a:spcPct val="115000"/>
                  </a:lnSpc>
                  <a:spcAft>
                    <a:spcPts val="800"/>
                  </a:spcAft>
                </a:pPr>
                <a:r>
                  <a:rPr lang="en-US" sz="4400" b="1" dirty="0">
                    <a:latin typeface="Tahoma" pitchFamily="34" charset="0"/>
                    <a:ea typeface="Tahoma" pitchFamily="34" charset="0"/>
                    <a:cs typeface="Tahoma" pitchFamily="34" charset="0"/>
                  </a:rPr>
                  <a:t>Cho </a:t>
                </a:r>
                <a14:m>
                  <m:oMath xmlns:m="http://schemas.openxmlformats.org/officeDocument/2006/math">
                    <m:r>
                      <a:rPr lang="en-US" sz="4400" b="1" i="1">
                        <a:effectLst/>
                        <a:latin typeface="Cambria Math"/>
                        <a:ea typeface="Calibri"/>
                        <a:cs typeface="Times New Roman"/>
                      </a:rPr>
                      <m:t>𝑿</m:t>
                    </m:r>
                    <m:r>
                      <a:rPr lang="en-US" sz="4400" b="1" i="1">
                        <a:effectLst/>
                        <a:latin typeface="Cambria Math"/>
                        <a:ea typeface="Calibri"/>
                        <a:cs typeface="Times New Roman"/>
                      </a:rPr>
                      <m:t>=</m:t>
                    </m:r>
                    <m:d>
                      <m:dPr>
                        <m:begChr m:val="{"/>
                        <m:endChr m:val="}"/>
                        <m:ctrlPr>
                          <a:rPr lang="en-US" sz="4400" b="1" i="1">
                            <a:effectLst/>
                            <a:latin typeface="Cambria Math" panose="02040503050406030204" pitchFamily="18" charset="0"/>
                            <a:ea typeface="Calibri"/>
                            <a:cs typeface="Times New Roman"/>
                          </a:rPr>
                        </m:ctrlPr>
                      </m:dPr>
                      <m:e>
                        <m:r>
                          <a:rPr lang="en-US" sz="4400" b="1" i="1">
                            <a:effectLst/>
                            <a:latin typeface="Cambria Math"/>
                            <a:ea typeface="Calibri"/>
                            <a:cs typeface="Times New Roman"/>
                          </a:rPr>
                          <m:t>𝟕</m:t>
                        </m:r>
                        <m:r>
                          <a:rPr lang="en-US" sz="4400" b="1" i="1">
                            <a:effectLst/>
                            <a:latin typeface="Cambria Math"/>
                            <a:ea typeface="Calibri"/>
                            <a:cs typeface="Times New Roman"/>
                          </a:rPr>
                          <m:t>;</m:t>
                        </m:r>
                        <m:r>
                          <a:rPr lang="en-US" sz="4400" b="1" i="1">
                            <a:effectLst/>
                            <a:latin typeface="Cambria Math"/>
                            <a:ea typeface="Calibri"/>
                            <a:cs typeface="Times New Roman"/>
                          </a:rPr>
                          <m:t>𝟐</m:t>
                        </m:r>
                        <m:r>
                          <a:rPr lang="en-US" sz="4400" b="1" i="1">
                            <a:effectLst/>
                            <a:latin typeface="Cambria Math"/>
                            <a:ea typeface="Calibri"/>
                            <a:cs typeface="Times New Roman"/>
                          </a:rPr>
                          <m:t>;</m:t>
                        </m:r>
                        <m:r>
                          <a:rPr lang="en-US" sz="4400" b="1" i="1">
                            <a:effectLst/>
                            <a:latin typeface="Cambria Math"/>
                            <a:ea typeface="Calibri"/>
                            <a:cs typeface="Times New Roman"/>
                          </a:rPr>
                          <m:t>𝟖</m:t>
                        </m:r>
                        <m:r>
                          <a:rPr lang="en-US" sz="4400" b="1" i="1">
                            <a:effectLst/>
                            <a:latin typeface="Cambria Math"/>
                            <a:ea typeface="Calibri"/>
                            <a:cs typeface="Times New Roman"/>
                          </a:rPr>
                          <m:t>;</m:t>
                        </m:r>
                        <m:r>
                          <a:rPr lang="en-US" sz="4400" b="1" i="1">
                            <a:effectLst/>
                            <a:latin typeface="Cambria Math"/>
                            <a:ea typeface="Calibri"/>
                            <a:cs typeface="Times New Roman"/>
                          </a:rPr>
                          <m:t>𝟒</m:t>
                        </m:r>
                        <m:r>
                          <a:rPr lang="en-US" sz="4400" b="1" i="1">
                            <a:effectLst/>
                            <a:latin typeface="Cambria Math"/>
                            <a:ea typeface="Calibri"/>
                            <a:cs typeface="Times New Roman"/>
                          </a:rPr>
                          <m:t>;</m:t>
                        </m:r>
                        <m:r>
                          <a:rPr lang="en-US" sz="4400" b="1" i="1">
                            <a:effectLst/>
                            <a:latin typeface="Cambria Math"/>
                            <a:ea typeface="Calibri"/>
                            <a:cs typeface="Times New Roman"/>
                          </a:rPr>
                          <m:t>𝟗</m:t>
                        </m:r>
                        <m:r>
                          <a:rPr lang="en-US" sz="4400" b="1" i="1">
                            <a:effectLst/>
                            <a:latin typeface="Cambria Math"/>
                            <a:ea typeface="Calibri"/>
                            <a:cs typeface="Times New Roman"/>
                          </a:rPr>
                          <m:t>;</m:t>
                        </m:r>
                        <m:r>
                          <a:rPr lang="en-US" sz="4400" b="1" i="1">
                            <a:effectLst/>
                            <a:latin typeface="Cambria Math"/>
                            <a:ea typeface="Calibri"/>
                            <a:cs typeface="Times New Roman"/>
                          </a:rPr>
                          <m:t>𝟏𝟐</m:t>
                        </m:r>
                      </m:e>
                    </m:d>
                  </m:oMath>
                </a14:m>
                <a:r>
                  <a:rPr lang="en-US" sz="4400" b="1" dirty="0">
                    <a:effectLst/>
                    <a:latin typeface="Tahoma" pitchFamily="34" charset="0"/>
                    <a:ea typeface="Tahoma" pitchFamily="34" charset="0"/>
                    <a:cs typeface="Tahoma" pitchFamily="34" charset="0"/>
                  </a:rPr>
                  <a:t>;</a:t>
                </a:r>
                <a14:m>
                  <m:oMath xmlns:m="http://schemas.openxmlformats.org/officeDocument/2006/math">
                    <m:r>
                      <a:rPr lang="en-US" sz="4400" b="1" i="1">
                        <a:effectLst/>
                        <a:latin typeface="Cambria Math"/>
                        <a:ea typeface="Calibri"/>
                        <a:cs typeface="Times New Roman"/>
                      </a:rPr>
                      <m:t>𝒀</m:t>
                    </m:r>
                    <m:r>
                      <a:rPr lang="en-US" sz="4400" b="1" i="1">
                        <a:effectLst/>
                        <a:latin typeface="Cambria Math"/>
                        <a:ea typeface="Calibri"/>
                        <a:cs typeface="Times New Roman"/>
                      </a:rPr>
                      <m:t>=</m:t>
                    </m:r>
                    <m:d>
                      <m:dPr>
                        <m:begChr m:val="{"/>
                        <m:endChr m:val="}"/>
                        <m:ctrlPr>
                          <a:rPr lang="en-US" sz="4400" b="1" i="1">
                            <a:effectLst/>
                            <a:latin typeface="Cambria Math" panose="02040503050406030204" pitchFamily="18" charset="0"/>
                            <a:ea typeface="Calibri"/>
                            <a:cs typeface="Times New Roman"/>
                          </a:rPr>
                        </m:ctrlPr>
                      </m:dPr>
                      <m:e>
                        <m:r>
                          <a:rPr lang="en-US" sz="4400" b="1" i="1">
                            <a:effectLst/>
                            <a:latin typeface="Cambria Math"/>
                            <a:ea typeface="Calibri"/>
                            <a:cs typeface="Times New Roman"/>
                          </a:rPr>
                          <m:t>𝟏</m:t>
                        </m:r>
                        <m:r>
                          <a:rPr lang="en-US" sz="4400" b="1" i="1">
                            <a:effectLst/>
                            <a:latin typeface="Cambria Math"/>
                            <a:ea typeface="Calibri"/>
                            <a:cs typeface="Times New Roman"/>
                          </a:rPr>
                          <m:t>;</m:t>
                        </m:r>
                        <m:r>
                          <a:rPr lang="en-US" sz="4400" b="1" i="1">
                            <a:effectLst/>
                            <a:latin typeface="Cambria Math"/>
                            <a:ea typeface="Calibri"/>
                            <a:cs typeface="Times New Roman"/>
                          </a:rPr>
                          <m:t>𝟑</m:t>
                        </m:r>
                        <m:r>
                          <a:rPr lang="en-US" sz="4400" b="1" i="1">
                            <a:effectLst/>
                            <a:latin typeface="Cambria Math"/>
                            <a:ea typeface="Calibri"/>
                            <a:cs typeface="Times New Roman"/>
                          </a:rPr>
                          <m:t>;</m:t>
                        </m:r>
                        <m:r>
                          <a:rPr lang="en-US" sz="4400" b="1" i="1">
                            <a:effectLst/>
                            <a:latin typeface="Cambria Math"/>
                            <a:ea typeface="Calibri"/>
                            <a:cs typeface="Times New Roman"/>
                          </a:rPr>
                          <m:t>𝟕</m:t>
                        </m:r>
                        <m:r>
                          <a:rPr lang="en-US" sz="4400" b="1" i="1">
                            <a:effectLst/>
                            <a:latin typeface="Cambria Math"/>
                            <a:ea typeface="Calibri"/>
                            <a:cs typeface="Times New Roman"/>
                          </a:rPr>
                          <m:t>;</m:t>
                        </m:r>
                        <m:r>
                          <a:rPr lang="en-US" sz="4400" b="1" i="1">
                            <a:effectLst/>
                            <a:latin typeface="Cambria Math"/>
                            <a:ea typeface="Calibri"/>
                            <a:cs typeface="Times New Roman"/>
                          </a:rPr>
                          <m:t>𝟒</m:t>
                        </m:r>
                      </m:e>
                    </m:d>
                  </m:oMath>
                </a14:m>
                <a:r>
                  <a:rPr lang="en-US" sz="4400" b="1" dirty="0">
                    <a:effectLst/>
                    <a:latin typeface="Tahoma" pitchFamily="34" charset="0"/>
                    <a:ea typeface="Tahoma" pitchFamily="34" charset="0"/>
                    <a:cs typeface="Tahoma" pitchFamily="34" charset="0"/>
                  </a:rPr>
                  <a:t>. </a:t>
                </a:r>
                <a:r>
                  <a:rPr lang="en-US" sz="4400" b="1" dirty="0" err="1">
                    <a:effectLst/>
                    <a:latin typeface="Tahoma" pitchFamily="34" charset="0"/>
                    <a:ea typeface="Tahoma" pitchFamily="34" charset="0"/>
                    <a:cs typeface="Tahoma" pitchFamily="34" charset="0"/>
                  </a:rPr>
                  <a:t>Tập</a:t>
                </a:r>
                <a:r>
                  <a:rPr lang="en-US" sz="4400" b="1" dirty="0">
                    <a:effectLst/>
                    <a:latin typeface="Tahoma" pitchFamily="34" charset="0"/>
                    <a:ea typeface="Tahoma" pitchFamily="34" charset="0"/>
                    <a:cs typeface="Tahoma" pitchFamily="34" charset="0"/>
                  </a:rPr>
                  <a:t> </a:t>
                </a:r>
                <a:r>
                  <a:rPr lang="en-US" sz="4400" b="1" dirty="0" err="1">
                    <a:effectLst/>
                    <a:latin typeface="Tahoma" pitchFamily="34" charset="0"/>
                    <a:ea typeface="Tahoma" pitchFamily="34" charset="0"/>
                    <a:cs typeface="Tahoma" pitchFamily="34" charset="0"/>
                  </a:rPr>
                  <a:t>nào</a:t>
                </a:r>
                <a:r>
                  <a:rPr lang="en-US" sz="4400" b="1" dirty="0">
                    <a:effectLst/>
                    <a:latin typeface="Tahoma" pitchFamily="34" charset="0"/>
                    <a:ea typeface="Tahoma" pitchFamily="34" charset="0"/>
                    <a:cs typeface="Tahoma" pitchFamily="34" charset="0"/>
                  </a:rPr>
                  <a:t> </a:t>
                </a:r>
                <a:r>
                  <a:rPr lang="en-US" sz="4400" b="1" dirty="0" err="1">
                    <a:effectLst/>
                    <a:latin typeface="Tahoma" pitchFamily="34" charset="0"/>
                    <a:ea typeface="Tahoma" pitchFamily="34" charset="0"/>
                    <a:cs typeface="Tahoma" pitchFamily="34" charset="0"/>
                  </a:rPr>
                  <a:t>sau</a:t>
                </a:r>
                <a:r>
                  <a:rPr lang="en-US" sz="4400" b="1" dirty="0">
                    <a:effectLst/>
                    <a:latin typeface="Tahoma" pitchFamily="34" charset="0"/>
                    <a:ea typeface="Tahoma" pitchFamily="34" charset="0"/>
                    <a:cs typeface="Tahoma" pitchFamily="34" charset="0"/>
                  </a:rPr>
                  <a:t> </a:t>
                </a:r>
                <a:r>
                  <a:rPr lang="en-US" sz="4400" b="1" dirty="0" err="1">
                    <a:effectLst/>
                    <a:latin typeface="Tahoma" pitchFamily="34" charset="0"/>
                    <a:ea typeface="Tahoma" pitchFamily="34" charset="0"/>
                    <a:cs typeface="Tahoma" pitchFamily="34" charset="0"/>
                  </a:rPr>
                  <a:t>đây</a:t>
                </a:r>
                <a:r>
                  <a:rPr lang="en-US" sz="4400" b="1" dirty="0">
                    <a:effectLst/>
                    <a:latin typeface="Tahoma" pitchFamily="34" charset="0"/>
                    <a:ea typeface="Tahoma" pitchFamily="34" charset="0"/>
                    <a:cs typeface="Tahoma" pitchFamily="34" charset="0"/>
                  </a:rPr>
                  <a:t> </a:t>
                </a:r>
                <a:r>
                  <a:rPr lang="en-US" sz="4400" b="1" dirty="0" err="1">
                    <a:effectLst/>
                    <a:latin typeface="Tahoma" pitchFamily="34" charset="0"/>
                    <a:ea typeface="Tahoma" pitchFamily="34" charset="0"/>
                    <a:cs typeface="Tahoma" pitchFamily="34" charset="0"/>
                  </a:rPr>
                  <a:t>bằng</a:t>
                </a:r>
                <a:r>
                  <a:rPr lang="en-US" sz="4400" b="1" dirty="0">
                    <a:effectLst/>
                    <a:latin typeface="Tahoma" pitchFamily="34" charset="0"/>
                    <a:ea typeface="Tahoma" pitchFamily="34" charset="0"/>
                    <a:cs typeface="Tahoma" pitchFamily="34" charset="0"/>
                  </a:rPr>
                  <a:t> </a:t>
                </a:r>
                <a:r>
                  <a:rPr lang="en-US" sz="4400" b="1" dirty="0" err="1">
                    <a:effectLst/>
                    <a:latin typeface="Tahoma" pitchFamily="34" charset="0"/>
                    <a:ea typeface="Tahoma" pitchFamily="34" charset="0"/>
                    <a:cs typeface="Tahoma" pitchFamily="34" charset="0"/>
                  </a:rPr>
                  <a:t>tập</a:t>
                </a:r>
                <a:r>
                  <a:rPr lang="en-US" sz="4400" b="1" dirty="0">
                    <a:effectLst/>
                    <a:latin typeface="Tahoma" pitchFamily="34" charset="0"/>
                    <a:ea typeface="Tahoma" pitchFamily="34" charset="0"/>
                    <a:cs typeface="Tahoma" pitchFamily="34" charset="0"/>
                  </a:rPr>
                  <a:t> </a:t>
                </a:r>
                <a14:m>
                  <m:oMath xmlns:m="http://schemas.openxmlformats.org/officeDocument/2006/math">
                    <m:r>
                      <a:rPr lang="en-US" sz="4400" b="1" i="1">
                        <a:effectLst/>
                        <a:latin typeface="Cambria Math"/>
                        <a:ea typeface="Calibri"/>
                        <a:cs typeface="Times New Roman"/>
                      </a:rPr>
                      <m:t>𝑿</m:t>
                    </m:r>
                    <m:r>
                      <a:rPr lang="en-US" sz="4400" b="1" i="1">
                        <a:effectLst/>
                        <a:latin typeface="Cambria Math"/>
                        <a:ea typeface="Calibri"/>
                        <a:cs typeface="Times New Roman"/>
                      </a:rPr>
                      <m:t>∩</m:t>
                    </m:r>
                    <m:r>
                      <a:rPr lang="en-US" sz="4400" b="1" i="1">
                        <a:effectLst/>
                        <a:latin typeface="Cambria Math"/>
                        <a:ea typeface="Calibri"/>
                        <a:cs typeface="Times New Roman"/>
                      </a:rPr>
                      <m:t>𝒀</m:t>
                    </m:r>
                  </m:oMath>
                </a14:m>
                <a:r>
                  <a:rPr lang="en-US" sz="4400" b="1" dirty="0">
                    <a:effectLst/>
                    <a:latin typeface="Tahoma" pitchFamily="34" charset="0"/>
                    <a:ea typeface="Tahoma" pitchFamily="34" charset="0"/>
                    <a:cs typeface="Tahoma" pitchFamily="34" charset="0"/>
                  </a:rPr>
                  <a:t>?</a:t>
                </a:r>
              </a:p>
              <a:p>
                <a:pPr algn="just">
                  <a:lnSpc>
                    <a:spcPct val="115000"/>
                  </a:lnSpc>
                  <a:spcAft>
                    <a:spcPts val="800"/>
                  </a:spcAft>
                  <a:tabLst>
                    <a:tab pos="190500" algn="l"/>
                    <a:tab pos="3365500" algn="l"/>
                  </a:tabLst>
                </a:pPr>
                <a:r>
                  <a:rPr lang="en-US" sz="4400" b="1" dirty="0">
                    <a:solidFill>
                      <a:srgbClr val="0000FF"/>
                    </a:solidFill>
                    <a:effectLst/>
                    <a:latin typeface="Tahoma" pitchFamily="34" charset="0"/>
                    <a:ea typeface="Tahoma" pitchFamily="34" charset="0"/>
                    <a:cs typeface="Tahoma" pitchFamily="34" charset="0"/>
                  </a:rPr>
                  <a:t>	          A. </a:t>
                </a:r>
                <a14:m>
                  <m:oMath xmlns:m="http://schemas.openxmlformats.org/officeDocument/2006/math">
                    <m:d>
                      <m:dPr>
                        <m:begChr m:val="{"/>
                        <m:endChr m:val="}"/>
                        <m:ctrlPr>
                          <a:rPr lang="en-US" sz="4400" b="1" i="1">
                            <a:effectLst/>
                            <a:latin typeface="Cambria Math" panose="02040503050406030204" pitchFamily="18" charset="0"/>
                            <a:ea typeface="Calibri"/>
                            <a:cs typeface="Times New Roman"/>
                          </a:rPr>
                        </m:ctrlPr>
                      </m:dPr>
                      <m:e>
                        <m:r>
                          <a:rPr lang="en-US" sz="4400" b="1" i="1">
                            <a:effectLst/>
                            <a:latin typeface="Cambria Math"/>
                            <a:ea typeface="Calibri"/>
                            <a:cs typeface="Times New Roman"/>
                          </a:rPr>
                          <m:t>𝟐</m:t>
                        </m:r>
                        <m:r>
                          <a:rPr lang="en-US" sz="4400" b="1" i="1">
                            <a:effectLst/>
                            <a:latin typeface="Cambria Math"/>
                            <a:ea typeface="Calibri"/>
                            <a:cs typeface="Times New Roman"/>
                          </a:rPr>
                          <m:t>;</m:t>
                        </m:r>
                        <m:r>
                          <a:rPr lang="en-US" sz="4400" b="1" i="1">
                            <a:effectLst/>
                            <a:latin typeface="Cambria Math"/>
                            <a:ea typeface="Calibri"/>
                            <a:cs typeface="Times New Roman"/>
                          </a:rPr>
                          <m:t>𝟖</m:t>
                        </m:r>
                        <m:r>
                          <a:rPr lang="en-US" sz="4400" b="1" i="1">
                            <a:effectLst/>
                            <a:latin typeface="Cambria Math"/>
                            <a:ea typeface="Calibri"/>
                            <a:cs typeface="Times New Roman"/>
                          </a:rPr>
                          <m:t>;</m:t>
                        </m:r>
                        <m:r>
                          <a:rPr lang="en-US" sz="4400" b="1" i="1">
                            <a:effectLst/>
                            <a:latin typeface="Cambria Math"/>
                            <a:ea typeface="Calibri"/>
                            <a:cs typeface="Times New Roman"/>
                          </a:rPr>
                          <m:t>𝟗</m:t>
                        </m:r>
                        <m:r>
                          <a:rPr lang="en-US" sz="4400" b="1" i="1">
                            <a:effectLst/>
                            <a:latin typeface="Cambria Math"/>
                            <a:ea typeface="Calibri"/>
                            <a:cs typeface="Times New Roman"/>
                          </a:rPr>
                          <m:t>;</m:t>
                        </m:r>
                        <m:r>
                          <a:rPr lang="en-US" sz="4400" b="1" i="1">
                            <a:effectLst/>
                            <a:latin typeface="Cambria Math"/>
                            <a:ea typeface="Calibri"/>
                            <a:cs typeface="Times New Roman"/>
                          </a:rPr>
                          <m:t>𝟏𝟐</m:t>
                        </m:r>
                      </m:e>
                    </m:d>
                  </m:oMath>
                </a14:m>
                <a:r>
                  <a:rPr lang="en-US" sz="4400" b="1" dirty="0">
                    <a:effectLst/>
                    <a:latin typeface="Tahoma" pitchFamily="34" charset="0"/>
                    <a:ea typeface="Tahoma" pitchFamily="34" charset="0"/>
                    <a:cs typeface="Tahoma" pitchFamily="34" charset="0"/>
                  </a:rPr>
                  <a:t>.</a:t>
                </a:r>
                <a:r>
                  <a:rPr lang="en-US" sz="4400" b="1" dirty="0">
                    <a:solidFill>
                      <a:srgbClr val="0000FF"/>
                    </a:solidFill>
                    <a:effectLst/>
                    <a:latin typeface="Tahoma" pitchFamily="34" charset="0"/>
                    <a:ea typeface="Tahoma" pitchFamily="34" charset="0"/>
                    <a:cs typeface="Tahoma" pitchFamily="34" charset="0"/>
                  </a:rPr>
                  <a:t>			B. </a:t>
                </a:r>
                <a14:m>
                  <m:oMath xmlns:m="http://schemas.openxmlformats.org/officeDocument/2006/math">
                    <m:d>
                      <m:dPr>
                        <m:begChr m:val="{"/>
                        <m:endChr m:val="}"/>
                        <m:ctrlPr>
                          <a:rPr lang="en-US" sz="4400" b="1" i="1">
                            <a:effectLst/>
                            <a:latin typeface="Cambria Math" panose="02040503050406030204" pitchFamily="18" charset="0"/>
                            <a:ea typeface="Calibri"/>
                            <a:cs typeface="Times New Roman"/>
                          </a:rPr>
                        </m:ctrlPr>
                      </m:dPr>
                      <m:e>
                        <m:r>
                          <a:rPr lang="en-US" sz="4400" b="1" i="1">
                            <a:effectLst/>
                            <a:latin typeface="Cambria Math"/>
                            <a:ea typeface="Calibri"/>
                            <a:cs typeface="Times New Roman"/>
                          </a:rPr>
                          <m:t>𝟒</m:t>
                        </m:r>
                        <m:r>
                          <a:rPr lang="en-US" sz="4400" b="1" i="1">
                            <a:effectLst/>
                            <a:latin typeface="Cambria Math"/>
                            <a:ea typeface="Calibri"/>
                            <a:cs typeface="Times New Roman"/>
                          </a:rPr>
                          <m:t>;</m:t>
                        </m:r>
                        <m:r>
                          <a:rPr lang="en-US" sz="4400" b="1" i="1">
                            <a:effectLst/>
                            <a:latin typeface="Cambria Math"/>
                            <a:ea typeface="Calibri"/>
                            <a:cs typeface="Times New Roman"/>
                          </a:rPr>
                          <m:t>𝟕</m:t>
                        </m:r>
                      </m:e>
                    </m:d>
                  </m:oMath>
                </a14:m>
                <a:r>
                  <a:rPr lang="en-US" sz="4400" b="1" dirty="0">
                    <a:effectLst/>
                    <a:latin typeface="Tahoma" pitchFamily="34" charset="0"/>
                    <a:ea typeface="Tahoma" pitchFamily="34" charset="0"/>
                    <a:cs typeface="Tahoma" pitchFamily="34" charset="0"/>
                  </a:rPr>
                  <a:t>.</a:t>
                </a:r>
              </a:p>
              <a:p>
                <a:pPr algn="just">
                  <a:lnSpc>
                    <a:spcPct val="115000"/>
                  </a:lnSpc>
                  <a:spcAft>
                    <a:spcPts val="800"/>
                  </a:spcAft>
                  <a:tabLst>
                    <a:tab pos="190500" algn="l"/>
                    <a:tab pos="3365500" algn="l"/>
                  </a:tabLst>
                </a:pPr>
                <a:r>
                  <a:rPr lang="en-US" sz="4400" b="1" dirty="0">
                    <a:solidFill>
                      <a:srgbClr val="0000FF"/>
                    </a:solidFill>
                    <a:effectLst/>
                    <a:latin typeface="Tahoma" pitchFamily="34" charset="0"/>
                    <a:ea typeface="Tahoma" pitchFamily="34" charset="0"/>
                    <a:cs typeface="Tahoma" pitchFamily="34" charset="0"/>
                  </a:rPr>
                  <a:t>	          C. </a:t>
                </a:r>
                <a14:m>
                  <m:oMath xmlns:m="http://schemas.openxmlformats.org/officeDocument/2006/math">
                    <m:d>
                      <m:dPr>
                        <m:begChr m:val="{"/>
                        <m:endChr m:val="}"/>
                        <m:ctrlPr>
                          <a:rPr lang="en-US" sz="4400" b="1" i="1">
                            <a:effectLst/>
                            <a:latin typeface="Cambria Math" panose="02040503050406030204" pitchFamily="18" charset="0"/>
                            <a:ea typeface="Calibri"/>
                            <a:cs typeface="Times New Roman"/>
                          </a:rPr>
                        </m:ctrlPr>
                      </m:dPr>
                      <m:e>
                        <m:r>
                          <a:rPr lang="en-US" sz="4400" b="1" i="1">
                            <a:effectLst/>
                            <a:latin typeface="Cambria Math"/>
                            <a:ea typeface="Calibri"/>
                            <a:cs typeface="Times New Roman"/>
                          </a:rPr>
                          <m:t>𝟏</m:t>
                        </m:r>
                        <m:r>
                          <a:rPr lang="en-US" sz="4400" b="1" i="1">
                            <a:effectLst/>
                            <a:latin typeface="Cambria Math"/>
                            <a:ea typeface="Calibri"/>
                            <a:cs typeface="Times New Roman"/>
                          </a:rPr>
                          <m:t>;</m:t>
                        </m:r>
                        <m:r>
                          <a:rPr lang="en-US" sz="4400" b="1" i="1">
                            <a:effectLst/>
                            <a:latin typeface="Cambria Math"/>
                            <a:ea typeface="Calibri"/>
                            <a:cs typeface="Times New Roman"/>
                          </a:rPr>
                          <m:t>𝟑</m:t>
                        </m:r>
                      </m:e>
                    </m:d>
                  </m:oMath>
                </a14:m>
                <a:r>
                  <a:rPr lang="en-US" sz="4400" b="1" dirty="0">
                    <a:effectLst/>
                    <a:latin typeface="Tahoma" pitchFamily="34" charset="0"/>
                    <a:ea typeface="Tahoma" pitchFamily="34" charset="0"/>
                    <a:cs typeface="Tahoma" pitchFamily="34" charset="0"/>
                  </a:rPr>
                  <a:t>.</a:t>
                </a:r>
                <a:r>
                  <a:rPr lang="en-US" sz="4400" b="1" dirty="0">
                    <a:solidFill>
                      <a:srgbClr val="0000FF"/>
                    </a:solidFill>
                    <a:effectLst/>
                    <a:latin typeface="Tahoma" pitchFamily="34" charset="0"/>
                    <a:ea typeface="Tahoma" pitchFamily="34" charset="0"/>
                    <a:cs typeface="Tahoma" pitchFamily="34" charset="0"/>
                  </a:rPr>
                  <a:t>				D. </a:t>
                </a:r>
                <a14:m>
                  <m:oMath xmlns:m="http://schemas.openxmlformats.org/officeDocument/2006/math">
                    <m:d>
                      <m:dPr>
                        <m:begChr m:val="{"/>
                        <m:endChr m:val="}"/>
                        <m:ctrlPr>
                          <a:rPr lang="en-US" sz="4400" b="1" i="1">
                            <a:effectLst/>
                            <a:latin typeface="Cambria Math" panose="02040503050406030204" pitchFamily="18" charset="0"/>
                            <a:ea typeface="Calibri"/>
                            <a:cs typeface="Times New Roman"/>
                          </a:rPr>
                        </m:ctrlPr>
                      </m:dPr>
                      <m:e>
                        <m:r>
                          <a:rPr lang="en-US" sz="4400" b="1" i="1">
                            <a:effectLst/>
                            <a:latin typeface="Cambria Math"/>
                            <a:ea typeface="Calibri"/>
                            <a:cs typeface="Times New Roman"/>
                          </a:rPr>
                          <m:t>𝟏</m:t>
                        </m:r>
                        <m:r>
                          <a:rPr lang="en-US" sz="4400" b="1" i="1">
                            <a:effectLst/>
                            <a:latin typeface="Cambria Math"/>
                            <a:ea typeface="Calibri"/>
                            <a:cs typeface="Times New Roman"/>
                          </a:rPr>
                          <m:t>;</m:t>
                        </m:r>
                        <m:r>
                          <a:rPr lang="en-US" sz="4400" b="1" i="1">
                            <a:effectLst/>
                            <a:latin typeface="Cambria Math"/>
                            <a:ea typeface="Calibri"/>
                            <a:cs typeface="Times New Roman"/>
                          </a:rPr>
                          <m:t>𝟐</m:t>
                        </m:r>
                        <m:r>
                          <a:rPr lang="en-US" sz="4400" b="1" i="1">
                            <a:effectLst/>
                            <a:latin typeface="Cambria Math"/>
                            <a:ea typeface="Calibri"/>
                            <a:cs typeface="Times New Roman"/>
                          </a:rPr>
                          <m:t>;</m:t>
                        </m:r>
                        <m:r>
                          <a:rPr lang="en-US" sz="4400" b="1" i="1">
                            <a:effectLst/>
                            <a:latin typeface="Cambria Math"/>
                            <a:ea typeface="Calibri"/>
                            <a:cs typeface="Times New Roman"/>
                          </a:rPr>
                          <m:t>𝟑</m:t>
                        </m:r>
                        <m:r>
                          <a:rPr lang="en-US" sz="4400" b="1" i="1">
                            <a:effectLst/>
                            <a:latin typeface="Cambria Math"/>
                            <a:ea typeface="Calibri"/>
                            <a:cs typeface="Times New Roman"/>
                          </a:rPr>
                          <m:t>;</m:t>
                        </m:r>
                        <m:r>
                          <a:rPr lang="en-US" sz="4400" b="1" i="1">
                            <a:effectLst/>
                            <a:latin typeface="Cambria Math"/>
                            <a:ea typeface="Calibri"/>
                            <a:cs typeface="Times New Roman"/>
                          </a:rPr>
                          <m:t>𝟒</m:t>
                        </m:r>
                        <m:r>
                          <a:rPr lang="en-US" sz="4400" b="1" i="1">
                            <a:effectLst/>
                            <a:latin typeface="Cambria Math"/>
                            <a:ea typeface="Calibri"/>
                            <a:cs typeface="Times New Roman"/>
                          </a:rPr>
                          <m:t>;</m:t>
                        </m:r>
                        <m:r>
                          <a:rPr lang="en-US" sz="4400" b="1" i="1">
                            <a:effectLst/>
                            <a:latin typeface="Cambria Math"/>
                            <a:ea typeface="Calibri"/>
                            <a:cs typeface="Times New Roman"/>
                          </a:rPr>
                          <m:t>𝟖</m:t>
                        </m:r>
                        <m:r>
                          <a:rPr lang="en-US" sz="4400" b="1" i="1">
                            <a:effectLst/>
                            <a:latin typeface="Cambria Math"/>
                            <a:ea typeface="Calibri"/>
                            <a:cs typeface="Times New Roman"/>
                          </a:rPr>
                          <m:t>;</m:t>
                        </m:r>
                        <m:r>
                          <a:rPr lang="en-US" sz="4400" b="1" i="1">
                            <a:effectLst/>
                            <a:latin typeface="Cambria Math"/>
                            <a:ea typeface="Calibri"/>
                            <a:cs typeface="Times New Roman"/>
                          </a:rPr>
                          <m:t>𝟗</m:t>
                        </m:r>
                        <m:r>
                          <a:rPr lang="en-US" sz="4400" b="1" i="1">
                            <a:effectLst/>
                            <a:latin typeface="Cambria Math"/>
                            <a:ea typeface="Calibri"/>
                            <a:cs typeface="Times New Roman"/>
                          </a:rPr>
                          <m:t>;</m:t>
                        </m:r>
                        <m:r>
                          <a:rPr lang="en-US" sz="4400" b="1" i="1">
                            <a:effectLst/>
                            <a:latin typeface="Cambria Math"/>
                            <a:ea typeface="Calibri"/>
                            <a:cs typeface="Times New Roman"/>
                          </a:rPr>
                          <m:t>𝟕</m:t>
                        </m:r>
                        <m:r>
                          <a:rPr lang="en-US" sz="4400" b="1" i="1">
                            <a:effectLst/>
                            <a:latin typeface="Cambria Math"/>
                            <a:ea typeface="Calibri"/>
                            <a:cs typeface="Times New Roman"/>
                          </a:rPr>
                          <m:t>;</m:t>
                        </m:r>
                        <m:r>
                          <a:rPr lang="en-US" sz="4400" b="1" i="1">
                            <a:effectLst/>
                            <a:latin typeface="Cambria Math"/>
                            <a:ea typeface="Calibri"/>
                            <a:cs typeface="Times New Roman"/>
                          </a:rPr>
                          <m:t>𝟏𝟐</m:t>
                        </m:r>
                      </m:e>
                    </m:d>
                  </m:oMath>
                </a14:m>
                <a:r>
                  <a:rPr lang="en-US" sz="4400" b="1" dirty="0">
                    <a:effectLst/>
                    <a:latin typeface="Tahoma" pitchFamily="34" charset="0"/>
                    <a:ea typeface="Tahoma" pitchFamily="34" charset="0"/>
                    <a:cs typeface="Tahoma" pitchFamily="34"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2514601" y="5349839"/>
                <a:ext cx="20317656" cy="2562496"/>
              </a:xfrm>
              <a:prstGeom prst="rect">
                <a:avLst/>
              </a:prstGeom>
              <a:blipFill>
                <a:blip r:embed="rId3"/>
                <a:stretch>
                  <a:fillRect t="-4048" r="-300" b="-10238"/>
                </a:stretch>
              </a:blipFill>
            </p:spPr>
            <p:txBody>
              <a:bodyPr/>
              <a:lstStyle/>
              <a:p>
                <a:r>
                  <a:rPr lang="en-US">
                    <a:noFill/>
                  </a:rPr>
                  <a:t> </a:t>
                </a:r>
              </a:p>
            </p:txBody>
          </p:sp>
        </mc:Fallback>
      </mc:AlternateContent>
      <p:sp>
        <p:nvSpPr>
          <p:cNvPr id="11" name="Oval 10"/>
          <p:cNvSpPr/>
          <p:nvPr/>
        </p:nvSpPr>
        <p:spPr>
          <a:xfrm>
            <a:off x="13030200" y="6177392"/>
            <a:ext cx="990600" cy="907389"/>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6341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wipe(left)">
                                      <p:cBhvr>
                                        <p:cTn id="7" dur="500"/>
                                        <p:tgtEl>
                                          <p:spTgt spid="4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HỢP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prstClr val="white"/>
                  </a:solidFill>
                  <a:latin typeface="Tahoma" pitchFamily="34" charset="0"/>
                  <a:ea typeface="Tahoma" pitchFamily="34" charset="0"/>
                  <a:cs typeface="Tahoma" pitchFamily="34" charset="0"/>
                </a:rPr>
                <a:t>1</a:t>
              </a:r>
            </a:p>
          </p:txBody>
        </p:sp>
      </p:grpSp>
      <p:grpSp>
        <p:nvGrpSpPr>
          <p:cNvPr id="45" name="Group 44"/>
          <p:cNvGrpSpPr/>
          <p:nvPr/>
        </p:nvGrpSpPr>
        <p:grpSpPr>
          <a:xfrm>
            <a:off x="651633" y="3534658"/>
            <a:ext cx="23532543" cy="5472589"/>
            <a:chOff x="1405232" y="3822627"/>
            <a:chExt cx="21948825" cy="4864172"/>
          </a:xfrm>
        </p:grpSpPr>
        <p:grpSp>
          <p:nvGrpSpPr>
            <p:cNvPr id="46" name="Group 45"/>
            <p:cNvGrpSpPr/>
            <p:nvPr/>
          </p:nvGrpSpPr>
          <p:grpSpPr>
            <a:xfrm>
              <a:off x="1405232" y="3822627"/>
              <a:ext cx="21948825" cy="4864172"/>
              <a:chOff x="1247577" y="2242202"/>
              <a:chExt cx="21948825" cy="4864172"/>
            </a:xfrm>
          </p:grpSpPr>
          <p:sp>
            <p:nvSpPr>
              <p:cNvPr id="48" name="Rounded Rectangle 47"/>
              <p:cNvSpPr/>
              <p:nvPr/>
            </p:nvSpPr>
            <p:spPr>
              <a:xfrm>
                <a:off x="1247577" y="2242202"/>
                <a:ext cx="21948825" cy="486417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ahoma" pitchFamily="34" charset="0"/>
                  <a:ea typeface="Tahoma" pitchFamily="34" charset="0"/>
                  <a:cs typeface="Tahoma" pitchFamily="34" charset="0"/>
                </a:endParaRPr>
              </a:p>
            </p:txBody>
          </p:sp>
          <p:sp>
            <p:nvSpPr>
              <p:cNvPr id="49" name="Freeform 20"/>
              <p:cNvSpPr>
                <a:spLocks/>
              </p:cNvSpPr>
              <p:nvPr/>
            </p:nvSpPr>
            <p:spPr bwMode="auto">
              <a:xfrm>
                <a:off x="1247577" y="2242203"/>
                <a:ext cx="4704949" cy="983860"/>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7" name="TextBox 46"/>
            <p:cNvSpPr txBox="1"/>
            <p:nvPr/>
          </p:nvSpPr>
          <p:spPr>
            <a:xfrm>
              <a:off x="1555737" y="4038480"/>
              <a:ext cx="4096577" cy="800218"/>
            </a:xfrm>
            <a:prstGeom prst="rect">
              <a:avLst/>
            </a:prstGeom>
            <a:noFill/>
          </p:spPr>
          <p:txBody>
            <a:bodyPr wrap="square" rtlCol="0">
              <a:spAutoFit/>
            </a:bodyPr>
            <a:lstStyle/>
            <a:p>
              <a:r>
                <a:rPr lang="vi-VN" sz="4600" b="1" i="1" dirty="0">
                  <a:solidFill>
                    <a:prstClr val="black"/>
                  </a:solidFill>
                  <a:latin typeface="Tahoma" pitchFamily="34" charset="0"/>
                  <a:ea typeface="Tahoma" pitchFamily="34" charset="0"/>
                  <a:cs typeface="Tahoma" pitchFamily="34" charset="0"/>
                </a:rPr>
                <a:t>V</a:t>
              </a:r>
              <a:r>
                <a:rPr lang="en-US" sz="4600" b="1" i="1" dirty="0">
                  <a:solidFill>
                    <a:prstClr val="black"/>
                  </a:solidFill>
                  <a:latin typeface="Tahoma" pitchFamily="34" charset="0"/>
                  <a:ea typeface="Tahoma" pitchFamily="34" charset="0"/>
                  <a:cs typeface="Tahoma" pitchFamily="34" charset="0"/>
                </a:rPr>
                <a:t>í </a:t>
              </a:r>
              <a:r>
                <a:rPr lang="en-US" sz="4600" b="1" i="1" dirty="0" err="1">
                  <a:solidFill>
                    <a:prstClr val="black"/>
                  </a:solidFill>
                  <a:latin typeface="Tahoma" pitchFamily="34" charset="0"/>
                  <a:ea typeface="Tahoma" pitchFamily="34" charset="0"/>
                  <a:cs typeface="Tahoma" pitchFamily="34" charset="0"/>
                </a:rPr>
                <a:t>dụ</a:t>
              </a:r>
              <a:r>
                <a:rPr lang="en-US" sz="4600" b="1" i="1" dirty="0">
                  <a:solidFill>
                    <a:prstClr val="black"/>
                  </a:solidFill>
                  <a:latin typeface="Tahoma" pitchFamily="34" charset="0"/>
                  <a:ea typeface="Tahoma" pitchFamily="34" charset="0"/>
                  <a:cs typeface="Tahoma" pitchFamily="34" charset="0"/>
                </a:rPr>
                <a:t> </a:t>
              </a:r>
              <a:r>
                <a:rPr lang="en-US" sz="4600" b="1" i="1" dirty="0" err="1">
                  <a:solidFill>
                    <a:prstClr val="black"/>
                  </a:solidFill>
                  <a:latin typeface="Tahoma" pitchFamily="34" charset="0"/>
                  <a:ea typeface="Tahoma" pitchFamily="34" charset="0"/>
                  <a:cs typeface="Tahoma" pitchFamily="34" charset="0"/>
                </a:rPr>
                <a:t>mở</a:t>
              </a:r>
              <a:r>
                <a:rPr lang="en-US" sz="4600" b="1" i="1" dirty="0">
                  <a:solidFill>
                    <a:prstClr val="black"/>
                  </a:solidFill>
                  <a:latin typeface="Tahoma" pitchFamily="34" charset="0"/>
                  <a:ea typeface="Tahoma" pitchFamily="34" charset="0"/>
                  <a:cs typeface="Tahoma" pitchFamily="34" charset="0"/>
                </a:rPr>
                <a:t> </a:t>
              </a:r>
              <a:r>
                <a:rPr lang="en-US" sz="4600" b="1" i="1" dirty="0" err="1">
                  <a:solidFill>
                    <a:prstClr val="black"/>
                  </a:solidFill>
                  <a:latin typeface="Tahoma" pitchFamily="34" charset="0"/>
                  <a:ea typeface="Tahoma" pitchFamily="34" charset="0"/>
                  <a:cs typeface="Tahoma" pitchFamily="34" charset="0"/>
                </a:rPr>
                <a:t>đầu</a:t>
              </a:r>
              <a:endParaRPr lang="en-US" sz="4600" b="1" dirty="0">
                <a:solidFill>
                  <a:prstClr val="white"/>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4" name="Rectangle 13"/>
              <p:cNvSpPr/>
              <p:nvPr/>
            </p:nvSpPr>
            <p:spPr>
              <a:xfrm>
                <a:off x="2924121" y="4934497"/>
                <a:ext cx="20754746" cy="3477875"/>
              </a:xfrm>
              <a:prstGeom prst="rect">
                <a:avLst/>
              </a:prstGeom>
            </p:spPr>
            <p:txBody>
              <a:bodyPr wrap="square">
                <a:spAutoFit/>
              </a:bodyPr>
              <a:lstStyle/>
              <a:p>
                <a:r>
                  <a:rPr lang="vi-VN" sz="4400" b="1" dirty="0">
                    <a:latin typeface="Tahoma" pitchFamily="34" charset="0"/>
                    <a:ea typeface="Tahoma" pitchFamily="34" charset="0"/>
                    <a:cs typeface="Tahoma" pitchFamily="34" charset="0"/>
                  </a:rPr>
                  <a:t>Giả sử A và B là tập hợp các học sinh giỏi Toán giỏi</a:t>
                </a:r>
                <a:r>
                  <a:rPr lang="en-US" sz="4400" b="1" dirty="0">
                    <a:latin typeface="Tahoma" pitchFamily="34" charset="0"/>
                    <a:ea typeface="Tahoma" pitchFamily="34" charset="0"/>
                    <a:cs typeface="Tahoma" pitchFamily="34" charset="0"/>
                  </a:rPr>
                  <a:t>,</a:t>
                </a:r>
                <a:r>
                  <a:rPr lang="vi-VN" sz="4400" b="1" dirty="0">
                    <a:latin typeface="Tahoma" pitchFamily="34" charset="0"/>
                    <a:ea typeface="Tahoma" pitchFamily="34" charset="0"/>
                    <a:cs typeface="Tahoma" pitchFamily="34" charset="0"/>
                  </a:rPr>
                  <a:t> Văn của lớp 10E. </a:t>
                </a:r>
                <a:endParaRPr lang="en-US" sz="4400" b="1" dirty="0">
                  <a:latin typeface="Tahoma" pitchFamily="34" charset="0"/>
                  <a:ea typeface="Tahoma" pitchFamily="34" charset="0"/>
                  <a:cs typeface="Tahoma" pitchFamily="34" charset="0"/>
                </a:endParaRPr>
              </a:p>
              <a:p>
                <a:r>
                  <a:rPr lang="vi-VN" sz="4400" b="1" dirty="0">
                    <a:latin typeface="Tahoma" pitchFamily="34" charset="0"/>
                    <a:ea typeface="Tahoma" pitchFamily="34" charset="0"/>
                    <a:cs typeface="Tahoma" pitchFamily="34" charset="0"/>
                  </a:rPr>
                  <a:t>Biết </a:t>
                </a:r>
                <a14:m>
                  <m:oMath xmlns:m="http://schemas.openxmlformats.org/officeDocument/2006/math">
                    <m:r>
                      <a:rPr lang="vi-VN" sz="4400" b="1" i="0">
                        <a:latin typeface="Cambria Math"/>
                      </a:rPr>
                      <m:t>𝐀</m:t>
                    </m:r>
                  </m:oMath>
                </a14:m>
                <a:r>
                  <a:rPr lang="vi-VN" sz="4400" b="1" dirty="0">
                    <a:latin typeface="Tahoma" pitchFamily="34" charset="0"/>
                    <a:ea typeface="Tahoma" pitchFamily="34" charset="0"/>
                    <a:cs typeface="Tahoma" pitchFamily="34" charset="0"/>
                  </a:rPr>
                  <a:t>={ Minh, Nam, Lan, Hồng, Nguyệt};</a:t>
                </a:r>
                <a:r>
                  <a:rPr lang="en-US" sz="4400" b="1" dirty="0">
                    <a:latin typeface="Tahoma" pitchFamily="34" charset="0"/>
                    <a:ea typeface="Tahoma" pitchFamily="34" charset="0"/>
                    <a:cs typeface="Tahoma" pitchFamily="34" charset="0"/>
                  </a:rPr>
                  <a:t> </a:t>
                </a:r>
                <a14:m>
                  <m:oMath xmlns:m="http://schemas.openxmlformats.org/officeDocument/2006/math">
                    <m:r>
                      <a:rPr lang="vi-VN" sz="4400" b="1" i="0">
                        <a:latin typeface="Cambria Math"/>
                      </a:rPr>
                      <m:t>𝐁</m:t>
                    </m:r>
                  </m:oMath>
                </a14:m>
                <a:r>
                  <a:rPr lang="vi-VN" sz="4400" b="1" dirty="0">
                    <a:latin typeface="Tahoma" pitchFamily="34" charset="0"/>
                    <a:ea typeface="Tahoma" pitchFamily="34" charset="0"/>
                    <a:cs typeface="Tahoma" pitchFamily="34" charset="0"/>
                  </a:rPr>
                  <a:t>={Cường</a:t>
                </a:r>
                <a:r>
                  <a:rPr lang="en-US" sz="4400" b="1" dirty="0">
                    <a:latin typeface="Tahoma" pitchFamily="34" charset="0"/>
                    <a:ea typeface="Tahoma" pitchFamily="34" charset="0"/>
                    <a:cs typeface="Tahoma" pitchFamily="34" charset="0"/>
                  </a:rPr>
                  <a:t>,</a:t>
                </a:r>
                <a:r>
                  <a:rPr lang="vi-VN" sz="4400" b="1" dirty="0">
                    <a:latin typeface="Tahoma" pitchFamily="34" charset="0"/>
                    <a:ea typeface="Tahoma" pitchFamily="34" charset="0"/>
                    <a:cs typeface="Tahoma" pitchFamily="34" charset="0"/>
                  </a:rPr>
                  <a:t> Lan, Dũng, Hồng, Tuyết, Lê}</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 các học sinh trong lớp không trùng tên nhau)</a:t>
                </a:r>
                <a:r>
                  <a:rPr lang="en-US" sz="4400" b="1" dirty="0">
                    <a:latin typeface="Tahoma" pitchFamily="34" charset="0"/>
                    <a:ea typeface="Tahoma" pitchFamily="34" charset="0"/>
                    <a:cs typeface="Tahoma" pitchFamily="34" charset="0"/>
                  </a:rPr>
                  <a:t>.</a:t>
                </a:r>
              </a:p>
              <a:p>
                <a:r>
                  <a:rPr lang="vi-VN" sz="4400" b="1" dirty="0">
                    <a:latin typeface="Tahoma" pitchFamily="34" charset="0"/>
                    <a:ea typeface="Tahoma" pitchFamily="34" charset="0"/>
                    <a:cs typeface="Tahoma" pitchFamily="34" charset="0"/>
                  </a:rPr>
                  <a:t>Gọi C là tập hợp đội tuyển thi học sinh giỏi của lớp gồm các học sinh giỏi toán hoặc gi</a:t>
                </a:r>
                <a:r>
                  <a:rPr lang="en-US" sz="4400" b="1" dirty="0">
                    <a:latin typeface="Tahoma" pitchFamily="34" charset="0"/>
                    <a:ea typeface="Tahoma" pitchFamily="34" charset="0"/>
                    <a:cs typeface="Tahoma" pitchFamily="34" charset="0"/>
                  </a:rPr>
                  <a:t>ỏ</a:t>
                </a:r>
                <a:r>
                  <a:rPr lang="vi-VN" sz="4400" b="1" dirty="0">
                    <a:latin typeface="Tahoma" pitchFamily="34" charset="0"/>
                    <a:ea typeface="Tahoma" pitchFamily="34" charset="0"/>
                    <a:cs typeface="Tahoma" pitchFamily="34" charset="0"/>
                  </a:rPr>
                  <a:t>i văn. Hãy xác định tập hợp C.</a:t>
                </a:r>
                <a:endParaRPr lang="en-US" sz="4400" b="1" dirty="0">
                  <a:latin typeface="Tahoma" pitchFamily="34" charset="0"/>
                  <a:ea typeface="Tahoma" pitchFamily="34" charset="0"/>
                  <a:cs typeface="Tahoma"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924121" y="4934497"/>
                <a:ext cx="20754746" cy="3477875"/>
              </a:xfrm>
              <a:prstGeom prst="rect">
                <a:avLst/>
              </a:prstGeom>
              <a:blipFill>
                <a:blip r:embed="rId3"/>
                <a:stretch>
                  <a:fillRect l="-1204" t="-3503" r="-176" b="-7356"/>
                </a:stretch>
              </a:blipFill>
            </p:spPr>
            <p:txBody>
              <a:bodyPr/>
              <a:lstStyle/>
              <a:p>
                <a:r>
                  <a:rPr lang="en-US">
                    <a:noFill/>
                  </a:rPr>
                  <a:t> </a:t>
                </a:r>
              </a:p>
            </p:txBody>
          </p:sp>
        </mc:Fallback>
      </mc:AlternateContent>
      <p:grpSp>
        <p:nvGrpSpPr>
          <p:cNvPr id="41" name="Group 40"/>
          <p:cNvGrpSpPr>
            <a:grpSpLocks/>
          </p:cNvGrpSpPr>
          <p:nvPr/>
        </p:nvGrpSpPr>
        <p:grpSpPr bwMode="auto">
          <a:xfrm>
            <a:off x="5024120" y="14016990"/>
            <a:ext cx="1477645" cy="422275"/>
            <a:chOff x="7342" y="12723"/>
            <a:chExt cx="2327" cy="665"/>
          </a:xfrm>
        </p:grpSpPr>
        <p:grpSp>
          <p:nvGrpSpPr>
            <p:cNvPr id="42" name="Group 41"/>
            <p:cNvGrpSpPr>
              <a:grpSpLocks/>
            </p:cNvGrpSpPr>
            <p:nvPr/>
          </p:nvGrpSpPr>
          <p:grpSpPr bwMode="auto">
            <a:xfrm>
              <a:off x="7342" y="12723"/>
              <a:ext cx="2327" cy="665"/>
              <a:chOff x="7342" y="12723"/>
              <a:chExt cx="2327" cy="665"/>
            </a:xfrm>
          </p:grpSpPr>
          <p:sp>
            <p:nvSpPr>
              <p:cNvPr id="61" name="Oval 6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2" name="Oval 6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6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4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5" name="Group 64"/>
          <p:cNvGrpSpPr>
            <a:grpSpLocks/>
          </p:cNvGrpSpPr>
          <p:nvPr/>
        </p:nvGrpSpPr>
        <p:grpSpPr bwMode="auto">
          <a:xfrm>
            <a:off x="5024120" y="14016990"/>
            <a:ext cx="1477645" cy="422275"/>
            <a:chOff x="7342" y="12723"/>
            <a:chExt cx="2327" cy="665"/>
          </a:xfrm>
        </p:grpSpPr>
        <p:grpSp>
          <p:nvGrpSpPr>
            <p:cNvPr id="66" name="Group 65"/>
            <p:cNvGrpSpPr>
              <a:grpSpLocks/>
            </p:cNvGrpSpPr>
            <p:nvPr/>
          </p:nvGrpSpPr>
          <p:grpSpPr bwMode="auto">
            <a:xfrm>
              <a:off x="7342" y="12723"/>
              <a:ext cx="2327" cy="665"/>
              <a:chOff x="7342" y="12723"/>
              <a:chExt cx="2327" cy="665"/>
            </a:xfrm>
          </p:grpSpPr>
          <p:sp>
            <p:nvSpPr>
              <p:cNvPr id="79" name="Oval 78"/>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0" name="Oval 79"/>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1"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82"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67"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5024120" y="14016990"/>
            <a:ext cx="1477645" cy="422275"/>
            <a:chOff x="7342" y="12723"/>
            <a:chExt cx="2327" cy="665"/>
          </a:xfrm>
        </p:grpSpPr>
        <p:grpSp>
          <p:nvGrpSpPr>
            <p:cNvPr id="84" name="Group 83"/>
            <p:cNvGrpSpPr>
              <a:grpSpLocks/>
            </p:cNvGrpSpPr>
            <p:nvPr/>
          </p:nvGrpSpPr>
          <p:grpSpPr bwMode="auto">
            <a:xfrm>
              <a:off x="7342" y="12723"/>
              <a:ext cx="2327" cy="665"/>
              <a:chOff x="7342" y="12723"/>
              <a:chExt cx="2327" cy="665"/>
            </a:xfrm>
          </p:grpSpPr>
          <p:sp>
            <p:nvSpPr>
              <p:cNvPr id="97" name="Oval 96"/>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8" name="Oval 97"/>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9"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00"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85"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6"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7"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9"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0"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1"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101" name="Group 100"/>
          <p:cNvGrpSpPr>
            <a:grpSpLocks/>
          </p:cNvGrpSpPr>
          <p:nvPr/>
        </p:nvGrpSpPr>
        <p:grpSpPr bwMode="auto">
          <a:xfrm>
            <a:off x="5024120" y="14016990"/>
            <a:ext cx="1477645" cy="422275"/>
            <a:chOff x="7342" y="12723"/>
            <a:chExt cx="2327" cy="665"/>
          </a:xfrm>
        </p:grpSpPr>
        <p:grpSp>
          <p:nvGrpSpPr>
            <p:cNvPr id="102" name="Group 101"/>
            <p:cNvGrpSpPr>
              <a:grpSpLocks/>
            </p:cNvGrpSpPr>
            <p:nvPr/>
          </p:nvGrpSpPr>
          <p:grpSpPr bwMode="auto">
            <a:xfrm>
              <a:off x="7342" y="12723"/>
              <a:ext cx="2327" cy="665"/>
              <a:chOff x="7342" y="12723"/>
              <a:chExt cx="2327" cy="665"/>
            </a:xfrm>
          </p:grpSpPr>
          <p:sp>
            <p:nvSpPr>
              <p:cNvPr id="115" name="Oval 114"/>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6" name="Oval 115"/>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7"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18"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03"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18"/>
          <p:cNvGrpSpPr>
            <a:grpSpLocks/>
          </p:cNvGrpSpPr>
          <p:nvPr/>
        </p:nvGrpSpPr>
        <p:grpSpPr bwMode="auto">
          <a:xfrm>
            <a:off x="5024120" y="14016990"/>
            <a:ext cx="1477645" cy="422275"/>
            <a:chOff x="7342" y="12723"/>
            <a:chExt cx="2327" cy="665"/>
          </a:xfrm>
        </p:grpSpPr>
        <p:grpSp>
          <p:nvGrpSpPr>
            <p:cNvPr id="120" name="Group 119"/>
            <p:cNvGrpSpPr>
              <a:grpSpLocks/>
            </p:cNvGrpSpPr>
            <p:nvPr/>
          </p:nvGrpSpPr>
          <p:grpSpPr bwMode="auto">
            <a:xfrm>
              <a:off x="7342" y="12723"/>
              <a:ext cx="2327" cy="665"/>
              <a:chOff x="7342" y="12723"/>
              <a:chExt cx="2327" cy="665"/>
            </a:xfrm>
          </p:grpSpPr>
          <p:sp>
            <p:nvSpPr>
              <p:cNvPr id="133" name="Oval 132"/>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4" name="Oval 133"/>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5"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36"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21"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4"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7"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8"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7" name="Group 136"/>
          <p:cNvGrpSpPr>
            <a:grpSpLocks/>
          </p:cNvGrpSpPr>
          <p:nvPr/>
        </p:nvGrpSpPr>
        <p:grpSpPr bwMode="auto">
          <a:xfrm>
            <a:off x="5024120" y="14016990"/>
            <a:ext cx="1477645" cy="422275"/>
            <a:chOff x="7342" y="12723"/>
            <a:chExt cx="2327" cy="665"/>
          </a:xfrm>
        </p:grpSpPr>
        <p:grpSp>
          <p:nvGrpSpPr>
            <p:cNvPr id="138" name="Group 137"/>
            <p:cNvGrpSpPr>
              <a:grpSpLocks/>
            </p:cNvGrpSpPr>
            <p:nvPr/>
          </p:nvGrpSpPr>
          <p:grpSpPr bwMode="auto">
            <a:xfrm>
              <a:off x="7342" y="12723"/>
              <a:ext cx="2327" cy="665"/>
              <a:chOff x="7342" y="12723"/>
              <a:chExt cx="2327" cy="665"/>
            </a:xfrm>
          </p:grpSpPr>
          <p:sp>
            <p:nvSpPr>
              <p:cNvPr id="151" name="Oval 15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2" name="Oval 15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5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39"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72" name="Group 271"/>
          <p:cNvGrpSpPr>
            <a:grpSpLocks/>
          </p:cNvGrpSpPr>
          <p:nvPr/>
        </p:nvGrpSpPr>
        <p:grpSpPr bwMode="auto">
          <a:xfrm>
            <a:off x="5024120" y="14016990"/>
            <a:ext cx="1477645" cy="422275"/>
            <a:chOff x="7342" y="12723"/>
            <a:chExt cx="2327" cy="665"/>
          </a:xfrm>
        </p:grpSpPr>
        <p:grpSp>
          <p:nvGrpSpPr>
            <p:cNvPr id="273" name="Group 272"/>
            <p:cNvGrpSpPr>
              <a:grpSpLocks/>
            </p:cNvGrpSpPr>
            <p:nvPr/>
          </p:nvGrpSpPr>
          <p:grpSpPr bwMode="auto">
            <a:xfrm>
              <a:off x="7342" y="12723"/>
              <a:ext cx="2327" cy="665"/>
              <a:chOff x="7342" y="12723"/>
              <a:chExt cx="2327" cy="665"/>
            </a:xfrm>
          </p:grpSpPr>
          <p:sp>
            <p:nvSpPr>
              <p:cNvPr id="286" name="Oval 285"/>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7" name="Oval 286"/>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8"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289"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27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5"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7"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8"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9"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1"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4"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196" name="Group 195"/>
          <p:cNvGrpSpPr/>
          <p:nvPr/>
        </p:nvGrpSpPr>
        <p:grpSpPr>
          <a:xfrm>
            <a:off x="651633" y="9350686"/>
            <a:ext cx="23329147" cy="3225812"/>
            <a:chOff x="1220787" y="7178641"/>
            <a:chExt cx="22124988" cy="7390251"/>
          </a:xfrm>
        </p:grpSpPr>
        <p:sp>
          <p:nvSpPr>
            <p:cNvPr id="197" name="Rounded Rectangle 196"/>
            <p:cNvSpPr/>
            <p:nvPr/>
          </p:nvSpPr>
          <p:spPr>
            <a:xfrm>
              <a:off x="1222486" y="7418548"/>
              <a:ext cx="22123289" cy="71503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grpSp>
          <p:nvGrpSpPr>
            <p:cNvPr id="198" name="Group 60"/>
            <p:cNvGrpSpPr/>
            <p:nvPr/>
          </p:nvGrpSpPr>
          <p:grpSpPr>
            <a:xfrm>
              <a:off x="1220787" y="7178641"/>
              <a:ext cx="3942319" cy="2102923"/>
              <a:chOff x="1224541" y="6322794"/>
              <a:chExt cx="3942319" cy="2233335"/>
            </a:xfrm>
          </p:grpSpPr>
          <p:sp>
            <p:nvSpPr>
              <p:cNvPr id="199" name="Freeform 20"/>
              <p:cNvSpPr>
                <a:spLocks/>
              </p:cNvSpPr>
              <p:nvPr/>
            </p:nvSpPr>
            <p:spPr bwMode="auto">
              <a:xfrm rot="16200000" flipV="1">
                <a:off x="2327977" y="5791070"/>
                <a:ext cx="2161324" cy="322477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b="1">
                  <a:solidFill>
                    <a:prstClr val="black"/>
                  </a:solidFill>
                </a:endParaRPr>
              </a:p>
            </p:txBody>
          </p:sp>
          <p:sp>
            <p:nvSpPr>
              <p:cNvPr id="200" name="TextBox 199"/>
              <p:cNvSpPr txBox="1"/>
              <p:nvPr/>
            </p:nvSpPr>
            <p:spPr>
              <a:xfrm>
                <a:off x="2237396" y="6577577"/>
                <a:ext cx="2929464" cy="1479799"/>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01" name="Round Diagonal Corner Rectangle 200"/>
              <p:cNvSpPr/>
              <p:nvPr/>
            </p:nvSpPr>
            <p:spPr>
              <a:xfrm flipV="1">
                <a:off x="1224541" y="6322798"/>
                <a:ext cx="867019" cy="2161318"/>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02" name="Freeform 15"/>
              <p:cNvSpPr>
                <a:spLocks noEditPoints="1"/>
              </p:cNvSpPr>
              <p:nvPr/>
            </p:nvSpPr>
            <p:spPr bwMode="auto">
              <a:xfrm>
                <a:off x="1376940" y="6394807"/>
                <a:ext cx="623632" cy="21613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b="1">
                  <a:solidFill>
                    <a:prstClr val="black"/>
                  </a:solidFill>
                </a:endParaRPr>
              </a:p>
            </p:txBody>
          </p:sp>
        </p:grpSp>
      </p:grpSp>
      <p:sp>
        <p:nvSpPr>
          <p:cNvPr id="203" name="Rectangle 202"/>
          <p:cNvSpPr/>
          <p:nvPr/>
        </p:nvSpPr>
        <p:spPr>
          <a:xfrm>
            <a:off x="4609042" y="7189699"/>
            <a:ext cx="15163800" cy="759823"/>
          </a:xfrm>
          <a:prstGeom prst="rect">
            <a:avLst/>
          </a:prstGeom>
        </p:spPr>
        <p:txBody>
          <a:bodyPr wrap="square">
            <a:spAutoFit/>
          </a:bodyPr>
          <a:lstStyle/>
          <a:p>
            <a:pPr>
              <a:lnSpc>
                <a:spcPct val="106000"/>
              </a:lnSpc>
              <a:spcAft>
                <a:spcPts val="800"/>
              </a:spcAft>
            </a:pPr>
            <a:r>
              <a:rPr lang="vi-VN" sz="4400" b="1" i="1" dirty="0">
                <a:solidFill>
                  <a:srgbClr val="000000"/>
                </a:solidFill>
                <a:latin typeface="Times New Roman"/>
                <a:ea typeface="Calibri"/>
                <a:cs typeface="Times New Roman"/>
              </a:rPr>
              <a:t> </a:t>
            </a:r>
            <a:endParaRPr lang="en-US" sz="4400" b="1" dirty="0">
              <a:effectLst/>
              <a:latin typeface="Tahoma" pitchFamily="34" charset="0"/>
              <a:ea typeface="Tahoma" pitchFamily="34" charset="0"/>
              <a:cs typeface="Tahoma" pitchFamily="34" charset="0"/>
            </a:endParaRPr>
          </a:p>
        </p:txBody>
      </p:sp>
      <p:sp>
        <p:nvSpPr>
          <p:cNvPr id="10" name="Rectangle 2"/>
          <p:cNvSpPr>
            <a:spLocks noChangeArrowheads="1"/>
          </p:cNvSpPr>
          <p:nvPr/>
        </p:nvSpPr>
        <p:spPr bwMode="auto">
          <a:xfrm>
            <a:off x="0" y="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400" b="0" i="1"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Object 12"/>
          <p:cNvGraphicFramePr>
            <a:graphicFrameLocks noChangeAspect="1"/>
          </p:cNvGraphicFramePr>
          <p:nvPr/>
        </p:nvGraphicFramePr>
        <p:xfrm>
          <a:off x="0" y="0"/>
          <a:ext cx="171450" cy="190500"/>
        </p:xfrm>
        <a:graphic>
          <a:graphicData uri="http://schemas.openxmlformats.org/presentationml/2006/ole">
            <mc:AlternateContent xmlns:mc="http://schemas.openxmlformats.org/markup-compatibility/2006">
              <mc:Choice xmlns:v="urn:schemas-microsoft-com:vml" Requires="v">
                <p:oleObj name="Equation" r:id="rId4" imgW="164957" imgH="190335" progId="Equation.DSMT4">
                  <p:embed/>
                </p:oleObj>
              </mc:Choice>
              <mc:Fallback>
                <p:oleObj name="Equation" r:id="rId4" imgW="164957" imgH="19033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p:cNvSpPr>
            <a:spLocks noChangeArrowheads="1"/>
          </p:cNvSpPr>
          <p:nvPr/>
        </p:nvSpPr>
        <p:spPr bwMode="auto">
          <a:xfrm>
            <a:off x="0" y="1905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400" b="0" i="1"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={Minh, Nam, Lan, Hồng, Nguyệt, Cường, Dũng, Tuyết, Lê}</a:t>
            </a:r>
            <a:r>
              <a:rPr kumimoji="0" lang="en-US" altLang="en-US" sz="22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p:cNvSpPr txBox="1"/>
          <p:nvPr/>
        </p:nvSpPr>
        <p:spPr>
          <a:xfrm>
            <a:off x="3009081" y="10718678"/>
            <a:ext cx="20272266" cy="769441"/>
          </a:xfrm>
          <a:prstGeom prst="rect">
            <a:avLst/>
          </a:prstGeom>
          <a:noFill/>
        </p:spPr>
        <p:txBody>
          <a:bodyPr wrap="square" rtlCol="0">
            <a:spAutoFit/>
          </a:bodyPr>
          <a:lstStyle/>
          <a:p>
            <a:r>
              <a:rPr lang="en-US" sz="4400" b="1" i="1" dirty="0">
                <a:latin typeface="Tahoma" panose="020B0604030504040204" pitchFamily="34" charset="0"/>
                <a:ea typeface="Tahoma" panose="020B0604030504040204" pitchFamily="34" charset="0"/>
                <a:cs typeface="Tahoma" panose="020B0604030504040204" pitchFamily="34" charset="0"/>
              </a:rPr>
              <a:t>Ta </a:t>
            </a:r>
            <a:r>
              <a:rPr lang="en-US" sz="4400" b="1" i="1" dirty="0" err="1">
                <a:latin typeface="Tahoma" panose="020B0604030504040204" pitchFamily="34" charset="0"/>
                <a:ea typeface="Tahoma" panose="020B0604030504040204" pitchFamily="34" charset="0"/>
                <a:cs typeface="Tahoma" panose="020B0604030504040204" pitchFamily="34" charset="0"/>
              </a:rPr>
              <a:t>có</a:t>
            </a:r>
            <a:r>
              <a:rPr lang="en-US" sz="4400" b="1" i="1" dirty="0">
                <a:latin typeface="Tahoma" panose="020B0604030504040204" pitchFamily="34" charset="0"/>
                <a:ea typeface="Tahoma" panose="020B0604030504040204" pitchFamily="34" charset="0"/>
                <a:cs typeface="Tahoma" panose="020B0604030504040204" pitchFamily="34" charset="0"/>
              </a:rPr>
              <a:t> C=</a:t>
            </a:r>
            <a:r>
              <a:rPr lang="vi-VN" sz="4400" b="1" i="1" dirty="0">
                <a:latin typeface="Tahoma" panose="020B0604030504040204" pitchFamily="34" charset="0"/>
                <a:ea typeface="Tahoma" panose="020B0604030504040204" pitchFamily="34" charset="0"/>
                <a:cs typeface="Tahoma" panose="020B0604030504040204" pitchFamily="34" charset="0"/>
              </a:rPr>
              <a:t>{Minh, Nam, Lan, Hồng, Nguyệt, Cường, Dũng, Tuyết, Lê}</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63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6"/>
                                        </p:tgtEl>
                                        <p:attrNameLst>
                                          <p:attrName>style.visibility</p:attrName>
                                        </p:attrNameLst>
                                      </p:cBhvr>
                                      <p:to>
                                        <p:strVal val="visible"/>
                                      </p:to>
                                    </p:set>
                                    <p:animEffect transition="in" filter="wipe(left)">
                                      <p:cBhvr>
                                        <p:cTn id="29" dur="500"/>
                                        <p:tgtEl>
                                          <p:spTgt spid="19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3">
                                            <p:txEl>
                                              <p:pRg st="0" end="0"/>
                                            </p:txEl>
                                          </p:spTgt>
                                        </p:tgtEl>
                                        <p:attrNameLst>
                                          <p:attrName>style.visibility</p:attrName>
                                        </p:attrNameLst>
                                      </p:cBhvr>
                                      <p:to>
                                        <p:strVal val="visible"/>
                                      </p:to>
                                    </p:set>
                                    <p:animEffect transition="in" filter="wipe(left)">
                                      <p:cBhvr>
                                        <p:cTn id="34" dur="500"/>
                                        <p:tgtEl>
                                          <p:spTgt spid="2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HỢP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prstClr val="white"/>
                  </a:solidFill>
                  <a:latin typeface="Tahoma" pitchFamily="34" charset="0"/>
                  <a:ea typeface="Tahoma" pitchFamily="34" charset="0"/>
                  <a:cs typeface="Tahoma" pitchFamily="34" charset="0"/>
                </a:rPr>
                <a:t>1</a:t>
              </a:r>
            </a:p>
          </p:txBody>
        </p:sp>
      </p:grpSp>
      <p:grpSp>
        <p:nvGrpSpPr>
          <p:cNvPr id="43" name="Group 42"/>
          <p:cNvGrpSpPr/>
          <p:nvPr/>
        </p:nvGrpSpPr>
        <p:grpSpPr>
          <a:xfrm>
            <a:off x="305107" y="3391718"/>
            <a:ext cx="23900991" cy="2607983"/>
            <a:chOff x="1076414" y="4334859"/>
            <a:chExt cx="21986645" cy="2261930"/>
          </a:xfrm>
        </p:grpSpPr>
        <p:sp>
          <p:nvSpPr>
            <p:cNvPr id="39" name="Rounded Rectangle 38"/>
            <p:cNvSpPr/>
            <p:nvPr/>
          </p:nvSpPr>
          <p:spPr>
            <a:xfrm>
              <a:off x="1533269" y="4671091"/>
              <a:ext cx="21529790" cy="192569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a:solidFill>
                      <a:prstClr val="white"/>
                    </a:solidFill>
                    <a:latin typeface="Tahoma" pitchFamily="34" charset="0"/>
                    <a:ea typeface="Tahoma" pitchFamily="34" charset="0"/>
                    <a:cs typeface="Tahoma" pitchFamily="34" charset="0"/>
                  </a:rPr>
                  <a:t>Định nghĩa</a:t>
                </a:r>
                <a:r>
                  <a:rPr lang="en-US" sz="4600" b="1" dirty="0">
                    <a:solidFill>
                      <a:prstClr val="white"/>
                    </a:solidFill>
                    <a:latin typeface="Tahoma" pitchFamily="34" charset="0"/>
                    <a:ea typeface="Tahoma" pitchFamily="34" charset="0"/>
                    <a:cs typeface="Tahoma" pitchFamily="34" charset="0"/>
                  </a:rPr>
                  <a:t> </a:t>
                </a:r>
              </a:p>
            </p:txBody>
          </p:sp>
        </p:grp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447" name="Group 54"/>
          <p:cNvGrpSpPr/>
          <p:nvPr/>
        </p:nvGrpSpPr>
        <p:grpSpPr>
          <a:xfrm>
            <a:off x="784733" y="6189397"/>
            <a:ext cx="23444394" cy="2649798"/>
            <a:chOff x="1268078" y="3405486"/>
            <a:chExt cx="21879190" cy="2313218"/>
          </a:xfrm>
        </p:grpSpPr>
        <p:sp>
          <p:nvSpPr>
            <p:cNvPr id="448" name="Rounded Rectangle 447"/>
            <p:cNvSpPr/>
            <p:nvPr/>
          </p:nvSpPr>
          <p:spPr>
            <a:xfrm>
              <a:off x="1305441" y="3572116"/>
              <a:ext cx="21841827" cy="214658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49" name="Group 67"/>
            <p:cNvGrpSpPr/>
            <p:nvPr/>
          </p:nvGrpSpPr>
          <p:grpSpPr>
            <a:xfrm>
              <a:off x="1268078" y="3405486"/>
              <a:ext cx="3251532" cy="940513"/>
              <a:chOff x="1311958" y="3405486"/>
              <a:chExt cx="3251532" cy="940513"/>
            </a:xfrm>
          </p:grpSpPr>
          <p:sp>
            <p:nvSpPr>
              <p:cNvPr id="450"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TextBox 450"/>
              <p:cNvSpPr txBox="1"/>
              <p:nvPr/>
            </p:nvSpPr>
            <p:spPr>
              <a:xfrm>
                <a:off x="2250671" y="3527166"/>
                <a:ext cx="1848583" cy="800219"/>
              </a:xfrm>
              <a:prstGeom prst="rect">
                <a:avLst/>
              </a:prstGeom>
              <a:noFill/>
            </p:spPr>
            <p:txBody>
              <a:bodyPr wrap="none" rtlCol="0">
                <a:spAutoFit/>
              </a:bodyPr>
              <a:lstStyle/>
              <a:p>
                <a:r>
                  <a:rPr lang="en-US" sz="4600" b="1" dirty="0" err="1">
                    <a:solidFill>
                      <a:prstClr val="white"/>
                    </a:solidFill>
                    <a:latin typeface="Tahoma" pitchFamily="34" charset="0"/>
                    <a:ea typeface="Tahoma" pitchFamily="34" charset="0"/>
                    <a:cs typeface="Tahoma" pitchFamily="34" charset="0"/>
                  </a:rPr>
                  <a:t>Chú</a:t>
                </a:r>
                <a:r>
                  <a:rPr lang="en-US" sz="4600" b="1" dirty="0">
                    <a:solidFill>
                      <a:prstClr val="white"/>
                    </a:solidFill>
                    <a:latin typeface="Tahoma" pitchFamily="34" charset="0"/>
                    <a:ea typeface="Tahoma" pitchFamily="34" charset="0"/>
                    <a:cs typeface="Tahoma" pitchFamily="34" charset="0"/>
                  </a:rPr>
                  <a:t> ý</a:t>
                </a:r>
              </a:p>
            </p:txBody>
          </p:sp>
          <p:grpSp>
            <p:nvGrpSpPr>
              <p:cNvPr id="452" name="Group 70"/>
              <p:cNvGrpSpPr/>
              <p:nvPr/>
            </p:nvGrpSpPr>
            <p:grpSpPr>
              <a:xfrm>
                <a:off x="1311958" y="3405486"/>
                <a:ext cx="950173" cy="940513"/>
                <a:chOff x="1311958" y="3405486"/>
                <a:chExt cx="950173" cy="940513"/>
              </a:xfrm>
            </p:grpSpPr>
            <p:sp>
              <p:nvSpPr>
                <p:cNvPr id="453" name="Rectangle 4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11" name="Rectangle 10"/>
              <p:cNvSpPr/>
              <p:nvPr/>
            </p:nvSpPr>
            <p:spPr>
              <a:xfrm>
                <a:off x="542225" y="4378972"/>
                <a:ext cx="22718558" cy="1541319"/>
              </a:xfrm>
              <a:prstGeom prst="rect">
                <a:avLst/>
              </a:prstGeom>
            </p:spPr>
            <p:txBody>
              <a:bodyPr wrap="square">
                <a:spAutoFit/>
              </a:bodyPr>
              <a:lstStyle/>
              <a:p>
                <a:pPr marL="457200">
                  <a:lnSpc>
                    <a:spcPct val="107000"/>
                  </a:lnSpc>
                  <a:spcAft>
                    <a:spcPts val="800"/>
                  </a:spcAft>
                </a:pPr>
                <a:r>
                  <a:rPr lang="en-US" sz="4400" b="1" dirty="0" err="1">
                    <a:solidFill>
                      <a:prstClr val="black"/>
                    </a:solidFill>
                    <a:latin typeface="Tahoma" pitchFamily="34" charset="0"/>
                    <a:ea typeface="Tahoma" pitchFamily="34" charset="0"/>
                    <a:cs typeface="Tahoma" pitchFamily="34" charset="0"/>
                  </a:rPr>
                  <a:t>Tập</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hợp</a:t>
                </a:r>
                <a:r>
                  <a:rPr lang="en-US" sz="4400" b="1" dirty="0">
                    <a:solidFill>
                      <a:prstClr val="black"/>
                    </a:solidFill>
                    <a:latin typeface="Tahoma" pitchFamily="34" charset="0"/>
                    <a:ea typeface="Tahoma" pitchFamily="34" charset="0"/>
                    <a:cs typeface="Tahoma" pitchFamily="34" charset="0"/>
                  </a:rPr>
                  <a:t> C </a:t>
                </a:r>
                <a:r>
                  <a:rPr lang="en-US" sz="4400" b="1" dirty="0" err="1">
                    <a:solidFill>
                      <a:prstClr val="black"/>
                    </a:solidFill>
                    <a:latin typeface="Tahoma" pitchFamily="34" charset="0"/>
                    <a:ea typeface="Tahoma" pitchFamily="34" charset="0"/>
                    <a:cs typeface="Tahoma" pitchFamily="34" charset="0"/>
                  </a:rPr>
                  <a:t>gồm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các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phần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tử</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thuộc</a:t>
                </a:r>
                <a:r>
                  <a:rPr lang="en-US" sz="4400" b="1" dirty="0">
                    <a:solidFill>
                      <a:prstClr val="black"/>
                    </a:solidFill>
                    <a:latin typeface="Tahoma" pitchFamily="34" charset="0"/>
                    <a:ea typeface="Tahoma" pitchFamily="34" charset="0"/>
                    <a:cs typeface="Tahoma" pitchFamily="34" charset="0"/>
                  </a:rPr>
                  <a:t> A </a:t>
                </a:r>
                <a:r>
                  <a:rPr lang="en-US" sz="4400" b="1" dirty="0" err="1">
                    <a:solidFill>
                      <a:prstClr val="black"/>
                    </a:solidFill>
                    <a:latin typeface="Tahoma" pitchFamily="34" charset="0"/>
                    <a:ea typeface="Tahoma" pitchFamily="34" charset="0"/>
                    <a:cs typeface="Tahoma" pitchFamily="34" charset="0"/>
                  </a:rPr>
                  <a:t>hoặc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thuộc</a:t>
                </a:r>
                <a:r>
                  <a:rPr lang="en-US" sz="4400" b="1" dirty="0">
                    <a:solidFill>
                      <a:prstClr val="black"/>
                    </a:solidFill>
                    <a:latin typeface="Tahoma" pitchFamily="34" charset="0"/>
                    <a:ea typeface="Tahoma" pitchFamily="34" charset="0"/>
                    <a:cs typeface="Tahoma" pitchFamily="34" charset="0"/>
                  </a:rPr>
                  <a:t> B </a:t>
                </a:r>
                <a:r>
                  <a:rPr lang="en-US" sz="4400" b="1" dirty="0" err="1">
                    <a:solidFill>
                      <a:prstClr val="black"/>
                    </a:solidFill>
                    <a:latin typeface="Tahoma" pitchFamily="34" charset="0"/>
                    <a:ea typeface="Tahoma" pitchFamily="34" charset="0"/>
                    <a:cs typeface="Tahoma" pitchFamily="34" charset="0"/>
                  </a:rPr>
                  <a:t>được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gọi</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là</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hợp</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của</a:t>
                </a:r>
                <a:r>
                  <a:rPr lang="en-US" sz="4400" b="1" dirty="0">
                    <a:solidFill>
                      <a:prstClr val="black"/>
                    </a:solidFill>
                    <a:latin typeface="Tahoma" pitchFamily="34" charset="0"/>
                    <a:ea typeface="Tahoma" pitchFamily="34" charset="0"/>
                    <a:cs typeface="Tahoma" pitchFamily="34" charset="0"/>
                  </a:rPr>
                  <a:t> A </a:t>
                </a:r>
                <a:r>
                  <a:rPr lang="en-US" sz="4400" b="1" dirty="0" err="1">
                    <a:solidFill>
                      <a:prstClr val="black"/>
                    </a:solidFill>
                    <a:latin typeface="Tahoma" pitchFamily="34" charset="0"/>
                    <a:ea typeface="Tahoma" pitchFamily="34" charset="0"/>
                    <a:cs typeface="Tahoma" pitchFamily="34" charset="0"/>
                  </a:rPr>
                  <a:t>và</a:t>
                </a:r>
                <a:r>
                  <a:rPr lang="en-US" sz="4400" b="1" dirty="0">
                    <a:solidFill>
                      <a:prstClr val="black"/>
                    </a:solidFill>
                    <a:latin typeface="Tahoma" pitchFamily="34" charset="0"/>
                    <a:ea typeface="Tahoma" pitchFamily="34" charset="0"/>
                    <a:cs typeface="Tahoma" pitchFamily="34" charset="0"/>
                  </a:rPr>
                  <a:t> B. </a:t>
                </a:r>
                <a:r>
                  <a:rPr lang="en-US" sz="4400" b="1" dirty="0" err="1">
                    <a:solidFill>
                      <a:prstClr val="black"/>
                    </a:solidFill>
                    <a:latin typeface="Tahoma" pitchFamily="34" charset="0"/>
                    <a:ea typeface="Tahoma" pitchFamily="34" charset="0"/>
                    <a:cs typeface="Tahoma" pitchFamily="34" charset="0"/>
                  </a:rPr>
                  <a:t>Kí</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hiệu</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a:solidFill>
                          <a:prstClr val="black"/>
                        </a:solidFill>
                        <a:latin typeface="Cambria Math"/>
                        <a:ea typeface="Calibri"/>
                        <a:cs typeface="Times New Roman"/>
                      </a:rPr>
                      <m:t>𝑪</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𝑨</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𝑩</m:t>
                    </m:r>
                  </m:oMath>
                </a14:m>
                <a:endParaRPr lang="en-US" sz="4400" b="1" dirty="0">
                  <a:solidFill>
                    <a:prstClr val="black"/>
                  </a:solidFill>
                  <a:latin typeface="Tahoma" pitchFamily="34" charset="0"/>
                  <a:ea typeface="Tahoma" pitchFamily="34" charset="0"/>
                  <a:cs typeface="Tahoma"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2225" y="4378972"/>
                <a:ext cx="22718558" cy="1541319"/>
              </a:xfrm>
              <a:prstGeom prst="rect">
                <a:avLst/>
              </a:prstGeom>
              <a:blipFill>
                <a:blip r:embed="rId3"/>
                <a:stretch>
                  <a:fillRect t="-9091" b="-13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462458" y="6384968"/>
                <a:ext cx="19796748" cy="2634311"/>
              </a:xfrm>
              <a:prstGeom prst="rect">
                <a:avLst/>
              </a:prstGeom>
            </p:spPr>
            <p:txBody>
              <a:bodyPr wrap="square">
                <a:spAutoFit/>
              </a:bodyPr>
              <a:lstStyle/>
              <a:p>
                <a:pPr indent="457200">
                  <a:lnSpc>
                    <a:spcPct val="107000"/>
                  </a:lnSpc>
                  <a:spcAft>
                    <a:spcPts val="800"/>
                  </a:spcAft>
                </a:pP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Viết</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khái</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niệm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theo</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dạng</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phần</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tử</a:t>
                </a:r>
                <a:r>
                  <a:rPr lang="en-US" sz="4400" b="1" dirty="0">
                    <a:solidFill>
                      <a:prstClr val="black"/>
                    </a:solidFill>
                    <a:latin typeface="Tahoma" pitchFamily="34" charset="0"/>
                    <a:ea typeface="Tahoma" pitchFamily="34" charset="0"/>
                    <a:cs typeface="Tahoma" pitchFamily="34" charset="0"/>
                  </a:rPr>
                  <a:t>: </a:t>
                </a:r>
                <a14:m>
                  <m:oMath xmlns:m="http://schemas.openxmlformats.org/officeDocument/2006/math">
                    <m:r>
                      <a:rPr lang="en-US" sz="4400" b="1" i="1">
                        <a:solidFill>
                          <a:prstClr val="black"/>
                        </a:solidFill>
                        <a:latin typeface="Cambria Math"/>
                        <a:ea typeface="Calibri"/>
                        <a:cs typeface="Times New Roman"/>
                      </a:rPr>
                      <m:t>𝑨</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𝑩</m:t>
                    </m:r>
                    <m:r>
                      <a:rPr lang="en-US" sz="4400" b="1" i="1">
                        <a:solidFill>
                          <a:prstClr val="black"/>
                        </a:solidFill>
                        <a:latin typeface="Cambria Math"/>
                        <a:ea typeface="Calibri"/>
                        <a:cs typeface="Times New Roman"/>
                      </a:rPr>
                      <m:t>=</m:t>
                    </m:r>
                    <m:d>
                      <m:dPr>
                        <m:begChr m:val="{"/>
                        <m:endChr m:val="}"/>
                        <m:ctrlPr>
                          <a:rPr lang="en-US" sz="4400" b="1" i="1">
                            <a:solidFill>
                              <a:prstClr val="black"/>
                            </a:solidFill>
                            <a:latin typeface="Cambria Math" panose="02040503050406030204" pitchFamily="18" charset="0"/>
                            <a:ea typeface="Calibri"/>
                            <a:cs typeface="Times New Roman"/>
                          </a:rPr>
                        </m:ctrlPr>
                      </m:dPr>
                      <m:e>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Times New Roman"/>
                          </a:rPr>
                          <m:t>|</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𝑨</m:t>
                        </m:r>
                        <m:r>
                          <a:rPr lang="en-US" sz="4400" b="1" i="1" smtClean="0">
                            <a:solidFill>
                              <a:prstClr val="black"/>
                            </a:solidFill>
                            <a:latin typeface="Cambria Math" panose="02040503050406030204" pitchFamily="18" charset="0"/>
                            <a:ea typeface="Calibri"/>
                            <a:cs typeface="Times New Roman"/>
                          </a:rPr>
                          <m:t> </m:t>
                        </m:r>
                        <m:r>
                          <a:rPr lang="en-US" sz="4400" b="0" i="1" smtClean="0">
                            <a:solidFill>
                              <a:prstClr val="black"/>
                            </a:solidFill>
                            <a:latin typeface="Cambria Math" panose="02040503050406030204" pitchFamily="18" charset="0"/>
                            <a:ea typeface="Calibri"/>
                            <a:cs typeface="Times New Roman"/>
                          </a:rPr>
                          <m:t>h𝑜</m:t>
                        </m:r>
                        <m:r>
                          <a:rPr lang="en-US" sz="4400" b="0" i="1" smtClean="0">
                            <a:solidFill>
                              <a:prstClr val="black"/>
                            </a:solidFill>
                            <a:latin typeface="Cambria Math" panose="02040503050406030204" pitchFamily="18" charset="0"/>
                            <a:ea typeface="Calibri"/>
                            <a:cs typeface="Times New Roman"/>
                          </a:rPr>
                          <m:t>ặ</m:t>
                        </m:r>
                        <m:r>
                          <a:rPr lang="en-US" sz="4400" b="0" i="1" smtClean="0">
                            <a:solidFill>
                              <a:prstClr val="black"/>
                            </a:solidFill>
                            <a:latin typeface="Cambria Math" panose="02040503050406030204" pitchFamily="18" charset="0"/>
                            <a:ea typeface="Calibri"/>
                            <a:cs typeface="Times New Roman"/>
                          </a:rPr>
                          <m:t>𝑐</m:t>
                        </m:r>
                        <m:r>
                          <a:rPr lang="en-US" sz="4400" b="0" i="1" smtClean="0">
                            <a:solidFill>
                              <a:prstClr val="black"/>
                            </a:solidFill>
                            <a:latin typeface="Cambria Math" panose="02040503050406030204" pitchFamily="18" charset="0"/>
                            <a:ea typeface="Calibri"/>
                            <a:cs typeface="Times New Roman"/>
                          </a:rPr>
                          <m:t> </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𝑩</m:t>
                        </m:r>
                      </m:e>
                    </m:d>
                  </m:oMath>
                </a14:m>
                <a:endParaRPr lang="en-US" sz="4400" b="1" dirty="0">
                  <a:solidFill>
                    <a:prstClr val="black"/>
                  </a:solidFill>
                  <a:latin typeface="Tahoma" pitchFamily="34" charset="0"/>
                  <a:ea typeface="Tahoma" pitchFamily="34" charset="0"/>
                  <a:cs typeface="Tahoma" pitchFamily="34" charset="0"/>
                </a:endParaRPr>
              </a:p>
              <a:p>
                <a:pPr indent="450850">
                  <a:lnSpc>
                    <a:spcPct val="107000"/>
                  </a:lnSpc>
                  <a:spcAft>
                    <a:spcPts val="800"/>
                  </a:spcAft>
                </a:pPr>
                <a14:m>
                  <m:oMathPara xmlns:m="http://schemas.openxmlformats.org/officeDocument/2006/math">
                    <m:oMathParaPr>
                      <m:jc m:val="centerGroup"/>
                    </m:oMathParaPr>
                    <m:oMath xmlns:m="http://schemas.openxmlformats.org/officeDocument/2006/math">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𝑨</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𝑩</m:t>
                      </m:r>
                      <m:r>
                        <a:rPr lang="en-US" sz="4400" b="1" i="1">
                          <a:solidFill>
                            <a:prstClr val="black"/>
                          </a:solidFill>
                          <a:latin typeface="Cambria Math"/>
                          <a:ea typeface="Calibri"/>
                          <a:cs typeface="Cambria Math"/>
                        </a:rPr>
                        <m:t>⇔</m:t>
                      </m:r>
                      <m:d>
                        <m:dPr>
                          <m:begChr m:val="["/>
                          <m:endChr m:val=""/>
                          <m:ctrlPr>
                            <a:rPr lang="en-US" sz="4400" b="1" i="1">
                              <a:solidFill>
                                <a:prstClr val="black"/>
                              </a:solidFill>
                              <a:latin typeface="Cambria Math" panose="02040503050406030204" pitchFamily="18" charset="0"/>
                              <a:ea typeface="Calibri"/>
                              <a:cs typeface="Times New Roman"/>
                            </a:rPr>
                          </m:ctrlPr>
                        </m:dPr>
                        <m:e>
                          <m:eqArr>
                            <m:eqArrPr>
                              <m:ctrlPr>
                                <a:rPr lang="en-US" sz="4400" b="1" i="1">
                                  <a:solidFill>
                                    <a:prstClr val="black"/>
                                  </a:solidFill>
                                  <a:latin typeface="Cambria Math" panose="02040503050406030204" pitchFamily="18" charset="0"/>
                                  <a:ea typeface="Calibri"/>
                                  <a:cs typeface="Times New Roman"/>
                                </a:rPr>
                              </m:ctrlPr>
                            </m:eqArrPr>
                            <m:e>
                              <m:r>
                                <a:rPr lang="en-US" sz="4400" b="1" i="1">
                                  <a:solidFill>
                                    <a:prstClr val="black"/>
                                  </a:solidFill>
                                  <a:latin typeface="Cambria Math"/>
                                  <a:ea typeface="Calibri"/>
                                  <a:cs typeface="Times New Roman"/>
                                </a:rPr>
                                <m:t>&amp;</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𝑨</m:t>
                              </m:r>
                            </m:e>
                            <m:e>
                              <m:r>
                                <a:rPr lang="en-US" sz="4400" b="1" i="1">
                                  <a:solidFill>
                                    <a:prstClr val="black"/>
                                  </a:solidFill>
                                  <a:latin typeface="Cambria Math"/>
                                  <a:ea typeface="Calibri"/>
                                  <a:cs typeface="Times New Roman"/>
                                </a:rPr>
                                <m:t>&amp;</m:t>
                              </m:r>
                              <m:r>
                                <a:rPr lang="en-US" sz="4400" b="1" i="1">
                                  <a:solidFill>
                                    <a:prstClr val="black"/>
                                  </a:solidFill>
                                  <a:latin typeface="Cambria Math"/>
                                  <a:ea typeface="Calibri"/>
                                  <a:cs typeface="Times New Roman"/>
                                </a:rPr>
                                <m:t>𝒙</m:t>
                              </m:r>
                              <m:r>
                                <a:rPr lang="en-US" sz="4400" b="1" i="1">
                                  <a:solidFill>
                                    <a:prstClr val="black"/>
                                  </a:solidFill>
                                  <a:latin typeface="Cambria Math"/>
                                  <a:ea typeface="Calibri"/>
                                  <a:cs typeface="Cambria Math"/>
                                </a:rPr>
                                <m:t>∈</m:t>
                              </m:r>
                              <m:r>
                                <a:rPr lang="en-US" sz="4400" b="1" i="1">
                                  <a:solidFill>
                                    <a:prstClr val="black"/>
                                  </a:solidFill>
                                  <a:latin typeface="Cambria Math"/>
                                  <a:ea typeface="Calibri"/>
                                  <a:cs typeface="Times New Roman"/>
                                </a:rPr>
                                <m:t>𝑩</m:t>
                              </m:r>
                            </m:e>
                          </m:eqArr>
                        </m:e>
                      </m:d>
                    </m:oMath>
                  </m:oMathPara>
                </a14:m>
                <a:endParaRPr lang="en-US" sz="4400" b="1" dirty="0">
                  <a:solidFill>
                    <a:prstClr val="black"/>
                  </a:solidFill>
                  <a:latin typeface="Tahoma" pitchFamily="34" charset="0"/>
                  <a:ea typeface="Tahoma" pitchFamily="34" charset="0"/>
                  <a:cs typeface="Tahoma"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462458" y="6384968"/>
                <a:ext cx="19796748" cy="2634311"/>
              </a:xfrm>
              <a:prstGeom prst="rect">
                <a:avLst/>
              </a:prstGeom>
              <a:blipFill>
                <a:blip r:embed="rId4"/>
                <a:stretch>
                  <a:fillRect t="-5312"/>
                </a:stretch>
              </a:blipFill>
            </p:spPr>
            <p:txBody>
              <a:bodyPr/>
              <a:lstStyle/>
              <a:p>
                <a:r>
                  <a:rPr lang="en-US">
                    <a:noFill/>
                  </a:rPr>
                  <a:t> </a:t>
                </a:r>
              </a:p>
            </p:txBody>
          </p:sp>
        </mc:Fallback>
      </mc:AlternateContent>
      <p:sp>
        <p:nvSpPr>
          <p:cNvPr id="196" name="Rectangle 195"/>
          <p:cNvSpPr/>
          <p:nvPr/>
        </p:nvSpPr>
        <p:spPr>
          <a:xfrm>
            <a:off x="795672" y="9906000"/>
            <a:ext cx="3794629" cy="830997"/>
          </a:xfrm>
          <a:prstGeom prst="rect">
            <a:avLst/>
          </a:prstGeom>
        </p:spPr>
        <p:txBody>
          <a:bodyPr wrap="none">
            <a:spAutoFit/>
          </a:bodyPr>
          <a:lstStyle/>
          <a:p>
            <a:pPr lvl="0" defTabSz="914400" eaLnBrk="0" fontAlgn="base" hangingPunct="0">
              <a:spcBef>
                <a:spcPct val="50000"/>
              </a:spcBef>
              <a:spcAft>
                <a:spcPct val="0"/>
              </a:spcAft>
            </a:pPr>
            <a:r>
              <a:rPr lang="en-US" sz="4800" b="1" dirty="0" err="1">
                <a:solidFill>
                  <a:srgbClr val="339933"/>
                </a:solidFill>
                <a:latin typeface="Tahoma" pitchFamily="34" charset="0"/>
                <a:ea typeface="Tahoma" pitchFamily="34" charset="0"/>
                <a:cs typeface="Tahoma" pitchFamily="34" charset="0"/>
              </a:rPr>
              <a:t>Biểu</a:t>
            </a:r>
            <a:r>
              <a:rPr lang="en-US" sz="4800" b="1" dirty="0">
                <a:solidFill>
                  <a:srgbClr val="339933"/>
                </a:solidFill>
                <a:latin typeface="Tahoma" pitchFamily="34" charset="0"/>
                <a:ea typeface="Tahoma" pitchFamily="34" charset="0"/>
                <a:cs typeface="Tahoma" pitchFamily="34" charset="0"/>
              </a:rPr>
              <a:t> </a:t>
            </a:r>
            <a:r>
              <a:rPr lang="en-US" sz="4800" b="1" dirty="0" err="1">
                <a:solidFill>
                  <a:srgbClr val="339933"/>
                </a:solidFill>
                <a:latin typeface="Tahoma" pitchFamily="34" charset="0"/>
                <a:ea typeface="Tahoma" pitchFamily="34" charset="0"/>
                <a:cs typeface="Tahoma" pitchFamily="34" charset="0"/>
              </a:rPr>
              <a:t>đồ</a:t>
            </a:r>
            <a:r>
              <a:rPr lang="en-US" sz="4800" b="1" dirty="0">
                <a:solidFill>
                  <a:srgbClr val="339933"/>
                </a:solidFill>
                <a:latin typeface="Tahoma" pitchFamily="34" charset="0"/>
                <a:ea typeface="Tahoma" pitchFamily="34" charset="0"/>
                <a:cs typeface="Tahoma" pitchFamily="34" charset="0"/>
              </a:rPr>
              <a:t> </a:t>
            </a:r>
            <a:r>
              <a:rPr lang="en-US" sz="4800" b="1" dirty="0" err="1">
                <a:solidFill>
                  <a:srgbClr val="339933"/>
                </a:solidFill>
                <a:latin typeface="Tahoma" pitchFamily="34" charset="0"/>
                <a:ea typeface="Tahoma" pitchFamily="34" charset="0"/>
                <a:cs typeface="Tahoma" pitchFamily="34" charset="0"/>
              </a:rPr>
              <a:t>ven</a:t>
            </a:r>
            <a:endParaRPr lang="en-US" sz="4800" b="1" dirty="0">
              <a:solidFill>
                <a:srgbClr val="339933"/>
              </a:solidFill>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602" y="9106504"/>
            <a:ext cx="6056304" cy="460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77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7"/>
                                        </p:tgtEl>
                                        <p:attrNameLst>
                                          <p:attrName>style.visibility</p:attrName>
                                        </p:attrNameLst>
                                      </p:cBhvr>
                                      <p:to>
                                        <p:strVal val="visible"/>
                                      </p:to>
                                    </p:set>
                                    <p:anim calcmode="lin" valueType="num">
                                      <p:cBhvr additive="base">
                                        <p:cTn id="17" dur="500" fill="hold"/>
                                        <p:tgtEl>
                                          <p:spTgt spid="447"/>
                                        </p:tgtEl>
                                        <p:attrNameLst>
                                          <p:attrName>ppt_x</p:attrName>
                                        </p:attrNameLst>
                                      </p:cBhvr>
                                      <p:tavLst>
                                        <p:tav tm="0">
                                          <p:val>
                                            <p:strVal val="#ppt_x"/>
                                          </p:val>
                                        </p:tav>
                                        <p:tav tm="100000">
                                          <p:val>
                                            <p:strVal val="#ppt_x"/>
                                          </p:val>
                                        </p:tav>
                                      </p:tavLst>
                                    </p:anim>
                                    <p:anim calcmode="lin" valueType="num">
                                      <p:cBhvr additive="base">
                                        <p:cTn id="18" dur="500" fill="hold"/>
                                        <p:tgtEl>
                                          <p:spTgt spid="44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6"/>
                                        </p:tgtEl>
                                        <p:attrNameLst>
                                          <p:attrName>style.visibility</p:attrName>
                                        </p:attrNameLst>
                                      </p:cBhvr>
                                      <p:to>
                                        <p:strVal val="visible"/>
                                      </p:to>
                                    </p:set>
                                    <p:animEffect transition="in" filter="barn(inVertical)">
                                      <p:cBhvr>
                                        <p:cTn id="29" dur="500"/>
                                        <p:tgtEl>
                                          <p:spTgt spid="19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 calcmode="lin" valueType="num">
                                      <p:cBhvr>
                                        <p:cTn id="34" dur="500" fill="hold"/>
                                        <p:tgtEl>
                                          <p:spTgt spid="3074"/>
                                        </p:tgtEl>
                                        <p:attrNameLst>
                                          <p:attrName>ppt_w</p:attrName>
                                        </p:attrNameLst>
                                      </p:cBhvr>
                                      <p:tavLst>
                                        <p:tav tm="0">
                                          <p:val>
                                            <p:fltVal val="0"/>
                                          </p:val>
                                        </p:tav>
                                        <p:tav tm="100000">
                                          <p:val>
                                            <p:strVal val="#ppt_w"/>
                                          </p:val>
                                        </p:tav>
                                      </p:tavLst>
                                    </p:anim>
                                    <p:anim calcmode="lin" valueType="num">
                                      <p:cBhvr>
                                        <p:cTn id="35" dur="500" fill="hold"/>
                                        <p:tgtEl>
                                          <p:spTgt spid="3074"/>
                                        </p:tgtEl>
                                        <p:attrNameLst>
                                          <p:attrName>ppt_h</p:attrName>
                                        </p:attrNameLst>
                                      </p:cBhvr>
                                      <p:tavLst>
                                        <p:tav tm="0">
                                          <p:val>
                                            <p:fltVal val="0"/>
                                          </p:val>
                                        </p:tav>
                                        <p:tav tm="100000">
                                          <p:val>
                                            <p:strVal val="#ppt_h"/>
                                          </p:val>
                                        </p:tav>
                                      </p:tavLst>
                                    </p:anim>
                                    <p:animEffect transition="in" filter="fade">
                                      <p:cBhvr>
                                        <p:cTn id="3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HỢP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prstClr val="white"/>
                  </a:solidFill>
                  <a:latin typeface="Tahoma" pitchFamily="34" charset="0"/>
                  <a:ea typeface="Tahoma" pitchFamily="34" charset="0"/>
                  <a:cs typeface="Tahoma" pitchFamily="34" charset="0"/>
                </a:rPr>
                <a:t>2</a:t>
              </a:r>
            </a:p>
          </p:txBody>
        </p:sp>
      </p:grpSp>
      <p:grpSp>
        <p:nvGrpSpPr>
          <p:cNvPr id="41" name="Group 40"/>
          <p:cNvGrpSpPr>
            <a:grpSpLocks/>
          </p:cNvGrpSpPr>
          <p:nvPr/>
        </p:nvGrpSpPr>
        <p:grpSpPr bwMode="auto">
          <a:xfrm>
            <a:off x="5024120" y="14016990"/>
            <a:ext cx="1477645" cy="422275"/>
            <a:chOff x="7342" y="12723"/>
            <a:chExt cx="2327" cy="665"/>
          </a:xfrm>
        </p:grpSpPr>
        <p:grpSp>
          <p:nvGrpSpPr>
            <p:cNvPr id="42" name="Group 41"/>
            <p:cNvGrpSpPr>
              <a:grpSpLocks/>
            </p:cNvGrpSpPr>
            <p:nvPr/>
          </p:nvGrpSpPr>
          <p:grpSpPr bwMode="auto">
            <a:xfrm>
              <a:off x="7342" y="12723"/>
              <a:ext cx="2327" cy="665"/>
              <a:chOff x="7342" y="12723"/>
              <a:chExt cx="2327" cy="665"/>
            </a:xfrm>
          </p:grpSpPr>
          <p:sp>
            <p:nvSpPr>
              <p:cNvPr id="61" name="Oval 6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2" name="Oval 6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6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6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4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5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65" name="Group 64"/>
          <p:cNvGrpSpPr>
            <a:grpSpLocks/>
          </p:cNvGrpSpPr>
          <p:nvPr/>
        </p:nvGrpSpPr>
        <p:grpSpPr bwMode="auto">
          <a:xfrm>
            <a:off x="5024120" y="14016990"/>
            <a:ext cx="1477645" cy="422275"/>
            <a:chOff x="7342" y="12723"/>
            <a:chExt cx="2327" cy="665"/>
          </a:xfrm>
        </p:grpSpPr>
        <p:grpSp>
          <p:nvGrpSpPr>
            <p:cNvPr id="66" name="Group 65"/>
            <p:cNvGrpSpPr>
              <a:grpSpLocks/>
            </p:cNvGrpSpPr>
            <p:nvPr/>
          </p:nvGrpSpPr>
          <p:grpSpPr bwMode="auto">
            <a:xfrm>
              <a:off x="7342" y="12723"/>
              <a:ext cx="2327" cy="665"/>
              <a:chOff x="7342" y="12723"/>
              <a:chExt cx="2327" cy="665"/>
            </a:xfrm>
          </p:grpSpPr>
          <p:sp>
            <p:nvSpPr>
              <p:cNvPr id="79" name="Oval 78"/>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0" name="Oval 79"/>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81"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82"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67"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0"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1"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2"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3"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4"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5"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6"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7"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78"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82"/>
          <p:cNvGrpSpPr>
            <a:grpSpLocks/>
          </p:cNvGrpSpPr>
          <p:nvPr/>
        </p:nvGrpSpPr>
        <p:grpSpPr bwMode="auto">
          <a:xfrm>
            <a:off x="5024120" y="14016990"/>
            <a:ext cx="1477645" cy="422275"/>
            <a:chOff x="7342" y="12723"/>
            <a:chExt cx="2327" cy="665"/>
          </a:xfrm>
        </p:grpSpPr>
        <p:grpSp>
          <p:nvGrpSpPr>
            <p:cNvPr id="84" name="Group 83"/>
            <p:cNvGrpSpPr>
              <a:grpSpLocks/>
            </p:cNvGrpSpPr>
            <p:nvPr/>
          </p:nvGrpSpPr>
          <p:grpSpPr bwMode="auto">
            <a:xfrm>
              <a:off x="7342" y="12723"/>
              <a:ext cx="2327" cy="665"/>
              <a:chOff x="7342" y="12723"/>
              <a:chExt cx="2327" cy="665"/>
            </a:xfrm>
          </p:grpSpPr>
          <p:sp>
            <p:nvSpPr>
              <p:cNvPr id="97" name="Oval 96"/>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8" name="Oval 97"/>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99"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00"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85"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6"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7"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8"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89"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0"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1"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2"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4"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5"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96"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101" name="Group 100"/>
          <p:cNvGrpSpPr>
            <a:grpSpLocks/>
          </p:cNvGrpSpPr>
          <p:nvPr/>
        </p:nvGrpSpPr>
        <p:grpSpPr bwMode="auto">
          <a:xfrm>
            <a:off x="5024120" y="14016990"/>
            <a:ext cx="1477645" cy="422275"/>
            <a:chOff x="7342" y="12723"/>
            <a:chExt cx="2327" cy="665"/>
          </a:xfrm>
        </p:grpSpPr>
        <p:grpSp>
          <p:nvGrpSpPr>
            <p:cNvPr id="102" name="Group 101"/>
            <p:cNvGrpSpPr>
              <a:grpSpLocks/>
            </p:cNvGrpSpPr>
            <p:nvPr/>
          </p:nvGrpSpPr>
          <p:grpSpPr bwMode="auto">
            <a:xfrm>
              <a:off x="7342" y="12723"/>
              <a:ext cx="2327" cy="665"/>
              <a:chOff x="7342" y="12723"/>
              <a:chExt cx="2327" cy="665"/>
            </a:xfrm>
          </p:grpSpPr>
          <p:sp>
            <p:nvSpPr>
              <p:cNvPr id="115" name="Oval 114"/>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6" name="Oval 115"/>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7"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18"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03"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6"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7"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2"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3"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14"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18"/>
          <p:cNvGrpSpPr>
            <a:grpSpLocks/>
          </p:cNvGrpSpPr>
          <p:nvPr/>
        </p:nvGrpSpPr>
        <p:grpSpPr bwMode="auto">
          <a:xfrm>
            <a:off x="5024120" y="14016990"/>
            <a:ext cx="1477645" cy="422275"/>
            <a:chOff x="7342" y="12723"/>
            <a:chExt cx="2327" cy="665"/>
          </a:xfrm>
        </p:grpSpPr>
        <p:grpSp>
          <p:nvGrpSpPr>
            <p:cNvPr id="120" name="Group 119"/>
            <p:cNvGrpSpPr>
              <a:grpSpLocks/>
            </p:cNvGrpSpPr>
            <p:nvPr/>
          </p:nvGrpSpPr>
          <p:grpSpPr bwMode="auto">
            <a:xfrm>
              <a:off x="7342" y="12723"/>
              <a:ext cx="2327" cy="665"/>
              <a:chOff x="7342" y="12723"/>
              <a:chExt cx="2327" cy="665"/>
            </a:xfrm>
          </p:grpSpPr>
          <p:sp>
            <p:nvSpPr>
              <p:cNvPr id="133" name="Oval 132"/>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4" name="Oval 133"/>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35"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36"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21"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3"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4"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5"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6"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7"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8"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1"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32"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37" name="Group 136"/>
          <p:cNvGrpSpPr>
            <a:grpSpLocks/>
          </p:cNvGrpSpPr>
          <p:nvPr/>
        </p:nvGrpSpPr>
        <p:grpSpPr bwMode="auto">
          <a:xfrm>
            <a:off x="5024120" y="14016990"/>
            <a:ext cx="1477645" cy="422275"/>
            <a:chOff x="7342" y="12723"/>
            <a:chExt cx="2327" cy="665"/>
          </a:xfrm>
        </p:grpSpPr>
        <p:grpSp>
          <p:nvGrpSpPr>
            <p:cNvPr id="138" name="Group 137"/>
            <p:cNvGrpSpPr>
              <a:grpSpLocks/>
            </p:cNvGrpSpPr>
            <p:nvPr/>
          </p:nvGrpSpPr>
          <p:grpSpPr bwMode="auto">
            <a:xfrm>
              <a:off x="7342" y="12723"/>
              <a:ext cx="2327" cy="665"/>
              <a:chOff x="7342" y="12723"/>
              <a:chExt cx="2327" cy="665"/>
            </a:xfrm>
          </p:grpSpPr>
          <p:sp>
            <p:nvSpPr>
              <p:cNvPr id="151" name="Oval 150"/>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2" name="Oval 151"/>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53"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154"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139"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0"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1"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2"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3"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4"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5"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7"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8"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9"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50"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72" name="Group 271"/>
          <p:cNvGrpSpPr>
            <a:grpSpLocks/>
          </p:cNvGrpSpPr>
          <p:nvPr/>
        </p:nvGrpSpPr>
        <p:grpSpPr bwMode="auto">
          <a:xfrm>
            <a:off x="5024120" y="14016990"/>
            <a:ext cx="1477645" cy="422275"/>
            <a:chOff x="7342" y="12723"/>
            <a:chExt cx="2327" cy="665"/>
          </a:xfrm>
        </p:grpSpPr>
        <p:grpSp>
          <p:nvGrpSpPr>
            <p:cNvPr id="273" name="Group 272"/>
            <p:cNvGrpSpPr>
              <a:grpSpLocks/>
            </p:cNvGrpSpPr>
            <p:nvPr/>
          </p:nvGrpSpPr>
          <p:grpSpPr bwMode="auto">
            <a:xfrm>
              <a:off x="7342" y="12723"/>
              <a:ext cx="2327" cy="665"/>
              <a:chOff x="7342" y="12723"/>
              <a:chExt cx="2327" cy="665"/>
            </a:xfrm>
          </p:grpSpPr>
          <p:sp>
            <p:nvSpPr>
              <p:cNvPr id="286" name="Oval 285"/>
              <p:cNvSpPr>
                <a:spLocks noChangeArrowheads="1"/>
              </p:cNvSpPr>
              <p:nvPr/>
            </p:nvSpPr>
            <p:spPr bwMode="auto">
              <a:xfrm>
                <a:off x="7342" y="12818"/>
                <a:ext cx="1567" cy="52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7" name="Oval 286"/>
              <p:cNvSpPr>
                <a:spLocks noChangeArrowheads="1"/>
              </p:cNvSpPr>
              <p:nvPr/>
            </p:nvSpPr>
            <p:spPr bwMode="auto">
              <a:xfrm>
                <a:off x="8355" y="12723"/>
                <a:ext cx="1314" cy="66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288" name="Text Box 16"/>
              <p:cNvSpPr txBox="1">
                <a:spLocks noChangeArrowheads="1"/>
              </p:cNvSpPr>
              <p:nvPr/>
            </p:nvSpPr>
            <p:spPr bwMode="auto">
              <a:xfrm>
                <a:off x="7817" y="12865"/>
                <a:ext cx="53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A</a:t>
                </a:r>
                <a:endParaRPr lang="en-US" sz="1200">
                  <a:solidFill>
                    <a:prstClr val="black"/>
                  </a:solidFill>
                  <a:latin typeface="Times New Roman"/>
                  <a:ea typeface="Calibri"/>
                  <a:cs typeface="Times New Roman"/>
                </a:endParaRPr>
              </a:p>
            </p:txBody>
          </p:sp>
          <p:sp>
            <p:nvSpPr>
              <p:cNvPr id="289" name="Text Box 17"/>
              <p:cNvSpPr txBox="1">
                <a:spLocks noChangeArrowheads="1"/>
              </p:cNvSpPr>
              <p:nvPr/>
            </p:nvSpPr>
            <p:spPr bwMode="auto">
              <a:xfrm>
                <a:off x="8909" y="12865"/>
                <a:ext cx="63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b="1" i="1">
                    <a:solidFill>
                      <a:prstClr val="black"/>
                    </a:solidFill>
                    <a:latin typeface="Times New Roman"/>
                    <a:ea typeface="Calibri"/>
                    <a:cs typeface="Times New Roman"/>
                  </a:rPr>
                  <a:t>B</a:t>
                </a:r>
                <a:endParaRPr lang="en-US" sz="1200">
                  <a:solidFill>
                    <a:prstClr val="black"/>
                  </a:solidFill>
                  <a:latin typeface="Times New Roman"/>
                  <a:ea typeface="Calibri"/>
                  <a:cs typeface="Times New Roman"/>
                </a:endParaRPr>
              </a:p>
            </p:txBody>
          </p:sp>
        </p:grpSp>
        <p:cxnSp>
          <p:nvCxnSpPr>
            <p:cNvPr id="274" name="AutoShape 18"/>
            <p:cNvCxnSpPr>
              <a:cxnSpLocks noChangeShapeType="1"/>
            </p:cNvCxnSpPr>
            <p:nvPr/>
          </p:nvCxnSpPr>
          <p:spPr bwMode="auto">
            <a:xfrm flipH="1">
              <a:off x="8387" y="12865"/>
              <a:ext cx="194" cy="27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5" name="AutoShape 19"/>
            <p:cNvCxnSpPr>
              <a:cxnSpLocks noChangeShapeType="1"/>
            </p:cNvCxnSpPr>
            <p:nvPr/>
          </p:nvCxnSpPr>
          <p:spPr bwMode="auto">
            <a:xfrm flipH="1">
              <a:off x="8365" y="12865"/>
              <a:ext cx="167" cy="23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6" name="AutoShape 20"/>
            <p:cNvCxnSpPr>
              <a:cxnSpLocks noChangeShapeType="1"/>
            </p:cNvCxnSpPr>
            <p:nvPr/>
          </p:nvCxnSpPr>
          <p:spPr bwMode="auto">
            <a:xfrm flipH="1">
              <a:off x="8411" y="12871"/>
              <a:ext cx="211" cy="31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7" name="AutoShape 21"/>
            <p:cNvCxnSpPr>
              <a:cxnSpLocks noChangeShapeType="1"/>
            </p:cNvCxnSpPr>
            <p:nvPr/>
          </p:nvCxnSpPr>
          <p:spPr bwMode="auto">
            <a:xfrm flipH="1">
              <a:off x="8446" y="12895"/>
              <a:ext cx="212" cy="31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8" name="AutoShape 22"/>
            <p:cNvCxnSpPr>
              <a:cxnSpLocks noChangeShapeType="1"/>
            </p:cNvCxnSpPr>
            <p:nvPr/>
          </p:nvCxnSpPr>
          <p:spPr bwMode="auto">
            <a:xfrm flipH="1">
              <a:off x="8481" y="12914"/>
              <a:ext cx="218" cy="328"/>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79" name="AutoShape 23"/>
            <p:cNvCxnSpPr>
              <a:cxnSpLocks noChangeShapeType="1"/>
            </p:cNvCxnSpPr>
            <p:nvPr/>
          </p:nvCxnSpPr>
          <p:spPr bwMode="auto">
            <a:xfrm flipH="1">
              <a:off x="8517" y="12914"/>
              <a:ext cx="230" cy="353"/>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0" name="AutoShape 24"/>
            <p:cNvCxnSpPr>
              <a:cxnSpLocks noChangeShapeType="1"/>
            </p:cNvCxnSpPr>
            <p:nvPr/>
          </p:nvCxnSpPr>
          <p:spPr bwMode="auto">
            <a:xfrm flipH="1">
              <a:off x="8557" y="12937"/>
              <a:ext cx="226" cy="366"/>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1" name="AutoShape 25"/>
            <p:cNvCxnSpPr>
              <a:cxnSpLocks noChangeShapeType="1"/>
            </p:cNvCxnSpPr>
            <p:nvPr/>
          </p:nvCxnSpPr>
          <p:spPr bwMode="auto">
            <a:xfrm flipH="1">
              <a:off x="8622" y="12965"/>
              <a:ext cx="193" cy="307"/>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2" name="AutoShape 26"/>
            <p:cNvCxnSpPr>
              <a:cxnSpLocks noChangeShapeType="1"/>
            </p:cNvCxnSpPr>
            <p:nvPr/>
          </p:nvCxnSpPr>
          <p:spPr bwMode="auto">
            <a:xfrm flipH="1">
              <a:off x="8694" y="12993"/>
              <a:ext cx="153" cy="249"/>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3" name="AutoShape 27"/>
            <p:cNvCxnSpPr>
              <a:cxnSpLocks noChangeShapeType="1"/>
            </p:cNvCxnSpPr>
            <p:nvPr/>
          </p:nvCxnSpPr>
          <p:spPr bwMode="auto">
            <a:xfrm flipH="1">
              <a:off x="8757" y="13013"/>
              <a:ext cx="128" cy="22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4" name="AutoShape 28"/>
            <p:cNvCxnSpPr>
              <a:cxnSpLocks noChangeShapeType="1"/>
            </p:cNvCxnSpPr>
            <p:nvPr/>
          </p:nvCxnSpPr>
          <p:spPr bwMode="auto">
            <a:xfrm flipH="1">
              <a:off x="8830" y="13062"/>
              <a:ext cx="70" cy="121"/>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85" name="AutoShape 29"/>
            <p:cNvCxnSpPr>
              <a:cxnSpLocks noChangeShapeType="1"/>
            </p:cNvCxnSpPr>
            <p:nvPr/>
          </p:nvCxnSpPr>
          <p:spPr bwMode="auto">
            <a:xfrm flipH="1">
              <a:off x="8370" y="12891"/>
              <a:ext cx="91" cy="142"/>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200" name="Group 199"/>
          <p:cNvGrpSpPr/>
          <p:nvPr/>
        </p:nvGrpSpPr>
        <p:grpSpPr>
          <a:xfrm>
            <a:off x="400547" y="3366610"/>
            <a:ext cx="23169017" cy="2144220"/>
            <a:chOff x="1268078" y="4371975"/>
            <a:chExt cx="23169017" cy="1940335"/>
          </a:xfrm>
        </p:grpSpPr>
        <p:grpSp>
          <p:nvGrpSpPr>
            <p:cNvPr id="201" name="Group 200"/>
            <p:cNvGrpSpPr/>
            <p:nvPr/>
          </p:nvGrpSpPr>
          <p:grpSpPr>
            <a:xfrm>
              <a:off x="1268078" y="4371975"/>
              <a:ext cx="23169017" cy="1940335"/>
              <a:chOff x="1268078" y="2438400"/>
              <a:chExt cx="23169017" cy="1940335"/>
            </a:xfrm>
          </p:grpSpPr>
          <p:sp>
            <p:nvSpPr>
              <p:cNvPr id="204" name="Rounded Rectangle 203"/>
              <p:cNvSpPr/>
              <p:nvPr/>
            </p:nvSpPr>
            <p:spPr>
              <a:xfrm>
                <a:off x="1272210" y="2590800"/>
                <a:ext cx="23164885" cy="17879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Tahoma" pitchFamily="34" charset="0"/>
                  <a:ea typeface="Tahoma" pitchFamily="34" charset="0"/>
                  <a:cs typeface="Tahoma" pitchFamily="34" charset="0"/>
                </a:endParaRPr>
              </a:p>
            </p:txBody>
          </p:sp>
          <p:grpSp>
            <p:nvGrpSpPr>
              <p:cNvPr id="205" name="Group 8"/>
              <p:cNvGrpSpPr/>
              <p:nvPr/>
            </p:nvGrpSpPr>
            <p:grpSpPr>
              <a:xfrm>
                <a:off x="1268078" y="2438400"/>
                <a:ext cx="3251532" cy="940513"/>
                <a:chOff x="1311958" y="3405486"/>
                <a:chExt cx="3251532" cy="940513"/>
              </a:xfrm>
            </p:grpSpPr>
            <p:sp>
              <p:nvSpPr>
                <p:cNvPr id="206"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07" name="TextBox 206"/>
                <p:cNvSpPr txBox="1"/>
                <p:nvPr/>
              </p:nvSpPr>
              <p:spPr>
                <a:xfrm>
                  <a:off x="2243587" y="3483623"/>
                  <a:ext cx="2231701" cy="800219"/>
                </a:xfrm>
                <a:prstGeom prst="rect">
                  <a:avLst/>
                </a:prstGeom>
                <a:noFill/>
              </p:spPr>
              <p:txBody>
                <a:bodyPr wrap="none" rtlCol="0">
                  <a:spAutoFit/>
                </a:bodyPr>
                <a:lstStyle/>
                <a:p>
                  <a:r>
                    <a:rPr lang="en-US" sz="4600" b="1" dirty="0" err="1">
                      <a:solidFill>
                        <a:prstClr val="white"/>
                      </a:solidFill>
                      <a:latin typeface="Tahoma" pitchFamily="34" charset="0"/>
                      <a:ea typeface="Tahoma" pitchFamily="34" charset="0"/>
                      <a:cs typeface="Tahoma" pitchFamily="34" charset="0"/>
                    </a:rPr>
                    <a:t>Ví</a:t>
                  </a:r>
                  <a:r>
                    <a:rPr lang="en-US" sz="4600" b="1" dirty="0">
                      <a:solidFill>
                        <a:prstClr val="white"/>
                      </a:solidFill>
                      <a:latin typeface="Tahoma" pitchFamily="34" charset="0"/>
                      <a:ea typeface="Tahoma" pitchFamily="34" charset="0"/>
                      <a:cs typeface="Tahoma" pitchFamily="34" charset="0"/>
                    </a:rPr>
                    <a:t> </a:t>
                  </a:r>
                  <a:r>
                    <a:rPr lang="en-US" sz="4600" b="1" dirty="0" err="1">
                      <a:solidFill>
                        <a:prstClr val="white"/>
                      </a:solidFill>
                      <a:latin typeface="Tahoma" pitchFamily="34" charset="0"/>
                      <a:ea typeface="Tahoma" pitchFamily="34" charset="0"/>
                      <a:cs typeface="Tahoma" pitchFamily="34" charset="0"/>
                    </a:rPr>
                    <a:t>dụ</a:t>
                  </a:r>
                  <a:r>
                    <a:rPr lang="vi-VN" sz="4600" b="1" dirty="0">
                      <a:solidFill>
                        <a:prstClr val="white"/>
                      </a:solidFill>
                      <a:latin typeface="Tahoma" pitchFamily="34" charset="0"/>
                      <a:ea typeface="Tahoma" pitchFamily="34" charset="0"/>
                      <a:cs typeface="Tahoma" pitchFamily="34" charset="0"/>
                    </a:rPr>
                    <a:t> 1</a:t>
                  </a:r>
                  <a:endParaRPr lang="en-US" sz="4600" b="1" dirty="0">
                    <a:solidFill>
                      <a:prstClr val="white"/>
                    </a:solidFill>
                    <a:latin typeface="Tahoma" pitchFamily="34" charset="0"/>
                    <a:ea typeface="Tahoma" pitchFamily="34" charset="0"/>
                    <a:cs typeface="Tahoma" pitchFamily="34" charset="0"/>
                  </a:endParaRPr>
                </a:p>
              </p:txBody>
            </p:sp>
            <p:grpSp>
              <p:nvGrpSpPr>
                <p:cNvPr id="208" name="Group 1"/>
                <p:cNvGrpSpPr/>
                <p:nvPr/>
              </p:nvGrpSpPr>
              <p:grpSpPr>
                <a:xfrm>
                  <a:off x="1311958" y="3405486"/>
                  <a:ext cx="950173" cy="940513"/>
                  <a:chOff x="1311958" y="3405486"/>
                  <a:chExt cx="950173" cy="940513"/>
                </a:xfrm>
              </p:grpSpPr>
              <p:sp>
                <p:nvSpPr>
                  <p:cNvPr id="209" name="Rectangle 20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Tahoma" pitchFamily="34" charset="0"/>
                      <a:ea typeface="Tahoma" pitchFamily="34" charset="0"/>
                      <a:cs typeface="Tahoma" pitchFamily="34" charset="0"/>
                    </a:endParaRPr>
                  </a:p>
                </p:txBody>
              </p:sp>
              <p:sp>
                <p:nvSpPr>
                  <p:cNvPr id="210" name="Freeform 209"/>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1" name="Freeform 210"/>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2" name="Freeform 211"/>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3" name="Freeform 212"/>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4" name="Freeform 213"/>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5" name="Freeform 214"/>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6" name="Freeform 215"/>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7" name="Freeform 216"/>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8" name="Freeform 217"/>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9" name="Freeform 218"/>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0" name="Freeform 219"/>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1" name="Freeform 220"/>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2" name="Freeform 221"/>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3" name="Freeform 222"/>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4" name="Freeform 223"/>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5" name="Freeform 224"/>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6" name="Freeform 225"/>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7" name="Freeform 226"/>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8" name="Freeform 227"/>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29" name="Freeform 228"/>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0" name="Freeform 229"/>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1" name="Freeform 230"/>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2" name="Freeform 231"/>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33" name="Freeform 232"/>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grpSp>
          </p:grpSp>
        </p:grpSp>
        <p:sp>
          <p:nvSpPr>
            <p:cNvPr id="202" name="TextBox 201"/>
            <p:cNvSpPr txBox="1"/>
            <p:nvPr/>
          </p:nvSpPr>
          <p:spPr>
            <a:xfrm>
              <a:off x="5030787" y="4625906"/>
              <a:ext cx="15849600" cy="769441"/>
            </a:xfrm>
            <a:prstGeom prst="rect">
              <a:avLst/>
            </a:prstGeom>
            <a:noFill/>
          </p:spPr>
          <p:txBody>
            <a:bodyPr wrap="square" rtlCol="0">
              <a:spAutoFit/>
            </a:bodyPr>
            <a:lstStyle/>
            <a:p>
              <a:endParaRPr lang="en-US" sz="4400" b="1" dirty="0">
                <a:solidFill>
                  <a:prstClr val="black"/>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4163256" y="3931975"/>
                <a:ext cx="18511622" cy="983218"/>
              </a:xfrm>
              <a:prstGeom prst="rect">
                <a:avLst/>
              </a:prstGeom>
            </p:spPr>
            <p:txBody>
              <a:bodyPr wrap="square">
                <a:spAutoFit/>
              </a:bodyPr>
              <a:lstStyle/>
              <a:p>
                <a:pPr marL="450850" algn="just">
                  <a:lnSpc>
                    <a:spcPct val="150000"/>
                  </a:lnSpc>
                </a:pPr>
                <a:r>
                  <a:rPr lang="vi-VN" sz="4400" b="1" i="1" dirty="0">
                    <a:solidFill>
                      <a:srgbClr val="000000"/>
                    </a:solidFill>
                    <a:latin typeface="Tahoma" pitchFamily="34" charset="0"/>
                    <a:ea typeface="Tahoma" pitchFamily="34" charset="0"/>
                    <a:cs typeface="Tahoma" pitchFamily="34" charset="0"/>
                  </a:rPr>
                  <a:t>Cho </a:t>
                </a:r>
                <a14:m>
                  <m:oMath xmlns:m="http://schemas.openxmlformats.org/officeDocument/2006/math">
                    <m:r>
                      <a:rPr lang="vi-VN" sz="4400" b="1" i="1" u="none" strike="noStrike" spc="0">
                        <a:solidFill>
                          <a:srgbClr val="000000"/>
                        </a:solidFill>
                        <a:effectLst/>
                        <a:latin typeface="Cambria Math"/>
                        <a:ea typeface="Calibri"/>
                        <a:cs typeface="Times New Roman"/>
                      </a:rPr>
                      <m:t>𝑨</m:t>
                    </m:r>
                    <m:r>
                      <a:rPr lang="vi-VN" sz="4400" b="1" i="0" u="none" strike="noStrike" spc="0">
                        <a:solidFill>
                          <a:srgbClr val="000000"/>
                        </a:solidFill>
                        <a:effectLst/>
                        <a:latin typeface="Cambria Math"/>
                        <a:ea typeface="Calibri"/>
                        <a:cs typeface="Times New Roman"/>
                      </a:rPr>
                      <m:t>=</m:t>
                    </m:r>
                    <m:d>
                      <m:dPr>
                        <m:begChr m:val="{"/>
                        <m:endChr m:val="}"/>
                        <m:ctrlPr>
                          <a:rPr lang="en-US" sz="4400" b="1" i="1">
                            <a:effectLst/>
                            <a:latin typeface="Cambria Math" panose="02040503050406030204" pitchFamily="18" charset="0"/>
                            <a:cs typeface="Times New Roman"/>
                          </a:rPr>
                        </m:ctrlPr>
                      </m:dPr>
                      <m:e>
                        <m:r>
                          <a:rPr lang="vi-VN" sz="4400" b="1" i="0" u="none" strike="noStrike" spc="0">
                            <a:solidFill>
                              <a:srgbClr val="000000"/>
                            </a:solidFill>
                            <a:effectLst/>
                            <a:latin typeface="Cambria Math"/>
                            <a:ea typeface="Calibri"/>
                            <a:cs typeface="Times New Roman"/>
                          </a:rPr>
                          <m:t>𝟏</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𝟐</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𝟒</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𝟔</m:t>
                        </m:r>
                      </m:e>
                    </m:d>
                    <m:r>
                      <a:rPr lang="vi-VN" sz="4400" b="1" i="0" u="none" strike="noStrike" spc="0">
                        <a:solidFill>
                          <a:srgbClr val="000000"/>
                        </a:solidFill>
                        <a:effectLst/>
                        <a:latin typeface="Cambria Math"/>
                        <a:ea typeface="Calibri"/>
                        <a:cs typeface="Times New Roman"/>
                      </a:rPr>
                      <m:t>,</m:t>
                    </m:r>
                    <m:r>
                      <a:rPr lang="vi-VN" sz="4400" b="1" i="1" u="none" strike="noStrike" spc="0">
                        <a:solidFill>
                          <a:srgbClr val="000000"/>
                        </a:solidFill>
                        <a:effectLst/>
                        <a:latin typeface="Cambria Math"/>
                        <a:ea typeface="Calibri"/>
                        <a:cs typeface="Times New Roman"/>
                      </a:rPr>
                      <m:t>𝑩</m:t>
                    </m:r>
                    <m:r>
                      <a:rPr lang="vi-VN" sz="4400" b="1" i="0" u="none" strike="noStrike" spc="0">
                        <a:solidFill>
                          <a:srgbClr val="000000"/>
                        </a:solidFill>
                        <a:effectLst/>
                        <a:latin typeface="Cambria Math"/>
                        <a:ea typeface="Calibri"/>
                        <a:cs typeface="Times New Roman"/>
                      </a:rPr>
                      <m:t>=</m:t>
                    </m:r>
                    <m:d>
                      <m:dPr>
                        <m:begChr m:val="{"/>
                        <m:endChr m:val="}"/>
                        <m:ctrlPr>
                          <a:rPr lang="en-US" sz="4400" b="1" i="1">
                            <a:effectLst/>
                            <a:latin typeface="Cambria Math" panose="02040503050406030204" pitchFamily="18" charset="0"/>
                            <a:cs typeface="Times New Roman"/>
                          </a:rPr>
                        </m:ctrlPr>
                      </m:dPr>
                      <m:e>
                        <m:r>
                          <a:rPr lang="vi-VN" sz="4400" b="1" i="0" u="none" strike="noStrike" spc="0">
                            <a:solidFill>
                              <a:srgbClr val="000000"/>
                            </a:solidFill>
                            <a:effectLst/>
                            <a:latin typeface="Cambria Math"/>
                            <a:ea typeface="Calibri"/>
                            <a:cs typeface="Times New Roman"/>
                          </a:rPr>
                          <m:t>𝟐</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𝟑</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𝟓</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𝟔</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𝟕</m:t>
                        </m:r>
                      </m:e>
                    </m:d>
                  </m:oMath>
                </a14:m>
                <a:r>
                  <a:rPr lang="vi-VN" sz="4400" b="1" i="1" u="none" strike="noStrike" spc="0" dirty="0">
                    <a:solidFill>
                      <a:srgbClr val="000000"/>
                    </a:solidFill>
                    <a:effectLst/>
                    <a:latin typeface="Tahoma" pitchFamily="34" charset="0"/>
                    <a:ea typeface="Tahoma" pitchFamily="34" charset="0"/>
                    <a:cs typeface="Tahoma" pitchFamily="34" charset="0"/>
                  </a:rPr>
                  <a:t>. Tìm </a:t>
                </a:r>
                <a14:m>
                  <m:oMath xmlns:m="http://schemas.openxmlformats.org/officeDocument/2006/math">
                    <m:r>
                      <a:rPr lang="vi-VN" sz="4400" b="1" i="1" u="none" strike="noStrike" spc="0">
                        <a:solidFill>
                          <a:srgbClr val="000000"/>
                        </a:solidFill>
                        <a:effectLst/>
                        <a:latin typeface="Cambria Math"/>
                        <a:ea typeface="Calibri"/>
                        <a:cs typeface="Times New Roman"/>
                      </a:rPr>
                      <m:t>𝑨</m:t>
                    </m:r>
                    <m:r>
                      <a:rPr lang="vi-VN" sz="4400" b="1" i="0" u="none" strike="noStrike" spc="0">
                        <a:solidFill>
                          <a:srgbClr val="000000"/>
                        </a:solidFill>
                        <a:effectLst/>
                        <a:latin typeface="Cambria Math"/>
                        <a:ea typeface="Calibri"/>
                        <a:cs typeface="Cambria Math"/>
                      </a:rPr>
                      <m:t>∪</m:t>
                    </m:r>
                    <m:r>
                      <a:rPr lang="vi-VN" sz="4400" b="1" i="1" u="none" strike="noStrike" spc="0">
                        <a:solidFill>
                          <a:srgbClr val="000000"/>
                        </a:solidFill>
                        <a:effectLst/>
                        <a:latin typeface="Cambria Math"/>
                        <a:ea typeface="Calibri"/>
                        <a:cs typeface="Times New Roman"/>
                      </a:rPr>
                      <m:t>𝑩</m:t>
                    </m:r>
                  </m:oMath>
                </a14:m>
                <a:r>
                  <a:rPr lang="vi-VN" sz="4400" b="1" i="1" u="none" strike="noStrike" spc="0" dirty="0">
                    <a:solidFill>
                      <a:srgbClr val="000000"/>
                    </a:solidFill>
                    <a:effectLst/>
                    <a:latin typeface="Tahoma" pitchFamily="34" charset="0"/>
                    <a:ea typeface="Tahoma" pitchFamily="34" charset="0"/>
                    <a:cs typeface="Tahoma" pitchFamily="34" charset="0"/>
                  </a:rPr>
                  <a:t>.</a:t>
                </a:r>
                <a:endParaRPr lang="en-US" sz="4000" b="1" dirty="0">
                  <a:solidFill>
                    <a:prstClr val="black"/>
                  </a:solidFill>
                  <a:latin typeface="Tahoma" pitchFamily="34" charset="0"/>
                  <a:ea typeface="Tahoma" pitchFamily="34" charset="0"/>
                  <a:cs typeface="Tahoma"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63256" y="3931975"/>
                <a:ext cx="18511622" cy="983218"/>
              </a:xfrm>
              <a:prstGeom prst="rect">
                <a:avLst/>
              </a:prstGeom>
              <a:blipFill rotWithShape="0">
                <a:blip r:embed="rId3"/>
                <a:stretch>
                  <a:fillRect b="-27950"/>
                </a:stretch>
              </a:blipFill>
            </p:spPr>
            <p:txBody>
              <a:bodyPr/>
              <a:lstStyle/>
              <a:p>
                <a:r>
                  <a:rPr lang="en-US">
                    <a:noFill/>
                  </a:rPr>
                  <a:t> </a:t>
                </a:r>
              </a:p>
            </p:txBody>
          </p:sp>
        </mc:Fallback>
      </mc:AlternateContent>
      <p:grpSp>
        <p:nvGrpSpPr>
          <p:cNvPr id="234" name="Group 233"/>
          <p:cNvGrpSpPr/>
          <p:nvPr/>
        </p:nvGrpSpPr>
        <p:grpSpPr>
          <a:xfrm>
            <a:off x="495564" y="5843632"/>
            <a:ext cx="23074000" cy="3272128"/>
            <a:chOff x="1220788" y="7178641"/>
            <a:chExt cx="21883011" cy="7390251"/>
          </a:xfrm>
        </p:grpSpPr>
        <p:sp>
          <p:nvSpPr>
            <p:cNvPr id="235" name="Rounded Rectangle 234"/>
            <p:cNvSpPr/>
            <p:nvPr/>
          </p:nvSpPr>
          <p:spPr>
            <a:xfrm>
              <a:off x="1222486" y="7418548"/>
              <a:ext cx="21881313" cy="71503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6" name="Group 60"/>
            <p:cNvGrpSpPr/>
            <p:nvPr/>
          </p:nvGrpSpPr>
          <p:grpSpPr>
            <a:xfrm>
              <a:off x="1220788" y="7178641"/>
              <a:ext cx="3942318" cy="2035117"/>
              <a:chOff x="1224542" y="6322794"/>
              <a:chExt cx="3942318" cy="2161324"/>
            </a:xfrm>
          </p:grpSpPr>
          <p:sp>
            <p:nvSpPr>
              <p:cNvPr id="237" name="Freeform 20"/>
              <p:cNvSpPr>
                <a:spLocks/>
              </p:cNvSpPr>
              <p:nvPr/>
            </p:nvSpPr>
            <p:spPr bwMode="auto">
              <a:xfrm rot="16200000" flipV="1">
                <a:off x="2327977" y="5791070"/>
                <a:ext cx="2161324" cy="322477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8" name="TextBox 237"/>
              <p:cNvSpPr txBox="1"/>
              <p:nvPr/>
            </p:nvSpPr>
            <p:spPr>
              <a:xfrm>
                <a:off x="2237396" y="6577577"/>
                <a:ext cx="2929464" cy="1479799"/>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39" name="Round Diagonal Corner Rectangle 238"/>
              <p:cNvSpPr/>
              <p:nvPr/>
            </p:nvSpPr>
            <p:spPr>
              <a:xfrm flipV="1">
                <a:off x="1224542" y="6322798"/>
                <a:ext cx="777240" cy="2161318"/>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Freeform 15"/>
              <p:cNvSpPr>
                <a:spLocks noEditPoints="1"/>
              </p:cNvSpPr>
              <p:nvPr/>
            </p:nvSpPr>
            <p:spPr bwMode="auto">
              <a:xfrm>
                <a:off x="1376941" y="6394805"/>
                <a:ext cx="407199" cy="1662569"/>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mc:AlternateContent xmlns:mc="http://schemas.openxmlformats.org/markup-compatibility/2006" xmlns:a14="http://schemas.microsoft.com/office/drawing/2010/main">
        <mc:Choice Requires="a14">
          <p:sp>
            <p:nvSpPr>
              <p:cNvPr id="241" name="TextBox 240"/>
              <p:cNvSpPr txBox="1"/>
              <p:nvPr/>
            </p:nvSpPr>
            <p:spPr>
              <a:xfrm>
                <a:off x="6493277" y="7180910"/>
                <a:ext cx="17947108"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latin typeface="Cambria Math" panose="02040503050406030204" pitchFamily="18" charset="0"/>
                        <a:ea typeface="Tahoma" panose="020B0604030504040204" pitchFamily="34" charset="0"/>
                        <a:cs typeface="Tahoma" panose="020B0604030504040204" pitchFamily="34" charset="0"/>
                      </a:rPr>
                      <m:t>𝐀</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0" smtClean="0">
                        <a:latin typeface="Cambria Math" panose="02040503050406030204" pitchFamily="18" charset="0"/>
                        <a:ea typeface="Cambria Math" panose="02040503050406030204" pitchFamily="18" charset="0"/>
                        <a:cs typeface="Tahoma" panose="020B0604030504040204" pitchFamily="34" charset="0"/>
                      </a:rPr>
                      <m:t>𝐁</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d>
                      <m:dPr>
                        <m:begChr m:val="{"/>
                        <m:endChr m:val="}"/>
                        <m:ctrlPr>
                          <a:rPr lang="en-US" sz="4400" b="1" i="1" smtClean="0">
                            <a:latin typeface="Cambria Math" panose="02040503050406030204" pitchFamily="18" charset="0"/>
                            <a:ea typeface="Cambria Math" panose="02040503050406030204" pitchFamily="18" charset="0"/>
                            <a:cs typeface="Tahoma" panose="020B0604030504040204" pitchFamily="34" charset="0"/>
                          </a:rPr>
                        </m:ctrlPr>
                      </m:dPr>
                      <m:e>
                        <m:r>
                          <a:rPr lang="en-US" sz="4400" b="1" i="0" smtClean="0">
                            <a:latin typeface="Cambria Math" panose="02040503050406030204" pitchFamily="18" charset="0"/>
                            <a:ea typeface="Cambria Math" panose="02040503050406030204" pitchFamily="18" charset="0"/>
                            <a:cs typeface="Tahoma" panose="020B0604030504040204" pitchFamily="34" charset="0"/>
                          </a:rPr>
                          <m:t>𝟏</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0" smtClean="0">
                            <a:latin typeface="Cambria Math" panose="02040503050406030204" pitchFamily="18" charset="0"/>
                            <a:ea typeface="Cambria Math" panose="02040503050406030204" pitchFamily="18" charset="0"/>
                            <a:cs typeface="Tahoma" panose="020B0604030504040204" pitchFamily="34" charset="0"/>
                          </a:rPr>
                          <m:t>𝟐</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0" smtClean="0">
                            <a:latin typeface="Cambria Math" panose="02040503050406030204" pitchFamily="18" charset="0"/>
                            <a:ea typeface="Cambria Math" panose="02040503050406030204" pitchFamily="18" charset="0"/>
                            <a:cs typeface="Tahoma" panose="020B0604030504040204" pitchFamily="34" charset="0"/>
                          </a:rPr>
                          <m:t>𝟑</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0" smtClean="0">
                            <a:latin typeface="Cambria Math" panose="02040503050406030204" pitchFamily="18" charset="0"/>
                            <a:ea typeface="Cambria Math" panose="02040503050406030204" pitchFamily="18" charset="0"/>
                            <a:cs typeface="Tahoma" panose="020B0604030504040204" pitchFamily="34" charset="0"/>
                          </a:rPr>
                          <m:t>𝟒</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0" smtClean="0">
                            <a:latin typeface="Cambria Math" panose="02040503050406030204" pitchFamily="18" charset="0"/>
                            <a:ea typeface="Cambria Math" panose="02040503050406030204" pitchFamily="18" charset="0"/>
                            <a:cs typeface="Tahoma" panose="020B0604030504040204" pitchFamily="34" charset="0"/>
                          </a:rPr>
                          <m:t>𝟓</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0" smtClean="0">
                            <a:latin typeface="Cambria Math" panose="02040503050406030204" pitchFamily="18" charset="0"/>
                            <a:ea typeface="Cambria Math" panose="02040503050406030204" pitchFamily="18" charset="0"/>
                            <a:cs typeface="Tahoma" panose="020B0604030504040204" pitchFamily="34" charset="0"/>
                          </a:rPr>
                          <m:t>𝟔</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0" smtClean="0">
                            <a:latin typeface="Cambria Math" panose="02040503050406030204" pitchFamily="18" charset="0"/>
                            <a:ea typeface="Cambria Math" panose="02040503050406030204" pitchFamily="18" charset="0"/>
                            <a:cs typeface="Tahoma" panose="020B0604030504040204" pitchFamily="34" charset="0"/>
                          </a:rPr>
                          <m:t>𝟕</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1" name="TextBox 240"/>
              <p:cNvSpPr txBox="1">
                <a:spLocks noRot="1" noChangeAspect="1" noMove="1" noResize="1" noEditPoints="1" noAdjustHandles="1" noChangeArrowheads="1" noChangeShapeType="1" noTextEdit="1"/>
              </p:cNvSpPr>
              <p:nvPr/>
            </p:nvSpPr>
            <p:spPr>
              <a:xfrm>
                <a:off x="6493277" y="7180910"/>
                <a:ext cx="17947108" cy="769441"/>
              </a:xfrm>
              <a:prstGeom prst="rect">
                <a:avLst/>
              </a:prstGeom>
              <a:blipFill>
                <a:blip r:embed="rId4"/>
                <a:stretch>
                  <a:fillRect l="-1359" t="-17460" b="-36508"/>
                </a:stretch>
              </a:blipFill>
            </p:spPr>
            <p:txBody>
              <a:bodyPr/>
              <a:lstStyle/>
              <a:p>
                <a:r>
                  <a:rPr lang="en-US">
                    <a:noFill/>
                  </a:rPr>
                  <a:t> </a:t>
                </a:r>
              </a:p>
            </p:txBody>
          </p:sp>
        </mc:Fallback>
      </mc:AlternateContent>
    </p:spTree>
    <p:extLst>
      <p:ext uri="{BB962C8B-B14F-4D97-AF65-F5344CB8AC3E}">
        <p14:creationId xmlns:p14="http://schemas.microsoft.com/office/powerpoint/2010/main" val="257014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wipe(left)">
                                      <p:cBhvr>
                                        <p:cTn id="12" dur="5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1000"/>
                                        <p:tgtEl>
                                          <p:spTgt spid="200"/>
                                        </p:tgtEl>
                                      </p:cBhvr>
                                    </p:animEffect>
                                    <p:anim calcmode="lin" valueType="num">
                                      <p:cBhvr>
                                        <p:cTn id="18" dur="1000" fill="hold"/>
                                        <p:tgtEl>
                                          <p:spTgt spid="200"/>
                                        </p:tgtEl>
                                        <p:attrNameLst>
                                          <p:attrName>ppt_x</p:attrName>
                                        </p:attrNameLst>
                                      </p:cBhvr>
                                      <p:tavLst>
                                        <p:tav tm="0">
                                          <p:val>
                                            <p:strVal val="#ppt_x"/>
                                          </p:val>
                                        </p:tav>
                                        <p:tav tm="100000">
                                          <p:val>
                                            <p:strVal val="#ppt_x"/>
                                          </p:val>
                                        </p:tav>
                                      </p:tavLst>
                                    </p:anim>
                                    <p:anim calcmode="lin" valueType="num">
                                      <p:cBhvr>
                                        <p:cTn id="19" dur="1000" fill="hold"/>
                                        <p:tgtEl>
                                          <p:spTgt spid="20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4"/>
                                        </p:tgtEl>
                                        <p:attrNameLst>
                                          <p:attrName>style.visibility</p:attrName>
                                        </p:attrNameLst>
                                      </p:cBhvr>
                                      <p:to>
                                        <p:strVal val="visible"/>
                                      </p:to>
                                    </p:set>
                                    <p:animEffect transition="in" filter="wipe(left)">
                                      <p:cBhvr>
                                        <p:cTn id="29" dur="500"/>
                                        <p:tgtEl>
                                          <p:spTgt spid="23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1569660"/>
            <a:chOff x="168274" y="1892299"/>
            <a:chExt cx="19202401" cy="1569656"/>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569656"/>
            </a:xfrm>
            <a:prstGeom prst="rect">
              <a:avLst/>
            </a:prstGeom>
            <a:noFill/>
          </p:spPr>
          <p:txBody>
            <a:bodyPr wrap="square" rtlCol="0">
              <a:spAutoFit/>
            </a:bodyPr>
            <a:lstStyle/>
            <a:p>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HỢP CỦA HAI TẬP HỢP</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prstClr val="white"/>
                  </a:solidFill>
                  <a:latin typeface="Tahoma" pitchFamily="34" charset="0"/>
                  <a:ea typeface="Tahoma" pitchFamily="34" charset="0"/>
                  <a:cs typeface="Tahoma" pitchFamily="34" charset="0"/>
                </a:rPr>
                <a:t>2</a:t>
              </a:r>
            </a:p>
          </p:txBody>
        </p:sp>
      </p:grpSp>
      <p:sp>
        <p:nvSpPr>
          <p:cNvPr id="18" name="Rectangle 63"/>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155" name="Rectangle 126"/>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sp>
        <p:nvSpPr>
          <p:cNvPr id="328" name="Rectangle 315"/>
          <p:cNvSpPr>
            <a:spLocks noChangeArrowheads="1"/>
          </p:cNvSpPr>
          <p:nvPr/>
        </p:nvSpPr>
        <p:spPr bwMode="auto">
          <a:xfrm>
            <a:off x="6096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sz="1800">
              <a:solidFill>
                <a:prstClr val="black"/>
              </a:solidFill>
              <a:latin typeface="Arial" pitchFamily="34" charset="0"/>
              <a:cs typeface="Arial" pitchFamily="34" charset="0"/>
            </a:endParaRPr>
          </a:p>
        </p:txBody>
      </p:sp>
      <p:grpSp>
        <p:nvGrpSpPr>
          <p:cNvPr id="447" name="Group 54"/>
          <p:cNvGrpSpPr/>
          <p:nvPr/>
        </p:nvGrpSpPr>
        <p:grpSpPr>
          <a:xfrm>
            <a:off x="400547" y="3323742"/>
            <a:ext cx="22731067" cy="5360561"/>
            <a:chOff x="1268078" y="3405486"/>
            <a:chExt cx="21841827" cy="4592346"/>
          </a:xfrm>
        </p:grpSpPr>
        <p:sp>
          <p:nvSpPr>
            <p:cNvPr id="448" name="Rounded Rectangle 447"/>
            <p:cNvSpPr/>
            <p:nvPr/>
          </p:nvSpPr>
          <p:spPr>
            <a:xfrm>
              <a:off x="1268078" y="3790951"/>
              <a:ext cx="21841827" cy="420688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49" name="Group 67"/>
            <p:cNvGrpSpPr/>
            <p:nvPr/>
          </p:nvGrpSpPr>
          <p:grpSpPr>
            <a:xfrm>
              <a:off x="1268078" y="3405486"/>
              <a:ext cx="3251532" cy="940513"/>
              <a:chOff x="1311958" y="3405486"/>
              <a:chExt cx="3251532" cy="940513"/>
            </a:xfrm>
          </p:grpSpPr>
          <p:sp>
            <p:nvSpPr>
              <p:cNvPr id="450"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TextBox 450"/>
              <p:cNvSpPr txBox="1"/>
              <p:nvPr/>
            </p:nvSpPr>
            <p:spPr>
              <a:xfrm>
                <a:off x="2250671" y="3527166"/>
                <a:ext cx="2195733" cy="301522"/>
              </a:xfrm>
              <a:prstGeom prst="rect">
                <a:avLst/>
              </a:prstGeom>
              <a:noFill/>
            </p:spPr>
            <p:txBody>
              <a:bodyPr wrap="none" rtlCol="0">
                <a:spAutoFit/>
              </a:bodyPr>
              <a:lstStyle/>
              <a:p>
                <a:r>
                  <a:rPr lang="en-US" sz="4600" b="1" dirty="0" err="1">
                    <a:solidFill>
                      <a:prstClr val="white"/>
                    </a:solidFill>
                    <a:latin typeface="Tahoma" pitchFamily="34" charset="0"/>
                    <a:ea typeface="Tahoma" pitchFamily="34" charset="0"/>
                    <a:cs typeface="Tahoma" pitchFamily="34" charset="0"/>
                  </a:rPr>
                  <a:t>Ví</a:t>
                </a:r>
                <a:r>
                  <a:rPr lang="en-US" sz="4600" b="1" dirty="0">
                    <a:solidFill>
                      <a:prstClr val="white"/>
                    </a:solidFill>
                    <a:latin typeface="Tahoma" pitchFamily="34" charset="0"/>
                    <a:ea typeface="Tahoma" pitchFamily="34" charset="0"/>
                    <a:cs typeface="Tahoma" pitchFamily="34" charset="0"/>
                  </a:rPr>
                  <a:t> </a:t>
                </a:r>
                <a:r>
                  <a:rPr lang="en-US" sz="4600" b="1" dirty="0" err="1">
                    <a:solidFill>
                      <a:prstClr val="white"/>
                    </a:solidFill>
                    <a:latin typeface="Tahoma" pitchFamily="34" charset="0"/>
                    <a:ea typeface="Tahoma" pitchFamily="34" charset="0"/>
                    <a:cs typeface="Tahoma" pitchFamily="34" charset="0"/>
                  </a:rPr>
                  <a:t>dụ</a:t>
                </a:r>
                <a:r>
                  <a:rPr lang="vi-VN" sz="4600" b="1" dirty="0">
                    <a:solidFill>
                      <a:prstClr val="white"/>
                    </a:solidFill>
                    <a:latin typeface="Tahoma" pitchFamily="34" charset="0"/>
                    <a:ea typeface="Tahoma" pitchFamily="34" charset="0"/>
                    <a:cs typeface="Tahoma" pitchFamily="34" charset="0"/>
                  </a:rPr>
                  <a:t> </a:t>
                </a:r>
                <a:r>
                  <a:rPr lang="en-US" sz="4600" b="1" dirty="0">
                    <a:solidFill>
                      <a:prstClr val="white"/>
                    </a:solidFill>
                    <a:latin typeface="Tahoma" pitchFamily="34" charset="0"/>
                    <a:ea typeface="Tahoma" pitchFamily="34" charset="0"/>
                    <a:cs typeface="Tahoma" pitchFamily="34" charset="0"/>
                  </a:rPr>
                  <a:t>2</a:t>
                </a:r>
              </a:p>
            </p:txBody>
          </p:sp>
          <p:grpSp>
            <p:nvGrpSpPr>
              <p:cNvPr id="452" name="Group 70"/>
              <p:cNvGrpSpPr/>
              <p:nvPr/>
            </p:nvGrpSpPr>
            <p:grpSpPr>
              <a:xfrm>
                <a:off x="1311958" y="3405486"/>
                <a:ext cx="950173" cy="940513"/>
                <a:chOff x="1311958" y="3405486"/>
                <a:chExt cx="950173" cy="940513"/>
              </a:xfrm>
            </p:grpSpPr>
            <p:sp>
              <p:nvSpPr>
                <p:cNvPr id="453" name="Rectangle 4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12" name="Rectangle 11"/>
              <p:cNvSpPr/>
              <p:nvPr/>
            </p:nvSpPr>
            <p:spPr>
              <a:xfrm>
                <a:off x="1551979" y="4323740"/>
                <a:ext cx="21215328" cy="2749663"/>
              </a:xfrm>
              <a:prstGeom prst="rect">
                <a:avLst/>
              </a:prstGeom>
            </p:spPr>
            <p:txBody>
              <a:bodyPr wrap="square">
                <a:spAutoFit/>
              </a:bodyPr>
              <a:lstStyle/>
              <a:p>
                <a:pPr marL="450850" marR="0" algn="just">
                  <a:lnSpc>
                    <a:spcPct val="150000"/>
                  </a:lnSpc>
                  <a:spcBef>
                    <a:spcPts val="0"/>
                  </a:spcBef>
                  <a:spcAft>
                    <a:spcPts val="0"/>
                  </a:spcAft>
                </a:pPr>
                <a:r>
                  <a:rPr lang="vi-VN" sz="4400" b="1" i="1" dirty="0">
                    <a:solidFill>
                      <a:srgbClr val="000000"/>
                    </a:solidFill>
                    <a:latin typeface="Tahoma" pitchFamily="34" charset="0"/>
                    <a:ea typeface="Tahoma" pitchFamily="34" charset="0"/>
                    <a:cs typeface="Tahoma" pitchFamily="34" charset="0"/>
                  </a:rPr>
                  <a:t>Cho </a:t>
                </a:r>
                <a14:m>
                  <m:oMath xmlns:m="http://schemas.openxmlformats.org/officeDocument/2006/math">
                    <m:r>
                      <a:rPr lang="vi-VN" sz="4400" b="1" i="1" u="none" strike="noStrike" spc="0">
                        <a:solidFill>
                          <a:srgbClr val="000000"/>
                        </a:solidFill>
                        <a:effectLst/>
                        <a:latin typeface="Cambria Math"/>
                        <a:ea typeface="Calibri"/>
                        <a:cs typeface="Times New Roman"/>
                      </a:rPr>
                      <m:t>𝑴</m:t>
                    </m:r>
                    <m:r>
                      <a:rPr lang="vi-VN" sz="4400" b="1" i="0" u="none" strike="noStrike" spc="0">
                        <a:solidFill>
                          <a:srgbClr val="000000"/>
                        </a:solidFill>
                        <a:effectLst/>
                        <a:latin typeface="Cambria Math"/>
                        <a:ea typeface="Calibri"/>
                        <a:cs typeface="Times New Roman"/>
                      </a:rPr>
                      <m:t>=</m:t>
                    </m:r>
                    <m:d>
                      <m:dPr>
                        <m:begChr m:val="{"/>
                        <m:endChr m:val="}"/>
                        <m:ctrlPr>
                          <a:rPr lang="en-US" sz="4400" b="1" i="1">
                            <a:effectLst/>
                            <a:latin typeface="Cambria Math" panose="02040503050406030204" pitchFamily="18" charset="0"/>
                            <a:ea typeface="Calibri"/>
                          </a:rPr>
                        </m:ctrlPr>
                      </m:dPr>
                      <m:e>
                        <m:r>
                          <a:rPr lang="vi-VN" sz="4400" b="1" i="1" u="none" strike="noStrike" spc="0">
                            <a:solidFill>
                              <a:srgbClr val="000000"/>
                            </a:solidFill>
                            <a:effectLst/>
                            <a:latin typeface="Cambria Math"/>
                            <a:ea typeface="Calibri"/>
                            <a:cs typeface="Times New Roman"/>
                          </a:rPr>
                          <m:t>𝒙</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ℝ</m:t>
                        </m:r>
                        <m:r>
                          <a:rPr lang="vi-VN" sz="4400" b="1" i="0" u="none" strike="noStrike" spc="0">
                            <a:solidFill>
                              <a:srgbClr val="000000"/>
                            </a:solidFill>
                            <a:effectLst/>
                            <a:latin typeface="Cambria Math"/>
                            <a:ea typeface="Calibri"/>
                            <a:cs typeface="Times New Roman"/>
                          </a:rPr>
                          <m:t>|</m:t>
                        </m:r>
                        <m:sSup>
                          <m:sSupPr>
                            <m:ctrlPr>
                              <a:rPr lang="en-US" sz="4400" b="1" i="1">
                                <a:effectLst/>
                                <a:latin typeface="Cambria Math" panose="02040503050406030204" pitchFamily="18" charset="0"/>
                                <a:ea typeface="Calibri"/>
                              </a:rPr>
                            </m:ctrlPr>
                          </m:sSupPr>
                          <m:e>
                            <m:r>
                              <a:rPr lang="vi-VN" sz="4400" b="1" i="1" u="none" strike="noStrike" spc="0">
                                <a:solidFill>
                                  <a:srgbClr val="000000"/>
                                </a:solidFill>
                                <a:effectLst/>
                                <a:latin typeface="Cambria Math"/>
                                <a:ea typeface="Calibri"/>
                                <a:cs typeface="Times New Roman"/>
                              </a:rPr>
                              <m:t>𝒙</m:t>
                            </m:r>
                          </m:e>
                          <m:sup>
                            <m:r>
                              <a:rPr lang="vi-VN" sz="4400" b="1" i="0" u="none" strike="noStrike" spc="0">
                                <a:solidFill>
                                  <a:srgbClr val="000000"/>
                                </a:solidFill>
                                <a:effectLst/>
                                <a:latin typeface="Cambria Math"/>
                                <a:ea typeface="Calibri"/>
                                <a:cs typeface="Times New Roman"/>
                              </a:rPr>
                              <m:t>𝟐</m:t>
                            </m:r>
                          </m:sup>
                        </m:sSup>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𝟎</m:t>
                        </m:r>
                      </m:e>
                    </m:d>
                    <m:r>
                      <a:rPr lang="vi-VN" sz="4400" b="1" i="0" u="none" strike="noStrike" spc="0">
                        <a:solidFill>
                          <a:srgbClr val="000000"/>
                        </a:solidFill>
                        <a:effectLst/>
                        <a:latin typeface="Cambria Math"/>
                        <a:ea typeface="Calibri"/>
                        <a:cs typeface="Times New Roman"/>
                      </a:rPr>
                      <m:t>,</m:t>
                    </m:r>
                    <m:r>
                      <a:rPr lang="vi-VN" sz="4400" b="1" i="1" u="none" strike="noStrike" spc="0">
                        <a:solidFill>
                          <a:srgbClr val="000000"/>
                        </a:solidFill>
                        <a:effectLst/>
                        <a:latin typeface="Cambria Math"/>
                        <a:ea typeface="Calibri"/>
                        <a:cs typeface="Times New Roman"/>
                      </a:rPr>
                      <m:t>𝑵</m:t>
                    </m:r>
                    <m:r>
                      <a:rPr lang="vi-VN" sz="4400" b="1" i="0" u="none" strike="noStrike" spc="0">
                        <a:solidFill>
                          <a:srgbClr val="000000"/>
                        </a:solidFill>
                        <a:effectLst/>
                        <a:latin typeface="Cambria Math"/>
                        <a:ea typeface="Calibri"/>
                        <a:cs typeface="Times New Roman"/>
                      </a:rPr>
                      <m:t>=</m:t>
                    </m:r>
                    <m:d>
                      <m:dPr>
                        <m:begChr m:val="{"/>
                        <m:endChr m:val="}"/>
                        <m:ctrlPr>
                          <a:rPr lang="en-US" sz="4400" b="1" i="1">
                            <a:effectLst/>
                            <a:latin typeface="Cambria Math" panose="02040503050406030204" pitchFamily="18" charset="0"/>
                            <a:ea typeface="Calibri"/>
                          </a:rPr>
                        </m:ctrlPr>
                      </m:dPr>
                      <m:e>
                        <m:r>
                          <a:rPr lang="vi-VN" sz="4400" b="1" i="1" u="none" strike="noStrike" spc="0">
                            <a:solidFill>
                              <a:srgbClr val="000000"/>
                            </a:solidFill>
                            <a:effectLst/>
                            <a:latin typeface="Cambria Math"/>
                            <a:ea typeface="Calibri"/>
                            <a:cs typeface="Times New Roman"/>
                          </a:rPr>
                          <m:t>𝒙</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ℕ</m:t>
                        </m:r>
                        <m:r>
                          <a:rPr lang="vi-VN" sz="4400" b="1" i="0" u="none" strike="noStrike" spc="0">
                            <a:solidFill>
                              <a:srgbClr val="000000"/>
                            </a:solidFill>
                            <a:effectLst/>
                            <a:latin typeface="Cambria Math"/>
                            <a:ea typeface="Calibri"/>
                            <a:cs typeface="Times New Roman"/>
                          </a:rPr>
                          <m:t>|</m:t>
                        </m:r>
                        <m:d>
                          <m:dPr>
                            <m:ctrlPr>
                              <a:rPr lang="en-US" sz="4400" b="1" i="1">
                                <a:effectLst/>
                                <a:latin typeface="Cambria Math" panose="02040503050406030204" pitchFamily="18" charset="0"/>
                                <a:ea typeface="Calibri"/>
                              </a:rPr>
                            </m:ctrlPr>
                          </m:dPr>
                          <m:e>
                            <m:r>
                              <a:rPr lang="vi-VN" sz="4400" b="1" i="0" u="none" strike="noStrike" spc="0">
                                <a:solidFill>
                                  <a:srgbClr val="000000"/>
                                </a:solidFill>
                                <a:effectLst/>
                                <a:latin typeface="Cambria Math"/>
                                <a:ea typeface="Calibri"/>
                                <a:cs typeface="Times New Roman"/>
                              </a:rPr>
                              <m:t>𝟐</m:t>
                            </m:r>
                            <m:sSup>
                              <m:sSupPr>
                                <m:ctrlPr>
                                  <a:rPr lang="en-US" sz="4400" b="1" i="1">
                                    <a:effectLst/>
                                    <a:latin typeface="Cambria Math" panose="02040503050406030204" pitchFamily="18" charset="0"/>
                                    <a:ea typeface="Calibri"/>
                                  </a:rPr>
                                </m:ctrlPr>
                              </m:sSupPr>
                              <m:e>
                                <m:r>
                                  <a:rPr lang="vi-VN" sz="4400" b="1" i="1" u="none" strike="noStrike" spc="0">
                                    <a:solidFill>
                                      <a:srgbClr val="000000"/>
                                    </a:solidFill>
                                    <a:effectLst/>
                                    <a:latin typeface="Cambria Math"/>
                                    <a:ea typeface="Calibri"/>
                                    <a:cs typeface="Times New Roman"/>
                                  </a:rPr>
                                  <m:t>𝒙</m:t>
                                </m:r>
                              </m:e>
                              <m:sup>
                                <m:r>
                                  <a:rPr lang="vi-VN" sz="4400" b="1" i="0" u="none" strike="noStrike" spc="0">
                                    <a:solidFill>
                                      <a:srgbClr val="000000"/>
                                    </a:solidFill>
                                    <a:effectLst/>
                                    <a:latin typeface="Cambria Math"/>
                                    <a:ea typeface="Calibri"/>
                                    <a:cs typeface="Times New Roman"/>
                                  </a:rPr>
                                  <m:t>𝟐</m:t>
                                </m:r>
                              </m:sup>
                            </m:sSup>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𝟑</m:t>
                            </m:r>
                            <m:r>
                              <a:rPr lang="vi-VN" sz="4400" b="1" i="1" u="none" strike="noStrike" spc="0">
                                <a:solidFill>
                                  <a:srgbClr val="000000"/>
                                </a:solidFill>
                                <a:effectLst/>
                                <a:latin typeface="Cambria Math"/>
                                <a:ea typeface="Calibri"/>
                                <a:cs typeface="Times New Roman"/>
                              </a:rPr>
                              <m:t>𝒙</m:t>
                            </m:r>
                          </m:e>
                        </m:d>
                        <m:d>
                          <m:dPr>
                            <m:ctrlPr>
                              <a:rPr lang="en-US" sz="4400" b="1" i="1">
                                <a:effectLst/>
                                <a:latin typeface="Cambria Math" panose="02040503050406030204" pitchFamily="18" charset="0"/>
                                <a:ea typeface="Calibri"/>
                              </a:rPr>
                            </m:ctrlPr>
                          </m:dPr>
                          <m:e>
                            <m:r>
                              <a:rPr lang="vi-VN" sz="4400" b="1" i="1" u="none" strike="noStrike" spc="0">
                                <a:solidFill>
                                  <a:srgbClr val="000000"/>
                                </a:solidFill>
                                <a:effectLst/>
                                <a:latin typeface="Cambria Math"/>
                                <a:ea typeface="Calibri"/>
                                <a:cs typeface="Times New Roman"/>
                              </a:rPr>
                              <m:t>𝒙</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e>
                        </m:d>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𝟎</m:t>
                        </m:r>
                      </m:e>
                    </m:d>
                  </m:oMath>
                </a14:m>
                <a:r>
                  <a:rPr lang="vi-VN" sz="4400" b="1" i="1" u="none" strike="noStrike" spc="0" dirty="0">
                    <a:solidFill>
                      <a:srgbClr val="000000"/>
                    </a:solidFill>
                    <a:effectLst/>
                    <a:latin typeface="Tahoma" pitchFamily="34" charset="0"/>
                    <a:ea typeface="Tahoma" pitchFamily="34" charset="0"/>
                    <a:cs typeface="Tahoma" pitchFamily="34" charset="0"/>
                  </a:rPr>
                  <a:t>. Tập </a:t>
                </a:r>
                <a14:m>
                  <m:oMath xmlns:m="http://schemas.openxmlformats.org/officeDocument/2006/math">
                    <m:r>
                      <a:rPr lang="vi-VN" sz="4400" b="1" i="1" u="none" strike="noStrike" spc="0">
                        <a:solidFill>
                          <a:srgbClr val="000000"/>
                        </a:solidFill>
                        <a:effectLst/>
                        <a:latin typeface="Cambria Math"/>
                        <a:ea typeface="Calibri"/>
                        <a:cs typeface="Times New Roman"/>
                      </a:rPr>
                      <m:t>𝑴</m:t>
                    </m:r>
                    <m:r>
                      <a:rPr lang="vi-VN" sz="4400" b="1" i="0" u="none" strike="noStrike" spc="0">
                        <a:solidFill>
                          <a:srgbClr val="000000"/>
                        </a:solidFill>
                        <a:effectLst/>
                        <a:latin typeface="Cambria Math"/>
                        <a:ea typeface="Calibri"/>
                        <a:cs typeface="Cambria Math"/>
                      </a:rPr>
                      <m:t>∪</m:t>
                    </m:r>
                    <m:r>
                      <a:rPr lang="vi-VN" sz="4400" b="1" i="1" u="none" strike="noStrike" spc="0">
                        <a:solidFill>
                          <a:srgbClr val="000000"/>
                        </a:solidFill>
                        <a:effectLst/>
                        <a:latin typeface="Cambria Math"/>
                        <a:ea typeface="Calibri"/>
                        <a:cs typeface="Times New Roman"/>
                      </a:rPr>
                      <m:t>𝑵</m:t>
                    </m:r>
                  </m:oMath>
                </a14:m>
                <a:r>
                  <a:rPr lang="vi-VN" sz="4400" b="1" i="1" u="none" strike="noStrike" spc="0" dirty="0">
                    <a:solidFill>
                      <a:srgbClr val="000000"/>
                    </a:solidFill>
                    <a:effectLst/>
                    <a:latin typeface="Tahoma" pitchFamily="34" charset="0"/>
                    <a:ea typeface="Tahoma" pitchFamily="34" charset="0"/>
                    <a:cs typeface="Tahoma" pitchFamily="34" charset="0"/>
                  </a:rPr>
                  <a:t> là</a:t>
                </a:r>
                <a:endParaRPr lang="en-US" sz="4400" b="1" dirty="0">
                  <a:effectLst/>
                  <a:latin typeface="Tahoma" pitchFamily="34" charset="0"/>
                  <a:ea typeface="Tahoma" pitchFamily="34" charset="0"/>
                  <a:cs typeface="Tahoma" pitchFamily="34" charset="0"/>
                </a:endParaRPr>
              </a:p>
              <a:p>
                <a:pPr marL="450850" marR="0" algn="just">
                  <a:lnSpc>
                    <a:spcPct val="150000"/>
                  </a:lnSpc>
                  <a:spcBef>
                    <a:spcPts val="0"/>
                  </a:spcBef>
                  <a:spcAft>
                    <a:spcPts val="0"/>
                  </a:spcAft>
                </a:pPr>
                <a:r>
                  <a:rPr lang="vi-VN" sz="4400" b="1" i="1" strike="noStrike" spc="0" dirty="0">
                    <a:solidFill>
                      <a:srgbClr val="0000FF"/>
                    </a:solidFill>
                    <a:effectLst/>
                    <a:latin typeface="Tahoma" pitchFamily="34" charset="0"/>
                    <a:ea typeface="Tahoma" pitchFamily="34" charset="0"/>
                    <a:cs typeface="Tahoma" pitchFamily="34" charset="0"/>
                  </a:rPr>
                  <a:t>A</a:t>
                </a:r>
                <a:r>
                  <a:rPr lang="vi-VN" sz="4400" b="1" i="1" u="none" strike="noStrike" spc="0" dirty="0">
                    <a:solidFill>
                      <a:srgbClr val="000000"/>
                    </a:solidFill>
                    <a:effectLst/>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a:rPr>
                        </m:ctrlPr>
                      </m:dPr>
                      <m:e>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𝟎</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e>
                    </m:d>
                    <m:r>
                      <a:rPr lang="vi-VN" sz="4400" b="1" i="0" u="none" strike="noStrike" spc="0">
                        <a:solidFill>
                          <a:srgbClr val="000000"/>
                        </a:solidFill>
                        <a:effectLst/>
                        <a:latin typeface="Cambria Math"/>
                        <a:ea typeface="Calibri"/>
                        <a:cs typeface="Times New Roman"/>
                      </a:rPr>
                      <m:t>.</m:t>
                    </m:r>
                  </m:oMath>
                </a14:m>
                <a:r>
                  <a:rPr lang="vi-VN" sz="4400" b="1" i="1" u="none" strike="noStrike" spc="0" dirty="0">
                    <a:solidFill>
                      <a:srgbClr val="000000"/>
                    </a:solidFill>
                    <a:effectLst/>
                    <a:latin typeface="Tahoma" pitchFamily="34" charset="0"/>
                    <a:ea typeface="Tahoma" pitchFamily="34" charset="0"/>
                    <a:cs typeface="Tahoma" pitchFamily="34" charset="0"/>
                  </a:rPr>
                  <a:t>	</a:t>
                </a:r>
                <a:r>
                  <a:rPr lang="en-US" sz="4400" b="1" i="1" u="none" strike="noStrike" spc="0" dirty="0">
                    <a:solidFill>
                      <a:srgbClr val="000000"/>
                    </a:solidFill>
                    <a:effectLst/>
                    <a:latin typeface="Tahoma" pitchFamily="34" charset="0"/>
                    <a:ea typeface="Tahoma" pitchFamily="34" charset="0"/>
                    <a:cs typeface="Tahoma" pitchFamily="34" charset="0"/>
                  </a:rPr>
                  <a:t>         </a:t>
                </a:r>
                <a:r>
                  <a:rPr lang="vi-VN" sz="4400" b="1" i="1" u="none" strike="noStrike" spc="0" dirty="0">
                    <a:solidFill>
                      <a:srgbClr val="0000FF"/>
                    </a:solidFill>
                    <a:effectLst/>
                    <a:latin typeface="Tahoma" pitchFamily="34" charset="0"/>
                    <a:ea typeface="Tahoma" pitchFamily="34" charset="0"/>
                    <a:cs typeface="Tahoma" pitchFamily="34" charset="0"/>
                  </a:rPr>
                  <a:t>B.</a:t>
                </a:r>
                <a:r>
                  <a:rPr lang="vi-VN" sz="4400" b="1" i="1" u="none" strike="noStrike" spc="0" dirty="0">
                    <a:solidFill>
                      <a:srgbClr val="000000"/>
                    </a:solidFill>
                    <a:effectLst/>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a:rPr>
                        </m:ctrlPr>
                      </m:dPr>
                      <m:e>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𝟎</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r>
                          <a:rPr lang="vi-VN" sz="4400" b="1" i="0" u="none" strike="noStrike" spc="0">
                            <a:solidFill>
                              <a:srgbClr val="000000"/>
                            </a:solidFill>
                            <a:effectLst/>
                            <a:latin typeface="Cambria Math"/>
                            <a:ea typeface="Calibri"/>
                            <a:cs typeface="Times New Roman"/>
                          </a:rPr>
                          <m:t>;</m:t>
                        </m:r>
                        <m:f>
                          <m:fPr>
                            <m:ctrlPr>
                              <a:rPr lang="en-US" sz="4400" b="1" i="1">
                                <a:effectLst/>
                                <a:latin typeface="Cambria Math" panose="02040503050406030204" pitchFamily="18" charset="0"/>
                                <a:ea typeface="Calibri"/>
                              </a:rPr>
                            </m:ctrlPr>
                          </m:fPr>
                          <m:num>
                            <m:r>
                              <a:rPr lang="vi-VN" sz="4400" b="1" i="0" u="none" strike="noStrike" spc="0">
                                <a:solidFill>
                                  <a:srgbClr val="000000"/>
                                </a:solidFill>
                                <a:effectLst/>
                                <a:latin typeface="Cambria Math"/>
                                <a:ea typeface="Calibri"/>
                                <a:cs typeface="Times New Roman"/>
                              </a:rPr>
                              <m:t>𝟑</m:t>
                            </m:r>
                          </m:num>
                          <m:den>
                            <m:r>
                              <a:rPr lang="vi-VN" sz="4400" b="1" i="0" u="none" strike="noStrike" spc="0">
                                <a:solidFill>
                                  <a:srgbClr val="000000"/>
                                </a:solidFill>
                                <a:effectLst/>
                                <a:latin typeface="Cambria Math"/>
                                <a:ea typeface="Calibri"/>
                                <a:cs typeface="Times New Roman"/>
                              </a:rPr>
                              <m:t>𝟐</m:t>
                            </m:r>
                          </m:den>
                        </m:f>
                      </m:e>
                    </m:d>
                    <m:r>
                      <a:rPr lang="vi-VN" sz="4400" b="1" i="0" u="none" strike="noStrike" spc="0">
                        <a:solidFill>
                          <a:srgbClr val="000000"/>
                        </a:solidFill>
                        <a:effectLst/>
                        <a:latin typeface="Cambria Math"/>
                        <a:ea typeface="Calibri"/>
                        <a:cs typeface="Times New Roman"/>
                      </a:rPr>
                      <m:t>.</m:t>
                    </m:r>
                  </m:oMath>
                </a14:m>
                <a:r>
                  <a:rPr lang="vi-VN" sz="4400" b="1" i="1" u="none" strike="noStrike" spc="0" dirty="0">
                    <a:solidFill>
                      <a:srgbClr val="000000"/>
                    </a:solidFill>
                    <a:effectLst/>
                    <a:latin typeface="Tahoma" pitchFamily="34" charset="0"/>
                    <a:ea typeface="Tahoma" pitchFamily="34" charset="0"/>
                    <a:cs typeface="Tahoma" pitchFamily="34" charset="0"/>
                  </a:rPr>
                  <a:t>	</a:t>
                </a:r>
                <a:r>
                  <a:rPr lang="en-US" sz="4400" b="1" i="1" u="none" strike="noStrike" spc="0" dirty="0">
                    <a:solidFill>
                      <a:srgbClr val="000000"/>
                    </a:solidFill>
                    <a:effectLst/>
                    <a:latin typeface="Tahoma" pitchFamily="34" charset="0"/>
                    <a:ea typeface="Tahoma" pitchFamily="34" charset="0"/>
                    <a:cs typeface="Tahoma" pitchFamily="34" charset="0"/>
                  </a:rPr>
                  <a:t>        </a:t>
                </a:r>
                <a:r>
                  <a:rPr lang="vi-VN" sz="4400" b="1" i="1" u="none" strike="noStrike" spc="0" dirty="0">
                    <a:solidFill>
                      <a:srgbClr val="0000FF"/>
                    </a:solidFill>
                    <a:effectLst/>
                    <a:latin typeface="Tahoma" pitchFamily="34" charset="0"/>
                    <a:ea typeface="Tahoma" pitchFamily="34" charset="0"/>
                    <a:cs typeface="Tahoma" pitchFamily="34" charset="0"/>
                  </a:rPr>
                  <a:t>C.</a:t>
                </a:r>
                <a:r>
                  <a:rPr lang="vi-VN" sz="4400" b="1" i="1" u="none" strike="noStrike" spc="0" dirty="0">
                    <a:solidFill>
                      <a:srgbClr val="000000"/>
                    </a:solidFill>
                    <a:effectLst/>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a:rPr>
                        </m:ctrlPr>
                      </m:dPr>
                      <m:e>
                        <m:r>
                          <a:rPr lang="vi-VN" sz="4400" b="1" i="0" u="none" strike="noStrike" spc="0">
                            <a:solidFill>
                              <a:srgbClr val="000000"/>
                            </a:solidFill>
                            <a:effectLst/>
                            <a:latin typeface="Cambria Math"/>
                            <a:ea typeface="Calibri"/>
                            <a:cs typeface="Times New Roman"/>
                          </a:rPr>
                          <m:t>𝟏</m:t>
                        </m:r>
                      </m:e>
                    </m:d>
                    <m:r>
                      <a:rPr lang="vi-VN" sz="4400" b="1" i="0" u="none" strike="noStrike" spc="0">
                        <a:solidFill>
                          <a:srgbClr val="000000"/>
                        </a:solidFill>
                        <a:effectLst/>
                        <a:latin typeface="Cambria Math"/>
                        <a:ea typeface="Calibri"/>
                        <a:cs typeface="Times New Roman"/>
                      </a:rPr>
                      <m:t>.</m:t>
                    </m:r>
                  </m:oMath>
                </a14:m>
                <a:r>
                  <a:rPr lang="vi-VN" sz="4400" b="1" i="1" u="none" strike="noStrike" spc="0" dirty="0">
                    <a:solidFill>
                      <a:srgbClr val="000000"/>
                    </a:solidFill>
                    <a:effectLst/>
                    <a:latin typeface="Tahoma" pitchFamily="34" charset="0"/>
                    <a:ea typeface="Tahoma" pitchFamily="34" charset="0"/>
                    <a:cs typeface="Tahoma" pitchFamily="34" charset="0"/>
                  </a:rPr>
                  <a:t>	</a:t>
                </a:r>
                <a:r>
                  <a:rPr lang="en-US" sz="4400" b="1" i="1" u="none" strike="noStrike" spc="0" dirty="0">
                    <a:solidFill>
                      <a:srgbClr val="000000"/>
                    </a:solidFill>
                    <a:effectLst/>
                    <a:latin typeface="Tahoma" pitchFamily="34" charset="0"/>
                    <a:ea typeface="Tahoma" pitchFamily="34" charset="0"/>
                    <a:cs typeface="Tahoma" pitchFamily="34" charset="0"/>
                  </a:rPr>
                  <a:t>       </a:t>
                </a:r>
                <a:r>
                  <a:rPr lang="vi-VN" sz="4400" b="1" i="1" u="none" strike="noStrike" spc="0" dirty="0">
                    <a:solidFill>
                      <a:srgbClr val="0000FF"/>
                    </a:solidFill>
                    <a:effectLst/>
                    <a:latin typeface="Tahoma" pitchFamily="34" charset="0"/>
                    <a:ea typeface="Tahoma" pitchFamily="34" charset="0"/>
                    <a:cs typeface="Tahoma" pitchFamily="34" charset="0"/>
                  </a:rPr>
                  <a:t>D.</a:t>
                </a:r>
                <a:r>
                  <a:rPr lang="vi-VN" sz="4400" b="1" i="1" u="none" strike="noStrike" spc="0" dirty="0">
                    <a:solidFill>
                      <a:srgbClr val="000000"/>
                    </a:solidFill>
                    <a:effectLst/>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a:rPr>
                        </m:ctrlPr>
                      </m:dPr>
                      <m:e>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𝟎</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r>
                          <a:rPr lang="vi-VN" sz="4400" b="1" i="0" u="none" strike="noStrike" spc="0">
                            <a:solidFill>
                              <a:srgbClr val="000000"/>
                            </a:solidFill>
                            <a:effectLst/>
                            <a:latin typeface="Cambria Math"/>
                            <a:ea typeface="Calibri"/>
                            <a:cs typeface="Times New Roman"/>
                          </a:rPr>
                          <m:t>;</m:t>
                        </m:r>
                        <m:r>
                          <a:rPr lang="vi-VN" sz="4400" b="1" i="0" u="none" strike="noStrike" spc="0">
                            <a:solidFill>
                              <a:srgbClr val="000000"/>
                            </a:solidFill>
                            <a:effectLst/>
                            <a:latin typeface="Cambria Math"/>
                            <a:ea typeface="Calibri"/>
                            <a:cs typeface="Times New Roman"/>
                          </a:rPr>
                          <m:t>𝟏</m:t>
                        </m:r>
                      </m:e>
                    </m:d>
                    <m:r>
                      <a:rPr lang="vi-VN" sz="4400" b="1" i="0" u="none" strike="noStrike" spc="0">
                        <a:solidFill>
                          <a:srgbClr val="000000"/>
                        </a:solidFill>
                        <a:effectLst/>
                        <a:latin typeface="Cambria Math"/>
                        <a:ea typeface="Calibri"/>
                        <a:cs typeface="Times New Roman"/>
                      </a:rPr>
                      <m:t>.</m:t>
                    </m:r>
                  </m:oMath>
                </a14:m>
                <a:endParaRPr lang="en-US" sz="4400" dirty="0">
                  <a:effectLst/>
                  <a:latin typeface="Tahoma" pitchFamily="34" charset="0"/>
                  <a:ea typeface="Tahoma" pitchFamily="34" charset="0"/>
                  <a:cs typeface="Tahoma"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551979" y="4323740"/>
                <a:ext cx="21215328" cy="2749663"/>
              </a:xfrm>
              <a:prstGeom prst="rect">
                <a:avLst/>
              </a:prstGeom>
              <a:blipFill>
                <a:blip r:embed="rId3"/>
                <a:stretch>
                  <a:fillRect/>
                </a:stretch>
              </a:blipFill>
            </p:spPr>
            <p:txBody>
              <a:bodyPr/>
              <a:lstStyle/>
              <a:p>
                <a:r>
                  <a:rPr lang="en-US">
                    <a:noFill/>
                  </a:rPr>
                  <a:t> </a:t>
                </a:r>
              </a:p>
            </p:txBody>
          </p:sp>
        </mc:Fallback>
      </mc:AlternateContent>
      <p:grpSp>
        <p:nvGrpSpPr>
          <p:cNvPr id="234" name="Group 233"/>
          <p:cNvGrpSpPr/>
          <p:nvPr/>
        </p:nvGrpSpPr>
        <p:grpSpPr>
          <a:xfrm>
            <a:off x="445254" y="9067798"/>
            <a:ext cx="23329146" cy="4419599"/>
            <a:chOff x="1220788" y="7178638"/>
            <a:chExt cx="22124987" cy="7390254"/>
          </a:xfrm>
        </p:grpSpPr>
        <p:sp>
          <p:nvSpPr>
            <p:cNvPr id="235" name="Rounded Rectangle 234"/>
            <p:cNvSpPr/>
            <p:nvPr/>
          </p:nvSpPr>
          <p:spPr>
            <a:xfrm>
              <a:off x="1222486" y="7418548"/>
              <a:ext cx="22123289" cy="71503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36" name="Group 60"/>
            <p:cNvGrpSpPr/>
            <p:nvPr/>
          </p:nvGrpSpPr>
          <p:grpSpPr>
            <a:xfrm>
              <a:off x="1220788" y="7178638"/>
              <a:ext cx="3942318" cy="1992202"/>
              <a:chOff x="1224542" y="6322792"/>
              <a:chExt cx="3942318" cy="2115748"/>
            </a:xfrm>
          </p:grpSpPr>
          <p:sp>
            <p:nvSpPr>
              <p:cNvPr id="237" name="Freeform 20"/>
              <p:cNvSpPr>
                <a:spLocks/>
              </p:cNvSpPr>
              <p:nvPr/>
            </p:nvSpPr>
            <p:spPr bwMode="auto">
              <a:xfrm rot="16200000" flipV="1">
                <a:off x="2350768" y="5768277"/>
                <a:ext cx="2115741" cy="322477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8" name="TextBox 237"/>
              <p:cNvSpPr txBox="1"/>
              <p:nvPr/>
            </p:nvSpPr>
            <p:spPr>
              <a:xfrm>
                <a:off x="2237396" y="6577577"/>
                <a:ext cx="2929464" cy="1479799"/>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39" name="Round Diagonal Corner Rectangle 238"/>
              <p:cNvSpPr/>
              <p:nvPr/>
            </p:nvSpPr>
            <p:spPr>
              <a:xfrm flipV="1">
                <a:off x="1224542" y="6322797"/>
                <a:ext cx="777240" cy="211574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Freeform 15"/>
              <p:cNvSpPr>
                <a:spLocks noEditPoints="1"/>
              </p:cNvSpPr>
              <p:nvPr/>
            </p:nvSpPr>
            <p:spPr bwMode="auto">
              <a:xfrm>
                <a:off x="1376941" y="6394807"/>
                <a:ext cx="453726" cy="204373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mc:AlternateContent xmlns:mc="http://schemas.openxmlformats.org/markup-compatibility/2006" xmlns:a14="http://schemas.microsoft.com/office/drawing/2010/main">
        <mc:Choice Requires="a14">
          <p:sp>
            <p:nvSpPr>
              <p:cNvPr id="241" name="TextBox 240"/>
              <p:cNvSpPr txBox="1"/>
              <p:nvPr/>
            </p:nvSpPr>
            <p:spPr>
              <a:xfrm>
                <a:off x="4608092" y="9376538"/>
                <a:ext cx="17947108" cy="784767"/>
              </a:xfrm>
              <a:prstGeom prst="rect">
                <a:avLst/>
              </a:prstGeom>
              <a:noFill/>
            </p:spPr>
            <p:txBody>
              <a:bodyPr wrap="square" rtlCol="0">
                <a:spAutoFit/>
              </a:bodyPr>
              <a:lstStyle/>
              <a:p>
                <a:r>
                  <a:rPr lang="en-US" sz="4400" b="1" i="1" dirty="0">
                    <a:latin typeface="Tahoma" panose="020B0604030504040204" pitchFamily="34" charset="0"/>
                    <a:ea typeface="Tahoma" panose="020B0604030504040204" pitchFamily="34" charset="0"/>
                    <a:cs typeface="Tahoma" panose="020B0604030504040204" pitchFamily="34" charset="0"/>
                  </a:rPr>
                  <a:t>Ta </a:t>
                </a:r>
                <a:r>
                  <a:rPr lang="en-US" sz="4400" b="1" i="1" dirty="0" err="1">
                    <a:latin typeface="Tahoma" panose="020B0604030504040204" pitchFamily="34" charset="0"/>
                    <a:ea typeface="Tahoma" panose="020B0604030504040204" pitchFamily="34" charset="0"/>
                    <a:cs typeface="Tahoma" panose="020B0604030504040204" pitchFamily="34" charset="0"/>
                  </a:rPr>
                  <a:t>có</a:t>
                </a:r>
                <a:r>
                  <a:rPr lang="en-US"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smtClean="0">
                            <a:latin typeface="Cambria Math" panose="02040503050406030204" pitchFamily="18" charset="0"/>
                            <a:ea typeface="Cambria Math" panose="02040503050406030204" pitchFamily="18" charset="0"/>
                            <a:cs typeface="Tahoma" panose="020B0604030504040204" pitchFamily="34" charset="0"/>
                          </a:rPr>
                        </m:ctrlPr>
                      </m:sSupPr>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e>
                      <m:sup>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sup>
                    </m:sSup>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𝟏</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a:latin typeface="Cambria Math" panose="02040503050406030204" pitchFamily="18" charset="0"/>
                        <a:ea typeface="Tahoma" panose="020B0604030504040204" pitchFamily="34" charset="0"/>
                        <a:cs typeface="Tahoma" panose="020B0604030504040204" pitchFamily="34" charset="0"/>
                      </a:rPr>
                      <m:t>⇒</m:t>
                    </m:r>
                    <m:r>
                      <a:rPr lang="en-US" sz="4400" b="1" i="1" dirty="0" smtClean="0">
                        <a:latin typeface="Cambria Math" panose="02040503050406030204" pitchFamily="18" charset="0"/>
                        <a:ea typeface="Tahoma" panose="020B0604030504040204" pitchFamily="34" charset="0"/>
                        <a:cs typeface="Tahoma" panose="020B0604030504040204" pitchFamily="34" charset="0"/>
                      </a:rPr>
                      <m:t>𝑴</m:t>
                    </m:r>
                    <m:r>
                      <a:rPr lang="en-US" sz="4400" b="1" i="1" dirty="0" smtClean="0">
                        <a:latin typeface="Cambria Math" panose="02040503050406030204" pitchFamily="18" charset="0"/>
                        <a:ea typeface="Tahoma" panose="020B0604030504040204" pitchFamily="34" charset="0"/>
                        <a:cs typeface="Tahoma" panose="020B0604030504040204" pitchFamily="34" charset="0"/>
                      </a:rPr>
                      <m:t>=</m:t>
                    </m:r>
                    <m:d>
                      <m:dPr>
                        <m:begChr m:val="{"/>
                        <m:endChr m:val="}"/>
                        <m:ctrlPr>
                          <a:rPr lang="en-US" sz="4400" b="1" i="1" dirty="0" smtClean="0">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latin typeface="Cambria Math" panose="02040503050406030204" pitchFamily="18" charset="0"/>
                            <a:ea typeface="Tahoma" panose="020B0604030504040204" pitchFamily="34" charset="0"/>
                            <a:cs typeface="Tahoma" panose="020B0604030504040204" pitchFamily="34" charset="0"/>
                          </a:rPr>
                          <m:t>−</m:t>
                        </m:r>
                        <m:r>
                          <a:rPr lang="en-US" sz="4400" b="1" i="1" dirty="0" smtClean="0">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latin typeface="Cambria Math" panose="02040503050406030204" pitchFamily="18" charset="0"/>
                            <a:ea typeface="Tahoma" panose="020B0604030504040204" pitchFamily="34" charset="0"/>
                            <a:cs typeface="Tahoma" panose="020B0604030504040204" pitchFamily="34" charset="0"/>
                          </a:rPr>
                          <m:t>;</m:t>
                        </m:r>
                        <m:r>
                          <a:rPr lang="en-US" sz="4400" b="1" i="1" dirty="0" smtClean="0">
                            <a:latin typeface="Cambria Math" panose="02040503050406030204" pitchFamily="18" charset="0"/>
                            <a:ea typeface="Tahoma" panose="020B0604030504040204" pitchFamily="34" charset="0"/>
                            <a:cs typeface="Tahoma" panose="020B0604030504040204" pitchFamily="34" charset="0"/>
                          </a:rPr>
                          <m:t>𝟏</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1" name="TextBox 240"/>
              <p:cNvSpPr txBox="1">
                <a:spLocks noRot="1" noChangeAspect="1" noMove="1" noResize="1" noEditPoints="1" noAdjustHandles="1" noChangeArrowheads="1" noChangeShapeType="1" noTextEdit="1"/>
              </p:cNvSpPr>
              <p:nvPr/>
            </p:nvSpPr>
            <p:spPr>
              <a:xfrm>
                <a:off x="4608092" y="9376538"/>
                <a:ext cx="17947108" cy="784767"/>
              </a:xfrm>
              <a:prstGeom prst="rect">
                <a:avLst/>
              </a:prstGeom>
              <a:blipFill>
                <a:blip r:embed="rId4"/>
                <a:stretch>
                  <a:fillRect l="-1393" t="-14729"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TextBox 241"/>
              <p:cNvSpPr txBox="1"/>
              <p:nvPr/>
            </p:nvSpPr>
            <p:spPr>
              <a:xfrm>
                <a:off x="2626892" y="10214738"/>
                <a:ext cx="17947108" cy="2586862"/>
              </a:xfrm>
              <a:prstGeom prst="rect">
                <a:avLst/>
              </a:prstGeom>
              <a:noFill/>
            </p:spPr>
            <p:txBody>
              <a:bodyPr wrap="square" rtlCol="0">
                <a:spAutoFit/>
              </a:bodyPr>
              <a:lstStyle/>
              <a:p>
                <a:r>
                  <a:rPr lang="en-US" sz="4400"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sSup>
                          <m:sSupPr>
                            <m:ctrlPr>
                              <a:rPr lang="en-US" sz="4400" b="1" i="1" smtClean="0">
                                <a:latin typeface="Cambria Math" panose="02040503050406030204" pitchFamily="18" charset="0"/>
                                <a:ea typeface="Tahoma" panose="020B0604030504040204" pitchFamily="34" charset="0"/>
                                <a:cs typeface="Tahoma" panose="020B0604030504040204" pitchFamily="34" charset="0"/>
                              </a:rPr>
                            </m:ctrlPr>
                          </m:sSupP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e>
                          <m:sup>
                            <m:r>
                              <a:rPr lang="en-US" sz="44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e>
                    </m:d>
                    <m:d>
                      <m:dPr>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e>
                    </m:d>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d>
                      <m:dPr>
                        <m:begChr m:val="["/>
                        <m:endChr m:val=""/>
                        <m:ctrlPr>
                          <a:rPr lang="en-US" sz="4400" b="1" i="1" smtClean="0">
                            <a:latin typeface="Cambria Math" panose="02040503050406030204" pitchFamily="18" charset="0"/>
                            <a:ea typeface="Cambria Math" panose="02040503050406030204" pitchFamily="18" charset="0"/>
                            <a:cs typeface="Tahoma" panose="020B0604030504040204" pitchFamily="34" charset="0"/>
                          </a:rPr>
                        </m:ctrlPr>
                      </m:dPr>
                      <m:e>
                        <m:eqArr>
                          <m:eqArrPr>
                            <m:ctrlPr>
                              <a:rPr lang="en-US" sz="4400" b="1" i="1" smtClean="0">
                                <a:latin typeface="Cambria Math" panose="02040503050406030204" pitchFamily="18" charset="0"/>
                                <a:ea typeface="Cambria Math" panose="02040503050406030204" pitchFamily="18" charset="0"/>
                                <a:cs typeface="Tahoma" panose="020B0604030504040204" pitchFamily="34" charset="0"/>
                              </a:rPr>
                            </m:ctrlPr>
                          </m:eqArrPr>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𝟏</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f>
                              <m:fPr>
                                <m:ctrlPr>
                                  <a:rPr lang="en-US" sz="4400" b="1" i="1" smtClean="0">
                                    <a:latin typeface="Cambria Math" panose="02040503050406030204" pitchFamily="18" charset="0"/>
                                    <a:ea typeface="Cambria Math" panose="02040503050406030204" pitchFamily="18" charset="0"/>
                                    <a:cs typeface="Tahoma" panose="020B0604030504040204" pitchFamily="34" charset="0"/>
                                  </a:rPr>
                                </m:ctrlPr>
                              </m:fPr>
                              <m:num>
                                <m:r>
                                  <a:rPr lang="en-US" sz="4400" b="1" i="1" smtClean="0">
                                    <a:latin typeface="Cambria Math" panose="02040503050406030204" pitchFamily="18" charset="0"/>
                                    <a:ea typeface="Cambria Math" panose="02040503050406030204" pitchFamily="18" charset="0"/>
                                    <a:cs typeface="Tahoma" panose="020B0604030504040204" pitchFamily="34" charset="0"/>
                                  </a:rPr>
                                  <m:t>𝟑</m:t>
                                </m:r>
                              </m:num>
                              <m:den>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den>
                            </m:f>
                          </m:e>
                        </m:eqArr>
                      </m:e>
                    </m:d>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𝑵</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d>
                      <m:dPr>
                        <m:begChr m:val="{"/>
                        <m:endChr m:val="}"/>
                        <m:ctrlPr>
                          <a:rPr lang="en-US" sz="4400" b="1" i="1" smtClean="0">
                            <a:latin typeface="Cambria Math" panose="02040503050406030204" pitchFamily="18" charset="0"/>
                            <a:ea typeface="Cambria Math" panose="02040503050406030204" pitchFamily="18" charset="0"/>
                            <a:cs typeface="Tahoma" panose="020B0604030504040204" pitchFamily="34" charset="0"/>
                          </a:rPr>
                        </m:ctrlPr>
                      </m:dPr>
                      <m:e>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𝟏</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2" name="TextBox 241"/>
              <p:cNvSpPr txBox="1">
                <a:spLocks noRot="1" noChangeAspect="1" noMove="1" noResize="1" noEditPoints="1" noAdjustHandles="1" noChangeArrowheads="1" noChangeShapeType="1" noTextEdit="1"/>
              </p:cNvSpPr>
              <p:nvPr/>
            </p:nvSpPr>
            <p:spPr>
              <a:xfrm>
                <a:off x="2626892" y="10214738"/>
                <a:ext cx="17947108" cy="25868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3" name="TextBox 242"/>
              <p:cNvSpPr txBox="1"/>
              <p:nvPr/>
            </p:nvSpPr>
            <p:spPr>
              <a:xfrm>
                <a:off x="4583741" y="12563062"/>
                <a:ext cx="17947108" cy="769441"/>
              </a:xfrm>
              <a:prstGeom prst="rect">
                <a:avLst/>
              </a:prstGeom>
              <a:noFill/>
            </p:spPr>
            <p:txBody>
              <a:bodyPr wrap="square" rtlCol="0">
                <a:spAutoFit/>
              </a:bodyPr>
              <a:lstStyle/>
              <a:p>
                <a14:m>
                  <m:oMath xmlns:m="http://schemas.openxmlformats.org/officeDocument/2006/math">
                    <m:r>
                      <a:rPr lang="en-US" sz="4400" b="1" i="1" dirty="0" smtClean="0">
                        <a:latin typeface="Cambria Math" panose="02040503050406030204" pitchFamily="18" charset="0"/>
                        <a:ea typeface="Tahoma" panose="020B0604030504040204" pitchFamily="34" charset="0"/>
                        <a:cs typeface="Tahoma" panose="020B0604030504040204" pitchFamily="34" charset="0"/>
                      </a:rPr>
                      <m:t>⇒</m:t>
                    </m:r>
                    <m:r>
                      <a:rPr lang="en-US" sz="4400" b="1" i="1" dirty="0" smtClean="0">
                        <a:latin typeface="Cambria Math" panose="02040503050406030204" pitchFamily="18" charset="0"/>
                        <a:ea typeface="Tahoma" panose="020B0604030504040204" pitchFamily="34" charset="0"/>
                        <a:cs typeface="Tahoma" panose="020B0604030504040204" pitchFamily="34" charset="0"/>
                      </a:rPr>
                      <m:t>𝑴</m:t>
                    </m:r>
                    <m:r>
                      <a:rPr lang="en-US" sz="4400" b="1" i="1" dirty="0" smtClean="0">
                        <a:latin typeface="Cambria Math" panose="02040503050406030204" pitchFamily="18" charset="0"/>
                        <a:ea typeface="Cambria Math" panose="02040503050406030204" pitchFamily="18" charset="0"/>
                        <a:cs typeface="Tahoma" panose="020B0604030504040204" pitchFamily="34" charset="0"/>
                      </a:rPr>
                      <m:t>∪</m:t>
                    </m:r>
                    <m:r>
                      <a:rPr lang="en-US" sz="4400" b="1" i="1" dirty="0" smtClean="0">
                        <a:latin typeface="Cambria Math" panose="02040503050406030204" pitchFamily="18" charset="0"/>
                        <a:ea typeface="Cambria Math" panose="02040503050406030204" pitchFamily="18" charset="0"/>
                        <a:cs typeface="Tahoma" panose="020B0604030504040204" pitchFamily="34" charset="0"/>
                      </a:rPr>
                      <m:t>𝑵</m:t>
                    </m:r>
                    <m:r>
                      <a:rPr lang="en-US" sz="4400" b="1" i="1" dirty="0" smtClean="0">
                        <a:latin typeface="Cambria Math" panose="02040503050406030204" pitchFamily="18" charset="0"/>
                        <a:ea typeface="Tahoma" panose="020B0604030504040204" pitchFamily="34" charset="0"/>
                        <a:cs typeface="Tahoma" panose="020B0604030504040204" pitchFamily="34" charset="0"/>
                      </a:rPr>
                      <m:t>=</m:t>
                    </m:r>
                    <m:d>
                      <m:dPr>
                        <m:begChr m:val="{"/>
                        <m:endChr m:val="}"/>
                        <m:ctrlPr>
                          <a:rPr lang="en-US" sz="4400" b="1" i="1" dirty="0" smtClean="0">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latin typeface="Cambria Math" panose="02040503050406030204" pitchFamily="18" charset="0"/>
                            <a:ea typeface="Tahoma" panose="020B0604030504040204" pitchFamily="34" charset="0"/>
                            <a:cs typeface="Tahoma" panose="020B0604030504040204" pitchFamily="34" charset="0"/>
                          </a:rPr>
                          <m:t>−</m:t>
                        </m:r>
                        <m:r>
                          <a:rPr lang="en-US" sz="4400" b="1" i="1" dirty="0" smtClean="0">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latin typeface="Cambria Math" panose="02040503050406030204" pitchFamily="18" charset="0"/>
                            <a:ea typeface="Tahoma" panose="020B0604030504040204" pitchFamily="34" charset="0"/>
                            <a:cs typeface="Tahoma" panose="020B0604030504040204" pitchFamily="34" charset="0"/>
                          </a:rPr>
                          <m:t>;</m:t>
                        </m:r>
                        <m:r>
                          <a:rPr lang="en-US" sz="4400" b="1" i="1" dirty="0" smtClean="0">
                            <a:latin typeface="Cambria Math" panose="02040503050406030204" pitchFamily="18" charset="0"/>
                            <a:ea typeface="Tahoma" panose="020B0604030504040204" pitchFamily="34" charset="0"/>
                            <a:cs typeface="Tahoma" panose="020B0604030504040204" pitchFamily="34" charset="0"/>
                          </a:rPr>
                          <m:t>𝟎</m:t>
                        </m:r>
                        <m:r>
                          <a:rPr lang="en-US" sz="4400" b="1" i="1" dirty="0" smtClean="0">
                            <a:latin typeface="Cambria Math" panose="02040503050406030204" pitchFamily="18" charset="0"/>
                            <a:ea typeface="Tahoma" panose="020B0604030504040204" pitchFamily="34" charset="0"/>
                            <a:cs typeface="Tahoma" panose="020B0604030504040204" pitchFamily="34" charset="0"/>
                          </a:rPr>
                          <m:t>;</m:t>
                        </m:r>
                        <m:r>
                          <a:rPr lang="en-US" sz="4400" b="1" i="1" dirty="0" smtClean="0">
                            <a:latin typeface="Cambria Math" panose="02040503050406030204" pitchFamily="18" charset="0"/>
                            <a:ea typeface="Tahoma" panose="020B0604030504040204" pitchFamily="34" charset="0"/>
                            <a:cs typeface="Tahoma" panose="020B0604030504040204" pitchFamily="34" charset="0"/>
                          </a:rPr>
                          <m:t>𝟏</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a:t>
                </a:r>
              </a:p>
            </p:txBody>
          </p:sp>
        </mc:Choice>
        <mc:Fallback xmlns="">
          <p:sp>
            <p:nvSpPr>
              <p:cNvPr id="243" name="TextBox 242"/>
              <p:cNvSpPr txBox="1">
                <a:spLocks noRot="1" noChangeAspect="1" noMove="1" noResize="1" noEditPoints="1" noAdjustHandles="1" noChangeArrowheads="1" noChangeShapeType="1" noTextEdit="1"/>
              </p:cNvSpPr>
              <p:nvPr/>
            </p:nvSpPr>
            <p:spPr>
              <a:xfrm>
                <a:off x="4583741" y="12563062"/>
                <a:ext cx="17947108" cy="769441"/>
              </a:xfrm>
              <a:prstGeom prst="rect">
                <a:avLst/>
              </a:prstGeom>
              <a:blipFill>
                <a:blip r:embed="rId6"/>
                <a:stretch>
                  <a:fillRect t="-17460" b="-36508"/>
                </a:stretch>
              </a:blipFill>
            </p:spPr>
            <p:txBody>
              <a:bodyPr/>
              <a:lstStyle/>
              <a:p>
                <a:r>
                  <a:rPr lang="en-US">
                    <a:noFill/>
                  </a:rPr>
                  <a:t> </a:t>
                </a:r>
              </a:p>
            </p:txBody>
          </p:sp>
        </mc:Fallback>
      </mc:AlternateContent>
      <p:sp>
        <p:nvSpPr>
          <p:cNvPr id="244" name="Oval 243"/>
          <p:cNvSpPr/>
          <p:nvPr/>
        </p:nvSpPr>
        <p:spPr>
          <a:xfrm>
            <a:off x="1668220" y="5910603"/>
            <a:ext cx="1080000" cy="1080000"/>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36557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1000"/>
                                        <p:tgtEl>
                                          <p:spTgt spid="447"/>
                                        </p:tgtEl>
                                      </p:cBhvr>
                                    </p:animEffect>
                                    <p:anim calcmode="lin" valueType="num">
                                      <p:cBhvr>
                                        <p:cTn id="8" dur="1000" fill="hold"/>
                                        <p:tgtEl>
                                          <p:spTgt spid="447"/>
                                        </p:tgtEl>
                                        <p:attrNameLst>
                                          <p:attrName>ppt_x</p:attrName>
                                        </p:attrNameLst>
                                      </p:cBhvr>
                                      <p:tavLst>
                                        <p:tav tm="0">
                                          <p:val>
                                            <p:strVal val="#ppt_x"/>
                                          </p:val>
                                        </p:tav>
                                        <p:tav tm="100000">
                                          <p:val>
                                            <p:strVal val="#ppt_x"/>
                                          </p:val>
                                        </p:tav>
                                      </p:tavLst>
                                    </p:anim>
                                    <p:anim calcmode="lin" valueType="num">
                                      <p:cBhvr>
                                        <p:cTn id="9" dur="1000" fill="hold"/>
                                        <p:tgtEl>
                                          <p:spTgt spid="44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wipe(left)">
                                      <p:cBhvr>
                                        <p:cTn id="19" dur="500"/>
                                        <p:tgtEl>
                                          <p:spTgt spid="23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1" grpId="0"/>
      <p:bldP spid="242" grpId="0"/>
      <p:bldP spid="243" grpId="0"/>
      <p:bldP spid="2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1548</TotalTime>
  <Words>2209</Words>
  <Application>Microsoft Office PowerPoint</Application>
  <PresentationFormat>Custom</PresentationFormat>
  <Paragraphs>334</Paragraphs>
  <Slides>22</Slides>
  <Notes>19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Calibri Light</vt:lpstr>
      <vt:lpstr>Cambria Math</vt:lpstr>
      <vt:lpstr>Tahoma</vt:lpstr>
      <vt:lpstr>Times New Roman</vt:lpstr>
      <vt:lpstr>Office Theme</vt:lpstr>
      <vt:lpstr>1_Office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Nguyen Thi Huong</cp:lastModifiedBy>
  <cp:revision>152</cp:revision>
  <dcterms:created xsi:type="dcterms:W3CDTF">2013-08-31T11:42:51Z</dcterms:created>
  <dcterms:modified xsi:type="dcterms:W3CDTF">2021-08-27T08:18:01Z</dcterms:modified>
</cp:coreProperties>
</file>