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29"/>
  </p:notesMasterIdLst>
  <p:sldIdLst>
    <p:sldId id="313" r:id="rId3"/>
    <p:sldId id="301" r:id="rId4"/>
    <p:sldId id="317" r:id="rId5"/>
    <p:sldId id="334" r:id="rId6"/>
    <p:sldId id="335" r:id="rId7"/>
    <p:sldId id="319" r:id="rId8"/>
    <p:sldId id="320" r:id="rId9"/>
    <p:sldId id="321" r:id="rId10"/>
    <p:sldId id="322" r:id="rId11"/>
    <p:sldId id="336" r:id="rId12"/>
    <p:sldId id="324" r:id="rId13"/>
    <p:sldId id="328" r:id="rId14"/>
    <p:sldId id="329" r:id="rId15"/>
    <p:sldId id="330" r:id="rId16"/>
    <p:sldId id="331" r:id="rId17"/>
    <p:sldId id="332" r:id="rId18"/>
    <p:sldId id="315" r:id="rId19"/>
    <p:sldId id="318" r:id="rId20"/>
    <p:sldId id="337" r:id="rId21"/>
    <p:sldId id="316" r:id="rId22"/>
    <p:sldId id="338" r:id="rId23"/>
    <p:sldId id="339" r:id="rId24"/>
    <p:sldId id="340" r:id="rId25"/>
    <p:sldId id="325" r:id="rId26"/>
    <p:sldId id="326" r:id="rId27"/>
    <p:sldId id="327" r:id="rId28"/>
  </p:sldIdLst>
  <p:sldSz cx="24384000" cy="13716000"/>
  <p:notesSz cx="6858000" cy="9144000"/>
  <p:custDataLst>
    <p:tags r:id="rId30"/>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F7FE"/>
    <a:srgbClr val="417BEF"/>
    <a:srgbClr val="E7F7FF"/>
    <a:srgbClr val="EEF7E9"/>
    <a:srgbClr val="0000FF"/>
    <a:srgbClr val="135F82"/>
    <a:srgbClr val="FFFFFF"/>
    <a:srgbClr val="008000"/>
    <a:srgbClr val="242452"/>
    <a:srgbClr val="270F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698" autoAdjust="0"/>
    <p:restoredTop sz="94139" autoAdjust="0"/>
  </p:normalViewPr>
  <p:slideViewPr>
    <p:cSldViewPr>
      <p:cViewPr varScale="1">
        <p:scale>
          <a:sx n="37" d="100"/>
          <a:sy n="37" d="100"/>
        </p:scale>
        <p:origin x="144" y="54"/>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5/5/2022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2281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6994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8506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3920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0716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096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17</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18</a:t>
            </a:fld>
            <a:endParaRPr lang="en-US"/>
          </a:p>
        </p:txBody>
      </p:sp>
    </p:spTree>
    <p:extLst>
      <p:ext uri="{BB962C8B-B14F-4D97-AF65-F5344CB8AC3E}">
        <p14:creationId xmlns:p14="http://schemas.microsoft.com/office/powerpoint/2010/main" val="3775819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19</a:t>
            </a:fld>
            <a:endParaRPr lang="en-US"/>
          </a:p>
        </p:txBody>
      </p:sp>
    </p:spTree>
    <p:extLst>
      <p:ext uri="{BB962C8B-B14F-4D97-AF65-F5344CB8AC3E}">
        <p14:creationId xmlns:p14="http://schemas.microsoft.com/office/powerpoint/2010/main" val="2243869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20</a:t>
            </a:fld>
            <a:endParaRPr lang="en-US"/>
          </a:p>
        </p:txBody>
      </p:sp>
    </p:spTree>
    <p:extLst>
      <p:ext uri="{BB962C8B-B14F-4D97-AF65-F5344CB8AC3E}">
        <p14:creationId xmlns:p14="http://schemas.microsoft.com/office/powerpoint/2010/main" val="539865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981279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21</a:t>
            </a:fld>
            <a:endParaRPr lang="en-US"/>
          </a:p>
        </p:txBody>
      </p:sp>
    </p:spTree>
    <p:extLst>
      <p:ext uri="{BB962C8B-B14F-4D97-AF65-F5344CB8AC3E}">
        <p14:creationId xmlns:p14="http://schemas.microsoft.com/office/powerpoint/2010/main" val="1869552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22</a:t>
            </a:fld>
            <a:endParaRPr lang="en-US"/>
          </a:p>
        </p:txBody>
      </p:sp>
    </p:spTree>
    <p:extLst>
      <p:ext uri="{BB962C8B-B14F-4D97-AF65-F5344CB8AC3E}">
        <p14:creationId xmlns:p14="http://schemas.microsoft.com/office/powerpoint/2010/main" val="1048643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23</a:t>
            </a:fld>
            <a:endParaRPr lang="en-US"/>
          </a:p>
        </p:txBody>
      </p:sp>
    </p:spTree>
    <p:extLst>
      <p:ext uri="{BB962C8B-B14F-4D97-AF65-F5344CB8AC3E}">
        <p14:creationId xmlns:p14="http://schemas.microsoft.com/office/powerpoint/2010/main" val="966756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0094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5263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6088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1528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4957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8149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9233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8390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79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6314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5/5/2022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5/5/2022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5/5/2022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5/5/2022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5/5/2022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5/5/2022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5/5/2022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5/5/2022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5/5/2022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5/5/2022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5/5/2022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5/5/2022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90.png"/><Relationship Id="rId4" Type="http://schemas.openxmlformats.org/officeDocument/2006/relationships/image" Target="../media/image81.png"/></Relationships>
</file>

<file path=ppt/slides/_rels/slide1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150.png"/><Relationship Id="rId5" Type="http://schemas.openxmlformats.org/officeDocument/2006/relationships/image" Target="../media/image21.png"/><Relationship Id="rId4" Type="http://schemas.openxmlformats.org/officeDocument/2006/relationships/image" Target="../media/image130.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200.png"/></Relationships>
</file>

<file path=ppt/slides/_rels/slide25.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3FF6797-9084-4088-B03C-F68BB0D6D29D}"/>
              </a:ext>
            </a:extLst>
          </p:cNvPr>
          <p:cNvGrpSpPr/>
          <p:nvPr/>
        </p:nvGrpSpPr>
        <p:grpSpPr>
          <a:xfrm>
            <a:off x="9677400" y="1676400"/>
            <a:ext cx="14032567" cy="11181523"/>
            <a:chOff x="9851187" y="2126503"/>
            <a:chExt cx="14032567" cy="11181523"/>
          </a:xfrm>
        </p:grpSpPr>
        <p:grpSp>
          <p:nvGrpSpPr>
            <p:cNvPr id="8" name="Group 7"/>
            <p:cNvGrpSpPr/>
            <p:nvPr/>
          </p:nvGrpSpPr>
          <p:grpSpPr>
            <a:xfrm>
              <a:off x="9851187" y="2126503"/>
              <a:ext cx="13944600" cy="11181523"/>
              <a:chOff x="1339699" y="3448230"/>
              <a:chExt cx="13944600" cy="11181523"/>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39699" y="3448230"/>
                <a:ext cx="13944600" cy="11181523"/>
                <a:chOff x="1339699" y="3448230"/>
                <a:chExt cx="13944600" cy="11181523"/>
              </a:xfrm>
            </p:grpSpPr>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10155987" y="2164808"/>
              <a:ext cx="13727767" cy="2308322"/>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0308387" y="4755402"/>
              <a:ext cx="11811000" cy="5105401"/>
            </a:xfrm>
            <a:prstGeom prst="rect">
              <a:avLst/>
            </a:prstGeom>
            <a:noFill/>
            <a:ln w="9525">
              <a:noFill/>
              <a:miter lim="800000"/>
              <a:headEnd/>
              <a:tailEnd/>
            </a:ln>
            <a:effectLst/>
          </p:spPr>
          <p:txBody>
            <a:bodyPr/>
            <a:lstStyle/>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§12. </a:t>
              </a:r>
              <a:r>
                <a:rPr lang="en-US" sz="6000" b="1" dirty="0" err="1">
                  <a:solidFill>
                    <a:srgbClr val="0000FF"/>
                  </a:solidFill>
                  <a:latin typeface="Tahoma" pitchFamily="34" charset="0"/>
                  <a:ea typeface="Tahoma" pitchFamily="34" charset="0"/>
                  <a:cs typeface="Tahoma" pitchFamily="34" charset="0"/>
                </a:rPr>
                <a:t>Số</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Gần</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Đúng</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Và</a:t>
              </a:r>
              <a:r>
                <a:rPr lang="en-US" sz="6000" b="1" dirty="0">
                  <a:solidFill>
                    <a:srgbClr val="0000FF"/>
                  </a:solidFill>
                  <a:latin typeface="Tahoma" pitchFamily="34" charset="0"/>
                  <a:ea typeface="Tahoma" pitchFamily="34" charset="0"/>
                  <a:cs typeface="Tahoma" pitchFamily="34" charset="0"/>
                </a:rPr>
                <a:t> Sai </a:t>
              </a:r>
              <a:r>
                <a:rPr lang="en-US" sz="6000" b="1" dirty="0" err="1">
                  <a:solidFill>
                    <a:srgbClr val="0000FF"/>
                  </a:solidFill>
                  <a:latin typeface="Tahoma" pitchFamily="34" charset="0"/>
                  <a:ea typeface="Tahoma" pitchFamily="34" charset="0"/>
                  <a:cs typeface="Tahoma" pitchFamily="34" charset="0"/>
                </a:rPr>
                <a:t>Số</a:t>
              </a:r>
              <a:endParaRPr lang="en-US" sz="6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§13. </a:t>
              </a:r>
              <a:r>
                <a:rPr lang="en-US" sz="6000" b="1" dirty="0" err="1">
                  <a:solidFill>
                    <a:srgbClr val="0000FF"/>
                  </a:solidFill>
                  <a:latin typeface="Tahoma" pitchFamily="34" charset="0"/>
                  <a:ea typeface="Tahoma" pitchFamily="34" charset="0"/>
                  <a:cs typeface="Tahoma" pitchFamily="34" charset="0"/>
                </a:rPr>
                <a:t>Các</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Số</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Đặc</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Trưng</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Đo</a:t>
              </a:r>
              <a:r>
                <a:rPr lang="en-US" sz="6000" b="1" dirty="0">
                  <a:solidFill>
                    <a:srgbClr val="0000FF"/>
                  </a:solidFill>
                  <a:latin typeface="Tahoma" pitchFamily="34" charset="0"/>
                  <a:ea typeface="Tahoma" pitchFamily="34" charset="0"/>
                  <a:cs typeface="Tahoma" pitchFamily="34" charset="0"/>
                </a:rPr>
                <a:t> Xu </a:t>
              </a:r>
              <a:r>
                <a:rPr lang="en-US" sz="6000" b="1" dirty="0" err="1">
                  <a:solidFill>
                    <a:srgbClr val="0000FF"/>
                  </a:solidFill>
                  <a:latin typeface="Tahoma" pitchFamily="34" charset="0"/>
                  <a:ea typeface="Tahoma" pitchFamily="34" charset="0"/>
                  <a:cs typeface="Tahoma" pitchFamily="34" charset="0"/>
                </a:rPr>
                <a:t>Thế</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Trung</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Tâm</a:t>
              </a:r>
              <a:endParaRPr lang="en-US" sz="6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§14. </a:t>
              </a:r>
              <a:r>
                <a:rPr lang="en-US" sz="6000" b="1" dirty="0" err="1">
                  <a:solidFill>
                    <a:srgbClr val="0000FF"/>
                  </a:solidFill>
                  <a:latin typeface="Tahoma" pitchFamily="34" charset="0"/>
                  <a:ea typeface="Tahoma" pitchFamily="34" charset="0"/>
                  <a:cs typeface="Tahoma" pitchFamily="34" charset="0"/>
                </a:rPr>
                <a:t>Các</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Số</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Đặc</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Trưng</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Đo</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Độ</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Phân</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Tán</a:t>
              </a:r>
              <a:endParaRPr lang="en-US" sz="6000" b="1" dirty="0">
                <a:solidFill>
                  <a:srgbClr val="0000FF"/>
                </a:solidFill>
                <a:latin typeface="Tahoma" pitchFamily="34" charset="0"/>
                <a:ea typeface="Tahoma" pitchFamily="34" charset="0"/>
                <a:cs typeface="Tahoma" pitchFamily="34" charset="0"/>
              </a:endParaRPr>
            </a:p>
          </p:txBody>
        </p:sp>
        <p:sp>
          <p:nvSpPr>
            <p:cNvPr id="2" name="TextBox 1"/>
            <p:cNvSpPr txBox="1"/>
            <p:nvPr/>
          </p:nvSpPr>
          <p:spPr>
            <a:xfrm>
              <a:off x="11222788" y="2428363"/>
              <a:ext cx="11811000" cy="2308324"/>
            </a:xfrm>
            <a:prstGeom prst="rect">
              <a:avLst/>
            </a:prstGeom>
            <a:noFill/>
          </p:spPr>
          <p:txBody>
            <a:bodyPr wrap="square" rtlCol="0">
              <a:spAutoFit/>
            </a:bodyPr>
            <a:lstStyle/>
            <a:p>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CHƯƠNG </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V</a:t>
              </a:r>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CÁC SỐ ĐẶC TRƯNG CỦA MẪU SỐ LIỆU KHÔNG GHÉP NHÓM</a:t>
              </a:r>
              <a:endPar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vi-VN" sz="4800" b="1" dirty="0">
                <a:solidFill>
                  <a:schemeClr val="bg1"/>
                </a:solidFill>
                <a:latin typeface="+mj-lt"/>
              </a:endParaRPr>
            </a:p>
          </p:txBody>
        </p:sp>
      </p:grpSp>
      <p:pic>
        <p:nvPicPr>
          <p:cNvPr id="3" name="Picture 2">
            <a:extLst>
              <a:ext uri="{FF2B5EF4-FFF2-40B4-BE49-F238E27FC236}">
                <a16:creationId xmlns:a16="http://schemas.microsoft.com/office/drawing/2014/main" id="{54FF52DF-8AC8-4DAD-B751-39601E57B279}"/>
              </a:ext>
            </a:extLst>
          </p:cNvPr>
          <p:cNvPicPr>
            <a:picLocks noChangeAspect="1"/>
          </p:cNvPicPr>
          <p:nvPr/>
        </p:nvPicPr>
        <p:blipFill>
          <a:blip r:embed="rId2"/>
          <a:stretch>
            <a:fillRect/>
          </a:stretch>
        </p:blipFill>
        <p:spPr>
          <a:xfrm>
            <a:off x="776134" y="1924240"/>
            <a:ext cx="8813299" cy="10933681"/>
          </a:xfrm>
          <a:prstGeom prst="rect">
            <a:avLst/>
          </a:prstGeom>
        </p:spPr>
      </p:pic>
    </p:spTree>
    <p:extLst>
      <p:ext uri="{BB962C8B-B14F-4D97-AF65-F5344CB8AC3E}">
        <p14:creationId xmlns:p14="http://schemas.microsoft.com/office/powerpoint/2010/main" val="3514051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228600" y="1752600"/>
                <a:ext cx="23786197" cy="1166654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914400" lvl="0" indent="-914400" defTabSz="2177278">
                  <a:lnSpc>
                    <a:spcPct val="100000"/>
                  </a:lnSpc>
                  <a:spcBef>
                    <a:spcPts val="0"/>
                  </a:spcBef>
                  <a:buFontTx/>
                  <a:buAutoNum type="alphaLcParenR"/>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b)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16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cho</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khoảng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biến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thiên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về</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nhiệt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tại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Điện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Biên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lớn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hơn</a:t>
                </a: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r>
                  <a:rPr lang="en-US" b="1" dirty="0">
                    <a:latin typeface="Tahoma" panose="020B0604030504040204" pitchFamily="34" charset="0"/>
                    <a:ea typeface="Tahoma" panose="020B0604030504040204" pitchFamily="34" charset="0"/>
                    <a:cs typeface="Tahoma" panose="020B0604030504040204" pitchFamily="34" charset="0"/>
                  </a:rPr>
                  <a:t>c) </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Ở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Hà</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Nội</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23    25	28	28	32	33    35.</a:t>
                </a:r>
              </a:p>
              <a:p>
                <a:pPr marL="0" lvl="0" indent="0" defTabSz="2177278">
                  <a:lnSpc>
                    <a:spcPct val="100000"/>
                  </a:lnSpc>
                  <a:spcBef>
                    <a:spcPts val="0"/>
                  </a:spcBef>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Mẫu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7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trung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vị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𝑸</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𝟐𝟖</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defTabSz="2177278">
                  <a:lnSpc>
                    <a:spcPct val="100000"/>
                  </a:lnSpc>
                  <a:spcBef>
                    <a:spcPts val="0"/>
                  </a:spcBef>
                  <a:buNone/>
                  <a:defRPr/>
                </a:pP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Nửa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trái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23; 25; 28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3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𝑸</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𝟐𝟓</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defTabSz="2177278">
                  <a:lnSpc>
                    <a:spcPct val="100000"/>
                  </a:lnSpc>
                  <a:spcBef>
                    <a:spcPts val="0"/>
                  </a:spcBef>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Nửa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phải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32; 33; 35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3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𝑸</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𝟑</m:t>
                        </m:r>
                      </m:sub>
                    </m:s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𝟑𝟑</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indent="0" defTabSz="2177278">
                  <a:lnSpc>
                    <a:spcPct val="100000"/>
                  </a:lnSpc>
                  <a:spcBef>
                    <a:spcPts val="0"/>
                  </a:spcBef>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Khi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𝑸</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𝟑</m:t>
                        </m:r>
                      </m:sub>
                    </m:sSub>
                    <m:r>
                      <a:rPr lang="en-US" b="1" i="1">
                        <a:solidFill>
                          <a:prstClr val="black"/>
                        </a:solidFill>
                        <a:latin typeface="Cambria Math" panose="02040503050406030204" pitchFamily="18" charset="0"/>
                        <a:ea typeface="Calibri" panose="020F0502020204030204" pitchFamily="34" charset="0"/>
                      </a:rPr>
                      <m:t>−</m:t>
                    </m:r>
                    <m:sSub>
                      <m:sSubPr>
                        <m:ctrlPr>
                          <a:rPr lang="en-US" b="1" i="1">
                            <a:solidFill>
                              <a:prstClr val="black"/>
                            </a:solidFill>
                            <a:latin typeface="Cambria Math" panose="02040503050406030204" pitchFamily="18" charset="0"/>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𝑸</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𝟑𝟑</m:t>
                    </m:r>
                    <m:r>
                      <a:rPr lang="en-US" b="1" i="1">
                        <a:solidFill>
                          <a:prstClr val="black"/>
                        </a:solidFill>
                        <a:latin typeface="Cambria Math" panose="02040503050406030204" pitchFamily="18" charset="0"/>
                        <a:ea typeface="Calibri" panose="020F0502020204030204" pitchFamily="34"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𝟐𝟓</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𝟖</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a:lnSpc>
                    <a:spcPct val="100000"/>
                  </a:lnSpc>
                  <a:buNone/>
                  <a:defRPr/>
                </a:pP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Ở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Điện</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Biên</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16       24      26       26    26   27     28.</a:t>
                </a:r>
              </a:p>
              <a:p>
                <a:pPr marL="0" lvl="0" indent="0">
                  <a:lnSpc>
                    <a:spcPct val="100000"/>
                  </a:lnSpc>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Mẫu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7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trung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vị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𝑸</m:t>
                        </m:r>
                      </m:e>
                      <m:sub>
                        <m:r>
                          <a:rPr lang="en-US" b="1" i="1">
                            <a:solidFill>
                              <a:prstClr val="black"/>
                            </a:solidFill>
                            <a:latin typeface="Cambria Math" panose="02040503050406030204" pitchFamily="18" charset="0"/>
                          </a:rPr>
                          <m:t>𝟐</m:t>
                        </m:r>
                      </m:sub>
                    </m:sSub>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𝟐𝟔</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a:lnSpc>
                    <a:spcPct val="100000"/>
                  </a:lnSpc>
                  <a:buNone/>
                  <a:defRPr/>
                </a:pP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Nửa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trái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16; 24; 26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3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𝑸</m:t>
                        </m:r>
                      </m:e>
                      <m:sub>
                        <m:r>
                          <a:rPr lang="en-US" b="1" i="1">
                            <a:solidFill>
                              <a:prstClr val="black"/>
                            </a:solidFill>
                            <a:latin typeface="Cambria Math" panose="02040503050406030204" pitchFamily="18" charset="0"/>
                          </a:rPr>
                          <m:t>𝟏</m:t>
                        </m:r>
                      </m:sub>
                    </m:sSub>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𝟐𝟒</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a:lnSpc>
                    <a:spcPct val="100000"/>
                  </a:lnSpc>
                  <a:buNone/>
                  <a:defRPr/>
                </a:pP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Nửa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phải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26; 27; 28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3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𝑸</m:t>
                        </m:r>
                      </m:e>
                      <m:sub>
                        <m:r>
                          <a:rPr lang="en-US" b="1" i="1">
                            <a:solidFill>
                              <a:prstClr val="black"/>
                            </a:solidFill>
                            <a:latin typeface="Cambria Math" panose="02040503050406030204" pitchFamily="18" charset="0"/>
                          </a:rPr>
                          <m:t>𝟑</m:t>
                        </m:r>
                      </m:sub>
                    </m:sSub>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𝟐𝟕</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a:lnSpc>
                    <a:spcPct val="100000"/>
                  </a:lnSpc>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Khi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𝑸</m:t>
                        </m:r>
                      </m:e>
                      <m:sub>
                        <m:r>
                          <a:rPr lang="en-US" b="1" i="1">
                            <a:solidFill>
                              <a:prstClr val="black"/>
                            </a:solidFill>
                            <a:latin typeface="Cambria Math" panose="02040503050406030204" pitchFamily="18" charset="0"/>
                          </a:rPr>
                          <m:t>𝟑</m:t>
                        </m:r>
                      </m:sub>
                    </m:sSub>
                    <m:r>
                      <a:rPr lang="en-US" b="1" i="1">
                        <a:solidFill>
                          <a:prstClr val="black"/>
                        </a:solidFill>
                        <a:latin typeface="Cambria Math" panose="02040503050406030204" pitchFamily="18" charset="0"/>
                      </a:rPr>
                      <m:t>−</m:t>
                    </m:r>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𝑸</m:t>
                        </m:r>
                      </m:e>
                      <m:sub>
                        <m:r>
                          <a:rPr lang="en-US" b="1" i="1">
                            <a:solidFill>
                              <a:prstClr val="black"/>
                            </a:solidFill>
                            <a:latin typeface="Cambria Math" panose="02040503050406030204" pitchFamily="18" charset="0"/>
                          </a:rPr>
                          <m:t>𝟏</m:t>
                        </m:r>
                      </m:sub>
                    </m:sSub>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𝟐𝟕</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𝟐𝟒</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𝟑</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a:lnSpc>
                    <a:spcPct val="100000"/>
                  </a:lnSpc>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Ta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thể</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dùng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hiệu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này</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để</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đo</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phân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tán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mẫu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a:lnSpc>
                    <a:spcPct val="100000"/>
                  </a:lnSpc>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a:lnSpc>
                    <a:spcPct val="100000"/>
                  </a:lnSpc>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defTabSz="2177278">
                  <a:lnSpc>
                    <a:spcPct val="100000"/>
                  </a:lnSpc>
                  <a:spcBef>
                    <a:spcPts val="0"/>
                  </a:spcBef>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914400" lvl="0" indent="-914400" defTabSz="2177278">
                  <a:lnSpc>
                    <a:spcPct val="100000"/>
                  </a:lnSpc>
                  <a:spcBef>
                    <a:spcPts val="0"/>
                  </a:spcBef>
                  <a:buFontTx/>
                  <a:buAutoNum type="alphaLcParenR"/>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228600" y="1752600"/>
                <a:ext cx="23786197" cy="11666541"/>
              </a:xfrm>
              <a:prstGeom prst="rect">
                <a:avLst/>
              </a:prstGeom>
              <a:blipFill>
                <a:blip r:embed="rId3"/>
                <a:stretch>
                  <a:fillRect l="-1153"/>
                </a:stretch>
              </a:blipFill>
              <a:ln>
                <a:solidFill>
                  <a:srgbClr val="00B0F0"/>
                </a:solidFill>
              </a:ln>
            </p:spPr>
            <p:txBody>
              <a:bodyPr/>
              <a:lstStyle/>
              <a:p>
                <a:r>
                  <a:rPr lang="en-US">
                    <a:noFill/>
                  </a:rPr>
                  <a:t> </a:t>
                </a:r>
              </a:p>
            </p:txBody>
          </p:sp>
        </mc:Fallback>
      </mc:AlternateContent>
      <p:grpSp>
        <p:nvGrpSpPr>
          <p:cNvPr id="20" name="Group 19">
            <a:extLst>
              <a:ext uri="{FF2B5EF4-FFF2-40B4-BE49-F238E27FC236}">
                <a16:creationId xmlns:a16="http://schemas.microsoft.com/office/drawing/2014/main" id="{B31FB081-413F-47C7-918D-311275876EDB}"/>
              </a:ext>
            </a:extLst>
          </p:cNvPr>
          <p:cNvGrpSpPr/>
          <p:nvPr/>
        </p:nvGrpSpPr>
        <p:grpSpPr>
          <a:xfrm>
            <a:off x="3110" y="1600200"/>
            <a:ext cx="3782008" cy="1550398"/>
            <a:chOff x="22440" y="58995"/>
            <a:chExt cx="1205828" cy="292052"/>
          </a:xfrm>
        </p:grpSpPr>
        <p:grpSp>
          <p:nvGrpSpPr>
            <p:cNvPr id="21" name="Group 20">
              <a:extLst>
                <a:ext uri="{FF2B5EF4-FFF2-40B4-BE49-F238E27FC236}">
                  <a16:creationId xmlns:a16="http://schemas.microsoft.com/office/drawing/2014/main" id="{AD57AAFC-4A7B-4849-B736-4B80276C665C}"/>
                </a:ext>
              </a:extLst>
            </p:cNvPr>
            <p:cNvGrpSpPr/>
            <p:nvPr/>
          </p:nvGrpSpPr>
          <p:grpSpPr>
            <a:xfrm>
              <a:off x="22440" y="59288"/>
              <a:ext cx="1205828" cy="159667"/>
              <a:chOff x="31572" y="60276"/>
              <a:chExt cx="1696622" cy="197595"/>
            </a:xfrm>
          </p:grpSpPr>
          <p:sp>
            <p:nvSpPr>
              <p:cNvPr id="23" name="Arrow: Pentagon 22">
                <a:extLst>
                  <a:ext uri="{FF2B5EF4-FFF2-40B4-BE49-F238E27FC236}">
                    <a16:creationId xmlns:a16="http://schemas.microsoft.com/office/drawing/2014/main" id="{42A6135A-8FB4-4731-B319-9F58BE914CD5}"/>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lvl="0" indent="0" algn="l" defTabSz="2177278" rtl="0" eaLnBrk="1" fontAlgn="auto" latinLnBrk="0" hangingPunct="1">
                  <a:lnSpc>
                    <a:spcPct val="106000"/>
                  </a:lnSpc>
                  <a:spcBef>
                    <a:spcPts val="0"/>
                  </a:spcBef>
                  <a:spcAft>
                    <a:spcPts val="800"/>
                  </a:spcAft>
                  <a:buClrTx/>
                  <a:buSzTx/>
                  <a:buFontTx/>
                  <a:buNone/>
                  <a:tabLst/>
                  <a:defRPr/>
                </a:pPr>
                <a:r>
                  <a:rPr kumimoji="0" lang="en-US" sz="1200" b="1" i="0" u="none" strike="noStrike" kern="1200" cap="none" spc="0" normalizeH="0" baseline="0" noProof="0">
                    <a:ln>
                      <a:noFill/>
                    </a:ln>
                    <a:solidFill>
                      <a:srgbClr val="0000CC"/>
                    </a:solidFill>
                    <a:effectLst/>
                    <a:uLnTx/>
                    <a:uFillTx/>
                    <a:latin typeface="Times New Roman Bold" panose="02020803070505020304" pitchFamily="18" charset="0"/>
                    <a:ea typeface="Calibri" panose="020F0502020204030204" pitchFamily="34" charset="0"/>
                    <a:cs typeface="Times New Roman" panose="02020603050405020304" pitchFamily="18" charset="0"/>
                  </a:rPr>
                  <a:t> </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 name="Arrow: Chevron 23">
                <a:extLst>
                  <a:ext uri="{FF2B5EF4-FFF2-40B4-BE49-F238E27FC236}">
                    <a16:creationId xmlns:a16="http://schemas.microsoft.com/office/drawing/2014/main" id="{74436769-8607-4CD5-B566-0861907EF3B5}"/>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5" name="Arrow: Chevron 24">
                <a:extLst>
                  <a:ext uri="{FF2B5EF4-FFF2-40B4-BE49-F238E27FC236}">
                    <a16:creationId xmlns:a16="http://schemas.microsoft.com/office/drawing/2014/main" id="{36F16598-50B5-402F-A892-B3D0E4349597}"/>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2" name="TextBox 56">
              <a:extLst>
                <a:ext uri="{FF2B5EF4-FFF2-40B4-BE49-F238E27FC236}">
                  <a16:creationId xmlns:a16="http://schemas.microsoft.com/office/drawing/2014/main" id="{804A30AE-0C47-46A3-8444-827A92F8B2C2}"/>
                </a:ext>
              </a:extLst>
            </p:cNvPr>
            <p:cNvSpPr txBox="1"/>
            <p:nvPr/>
          </p:nvSpPr>
          <p:spPr>
            <a:xfrm>
              <a:off x="209049" y="58995"/>
              <a:ext cx="930007" cy="292052"/>
            </a:xfrm>
            <a:prstGeom prst="rect">
              <a:avLst/>
            </a:prstGeom>
            <a:noFill/>
          </p:spPr>
          <p:txBody>
            <a:bodyPr wrap="square">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Lời</a:t>
              </a:r>
              <a:r>
                <a:rPr kumimoji="0" lang="en-US" sz="48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Giải</a:t>
              </a:r>
              <a:r>
                <a:rPr kumimoji="0" lang="en-US" sz="1100" b="1" i="0" u="none" strike="noStrike" kern="1200" cap="none" spc="0" normalizeH="0" baseline="0" noProof="0" dirty="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3108523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left)">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left)">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ipe(left)">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wipe(left)">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wipe(left)">
                                      <p:cBhvr>
                                        <p:cTn id="37" dur="500"/>
                                        <p:tgtEl>
                                          <p:spTgt spid="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wipe(left)">
                                      <p:cBhvr>
                                        <p:cTn id="42" dur="500"/>
                                        <p:tgtEl>
                                          <p:spTgt spid="7">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Effect transition="in" filter="wipe(left)">
                                      <p:cBhvr>
                                        <p:cTn id="47" dur="500"/>
                                        <p:tgtEl>
                                          <p:spTgt spid="7">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
                                            <p:txEl>
                                              <p:pRg st="10" end="10"/>
                                            </p:txEl>
                                          </p:spTgt>
                                        </p:tgtEl>
                                        <p:attrNameLst>
                                          <p:attrName>style.visibility</p:attrName>
                                        </p:attrNameLst>
                                      </p:cBhvr>
                                      <p:to>
                                        <p:strVal val="visible"/>
                                      </p:to>
                                    </p:set>
                                    <p:animEffect transition="in" filter="wipe(left)">
                                      <p:cBhvr>
                                        <p:cTn id="52" dur="500"/>
                                        <p:tgtEl>
                                          <p:spTgt spid="7">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7">
                                            <p:txEl>
                                              <p:pRg st="11" end="11"/>
                                            </p:txEl>
                                          </p:spTgt>
                                        </p:tgtEl>
                                        <p:attrNameLst>
                                          <p:attrName>style.visibility</p:attrName>
                                        </p:attrNameLst>
                                      </p:cBhvr>
                                      <p:to>
                                        <p:strVal val="visible"/>
                                      </p:to>
                                    </p:set>
                                    <p:animEffect transition="in" filter="wipe(left)">
                                      <p:cBhvr>
                                        <p:cTn id="57" dur="500"/>
                                        <p:tgtEl>
                                          <p:spTgt spid="7">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7">
                                            <p:txEl>
                                              <p:pRg st="12" end="12"/>
                                            </p:txEl>
                                          </p:spTgt>
                                        </p:tgtEl>
                                        <p:attrNameLst>
                                          <p:attrName>style.visibility</p:attrName>
                                        </p:attrNameLst>
                                      </p:cBhvr>
                                      <p:to>
                                        <p:strVal val="visible"/>
                                      </p:to>
                                    </p:set>
                                    <p:animEffect transition="in" filter="wipe(left)">
                                      <p:cBhvr>
                                        <p:cTn id="62"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939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marR="0" lvl="0" indent="0" algn="l" defTabSz="18288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Tomaho"/>
                <a:ea typeface="+mj-ea"/>
                <a:cs typeface="+mj-cs"/>
              </a:rPr>
              <a:t>1. KHOẢNG BIẾN THIÊN VÀ KHOẢNG TỨ PHÂN VỊ</a:t>
            </a: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411818" y="2819402"/>
            <a:ext cx="13761382" cy="10590408"/>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defRPr/>
            </a:pPr>
            <a:endParaRPr lang="en-US" dirty="0">
              <a:solidFill>
                <a:prstClr val="black"/>
              </a:solidFill>
            </a:endParaRPr>
          </a:p>
          <a:p>
            <a:pPr marL="0" indent="0">
              <a:buNone/>
            </a:pPr>
            <a:r>
              <a:rPr lang="en-US" dirty="0"/>
              <a:t> </a:t>
            </a:r>
          </a:p>
          <a:p>
            <a:pPr marL="0" indent="0">
              <a:buNone/>
            </a:pPr>
            <a:endParaRPr lang="en-US" dirty="0"/>
          </a:p>
          <a:p>
            <a:pPr marL="0" indent="0">
              <a:buNone/>
            </a:pPr>
            <a:endParaRPr lang="en-US" dirty="0"/>
          </a:p>
          <a:p>
            <a:pPr lvl="0">
              <a:defRPr/>
            </a:pPr>
            <a:endParaRPr lang="en-US" dirty="0">
              <a:solidFill>
                <a:prstClr val="black"/>
              </a:solidFill>
            </a:endParaRPr>
          </a:p>
        </p:txBody>
      </p:sp>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4218582" y="2819401"/>
            <a:ext cx="9756709" cy="1059973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828800" rtl="0" eaLnBrk="1" fontAlgn="auto" latinLnBrk="0" hangingPunct="1">
              <a:lnSpc>
                <a:spcPct val="90000"/>
              </a:lnSpc>
              <a:spcBef>
                <a:spcPts val="2000"/>
              </a:spcBef>
              <a:spcAft>
                <a:spcPts val="0"/>
              </a:spcAft>
              <a:buClrTx/>
              <a:buSzTx/>
              <a:buNone/>
              <a:tabLst/>
              <a:defRPr/>
            </a:pPr>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p:sp>
        <p:nvSpPr>
          <p:cNvPr id="5" name="Freeform 20">
            <a:extLst>
              <a:ext uri="{FF2B5EF4-FFF2-40B4-BE49-F238E27FC236}">
                <a16:creationId xmlns:a16="http://schemas.microsoft.com/office/drawing/2014/main" id="{1E87EBED-A2EA-4655-86CF-AD1E081A2C07}"/>
              </a:ext>
            </a:extLst>
          </p:cNvPr>
          <p:cNvSpPr>
            <a:spLocks/>
          </p:cNvSpPr>
          <p:nvPr/>
        </p:nvSpPr>
        <p:spPr bwMode="auto">
          <a:xfrm>
            <a:off x="457201" y="2971800"/>
            <a:ext cx="3873256" cy="900000"/>
          </a:xfrm>
          <a:prstGeom prst="roundRect">
            <a:avLst/>
          </a:prstGeom>
          <a:solidFill>
            <a:schemeClr val="accent1">
              <a:lumMod val="75000"/>
            </a:schemeClr>
          </a:solidFill>
          <a:ln w="57150">
            <a:solidFill>
              <a:schemeClr val="accent1"/>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B02F4547-9306-479D-9872-250E83DC4597}"/>
              </a:ext>
            </a:extLst>
          </p:cNvPr>
          <p:cNvSpPr txBox="1"/>
          <p:nvPr/>
        </p:nvSpPr>
        <p:spPr>
          <a:xfrm>
            <a:off x="793544" y="3019593"/>
            <a:ext cx="3873255" cy="769441"/>
          </a:xfrm>
          <a:prstGeom prst="rect">
            <a:avLst/>
          </a:prstGeom>
          <a:noFill/>
        </p:spPr>
        <p:txBody>
          <a:bodyPr wrap="square" rtlCol="0">
            <a:spAutoFit/>
          </a:bodyPr>
          <a:lstStyle/>
          <a:p>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Định</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Nghĩa</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Freeform 20">
            <a:extLst>
              <a:ext uri="{FF2B5EF4-FFF2-40B4-BE49-F238E27FC236}">
                <a16:creationId xmlns:a16="http://schemas.microsoft.com/office/drawing/2014/main" id="{64244047-BBC0-4DF3-8D00-6B575ECBC503}"/>
              </a:ext>
            </a:extLst>
          </p:cNvPr>
          <p:cNvSpPr>
            <a:spLocks/>
          </p:cNvSpPr>
          <p:nvPr/>
        </p:nvSpPr>
        <p:spPr bwMode="auto">
          <a:xfrm>
            <a:off x="457201" y="6858000"/>
            <a:ext cx="2971799" cy="900000"/>
          </a:xfrm>
          <a:prstGeom prst="roundRect">
            <a:avLst/>
          </a:prstGeom>
          <a:solidFill>
            <a:schemeClr val="accent2">
              <a:lumMod val="75000"/>
            </a:schemeClr>
          </a:solidFill>
          <a:ln w="57150">
            <a:solidFill>
              <a:schemeClr val="accent1"/>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713EFA2D-840B-4834-BDD1-C22E4EC623DE}"/>
              </a:ext>
            </a:extLst>
          </p:cNvPr>
          <p:cNvSpPr txBox="1"/>
          <p:nvPr/>
        </p:nvSpPr>
        <p:spPr>
          <a:xfrm>
            <a:off x="793544" y="6905793"/>
            <a:ext cx="3873255" cy="769441"/>
          </a:xfrm>
          <a:prstGeom prst="rect">
            <a:avLst/>
          </a:prstGeom>
          <a:noFill/>
        </p:spPr>
        <p:txBody>
          <a:bodyPr wrap="square" rtlCol="0">
            <a:spAutoFit/>
          </a:bodyPr>
          <a:lstStyle/>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Ý </a:t>
            </a: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Nghĩa</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Freeform 20">
            <a:extLst>
              <a:ext uri="{FF2B5EF4-FFF2-40B4-BE49-F238E27FC236}">
                <a16:creationId xmlns:a16="http://schemas.microsoft.com/office/drawing/2014/main" id="{8926F3F7-1E52-4FB0-95E4-3314D5A1EE5F}"/>
              </a:ext>
            </a:extLst>
          </p:cNvPr>
          <p:cNvSpPr>
            <a:spLocks/>
          </p:cNvSpPr>
          <p:nvPr/>
        </p:nvSpPr>
        <p:spPr bwMode="auto">
          <a:xfrm>
            <a:off x="457201" y="10225200"/>
            <a:ext cx="2819400" cy="900000"/>
          </a:xfrm>
          <a:prstGeom prst="roundRect">
            <a:avLst/>
          </a:prstGeom>
          <a:solidFill>
            <a:schemeClr val="accent4">
              <a:lumMod val="75000"/>
            </a:schemeClr>
          </a:solidFill>
          <a:ln w="57150">
            <a:solidFill>
              <a:schemeClr val="accent1"/>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1" name="TextBox 10">
            <a:extLst>
              <a:ext uri="{FF2B5EF4-FFF2-40B4-BE49-F238E27FC236}">
                <a16:creationId xmlns:a16="http://schemas.microsoft.com/office/drawing/2014/main" id="{A8C9A84D-F76D-4621-A061-E11CB74313E3}"/>
              </a:ext>
            </a:extLst>
          </p:cNvPr>
          <p:cNvSpPr txBox="1"/>
          <p:nvPr/>
        </p:nvSpPr>
        <p:spPr>
          <a:xfrm>
            <a:off x="793544" y="10272993"/>
            <a:ext cx="3873255" cy="769441"/>
          </a:xfrm>
          <a:prstGeom prst="rect">
            <a:avLst/>
          </a:prstGeom>
          <a:noFill/>
        </p:spPr>
        <p:txBody>
          <a:bodyPr wrap="square" rtlCol="0">
            <a:spAutoFit/>
          </a:bodyPr>
          <a:lstStyle/>
          <a:p>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Chú</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Ý</a:t>
            </a:r>
          </a:p>
        </p:txBody>
      </p:sp>
      <p:pic>
        <p:nvPicPr>
          <p:cNvPr id="2" name="Picture 1">
            <a:extLst>
              <a:ext uri="{FF2B5EF4-FFF2-40B4-BE49-F238E27FC236}">
                <a16:creationId xmlns:a16="http://schemas.microsoft.com/office/drawing/2014/main" id="{9A257961-0C29-4B3F-8360-897FAE2F792E}"/>
              </a:ext>
            </a:extLst>
          </p:cNvPr>
          <p:cNvPicPr>
            <a:picLocks noChangeAspect="1"/>
          </p:cNvPicPr>
          <p:nvPr/>
        </p:nvPicPr>
        <p:blipFill>
          <a:blip r:embed="rId3"/>
          <a:stretch>
            <a:fillRect/>
          </a:stretch>
        </p:blipFill>
        <p:spPr>
          <a:xfrm>
            <a:off x="14258352" y="3505200"/>
            <a:ext cx="9668447" cy="9753599"/>
          </a:xfrm>
          <a:prstGeom prst="rect">
            <a:avLst/>
          </a:prstGeom>
        </p:spPr>
      </p:pic>
      <p:sp>
        <p:nvSpPr>
          <p:cNvPr id="4" name="TextBox 3">
            <a:extLst>
              <a:ext uri="{FF2B5EF4-FFF2-40B4-BE49-F238E27FC236}">
                <a16:creationId xmlns:a16="http://schemas.microsoft.com/office/drawing/2014/main" id="{5071D9D3-2FD8-452D-BB90-429B7E38D791}"/>
              </a:ext>
            </a:extLst>
          </p:cNvPr>
          <p:cNvSpPr txBox="1"/>
          <p:nvPr/>
        </p:nvSpPr>
        <p:spPr>
          <a:xfrm>
            <a:off x="438150" y="11147061"/>
            <a:ext cx="13649898" cy="2970044"/>
          </a:xfrm>
          <a:prstGeom prst="rect">
            <a:avLst/>
          </a:prstGeom>
          <a:noFill/>
        </p:spPr>
        <p:txBody>
          <a:bodyPr wrap="square" rtlCol="0">
            <a:spAutoFit/>
          </a:bodyPr>
          <a:lstStyle/>
          <a:p>
            <a:r>
              <a:rPr lang="en-US" dirty="0"/>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tài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gọi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khoảng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biến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thiên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biên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khoảng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tứ</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phân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vị</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trải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giữa</a:t>
            </a:r>
            <a:r>
              <a:rPr lang="en-US" sz="4800" b="1" dirty="0">
                <a:latin typeface="Tahoma" panose="020B0604030504040204" pitchFamily="34" charset="0"/>
                <a:ea typeface="Tahoma" panose="020B0604030504040204" pitchFamily="34" charset="0"/>
                <a:cs typeface="Tahoma" panose="020B0604030504040204" pitchFamily="34" charset="0"/>
              </a:rPr>
              <a:t>.</a:t>
            </a:r>
          </a:p>
          <a:p>
            <a:endParaRPr lang="en-US" dirty="0"/>
          </a:p>
        </p:txBody>
      </p:sp>
      <p:sp>
        <p:nvSpPr>
          <p:cNvPr id="13" name="TextBox 12">
            <a:extLst>
              <a:ext uri="{FF2B5EF4-FFF2-40B4-BE49-F238E27FC236}">
                <a16:creationId xmlns:a16="http://schemas.microsoft.com/office/drawing/2014/main" id="{5BDBE67A-1A58-4320-A81B-18A90526481F}"/>
              </a:ext>
            </a:extLst>
          </p:cNvPr>
          <p:cNvSpPr txBox="1"/>
          <p:nvPr/>
        </p:nvSpPr>
        <p:spPr>
          <a:xfrm>
            <a:off x="411818" y="7848600"/>
            <a:ext cx="13761382" cy="2308324"/>
          </a:xfrm>
          <a:prstGeom prst="rect">
            <a:avLst/>
          </a:prstGeom>
          <a:noFill/>
        </p:spPr>
        <p:txBody>
          <a:bodyPr wrap="square" rtlCol="0">
            <a:spAutoFit/>
          </a:bodyPr>
          <a:lstStyle/>
          <a:p>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Khoảng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tứ</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phân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vị</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cũng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phân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tán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Khoảng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tứ</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phân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vị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càng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lớn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thì</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càng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phân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tán</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6" name="Rounded Rectangle 45">
                <a:extLst>
                  <a:ext uri="{FF2B5EF4-FFF2-40B4-BE49-F238E27FC236}">
                    <a16:creationId xmlns:a16="http://schemas.microsoft.com/office/drawing/2014/main" id="{B243C42C-408F-4A65-AE09-42FDF1C05A28}"/>
                  </a:ext>
                </a:extLst>
              </p:cNvPr>
              <p:cNvSpPr/>
              <p:nvPr/>
            </p:nvSpPr>
            <p:spPr>
              <a:xfrm>
                <a:off x="457200" y="4038600"/>
                <a:ext cx="13411200" cy="2703409"/>
              </a:xfrm>
              <a:prstGeom prst="roundRect">
                <a:avLst/>
              </a:prstGeom>
              <a:solidFill>
                <a:schemeClr val="accent2">
                  <a:lumMod val="40000"/>
                  <a:lumOff val="60000"/>
                </a:schemeClr>
              </a:solidFill>
              <a:ln w="19050">
                <a:solidFill>
                  <a:schemeClr val="accent4">
                    <a:lumMod val="60000"/>
                    <a:lumOff val="40000"/>
                  </a:schemeClr>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Khoảng</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tứ</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phân</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vị</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kí</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𝜟</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𝑸</m:t>
                        </m:r>
                      </m:sub>
                    </m:sSub>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giữa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tứ</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phân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vị</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thứ</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tứ</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phân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vị</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thứ</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nhất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túc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𝜟</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𝑸</m:t>
                        </m:r>
                      </m:sub>
                    </m:sSub>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𝑸</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sub>
                    </m:sSub>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𝑸</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𝟏</m:t>
                        </m:r>
                      </m:sub>
                    </m:sSub>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16" name="Rounded Rectangle 45">
                <a:extLst>
                  <a:ext uri="{FF2B5EF4-FFF2-40B4-BE49-F238E27FC236}">
                    <a16:creationId xmlns:a16="http://schemas.microsoft.com/office/drawing/2014/main" id="{B243C42C-408F-4A65-AE09-42FDF1C05A28}"/>
                  </a:ext>
                </a:extLst>
              </p:cNvPr>
              <p:cNvSpPr>
                <a:spLocks noRot="1" noChangeAspect="1" noMove="1" noResize="1" noEditPoints="1" noAdjustHandles="1" noChangeArrowheads="1" noChangeShapeType="1" noTextEdit="1"/>
              </p:cNvSpPr>
              <p:nvPr/>
            </p:nvSpPr>
            <p:spPr>
              <a:xfrm>
                <a:off x="457200" y="4038600"/>
                <a:ext cx="13411200" cy="2703409"/>
              </a:xfrm>
              <a:prstGeom prst="roundRect">
                <a:avLst/>
              </a:prstGeom>
              <a:blipFill>
                <a:blip r:embed="rId4"/>
                <a:stretch>
                  <a:fillRect l="-1044" t="-1121" b="-5830"/>
                </a:stretch>
              </a:blipFill>
              <a:ln w="19050">
                <a:solidFill>
                  <a:schemeClr val="accent4">
                    <a:lumMod val="60000"/>
                    <a:lumOff val="40000"/>
                  </a:schemeClr>
                </a:solidFill>
              </a:ln>
            </p:spPr>
            <p:txBody>
              <a:bodyPr/>
              <a:lstStyle/>
              <a:p>
                <a:r>
                  <a:rPr lang="en-US">
                    <a:noFill/>
                  </a:rPr>
                  <a:t> </a:t>
                </a:r>
              </a:p>
            </p:txBody>
          </p:sp>
        </mc:Fallback>
      </mc:AlternateContent>
    </p:spTree>
    <p:extLst>
      <p:ext uri="{BB962C8B-B14F-4D97-AF65-F5344CB8AC3E}">
        <p14:creationId xmlns:p14="http://schemas.microsoft.com/office/powerpoint/2010/main" val="3617767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wipe(left)">
                                      <p:cBhvr>
                                        <p:cTn id="33" dur="500"/>
                                        <p:tgtEl>
                                          <p:spTgt spid="1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4">
                                            <p:txEl>
                                              <p:pRg st="0" end="0"/>
                                            </p:txEl>
                                          </p:spTgt>
                                        </p:tgtEl>
                                        <p:attrNameLst>
                                          <p:attrName>style.visibility</p:attrName>
                                        </p:attrNameLst>
                                      </p:cBhvr>
                                      <p:to>
                                        <p:strVal val="visible"/>
                                      </p:to>
                                    </p:set>
                                    <p:animEffect transition="in" filter="wipe(left)">
                                      <p:cBhvr>
                                        <p:cTn id="46" dur="500"/>
                                        <p:tgtEl>
                                          <p:spTgt spid="4">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left)">
                                      <p:cBhvr>
                                        <p:cTn id="5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5" grpId="0" animBg="1"/>
      <p:bldP spid="6" grpId="0"/>
      <p:bldP spid="8" grpId="0" animBg="1"/>
      <p:bldP spid="9" grpId="0"/>
      <p:bldP spid="10" grpId="0" animBg="1"/>
      <p:bldP spid="11" grpId="0"/>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268699" y="1752600"/>
            <a:ext cx="23734301" cy="2438399"/>
          </a:xfrm>
          <a:prstGeom prst="rect">
            <a:avLst/>
          </a:prstGeom>
          <a:solidFill>
            <a:schemeClr val="bg2">
              <a:lumMod val="90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indent="0">
              <a:buNone/>
            </a:pPr>
            <a:r>
              <a:rPr lang="en-US" dirty="0"/>
              <a:t>                     </a:t>
            </a:r>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biết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ghế</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trống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tại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rạp</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chiếu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phim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trong</a:t>
            </a:r>
            <a:r>
              <a:rPr lang="en-US" sz="4800" b="1" dirty="0">
                <a:latin typeface="Tahoma" panose="020B0604030504040204" pitchFamily="34" charset="0"/>
                <a:ea typeface="Tahoma" panose="020B0604030504040204" pitchFamily="34" charset="0"/>
                <a:cs typeface="Tahoma" panose="020B0604030504040204" pitchFamily="34" charset="0"/>
              </a:rPr>
              <a:t> 9 </a:t>
            </a:r>
            <a:r>
              <a:rPr lang="en-US" sz="4800" b="1" dirty="0" err="1">
                <a:latin typeface="Tahoma" panose="020B0604030504040204" pitchFamily="34" charset="0"/>
                <a:ea typeface="Tahoma" panose="020B0604030504040204" pitchFamily="34" charset="0"/>
                <a:cs typeface="Tahoma" panose="020B0604030504040204" pitchFamily="34" charset="0"/>
              </a:rPr>
              <a:t>ngày</a:t>
            </a:r>
            <a:r>
              <a:rPr lang="en-US" sz="4800" b="1" dirty="0">
                <a:latin typeface="Tahoma" panose="020B0604030504040204" pitchFamily="34" charset="0"/>
                <a:ea typeface="Tahoma" panose="020B0604030504040204" pitchFamily="34" charset="0"/>
                <a:cs typeface="Tahoma" panose="020B0604030504040204" pitchFamily="34" charset="0"/>
              </a:rPr>
              <a:t>: 7	8	22	20	15	18	19	13	11.</a:t>
            </a:r>
          </a:p>
          <a:p>
            <a:r>
              <a:rPr lang="en-US" sz="4800" b="1" dirty="0" err="1">
                <a:latin typeface="Tahoma" panose="020B0604030504040204" pitchFamily="34" charset="0"/>
                <a:ea typeface="Tahoma" panose="020B0604030504040204" pitchFamily="34" charset="0"/>
                <a:cs typeface="Tahoma" panose="020B0604030504040204" pitchFamily="34" charset="0"/>
              </a:rPr>
              <a:t>Tìm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khoảng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tứ</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phân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này</a:t>
            </a:r>
            <a:r>
              <a:rPr lang="en-US" sz="4800" b="1" dirty="0">
                <a:latin typeface="Tahoma" panose="020B0604030504040204" pitchFamily="34" charset="0"/>
                <a:ea typeface="Tahoma" panose="020B0604030504040204" pitchFamily="34" charset="0"/>
                <a:cs typeface="Tahoma" panose="020B0604030504040204" pitchFamily="34" charset="0"/>
              </a:rPr>
              <a:t>.</a:t>
            </a:r>
          </a:p>
          <a:p>
            <a:pPr marL="0" indent="0">
              <a:buNone/>
            </a:pPr>
            <a:endParaRPr lang="en-US" dirty="0"/>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268699" y="4190999"/>
                <a:ext cx="23530866" cy="9251467"/>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latin typeface="Tahoma" panose="020B0604030504040204" pitchFamily="34" charset="0"/>
                  <a:ea typeface="Tahoma" panose="020B0604030504040204" pitchFamily="34" charset="0"/>
                  <a:cs typeface="Tahoma" panose="020B0604030504040204" pitchFamily="34" charset="0"/>
                </a:endParaRPr>
              </a:p>
              <a:p>
                <a:r>
                  <a:rPr lang="en-US" b="1" dirty="0" err="1">
                    <a:latin typeface="Tahoma" panose="020B0604030504040204" pitchFamily="34" charset="0"/>
                    <a:ea typeface="Tahoma" panose="020B0604030504040204" pitchFamily="34" charset="0"/>
                    <a:cs typeface="Tahoma" panose="020B0604030504040204" pitchFamily="34" charset="0"/>
                  </a:rPr>
                  <a:t>Trước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hết</a:t>
                </a:r>
                <a:r>
                  <a:rPr lang="en-US" b="1" dirty="0">
                    <a:latin typeface="Tahoma" panose="020B0604030504040204" pitchFamily="34" charset="0"/>
                    <a:ea typeface="Tahoma" panose="020B0604030504040204" pitchFamily="34" charset="0"/>
                    <a:cs typeface="Tahoma" panose="020B0604030504040204" pitchFamily="34" charset="0"/>
                  </a:rPr>
                  <a:t>, ta </a:t>
                </a:r>
                <a:r>
                  <a:rPr lang="en-US" b="1" dirty="0" err="1">
                    <a:latin typeface="Tahoma" panose="020B0604030504040204" pitchFamily="34" charset="0"/>
                    <a:ea typeface="Tahoma" panose="020B0604030504040204" pitchFamily="34" charset="0"/>
                    <a:cs typeface="Tahoma" panose="020B0604030504040204" pitchFamily="34" charset="0"/>
                  </a:rPr>
                  <a:t>sắp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xếp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theo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thứ</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tự</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giảm</a:t>
                </a:r>
                <a:r>
                  <a:rPr lang="en-US" b="1" dirty="0">
                    <a:latin typeface="Tahoma" panose="020B0604030504040204" pitchFamily="34" charset="0"/>
                    <a:ea typeface="Tahoma" panose="020B0604030504040204" pitchFamily="34" charset="0"/>
                    <a:cs typeface="Tahoma" panose="020B0604030504040204" pitchFamily="34" charset="0"/>
                  </a:rPr>
                  <a:t>:</a:t>
                </a:r>
              </a:p>
              <a:p>
                <a:r>
                  <a:rPr lang="en-US" b="1" dirty="0">
                    <a:latin typeface="Tahoma" panose="020B0604030504040204" pitchFamily="34" charset="0"/>
                    <a:ea typeface="Tahoma" panose="020B0604030504040204" pitchFamily="34" charset="0"/>
                    <a:cs typeface="Tahoma" panose="020B0604030504040204" pitchFamily="34" charset="0"/>
                  </a:rPr>
                  <a:t>7	8	11	13	15        18	   19	 20	22.</a:t>
                </a:r>
              </a:p>
              <a:p>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gồm</a:t>
                </a:r>
                <a:r>
                  <a:rPr lang="en-US" b="1" dirty="0">
                    <a:latin typeface="Tahoma" panose="020B0604030504040204" pitchFamily="34" charset="0"/>
                    <a:ea typeface="Tahoma" panose="020B0604030504040204" pitchFamily="34" charset="0"/>
                    <a:cs typeface="Tahoma" panose="020B0604030504040204" pitchFamily="34" charset="0"/>
                  </a:rPr>
                  <a:t> 9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trung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ở </a:t>
                </a:r>
                <a:r>
                  <a:rPr lang="en-US" b="1" dirty="0" err="1">
                    <a:latin typeface="Tahoma" panose="020B0604030504040204" pitchFamily="34" charset="0"/>
                    <a:ea typeface="Tahoma" panose="020B0604030504040204" pitchFamily="34" charset="0"/>
                    <a:cs typeface="Tahoma" panose="020B0604030504040204" pitchFamily="34" charset="0"/>
                  </a:rPr>
                  <a:t>vị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giữa</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𝑸</m:t>
                        </m:r>
                      </m:e>
                      <m:sub>
                        <m:r>
                          <a:rPr lang="en-US" b="1" i="1">
                            <a:latin typeface="Cambria Math" panose="02040503050406030204" pitchFamily="18" charset="0"/>
                          </a:rPr>
                          <m:t>𝟐</m:t>
                        </m:r>
                      </m:sub>
                    </m:sSub>
                    <m:r>
                      <a:rPr lang="en-US" b="1" i="1">
                        <a:latin typeface="Cambria Math" panose="02040503050406030204" pitchFamily="18" charset="0"/>
                      </a:rPr>
                      <m:t>=</m:t>
                    </m:r>
                    <m:r>
                      <a:rPr lang="en-US" b="1" i="1">
                        <a:latin typeface="Cambria Math" panose="02040503050406030204" pitchFamily="18" charset="0"/>
                      </a:rPr>
                      <m:t>𝟏𝟓</m:t>
                    </m:r>
                  </m:oMath>
                </a14:m>
                <a:r>
                  <a:rPr lang="en-US" b="1" dirty="0">
                    <a:latin typeface="Tahoma" panose="020B0604030504040204" pitchFamily="34" charset="0"/>
                    <a:ea typeface="Tahoma" panose="020B0604030504040204" pitchFamily="34" charset="0"/>
                    <a:cs typeface="Tahoma" panose="020B0604030504040204" pitchFamily="34" charset="0"/>
                  </a:rPr>
                  <a:t>.</a:t>
                </a:r>
              </a:p>
              <a:p>
                <a:pPr>
                  <a:defRPr/>
                </a:pPr>
                <a:r>
                  <a:rPr lang="en-US" b="1" dirty="0" err="1">
                    <a:latin typeface="Tahoma" panose="020B0604030504040204" pitchFamily="34" charset="0"/>
                    <a:ea typeface="Tahoma" panose="020B0604030504040204" pitchFamily="34" charset="0"/>
                    <a:cs typeface="Tahoma" panose="020B0604030504040204" pitchFamily="34" charset="0"/>
                  </a:rPr>
                  <a:t>Nửa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trái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7, 8, 11, 13 </a:t>
                </a:r>
                <a:r>
                  <a:rPr lang="en-US" b="1" dirty="0" err="1">
                    <a:latin typeface="Tahoma" panose="020B0604030504040204" pitchFamily="34" charset="0"/>
                    <a:ea typeface="Tahoma" panose="020B0604030504040204" pitchFamily="34" charset="0"/>
                    <a:cs typeface="Tahoma" panose="020B0604030504040204" pitchFamily="34" charset="0"/>
                  </a:rPr>
                  <a:t>gồm</a:t>
                </a:r>
                <a:r>
                  <a:rPr lang="en-US" b="1" dirty="0">
                    <a:latin typeface="Tahoma" panose="020B0604030504040204" pitchFamily="34" charset="0"/>
                    <a:ea typeface="Tahoma" panose="020B0604030504040204" pitchFamily="34" charset="0"/>
                    <a:cs typeface="Tahoma" panose="020B0604030504040204" pitchFamily="34" charset="0"/>
                  </a:rPr>
                  <a:t> 4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phần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giữa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8, 11.</a:t>
                </a:r>
              </a:p>
              <a:p>
                <a:pPr>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Do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𝑸</m:t>
                        </m:r>
                      </m:e>
                      <m:sub>
                        <m:r>
                          <a:rPr lang="en-US" b="1" i="1">
                            <a:latin typeface="Cambria Math" panose="02040503050406030204" pitchFamily="18" charset="0"/>
                          </a:rPr>
                          <m:t>𝟏</m:t>
                        </m:r>
                      </m:sub>
                    </m:sSub>
                    <m:r>
                      <a:rPr lang="en-US" b="1" i="1">
                        <a:latin typeface="Cambria Math" panose="02040503050406030204" pitchFamily="18" charset="0"/>
                      </a:rPr>
                      <m:t>=(</m:t>
                    </m:r>
                    <m:r>
                      <a:rPr lang="en-US" b="1" i="1">
                        <a:latin typeface="Cambria Math" panose="02040503050406030204" pitchFamily="18" charset="0"/>
                      </a:rPr>
                      <m:t>𝟖</m:t>
                    </m:r>
                    <m:r>
                      <a:rPr lang="en-US" b="1" i="1">
                        <a:latin typeface="Cambria Math" panose="02040503050406030204" pitchFamily="18" charset="0"/>
                      </a:rPr>
                      <m:t>+</m:t>
                    </m:r>
                    <m:r>
                      <a:rPr lang="en-US" b="1" i="1">
                        <a:latin typeface="Cambria Math" panose="02040503050406030204" pitchFamily="18" charset="0"/>
                      </a:rPr>
                      <m:t>𝟏𝟏</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𝟗</m:t>
                    </m:r>
                    <m:r>
                      <a:rPr lang="en-US" b="1" i="1">
                        <a:latin typeface="Cambria Math" panose="02040503050406030204" pitchFamily="18" charset="0"/>
                      </a:rPr>
                      <m:t>,</m:t>
                    </m:r>
                    <m:r>
                      <a:rPr lang="en-US" b="1" i="1">
                        <a:latin typeface="Cambria Math" panose="02040503050406030204" pitchFamily="18" charset="0"/>
                      </a:rPr>
                      <m:t>𝟓</m:t>
                    </m:r>
                  </m:oMath>
                </a14:m>
                <a:r>
                  <a:rPr lang="en-US" b="1" dirty="0">
                    <a:latin typeface="Tahoma" panose="020B0604030504040204" pitchFamily="34" charset="0"/>
                    <a:ea typeface="Tahoma" panose="020B0604030504040204" pitchFamily="34" charset="0"/>
                    <a:cs typeface="Tahoma" panose="020B0604030504040204" pitchFamily="34" charset="0"/>
                  </a:rPr>
                  <a:t>.</a:t>
                </a: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defRPr/>
                </a:pP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Nửa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phải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18, 19, 20, 22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4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hai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phần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tử</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chính</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giữa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19, 20.</a:t>
                </a:r>
              </a:p>
              <a:p>
                <a:pPr lvl="0">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Do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𝑸</m:t>
                        </m:r>
                      </m:e>
                      <m:sub>
                        <m:r>
                          <a:rPr lang="en-US" b="1" i="1">
                            <a:latin typeface="Cambria Math" panose="02040503050406030204" pitchFamily="18" charset="0"/>
                          </a:rPr>
                          <m:t>𝟑</m:t>
                        </m:r>
                      </m:sub>
                    </m:sSub>
                    <m:r>
                      <a:rPr lang="en-US" b="1" i="1">
                        <a:latin typeface="Cambria Math" panose="02040503050406030204" pitchFamily="18" charset="0"/>
                      </a:rPr>
                      <m:t>=(</m:t>
                    </m:r>
                    <m:r>
                      <a:rPr lang="en-US" b="1" i="1">
                        <a:latin typeface="Cambria Math" panose="02040503050406030204" pitchFamily="18" charset="0"/>
                      </a:rPr>
                      <m:t>𝟏𝟗</m:t>
                    </m:r>
                    <m:r>
                      <a:rPr lang="en-US" b="1" i="1">
                        <a:latin typeface="Cambria Math" panose="02040503050406030204" pitchFamily="18" charset="0"/>
                      </a:rPr>
                      <m:t>+</m:t>
                    </m:r>
                    <m:r>
                      <a:rPr lang="en-US" b="1" i="1">
                        <a:latin typeface="Cambria Math" panose="02040503050406030204" pitchFamily="18" charset="0"/>
                      </a:rPr>
                      <m:t>𝟐𝟎</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𝟏𝟗</m:t>
                    </m:r>
                    <m:r>
                      <a:rPr lang="en-US" b="1" i="1">
                        <a:latin typeface="Cambria Math" panose="02040503050406030204" pitchFamily="18" charset="0"/>
                      </a:rPr>
                      <m:t>,</m:t>
                    </m:r>
                    <m:r>
                      <a:rPr lang="en-US" b="1" i="1">
                        <a:latin typeface="Cambria Math" panose="02040503050406030204" pitchFamily="18" charset="0"/>
                      </a:rPr>
                      <m:t>𝟓</m:t>
                    </m:r>
                  </m:oMath>
                </a14:m>
                <a:r>
                  <a:rPr lang="en-US" b="1" dirty="0">
                    <a:latin typeface="Tahoma" panose="020B0604030504040204" pitchFamily="34" charset="0"/>
                    <a:ea typeface="Tahoma" panose="020B0604030504040204" pitchFamily="34" charset="0"/>
                    <a:cs typeface="Tahoma" panose="020B0604030504040204" pitchFamily="34" charset="0"/>
                  </a:rPr>
                  <a:t>.</a:t>
                </a: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defRPr/>
                </a:pP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Vậy</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khoảng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tứ</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phân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vị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cho</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mẫu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𝜟</m:t>
                        </m:r>
                      </m:e>
                      <m:sub>
                        <m:r>
                          <a:rPr lang="en-US" b="1" i="1">
                            <a:latin typeface="Cambria Math" panose="02040503050406030204" pitchFamily="18" charset="0"/>
                          </a:rPr>
                          <m:t>𝑸</m:t>
                        </m:r>
                      </m:sub>
                    </m:sSub>
                    <m:r>
                      <a:rPr lang="en-US" b="1" i="1">
                        <a:latin typeface="Cambria Math" panose="02040503050406030204" pitchFamily="18" charset="0"/>
                      </a:rPr>
                      <m:t>=</m:t>
                    </m:r>
                    <m:r>
                      <a:rPr lang="en-US" b="1" i="1">
                        <a:latin typeface="Cambria Math" panose="02040503050406030204" pitchFamily="18" charset="0"/>
                      </a:rPr>
                      <m:t>𝟏𝟗</m:t>
                    </m:r>
                    <m:r>
                      <a:rPr lang="en-US" b="1" i="1">
                        <a:latin typeface="Cambria Math" panose="02040503050406030204" pitchFamily="18" charset="0"/>
                      </a:rPr>
                      <m:t>,</m:t>
                    </m:r>
                    <m:r>
                      <a:rPr lang="en-US" b="1" i="1">
                        <a:latin typeface="Cambria Math" panose="02040503050406030204" pitchFamily="18" charset="0"/>
                      </a:rPr>
                      <m:t>𝟓</m:t>
                    </m:r>
                    <m:r>
                      <a:rPr lang="en-US" b="1" i="1">
                        <a:latin typeface="Cambria Math" panose="02040503050406030204" pitchFamily="18" charset="0"/>
                      </a:rPr>
                      <m:t>−</m:t>
                    </m:r>
                    <m:r>
                      <a:rPr lang="en-US" b="1" i="1">
                        <a:latin typeface="Cambria Math" panose="02040503050406030204" pitchFamily="18" charset="0"/>
                      </a:rPr>
                      <m:t>𝟗</m:t>
                    </m:r>
                    <m:r>
                      <a:rPr lang="en-US" b="1" i="1">
                        <a:latin typeface="Cambria Math" panose="02040503050406030204" pitchFamily="18" charset="0"/>
                      </a:rPr>
                      <m:t>,</m:t>
                    </m:r>
                    <m:r>
                      <a:rPr lang="en-US" b="1" i="1">
                        <a:latin typeface="Cambria Math" panose="02040503050406030204" pitchFamily="18" charset="0"/>
                      </a:rPr>
                      <m:t>𝟓</m:t>
                    </m:r>
                    <m:r>
                      <a:rPr lang="en-US" b="1" i="1">
                        <a:latin typeface="Cambria Math" panose="02040503050406030204" pitchFamily="18" charset="0"/>
                      </a:rPr>
                      <m:t>=</m:t>
                    </m:r>
                    <m:r>
                      <a:rPr lang="en-US" b="1" i="1">
                        <a:latin typeface="Cambria Math" panose="02040503050406030204" pitchFamily="18" charset="0"/>
                      </a:rPr>
                      <m:t>𝟏𝟎</m:t>
                    </m:r>
                  </m:oMath>
                </a14:m>
                <a:r>
                  <a:rPr lang="en-US" b="1" dirty="0">
                    <a:latin typeface="Tahoma" panose="020B0604030504040204" pitchFamily="34" charset="0"/>
                    <a:ea typeface="Tahoma" panose="020B0604030504040204" pitchFamily="34" charset="0"/>
                    <a:cs typeface="Tahoma" panose="020B0604030504040204" pitchFamily="34" charset="0"/>
                  </a:rPr>
                  <a:t>.</a:t>
                </a: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268699" y="4190999"/>
                <a:ext cx="23530866" cy="9251467"/>
              </a:xfrm>
              <a:prstGeom prst="rect">
                <a:avLst/>
              </a:prstGeom>
              <a:blipFill>
                <a:blip r:embed="rId3"/>
                <a:stretch>
                  <a:fillRect l="-1036" r="-621" b="-4605"/>
                </a:stretch>
              </a:blipFill>
              <a:ln>
                <a:solidFill>
                  <a:srgbClr val="00B0F0"/>
                </a:solidFill>
              </a:ln>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A71C8DC7-7994-4286-90B8-7ABC7A0D19D8}"/>
              </a:ext>
            </a:extLst>
          </p:cNvPr>
          <p:cNvGrpSpPr/>
          <p:nvPr/>
        </p:nvGrpSpPr>
        <p:grpSpPr>
          <a:xfrm>
            <a:off x="-1555" y="1676400"/>
            <a:ext cx="3430555" cy="1550398"/>
            <a:chOff x="22440" y="59288"/>
            <a:chExt cx="1205828" cy="292052"/>
          </a:xfrm>
        </p:grpSpPr>
        <p:grpSp>
          <p:nvGrpSpPr>
            <p:cNvPr id="12" name="Group 11">
              <a:extLst>
                <a:ext uri="{FF2B5EF4-FFF2-40B4-BE49-F238E27FC236}">
                  <a16:creationId xmlns:a16="http://schemas.microsoft.com/office/drawing/2014/main" id="{93E781A0-5000-4618-B8D8-286B6F91CED0}"/>
                </a:ext>
              </a:extLst>
            </p:cNvPr>
            <p:cNvGrpSpPr/>
            <p:nvPr/>
          </p:nvGrpSpPr>
          <p:grpSpPr>
            <a:xfrm>
              <a:off x="22440" y="59288"/>
              <a:ext cx="1205828" cy="159667"/>
              <a:chOff x="31572" y="60276"/>
              <a:chExt cx="1696622" cy="197595"/>
            </a:xfrm>
          </p:grpSpPr>
          <p:sp>
            <p:nvSpPr>
              <p:cNvPr id="14" name="Arrow: Pentagon 13">
                <a:extLst>
                  <a:ext uri="{FF2B5EF4-FFF2-40B4-BE49-F238E27FC236}">
                    <a16:creationId xmlns:a16="http://schemas.microsoft.com/office/drawing/2014/main" id="{8C3E7BFB-BC69-4C8D-8C64-1FE6D9AC578B}"/>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Arrow: Chevron 14">
                <a:extLst>
                  <a:ext uri="{FF2B5EF4-FFF2-40B4-BE49-F238E27FC236}">
                    <a16:creationId xmlns:a16="http://schemas.microsoft.com/office/drawing/2014/main" id="{136A30F1-60D9-4AFB-9035-2B589A2E715A}"/>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6" name="Arrow: Chevron 15">
                <a:extLst>
                  <a:ext uri="{FF2B5EF4-FFF2-40B4-BE49-F238E27FC236}">
                    <a16:creationId xmlns:a16="http://schemas.microsoft.com/office/drawing/2014/main" id="{8D2E52FC-4F08-4473-AB01-2BD1CD9686C8}"/>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3" name="TextBox 56">
              <a:extLst>
                <a:ext uri="{FF2B5EF4-FFF2-40B4-BE49-F238E27FC236}">
                  <a16:creationId xmlns:a16="http://schemas.microsoft.com/office/drawing/2014/main" id="{DDF272A5-2DF0-4B04-B029-9C4DB5B92DEE}"/>
                </a:ext>
              </a:extLst>
            </p:cNvPr>
            <p:cNvSpPr txBox="1"/>
            <p:nvPr/>
          </p:nvSpPr>
          <p:spPr>
            <a:xfrm>
              <a:off x="183020" y="59288"/>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Ví</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dụ</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2.</a:t>
              </a:r>
              <a:endParaRPr lang="en-US" sz="4800" dirty="0">
                <a:effectLst/>
                <a:latin typeface="Tahoma" panose="020B0604030504040204" pitchFamily="34" charset="0"/>
                <a:ea typeface="Tahoma" panose="020B0604030504040204" pitchFamily="34" charset="0"/>
                <a:cs typeface="Tahoma" panose="020B0604030504040204" pitchFamily="34" charset="0"/>
              </a:endParaRPr>
            </a:p>
          </p:txBody>
        </p:sp>
      </p:grpSp>
      <p:grpSp>
        <p:nvGrpSpPr>
          <p:cNvPr id="17" name="Group 16">
            <a:extLst>
              <a:ext uri="{FF2B5EF4-FFF2-40B4-BE49-F238E27FC236}">
                <a16:creationId xmlns:a16="http://schemas.microsoft.com/office/drawing/2014/main" id="{81BB9948-5CF7-4623-9292-034797F88922}"/>
              </a:ext>
            </a:extLst>
          </p:cNvPr>
          <p:cNvGrpSpPr/>
          <p:nvPr/>
        </p:nvGrpSpPr>
        <p:grpSpPr>
          <a:xfrm>
            <a:off x="281271" y="4191000"/>
            <a:ext cx="4138330" cy="1598277"/>
            <a:chOff x="22440" y="59288"/>
            <a:chExt cx="1205828" cy="301071"/>
          </a:xfrm>
        </p:grpSpPr>
        <p:grpSp>
          <p:nvGrpSpPr>
            <p:cNvPr id="18" name="Group 17">
              <a:extLst>
                <a:ext uri="{FF2B5EF4-FFF2-40B4-BE49-F238E27FC236}">
                  <a16:creationId xmlns:a16="http://schemas.microsoft.com/office/drawing/2014/main" id="{F95B8880-EB04-4680-86FF-549ADF710424}"/>
                </a:ext>
              </a:extLst>
            </p:cNvPr>
            <p:cNvGrpSpPr/>
            <p:nvPr/>
          </p:nvGrpSpPr>
          <p:grpSpPr>
            <a:xfrm>
              <a:off x="22440" y="59288"/>
              <a:ext cx="1205828" cy="159667"/>
              <a:chOff x="31572" y="60276"/>
              <a:chExt cx="1696622" cy="197595"/>
            </a:xfrm>
          </p:grpSpPr>
          <p:sp>
            <p:nvSpPr>
              <p:cNvPr id="20" name="Arrow: Pentagon 19">
                <a:extLst>
                  <a:ext uri="{FF2B5EF4-FFF2-40B4-BE49-F238E27FC236}">
                    <a16:creationId xmlns:a16="http://schemas.microsoft.com/office/drawing/2014/main" id="{FD73311B-D69D-4874-A24E-013210179DCD}"/>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Arrow: Chevron 20">
                <a:extLst>
                  <a:ext uri="{FF2B5EF4-FFF2-40B4-BE49-F238E27FC236}">
                    <a16:creationId xmlns:a16="http://schemas.microsoft.com/office/drawing/2014/main" id="{E38992FF-E484-4276-8BF2-1F655FA973AB}"/>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2" name="Arrow: Chevron 21">
                <a:extLst>
                  <a:ext uri="{FF2B5EF4-FFF2-40B4-BE49-F238E27FC236}">
                    <a16:creationId xmlns:a16="http://schemas.microsoft.com/office/drawing/2014/main" id="{7A023741-9B11-4E60-AF29-70B4C5A73EF6}"/>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9" name="TextBox 56">
              <a:extLst>
                <a:ext uri="{FF2B5EF4-FFF2-40B4-BE49-F238E27FC236}">
                  <a16:creationId xmlns:a16="http://schemas.microsoft.com/office/drawing/2014/main" id="{8568B2AB-66C7-42E0-BEC4-002E85F9CCF4}"/>
                </a:ext>
              </a:extLst>
            </p:cNvPr>
            <p:cNvSpPr txBox="1"/>
            <p:nvPr/>
          </p:nvSpPr>
          <p:spPr>
            <a:xfrm>
              <a:off x="193316" y="68307"/>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Lời</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Giải</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016246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wipe(left)">
                                      <p:cBhvr>
                                        <p:cTn id="10" dur="500"/>
                                        <p:tgtEl>
                                          <p:spTgt spid="9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7">
                                            <p:txEl>
                                              <p:pRg st="0" end="0"/>
                                            </p:txEl>
                                          </p:spTgt>
                                        </p:tgtEl>
                                        <p:attrNameLst>
                                          <p:attrName>style.visibility</p:attrName>
                                        </p:attrNameLst>
                                      </p:cBhvr>
                                      <p:to>
                                        <p:strVal val="visible"/>
                                      </p:to>
                                    </p:set>
                                    <p:animEffect transition="in" filter="wipe(left)">
                                      <p:cBhvr>
                                        <p:cTn id="15" dur="500"/>
                                        <p:tgtEl>
                                          <p:spTgt spid="97">
                                            <p:txEl>
                                              <p:pRg st="0" end="0"/>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97">
                                            <p:txEl>
                                              <p:pRg st="1" end="1"/>
                                            </p:txEl>
                                          </p:spTgt>
                                        </p:tgtEl>
                                        <p:attrNameLst>
                                          <p:attrName>style.visibility</p:attrName>
                                        </p:attrNameLst>
                                      </p:cBhvr>
                                      <p:to>
                                        <p:strVal val="visible"/>
                                      </p:to>
                                    </p:set>
                                    <p:animEffect transition="in" filter="wipe(left)">
                                      <p:cBhvr>
                                        <p:cTn id="18" dur="500"/>
                                        <p:tgtEl>
                                          <p:spTgt spid="9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wipe(left)">
                                      <p:cBhvr>
                                        <p:cTn id="31" dur="500"/>
                                        <p:tgtEl>
                                          <p:spTgt spid="7">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Effect transition="in" filter="wipe(left)">
                                      <p:cBhvr>
                                        <p:cTn id="36" dur="500"/>
                                        <p:tgtEl>
                                          <p:spTgt spid="7">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7">
                                            <p:txEl>
                                              <p:pRg st="3" end="3"/>
                                            </p:txEl>
                                          </p:spTgt>
                                        </p:tgtEl>
                                        <p:attrNameLst>
                                          <p:attrName>style.visibility</p:attrName>
                                        </p:attrNameLst>
                                      </p:cBhvr>
                                      <p:to>
                                        <p:strVal val="visible"/>
                                      </p:to>
                                    </p:set>
                                    <p:animEffect transition="in" filter="wipe(left)">
                                      <p:cBhvr>
                                        <p:cTn id="41" dur="500"/>
                                        <p:tgtEl>
                                          <p:spTgt spid="7">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7">
                                            <p:txEl>
                                              <p:pRg st="4" end="4"/>
                                            </p:txEl>
                                          </p:spTgt>
                                        </p:tgtEl>
                                        <p:attrNameLst>
                                          <p:attrName>style.visibility</p:attrName>
                                        </p:attrNameLst>
                                      </p:cBhvr>
                                      <p:to>
                                        <p:strVal val="visible"/>
                                      </p:to>
                                    </p:set>
                                    <p:animEffect transition="in" filter="wipe(left)">
                                      <p:cBhvr>
                                        <p:cTn id="46" dur="500"/>
                                        <p:tgtEl>
                                          <p:spTgt spid="7">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7">
                                            <p:txEl>
                                              <p:pRg st="5" end="5"/>
                                            </p:txEl>
                                          </p:spTgt>
                                        </p:tgtEl>
                                        <p:attrNameLst>
                                          <p:attrName>style.visibility</p:attrName>
                                        </p:attrNameLst>
                                      </p:cBhvr>
                                      <p:to>
                                        <p:strVal val="visible"/>
                                      </p:to>
                                    </p:set>
                                    <p:animEffect transition="in" filter="wipe(left)">
                                      <p:cBhvr>
                                        <p:cTn id="51" dur="500"/>
                                        <p:tgtEl>
                                          <p:spTgt spid="7">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7">
                                            <p:txEl>
                                              <p:pRg st="6" end="6"/>
                                            </p:txEl>
                                          </p:spTgt>
                                        </p:tgtEl>
                                        <p:attrNameLst>
                                          <p:attrName>style.visibility</p:attrName>
                                        </p:attrNameLst>
                                      </p:cBhvr>
                                      <p:to>
                                        <p:strVal val="visible"/>
                                      </p:to>
                                    </p:set>
                                    <p:animEffect transition="in" filter="wipe(left)">
                                      <p:cBhvr>
                                        <p:cTn id="56" dur="500"/>
                                        <p:tgtEl>
                                          <p:spTgt spid="7">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7">
                                            <p:txEl>
                                              <p:pRg st="7" end="7"/>
                                            </p:txEl>
                                          </p:spTgt>
                                        </p:tgtEl>
                                        <p:attrNameLst>
                                          <p:attrName>style.visibility</p:attrName>
                                        </p:attrNameLst>
                                      </p:cBhvr>
                                      <p:to>
                                        <p:strVal val="visible"/>
                                      </p:to>
                                    </p:set>
                                    <p:animEffect transition="in" filter="wipe(left)">
                                      <p:cBhvr>
                                        <p:cTn id="61" dur="500"/>
                                        <p:tgtEl>
                                          <p:spTgt spid="7">
                                            <p:txEl>
                                              <p:pRg st="7" end="7"/>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7">
                                            <p:txEl>
                                              <p:pRg st="8" end="8"/>
                                            </p:txEl>
                                          </p:spTgt>
                                        </p:tgtEl>
                                        <p:attrNameLst>
                                          <p:attrName>style.visibility</p:attrName>
                                        </p:attrNameLst>
                                      </p:cBhvr>
                                      <p:to>
                                        <p:strVal val="visible"/>
                                      </p:to>
                                    </p:set>
                                    <p:animEffect transition="in" filter="wipe(left)">
                                      <p:cBhvr>
                                        <p:cTn id="66"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1" y="1696225"/>
            <a:ext cx="23975293" cy="2881506"/>
          </a:xfrm>
          <a:prstGeom prst="rect">
            <a:avLst/>
          </a:prstGeom>
          <a:solidFill>
            <a:schemeClr val="tx2">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en-US" b="1" dirty="0"/>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đây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bài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hát</a:t>
            </a:r>
            <a:r>
              <a:rPr lang="en-US" b="1" dirty="0">
                <a:latin typeface="Tahoma" panose="020B0604030504040204" pitchFamily="34" charset="0"/>
                <a:ea typeface="Tahoma" panose="020B0604030504040204" pitchFamily="34" charset="0"/>
                <a:cs typeface="Tahoma" panose="020B0604030504040204" pitchFamily="34" charset="0"/>
              </a:rPr>
              <a:t> ở </a:t>
            </a:r>
            <a:r>
              <a:rPr lang="en-US" b="1" dirty="0" err="1">
                <a:latin typeface="Tahoma" panose="020B0604030504040204" pitchFamily="34" charset="0"/>
                <a:ea typeface="Tahoma" panose="020B0604030504040204" pitchFamily="34" charset="0"/>
                <a:cs typeface="Tahoma" panose="020B0604030504040204" pitchFamily="34" charset="0"/>
              </a:rPr>
              <a:t>mỗi</a:t>
            </a:r>
            <a:r>
              <a:rPr lang="en-US" b="1" dirty="0">
                <a:latin typeface="Tahoma" panose="020B0604030504040204" pitchFamily="34" charset="0"/>
                <a:ea typeface="Tahoma" panose="020B0604030504040204" pitchFamily="34" charset="0"/>
                <a:cs typeface="Tahoma" panose="020B0604030504040204" pitchFamily="34" charset="0"/>
              </a:rPr>
              <a:t> album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bộ</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sưu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tập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An: 12	7	10	9	12	9	10	11	10	14.</a:t>
            </a:r>
          </a:p>
          <a:p>
            <a:pPr marL="0" indent="0">
              <a:lnSpc>
                <a:spcPct val="100000"/>
              </a:lnSpc>
              <a:buNone/>
            </a:pPr>
            <a:r>
              <a:rPr lang="en-US" b="1" dirty="0" err="1">
                <a:latin typeface="Tahoma" panose="020B0604030504040204" pitchFamily="34" charset="0"/>
                <a:ea typeface="Tahoma" panose="020B0604030504040204" pitchFamily="34" charset="0"/>
                <a:cs typeface="Tahoma" panose="020B0604030504040204" pitchFamily="34" charset="0"/>
              </a:rPr>
              <a:t>Hãy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tìm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khoảng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tứ</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này</a:t>
            </a:r>
            <a:r>
              <a:rPr lang="en-US" b="1" dirty="0">
                <a:latin typeface="Tahoma" panose="020B0604030504040204" pitchFamily="34" charset="0"/>
                <a:ea typeface="Tahoma" panose="020B0604030504040204" pitchFamily="34" charset="0"/>
                <a:cs typeface="Tahoma" panose="020B0604030504040204" pitchFamily="34" charset="0"/>
              </a:rPr>
              <a:t>.</a:t>
            </a:r>
            <a:endParaRPr lang="en-US" dirty="0"/>
          </a:p>
          <a:p>
            <a:endParaRPr lang="en-US"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32657" y="4695612"/>
                <a:ext cx="24070071" cy="8723527"/>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dirty="0"/>
                  <a:t>                                </a:t>
                </a:r>
                <a:r>
                  <a:rPr lang="en-US" b="1" dirty="0" err="1">
                    <a:latin typeface="Tahoma" panose="020B0604030504040204" pitchFamily="34" charset="0"/>
                    <a:ea typeface="Tahoma" panose="020B0604030504040204" pitchFamily="34" charset="0"/>
                    <a:cs typeface="Tahoma" panose="020B0604030504040204" pitchFamily="34" charset="0"/>
                  </a:rPr>
                  <a:t>Trước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hết</a:t>
                </a:r>
                <a:r>
                  <a:rPr lang="en-US" b="1" dirty="0">
                    <a:latin typeface="Tahoma" panose="020B0604030504040204" pitchFamily="34" charset="0"/>
                    <a:ea typeface="Tahoma" panose="020B0604030504040204" pitchFamily="34" charset="0"/>
                    <a:cs typeface="Tahoma" panose="020B0604030504040204" pitchFamily="34" charset="0"/>
                  </a:rPr>
                  <a:t>, ta </a:t>
                </a:r>
                <a:r>
                  <a:rPr lang="en-US" b="1" dirty="0" err="1">
                    <a:latin typeface="Tahoma" panose="020B0604030504040204" pitchFamily="34" charset="0"/>
                    <a:ea typeface="Tahoma" panose="020B0604030504040204" pitchFamily="34" charset="0"/>
                    <a:cs typeface="Tahoma" panose="020B0604030504040204" pitchFamily="34" charset="0"/>
                  </a:rPr>
                  <a:t>sắp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xếp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theo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thứ</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tự</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giảm</a:t>
                </a:r>
                <a:r>
                  <a:rPr lang="en-US" b="1" dirty="0">
                    <a:latin typeface="Tahoma" panose="020B0604030504040204" pitchFamily="34" charset="0"/>
                    <a:ea typeface="Tahoma" panose="020B0604030504040204" pitchFamily="34" charset="0"/>
                    <a:cs typeface="Tahoma" panose="020B0604030504040204" pitchFamily="34" charset="0"/>
                  </a:rPr>
                  <a:t>:</a:t>
                </a:r>
              </a:p>
              <a:p>
                <a:r>
                  <a:rPr lang="en-US" b="1" dirty="0">
                    <a:latin typeface="Tahoma" panose="020B0604030504040204" pitchFamily="34" charset="0"/>
                    <a:ea typeface="Tahoma" panose="020B0604030504040204" pitchFamily="34" charset="0"/>
                    <a:cs typeface="Tahoma" panose="020B0604030504040204" pitchFamily="34" charset="0"/>
                  </a:rPr>
                  <a:t>7	9	9	10	10	10	11	12	12	14.</a:t>
                </a:r>
              </a:p>
              <a:p>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gồm</a:t>
                </a:r>
                <a:r>
                  <a:rPr lang="en-US" b="1" dirty="0">
                    <a:latin typeface="Tahoma" panose="020B0604030504040204" pitchFamily="34" charset="0"/>
                    <a:ea typeface="Tahoma" panose="020B0604030504040204" pitchFamily="34" charset="0"/>
                    <a:cs typeface="Tahoma" panose="020B0604030504040204" pitchFamily="34" charset="0"/>
                  </a:rPr>
                  <a:t> 10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trung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𝑸</m:t>
                        </m:r>
                      </m:e>
                      <m:sub>
                        <m:r>
                          <a:rPr lang="en-US" b="1" i="1">
                            <a:latin typeface="Cambria Math" panose="02040503050406030204" pitchFamily="18" charset="0"/>
                          </a:rPr>
                          <m:t>𝟐</m:t>
                        </m:r>
                      </m:sub>
                    </m:sSub>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𝟏𝟎</m:t>
                        </m:r>
                        <m:r>
                          <a:rPr lang="en-US" b="1" i="1">
                            <a:latin typeface="Cambria Math" panose="02040503050406030204" pitchFamily="18" charset="0"/>
                          </a:rPr>
                          <m:t>+</m:t>
                        </m:r>
                        <m:r>
                          <a:rPr lang="en-US" b="1" i="1">
                            <a:latin typeface="Cambria Math" panose="02040503050406030204" pitchFamily="18" charset="0"/>
                          </a:rPr>
                          <m:t>𝟏𝟎</m:t>
                        </m:r>
                      </m:num>
                      <m:den>
                        <m:r>
                          <a:rPr lang="en-US" b="1" i="1">
                            <a:latin typeface="Cambria Math" panose="02040503050406030204" pitchFamily="18" charset="0"/>
                          </a:rPr>
                          <m:t>𝟐</m:t>
                        </m:r>
                      </m:den>
                    </m:f>
                    <m:r>
                      <a:rPr lang="en-US" b="1" i="1">
                        <a:latin typeface="Cambria Math" panose="02040503050406030204" pitchFamily="18" charset="0"/>
                      </a:rPr>
                      <m:t>=</m:t>
                    </m:r>
                    <m:r>
                      <a:rPr lang="en-US" b="1" i="1">
                        <a:latin typeface="Cambria Math" panose="02040503050406030204" pitchFamily="18" charset="0"/>
                      </a:rPr>
                      <m:t>𝟏𝟎</m:t>
                    </m:r>
                  </m:oMath>
                </a14:m>
                <a:r>
                  <a:rPr lang="en-US" b="1" dirty="0">
                    <a:latin typeface="Tahoma" panose="020B0604030504040204" pitchFamily="34" charset="0"/>
                    <a:ea typeface="Tahoma" panose="020B0604030504040204" pitchFamily="34" charset="0"/>
                    <a:cs typeface="Tahoma" panose="020B0604030504040204" pitchFamily="34" charset="0"/>
                  </a:rPr>
                  <a:t>.</a:t>
                </a:r>
              </a:p>
              <a:p>
                <a:r>
                  <a:rPr lang="en-US" b="1" dirty="0" err="1">
                    <a:latin typeface="Tahoma" panose="020B0604030504040204" pitchFamily="34" charset="0"/>
                    <a:ea typeface="Tahoma" panose="020B0604030504040204" pitchFamily="34" charset="0"/>
                    <a:cs typeface="Tahoma" panose="020B0604030504040204" pitchFamily="34" charset="0"/>
                  </a:rPr>
                  <a:t>Nửa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trái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7; 9; 9 ; 10 </a:t>
                </a:r>
                <a:r>
                  <a:rPr lang="en-US" b="1" dirty="0" err="1">
                    <a:latin typeface="Tahoma" panose="020B0604030504040204" pitchFamily="34" charset="0"/>
                    <a:ea typeface="Tahoma" panose="020B0604030504040204" pitchFamily="34" charset="0"/>
                    <a:cs typeface="Tahoma" panose="020B0604030504040204" pitchFamily="34" charset="0"/>
                  </a:rPr>
                  <a:t>gồm</a:t>
                </a:r>
                <a:r>
                  <a:rPr lang="en-US" b="1" dirty="0">
                    <a:latin typeface="Tahoma" panose="020B0604030504040204" pitchFamily="34" charset="0"/>
                    <a:ea typeface="Tahoma" panose="020B0604030504040204" pitchFamily="34" charset="0"/>
                    <a:cs typeface="Tahoma" panose="020B0604030504040204" pitchFamily="34" charset="0"/>
                  </a:rPr>
                  <a:t> 4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phần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giữa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9; 9.</a:t>
                </a:r>
              </a:p>
              <a:p>
                <a:r>
                  <a:rPr lang="en-US" b="1" dirty="0">
                    <a:latin typeface="Tahoma" panose="020B0604030504040204" pitchFamily="34" charset="0"/>
                    <a:ea typeface="Tahoma" panose="020B0604030504040204" pitchFamily="34" charset="0"/>
                    <a:cs typeface="Tahoma" panose="020B0604030504040204" pitchFamily="34" charset="0"/>
                  </a:rPr>
                  <a:t>Do </a:t>
                </a:r>
                <a:r>
                  <a:rPr lang="en-US" b="1" dirty="0" err="1">
                    <a:latin typeface="Tahoma" panose="020B0604030504040204" pitchFamily="34" charset="0"/>
                    <a:ea typeface="Tahoma" panose="020B0604030504040204" pitchFamily="34" charset="0"/>
                    <a:cs typeface="Tahoma" panose="020B0604030504040204" pitchFamily="34" charset="0"/>
                  </a:rPr>
                  <a:t>đó</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𝑸</m:t>
                        </m:r>
                      </m:e>
                      <m:sub>
                        <m:r>
                          <a:rPr lang="en-US" b="1" i="1">
                            <a:latin typeface="Cambria Math" panose="02040503050406030204" pitchFamily="18" charset="0"/>
                          </a:rPr>
                          <m:t>𝟏</m:t>
                        </m:r>
                      </m:sub>
                    </m:sSub>
                    <m:r>
                      <a:rPr lang="en-US" b="1" i="1">
                        <a:latin typeface="Cambria Math" panose="02040503050406030204" pitchFamily="18" charset="0"/>
                      </a:rPr>
                      <m:t>=(</m:t>
                    </m:r>
                    <m:r>
                      <a:rPr lang="en-US" b="1" i="1">
                        <a:latin typeface="Cambria Math" panose="02040503050406030204" pitchFamily="18" charset="0"/>
                      </a:rPr>
                      <m:t>𝟗</m:t>
                    </m:r>
                    <m:r>
                      <a:rPr lang="en-US" b="1" i="1">
                        <a:latin typeface="Cambria Math" panose="02040503050406030204" pitchFamily="18" charset="0"/>
                      </a:rPr>
                      <m:t>+</m:t>
                    </m:r>
                    <m:r>
                      <a:rPr lang="en-US" b="1" i="1">
                        <a:latin typeface="Cambria Math" panose="02040503050406030204" pitchFamily="18" charset="0"/>
                      </a:rPr>
                      <m:t>𝟗</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𝟗</m:t>
                    </m:r>
                  </m:oMath>
                </a14:m>
                <a:r>
                  <a:rPr lang="en-US" b="1" dirty="0">
                    <a:latin typeface="Tahoma" panose="020B0604030504040204" pitchFamily="34" charset="0"/>
                    <a:ea typeface="Tahoma" panose="020B0604030504040204" pitchFamily="34" charset="0"/>
                    <a:cs typeface="Tahoma" panose="020B0604030504040204" pitchFamily="34" charset="0"/>
                  </a:rPr>
                  <a:t>.</a:t>
                </a:r>
              </a:p>
              <a:p>
                <a:r>
                  <a:rPr lang="en-US" b="1" dirty="0" err="1">
                    <a:latin typeface="Tahoma" panose="020B0604030504040204" pitchFamily="34" charset="0"/>
                    <a:ea typeface="Tahoma" panose="020B0604030504040204" pitchFamily="34" charset="0"/>
                    <a:cs typeface="Tahoma" panose="020B0604030504040204" pitchFamily="34" charset="0"/>
                  </a:rPr>
                  <a:t>Nửa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phải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11; 12; 12; 14 </a:t>
                </a:r>
                <a:r>
                  <a:rPr lang="en-US" b="1" dirty="0" err="1">
                    <a:latin typeface="Tahoma" panose="020B0604030504040204" pitchFamily="34" charset="0"/>
                    <a:ea typeface="Tahoma" panose="020B0604030504040204" pitchFamily="34" charset="0"/>
                    <a:cs typeface="Tahoma" panose="020B0604030504040204" pitchFamily="34" charset="0"/>
                  </a:rPr>
                  <a:t>gồm</a:t>
                </a:r>
                <a:r>
                  <a:rPr lang="en-US" b="1" dirty="0">
                    <a:latin typeface="Tahoma" panose="020B0604030504040204" pitchFamily="34" charset="0"/>
                    <a:ea typeface="Tahoma" panose="020B0604030504040204" pitchFamily="34" charset="0"/>
                    <a:cs typeface="Tahoma" panose="020B0604030504040204" pitchFamily="34" charset="0"/>
                  </a:rPr>
                  <a:t> 4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phần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giữa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12; 12.</a:t>
                </a:r>
              </a:p>
              <a:p>
                <a:r>
                  <a:rPr lang="en-US" b="1" dirty="0">
                    <a:latin typeface="Tahoma" panose="020B0604030504040204" pitchFamily="34" charset="0"/>
                    <a:ea typeface="Tahoma" panose="020B0604030504040204" pitchFamily="34" charset="0"/>
                    <a:cs typeface="Tahoma" panose="020B0604030504040204" pitchFamily="34" charset="0"/>
                  </a:rPr>
                  <a:t>Do </a:t>
                </a:r>
                <a:r>
                  <a:rPr lang="en-US" b="1" dirty="0" err="1">
                    <a:latin typeface="Tahoma" panose="020B0604030504040204" pitchFamily="34" charset="0"/>
                    <a:ea typeface="Tahoma" panose="020B0604030504040204" pitchFamily="34" charset="0"/>
                    <a:cs typeface="Tahoma" panose="020B0604030504040204" pitchFamily="34" charset="0"/>
                  </a:rPr>
                  <a:t>đó</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𝑸</m:t>
                        </m:r>
                      </m:e>
                      <m:sub>
                        <m:r>
                          <a:rPr lang="en-US" b="1" i="1">
                            <a:latin typeface="Cambria Math" panose="02040503050406030204" pitchFamily="18" charset="0"/>
                          </a:rPr>
                          <m:t>𝟑</m:t>
                        </m:r>
                      </m:sub>
                    </m:sSub>
                    <m:r>
                      <a:rPr lang="en-US" b="1" i="1">
                        <a:latin typeface="Cambria Math" panose="02040503050406030204" pitchFamily="18" charset="0"/>
                      </a:rPr>
                      <m:t>=(</m:t>
                    </m:r>
                    <m:r>
                      <a:rPr lang="en-US" b="1" i="1">
                        <a:latin typeface="Cambria Math" panose="02040503050406030204" pitchFamily="18" charset="0"/>
                      </a:rPr>
                      <m:t>𝟏𝟐</m:t>
                    </m:r>
                    <m:r>
                      <a:rPr lang="en-US" b="1" i="1">
                        <a:latin typeface="Cambria Math" panose="02040503050406030204" pitchFamily="18" charset="0"/>
                      </a:rPr>
                      <m:t>+</m:t>
                    </m:r>
                    <m:r>
                      <a:rPr lang="en-US" b="1" i="1">
                        <a:latin typeface="Cambria Math" panose="02040503050406030204" pitchFamily="18" charset="0"/>
                      </a:rPr>
                      <m:t>𝟏𝟐</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𝟏𝟐</m:t>
                    </m:r>
                  </m:oMath>
                </a14:m>
                <a:r>
                  <a:rPr lang="en-US" b="1" dirty="0">
                    <a:latin typeface="Tahoma" panose="020B0604030504040204" pitchFamily="34" charset="0"/>
                    <a:ea typeface="Tahoma" panose="020B0604030504040204" pitchFamily="34" charset="0"/>
                    <a:cs typeface="Tahoma" panose="020B0604030504040204" pitchFamily="34" charset="0"/>
                  </a:rPr>
                  <a:t>.</a:t>
                </a:r>
              </a:p>
              <a:p>
                <a:r>
                  <a:rPr lang="en-US" b="1" dirty="0" err="1">
                    <a:latin typeface="Tahoma" panose="020B0604030504040204" pitchFamily="34" charset="0"/>
                    <a:ea typeface="Tahoma" panose="020B0604030504040204" pitchFamily="34" charset="0"/>
                    <a:cs typeface="Tahoma" panose="020B0604030504040204" pitchFamily="34" charset="0"/>
                  </a:rPr>
                  <a:t>Vậy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khoảng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tứ</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𝜟</m:t>
                        </m:r>
                      </m:e>
                      <m:sub>
                        <m:r>
                          <a:rPr lang="en-US" b="1" i="1">
                            <a:latin typeface="Cambria Math" panose="02040503050406030204" pitchFamily="18" charset="0"/>
                          </a:rPr>
                          <m:t>𝑸</m:t>
                        </m:r>
                      </m:sub>
                    </m:sSub>
                    <m:r>
                      <a:rPr lang="en-US" b="1" i="1">
                        <a:latin typeface="Cambria Math" panose="02040503050406030204" pitchFamily="18" charset="0"/>
                      </a:rPr>
                      <m:t>=</m:t>
                    </m:r>
                    <m:r>
                      <a:rPr lang="en-US" b="1" i="1">
                        <a:latin typeface="Cambria Math" panose="02040503050406030204" pitchFamily="18" charset="0"/>
                      </a:rPr>
                      <m:t>𝟏𝟐</m:t>
                    </m:r>
                    <m:r>
                      <a:rPr lang="en-US" b="1" i="1">
                        <a:latin typeface="Cambria Math" panose="02040503050406030204" pitchFamily="18" charset="0"/>
                      </a:rPr>
                      <m:t>−</m:t>
                    </m:r>
                    <m:r>
                      <a:rPr lang="en-US" b="1" i="1">
                        <a:latin typeface="Cambria Math" panose="02040503050406030204" pitchFamily="18" charset="0"/>
                      </a:rPr>
                      <m:t>𝟗</m:t>
                    </m:r>
                    <m:r>
                      <a:rPr lang="en-US" b="1" i="1">
                        <a:latin typeface="Cambria Math" panose="02040503050406030204" pitchFamily="18" charset="0"/>
                      </a:rPr>
                      <m:t>=</m:t>
                    </m:r>
                    <m:r>
                      <a:rPr lang="en-US" b="1" i="1">
                        <a:latin typeface="Cambria Math" panose="02040503050406030204" pitchFamily="18" charset="0"/>
                      </a:rPr>
                      <m:t>𝟑</m:t>
                    </m:r>
                  </m:oMath>
                </a14:m>
                <a:r>
                  <a:rPr lang="en-US" b="1" dirty="0">
                    <a:latin typeface="Tahoma" panose="020B0604030504040204" pitchFamily="34" charset="0"/>
                    <a:ea typeface="Tahoma" panose="020B0604030504040204" pitchFamily="34" charset="0"/>
                    <a:cs typeface="Tahoma" panose="020B0604030504040204" pitchFamily="34" charset="0"/>
                  </a:rPr>
                  <a:t>.  .</a:t>
                </a:r>
              </a:p>
              <a:p>
                <a:endParaRPr lang="en-US" dirty="0"/>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32657" y="4695612"/>
                <a:ext cx="24070071" cy="8723527"/>
              </a:xfrm>
              <a:prstGeom prst="rect">
                <a:avLst/>
              </a:prstGeom>
              <a:blipFill>
                <a:blip r:embed="rId3"/>
                <a:stretch>
                  <a:fillRect l="-1012" t="-2652" r="-658" b="-3838"/>
                </a:stretch>
              </a:blipFill>
              <a:ln>
                <a:solidFill>
                  <a:srgbClr val="00B0F0"/>
                </a:solidFill>
              </a:ln>
            </p:spPr>
            <p:txBody>
              <a:bodyPr/>
              <a:lstStyle/>
              <a:p>
                <a:r>
                  <a:rPr lang="en-US">
                    <a:noFill/>
                  </a:rPr>
                  <a:t> </a:t>
                </a:r>
              </a:p>
            </p:txBody>
          </p:sp>
        </mc:Fallback>
      </mc:AlternateContent>
      <p:grpSp>
        <p:nvGrpSpPr>
          <p:cNvPr id="18" name="Group 17">
            <a:extLst>
              <a:ext uri="{FF2B5EF4-FFF2-40B4-BE49-F238E27FC236}">
                <a16:creationId xmlns:a16="http://schemas.microsoft.com/office/drawing/2014/main" id="{8B8FB5A2-EC85-46D6-A9FA-CF32E58ED8E2}"/>
              </a:ext>
            </a:extLst>
          </p:cNvPr>
          <p:cNvGrpSpPr/>
          <p:nvPr/>
        </p:nvGrpSpPr>
        <p:grpSpPr>
          <a:xfrm>
            <a:off x="32657" y="1708665"/>
            <a:ext cx="5250497" cy="1550398"/>
            <a:chOff x="22440" y="54315"/>
            <a:chExt cx="1205828" cy="292052"/>
          </a:xfrm>
        </p:grpSpPr>
        <p:grpSp>
          <p:nvGrpSpPr>
            <p:cNvPr id="19" name="Group 18">
              <a:extLst>
                <a:ext uri="{FF2B5EF4-FFF2-40B4-BE49-F238E27FC236}">
                  <a16:creationId xmlns:a16="http://schemas.microsoft.com/office/drawing/2014/main" id="{41F5BBBC-2F92-4456-9D6A-466AF3E02877}"/>
                </a:ext>
              </a:extLst>
            </p:cNvPr>
            <p:cNvGrpSpPr/>
            <p:nvPr/>
          </p:nvGrpSpPr>
          <p:grpSpPr>
            <a:xfrm>
              <a:off x="22440" y="59288"/>
              <a:ext cx="1205828" cy="159667"/>
              <a:chOff x="31572" y="60276"/>
              <a:chExt cx="1696622" cy="197595"/>
            </a:xfrm>
          </p:grpSpPr>
          <p:sp>
            <p:nvSpPr>
              <p:cNvPr id="21" name="Arrow: Pentagon 20">
                <a:extLst>
                  <a:ext uri="{FF2B5EF4-FFF2-40B4-BE49-F238E27FC236}">
                    <a16:creationId xmlns:a16="http://schemas.microsoft.com/office/drawing/2014/main" id="{0CAD42A0-2251-4458-AA7B-AEAFED2BA692}"/>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Arrow: Chevron 21">
                <a:extLst>
                  <a:ext uri="{FF2B5EF4-FFF2-40B4-BE49-F238E27FC236}">
                    <a16:creationId xmlns:a16="http://schemas.microsoft.com/office/drawing/2014/main" id="{66669D31-8F16-4192-8D32-02CC532B03D4}"/>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3" name="Arrow: Chevron 22">
                <a:extLst>
                  <a:ext uri="{FF2B5EF4-FFF2-40B4-BE49-F238E27FC236}">
                    <a16:creationId xmlns:a16="http://schemas.microsoft.com/office/drawing/2014/main" id="{944B54C6-ECE4-4A2E-891F-16653B24EDA3}"/>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0" name="TextBox 56">
              <a:extLst>
                <a:ext uri="{FF2B5EF4-FFF2-40B4-BE49-F238E27FC236}">
                  <a16:creationId xmlns:a16="http://schemas.microsoft.com/office/drawing/2014/main" id="{FE8BD429-AFFE-447F-83D3-905BE0322235}"/>
                </a:ext>
              </a:extLst>
            </p:cNvPr>
            <p:cNvSpPr txBox="1"/>
            <p:nvPr/>
          </p:nvSpPr>
          <p:spPr>
            <a:xfrm>
              <a:off x="208271" y="54315"/>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Luyện</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tập</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2</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24" name="Group 23">
            <a:extLst>
              <a:ext uri="{FF2B5EF4-FFF2-40B4-BE49-F238E27FC236}">
                <a16:creationId xmlns:a16="http://schemas.microsoft.com/office/drawing/2014/main" id="{7701F578-08BF-4804-A329-CA0902C529C6}"/>
              </a:ext>
            </a:extLst>
          </p:cNvPr>
          <p:cNvGrpSpPr/>
          <p:nvPr/>
        </p:nvGrpSpPr>
        <p:grpSpPr>
          <a:xfrm>
            <a:off x="63759" y="4648200"/>
            <a:ext cx="4138330" cy="1598277"/>
            <a:chOff x="22440" y="59288"/>
            <a:chExt cx="1205828" cy="301071"/>
          </a:xfrm>
        </p:grpSpPr>
        <p:grpSp>
          <p:nvGrpSpPr>
            <p:cNvPr id="25" name="Group 24">
              <a:extLst>
                <a:ext uri="{FF2B5EF4-FFF2-40B4-BE49-F238E27FC236}">
                  <a16:creationId xmlns:a16="http://schemas.microsoft.com/office/drawing/2014/main" id="{CFB8EF4B-0536-49A9-8B69-93247D52EE53}"/>
                </a:ext>
              </a:extLst>
            </p:cNvPr>
            <p:cNvGrpSpPr/>
            <p:nvPr/>
          </p:nvGrpSpPr>
          <p:grpSpPr>
            <a:xfrm>
              <a:off x="22440" y="59288"/>
              <a:ext cx="1205828" cy="159667"/>
              <a:chOff x="31572" y="60276"/>
              <a:chExt cx="1696622" cy="197595"/>
            </a:xfrm>
          </p:grpSpPr>
          <p:sp>
            <p:nvSpPr>
              <p:cNvPr id="27" name="Arrow: Pentagon 26">
                <a:extLst>
                  <a:ext uri="{FF2B5EF4-FFF2-40B4-BE49-F238E27FC236}">
                    <a16:creationId xmlns:a16="http://schemas.microsoft.com/office/drawing/2014/main" id="{214F6D14-33DA-4F49-9B5D-04B77B7F88FF}"/>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8" name="Arrow: Chevron 27">
                <a:extLst>
                  <a:ext uri="{FF2B5EF4-FFF2-40B4-BE49-F238E27FC236}">
                    <a16:creationId xmlns:a16="http://schemas.microsoft.com/office/drawing/2014/main" id="{0AE5E971-F36F-41A6-931B-80ED36BEAEB4}"/>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9" name="Arrow: Chevron 28">
                <a:extLst>
                  <a:ext uri="{FF2B5EF4-FFF2-40B4-BE49-F238E27FC236}">
                    <a16:creationId xmlns:a16="http://schemas.microsoft.com/office/drawing/2014/main" id="{D3C5E956-3495-4698-B641-8E98FE07C118}"/>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6" name="TextBox 56">
              <a:extLst>
                <a:ext uri="{FF2B5EF4-FFF2-40B4-BE49-F238E27FC236}">
                  <a16:creationId xmlns:a16="http://schemas.microsoft.com/office/drawing/2014/main" id="{F949A3F9-3162-4AF8-8337-87A36577FD7F}"/>
                </a:ext>
              </a:extLst>
            </p:cNvPr>
            <p:cNvSpPr txBox="1"/>
            <p:nvPr/>
          </p:nvSpPr>
          <p:spPr>
            <a:xfrm>
              <a:off x="193316" y="68307"/>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Lời</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Giải</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106526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wipe(left)">
                                      <p:cBhvr>
                                        <p:cTn id="10" dur="500"/>
                                        <p:tgtEl>
                                          <p:spTgt spid="9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9">
                                            <p:txEl>
                                              <p:pRg st="0" end="0"/>
                                            </p:txEl>
                                          </p:spTgt>
                                        </p:tgtEl>
                                        <p:attrNameLst>
                                          <p:attrName>style.visibility</p:attrName>
                                        </p:attrNameLst>
                                      </p:cBhvr>
                                      <p:to>
                                        <p:strVal val="visible"/>
                                      </p:to>
                                    </p:set>
                                    <p:animEffect transition="in" filter="wipe(left)">
                                      <p:cBhvr>
                                        <p:cTn id="15" dur="500"/>
                                        <p:tgtEl>
                                          <p:spTgt spid="99">
                                            <p:txEl>
                                              <p:pRg st="0" end="0"/>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99">
                                            <p:txEl>
                                              <p:pRg st="1" end="1"/>
                                            </p:txEl>
                                          </p:spTgt>
                                        </p:tgtEl>
                                        <p:attrNameLst>
                                          <p:attrName>style.visibility</p:attrName>
                                        </p:attrNameLst>
                                      </p:cBhvr>
                                      <p:to>
                                        <p:strVal val="visible"/>
                                      </p:to>
                                    </p:set>
                                    <p:animEffect transition="in" filter="wipe(left)">
                                      <p:cBhvr>
                                        <p:cTn id="18" dur="500"/>
                                        <p:tgtEl>
                                          <p:spTgt spid="9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wipe(left)">
                                      <p:cBhvr>
                                        <p:cTn id="31" dur="500"/>
                                        <p:tgtEl>
                                          <p:spTgt spid="7">
                                            <p:txEl>
                                              <p:pRg st="0" end="0"/>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7">
                                            <p:txEl>
                                              <p:pRg st="1" end="1"/>
                                            </p:txEl>
                                          </p:spTgt>
                                        </p:tgtEl>
                                        <p:attrNameLst>
                                          <p:attrName>style.visibility</p:attrName>
                                        </p:attrNameLst>
                                      </p:cBhvr>
                                      <p:to>
                                        <p:strVal val="visible"/>
                                      </p:to>
                                    </p:set>
                                    <p:animEffect transition="in" filter="wipe(left)">
                                      <p:cBhvr>
                                        <p:cTn id="34" dur="500"/>
                                        <p:tgtEl>
                                          <p:spTgt spid="7">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animEffect transition="in" filter="wipe(left)">
                                      <p:cBhvr>
                                        <p:cTn id="39" dur="500"/>
                                        <p:tgtEl>
                                          <p:spTgt spid="7">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7">
                                            <p:txEl>
                                              <p:pRg st="3" end="3"/>
                                            </p:txEl>
                                          </p:spTgt>
                                        </p:tgtEl>
                                        <p:attrNameLst>
                                          <p:attrName>style.visibility</p:attrName>
                                        </p:attrNameLst>
                                      </p:cBhvr>
                                      <p:to>
                                        <p:strVal val="visible"/>
                                      </p:to>
                                    </p:set>
                                    <p:animEffect transition="in" filter="wipe(left)">
                                      <p:cBhvr>
                                        <p:cTn id="44" dur="500"/>
                                        <p:tgtEl>
                                          <p:spTgt spid="7">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7">
                                            <p:txEl>
                                              <p:pRg st="4" end="4"/>
                                            </p:txEl>
                                          </p:spTgt>
                                        </p:tgtEl>
                                        <p:attrNameLst>
                                          <p:attrName>style.visibility</p:attrName>
                                        </p:attrNameLst>
                                      </p:cBhvr>
                                      <p:to>
                                        <p:strVal val="visible"/>
                                      </p:to>
                                    </p:set>
                                    <p:animEffect transition="in" filter="wipe(left)">
                                      <p:cBhvr>
                                        <p:cTn id="49" dur="500"/>
                                        <p:tgtEl>
                                          <p:spTgt spid="7">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7">
                                            <p:txEl>
                                              <p:pRg st="5" end="5"/>
                                            </p:txEl>
                                          </p:spTgt>
                                        </p:tgtEl>
                                        <p:attrNameLst>
                                          <p:attrName>style.visibility</p:attrName>
                                        </p:attrNameLst>
                                      </p:cBhvr>
                                      <p:to>
                                        <p:strVal val="visible"/>
                                      </p:to>
                                    </p:set>
                                    <p:animEffect transition="in" filter="wipe(left)">
                                      <p:cBhvr>
                                        <p:cTn id="54" dur="500"/>
                                        <p:tgtEl>
                                          <p:spTgt spid="7">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7">
                                            <p:txEl>
                                              <p:pRg st="6" end="6"/>
                                            </p:txEl>
                                          </p:spTgt>
                                        </p:tgtEl>
                                        <p:attrNameLst>
                                          <p:attrName>style.visibility</p:attrName>
                                        </p:attrNameLst>
                                      </p:cBhvr>
                                      <p:to>
                                        <p:strVal val="visible"/>
                                      </p:to>
                                    </p:set>
                                    <p:animEffect transition="in" filter="wipe(left)">
                                      <p:cBhvr>
                                        <p:cTn id="59" dur="500"/>
                                        <p:tgtEl>
                                          <p:spTgt spid="7">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7">
                                            <p:txEl>
                                              <p:pRg st="7" end="7"/>
                                            </p:txEl>
                                          </p:spTgt>
                                        </p:tgtEl>
                                        <p:attrNameLst>
                                          <p:attrName>style.visibility</p:attrName>
                                        </p:attrNameLst>
                                      </p:cBhvr>
                                      <p:to>
                                        <p:strVal val="visible"/>
                                      </p:to>
                                    </p:set>
                                    <p:animEffect transition="in" filter="wipe(left)">
                                      <p:cBhvr>
                                        <p:cTn id="64"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411819" y="1905000"/>
            <a:ext cx="23164800" cy="939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defRPr/>
            </a:pPr>
            <a:r>
              <a:rPr lang="en-US" b="1" dirty="0"/>
              <a:t>2. PHƯƠNG SAI VÀ ĐỘ LỆCH CHUẨN</a:t>
            </a:r>
            <a:endParaRPr lang="en-US" dirty="0"/>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73981" y="2844800"/>
                <a:ext cx="11613219" cy="105743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b="1" dirty="0" err="1">
                    <a:latin typeface="Tahoma" panose="020B0604030504040204" pitchFamily="34" charset="0"/>
                    <a:ea typeface="Tahoma" panose="020B0604030504040204" pitchFamily="34" charset="0"/>
                    <a:cs typeface="Tahoma" panose="020B0604030504040204" pitchFamily="34" charset="0"/>
                  </a:rPr>
                  <a:t>Khoảng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biến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thiên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chỉ</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dụng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thông</a:t>
                </a:r>
                <a:r>
                  <a:rPr lang="en-US" b="1" dirty="0">
                    <a:latin typeface="Tahoma" panose="020B0604030504040204" pitchFamily="34" charset="0"/>
                    <a:ea typeface="Tahoma" panose="020B0604030504040204" pitchFamily="34" charset="0"/>
                    <a:cs typeface="Tahoma" panose="020B0604030504040204" pitchFamily="34" charset="0"/>
                  </a:rPr>
                  <a:t> tin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lớn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nhỏ</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bỏ</a:t>
                </a:r>
                <a:r>
                  <a:rPr lang="en-US" b="1" dirty="0">
                    <a:latin typeface="Tahoma" panose="020B0604030504040204" pitchFamily="34" charset="0"/>
                    <a:ea typeface="Tahoma" panose="020B0604030504040204" pitchFamily="34" charset="0"/>
                    <a:cs typeface="Tahoma" panose="020B0604030504040204" pitchFamily="34" charset="0"/>
                  </a:rPr>
                  <a:t> qua </a:t>
                </a:r>
                <a:r>
                  <a:rPr lang="en-US" b="1" dirty="0" err="1">
                    <a:latin typeface="Tahoma" panose="020B0604030504040204" pitchFamily="34" charset="0"/>
                    <a:ea typeface="Tahoma" panose="020B0604030504040204" pitchFamily="34" charset="0"/>
                    <a:cs typeface="Tahoma" panose="020B0604030504040204" pitchFamily="34" charset="0"/>
                  </a:rPr>
                  <a:t>thông</a:t>
                </a:r>
                <a:r>
                  <a:rPr lang="en-US" b="1" dirty="0">
                    <a:latin typeface="Tahoma" panose="020B0604030504040204" pitchFamily="34" charset="0"/>
                    <a:ea typeface="Tahoma" panose="020B0604030504040204" pitchFamily="34" charset="0"/>
                    <a:cs typeface="Tahoma" panose="020B0604030504040204" pitchFamily="34" charset="0"/>
                  </a:rPr>
                  <a:t> tin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cả</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còn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khoảng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tứ</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chỉ</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dụng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thông</a:t>
                </a:r>
                <a:r>
                  <a:rPr lang="en-US" b="1" dirty="0">
                    <a:latin typeface="Tahoma" panose="020B0604030504040204" pitchFamily="34" charset="0"/>
                    <a:ea typeface="Tahoma" panose="020B0604030504040204" pitchFamily="34" charset="0"/>
                    <a:cs typeface="Tahoma" panose="020B0604030504040204" pitchFamily="34" charset="0"/>
                  </a:rPr>
                  <a:t> tin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50%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giữa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một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đặc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trưng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độ</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dụng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thông</a:t>
                </a:r>
                <a:r>
                  <a:rPr lang="en-US" b="1" dirty="0">
                    <a:latin typeface="Tahoma" panose="020B0604030504040204" pitchFamily="34" charset="0"/>
                    <a:ea typeface="Tahoma" panose="020B0604030504040204" pitchFamily="34" charset="0"/>
                    <a:cs typeface="Tahoma" panose="020B0604030504040204" pitchFamily="34" charset="0"/>
                  </a:rPr>
                  <a:t> tin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tất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cả</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Hai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phương</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sai</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và</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độ</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lệch</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chuẩn</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r>
                  <a:rPr lang="en-US" b="1" dirty="0" err="1">
                    <a:latin typeface="Tahoma" panose="020B0604030504040204" pitchFamily="34" charset="0"/>
                    <a:ea typeface="Tahoma" panose="020B0604030504040204" pitchFamily="34" charset="0"/>
                    <a:cs typeface="Tahoma" panose="020B0604030504040204" pitchFamily="34" charset="0"/>
                  </a:rPr>
                  <a:t>Cụ</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thể</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𝟏</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𝟐</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𝒏</m:t>
                        </m:r>
                      </m:sub>
                    </m:sSub>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nếu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gọi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trung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b="1" i="1">
                            <a:latin typeface="Cambria Math" panose="02040503050406030204" pitchFamily="18" charset="0"/>
                          </a:rPr>
                        </m:ctrlPr>
                      </m:barPr>
                      <m:e>
                        <m:r>
                          <a:rPr lang="en-US" b="1" i="1">
                            <a:latin typeface="Cambria Math" panose="02040503050406030204" pitchFamily="18" charset="0"/>
                          </a:rPr>
                          <m:t>𝒙</m:t>
                        </m:r>
                      </m:e>
                    </m:bar>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thì</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mỗi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𝒊</m:t>
                        </m:r>
                      </m:sub>
                    </m:sSub>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độ</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lệch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nó</a:t>
                </a:r>
                <a:r>
                  <a:rPr lang="en-US" b="1" dirty="0">
                    <a:latin typeface="Tahoma" panose="020B0604030504040204" pitchFamily="34" charset="0"/>
                    <a:ea typeface="Tahoma" panose="020B0604030504040204" pitchFamily="34" charset="0"/>
                    <a:cs typeface="Tahoma" panose="020B0604030504040204" pitchFamily="34" charset="0"/>
                  </a:rPr>
                  <a:t> so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trung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𝒊</m:t>
                        </m:r>
                      </m:sub>
                    </m:sSub>
                    <m:r>
                      <a:rPr lang="en-US" b="1" i="1">
                        <a:latin typeface="Cambria Math" panose="02040503050406030204" pitchFamily="18" charset="0"/>
                      </a:rPr>
                      <m:t>−</m:t>
                    </m:r>
                    <m:bar>
                      <m:barPr>
                        <m:pos m:val="top"/>
                        <m:ctrlPr>
                          <a:rPr lang="en-US" b="1" i="1">
                            <a:latin typeface="Cambria Math" panose="02040503050406030204" pitchFamily="18" charset="0"/>
                          </a:rPr>
                        </m:ctrlPr>
                      </m:barPr>
                      <m:e>
                        <m:r>
                          <a:rPr lang="en-US" b="1" i="1">
                            <a:latin typeface="Cambria Math" panose="02040503050406030204" pitchFamily="18" charset="0"/>
                          </a:rPr>
                          <m:t>𝒙</m:t>
                        </m:r>
                      </m:e>
                    </m:bar>
                  </m:oMath>
                </a14:m>
                <a:r>
                  <a:rPr lang="en-US"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273981" y="2844800"/>
                <a:ext cx="11613219" cy="10574340"/>
              </a:xfrm>
              <a:prstGeom prst="rect">
                <a:avLst/>
              </a:prstGeom>
              <a:blipFill>
                <a:blip r:embed="rId3"/>
                <a:stretch>
                  <a:fillRect l="-2150" t="-1959" r="-1993"/>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1936964" y="2844800"/>
                <a:ext cx="12038327" cy="105743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pPr>
                <a:endParaRPr lang="en-US" dirty="0">
                  <a:solidFill>
                    <a:srgbClr val="FF0000"/>
                  </a:solidFill>
                </a:endParaRPr>
              </a:p>
              <a:p>
                <a:endParaRPr lang="en-US" dirty="0"/>
              </a:p>
              <a:p>
                <a:endParaRPr lang="en-US" dirty="0"/>
              </a:p>
              <a:p>
                <a:endParaRPr lang="en-US" dirty="0"/>
              </a:p>
              <a:p>
                <a:endParaRPr lang="en-US" dirty="0"/>
              </a:p>
              <a:p>
                <a:pPr marL="0" indent="0">
                  <a:buNone/>
                </a:pPr>
                <a:r>
                  <a:rPr lang="en-US" b="1" dirty="0" err="1">
                    <a:latin typeface="Tahoma" panose="020B0604030504040204" pitchFamily="34" charset="0"/>
                    <a:ea typeface="Tahoma" panose="020B0604030504040204" pitchFamily="34" charset="0"/>
                    <a:cs typeface="Tahoma" panose="020B0604030504040204" pitchFamily="34" charset="0"/>
                  </a:rPr>
                  <a:t>Người</a:t>
                </a:r>
                <a:r>
                  <a:rPr lang="en-US" b="1" dirty="0">
                    <a:latin typeface="Tahoma" panose="020B0604030504040204" pitchFamily="34" charset="0"/>
                    <a:ea typeface="Tahoma" panose="020B0604030504040204" pitchFamily="34" charset="0"/>
                    <a:cs typeface="Tahoma" panose="020B0604030504040204" pitchFamily="34" charset="0"/>
                  </a:rPr>
                  <a:t> ta </a:t>
                </a:r>
                <a:r>
                  <a:rPr lang="en-US" b="1" dirty="0" err="1">
                    <a:latin typeface="Tahoma" panose="020B0604030504040204" pitchFamily="34" charset="0"/>
                    <a:ea typeface="Tahoma" panose="020B0604030504040204" pitchFamily="34" charset="0"/>
                    <a:cs typeface="Tahoma" panose="020B0604030504040204" pitchFamily="34" charset="0"/>
                  </a:rPr>
                  <a:t>còn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dụng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đại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lượng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để</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độ</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a:t>
                </a:r>
              </a:p>
              <a:p>
                <a14:m>
                  <m:oMath xmlns:m="http://schemas.openxmlformats.org/officeDocument/2006/math">
                    <m:sSup>
                      <m:sSupPr>
                        <m:ctrlPr>
                          <a:rPr lang="en-US" b="1" i="1">
                            <a:latin typeface="Cambria Math" panose="02040503050406030204" pitchFamily="18" charset="0"/>
                          </a:rPr>
                        </m:ctrlPr>
                      </m:sSupPr>
                      <m:e>
                        <m:acc>
                          <m:accPr>
                            <m:chr m:val="̂"/>
                            <m:ctrlPr>
                              <a:rPr lang="en-US" b="1" i="1">
                                <a:latin typeface="Cambria Math" panose="02040503050406030204" pitchFamily="18" charset="0"/>
                              </a:rPr>
                            </m:ctrlPr>
                          </m:accPr>
                          <m:e>
                            <m:r>
                              <a:rPr lang="en-US" b="1" i="1">
                                <a:latin typeface="Cambria Math" panose="02040503050406030204" pitchFamily="18" charset="0"/>
                              </a:rPr>
                              <m:t>𝒔</m:t>
                            </m:r>
                          </m:e>
                        </m:acc>
                      </m:e>
                      <m:sup>
                        <m:r>
                          <a:rPr lang="en-US" b="1" i="1">
                            <a:latin typeface="Cambria Math" panose="02040503050406030204" pitchFamily="18" charset="0"/>
                          </a:rPr>
                          <m:t>𝟐</m:t>
                        </m:r>
                      </m:sup>
                    </m:sSup>
                    <m:r>
                      <a:rPr lang="en-US" b="1" i="1">
                        <a:latin typeface="Cambria Math" panose="02040503050406030204" pitchFamily="18" charset="0"/>
                      </a:rPr>
                      <m:t>=</m:t>
                    </m:r>
                    <m:f>
                      <m:fPr>
                        <m:ctrlPr>
                          <a:rPr lang="en-US" b="1" i="1">
                            <a:latin typeface="Cambria Math" panose="02040503050406030204" pitchFamily="18" charset="0"/>
                          </a:rPr>
                        </m:ctrlPr>
                      </m:fPr>
                      <m:num>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𝟏</m:t>
                                    </m:r>
                                  </m:sub>
                                </m:sSub>
                                <m:r>
                                  <a:rPr lang="en-US" b="1" i="1">
                                    <a:latin typeface="Cambria Math" panose="02040503050406030204" pitchFamily="18" charset="0"/>
                                  </a:rPr>
                                  <m:t>−</m:t>
                                </m:r>
                                <m:bar>
                                  <m:barPr>
                                    <m:pos m:val="top"/>
                                    <m:ctrlPr>
                                      <a:rPr lang="en-US" b="1" i="1">
                                        <a:latin typeface="Cambria Math" panose="02040503050406030204" pitchFamily="18" charset="0"/>
                                      </a:rPr>
                                    </m:ctrlPr>
                                  </m:barPr>
                                  <m:e>
                                    <m:r>
                                      <a:rPr lang="en-US" b="1" i="1">
                                        <a:latin typeface="Cambria Math" panose="02040503050406030204" pitchFamily="18" charset="0"/>
                                      </a:rPr>
                                      <m:t>𝒙</m:t>
                                    </m:r>
                                  </m:e>
                                </m:bar>
                              </m:e>
                            </m:d>
                          </m:e>
                          <m:sup>
                            <m:r>
                              <a:rPr lang="en-US" b="1" i="1">
                                <a:latin typeface="Cambria Math" panose="02040503050406030204" pitchFamily="18" charset="0"/>
                              </a:rPr>
                              <m:t>𝟐</m:t>
                            </m:r>
                          </m:sup>
                        </m:sSup>
                        <m:r>
                          <a:rPr lang="en-US" b="1" i="1">
                            <a:latin typeface="Cambria Math" panose="02040503050406030204" pitchFamily="18" charset="0"/>
                          </a:rPr>
                          <m:t>+</m:t>
                        </m:r>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𝟐</m:t>
                                    </m:r>
                                  </m:sub>
                                </m:sSub>
                                <m:r>
                                  <a:rPr lang="en-US" b="1" i="1">
                                    <a:latin typeface="Cambria Math" panose="02040503050406030204" pitchFamily="18" charset="0"/>
                                  </a:rPr>
                                  <m:t>−</m:t>
                                </m:r>
                                <m:bar>
                                  <m:barPr>
                                    <m:pos m:val="top"/>
                                    <m:ctrlPr>
                                      <a:rPr lang="en-US" b="1" i="1">
                                        <a:latin typeface="Cambria Math" panose="02040503050406030204" pitchFamily="18" charset="0"/>
                                      </a:rPr>
                                    </m:ctrlPr>
                                  </m:barPr>
                                  <m:e>
                                    <m:r>
                                      <a:rPr lang="en-US" b="1" i="1">
                                        <a:latin typeface="Cambria Math" panose="02040503050406030204" pitchFamily="18" charset="0"/>
                                      </a:rPr>
                                      <m:t>𝒙</m:t>
                                    </m:r>
                                  </m:e>
                                </m:bar>
                              </m:e>
                            </m:d>
                          </m:e>
                          <m:sup>
                            <m:r>
                              <a:rPr lang="en-US" b="1" i="1">
                                <a:latin typeface="Cambria Math" panose="02040503050406030204" pitchFamily="18" charset="0"/>
                              </a:rPr>
                              <m:t>𝟐</m:t>
                            </m:r>
                          </m:sup>
                        </m:sSup>
                        <m:r>
                          <a:rPr lang="en-US" b="1" i="1">
                            <a:latin typeface="Cambria Math" panose="02040503050406030204" pitchFamily="18" charset="0"/>
                          </a:rPr>
                          <m:t>+...+</m:t>
                        </m:r>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a:latin typeface="Cambria Math" panose="02040503050406030204" pitchFamily="18" charset="0"/>
                                      </a:rPr>
                                      <m:t>𝒏</m:t>
                                    </m:r>
                                  </m:sub>
                                </m:sSub>
                                <m:r>
                                  <a:rPr lang="en-US" b="1" i="1">
                                    <a:latin typeface="Cambria Math" panose="02040503050406030204" pitchFamily="18" charset="0"/>
                                  </a:rPr>
                                  <m:t>−</m:t>
                                </m:r>
                                <m:bar>
                                  <m:barPr>
                                    <m:pos m:val="top"/>
                                    <m:ctrlPr>
                                      <a:rPr lang="en-US" b="1" i="1">
                                        <a:latin typeface="Cambria Math" panose="02040503050406030204" pitchFamily="18" charset="0"/>
                                      </a:rPr>
                                    </m:ctrlPr>
                                  </m:barPr>
                                  <m:e>
                                    <m:r>
                                      <a:rPr lang="en-US" b="1" i="1">
                                        <a:latin typeface="Cambria Math" panose="02040503050406030204" pitchFamily="18" charset="0"/>
                                      </a:rPr>
                                      <m:t>𝒙</m:t>
                                    </m:r>
                                  </m:e>
                                </m:bar>
                              </m:e>
                            </m:d>
                          </m:e>
                          <m:sup>
                            <m:r>
                              <a:rPr lang="en-US" b="1" i="1">
                                <a:latin typeface="Cambria Math" panose="02040503050406030204" pitchFamily="18" charset="0"/>
                              </a:rPr>
                              <m:t>𝟐</m:t>
                            </m:r>
                          </m:sup>
                        </m:sSup>
                      </m:num>
                      <m:den>
                        <m:r>
                          <a:rPr lang="en-US" b="1" i="1">
                            <a:latin typeface="Cambria Math" panose="02040503050406030204" pitchFamily="18" charset="0"/>
                          </a:rPr>
                          <m:t>𝒏</m:t>
                        </m:r>
                        <m:r>
                          <a:rPr lang="en-US" b="1" i="1">
                            <a:latin typeface="Cambria Math" panose="02040503050406030204" pitchFamily="18" charset="0"/>
                          </a:rPr>
                          <m:t>−</m:t>
                        </m:r>
                        <m:r>
                          <a:rPr lang="en-US" b="1" i="1">
                            <a:latin typeface="Cambria Math" panose="02040503050406030204" pitchFamily="18" charset="0"/>
                          </a:rPr>
                          <m:t>𝟏</m:t>
                        </m:r>
                      </m:den>
                    </m:f>
                  </m:oMath>
                </a14:m>
                <a:r>
                  <a:rPr lang="en-US" dirty="0">
                    <a:latin typeface="Tahoma" panose="020B0604030504040204" pitchFamily="34" charset="0"/>
                    <a:ea typeface="Tahoma" panose="020B0604030504040204" pitchFamily="34" charset="0"/>
                    <a:cs typeface="Tahoma" panose="020B0604030504040204" pitchFamily="34" charset="0"/>
                  </a:rPr>
                  <a:t>.</a:t>
                </a: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err="1">
                    <a:latin typeface="Tahoma" panose="020B0604030504040204" pitchFamily="34" charset="0"/>
                    <a:ea typeface="Tahoma" panose="020B0604030504040204" pitchFamily="34" charset="0"/>
                    <a:cs typeface="Tahoma" panose="020B0604030504040204" pitchFamily="34" charset="0"/>
                  </a:rPr>
                  <a:t>Nếu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càng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tán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thì</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độ</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lệch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chuẩn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càng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lớn</a:t>
                </a:r>
                <a:r>
                  <a:rPr lang="en-US" b="1" dirty="0">
                    <a:latin typeface="Tahoma" panose="020B0604030504040204" pitchFamily="34" charset="0"/>
                    <a:ea typeface="Tahoma" panose="020B0604030504040204" pitchFamily="34" charset="0"/>
                    <a:cs typeface="Tahoma" panose="020B0604030504040204" pitchFamily="34" charset="0"/>
                  </a:rPr>
                  <a:t>.</a:t>
                </a:r>
              </a:p>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1936964" y="2844800"/>
                <a:ext cx="12038327" cy="10574340"/>
              </a:xfrm>
              <a:prstGeom prst="rect">
                <a:avLst/>
              </a:prstGeom>
              <a:blipFill>
                <a:blip r:embed="rId4"/>
                <a:stretch>
                  <a:fillRect l="-2226"/>
                </a:stretch>
              </a:blipFill>
              <a:ln>
                <a:solidFill>
                  <a:srgbClr val="00B0F0"/>
                </a:solidFill>
              </a:ln>
            </p:spPr>
            <p:txBody>
              <a:bodyPr/>
              <a:lstStyle/>
              <a:p>
                <a:r>
                  <a:rPr lang="en-US">
                    <a:noFill/>
                  </a:rPr>
                  <a:t> </a:t>
                </a:r>
              </a:p>
            </p:txBody>
          </p:sp>
        </mc:Fallback>
      </mc:AlternateContent>
      <p:sp>
        <p:nvSpPr>
          <p:cNvPr id="5" name="Freeform 20">
            <a:extLst>
              <a:ext uri="{FF2B5EF4-FFF2-40B4-BE49-F238E27FC236}">
                <a16:creationId xmlns:a16="http://schemas.microsoft.com/office/drawing/2014/main" id="{3B23C098-CA4F-41D8-A93A-D74A175D32EC}"/>
              </a:ext>
            </a:extLst>
          </p:cNvPr>
          <p:cNvSpPr>
            <a:spLocks/>
          </p:cNvSpPr>
          <p:nvPr/>
        </p:nvSpPr>
        <p:spPr bwMode="auto">
          <a:xfrm>
            <a:off x="12039600" y="10058400"/>
            <a:ext cx="2971799" cy="900000"/>
          </a:xfrm>
          <a:prstGeom prst="roundRect">
            <a:avLst/>
          </a:prstGeom>
          <a:solidFill>
            <a:schemeClr val="accent2">
              <a:lumMod val="75000"/>
            </a:schemeClr>
          </a:solidFill>
          <a:ln w="57150">
            <a:solidFill>
              <a:schemeClr val="accent1"/>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4AEAE51A-1D4A-4970-A0DB-B66121D5B481}"/>
              </a:ext>
            </a:extLst>
          </p:cNvPr>
          <p:cNvSpPr txBox="1"/>
          <p:nvPr/>
        </p:nvSpPr>
        <p:spPr>
          <a:xfrm>
            <a:off x="12375943" y="10106193"/>
            <a:ext cx="3873255" cy="769441"/>
          </a:xfrm>
          <a:prstGeom prst="rect">
            <a:avLst/>
          </a:prstGeom>
          <a:noFill/>
        </p:spPr>
        <p:txBody>
          <a:bodyPr wrap="square" rtlCol="0">
            <a:spAutoFit/>
          </a:bodyPr>
          <a:lstStyle/>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Ý </a:t>
            </a: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Nghĩa</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Freeform 20">
            <a:extLst>
              <a:ext uri="{FF2B5EF4-FFF2-40B4-BE49-F238E27FC236}">
                <a16:creationId xmlns:a16="http://schemas.microsoft.com/office/drawing/2014/main" id="{E10D8376-D1B7-4E09-92C3-962C5406E0B0}"/>
              </a:ext>
            </a:extLst>
          </p:cNvPr>
          <p:cNvSpPr>
            <a:spLocks/>
          </p:cNvSpPr>
          <p:nvPr/>
        </p:nvSpPr>
        <p:spPr bwMode="auto">
          <a:xfrm>
            <a:off x="11994219" y="6553200"/>
            <a:ext cx="2819400" cy="900000"/>
          </a:xfrm>
          <a:prstGeom prst="roundRect">
            <a:avLst/>
          </a:prstGeom>
          <a:solidFill>
            <a:schemeClr val="accent4">
              <a:lumMod val="75000"/>
            </a:schemeClr>
          </a:solidFill>
          <a:ln w="57150">
            <a:solidFill>
              <a:schemeClr val="accent1"/>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D511915D-FC4B-43BA-A90A-F702E60C980E}"/>
              </a:ext>
            </a:extLst>
          </p:cNvPr>
          <p:cNvSpPr txBox="1"/>
          <p:nvPr/>
        </p:nvSpPr>
        <p:spPr>
          <a:xfrm>
            <a:off x="12192000" y="6581192"/>
            <a:ext cx="3873255" cy="769441"/>
          </a:xfrm>
          <a:prstGeom prst="rect">
            <a:avLst/>
          </a:prstGeom>
          <a:noFill/>
        </p:spPr>
        <p:txBody>
          <a:bodyPr wrap="square" rtlCol="0">
            <a:spAutoFit/>
          </a:bodyPr>
          <a:lstStyle/>
          <a:p>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Chú</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Ý</a:t>
            </a:r>
          </a:p>
        </p:txBody>
      </p:sp>
      <mc:AlternateContent xmlns:mc="http://schemas.openxmlformats.org/markup-compatibility/2006" xmlns:a14="http://schemas.microsoft.com/office/drawing/2010/main">
        <mc:Choice Requires="a14">
          <p:sp>
            <p:nvSpPr>
              <p:cNvPr id="12" name="Rounded Rectangle 57">
                <a:extLst>
                  <a:ext uri="{FF2B5EF4-FFF2-40B4-BE49-F238E27FC236}">
                    <a16:creationId xmlns:a16="http://schemas.microsoft.com/office/drawing/2014/main" id="{1E6B5F7B-5569-44EF-9639-B6154D42C702}"/>
                  </a:ext>
                </a:extLst>
              </p:cNvPr>
              <p:cNvSpPr/>
              <p:nvPr/>
            </p:nvSpPr>
            <p:spPr>
              <a:xfrm>
                <a:off x="11952517" y="2895600"/>
                <a:ext cx="12038326" cy="3468290"/>
              </a:xfrm>
              <a:prstGeom prst="roundRect">
                <a:avLst/>
              </a:prstGeom>
              <a:solidFill>
                <a:schemeClr val="accent2">
                  <a:lumMod val="40000"/>
                  <a:lumOff val="60000"/>
                </a:schemeClr>
              </a:solidFill>
              <a:ln w="19050">
                <a:solidFill>
                  <a:schemeClr val="accent4">
                    <a:lumMod val="60000"/>
                    <a:lumOff val="40000"/>
                  </a:schemeClr>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marR="0" lvl="0" indent="-342900" algn="just">
                  <a:spcBef>
                    <a:spcPts val="0"/>
                  </a:spcBef>
                  <a:spcAft>
                    <a:spcPts val="0"/>
                  </a:spcAft>
                  <a:buFont typeface="Symbol" panose="05050102010706020507" pitchFamily="18" charset="2"/>
                  <a:buChar char=""/>
                </a:pP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Phương</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sai</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giá</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trị</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4800" b="1" i="1">
                            <a:effectLst/>
                            <a:latin typeface="Cambria Math" panose="02040503050406030204" pitchFamily="18" charset="0"/>
                            <a:ea typeface="Calibri" panose="020F0502020204030204" pitchFamily="34" charset="0"/>
                          </a:rPr>
                        </m:ctrlPr>
                      </m:sSupPr>
                      <m:e>
                        <m:r>
                          <a:rPr lang="en-US" sz="4800" b="1" i="1">
                            <a:effectLst/>
                            <a:latin typeface="Cambria Math" panose="02040503050406030204" pitchFamily="18" charset="0"/>
                            <a:ea typeface="Calibri" panose="020F0502020204030204" pitchFamily="34" charset="0"/>
                          </a:rPr>
                          <m:t>𝒔</m:t>
                        </m:r>
                      </m:e>
                      <m:sup>
                        <m:r>
                          <a:rPr lang="en-US" sz="4800" b="1" i="1">
                            <a:effectLst/>
                            <a:latin typeface="Cambria Math" panose="02040503050406030204" pitchFamily="18" charset="0"/>
                            <a:ea typeface="Calibri" panose="020F0502020204030204" pitchFamily="34" charset="0"/>
                          </a:rPr>
                          <m:t>𝟐</m:t>
                        </m:r>
                      </m:sup>
                    </m:sSup>
                    <m:r>
                      <a:rPr lang="en-US" sz="4800" b="1" i="1">
                        <a:effectLst/>
                        <a:latin typeface="Cambria Math" panose="02040503050406030204" pitchFamily="18" charset="0"/>
                        <a:ea typeface="Calibri" panose="020F0502020204030204" pitchFamily="34" charset="0"/>
                      </a:rPr>
                      <m:t>=</m:t>
                    </m:r>
                    <m:f>
                      <m:fPr>
                        <m:ctrlPr>
                          <a:rPr lang="en-US" sz="4800" b="1" i="1">
                            <a:effectLst/>
                            <a:latin typeface="Cambria Math" panose="02040503050406030204" pitchFamily="18" charset="0"/>
                            <a:ea typeface="Calibri" panose="020F0502020204030204" pitchFamily="34" charset="0"/>
                          </a:rPr>
                        </m:ctrlPr>
                      </m:fPr>
                      <m:num>
                        <m:sSup>
                          <m:sSupPr>
                            <m:ctrlPr>
                              <a:rPr lang="en-US" sz="4800" b="1" i="1">
                                <a:effectLst/>
                                <a:latin typeface="Cambria Math" panose="02040503050406030204" pitchFamily="18" charset="0"/>
                                <a:ea typeface="Calibri" panose="020F0502020204030204" pitchFamily="34" charset="0"/>
                              </a:rPr>
                            </m:ctrlPr>
                          </m:sSupPr>
                          <m:e>
                            <m:d>
                              <m:dPr>
                                <m:ctrlPr>
                                  <a:rPr lang="en-US" sz="4800" b="1" i="1">
                                    <a:effectLst/>
                                    <a:latin typeface="Cambria Math" panose="02040503050406030204" pitchFamily="18" charset="0"/>
                                    <a:ea typeface="Calibri" panose="020F0502020204030204" pitchFamily="34" charset="0"/>
                                  </a:rPr>
                                </m:ctrlPr>
                              </m:dPr>
                              <m:e>
                                <m:sSub>
                                  <m:sSubPr>
                                    <m:ctrlPr>
                                      <a:rPr lang="en-US" sz="4800" b="1" i="1">
                                        <a:effectLst/>
                                        <a:latin typeface="Cambria Math" panose="02040503050406030204" pitchFamily="18" charset="0"/>
                                        <a:ea typeface="Calibri" panose="020F0502020204030204" pitchFamily="34" charset="0"/>
                                      </a:rPr>
                                    </m:ctrlPr>
                                  </m:sSubPr>
                                  <m:e>
                                    <m:r>
                                      <a:rPr lang="en-US" sz="4800" b="1" i="1">
                                        <a:effectLst/>
                                        <a:latin typeface="Cambria Math" panose="02040503050406030204" pitchFamily="18" charset="0"/>
                                        <a:ea typeface="Calibri" panose="020F0502020204030204" pitchFamily="34" charset="0"/>
                                      </a:rPr>
                                      <m:t>𝒙</m:t>
                                    </m:r>
                                  </m:e>
                                  <m:sub>
                                    <m:r>
                                      <a:rPr lang="en-US" sz="4800" b="1" i="1">
                                        <a:effectLst/>
                                        <a:latin typeface="Cambria Math" panose="02040503050406030204" pitchFamily="18" charset="0"/>
                                        <a:ea typeface="Calibri" panose="020F0502020204030204" pitchFamily="34" charset="0"/>
                                      </a:rPr>
                                      <m:t>𝟏</m:t>
                                    </m:r>
                                  </m:sub>
                                </m:sSub>
                                <m:r>
                                  <a:rPr lang="en-US" sz="4800" b="1" i="1">
                                    <a:effectLst/>
                                    <a:latin typeface="Cambria Math" panose="02040503050406030204" pitchFamily="18" charset="0"/>
                                    <a:ea typeface="Calibri" panose="020F0502020204030204" pitchFamily="34" charset="0"/>
                                  </a:rPr>
                                  <m:t>−</m:t>
                                </m:r>
                                <m:bar>
                                  <m:barPr>
                                    <m:pos m:val="top"/>
                                    <m:ctrlPr>
                                      <a:rPr lang="en-US" sz="4800" b="1" i="1">
                                        <a:effectLst/>
                                        <a:latin typeface="Cambria Math" panose="02040503050406030204" pitchFamily="18" charset="0"/>
                                        <a:ea typeface="Calibri" panose="020F0502020204030204" pitchFamily="34" charset="0"/>
                                      </a:rPr>
                                    </m:ctrlPr>
                                  </m:barPr>
                                  <m:e>
                                    <m:r>
                                      <a:rPr lang="en-US" sz="4800" b="1" i="1">
                                        <a:effectLst/>
                                        <a:latin typeface="Cambria Math" panose="02040503050406030204" pitchFamily="18" charset="0"/>
                                        <a:ea typeface="Calibri" panose="020F0502020204030204" pitchFamily="34" charset="0"/>
                                      </a:rPr>
                                      <m:t>𝒙</m:t>
                                    </m:r>
                                  </m:e>
                                </m:bar>
                              </m:e>
                            </m:d>
                          </m:e>
                          <m:sup>
                            <m:r>
                              <a:rPr lang="en-US" sz="4800" b="1" i="1">
                                <a:effectLst/>
                                <a:latin typeface="Cambria Math" panose="02040503050406030204" pitchFamily="18" charset="0"/>
                                <a:ea typeface="Calibri" panose="020F0502020204030204" pitchFamily="34" charset="0"/>
                              </a:rPr>
                              <m:t>𝟐</m:t>
                            </m:r>
                          </m:sup>
                        </m:sSup>
                        <m:r>
                          <a:rPr lang="en-US" sz="4800" b="1" i="1">
                            <a:effectLst/>
                            <a:latin typeface="Cambria Math" panose="02040503050406030204" pitchFamily="18" charset="0"/>
                            <a:ea typeface="Calibri" panose="020F0502020204030204" pitchFamily="34" charset="0"/>
                          </a:rPr>
                          <m:t>+</m:t>
                        </m:r>
                        <m:sSup>
                          <m:sSupPr>
                            <m:ctrlPr>
                              <a:rPr lang="en-US" sz="4800" b="1" i="1">
                                <a:effectLst/>
                                <a:latin typeface="Cambria Math" panose="02040503050406030204" pitchFamily="18" charset="0"/>
                                <a:ea typeface="Calibri" panose="020F0502020204030204" pitchFamily="34" charset="0"/>
                              </a:rPr>
                            </m:ctrlPr>
                          </m:sSupPr>
                          <m:e>
                            <m:d>
                              <m:dPr>
                                <m:ctrlPr>
                                  <a:rPr lang="en-US" sz="4800" b="1" i="1">
                                    <a:effectLst/>
                                    <a:latin typeface="Cambria Math" panose="02040503050406030204" pitchFamily="18" charset="0"/>
                                    <a:ea typeface="Calibri" panose="020F0502020204030204" pitchFamily="34" charset="0"/>
                                  </a:rPr>
                                </m:ctrlPr>
                              </m:dPr>
                              <m:e>
                                <m:sSub>
                                  <m:sSubPr>
                                    <m:ctrlPr>
                                      <a:rPr lang="en-US" sz="4800" b="1" i="1">
                                        <a:effectLst/>
                                        <a:latin typeface="Cambria Math" panose="02040503050406030204" pitchFamily="18" charset="0"/>
                                        <a:ea typeface="Calibri" panose="020F0502020204030204" pitchFamily="34" charset="0"/>
                                      </a:rPr>
                                    </m:ctrlPr>
                                  </m:sSubPr>
                                  <m:e>
                                    <m:r>
                                      <a:rPr lang="en-US" sz="4800" b="1" i="1">
                                        <a:effectLst/>
                                        <a:latin typeface="Cambria Math" panose="02040503050406030204" pitchFamily="18" charset="0"/>
                                        <a:ea typeface="Calibri" panose="020F0502020204030204" pitchFamily="34" charset="0"/>
                                      </a:rPr>
                                      <m:t>𝒙</m:t>
                                    </m:r>
                                  </m:e>
                                  <m:sub>
                                    <m:r>
                                      <a:rPr lang="en-US" sz="4800" b="1" i="1">
                                        <a:effectLst/>
                                        <a:latin typeface="Cambria Math" panose="02040503050406030204" pitchFamily="18" charset="0"/>
                                        <a:ea typeface="Calibri" panose="020F0502020204030204" pitchFamily="34" charset="0"/>
                                      </a:rPr>
                                      <m:t>𝟐</m:t>
                                    </m:r>
                                  </m:sub>
                                </m:sSub>
                                <m:r>
                                  <a:rPr lang="en-US" sz="4800" b="1" i="1">
                                    <a:effectLst/>
                                    <a:latin typeface="Cambria Math" panose="02040503050406030204" pitchFamily="18" charset="0"/>
                                    <a:ea typeface="Calibri" panose="020F0502020204030204" pitchFamily="34" charset="0"/>
                                  </a:rPr>
                                  <m:t>−</m:t>
                                </m:r>
                                <m:bar>
                                  <m:barPr>
                                    <m:pos m:val="top"/>
                                    <m:ctrlPr>
                                      <a:rPr lang="en-US" sz="4800" b="1" i="1">
                                        <a:effectLst/>
                                        <a:latin typeface="Cambria Math" panose="02040503050406030204" pitchFamily="18" charset="0"/>
                                        <a:ea typeface="Calibri" panose="020F0502020204030204" pitchFamily="34" charset="0"/>
                                      </a:rPr>
                                    </m:ctrlPr>
                                  </m:barPr>
                                  <m:e>
                                    <m:r>
                                      <a:rPr lang="en-US" sz="4800" b="1" i="1">
                                        <a:effectLst/>
                                        <a:latin typeface="Cambria Math" panose="02040503050406030204" pitchFamily="18" charset="0"/>
                                        <a:ea typeface="Calibri" panose="020F0502020204030204" pitchFamily="34" charset="0"/>
                                      </a:rPr>
                                      <m:t>𝒙</m:t>
                                    </m:r>
                                  </m:e>
                                </m:bar>
                              </m:e>
                            </m:d>
                          </m:e>
                          <m:sup>
                            <m:r>
                              <a:rPr lang="en-US" sz="4800" b="1" i="1">
                                <a:effectLst/>
                                <a:latin typeface="Cambria Math" panose="02040503050406030204" pitchFamily="18" charset="0"/>
                                <a:ea typeface="Calibri" panose="020F0502020204030204" pitchFamily="34" charset="0"/>
                              </a:rPr>
                              <m:t>𝟐</m:t>
                            </m:r>
                          </m:sup>
                        </m:sSup>
                        <m:r>
                          <a:rPr lang="en-US" sz="4800" b="1" i="1">
                            <a:effectLst/>
                            <a:latin typeface="Cambria Math" panose="02040503050406030204" pitchFamily="18" charset="0"/>
                            <a:ea typeface="Calibri" panose="020F0502020204030204" pitchFamily="34" charset="0"/>
                          </a:rPr>
                          <m:t>+...+</m:t>
                        </m:r>
                        <m:sSup>
                          <m:sSupPr>
                            <m:ctrlPr>
                              <a:rPr lang="en-US" sz="4800" b="1" i="1">
                                <a:effectLst/>
                                <a:latin typeface="Cambria Math" panose="02040503050406030204" pitchFamily="18" charset="0"/>
                                <a:ea typeface="Calibri" panose="020F0502020204030204" pitchFamily="34" charset="0"/>
                              </a:rPr>
                            </m:ctrlPr>
                          </m:sSupPr>
                          <m:e>
                            <m:d>
                              <m:dPr>
                                <m:ctrlPr>
                                  <a:rPr lang="en-US" sz="4800" b="1" i="1">
                                    <a:effectLst/>
                                    <a:latin typeface="Cambria Math" panose="02040503050406030204" pitchFamily="18" charset="0"/>
                                    <a:ea typeface="Calibri" panose="020F0502020204030204" pitchFamily="34" charset="0"/>
                                  </a:rPr>
                                </m:ctrlPr>
                              </m:dPr>
                              <m:e>
                                <m:sSub>
                                  <m:sSubPr>
                                    <m:ctrlPr>
                                      <a:rPr lang="en-US" sz="4800" b="1" i="1">
                                        <a:effectLst/>
                                        <a:latin typeface="Cambria Math" panose="02040503050406030204" pitchFamily="18" charset="0"/>
                                        <a:ea typeface="Calibri" panose="020F0502020204030204" pitchFamily="34" charset="0"/>
                                      </a:rPr>
                                    </m:ctrlPr>
                                  </m:sSubPr>
                                  <m:e>
                                    <m:r>
                                      <a:rPr lang="en-US" sz="4800" b="1" i="1">
                                        <a:effectLst/>
                                        <a:latin typeface="Cambria Math" panose="02040503050406030204" pitchFamily="18" charset="0"/>
                                        <a:ea typeface="Calibri" panose="020F0502020204030204" pitchFamily="34" charset="0"/>
                                      </a:rPr>
                                      <m:t>𝒙</m:t>
                                    </m:r>
                                  </m:e>
                                  <m:sub>
                                    <m:r>
                                      <a:rPr lang="en-US" sz="4800" b="1" i="1">
                                        <a:effectLst/>
                                        <a:latin typeface="Cambria Math" panose="02040503050406030204" pitchFamily="18" charset="0"/>
                                        <a:ea typeface="Calibri" panose="020F0502020204030204" pitchFamily="34" charset="0"/>
                                      </a:rPr>
                                      <m:t>𝒏</m:t>
                                    </m:r>
                                  </m:sub>
                                </m:sSub>
                                <m:r>
                                  <a:rPr lang="en-US" sz="4800" b="1" i="1">
                                    <a:effectLst/>
                                    <a:latin typeface="Cambria Math" panose="02040503050406030204" pitchFamily="18" charset="0"/>
                                    <a:ea typeface="Calibri" panose="020F0502020204030204" pitchFamily="34" charset="0"/>
                                  </a:rPr>
                                  <m:t>−</m:t>
                                </m:r>
                                <m:bar>
                                  <m:barPr>
                                    <m:pos m:val="top"/>
                                    <m:ctrlPr>
                                      <a:rPr lang="en-US" sz="4800" b="1" i="1">
                                        <a:effectLst/>
                                        <a:latin typeface="Cambria Math" panose="02040503050406030204" pitchFamily="18" charset="0"/>
                                        <a:ea typeface="Calibri" panose="020F0502020204030204" pitchFamily="34" charset="0"/>
                                      </a:rPr>
                                    </m:ctrlPr>
                                  </m:barPr>
                                  <m:e>
                                    <m:r>
                                      <a:rPr lang="en-US" sz="4800" b="1" i="1">
                                        <a:effectLst/>
                                        <a:latin typeface="Cambria Math" panose="02040503050406030204" pitchFamily="18" charset="0"/>
                                        <a:ea typeface="Calibri" panose="020F0502020204030204" pitchFamily="34" charset="0"/>
                                      </a:rPr>
                                      <m:t>𝒙</m:t>
                                    </m:r>
                                  </m:e>
                                </m:bar>
                              </m:e>
                            </m:d>
                          </m:e>
                          <m:sup>
                            <m:r>
                              <a:rPr lang="en-US" sz="4800" b="1" i="1">
                                <a:effectLst/>
                                <a:latin typeface="Cambria Math" panose="02040503050406030204" pitchFamily="18" charset="0"/>
                                <a:ea typeface="Calibri" panose="020F0502020204030204" pitchFamily="34" charset="0"/>
                              </a:rPr>
                              <m:t>𝟐</m:t>
                            </m:r>
                          </m:sup>
                        </m:sSup>
                      </m:num>
                      <m:den>
                        <m:r>
                          <a:rPr lang="en-US" sz="4800" b="1" i="1">
                            <a:effectLst/>
                            <a:latin typeface="Cambria Math" panose="02040503050406030204" pitchFamily="18" charset="0"/>
                            <a:ea typeface="Calibri" panose="020F0502020204030204" pitchFamily="34" charset="0"/>
                          </a:rPr>
                          <m:t>𝒏</m:t>
                        </m:r>
                      </m:den>
                    </m:f>
                  </m:oMath>
                </a14:m>
                <a:r>
                  <a:rPr lang="en-US" sz="4800" b="1" dirty="0">
                    <a:effectLst/>
                    <a:latin typeface="Tahoma" panose="020B0604030504040204" pitchFamily="34" charset="0"/>
                    <a:ea typeface="Tahoma" panose="020B0604030504040204" pitchFamily="34" charset="0"/>
                    <a:cs typeface="Tahoma" panose="020B0604030504040204" pitchFamily="34" charset="0"/>
                  </a:rPr>
                  <a:t>.</a:t>
                </a:r>
              </a:p>
              <a:p>
                <a:pPr marL="342900" marR="0" lvl="0" indent="-342900" algn="just">
                  <a:spcBef>
                    <a:spcPts val="0"/>
                  </a:spcBef>
                  <a:spcAft>
                    <a:spcPts val="0"/>
                  </a:spcAft>
                  <a:buFont typeface="Symbol" panose="05050102010706020507" pitchFamily="18" charset="2"/>
                  <a:buChar char=""/>
                </a:pPr>
                <a:r>
                  <a:rPr lang="en-US" sz="4800" b="1" dirty="0" err="1">
                    <a:effectLst/>
                    <a:latin typeface="Tahoma" panose="020B0604030504040204" pitchFamily="34" charset="0"/>
                    <a:ea typeface="Tahoma" panose="020B0604030504040204" pitchFamily="34" charset="0"/>
                    <a:cs typeface="Tahoma" panose="020B0604030504040204" pitchFamily="34" charset="0"/>
                  </a:rPr>
                  <a:t>Căn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bậc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hai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phương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sai</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rPr>
                      <m:t>𝒔</m:t>
                    </m:r>
                    <m:r>
                      <a:rPr lang="en-US" sz="4800" b="1" i="1">
                        <a:effectLst/>
                        <a:latin typeface="Cambria Math" panose="02040503050406030204" pitchFamily="18" charset="0"/>
                        <a:ea typeface="Calibri" panose="020F0502020204030204" pitchFamily="34" charset="0"/>
                      </a:rPr>
                      <m:t>=</m:t>
                    </m:r>
                    <m:rad>
                      <m:radPr>
                        <m:degHide m:val="on"/>
                        <m:ctrlPr>
                          <a:rPr lang="en-US" sz="4800" b="1" i="1">
                            <a:effectLst/>
                            <a:latin typeface="Cambria Math" panose="02040503050406030204" pitchFamily="18" charset="0"/>
                            <a:ea typeface="Calibri" panose="020F0502020204030204" pitchFamily="34" charset="0"/>
                          </a:rPr>
                        </m:ctrlPr>
                      </m:radPr>
                      <m:deg/>
                      <m:e>
                        <m:sSup>
                          <m:sSupPr>
                            <m:ctrlPr>
                              <a:rPr lang="en-US" sz="4800" b="1" i="1">
                                <a:effectLst/>
                                <a:latin typeface="Cambria Math" panose="02040503050406030204" pitchFamily="18" charset="0"/>
                                <a:ea typeface="Calibri" panose="020F0502020204030204" pitchFamily="34" charset="0"/>
                              </a:rPr>
                            </m:ctrlPr>
                          </m:sSupPr>
                          <m:e>
                            <m:r>
                              <a:rPr lang="en-US" sz="4800" b="1" i="1">
                                <a:effectLst/>
                                <a:latin typeface="Cambria Math" panose="02040503050406030204" pitchFamily="18" charset="0"/>
                                <a:ea typeface="Calibri" panose="020F0502020204030204" pitchFamily="34" charset="0"/>
                              </a:rPr>
                              <m:t>𝒔</m:t>
                            </m:r>
                          </m:e>
                          <m:sup>
                            <m:r>
                              <a:rPr lang="en-US" sz="4800" b="1" i="1">
                                <a:effectLst/>
                                <a:latin typeface="Cambria Math" panose="02040503050406030204" pitchFamily="18" charset="0"/>
                                <a:ea typeface="Calibri" panose="020F0502020204030204" pitchFamily="34" charset="0"/>
                              </a:rPr>
                              <m:t>𝟐</m:t>
                            </m:r>
                          </m:sup>
                        </m:sSup>
                      </m:e>
                    </m:rad>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được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gọi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độ</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lệch</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chuẩn</a:t>
                </a:r>
                <a:r>
                  <a:rPr lang="en-US" sz="4800"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2" name="Rounded Rectangle 57">
                <a:extLst>
                  <a:ext uri="{FF2B5EF4-FFF2-40B4-BE49-F238E27FC236}">
                    <a16:creationId xmlns:a16="http://schemas.microsoft.com/office/drawing/2014/main" id="{1E6B5F7B-5569-44EF-9639-B6154D42C702}"/>
                  </a:ext>
                </a:extLst>
              </p:cNvPr>
              <p:cNvSpPr>
                <a:spLocks noRot="1" noChangeAspect="1" noMove="1" noResize="1" noEditPoints="1" noAdjustHandles="1" noChangeArrowheads="1" noChangeShapeType="1" noTextEdit="1"/>
              </p:cNvSpPr>
              <p:nvPr/>
            </p:nvSpPr>
            <p:spPr>
              <a:xfrm>
                <a:off x="11952517" y="2895600"/>
                <a:ext cx="12038326" cy="3468290"/>
              </a:xfrm>
              <a:prstGeom prst="roundRect">
                <a:avLst/>
              </a:prstGeom>
              <a:blipFill>
                <a:blip r:embed="rId5"/>
                <a:stretch>
                  <a:fillRect l="-961" t="-5070" r="-758" b="-10490"/>
                </a:stretch>
              </a:blipFill>
              <a:ln w="19050">
                <a:solidFill>
                  <a:schemeClr val="accent4">
                    <a:lumMod val="60000"/>
                    <a:lumOff val="40000"/>
                  </a:schemeClr>
                </a:solidFill>
              </a:ln>
            </p:spPr>
            <p:txBody>
              <a:bodyPr/>
              <a:lstStyle/>
              <a:p>
                <a:r>
                  <a:rPr lang="en-US">
                    <a:noFill/>
                  </a:rPr>
                  <a:t> </a:t>
                </a:r>
              </a:p>
            </p:txBody>
          </p:sp>
        </mc:Fallback>
      </mc:AlternateContent>
    </p:spTree>
    <p:extLst>
      <p:ext uri="{BB962C8B-B14F-4D97-AF65-F5344CB8AC3E}">
        <p14:creationId xmlns:p14="http://schemas.microsoft.com/office/powerpoint/2010/main" val="3466116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5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left)">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left)">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left)">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animEffect transition="in" filter="wipe(left)">
                                      <p:cBhvr>
                                        <p:cTn id="45" dur="500"/>
                                        <p:tgtEl>
                                          <p:spTgt spid="7">
                                            <p:txEl>
                                              <p:pRg st="5" end="5"/>
                                            </p:txEl>
                                          </p:spTgt>
                                        </p:tgtEl>
                                      </p:cBhvr>
                                    </p:animEffect>
                                  </p:childTnLst>
                                </p:cTn>
                              </p:par>
                              <p:par>
                                <p:cTn id="46" presetID="22" presetClass="entr" presetSubtype="8" fill="hold" nodeType="withEffect">
                                  <p:stCondLst>
                                    <p:cond delay="0"/>
                                  </p:stCondLst>
                                  <p:childTnLst>
                                    <p:set>
                                      <p:cBhvr>
                                        <p:cTn id="47" dur="1" fill="hold">
                                          <p:stCondLst>
                                            <p:cond delay="0"/>
                                          </p:stCondLst>
                                        </p:cTn>
                                        <p:tgtEl>
                                          <p:spTgt spid="7">
                                            <p:txEl>
                                              <p:pRg st="6" end="6"/>
                                            </p:txEl>
                                          </p:spTgt>
                                        </p:tgtEl>
                                        <p:attrNameLst>
                                          <p:attrName>style.visibility</p:attrName>
                                        </p:attrNameLst>
                                      </p:cBhvr>
                                      <p:to>
                                        <p:strVal val="visible"/>
                                      </p:to>
                                    </p:set>
                                    <p:animEffect transition="in" filter="wipe(left)">
                                      <p:cBhvr>
                                        <p:cTn id="48" dur="500"/>
                                        <p:tgtEl>
                                          <p:spTgt spid="7">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left)">
                                      <p:cBhvr>
                                        <p:cTn id="53" dur="500"/>
                                        <p:tgtEl>
                                          <p:spTgt spid="5"/>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left)">
                                      <p:cBhvr>
                                        <p:cTn id="56" dur="5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7">
                                            <p:txEl>
                                              <p:pRg st="8" end="8"/>
                                            </p:txEl>
                                          </p:spTgt>
                                        </p:tgtEl>
                                        <p:attrNameLst>
                                          <p:attrName>style.visibility</p:attrName>
                                        </p:attrNameLst>
                                      </p:cBhvr>
                                      <p:to>
                                        <p:strVal val="visible"/>
                                      </p:to>
                                    </p:set>
                                    <p:animEffect transition="in" filter="wipe(left)">
                                      <p:cBhvr>
                                        <p:cTn id="61"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P spid="5" grpId="0" animBg="1"/>
      <p:bldP spid="6" grpId="0"/>
      <p:bldP spid="8" grpId="0" animBg="1"/>
      <p:bldP spid="9"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381000" y="1879600"/>
            <a:ext cx="23706592" cy="317455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dirty="0"/>
              <a:t>                    </a:t>
            </a:r>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đây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biết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sĩ</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5 </a:t>
            </a:r>
            <a:r>
              <a:rPr lang="en-US" sz="4800" b="1" dirty="0" err="1">
                <a:latin typeface="Tahoma" panose="020B0604030504040204" pitchFamily="34" charset="0"/>
                <a:ea typeface="Tahoma" panose="020B0604030504040204" pitchFamily="34" charset="0"/>
                <a:cs typeface="Tahoma" panose="020B0604030504040204" pitchFamily="34" charset="0"/>
              </a:rPr>
              <a:t>lớp</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khối</a:t>
            </a:r>
            <a:r>
              <a:rPr lang="en-US" sz="4800" b="1" dirty="0">
                <a:latin typeface="Tahoma" panose="020B0604030504040204" pitchFamily="34" charset="0"/>
                <a:ea typeface="Tahoma" panose="020B0604030504040204" pitchFamily="34" charset="0"/>
                <a:cs typeface="Tahoma" panose="020B0604030504040204" pitchFamily="34" charset="0"/>
              </a:rPr>
              <a:t> 10 </a:t>
            </a:r>
            <a:r>
              <a:rPr lang="en-US" sz="4800" b="1" dirty="0" err="1">
                <a:latin typeface="Tahoma" panose="020B0604030504040204" pitchFamily="34" charset="0"/>
                <a:ea typeface="Tahoma" panose="020B0604030504040204" pitchFamily="34" charset="0"/>
                <a:cs typeface="Tahoma" panose="020B0604030504040204" pitchFamily="34" charset="0"/>
              </a:rPr>
              <a:t>tại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trường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Trung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học</a:t>
            </a:r>
            <a:r>
              <a:rPr lang="en-US" sz="4800" b="1" dirty="0">
                <a:latin typeface="Tahoma" panose="020B0604030504040204" pitchFamily="34" charset="0"/>
                <a:ea typeface="Tahoma" panose="020B0604030504040204" pitchFamily="34" charset="0"/>
                <a:cs typeface="Tahoma" panose="020B0604030504040204" pitchFamily="34" charset="0"/>
              </a:rPr>
              <a:t>:</a:t>
            </a:r>
          </a:p>
          <a:p>
            <a:r>
              <a:rPr lang="en-US" sz="4800" b="1" dirty="0">
                <a:latin typeface="Tahoma" panose="020B0604030504040204" pitchFamily="34" charset="0"/>
                <a:ea typeface="Tahoma" panose="020B0604030504040204" pitchFamily="34" charset="0"/>
                <a:cs typeface="Tahoma" panose="020B0604030504040204" pitchFamily="34" charset="0"/>
              </a:rPr>
              <a:t>43	45	46	41	40</a:t>
            </a:r>
          </a:p>
          <a:p>
            <a:r>
              <a:rPr lang="en-US" sz="4800" b="1" dirty="0" err="1">
                <a:latin typeface="Tahoma" panose="020B0604030504040204" pitchFamily="34" charset="0"/>
                <a:ea typeface="Tahoma" panose="020B0604030504040204" pitchFamily="34" charset="0"/>
                <a:cs typeface="Tahoma" panose="020B0604030504040204" pitchFamily="34" charset="0"/>
              </a:rPr>
              <a:t>Tìm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phương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lệch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chuẩn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này</a:t>
            </a:r>
            <a:r>
              <a:rPr lang="en-US" sz="4800" b="1" dirty="0">
                <a:latin typeface="Tahoma" panose="020B0604030504040204" pitchFamily="34" charset="0"/>
                <a:ea typeface="Tahoma" panose="020B0604030504040204" pitchFamily="34" charset="0"/>
                <a:cs typeface="Tahoma" panose="020B0604030504040204" pitchFamily="34" charset="0"/>
              </a:rPr>
              <a:t>.</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268700" y="5105400"/>
                <a:ext cx="23706592" cy="831351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a:p>
                <a:endParaRPr lang="en-US" dirty="0"/>
              </a:p>
              <a:p>
                <a:r>
                  <a:rPr lang="vi-VN" b="1" dirty="0">
                    <a:latin typeface="Tahoma" panose="020B0604030504040204" pitchFamily="34" charset="0"/>
                    <a:ea typeface="Tahoma" panose="020B0604030504040204" pitchFamily="34" charset="0"/>
                    <a:cs typeface="Tahoma" panose="020B0604030504040204" pitchFamily="34" charset="0"/>
                  </a:rPr>
                  <a:t>Số trung bình của mẫu số liệu là </a:t>
                </a:r>
                <a:endParaRPr lang="en-US" b="1" dirty="0">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bar>
                      <m:barPr>
                        <m:pos m:val="top"/>
                        <m:ctrlPr>
                          <a:rPr lang="en-US" b="1" i="1">
                            <a:latin typeface="Cambria Math" panose="02040503050406030204" pitchFamily="18" charset="0"/>
                          </a:rPr>
                        </m:ctrlPr>
                      </m:barPr>
                      <m:e>
                        <m:r>
                          <a:rPr lang="en-US" b="1" i="1">
                            <a:latin typeface="Cambria Math" panose="02040503050406030204" pitchFamily="18" charset="0"/>
                          </a:rPr>
                          <m:t>𝒙</m:t>
                        </m:r>
                      </m:e>
                    </m:ba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𝟒𝟑</m:t>
                        </m:r>
                        <m:r>
                          <a:rPr lang="en-US" b="1" i="1">
                            <a:latin typeface="Cambria Math" panose="02040503050406030204" pitchFamily="18" charset="0"/>
                          </a:rPr>
                          <m:t>+</m:t>
                        </m:r>
                        <m:r>
                          <a:rPr lang="en-US" b="1" i="1">
                            <a:latin typeface="Cambria Math" panose="02040503050406030204" pitchFamily="18" charset="0"/>
                          </a:rPr>
                          <m:t>𝟒𝟓</m:t>
                        </m:r>
                        <m:r>
                          <a:rPr lang="en-US" b="1" i="1">
                            <a:latin typeface="Cambria Math" panose="02040503050406030204" pitchFamily="18" charset="0"/>
                          </a:rPr>
                          <m:t>+</m:t>
                        </m:r>
                        <m:r>
                          <a:rPr lang="en-US" b="1" i="1">
                            <a:latin typeface="Cambria Math" panose="02040503050406030204" pitchFamily="18" charset="0"/>
                          </a:rPr>
                          <m:t>𝟒𝟔</m:t>
                        </m:r>
                        <m:r>
                          <a:rPr lang="en-US" b="1" i="1">
                            <a:latin typeface="Cambria Math" panose="02040503050406030204" pitchFamily="18" charset="0"/>
                          </a:rPr>
                          <m:t>+</m:t>
                        </m:r>
                        <m:r>
                          <a:rPr lang="en-US" b="1" i="1">
                            <a:latin typeface="Cambria Math" panose="02040503050406030204" pitchFamily="18" charset="0"/>
                          </a:rPr>
                          <m:t>𝟒𝟏</m:t>
                        </m:r>
                        <m:r>
                          <a:rPr lang="en-US" b="1" i="1">
                            <a:latin typeface="Cambria Math" panose="02040503050406030204" pitchFamily="18" charset="0"/>
                          </a:rPr>
                          <m:t>+</m:t>
                        </m:r>
                        <m:r>
                          <a:rPr lang="en-US" b="1" i="1">
                            <a:latin typeface="Cambria Math" panose="02040503050406030204" pitchFamily="18" charset="0"/>
                          </a:rPr>
                          <m:t>𝟒𝟎</m:t>
                        </m:r>
                      </m:num>
                      <m:den>
                        <m:r>
                          <a:rPr lang="en-US" b="1" i="1">
                            <a:latin typeface="Cambria Math" panose="02040503050406030204" pitchFamily="18" charset="0"/>
                          </a:rPr>
                          <m:t>𝟓</m:t>
                        </m:r>
                      </m:den>
                    </m:f>
                    <m:r>
                      <a:rPr lang="en-US" b="1" i="1">
                        <a:latin typeface="Cambria Math" panose="02040503050406030204" pitchFamily="18" charset="0"/>
                      </a:rPr>
                      <m:t>=</m:t>
                    </m:r>
                    <m:r>
                      <a:rPr lang="en-US" b="1" i="1">
                        <a:latin typeface="Cambria Math" panose="02040503050406030204" pitchFamily="18" charset="0"/>
                      </a:rPr>
                      <m:t>𝟒𝟑</m:t>
                    </m:r>
                    <m:r>
                      <a:rPr lang="en-US" b="1" i="1">
                        <a:latin typeface="Cambria Math" panose="02040503050406030204" pitchFamily="18" charset="0"/>
                      </a:rPr>
                      <m:t>.</m:t>
                    </m:r>
                  </m:oMath>
                </a14:m>
                <a:endParaRPr lang="vi-VN" b="1" dirty="0">
                  <a:latin typeface="Tahoma" panose="020B0604030504040204" pitchFamily="34" charset="0"/>
                  <a:ea typeface="Tahoma" panose="020B0604030504040204" pitchFamily="34" charset="0"/>
                  <a:cs typeface="Tahoma" panose="020B0604030504040204" pitchFamily="34" charset="0"/>
                </a:endParaRPr>
              </a:p>
              <a:p>
                <a:r>
                  <a:rPr lang="vi-VN" b="1" dirty="0">
                    <a:latin typeface="Tahoma" panose="020B0604030504040204" pitchFamily="34" charset="0"/>
                    <a:ea typeface="Tahoma" panose="020B0604030504040204" pitchFamily="34" charset="0"/>
                    <a:cs typeface="Tahoma" panose="020B0604030504040204" pitchFamily="34" charset="0"/>
                  </a:rPr>
                  <a:t>Ta có bảng sau:</a:t>
                </a: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268700" y="5105400"/>
                <a:ext cx="23706592" cy="8313510"/>
              </a:xfrm>
              <a:prstGeom prst="rect">
                <a:avLst/>
              </a:prstGeom>
              <a:blipFill>
                <a:blip r:embed="rId3"/>
                <a:stretch>
                  <a:fillRect l="-1028"/>
                </a:stretch>
              </a:blipFill>
              <a:ln>
                <a:solidFill>
                  <a:srgbClr val="00B0F0"/>
                </a:solidFill>
              </a:ln>
            </p:spPr>
            <p:txBody>
              <a:bodyPr/>
              <a:lstStyle/>
              <a:p>
                <a:r>
                  <a:rPr lang="en-US">
                    <a:noFill/>
                  </a:rPr>
                  <a:t> </a:t>
                </a:r>
              </a:p>
            </p:txBody>
          </p:sp>
        </mc:Fallback>
      </mc:AlternateContent>
      <p:graphicFrame>
        <p:nvGraphicFramePr>
          <p:cNvPr id="10" name="Table 9">
            <a:extLst>
              <a:ext uri="{FF2B5EF4-FFF2-40B4-BE49-F238E27FC236}">
                <a16:creationId xmlns:a16="http://schemas.microsoft.com/office/drawing/2014/main" id="{D690AABB-B99B-4ECB-BFE0-6E7D19668DAD}"/>
              </a:ext>
            </a:extLst>
          </p:cNvPr>
          <p:cNvGraphicFramePr>
            <a:graphicFrameLocks noGrp="1"/>
          </p:cNvGraphicFramePr>
          <p:nvPr>
            <p:extLst>
              <p:ext uri="{D42A27DB-BD31-4B8C-83A1-F6EECF244321}">
                <p14:modId xmlns:p14="http://schemas.microsoft.com/office/powerpoint/2010/main" val="2752073188"/>
              </p:ext>
            </p:extLst>
          </p:nvPr>
        </p:nvGraphicFramePr>
        <p:xfrm>
          <a:off x="10813970" y="4953000"/>
          <a:ext cx="13341430" cy="8593658"/>
        </p:xfrm>
        <a:graphic>
          <a:graphicData uri="http://schemas.openxmlformats.org/drawingml/2006/table">
            <a:tbl>
              <a:tblPr firstRow="1" firstCol="1" bandRow="1">
                <a:tableStyleId>{5C22544A-7EE6-4342-B048-85BDC9FD1C3A}</a:tableStyleId>
              </a:tblPr>
              <a:tblGrid>
                <a:gridCol w="3224288">
                  <a:extLst>
                    <a:ext uri="{9D8B030D-6E8A-4147-A177-3AD203B41FA5}">
                      <a16:colId xmlns:a16="http://schemas.microsoft.com/office/drawing/2014/main" val="1239520022"/>
                    </a:ext>
                  </a:extLst>
                </a:gridCol>
                <a:gridCol w="4165882">
                  <a:extLst>
                    <a:ext uri="{9D8B030D-6E8A-4147-A177-3AD203B41FA5}">
                      <a16:colId xmlns:a16="http://schemas.microsoft.com/office/drawing/2014/main" val="359679352"/>
                    </a:ext>
                  </a:extLst>
                </a:gridCol>
                <a:gridCol w="5951260">
                  <a:extLst>
                    <a:ext uri="{9D8B030D-6E8A-4147-A177-3AD203B41FA5}">
                      <a16:colId xmlns:a16="http://schemas.microsoft.com/office/drawing/2014/main" val="2995493238"/>
                    </a:ext>
                  </a:extLst>
                </a:gridCol>
              </a:tblGrid>
              <a:tr h="1277305">
                <a:tc>
                  <a:txBody>
                    <a:bodyPr/>
                    <a:lstStyle/>
                    <a:p>
                      <a:pPr marL="0" marR="0" algn="ctr">
                        <a:lnSpc>
                          <a:spcPct val="107000"/>
                        </a:lnSpc>
                        <a:spcBef>
                          <a:spcPts val="0"/>
                        </a:spcBef>
                        <a:spcAft>
                          <a:spcPts val="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Giá</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trị</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Độ</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lệch</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phương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độ</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lệch</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038084615"/>
                  </a:ext>
                </a:extLst>
              </a:tr>
              <a:tr h="1277305">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43</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43 – 43 = 0</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0</a:t>
                      </a:r>
                    </a:p>
                  </a:txBody>
                  <a:tcPr marL="68580" marR="68580" marT="0" marB="0"/>
                </a:tc>
                <a:extLst>
                  <a:ext uri="{0D108BD9-81ED-4DB2-BD59-A6C34878D82A}">
                    <a16:rowId xmlns:a16="http://schemas.microsoft.com/office/drawing/2014/main" val="3804512191"/>
                  </a:ext>
                </a:extLst>
              </a:tr>
              <a:tr h="1277305">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45</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45 – 43 = 2</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tc>
                <a:extLst>
                  <a:ext uri="{0D108BD9-81ED-4DB2-BD59-A6C34878D82A}">
                    <a16:rowId xmlns:a16="http://schemas.microsoft.com/office/drawing/2014/main" val="1481103007"/>
                  </a:ext>
                </a:extLst>
              </a:tr>
              <a:tr h="1277305">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46</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46 – 43 = 3</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9</a:t>
                      </a:r>
                    </a:p>
                  </a:txBody>
                  <a:tcPr marL="68580" marR="68580" marT="0" marB="0"/>
                </a:tc>
                <a:extLst>
                  <a:ext uri="{0D108BD9-81ED-4DB2-BD59-A6C34878D82A}">
                    <a16:rowId xmlns:a16="http://schemas.microsoft.com/office/drawing/2014/main" val="2007047130"/>
                  </a:ext>
                </a:extLst>
              </a:tr>
              <a:tr h="1277305">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41</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41 – 43 = - 2</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tc>
                <a:extLst>
                  <a:ext uri="{0D108BD9-81ED-4DB2-BD59-A6C34878D82A}">
                    <a16:rowId xmlns:a16="http://schemas.microsoft.com/office/drawing/2014/main" val="1492116986"/>
                  </a:ext>
                </a:extLst>
              </a:tr>
              <a:tr h="1277305">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10</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40 – 43 = - 3</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9</a:t>
                      </a:r>
                    </a:p>
                  </a:txBody>
                  <a:tcPr marL="68580" marR="68580" marT="0" marB="0"/>
                </a:tc>
                <a:extLst>
                  <a:ext uri="{0D108BD9-81ED-4DB2-BD59-A6C34878D82A}">
                    <a16:rowId xmlns:a16="http://schemas.microsoft.com/office/drawing/2014/main" val="1383744620"/>
                  </a:ext>
                </a:extLst>
              </a:tr>
              <a:tr h="649677">
                <a:tc gridSpan="2">
                  <a:txBody>
                    <a:bodyPr/>
                    <a:lstStyle/>
                    <a:p>
                      <a:pPr marL="0" marR="0" algn="ctr">
                        <a:lnSpc>
                          <a:spcPct val="107000"/>
                        </a:lnSpc>
                        <a:spcBef>
                          <a:spcPts val="0"/>
                        </a:spcBef>
                        <a:spcAft>
                          <a:spcPts val="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Tổng</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hMerge="1">
                  <a:txBody>
                    <a:bodyPr/>
                    <a:lstStyle/>
                    <a:p>
                      <a:endParaRPr lang="en-US"/>
                    </a:p>
                  </a:txBody>
                  <a:tcPr/>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26</a:t>
                      </a:r>
                    </a:p>
                  </a:txBody>
                  <a:tcPr marL="68580" marR="68580" marT="0" marB="0"/>
                </a:tc>
                <a:extLst>
                  <a:ext uri="{0D108BD9-81ED-4DB2-BD59-A6C34878D82A}">
                    <a16:rowId xmlns:a16="http://schemas.microsoft.com/office/drawing/2014/main" val="2625127278"/>
                  </a:ext>
                </a:extLst>
              </a:tr>
            </a:tbl>
          </a:graphicData>
        </a:graphic>
      </p:graphicFrame>
      <p:grpSp>
        <p:nvGrpSpPr>
          <p:cNvPr id="18" name="Group 17">
            <a:extLst>
              <a:ext uri="{FF2B5EF4-FFF2-40B4-BE49-F238E27FC236}">
                <a16:creationId xmlns:a16="http://schemas.microsoft.com/office/drawing/2014/main" id="{C592BC17-12CD-446C-ABE4-8BCA62D2C6CE}"/>
              </a:ext>
            </a:extLst>
          </p:cNvPr>
          <p:cNvGrpSpPr/>
          <p:nvPr/>
        </p:nvGrpSpPr>
        <p:grpSpPr>
          <a:xfrm>
            <a:off x="198853" y="5029200"/>
            <a:ext cx="4138330" cy="1598277"/>
            <a:chOff x="22440" y="59288"/>
            <a:chExt cx="1205828" cy="301071"/>
          </a:xfrm>
        </p:grpSpPr>
        <p:grpSp>
          <p:nvGrpSpPr>
            <p:cNvPr id="19" name="Group 18">
              <a:extLst>
                <a:ext uri="{FF2B5EF4-FFF2-40B4-BE49-F238E27FC236}">
                  <a16:creationId xmlns:a16="http://schemas.microsoft.com/office/drawing/2014/main" id="{9D847FD4-8893-41B2-AA05-BF770C680FF9}"/>
                </a:ext>
              </a:extLst>
            </p:cNvPr>
            <p:cNvGrpSpPr/>
            <p:nvPr/>
          </p:nvGrpSpPr>
          <p:grpSpPr>
            <a:xfrm>
              <a:off x="22440" y="59288"/>
              <a:ext cx="1205828" cy="159667"/>
              <a:chOff x="31572" y="60276"/>
              <a:chExt cx="1696622" cy="197595"/>
            </a:xfrm>
          </p:grpSpPr>
          <p:sp>
            <p:nvSpPr>
              <p:cNvPr id="21" name="Arrow: Pentagon 20">
                <a:extLst>
                  <a:ext uri="{FF2B5EF4-FFF2-40B4-BE49-F238E27FC236}">
                    <a16:creationId xmlns:a16="http://schemas.microsoft.com/office/drawing/2014/main" id="{B579D5CE-CEB7-448B-B9A2-9EE8931BA85A}"/>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Arrow: Chevron 21">
                <a:extLst>
                  <a:ext uri="{FF2B5EF4-FFF2-40B4-BE49-F238E27FC236}">
                    <a16:creationId xmlns:a16="http://schemas.microsoft.com/office/drawing/2014/main" id="{F02F4A15-D994-40A1-8240-5FEFF819AFA2}"/>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3" name="Arrow: Chevron 22">
                <a:extLst>
                  <a:ext uri="{FF2B5EF4-FFF2-40B4-BE49-F238E27FC236}">
                    <a16:creationId xmlns:a16="http://schemas.microsoft.com/office/drawing/2014/main" id="{45F3F941-39D1-472B-89AE-4394BC520DF4}"/>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0" name="TextBox 56">
              <a:extLst>
                <a:ext uri="{FF2B5EF4-FFF2-40B4-BE49-F238E27FC236}">
                  <a16:creationId xmlns:a16="http://schemas.microsoft.com/office/drawing/2014/main" id="{4E09F16F-0A52-4D2C-89B7-F1DF3A600249}"/>
                </a:ext>
              </a:extLst>
            </p:cNvPr>
            <p:cNvSpPr txBox="1"/>
            <p:nvPr/>
          </p:nvSpPr>
          <p:spPr>
            <a:xfrm>
              <a:off x="193316" y="68307"/>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Lời</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Giải</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cxnSp>
        <p:nvCxnSpPr>
          <p:cNvPr id="3" name="Straight Connector 2">
            <a:extLst>
              <a:ext uri="{FF2B5EF4-FFF2-40B4-BE49-F238E27FC236}">
                <a16:creationId xmlns:a16="http://schemas.microsoft.com/office/drawing/2014/main" id="{87E640D9-884D-4363-AB78-A585EE4B69AD}"/>
              </a:ext>
            </a:extLst>
          </p:cNvPr>
          <p:cNvCxnSpPr>
            <a:cxnSpLocks/>
          </p:cNvCxnSpPr>
          <p:nvPr/>
        </p:nvCxnSpPr>
        <p:spPr>
          <a:xfrm>
            <a:off x="10668000" y="5257800"/>
            <a:ext cx="0" cy="8232974"/>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DF1DE8AA-82CF-43C3-B474-31FA6EBE50BC}"/>
              </a:ext>
            </a:extLst>
          </p:cNvPr>
          <p:cNvGrpSpPr/>
          <p:nvPr/>
        </p:nvGrpSpPr>
        <p:grpSpPr>
          <a:xfrm>
            <a:off x="304800" y="1828800"/>
            <a:ext cx="3238501" cy="1629438"/>
            <a:chOff x="22440" y="59288"/>
            <a:chExt cx="1205828" cy="306941"/>
          </a:xfrm>
        </p:grpSpPr>
        <p:grpSp>
          <p:nvGrpSpPr>
            <p:cNvPr id="28" name="Group 27">
              <a:extLst>
                <a:ext uri="{FF2B5EF4-FFF2-40B4-BE49-F238E27FC236}">
                  <a16:creationId xmlns:a16="http://schemas.microsoft.com/office/drawing/2014/main" id="{85A71CBC-DD48-4C18-AB9B-CC0A961C94A4}"/>
                </a:ext>
              </a:extLst>
            </p:cNvPr>
            <p:cNvGrpSpPr/>
            <p:nvPr/>
          </p:nvGrpSpPr>
          <p:grpSpPr>
            <a:xfrm>
              <a:off x="22440" y="59288"/>
              <a:ext cx="1205828" cy="159667"/>
              <a:chOff x="31572" y="60276"/>
              <a:chExt cx="1696622" cy="197595"/>
            </a:xfrm>
          </p:grpSpPr>
          <p:sp>
            <p:nvSpPr>
              <p:cNvPr id="30" name="Arrow: Pentagon 29">
                <a:extLst>
                  <a:ext uri="{FF2B5EF4-FFF2-40B4-BE49-F238E27FC236}">
                    <a16:creationId xmlns:a16="http://schemas.microsoft.com/office/drawing/2014/main" id="{DACC2465-A765-4504-AF2A-DFB19799DC22}"/>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1" name="Arrow: Chevron 30">
                <a:extLst>
                  <a:ext uri="{FF2B5EF4-FFF2-40B4-BE49-F238E27FC236}">
                    <a16:creationId xmlns:a16="http://schemas.microsoft.com/office/drawing/2014/main" id="{13E5C941-6457-4301-B0C5-9F8E3B0A7906}"/>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32" name="Arrow: Chevron 31">
                <a:extLst>
                  <a:ext uri="{FF2B5EF4-FFF2-40B4-BE49-F238E27FC236}">
                    <a16:creationId xmlns:a16="http://schemas.microsoft.com/office/drawing/2014/main" id="{B4E03857-92EA-47AB-80AF-199CA7E5CF21}"/>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9" name="TextBox 56">
              <a:extLst>
                <a:ext uri="{FF2B5EF4-FFF2-40B4-BE49-F238E27FC236}">
                  <a16:creationId xmlns:a16="http://schemas.microsoft.com/office/drawing/2014/main" id="{4E5FCD56-A7A7-4B81-8969-DD370B50D2FA}"/>
                </a:ext>
              </a:extLst>
            </p:cNvPr>
            <p:cNvSpPr txBox="1"/>
            <p:nvPr/>
          </p:nvSpPr>
          <p:spPr>
            <a:xfrm>
              <a:off x="168416" y="74177"/>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Ví</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dụ</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3</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350889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wipe(left)">
                                      <p:cBhvr>
                                        <p:cTn id="10" dur="500"/>
                                        <p:tgtEl>
                                          <p:spTgt spid="9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7">
                                            <p:txEl>
                                              <p:pRg st="0" end="0"/>
                                            </p:txEl>
                                          </p:spTgt>
                                        </p:tgtEl>
                                        <p:attrNameLst>
                                          <p:attrName>style.visibility</p:attrName>
                                        </p:attrNameLst>
                                      </p:cBhvr>
                                      <p:to>
                                        <p:strVal val="visible"/>
                                      </p:to>
                                    </p:set>
                                    <p:animEffect transition="in" filter="wipe(left)">
                                      <p:cBhvr>
                                        <p:cTn id="15" dur="500"/>
                                        <p:tgtEl>
                                          <p:spTgt spid="97">
                                            <p:txEl>
                                              <p:pRg st="0" end="0"/>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97">
                                            <p:txEl>
                                              <p:pRg st="1" end="1"/>
                                            </p:txEl>
                                          </p:spTgt>
                                        </p:tgtEl>
                                        <p:attrNameLst>
                                          <p:attrName>style.visibility</p:attrName>
                                        </p:attrNameLst>
                                      </p:cBhvr>
                                      <p:to>
                                        <p:strVal val="visible"/>
                                      </p:to>
                                    </p:set>
                                    <p:animEffect transition="in" filter="wipe(left)">
                                      <p:cBhvr>
                                        <p:cTn id="18" dur="500"/>
                                        <p:tgtEl>
                                          <p:spTgt spid="97">
                                            <p:txEl>
                                              <p:pRg st="1" end="1"/>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97">
                                            <p:txEl>
                                              <p:pRg st="2" end="2"/>
                                            </p:txEl>
                                          </p:spTgt>
                                        </p:tgtEl>
                                        <p:attrNameLst>
                                          <p:attrName>style.visibility</p:attrName>
                                        </p:attrNameLst>
                                      </p:cBhvr>
                                      <p:to>
                                        <p:strVal val="visible"/>
                                      </p:to>
                                    </p:set>
                                    <p:animEffect transition="in" filter="wipe(left)">
                                      <p:cBhvr>
                                        <p:cTn id="21" dur="500"/>
                                        <p:tgtEl>
                                          <p:spTgt spid="9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wipe(left)">
                                      <p:cBhvr>
                                        <p:cTn id="34" dur="500"/>
                                        <p:tgtEl>
                                          <p:spTgt spid="7">
                                            <p:txEl>
                                              <p:pRg st="2" end="2"/>
                                            </p:txEl>
                                          </p:spTgt>
                                        </p:tgtEl>
                                      </p:cBhvr>
                                    </p:animEffect>
                                  </p:childTnLst>
                                </p:cTn>
                              </p:par>
                              <p:par>
                                <p:cTn id="35" presetID="22" presetClass="entr" presetSubtype="8" fill="hold" nodeType="with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wipe(left)">
                                      <p:cBhvr>
                                        <p:cTn id="37" dur="500"/>
                                        <p:tgtEl>
                                          <p:spTgt spid="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wipe(left)">
                                      <p:cBhvr>
                                        <p:cTn id="42" dur="500"/>
                                        <p:tgtEl>
                                          <p:spTgt spid="7">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left)">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939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defRPr/>
            </a:pPr>
            <a:r>
              <a:rPr lang="en-US" b="1" dirty="0"/>
              <a:t>2. PHƯƠNG SAI VÀ ĐỘ LỆCH CHUẨN</a:t>
            </a:r>
            <a:endParaRPr lang="en-US" dirty="0"/>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411819" y="3192464"/>
            <a:ext cx="11691502" cy="10226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344400" y="3192464"/>
                <a:ext cx="11630891" cy="10226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defRPr/>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Mẫu số liệu gồm 5 giá trị nên n=5. Do đó phương sai là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𝒔</m:t>
                        </m:r>
                      </m:e>
                      <m:sup>
                        <m:r>
                          <a:rPr lang="en-US" b="1" i="1">
                            <a:latin typeface="Cambria Math" panose="02040503050406030204" pitchFamily="18" charset="0"/>
                          </a:rPr>
                          <m:t>𝟐</m:t>
                        </m:r>
                      </m:sup>
                    </m:sSup>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𝟐𝟔</m:t>
                        </m:r>
                      </m:num>
                      <m:den>
                        <m:r>
                          <a:rPr lang="en-US" b="1" i="1">
                            <a:latin typeface="Cambria Math" panose="02040503050406030204" pitchFamily="18" charset="0"/>
                          </a:rPr>
                          <m:t>𝟓</m:t>
                        </m:r>
                      </m:den>
                    </m:f>
                    <m:r>
                      <a:rPr lang="en-US" b="1" i="1">
                        <a:latin typeface="Cambria Math" panose="02040503050406030204" pitchFamily="18" charset="0"/>
                      </a:rPr>
                      <m:t>=</m:t>
                    </m:r>
                    <m:r>
                      <a:rPr lang="en-US" b="1" i="1">
                        <a:latin typeface="Cambria Math" panose="02040503050406030204" pitchFamily="18" charset="0"/>
                      </a:rPr>
                      <m:t>𝟓</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oMath>
                </a14:m>
                <a:endParaRPr lang="vi-VN"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defRPr/>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Độ lệch chuẩn là: </a:t>
                </a:r>
                <a14:m>
                  <m:oMath xmlns:m="http://schemas.openxmlformats.org/officeDocument/2006/math">
                    <m:r>
                      <a:rPr lang="en-US" b="1" i="1">
                        <a:latin typeface="Cambria Math" panose="02040503050406030204" pitchFamily="18" charset="0"/>
                      </a:rPr>
                      <m:t>𝒔</m:t>
                    </m:r>
                    <m:r>
                      <a:rPr lang="en-US" b="1" i="1">
                        <a:latin typeface="Cambria Math" panose="02040503050406030204" pitchFamily="18" charset="0"/>
                      </a:rPr>
                      <m:t>=</m:t>
                    </m:r>
                    <m:rad>
                      <m:radPr>
                        <m:degHide m:val="on"/>
                        <m:ctrlPr>
                          <a:rPr lang="en-US" b="1" i="1">
                            <a:latin typeface="Cambria Math" panose="02040503050406030204" pitchFamily="18" charset="0"/>
                          </a:rPr>
                        </m:ctrlPr>
                      </m:radPr>
                      <m:deg/>
                      <m:e>
                        <m:r>
                          <a:rPr lang="en-US" b="1" i="1">
                            <a:latin typeface="Cambria Math" panose="02040503050406030204" pitchFamily="18" charset="0"/>
                          </a:rPr>
                          <m:t>𝟓</m:t>
                        </m:r>
                        <m:r>
                          <a:rPr lang="en-US" b="1" i="1">
                            <a:latin typeface="Cambria Math" panose="02040503050406030204" pitchFamily="18" charset="0"/>
                          </a:rPr>
                          <m:t>,</m:t>
                        </m:r>
                        <m:r>
                          <a:rPr lang="en-US" b="1" i="1">
                            <a:latin typeface="Cambria Math" panose="02040503050406030204" pitchFamily="18" charset="0"/>
                          </a:rPr>
                          <m:t>𝟐</m:t>
                        </m:r>
                      </m:e>
                    </m:rad>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𝟐𝟖</m:t>
                    </m:r>
                    <m:r>
                      <a:rPr lang="en-US" b="1" i="1">
                        <a:latin typeface="Cambria Math" panose="02040503050406030204" pitchFamily="18" charset="0"/>
                      </a:rPr>
                      <m:t>.</m:t>
                    </m:r>
                  </m:oMath>
                </a14:m>
                <a:r>
                  <a:rPr lang="en-US" b="1" dirty="0">
                    <a:latin typeface="Tahoma" panose="020B0604030504040204" pitchFamily="34" charset="0"/>
                    <a:ea typeface="Tahoma" panose="020B0604030504040204" pitchFamily="34" charset="0"/>
                    <a:cs typeface="Tahoma" panose="020B0604030504040204" pitchFamily="34" charset="0"/>
                  </a:rPr>
                  <a:t> </a:t>
                </a:r>
              </a:p>
              <a:p>
                <a:pPr lvl="0">
                  <a:defRPr/>
                </a:pPr>
                <a:r>
                  <a:rPr lang="vi-VN"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344400" y="3192464"/>
                <a:ext cx="11630891" cy="10226676"/>
              </a:xfrm>
              <a:prstGeom prst="rect">
                <a:avLst/>
              </a:prstGeom>
              <a:blipFill>
                <a:blip r:embed="rId3"/>
                <a:stretch>
                  <a:fillRect l="-2094" t="-2025"/>
                </a:stretch>
              </a:blipFill>
              <a:ln>
                <a:solidFill>
                  <a:srgbClr val="00B0F0"/>
                </a:solidFill>
              </a:ln>
            </p:spPr>
            <p:txBody>
              <a:bodyPr/>
              <a:lstStyle/>
              <a:p>
                <a:r>
                  <a:rPr lang="en-US">
                    <a:noFill/>
                  </a:rPr>
                  <a:t> </a:t>
                </a:r>
              </a:p>
            </p:txBody>
          </p:sp>
        </mc:Fallback>
      </mc:AlternateContent>
      <p:graphicFrame>
        <p:nvGraphicFramePr>
          <p:cNvPr id="3" name="Table 2">
            <a:extLst>
              <a:ext uri="{FF2B5EF4-FFF2-40B4-BE49-F238E27FC236}">
                <a16:creationId xmlns:a16="http://schemas.microsoft.com/office/drawing/2014/main" id="{3627230E-3FF9-4DB5-9280-5505BF428C2C}"/>
              </a:ext>
            </a:extLst>
          </p:cNvPr>
          <p:cNvGraphicFramePr>
            <a:graphicFrameLocks noGrp="1"/>
          </p:cNvGraphicFramePr>
          <p:nvPr>
            <p:extLst>
              <p:ext uri="{D42A27DB-BD31-4B8C-83A1-F6EECF244321}">
                <p14:modId xmlns:p14="http://schemas.microsoft.com/office/powerpoint/2010/main" val="1941613331"/>
              </p:ext>
            </p:extLst>
          </p:nvPr>
        </p:nvGraphicFramePr>
        <p:xfrm>
          <a:off x="408708" y="4499201"/>
          <a:ext cx="11783291" cy="8149999"/>
        </p:xfrm>
        <a:graphic>
          <a:graphicData uri="http://schemas.openxmlformats.org/drawingml/2006/table">
            <a:tbl>
              <a:tblPr firstRow="1" firstCol="1" bandRow="1">
                <a:tableStyleId>{5C22544A-7EE6-4342-B048-85BDC9FD1C3A}</a:tableStyleId>
              </a:tblPr>
              <a:tblGrid>
                <a:gridCol w="2530031">
                  <a:extLst>
                    <a:ext uri="{9D8B030D-6E8A-4147-A177-3AD203B41FA5}">
                      <a16:colId xmlns:a16="http://schemas.microsoft.com/office/drawing/2014/main" val="2981108087"/>
                    </a:ext>
                  </a:extLst>
                </a:gridCol>
                <a:gridCol w="3810165">
                  <a:extLst>
                    <a:ext uri="{9D8B030D-6E8A-4147-A177-3AD203B41FA5}">
                      <a16:colId xmlns:a16="http://schemas.microsoft.com/office/drawing/2014/main" val="2140332938"/>
                    </a:ext>
                  </a:extLst>
                </a:gridCol>
                <a:gridCol w="5443095">
                  <a:extLst>
                    <a:ext uri="{9D8B030D-6E8A-4147-A177-3AD203B41FA5}">
                      <a16:colId xmlns:a16="http://schemas.microsoft.com/office/drawing/2014/main" val="1474270119"/>
                    </a:ext>
                  </a:extLst>
                </a:gridCol>
              </a:tblGrid>
              <a:tr h="1661333">
                <a:tc>
                  <a:txBody>
                    <a:bodyPr/>
                    <a:lstStyle/>
                    <a:p>
                      <a:pPr marL="0" marR="0" algn="ctr">
                        <a:lnSpc>
                          <a:spcPct val="107000"/>
                        </a:lnSpc>
                        <a:spcBef>
                          <a:spcPts val="0"/>
                        </a:spcBef>
                        <a:spcAft>
                          <a:spcPts val="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Giá</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trị</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Độ</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lệch</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Bình phương độ lệch</a:t>
                      </a:r>
                    </a:p>
                  </a:txBody>
                  <a:tcPr marL="68580" marR="68580" marT="0" marB="0"/>
                </a:tc>
                <a:extLst>
                  <a:ext uri="{0D108BD9-81ED-4DB2-BD59-A6C34878D82A}">
                    <a16:rowId xmlns:a16="http://schemas.microsoft.com/office/drawing/2014/main" val="1660681358"/>
                  </a:ext>
                </a:extLst>
              </a:tr>
              <a:tr h="791500">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43</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43 – 43 = 0</a:t>
                      </a:r>
                    </a:p>
                  </a:txBody>
                  <a:tcPr marL="68580" marR="68580" marT="0" marB="0"/>
                </a:tc>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0</a:t>
                      </a:r>
                    </a:p>
                  </a:txBody>
                  <a:tcPr marL="68580" marR="68580" marT="0" marB="0"/>
                </a:tc>
                <a:extLst>
                  <a:ext uri="{0D108BD9-81ED-4DB2-BD59-A6C34878D82A}">
                    <a16:rowId xmlns:a16="http://schemas.microsoft.com/office/drawing/2014/main" val="547229772"/>
                  </a:ext>
                </a:extLst>
              </a:tr>
              <a:tr h="791500">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45</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45 – 43 = 2</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tc>
                <a:extLst>
                  <a:ext uri="{0D108BD9-81ED-4DB2-BD59-A6C34878D82A}">
                    <a16:rowId xmlns:a16="http://schemas.microsoft.com/office/drawing/2014/main" val="3111268231"/>
                  </a:ext>
                </a:extLst>
              </a:tr>
              <a:tr h="791500">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46</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46 – 43 = 3</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9</a:t>
                      </a:r>
                    </a:p>
                  </a:txBody>
                  <a:tcPr marL="68580" marR="68580" marT="0" marB="0"/>
                </a:tc>
                <a:extLst>
                  <a:ext uri="{0D108BD9-81ED-4DB2-BD59-A6C34878D82A}">
                    <a16:rowId xmlns:a16="http://schemas.microsoft.com/office/drawing/2014/main" val="3224737739"/>
                  </a:ext>
                </a:extLst>
              </a:tr>
              <a:tr h="1661333">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41</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41 – 43 = - 2</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tc>
                <a:extLst>
                  <a:ext uri="{0D108BD9-81ED-4DB2-BD59-A6C34878D82A}">
                    <a16:rowId xmlns:a16="http://schemas.microsoft.com/office/drawing/2014/main" val="892204999"/>
                  </a:ext>
                </a:extLst>
              </a:tr>
              <a:tr h="1661333">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10</a:t>
                      </a:r>
                    </a:p>
                  </a:txBody>
                  <a:tcPr marL="68580" marR="68580" marT="0" marB="0"/>
                </a:tc>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40 – 43 = - 3</a:t>
                      </a:r>
                    </a:p>
                  </a:txBody>
                  <a:tcPr marL="68580" marR="68580" marT="0" marB="0"/>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9</a:t>
                      </a:r>
                    </a:p>
                  </a:txBody>
                  <a:tcPr marL="68580" marR="68580" marT="0" marB="0"/>
                </a:tc>
                <a:extLst>
                  <a:ext uri="{0D108BD9-81ED-4DB2-BD59-A6C34878D82A}">
                    <a16:rowId xmlns:a16="http://schemas.microsoft.com/office/drawing/2014/main" val="240592889"/>
                  </a:ext>
                </a:extLst>
              </a:tr>
              <a:tr h="791500">
                <a:tc gridSpan="2">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Tổng</a:t>
                      </a:r>
                    </a:p>
                  </a:txBody>
                  <a:tcPr marL="68580" marR="68580" marT="0" marB="0"/>
                </a:tc>
                <a:tc hMerge="1">
                  <a:txBody>
                    <a:bodyPr/>
                    <a:lstStyle/>
                    <a:p>
                      <a:endParaRPr lang="en-US"/>
                    </a:p>
                  </a:txBody>
                  <a:tcPr/>
                </a:tc>
                <a:tc>
                  <a:txBody>
                    <a:bodyPr/>
                    <a:lstStyle/>
                    <a:p>
                      <a:pPr marL="0" marR="0" algn="ctr">
                        <a:lnSpc>
                          <a:spcPct val="107000"/>
                        </a:lnSpc>
                        <a:spcBef>
                          <a:spcPts val="0"/>
                        </a:spcBef>
                        <a:spcAft>
                          <a:spcPts val="0"/>
                        </a:spcAft>
                      </a:pPr>
                      <a:r>
                        <a:rPr lang="en-US" sz="4800" b="1" dirty="0">
                          <a:effectLst/>
                          <a:latin typeface="Tahoma" panose="020B0604030504040204" pitchFamily="34" charset="0"/>
                          <a:ea typeface="Tahoma" panose="020B0604030504040204" pitchFamily="34" charset="0"/>
                          <a:cs typeface="Tahoma" panose="020B0604030504040204" pitchFamily="34" charset="0"/>
                        </a:rPr>
                        <a:t>26</a:t>
                      </a:r>
                    </a:p>
                  </a:txBody>
                  <a:tcPr marL="68580" marR="68580" marT="0" marB="0"/>
                </a:tc>
                <a:extLst>
                  <a:ext uri="{0D108BD9-81ED-4DB2-BD59-A6C34878D82A}">
                    <a16:rowId xmlns:a16="http://schemas.microsoft.com/office/drawing/2014/main" val="1576772884"/>
                  </a:ext>
                </a:extLst>
              </a:tr>
            </a:tbl>
          </a:graphicData>
        </a:graphic>
      </p:graphicFrame>
      <p:pic>
        <p:nvPicPr>
          <p:cNvPr id="9" name="Picture 8">
            <a:extLst>
              <a:ext uri="{FF2B5EF4-FFF2-40B4-BE49-F238E27FC236}">
                <a16:creationId xmlns:a16="http://schemas.microsoft.com/office/drawing/2014/main" id="{6B4A2A82-026B-4846-98D5-D02551A13C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58801" y="6248400"/>
            <a:ext cx="9067800" cy="7010399"/>
          </a:xfrm>
          <a:prstGeom prst="rect">
            <a:avLst/>
          </a:prstGeom>
        </p:spPr>
      </p:pic>
      <p:grpSp>
        <p:nvGrpSpPr>
          <p:cNvPr id="8" name="Group 7">
            <a:extLst>
              <a:ext uri="{FF2B5EF4-FFF2-40B4-BE49-F238E27FC236}">
                <a16:creationId xmlns:a16="http://schemas.microsoft.com/office/drawing/2014/main" id="{43F108C9-6422-43BF-A3FF-BE9FAE09899A}"/>
              </a:ext>
            </a:extLst>
          </p:cNvPr>
          <p:cNvGrpSpPr/>
          <p:nvPr/>
        </p:nvGrpSpPr>
        <p:grpSpPr>
          <a:xfrm>
            <a:off x="357470" y="3124200"/>
            <a:ext cx="4138330" cy="1598277"/>
            <a:chOff x="22440" y="59288"/>
            <a:chExt cx="1205828" cy="301071"/>
          </a:xfrm>
        </p:grpSpPr>
        <p:grpSp>
          <p:nvGrpSpPr>
            <p:cNvPr id="10" name="Group 9">
              <a:extLst>
                <a:ext uri="{FF2B5EF4-FFF2-40B4-BE49-F238E27FC236}">
                  <a16:creationId xmlns:a16="http://schemas.microsoft.com/office/drawing/2014/main" id="{A89DEC5B-38DE-41F9-BEA8-CA2CE1E5D7DC}"/>
                </a:ext>
              </a:extLst>
            </p:cNvPr>
            <p:cNvGrpSpPr/>
            <p:nvPr/>
          </p:nvGrpSpPr>
          <p:grpSpPr>
            <a:xfrm>
              <a:off x="22440" y="59288"/>
              <a:ext cx="1205828" cy="159667"/>
              <a:chOff x="31572" y="60276"/>
              <a:chExt cx="1696622" cy="197595"/>
            </a:xfrm>
          </p:grpSpPr>
          <p:sp>
            <p:nvSpPr>
              <p:cNvPr id="12" name="Arrow: Pentagon 11">
                <a:extLst>
                  <a:ext uri="{FF2B5EF4-FFF2-40B4-BE49-F238E27FC236}">
                    <a16:creationId xmlns:a16="http://schemas.microsoft.com/office/drawing/2014/main" id="{01DD8FB4-2B4F-4B52-936E-D2A5DF13E093}"/>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Arrow: Chevron 12">
                <a:extLst>
                  <a:ext uri="{FF2B5EF4-FFF2-40B4-BE49-F238E27FC236}">
                    <a16:creationId xmlns:a16="http://schemas.microsoft.com/office/drawing/2014/main" id="{90D6DF92-0C41-4601-9597-7FF141E80831}"/>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4" name="Arrow: Chevron 13">
                <a:extLst>
                  <a:ext uri="{FF2B5EF4-FFF2-40B4-BE49-F238E27FC236}">
                    <a16:creationId xmlns:a16="http://schemas.microsoft.com/office/drawing/2014/main" id="{BC9444F1-844D-4BDC-A310-FD8ECC3F553D}"/>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1" name="TextBox 56">
              <a:extLst>
                <a:ext uri="{FF2B5EF4-FFF2-40B4-BE49-F238E27FC236}">
                  <a16:creationId xmlns:a16="http://schemas.microsoft.com/office/drawing/2014/main" id="{4A17E01D-F08B-4A74-B6CC-A0A0E8321515}"/>
                </a:ext>
              </a:extLst>
            </p:cNvPr>
            <p:cNvSpPr txBox="1"/>
            <p:nvPr/>
          </p:nvSpPr>
          <p:spPr>
            <a:xfrm>
              <a:off x="193316" y="68307"/>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Lời</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Giải</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7703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wipe(left)">
                                      <p:cBhvr>
                                        <p:cTn id="10" dur="500"/>
                                        <p:tgtEl>
                                          <p:spTgt spid="9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ipe(left)">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wipe(left)">
                                      <p:cBhvr>
                                        <p:cTn id="30" dur="500"/>
                                        <p:tgtEl>
                                          <p:spTgt spid="7">
                                            <p:txEl>
                                              <p:pRg st="1" end="1"/>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wipe(left)">
                                      <p:cBhvr>
                                        <p:cTn id="33" dur="500"/>
                                        <p:tgtEl>
                                          <p:spTgt spid="7">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935182" y="1932332"/>
            <a:ext cx="23164800" cy="3011353"/>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endParaRPr lang="en-US"/>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5954761" y="5181600"/>
                <a:ext cx="13612092" cy="83820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en-US" sz="2800" b="1" dirty="0" err="1"/>
                  <a:t>Giải</a:t>
                </a:r>
                <a:endParaRPr lang="en-US" sz="2800" b="1" dirty="0"/>
              </a:p>
              <a:p>
                <a:r>
                  <a:rPr lang="en-US" sz="2800" dirty="0" err="1">
                    <a:latin typeface="Tahoma" panose="020B0604030504040204" pitchFamily="34" charset="0"/>
                    <a:cs typeface="Tahoma" panose="020B0604030504040204" pitchFamily="34" charset="0"/>
                  </a:rPr>
                  <a:t>Số</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trung</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bình</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của</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số</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liệu</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là</a:t>
                </a:r>
                <a:r>
                  <a:rPr lang="en-US" sz="2800" dirty="0">
                    <a:latin typeface="Tahoma" panose="020B0604030504040204" pitchFamily="34" charset="0"/>
                    <a:cs typeface="Tahoma" panose="020B0604030504040204" pitchFamily="34" charset="0"/>
                  </a:rPr>
                  <a:t>: </a:t>
                </a:r>
                <a14:m>
                  <m:oMath xmlns:m="http://schemas.openxmlformats.org/officeDocument/2006/math">
                    <m:r>
                      <a:rPr lang="en-US" sz="2800" b="0" i="0" smtClean="0">
                        <a:latin typeface="Cambria Math" panose="02040503050406030204" pitchFamily="18" charset="0"/>
                      </a:rPr>
                      <m:t> </m:t>
                    </m:r>
                    <m:bar>
                      <m:barPr>
                        <m:pos m:val="top"/>
                        <m:ctrlPr>
                          <a:rPr lang="en-US" sz="2800" i="1">
                            <a:latin typeface="Cambria Math" panose="02040503050406030204" pitchFamily="18" charset="0"/>
                          </a:rPr>
                        </m:ctrlPr>
                      </m:barPr>
                      <m:e>
                        <m:r>
                          <a:rPr lang="vi-VN" sz="2800" i="1">
                            <a:latin typeface="Cambria Math" panose="02040503050406030204" pitchFamily="18" charset="0"/>
                          </a:rPr>
                          <m:t>𝑥</m:t>
                        </m:r>
                      </m:e>
                    </m:bar>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0,398+0,399+0,408+0,410+0,406+0,405+0,402</m:t>
                        </m:r>
                      </m:num>
                      <m:den>
                        <m:r>
                          <a:rPr lang="vi-VN" sz="2800" i="1">
                            <a:latin typeface="Cambria Math" panose="02040503050406030204" pitchFamily="18" charset="0"/>
                          </a:rPr>
                          <m:t>7</m:t>
                        </m:r>
                      </m:den>
                    </m:f>
                    <m:r>
                      <a:rPr lang="vi-VN" sz="2800" i="1">
                        <a:latin typeface="Cambria Math" panose="02040503050406030204" pitchFamily="18" charset="0"/>
                      </a:rPr>
                      <m:t>=0,404</m:t>
                    </m:r>
                  </m:oMath>
                </a14:m>
                <a:endParaRPr lang="en-US" sz="2800" dirty="0">
                  <a:latin typeface="Tahoma" panose="020B0604030504040204" pitchFamily="34" charset="0"/>
                  <a:cs typeface="Tahoma" panose="020B0604030504040204" pitchFamily="34" charset="0"/>
                </a:endParaRPr>
              </a:p>
              <a:p>
                <a:r>
                  <a:rPr lang="en-US" sz="2800" dirty="0">
                    <a:latin typeface="Tahoma" panose="020B0604030504040204" pitchFamily="34" charset="0"/>
                    <a:cs typeface="Tahoma" panose="020B0604030504040204" pitchFamily="34" charset="0"/>
                  </a:rPr>
                  <a:t>Ta </a:t>
                </a:r>
                <a:r>
                  <a:rPr lang="en-US" sz="2800" dirty="0" err="1">
                    <a:latin typeface="Tahoma" panose="020B0604030504040204" pitchFamily="34" charset="0"/>
                    <a:cs typeface="Tahoma" panose="020B0604030504040204" pitchFamily="34" charset="0"/>
                  </a:rPr>
                  <a:t>có</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bảng</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sau</a:t>
                </a:r>
                <a:r>
                  <a:rPr lang="en-US" sz="2800" dirty="0">
                    <a:latin typeface="Tahoma" panose="020B0604030504040204" pitchFamily="34" charset="0"/>
                    <a:cs typeface="Tahoma" panose="020B0604030504040204" pitchFamily="34" charset="0"/>
                  </a:rPr>
                  <a:t>:</a:t>
                </a:r>
              </a:p>
              <a:p>
                <a:pPr marL="0" indent="0">
                  <a:buNone/>
                </a:pPr>
                <a:endParaRPr lang="en-US" sz="2800" dirty="0">
                  <a:latin typeface="Tahoma" panose="020B0604030504040204" pitchFamily="34" charset="0"/>
                  <a:cs typeface="Tahoma" panose="020B0604030504040204" pitchFamily="34" charset="0"/>
                </a:endParaRPr>
              </a:p>
              <a:p>
                <a:endParaRPr lang="en-US" sz="2800" dirty="0">
                  <a:latin typeface="Tahoma" panose="020B0604030504040204" pitchFamily="34" charset="0"/>
                  <a:cs typeface="Tahoma" panose="020B0604030504040204" pitchFamily="34" charset="0"/>
                </a:endParaRPr>
              </a:p>
              <a:p>
                <a:endParaRPr lang="en-US" sz="2800" dirty="0">
                  <a:latin typeface="Tahoma" panose="020B0604030504040204" pitchFamily="34" charset="0"/>
                  <a:cs typeface="Tahoma" panose="020B0604030504040204" pitchFamily="34" charset="0"/>
                </a:endParaRPr>
              </a:p>
              <a:p>
                <a:endParaRPr lang="en-US" sz="2800" dirty="0">
                  <a:latin typeface="Tahoma" panose="020B0604030504040204" pitchFamily="34" charset="0"/>
                  <a:cs typeface="Tahoma" panose="020B0604030504040204" pitchFamily="34" charset="0"/>
                </a:endParaRPr>
              </a:p>
              <a:p>
                <a:endParaRPr lang="en-US" sz="2800" dirty="0">
                  <a:latin typeface="Tahoma" panose="020B0604030504040204" pitchFamily="34" charset="0"/>
                  <a:cs typeface="Tahoma" panose="020B0604030504040204" pitchFamily="34" charset="0"/>
                </a:endParaRPr>
              </a:p>
              <a:p>
                <a:endParaRPr lang="en-US" sz="2800" dirty="0">
                  <a:latin typeface="Tahoma" panose="020B0604030504040204" pitchFamily="34" charset="0"/>
                  <a:cs typeface="Tahoma" panose="020B0604030504040204" pitchFamily="34" charset="0"/>
                </a:endParaRPr>
              </a:p>
              <a:p>
                <a:endParaRPr lang="en-US" sz="2800" dirty="0">
                  <a:latin typeface="Tahoma" panose="020B0604030504040204" pitchFamily="34" charset="0"/>
                  <a:cs typeface="Tahoma" panose="020B0604030504040204" pitchFamily="34" charset="0"/>
                </a:endParaRPr>
              </a:p>
              <a:p>
                <a:r>
                  <a:rPr lang="en-US" sz="2800" dirty="0" err="1">
                    <a:latin typeface="Tahoma" panose="020B0604030504040204" pitchFamily="34" charset="0"/>
                    <a:cs typeface="Tahoma" panose="020B0604030504040204" pitchFamily="34" charset="0"/>
                  </a:rPr>
                  <a:t>Mẫu</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số</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liệu</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gồm</a:t>
                </a:r>
                <a:r>
                  <a:rPr lang="en-US" sz="2800" dirty="0">
                    <a:latin typeface="Tahoma" panose="020B0604030504040204" pitchFamily="34" charset="0"/>
                    <a:cs typeface="Tahoma" panose="020B0604030504040204" pitchFamily="34" charset="0"/>
                  </a:rPr>
                  <a:t> 7 </a:t>
                </a:r>
                <a:r>
                  <a:rPr lang="en-US" sz="2800" dirty="0" err="1">
                    <a:latin typeface="Tahoma" panose="020B0604030504040204" pitchFamily="34" charset="0"/>
                    <a:cs typeface="Tahoma" panose="020B0604030504040204" pitchFamily="34" charset="0"/>
                  </a:rPr>
                  <a:t>giá</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trị</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nên</a:t>
                </a:r>
                <a:r>
                  <a:rPr lang="en-US" sz="2800" dirty="0">
                    <a:latin typeface="Tahoma" panose="020B0604030504040204" pitchFamily="34" charset="0"/>
                    <a:cs typeface="Tahoma" panose="020B0604030504040204" pitchFamily="34" charset="0"/>
                  </a:rPr>
                  <a:t> </a:t>
                </a:r>
                <a14:m>
                  <m:oMath xmlns:m="http://schemas.openxmlformats.org/officeDocument/2006/math">
                    <m:r>
                      <a:rPr lang="en-US" sz="2800" b="0" i="1" smtClean="0">
                        <a:latin typeface="Cambria Math" panose="02040503050406030204" pitchFamily="18" charset="0"/>
                      </a:rPr>
                      <m:t>𝑛</m:t>
                    </m:r>
                    <m:r>
                      <a:rPr lang="en-US" sz="2800" b="0" i="1" smtClean="0">
                        <a:latin typeface="Cambria Math" panose="02040503050406030204" pitchFamily="18" charset="0"/>
                      </a:rPr>
                      <m:t>=7</m:t>
                    </m:r>
                  </m:oMath>
                </a14:m>
                <a:r>
                  <a:rPr lang="en-US" sz="2800" dirty="0">
                    <a:latin typeface="Tahoma" panose="020B0604030504040204" pitchFamily="34" charset="0"/>
                    <a:cs typeface="Tahoma" panose="020B0604030504040204" pitchFamily="34" charset="0"/>
                  </a:rPr>
                  <a:t>. Do </a:t>
                </a:r>
                <a:r>
                  <a:rPr lang="en-US" sz="2800" dirty="0" err="1">
                    <a:latin typeface="Tahoma" panose="020B0604030504040204" pitchFamily="34" charset="0"/>
                    <a:cs typeface="Tahoma" panose="020B0604030504040204" pitchFamily="34" charset="0"/>
                  </a:rPr>
                  <a:t>đó</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phương</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sai</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là</a:t>
                </a:r>
                <a:r>
                  <a:rPr lang="en-US" sz="2800" dirty="0">
                    <a:latin typeface="Tahoma" panose="020B0604030504040204" pitchFamily="34" charset="0"/>
                    <a:cs typeface="Tahoma" panose="020B0604030504040204" pitchFamily="34" charset="0"/>
                  </a:rPr>
                  <a:t>:</a:t>
                </a:r>
                <a:r>
                  <a:rPr lang="en-US" dirty="0"/>
                  <a:t> </a:t>
                </a:r>
                <a14:m>
                  <m:oMath xmlns:m="http://schemas.openxmlformats.org/officeDocument/2006/math">
                    <m:sSup>
                      <m:sSupPr>
                        <m:ctrlPr>
                          <a:rPr lang="en-US" sz="2800" i="1">
                            <a:latin typeface="Cambria Math" panose="02040503050406030204" pitchFamily="18" charset="0"/>
                          </a:rPr>
                        </m:ctrlPr>
                      </m:sSupPr>
                      <m:e>
                        <m:r>
                          <a:rPr lang="vi-VN" sz="2800" i="1">
                            <a:latin typeface="Cambria Math" panose="02040503050406030204" pitchFamily="18" charset="0"/>
                          </a:rPr>
                          <m:t>𝑠</m:t>
                        </m:r>
                      </m:e>
                      <m:sup>
                        <m:r>
                          <a:rPr lang="vi-VN" sz="2800" i="1">
                            <a:latin typeface="Cambria Math" panose="02040503050406030204" pitchFamily="18" charset="0"/>
                          </a:rPr>
                          <m:t>2</m:t>
                        </m:r>
                      </m:sup>
                    </m:sSup>
                    <m:r>
                      <a:rPr lang="vi-VN" sz="2800" i="1">
                        <a:latin typeface="Cambria Math" panose="02040503050406030204" pitchFamily="18" charset="0"/>
                      </a:rPr>
                      <m:t>=</m:t>
                    </m:r>
                    <m:f>
                      <m:fPr>
                        <m:ctrlPr>
                          <a:rPr lang="en-US" sz="2800" i="1">
                            <a:latin typeface="Cambria Math" panose="02040503050406030204" pitchFamily="18" charset="0"/>
                          </a:rPr>
                        </m:ctrlPr>
                      </m:fPr>
                      <m:num>
                        <m:r>
                          <a:rPr lang="vi-VN" sz="2800" i="1">
                            <a:latin typeface="Cambria Math" panose="02040503050406030204" pitchFamily="18" charset="0"/>
                          </a:rPr>
                          <m:t>1,22.1</m:t>
                        </m:r>
                        <m:sSup>
                          <m:sSupPr>
                            <m:ctrlPr>
                              <a:rPr lang="en-US" sz="2800" i="1">
                                <a:latin typeface="Cambria Math" panose="02040503050406030204" pitchFamily="18" charset="0"/>
                              </a:rPr>
                            </m:ctrlPr>
                          </m:sSupPr>
                          <m:e>
                            <m:r>
                              <a:rPr lang="vi-VN" sz="2800" i="1">
                                <a:latin typeface="Cambria Math" panose="02040503050406030204" pitchFamily="18" charset="0"/>
                              </a:rPr>
                              <m:t>0</m:t>
                            </m:r>
                          </m:e>
                          <m:sup>
                            <m:r>
                              <a:rPr lang="vi-VN" sz="2800" i="1">
                                <a:latin typeface="Cambria Math" panose="02040503050406030204" pitchFamily="18" charset="0"/>
                              </a:rPr>
                              <m:t>−4</m:t>
                            </m:r>
                          </m:sup>
                        </m:sSup>
                      </m:num>
                      <m:den>
                        <m:r>
                          <a:rPr lang="vi-VN" sz="2800" i="1">
                            <a:latin typeface="Cambria Math" panose="02040503050406030204" pitchFamily="18" charset="0"/>
                          </a:rPr>
                          <m:t>7</m:t>
                        </m:r>
                      </m:den>
                    </m:f>
                    <m:r>
                      <a:rPr lang="vi-VN" sz="2800" i="1">
                        <a:latin typeface="Cambria Math" panose="02040503050406030204" pitchFamily="18" charset="0"/>
                      </a:rPr>
                      <m:t>≈1,74.1</m:t>
                    </m:r>
                    <m:sSup>
                      <m:sSupPr>
                        <m:ctrlPr>
                          <a:rPr lang="en-US" sz="2800" i="1">
                            <a:latin typeface="Cambria Math" panose="02040503050406030204" pitchFamily="18" charset="0"/>
                          </a:rPr>
                        </m:ctrlPr>
                      </m:sSupPr>
                      <m:e>
                        <m:r>
                          <a:rPr lang="vi-VN" sz="2800" i="1">
                            <a:latin typeface="Cambria Math" panose="02040503050406030204" pitchFamily="18" charset="0"/>
                          </a:rPr>
                          <m:t>0</m:t>
                        </m:r>
                      </m:e>
                      <m:sup>
                        <m:r>
                          <a:rPr lang="vi-VN" sz="2800" i="1">
                            <a:latin typeface="Cambria Math" panose="02040503050406030204" pitchFamily="18" charset="0"/>
                          </a:rPr>
                          <m:t>−5</m:t>
                        </m:r>
                      </m:sup>
                    </m:sSup>
                  </m:oMath>
                </a14:m>
                <a:endParaRPr lang="en-US" sz="2800" dirty="0">
                  <a:latin typeface="Tahoma" panose="020B0604030504040204" pitchFamily="34" charset="0"/>
                  <a:cs typeface="Tahoma" panose="020B0604030504040204" pitchFamily="34" charset="0"/>
                </a:endParaRPr>
              </a:p>
              <a:p>
                <a:r>
                  <a:rPr lang="en-US" sz="2800" dirty="0" err="1">
                    <a:latin typeface="Tahoma" panose="020B0604030504040204" pitchFamily="34" charset="0"/>
                    <a:cs typeface="Tahoma" panose="020B0604030504040204" pitchFamily="34" charset="0"/>
                  </a:rPr>
                  <a:t>Độ</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lệch</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chuẩn</a:t>
                </a:r>
                <a:r>
                  <a:rPr lang="en-US" sz="2800" dirty="0">
                    <a:latin typeface="Tahoma" panose="020B0604030504040204" pitchFamily="34" charset="0"/>
                    <a:cs typeface="Tahoma" panose="020B0604030504040204" pitchFamily="34" charset="0"/>
                  </a:rPr>
                  <a:t> </a:t>
                </a:r>
                <a:r>
                  <a:rPr lang="en-US" sz="2800" dirty="0" err="1">
                    <a:latin typeface="Tahoma" panose="020B0604030504040204" pitchFamily="34" charset="0"/>
                    <a:cs typeface="Tahoma" panose="020B0604030504040204" pitchFamily="34" charset="0"/>
                  </a:rPr>
                  <a:t>là</a:t>
                </a:r>
                <a:r>
                  <a:rPr lang="en-US" sz="2800" dirty="0">
                    <a:latin typeface="Tahoma" panose="020B0604030504040204" pitchFamily="34" charset="0"/>
                    <a:cs typeface="Tahoma" panose="020B0604030504040204" pitchFamily="34" charset="0"/>
                  </a:rPr>
                  <a:t> </a:t>
                </a:r>
                <a14:m>
                  <m:oMath xmlns:m="http://schemas.openxmlformats.org/officeDocument/2006/math">
                    <m:r>
                      <a:rPr lang="vi-VN" sz="2800" i="1">
                        <a:latin typeface="Cambria Math" panose="02040503050406030204" pitchFamily="18" charset="0"/>
                      </a:rPr>
                      <m:t>𝑠</m:t>
                    </m:r>
                    <m:r>
                      <a:rPr lang="vi-VN" sz="2800" i="1">
                        <a:latin typeface="Cambria Math" panose="02040503050406030204" pitchFamily="18" charset="0"/>
                      </a:rPr>
                      <m:t>=</m:t>
                    </m:r>
                    <m:rad>
                      <m:radPr>
                        <m:degHide m:val="on"/>
                        <m:ctrlPr>
                          <a:rPr lang="en-US" sz="2800" i="1">
                            <a:latin typeface="Cambria Math" panose="02040503050406030204" pitchFamily="18" charset="0"/>
                          </a:rPr>
                        </m:ctrlPr>
                      </m:radPr>
                      <m:deg/>
                      <m:e>
                        <m:r>
                          <a:rPr lang="vi-VN" sz="2800" i="1">
                            <a:latin typeface="Cambria Math" panose="02040503050406030204" pitchFamily="18" charset="0"/>
                          </a:rPr>
                          <m:t>1,74.1</m:t>
                        </m:r>
                        <m:sSup>
                          <m:sSupPr>
                            <m:ctrlPr>
                              <a:rPr lang="en-US" sz="2800" i="1">
                                <a:latin typeface="Cambria Math" panose="02040503050406030204" pitchFamily="18" charset="0"/>
                              </a:rPr>
                            </m:ctrlPr>
                          </m:sSupPr>
                          <m:e>
                            <m:r>
                              <a:rPr lang="vi-VN" sz="2800" i="1">
                                <a:latin typeface="Cambria Math" panose="02040503050406030204" pitchFamily="18" charset="0"/>
                              </a:rPr>
                              <m:t>0</m:t>
                            </m:r>
                          </m:e>
                          <m:sup>
                            <m:r>
                              <a:rPr lang="vi-VN" sz="2800" i="1">
                                <a:latin typeface="Cambria Math" panose="02040503050406030204" pitchFamily="18" charset="0"/>
                              </a:rPr>
                              <m:t>−5</m:t>
                            </m:r>
                          </m:sup>
                        </m:sSup>
                      </m:e>
                    </m:rad>
                    <m:r>
                      <a:rPr lang="vi-VN" sz="2800" i="1">
                        <a:latin typeface="Cambria Math" panose="02040503050406030204" pitchFamily="18" charset="0"/>
                      </a:rPr>
                      <m:t>≈4,17.1</m:t>
                    </m:r>
                    <m:sSup>
                      <m:sSupPr>
                        <m:ctrlPr>
                          <a:rPr lang="en-US" sz="2800" i="1">
                            <a:latin typeface="Cambria Math" panose="02040503050406030204" pitchFamily="18" charset="0"/>
                          </a:rPr>
                        </m:ctrlPr>
                      </m:sSupPr>
                      <m:e>
                        <m:r>
                          <a:rPr lang="vi-VN" sz="2800" i="1">
                            <a:latin typeface="Cambria Math" panose="02040503050406030204" pitchFamily="18" charset="0"/>
                          </a:rPr>
                          <m:t>0</m:t>
                        </m:r>
                      </m:e>
                      <m:sup>
                        <m:r>
                          <a:rPr lang="vi-VN" sz="2800" i="1">
                            <a:latin typeface="Cambria Math" panose="02040503050406030204" pitchFamily="18" charset="0"/>
                          </a:rPr>
                          <m:t>−3</m:t>
                        </m:r>
                      </m:sup>
                    </m:sSup>
                  </m:oMath>
                </a14:m>
                <a:endParaRPr lang="en-US" sz="2800" dirty="0">
                  <a:latin typeface="Tahoma" panose="020B0604030504040204" pitchFamily="34" charset="0"/>
                  <a:cs typeface="Tahoma" panose="020B0604030504040204" pitchFamily="34" charset="0"/>
                </a:endParaRPr>
              </a:p>
              <a:p>
                <a:pPr marL="2743200" lvl="3" indent="0">
                  <a:buNone/>
                </a:pPr>
                <a:endParaRPr lang="en-US" dirty="0"/>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5954761" y="5181600"/>
                <a:ext cx="13612092" cy="8382000"/>
              </a:xfrm>
              <a:prstGeom prst="rect">
                <a:avLst/>
              </a:prstGeom>
              <a:blipFill>
                <a:blip r:embed="rId3"/>
                <a:stretch>
                  <a:fillRect l="-761" t="-1089" b="-2106"/>
                </a:stretch>
              </a:blipFill>
              <a:ln>
                <a:solidFill>
                  <a:srgbClr val="00B0F0"/>
                </a:solidFill>
              </a:ln>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9EDC0754-7203-4793-9AB7-D9EAED237F60}"/>
              </a:ext>
            </a:extLst>
          </p:cNvPr>
          <p:cNvGrpSpPr/>
          <p:nvPr/>
        </p:nvGrpSpPr>
        <p:grpSpPr>
          <a:xfrm>
            <a:off x="1057938" y="1942322"/>
            <a:ext cx="23207300" cy="3013466"/>
            <a:chOff x="-438734" y="-3538265"/>
            <a:chExt cx="6496561" cy="1035822"/>
          </a:xfrm>
        </p:grpSpPr>
        <p:grpSp>
          <p:nvGrpSpPr>
            <p:cNvPr id="23" name="Group 22">
              <a:extLst>
                <a:ext uri="{FF2B5EF4-FFF2-40B4-BE49-F238E27FC236}">
                  <a16:creationId xmlns:a16="http://schemas.microsoft.com/office/drawing/2014/main" id="{16FA3A1C-D573-4FB4-9231-24B9DCE2CA64}"/>
                </a:ext>
              </a:extLst>
            </p:cNvPr>
            <p:cNvGrpSpPr/>
            <p:nvPr/>
          </p:nvGrpSpPr>
          <p:grpSpPr>
            <a:xfrm>
              <a:off x="-438734" y="-3520056"/>
              <a:ext cx="860962" cy="178500"/>
              <a:chOff x="-617315" y="-4369349"/>
              <a:chExt cx="1211402" cy="220903"/>
            </a:xfrm>
          </p:grpSpPr>
          <p:sp>
            <p:nvSpPr>
              <p:cNvPr id="25" name="Arrow: Pentagon 24">
                <a:extLst>
                  <a:ext uri="{FF2B5EF4-FFF2-40B4-BE49-F238E27FC236}">
                    <a16:creationId xmlns:a16="http://schemas.microsoft.com/office/drawing/2014/main" id="{AF2FA8ED-8363-4DE0-BE27-7652D085CA31}"/>
                  </a:ext>
                </a:extLst>
              </p:cNvPr>
              <p:cNvSpPr/>
              <p:nvPr/>
            </p:nvSpPr>
            <p:spPr>
              <a:xfrm>
                <a:off x="-491053" y="-4365926"/>
                <a:ext cx="1085140" cy="217480"/>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000" b="1" kern="1200">
                    <a:solidFill>
                      <a:srgbClr val="0000CC"/>
                    </a:solidFill>
                    <a:effectLst/>
                    <a:latin typeface="Calibri" panose="020F0502020204030204" pitchFamily="34" charset="0"/>
                    <a:ea typeface="Calibri" panose="020F0502020204030204" pitchFamily="34" charset="0"/>
                    <a:cs typeface="Tahoma" panose="020B0604030504040204" pitchFamily="34" charset="0"/>
                  </a:rPr>
                  <a:t> </a:t>
                </a:r>
                <a:endParaRPr lang="en-US" sz="1100">
                  <a:effectLst/>
                  <a:latin typeface="Calibri" panose="020F0502020204030204" pitchFamily="34" charset="0"/>
                  <a:ea typeface="Calibri" panose="020F0502020204030204" pitchFamily="34" charset="0"/>
                  <a:cs typeface="Tahoma" panose="020B0604030504040204" pitchFamily="34" charset="0"/>
                </a:endParaRPr>
              </a:p>
            </p:txBody>
          </p:sp>
          <p:sp>
            <p:nvSpPr>
              <p:cNvPr id="26" name="Arrow: Chevron 25">
                <a:extLst>
                  <a:ext uri="{FF2B5EF4-FFF2-40B4-BE49-F238E27FC236}">
                    <a16:creationId xmlns:a16="http://schemas.microsoft.com/office/drawing/2014/main" id="{0B9974AB-AEF4-484D-95F5-CDD55196E970}"/>
                  </a:ext>
                </a:extLst>
              </p:cNvPr>
              <p:cNvSpPr/>
              <p:nvPr/>
            </p:nvSpPr>
            <p:spPr>
              <a:xfrm>
                <a:off x="-617315" y="-4369349"/>
                <a:ext cx="122343" cy="217480"/>
              </a:xfrm>
              <a:prstGeom prst="chevron">
                <a:avLst/>
              </a:prstGeom>
              <a:solidFill>
                <a:srgbClr val="4472C4"/>
              </a:solidFill>
              <a:ln w="12700" cap="flat" cmpd="sng" algn="ctr">
                <a:noFill/>
                <a:prstDash val="solid"/>
                <a:miter lim="800000"/>
              </a:ln>
              <a:effectLst/>
            </p:spPr>
            <p:txBody>
              <a:bodyPr rtlCol="0" anchor="ctr"/>
              <a:lstStyle/>
              <a:p>
                <a:endParaRPr lang="en-US"/>
              </a:p>
            </p:txBody>
          </p:sp>
          <p:sp>
            <p:nvSpPr>
              <p:cNvPr id="27" name="Arrow: Chevron 26">
                <a:extLst>
                  <a:ext uri="{FF2B5EF4-FFF2-40B4-BE49-F238E27FC236}">
                    <a16:creationId xmlns:a16="http://schemas.microsoft.com/office/drawing/2014/main" id="{2AFE97E1-17DB-4840-AAC9-2D915D57DF33}"/>
                  </a:ext>
                </a:extLst>
              </p:cNvPr>
              <p:cNvSpPr/>
              <p:nvPr/>
            </p:nvSpPr>
            <p:spPr>
              <a:xfrm>
                <a:off x="-556144" y="-4369344"/>
                <a:ext cx="122344" cy="217475"/>
              </a:xfrm>
              <a:prstGeom prst="chevron">
                <a:avLst/>
              </a:prstGeom>
              <a:solidFill>
                <a:srgbClr val="FFC000"/>
              </a:solidFill>
              <a:ln w="12700" cap="flat" cmpd="sng" algn="ctr">
                <a:noFill/>
                <a:prstDash val="solid"/>
                <a:miter lim="800000"/>
              </a:ln>
              <a:effectLst/>
            </p:spPr>
            <p:txBody>
              <a:bodyPr rtlCol="0" anchor="ctr"/>
              <a:lstStyle/>
              <a:p>
                <a:endParaRPr lang="en-US"/>
              </a:p>
            </p:txBody>
          </p:sp>
        </p:grpSp>
        <mc:AlternateContent xmlns:mc="http://schemas.openxmlformats.org/markup-compatibility/2006" xmlns:a14="http://schemas.microsoft.com/office/drawing/2010/main">
          <mc:Choice Requires="a14">
            <p:sp>
              <p:nvSpPr>
                <p:cNvPr id="24" name="TextBox 56">
                  <a:extLst>
                    <a:ext uri="{FF2B5EF4-FFF2-40B4-BE49-F238E27FC236}">
                      <a16:creationId xmlns:a16="http://schemas.microsoft.com/office/drawing/2014/main" id="{DA260AA1-42D1-42CA-831D-5D6CDA038FA7}"/>
                    </a:ext>
                  </a:extLst>
                </p:cNvPr>
                <p:cNvSpPr txBox="1"/>
                <p:nvPr/>
              </p:nvSpPr>
              <p:spPr>
                <a:xfrm>
                  <a:off x="-317419" y="-3538265"/>
                  <a:ext cx="6375246" cy="1035822"/>
                </a:xfrm>
                <a:prstGeom prst="rect">
                  <a:avLst/>
                </a:prstGeom>
                <a:noFill/>
              </p:spPr>
              <p:txBody>
                <a:bodyPr wrap="square">
                  <a:noAutofit/>
                </a:bodyPr>
                <a:lstStyle/>
                <a:p>
                  <a:pPr marL="0" marR="0">
                    <a:lnSpc>
                      <a:spcPct val="107000"/>
                    </a:lnSpc>
                    <a:spcBef>
                      <a:spcPts val="0"/>
                    </a:spcBef>
                    <a:spcAft>
                      <a:spcPts val="800"/>
                    </a:spcAft>
                  </a:pPr>
                  <a:r>
                    <a:rPr lang="en-US" sz="3000" b="1" kern="1200" dirty="0" err="1">
                      <a:solidFill>
                        <a:srgbClr val="0000CC"/>
                      </a:solidFill>
                      <a:effectLst/>
                      <a:latin typeface="Tahoma" panose="020B0604030504040204" pitchFamily="34" charset="0"/>
                      <a:ea typeface="Calibri" panose="020F0502020204030204" pitchFamily="34" charset="0"/>
                      <a:cs typeface="Tahoma" panose="020B0604030504040204" pitchFamily="34" charset="0"/>
                    </a:rPr>
                    <a:t>Luyện</a:t>
                  </a:r>
                  <a:r>
                    <a:rPr lang="en-US" sz="3000" b="1" kern="1200" dirty="0">
                      <a:solidFill>
                        <a:srgbClr val="0000CC"/>
                      </a:solidFill>
                      <a:effectLst/>
                      <a:latin typeface="Tahoma" panose="020B0604030504040204" pitchFamily="34" charset="0"/>
                      <a:ea typeface="Calibri" panose="020F0502020204030204" pitchFamily="34" charset="0"/>
                      <a:cs typeface="Tahoma" panose="020B0604030504040204" pitchFamily="34" charset="0"/>
                    </a:rPr>
                    <a:t> </a:t>
                  </a:r>
                  <a:r>
                    <a:rPr lang="en-US" sz="3000" b="1" kern="1200" dirty="0" err="1">
                      <a:solidFill>
                        <a:srgbClr val="0000CC"/>
                      </a:solidFill>
                      <a:effectLst/>
                      <a:latin typeface="Tahoma" panose="020B0604030504040204" pitchFamily="34" charset="0"/>
                      <a:ea typeface="Calibri" panose="020F0502020204030204" pitchFamily="34" charset="0"/>
                      <a:cs typeface="Tahoma" panose="020B0604030504040204" pitchFamily="34" charset="0"/>
                    </a:rPr>
                    <a:t>tập</a:t>
                  </a:r>
                  <a:r>
                    <a:rPr lang="en-US" sz="3000" b="1" kern="1200" dirty="0">
                      <a:solidFill>
                        <a:srgbClr val="0000CC"/>
                      </a:solidFill>
                      <a:effectLst/>
                      <a:latin typeface="Tahoma" panose="020B0604030504040204" pitchFamily="34" charset="0"/>
                      <a:ea typeface="Calibri" panose="020F0502020204030204" pitchFamily="34" charset="0"/>
                      <a:cs typeface="Tahoma" panose="020B0604030504040204" pitchFamily="34" charset="0"/>
                    </a:rPr>
                    <a:t> 3.</a:t>
                  </a:r>
                  <a:r>
                    <a:rPr lang="vi-VN" sz="3000" b="1" kern="1200" dirty="0">
                      <a:solidFill>
                        <a:srgbClr val="0000CC"/>
                      </a:solidFill>
                      <a:effectLst/>
                      <a:latin typeface="Tahoma" panose="020B0604030504040204" pitchFamily="34" charset="0"/>
                      <a:ea typeface="Calibri" panose="020F0502020204030204" pitchFamily="34" charset="0"/>
                      <a:cs typeface="Tahoma" panose="020B0604030504040204" pitchFamily="34" charset="0"/>
                    </a:rPr>
                    <a:t>     </a:t>
                  </a:r>
                  <a:r>
                    <a:rPr lang="vi-VN" sz="3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Dùng đồng hồ đo thời gian có độ chia nhỏ nhất đến </a:t>
                  </a:r>
                  <a14:m>
                    <m:oMath xmlns:m="http://schemas.openxmlformats.org/officeDocument/2006/math">
                      <m:r>
                        <a:rPr lang="vi-VN" sz="3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0,001</m:t>
                      </m:r>
                    </m:oMath>
                  </a14:m>
                  <a:r>
                    <a:rPr lang="vi-VN" sz="3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giây để đo 7 lần thời gian rơi tự do của một vật bắt đầu từ điểm </a:t>
                  </a:r>
                  <a14:m>
                    <m:oMath xmlns:m="http://schemas.openxmlformats.org/officeDocument/2006/math">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sub>
                      </m:sSub>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oMath>
                  </a14:m>
                  <a:r>
                    <a:rPr lang="vi-VN" sz="3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đến điểm </a:t>
                  </a:r>
                  <a14:m>
                    <m:oMath xmlns:m="http://schemas.openxmlformats.org/officeDocument/2006/math">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oMath>
                  </a14:m>
                  <a:r>
                    <a:rPr lang="vi-VN" sz="3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Kết quả đo như sau:</a:t>
                  </a:r>
                  <a:endParaRPr lang="en-US" sz="3000" dirty="0">
                    <a:solidFill>
                      <a:srgbClr val="000000"/>
                    </a:solidFill>
                    <a:effectLst/>
                    <a:latin typeface="Tahoma" panose="020B0604030504040204" pitchFamily="34" charset="0"/>
                    <a:ea typeface="Calibri" panose="020F0502020204030204" pitchFamily="34" charset="0"/>
                    <a:cs typeface="Tahoma" panose="020B0604030504040204" pitchFamily="34"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vi-VN" sz="3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0,398</m:t>
                        </m:r>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3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0,399</m:t>
                        </m:r>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3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0,408</m:t>
                        </m:r>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3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0,410</m:t>
                        </m:r>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3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0,406</m:t>
                        </m:r>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3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0,405</m:t>
                        </m:r>
                        <m:r>
                          <a:rPr lang="en-US" sz="3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30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0,402</m:t>
                        </m:r>
                      </m:oMath>
                    </m:oMathPara>
                  </a14:m>
                  <a:endParaRPr lang="en-US" sz="3000" dirty="0">
                    <a:effectLst/>
                    <a:latin typeface="Calibri" panose="020F0502020204030204" pitchFamily="34" charset="0"/>
                    <a:ea typeface="Calibri" panose="020F0502020204030204" pitchFamily="34" charset="0"/>
                    <a:cs typeface="Tahoma" panose="020B0604030504040204" pitchFamily="34" charset="0"/>
                  </a:endParaRPr>
                </a:p>
                <a:p>
                  <a:pPr algn="r">
                    <a:lnSpc>
                      <a:spcPct val="107000"/>
                    </a:lnSpc>
                    <a:spcAft>
                      <a:spcPts val="800"/>
                    </a:spcAft>
                  </a:pPr>
                  <a:r>
                    <a:rPr lang="vi-VN" sz="3000" dirty="0">
                      <a:effectLst/>
                      <a:latin typeface="Tahoma" panose="020B0604030504040204" pitchFamily="34" charset="0"/>
                      <a:ea typeface="Calibri" panose="020F0502020204030204" pitchFamily="34" charset="0"/>
                    </a:rPr>
                    <a:t>(Theo </a:t>
                  </a:r>
                  <a:r>
                    <a:rPr lang="vi-VN" sz="3000" i="1" dirty="0">
                      <a:effectLst/>
                      <a:latin typeface="Tahoma" panose="020B0604030504040204" pitchFamily="34" charset="0"/>
                      <a:ea typeface="Calibri" panose="020F0502020204030204" pitchFamily="34" charset="0"/>
                    </a:rPr>
                    <a:t>Bài tập Vật lí 10, Nhà xuất bản Giáo dục Việt Nam, 2018</a:t>
                  </a:r>
                  <a:r>
                    <a:rPr lang="vi-VN" sz="3000" dirty="0">
                      <a:effectLst/>
                      <a:latin typeface="Tahoma" panose="020B0604030504040204" pitchFamily="34" charset="0"/>
                      <a:ea typeface="Calibri" panose="020F0502020204030204" pitchFamily="34" charset="0"/>
                    </a:rPr>
                    <a:t>)</a:t>
                  </a:r>
                  <a:endParaRPr lang="en-US" sz="3000" dirty="0">
                    <a:latin typeface="Tahoma" panose="020B0604030504040204" pitchFamily="34" charset="0"/>
                    <a:ea typeface="Calibri" panose="020F0502020204030204" pitchFamily="34" charset="0"/>
                  </a:endParaRPr>
                </a:p>
                <a:p>
                  <a:pPr algn="r">
                    <a:lnSpc>
                      <a:spcPct val="107000"/>
                    </a:lnSpc>
                    <a:spcAft>
                      <a:spcPts val="800"/>
                    </a:spcAft>
                  </a:pPr>
                  <a:r>
                    <a:rPr lang="vi-VN" sz="3000" dirty="0" err="1">
                      <a:effectLst/>
                      <a:latin typeface="Tahoma" panose="020B0604030504040204" pitchFamily="34" charset="0"/>
                      <a:ea typeface="Calibri" panose="020F0502020204030204" pitchFamily="34" charset="0"/>
                      <a:cs typeface="Tahoma" panose="020B0604030504040204" pitchFamily="34" charset="0"/>
                    </a:rPr>
                    <a:t>Hãy</a:t>
                  </a:r>
                  <a:r>
                    <a:rPr lang="vi-VN" sz="3000" dirty="0">
                      <a:effectLst/>
                      <a:latin typeface="Tahoma" panose="020B0604030504040204" pitchFamily="34" charset="0"/>
                      <a:ea typeface="Calibri" panose="020F0502020204030204" pitchFamily="34" charset="0"/>
                      <a:cs typeface="Tahoma" panose="020B0604030504040204" pitchFamily="34" charset="0"/>
                    </a:rPr>
                    <a:t> tính phương sai và độ lệch chuẩn cho mẫu số liệu này. Qua các đại lượng này, em có nhận xét gì về độ chính xác của phép đo tr</a:t>
                  </a:r>
                  <a:r>
                    <a:rPr lang="en-US" sz="3000" dirty="0" err="1">
                      <a:latin typeface="Tahoma" panose="020B0604030504040204" pitchFamily="34" charset="0"/>
                      <a:ea typeface="Calibri" panose="020F0502020204030204" pitchFamily="34" charset="0"/>
                      <a:cs typeface="Tahoma" panose="020B0604030504040204" pitchFamily="34" charset="0"/>
                    </a:rPr>
                    <a:t>ên</a:t>
                  </a:r>
                  <a:r>
                    <a:rPr lang="en-US" sz="3000" dirty="0">
                      <a:latin typeface="Tahoma" panose="020B0604030504040204" pitchFamily="34" charset="0"/>
                      <a:ea typeface="Calibri" panose="020F0502020204030204" pitchFamily="34" charset="0"/>
                      <a:cs typeface="Tahoma" panose="020B0604030504040204" pitchFamily="34" charset="0"/>
                    </a:rPr>
                    <a:t>?</a:t>
                  </a:r>
                  <a:endParaRPr lang="en-US" sz="3000" dirty="0">
                    <a:effectLst/>
                    <a:latin typeface="Calibri" panose="020F0502020204030204" pitchFamily="34" charset="0"/>
                    <a:ea typeface="Calibri" panose="020F0502020204030204" pitchFamily="34" charset="0"/>
                    <a:cs typeface="Tahoma" panose="020B0604030504040204" pitchFamily="34" charset="0"/>
                  </a:endParaRPr>
                </a:p>
              </p:txBody>
            </p:sp>
          </mc:Choice>
          <mc:Fallback xmlns="">
            <p:sp>
              <p:nvSpPr>
                <p:cNvPr id="24" name="TextBox 56">
                  <a:extLst>
                    <a:ext uri="{FF2B5EF4-FFF2-40B4-BE49-F238E27FC236}">
                      <a16:creationId xmlns:a16="http://schemas.microsoft.com/office/drawing/2014/main" id="{DA260AA1-42D1-42CA-831D-5D6CDA038FA7}"/>
                    </a:ext>
                  </a:extLst>
                </p:cNvPr>
                <p:cNvSpPr txBox="1">
                  <a:spLocks noRot="1" noChangeAspect="1" noMove="1" noResize="1" noEditPoints="1" noAdjustHandles="1" noChangeArrowheads="1" noChangeShapeType="1" noTextEdit="1"/>
                </p:cNvSpPr>
                <p:nvPr/>
              </p:nvSpPr>
              <p:spPr>
                <a:xfrm>
                  <a:off x="-317419" y="-3538265"/>
                  <a:ext cx="6375246" cy="1035822"/>
                </a:xfrm>
                <a:prstGeom prst="rect">
                  <a:avLst/>
                </a:prstGeom>
                <a:blipFill>
                  <a:blip r:embed="rId4"/>
                  <a:stretch>
                    <a:fillRect l="-642" t="-3036" r="-1124" b="-1538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graphicFrame>
            <p:nvGraphicFramePr>
              <p:cNvPr id="33" name="Table 32">
                <a:extLst>
                  <a:ext uri="{FF2B5EF4-FFF2-40B4-BE49-F238E27FC236}">
                    <a16:creationId xmlns:a16="http://schemas.microsoft.com/office/drawing/2014/main" id="{CFCA806B-E78E-434C-BEC0-767ADF83CCB1}"/>
                  </a:ext>
                </a:extLst>
              </p:cNvPr>
              <p:cNvGraphicFramePr>
                <a:graphicFrameLocks noGrp="1"/>
              </p:cNvGraphicFramePr>
              <p:nvPr/>
            </p:nvGraphicFramePr>
            <p:xfrm>
              <a:off x="9448799" y="6858000"/>
              <a:ext cx="5486401" cy="4545394"/>
            </p:xfrm>
            <a:graphic>
              <a:graphicData uri="http://schemas.openxmlformats.org/drawingml/2006/table">
                <a:tbl>
                  <a:tblPr firstRow="1" firstCol="1" bandRow="1">
                    <a:tableStyleId>{5C22544A-7EE6-4342-B048-85BDC9FD1C3A}</a:tableStyleId>
                  </a:tblPr>
                  <a:tblGrid>
                    <a:gridCol w="1178004">
                      <a:extLst>
                        <a:ext uri="{9D8B030D-6E8A-4147-A177-3AD203B41FA5}">
                          <a16:colId xmlns:a16="http://schemas.microsoft.com/office/drawing/2014/main" val="3798042943"/>
                        </a:ext>
                      </a:extLst>
                    </a:gridCol>
                    <a:gridCol w="1774046">
                      <a:extLst>
                        <a:ext uri="{9D8B030D-6E8A-4147-A177-3AD203B41FA5}">
                          <a16:colId xmlns:a16="http://schemas.microsoft.com/office/drawing/2014/main" val="1763880533"/>
                        </a:ext>
                      </a:extLst>
                    </a:gridCol>
                    <a:gridCol w="2534351">
                      <a:extLst>
                        <a:ext uri="{9D8B030D-6E8A-4147-A177-3AD203B41FA5}">
                          <a16:colId xmlns:a16="http://schemas.microsoft.com/office/drawing/2014/main" val="546233257"/>
                        </a:ext>
                      </a:extLst>
                    </a:gridCol>
                  </a:tblGrid>
                  <a:tr h="326512">
                    <a:tc>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Giá trị</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Độ lệch</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Bình phương độ lệch</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492117432"/>
                      </a:ext>
                    </a:extLst>
                  </a:tr>
                  <a:tr h="35433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0,398</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vi-VN" sz="2800" b="0">
                                    <a:effectLst/>
                                    <a:latin typeface="Cambria Math" panose="02040503050406030204" pitchFamily="18" charset="0"/>
                                  </a:rPr>
                                  <m:t>−</m:t>
                                </m:r>
                                <m:r>
                                  <a:rPr lang="vi-VN" sz="2800" b="0" i="1">
                                    <a:effectLst/>
                                    <a:latin typeface="Cambria Math" panose="02040503050406030204" pitchFamily="18" charset="0"/>
                                  </a:rPr>
                                  <m:t>0</m:t>
                                </m:r>
                                <m:r>
                                  <a:rPr lang="vi-VN" sz="2800" b="0">
                                    <a:effectLst/>
                                    <a:latin typeface="Cambria Math" panose="02040503050406030204" pitchFamily="18" charset="0"/>
                                  </a:rPr>
                                  <m:t>,</m:t>
                                </m:r>
                                <m:r>
                                  <a:rPr lang="vi-VN" sz="2800" b="0" i="1">
                                    <a:effectLst/>
                                    <a:latin typeface="Cambria Math" panose="02040503050406030204" pitchFamily="18" charset="0"/>
                                  </a:rPr>
                                  <m:t>006</m:t>
                                </m:r>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b="0" i="1">
                                    <a:effectLst/>
                                    <a:latin typeface="Cambria Math" panose="02040503050406030204" pitchFamily="18" charset="0"/>
                                  </a:rPr>
                                  <m:t>3</m:t>
                                </m:r>
                                <m:r>
                                  <a:rPr lang="en-US" sz="2800" b="0">
                                    <a:effectLst/>
                                    <a:latin typeface="Cambria Math" panose="02040503050406030204" pitchFamily="18" charset="0"/>
                                  </a:rPr>
                                  <m:t>,</m:t>
                                </m:r>
                                <m:r>
                                  <a:rPr lang="en-US" sz="2800" b="0" i="1">
                                    <a:effectLst/>
                                    <a:latin typeface="Cambria Math" panose="02040503050406030204" pitchFamily="18" charset="0"/>
                                  </a:rPr>
                                  <m:t>6</m:t>
                                </m:r>
                                <m:r>
                                  <a:rPr lang="en-US" sz="2800" b="0">
                                    <a:effectLst/>
                                    <a:latin typeface="Cambria Math" panose="02040503050406030204" pitchFamily="18" charset="0"/>
                                  </a:rPr>
                                  <m:t>.</m:t>
                                </m:r>
                                <m:r>
                                  <a:rPr lang="en-US" sz="2800" b="0" i="1">
                                    <a:effectLst/>
                                    <a:latin typeface="Cambria Math" panose="02040503050406030204" pitchFamily="18" charset="0"/>
                                  </a:rPr>
                                  <m:t>1</m:t>
                                </m:r>
                                <m:sSup>
                                  <m:sSupPr>
                                    <m:ctrlPr>
                                      <a:rPr lang="en-US" sz="2800" b="0" i="1">
                                        <a:effectLst/>
                                        <a:latin typeface="Cambria Math" panose="02040503050406030204" pitchFamily="18" charset="0"/>
                                      </a:rPr>
                                    </m:ctrlPr>
                                  </m:sSupPr>
                                  <m:e>
                                    <m:r>
                                      <a:rPr lang="en-US" sz="2800" b="0" i="1">
                                        <a:effectLst/>
                                        <a:latin typeface="Cambria Math" panose="02040503050406030204" pitchFamily="18" charset="0"/>
                                      </a:rPr>
                                      <m:t>0</m:t>
                                    </m:r>
                                  </m:e>
                                  <m:sup>
                                    <m:r>
                                      <a:rPr lang="en-US" sz="2800" b="0">
                                        <a:effectLst/>
                                        <a:latin typeface="Cambria Math" panose="02040503050406030204" pitchFamily="18" charset="0"/>
                                      </a:rPr>
                                      <m:t>−</m:t>
                                    </m:r>
                                    <m:r>
                                      <a:rPr lang="en-US" sz="2800" b="0" i="1">
                                        <a:effectLst/>
                                        <a:latin typeface="Cambria Math" panose="02040503050406030204" pitchFamily="18" charset="0"/>
                                      </a:rPr>
                                      <m:t>5</m:t>
                                    </m:r>
                                  </m:sup>
                                </m:sSup>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1681558483"/>
                      </a:ext>
                    </a:extLst>
                  </a:tr>
                  <a:tr h="35433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0,399</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vi-VN" sz="2800" b="0">
                                    <a:effectLst/>
                                    <a:latin typeface="Cambria Math" panose="02040503050406030204" pitchFamily="18" charset="0"/>
                                  </a:rPr>
                                  <m:t>−</m:t>
                                </m:r>
                                <m:r>
                                  <a:rPr lang="vi-VN" sz="2800" b="0" i="1">
                                    <a:effectLst/>
                                    <a:latin typeface="Cambria Math" panose="02040503050406030204" pitchFamily="18" charset="0"/>
                                  </a:rPr>
                                  <m:t>0</m:t>
                                </m:r>
                                <m:r>
                                  <a:rPr lang="vi-VN" sz="2800" b="0">
                                    <a:effectLst/>
                                    <a:latin typeface="Cambria Math" panose="02040503050406030204" pitchFamily="18" charset="0"/>
                                  </a:rPr>
                                  <m:t>,</m:t>
                                </m:r>
                                <m:r>
                                  <a:rPr lang="vi-VN" sz="2800" b="0" i="1">
                                    <a:effectLst/>
                                    <a:latin typeface="Cambria Math" panose="02040503050406030204" pitchFamily="18" charset="0"/>
                                  </a:rPr>
                                  <m:t>005</m:t>
                                </m:r>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b="0" i="1">
                                    <a:effectLst/>
                                    <a:latin typeface="Cambria Math" panose="02040503050406030204" pitchFamily="18" charset="0"/>
                                  </a:rPr>
                                  <m:t>2</m:t>
                                </m:r>
                                <m:r>
                                  <a:rPr lang="en-US" sz="2800" b="0">
                                    <a:effectLst/>
                                    <a:latin typeface="Cambria Math" panose="02040503050406030204" pitchFamily="18" charset="0"/>
                                  </a:rPr>
                                  <m:t>,</m:t>
                                </m:r>
                                <m:r>
                                  <a:rPr lang="en-US" sz="2800" b="0" i="1">
                                    <a:effectLst/>
                                    <a:latin typeface="Cambria Math" panose="02040503050406030204" pitchFamily="18" charset="0"/>
                                  </a:rPr>
                                  <m:t>5</m:t>
                                </m:r>
                                <m:r>
                                  <a:rPr lang="en-US" sz="2800" b="0">
                                    <a:effectLst/>
                                    <a:latin typeface="Cambria Math" panose="02040503050406030204" pitchFamily="18" charset="0"/>
                                  </a:rPr>
                                  <m:t>.</m:t>
                                </m:r>
                                <m:r>
                                  <a:rPr lang="en-US" sz="2800" b="0" i="1">
                                    <a:effectLst/>
                                    <a:latin typeface="Cambria Math" panose="02040503050406030204" pitchFamily="18" charset="0"/>
                                  </a:rPr>
                                  <m:t>1</m:t>
                                </m:r>
                                <m:sSup>
                                  <m:sSupPr>
                                    <m:ctrlPr>
                                      <a:rPr lang="en-US" sz="2800" b="0" i="1">
                                        <a:effectLst/>
                                        <a:latin typeface="Cambria Math" panose="02040503050406030204" pitchFamily="18" charset="0"/>
                                      </a:rPr>
                                    </m:ctrlPr>
                                  </m:sSupPr>
                                  <m:e>
                                    <m:r>
                                      <a:rPr lang="en-US" sz="2800" b="0" i="1">
                                        <a:effectLst/>
                                        <a:latin typeface="Cambria Math" panose="02040503050406030204" pitchFamily="18" charset="0"/>
                                      </a:rPr>
                                      <m:t>0</m:t>
                                    </m:r>
                                  </m:e>
                                  <m:sup>
                                    <m:r>
                                      <a:rPr lang="en-US" sz="2800" b="0">
                                        <a:effectLst/>
                                        <a:latin typeface="Cambria Math" panose="02040503050406030204" pitchFamily="18" charset="0"/>
                                      </a:rPr>
                                      <m:t>−</m:t>
                                    </m:r>
                                    <m:r>
                                      <a:rPr lang="en-US" sz="2800" b="0" i="1">
                                        <a:effectLst/>
                                        <a:latin typeface="Cambria Math" panose="02040503050406030204" pitchFamily="18" charset="0"/>
                                      </a:rPr>
                                      <m:t>5</m:t>
                                    </m:r>
                                  </m:sup>
                                </m:sSup>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189539462"/>
                      </a:ext>
                    </a:extLst>
                  </a:tr>
                  <a:tr h="35433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0,408</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vi-VN" sz="2800" b="0" i="1">
                                    <a:effectLst/>
                                    <a:latin typeface="Cambria Math" panose="02040503050406030204" pitchFamily="18" charset="0"/>
                                  </a:rPr>
                                  <m:t>0</m:t>
                                </m:r>
                                <m:r>
                                  <a:rPr lang="vi-VN" sz="2800" b="0">
                                    <a:effectLst/>
                                    <a:latin typeface="Cambria Math" panose="02040503050406030204" pitchFamily="18" charset="0"/>
                                  </a:rPr>
                                  <m:t>,</m:t>
                                </m:r>
                                <m:r>
                                  <a:rPr lang="vi-VN" sz="2800" b="0" i="1">
                                    <a:effectLst/>
                                    <a:latin typeface="Cambria Math" panose="02040503050406030204" pitchFamily="18" charset="0"/>
                                  </a:rPr>
                                  <m:t>004</m:t>
                                </m:r>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b="0" i="1">
                                    <a:effectLst/>
                                    <a:latin typeface="Cambria Math" panose="02040503050406030204" pitchFamily="18" charset="0"/>
                                  </a:rPr>
                                  <m:t>1</m:t>
                                </m:r>
                                <m:r>
                                  <a:rPr lang="en-US" sz="2800" b="0">
                                    <a:effectLst/>
                                    <a:latin typeface="Cambria Math" panose="02040503050406030204" pitchFamily="18" charset="0"/>
                                  </a:rPr>
                                  <m:t>,</m:t>
                                </m:r>
                                <m:r>
                                  <a:rPr lang="en-US" sz="2800" b="0" i="1">
                                    <a:effectLst/>
                                    <a:latin typeface="Cambria Math" panose="02040503050406030204" pitchFamily="18" charset="0"/>
                                  </a:rPr>
                                  <m:t>6</m:t>
                                </m:r>
                                <m:r>
                                  <a:rPr lang="en-US" sz="2800" b="0">
                                    <a:effectLst/>
                                    <a:latin typeface="Cambria Math" panose="02040503050406030204" pitchFamily="18" charset="0"/>
                                  </a:rPr>
                                  <m:t>.</m:t>
                                </m:r>
                                <m:r>
                                  <a:rPr lang="en-US" sz="2800" b="0" i="1">
                                    <a:effectLst/>
                                    <a:latin typeface="Cambria Math" panose="02040503050406030204" pitchFamily="18" charset="0"/>
                                  </a:rPr>
                                  <m:t>1</m:t>
                                </m:r>
                                <m:sSup>
                                  <m:sSupPr>
                                    <m:ctrlPr>
                                      <a:rPr lang="en-US" sz="2800" b="0" i="1">
                                        <a:effectLst/>
                                        <a:latin typeface="Cambria Math" panose="02040503050406030204" pitchFamily="18" charset="0"/>
                                      </a:rPr>
                                    </m:ctrlPr>
                                  </m:sSupPr>
                                  <m:e>
                                    <m:r>
                                      <a:rPr lang="en-US" sz="2800" b="0" i="1">
                                        <a:effectLst/>
                                        <a:latin typeface="Cambria Math" panose="02040503050406030204" pitchFamily="18" charset="0"/>
                                      </a:rPr>
                                      <m:t>0</m:t>
                                    </m:r>
                                  </m:e>
                                  <m:sup>
                                    <m:r>
                                      <a:rPr lang="en-US" sz="2800" b="0">
                                        <a:effectLst/>
                                        <a:latin typeface="Cambria Math" panose="02040503050406030204" pitchFamily="18" charset="0"/>
                                      </a:rPr>
                                      <m:t>−</m:t>
                                    </m:r>
                                    <m:r>
                                      <a:rPr lang="en-US" sz="2800" b="0" i="1">
                                        <a:effectLst/>
                                        <a:latin typeface="Cambria Math" panose="02040503050406030204" pitchFamily="18" charset="0"/>
                                      </a:rPr>
                                      <m:t>5</m:t>
                                    </m:r>
                                  </m:sup>
                                </m:sSup>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533466884"/>
                      </a:ext>
                    </a:extLst>
                  </a:tr>
                  <a:tr h="35433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0,410</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vi-VN" sz="2800" b="0" i="1">
                                    <a:effectLst/>
                                    <a:latin typeface="Cambria Math" panose="02040503050406030204" pitchFamily="18" charset="0"/>
                                  </a:rPr>
                                  <m:t>0</m:t>
                                </m:r>
                                <m:r>
                                  <a:rPr lang="vi-VN" sz="2800" b="0">
                                    <a:effectLst/>
                                    <a:latin typeface="Cambria Math" panose="02040503050406030204" pitchFamily="18" charset="0"/>
                                  </a:rPr>
                                  <m:t>,</m:t>
                                </m:r>
                                <m:r>
                                  <a:rPr lang="vi-VN" sz="2800" b="0" i="1">
                                    <a:effectLst/>
                                    <a:latin typeface="Cambria Math" panose="02040503050406030204" pitchFamily="18" charset="0"/>
                                  </a:rPr>
                                  <m:t>006</m:t>
                                </m:r>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b="0" i="1">
                                    <a:effectLst/>
                                    <a:latin typeface="Cambria Math" panose="02040503050406030204" pitchFamily="18" charset="0"/>
                                  </a:rPr>
                                  <m:t>3</m:t>
                                </m:r>
                                <m:r>
                                  <a:rPr lang="en-US" sz="2800" b="0">
                                    <a:effectLst/>
                                    <a:latin typeface="Cambria Math" panose="02040503050406030204" pitchFamily="18" charset="0"/>
                                  </a:rPr>
                                  <m:t>,</m:t>
                                </m:r>
                                <m:r>
                                  <a:rPr lang="en-US" sz="2800" b="0" i="1">
                                    <a:effectLst/>
                                    <a:latin typeface="Cambria Math" panose="02040503050406030204" pitchFamily="18" charset="0"/>
                                  </a:rPr>
                                  <m:t>6</m:t>
                                </m:r>
                                <m:r>
                                  <a:rPr lang="en-US" sz="2800" b="0">
                                    <a:effectLst/>
                                    <a:latin typeface="Cambria Math" panose="02040503050406030204" pitchFamily="18" charset="0"/>
                                  </a:rPr>
                                  <m:t>.</m:t>
                                </m:r>
                                <m:r>
                                  <a:rPr lang="en-US" sz="2800" b="0" i="1">
                                    <a:effectLst/>
                                    <a:latin typeface="Cambria Math" panose="02040503050406030204" pitchFamily="18" charset="0"/>
                                  </a:rPr>
                                  <m:t>1</m:t>
                                </m:r>
                                <m:sSup>
                                  <m:sSupPr>
                                    <m:ctrlPr>
                                      <a:rPr lang="en-US" sz="2800" b="0" i="1">
                                        <a:effectLst/>
                                        <a:latin typeface="Cambria Math" panose="02040503050406030204" pitchFamily="18" charset="0"/>
                                      </a:rPr>
                                    </m:ctrlPr>
                                  </m:sSupPr>
                                  <m:e>
                                    <m:r>
                                      <a:rPr lang="en-US" sz="2800" b="0" i="1">
                                        <a:effectLst/>
                                        <a:latin typeface="Cambria Math" panose="02040503050406030204" pitchFamily="18" charset="0"/>
                                      </a:rPr>
                                      <m:t>0</m:t>
                                    </m:r>
                                  </m:e>
                                  <m:sup>
                                    <m:r>
                                      <a:rPr lang="en-US" sz="2800" b="0">
                                        <a:effectLst/>
                                        <a:latin typeface="Cambria Math" panose="02040503050406030204" pitchFamily="18" charset="0"/>
                                      </a:rPr>
                                      <m:t>−</m:t>
                                    </m:r>
                                    <m:r>
                                      <a:rPr lang="en-US" sz="2800" b="0" i="1">
                                        <a:effectLst/>
                                        <a:latin typeface="Cambria Math" panose="02040503050406030204" pitchFamily="18" charset="0"/>
                                      </a:rPr>
                                      <m:t>5</m:t>
                                    </m:r>
                                  </m:sup>
                                </m:sSup>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2897351942"/>
                      </a:ext>
                    </a:extLst>
                  </a:tr>
                  <a:tr h="349233">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0,406</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vi-VN" sz="2800" b="0" i="1">
                                    <a:effectLst/>
                                    <a:latin typeface="Cambria Math" panose="02040503050406030204" pitchFamily="18" charset="0"/>
                                  </a:rPr>
                                  <m:t>0</m:t>
                                </m:r>
                                <m:r>
                                  <a:rPr lang="vi-VN" sz="2800" b="0">
                                    <a:effectLst/>
                                    <a:latin typeface="Cambria Math" panose="02040503050406030204" pitchFamily="18" charset="0"/>
                                  </a:rPr>
                                  <m:t>,</m:t>
                                </m:r>
                                <m:r>
                                  <a:rPr lang="vi-VN" sz="2800" b="0" i="1">
                                    <a:effectLst/>
                                    <a:latin typeface="Cambria Math" panose="02040503050406030204" pitchFamily="18" charset="0"/>
                                  </a:rPr>
                                  <m:t>002</m:t>
                                </m:r>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b="0" i="1">
                                    <a:effectLst/>
                                    <a:latin typeface="Cambria Math" panose="02040503050406030204" pitchFamily="18" charset="0"/>
                                  </a:rPr>
                                  <m:t>4</m:t>
                                </m:r>
                                <m:r>
                                  <a:rPr lang="en-US" sz="2800" b="0">
                                    <a:effectLst/>
                                    <a:latin typeface="Cambria Math" panose="02040503050406030204" pitchFamily="18" charset="0"/>
                                  </a:rPr>
                                  <m:t>.</m:t>
                                </m:r>
                                <m:r>
                                  <a:rPr lang="en-US" sz="2800" b="0" i="1">
                                    <a:effectLst/>
                                    <a:latin typeface="Cambria Math" panose="02040503050406030204" pitchFamily="18" charset="0"/>
                                  </a:rPr>
                                  <m:t>1</m:t>
                                </m:r>
                                <m:sSup>
                                  <m:sSupPr>
                                    <m:ctrlPr>
                                      <a:rPr lang="en-US" sz="2800" b="0" i="1">
                                        <a:effectLst/>
                                        <a:latin typeface="Cambria Math" panose="02040503050406030204" pitchFamily="18" charset="0"/>
                                      </a:rPr>
                                    </m:ctrlPr>
                                  </m:sSupPr>
                                  <m:e>
                                    <m:r>
                                      <a:rPr lang="en-US" sz="2800" b="0" i="1">
                                        <a:effectLst/>
                                        <a:latin typeface="Cambria Math" panose="02040503050406030204" pitchFamily="18" charset="0"/>
                                      </a:rPr>
                                      <m:t>0</m:t>
                                    </m:r>
                                  </m:e>
                                  <m:sup>
                                    <m:r>
                                      <a:rPr lang="en-US" sz="2800" b="0">
                                        <a:effectLst/>
                                        <a:latin typeface="Cambria Math" panose="02040503050406030204" pitchFamily="18" charset="0"/>
                                      </a:rPr>
                                      <m:t>−</m:t>
                                    </m:r>
                                    <m:r>
                                      <a:rPr lang="en-US" sz="2800" b="0" i="1">
                                        <a:effectLst/>
                                        <a:latin typeface="Cambria Math" panose="02040503050406030204" pitchFamily="18" charset="0"/>
                                      </a:rPr>
                                      <m:t>6</m:t>
                                    </m:r>
                                  </m:sup>
                                </m:sSup>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2821427962"/>
                      </a:ext>
                    </a:extLst>
                  </a:tr>
                  <a:tr h="349233">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0,405</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vi-VN" sz="2800" b="0" i="1">
                                    <a:effectLst/>
                                    <a:latin typeface="Cambria Math" panose="02040503050406030204" pitchFamily="18" charset="0"/>
                                  </a:rPr>
                                  <m:t>0</m:t>
                                </m:r>
                                <m:r>
                                  <a:rPr lang="vi-VN" sz="2800" b="0">
                                    <a:effectLst/>
                                    <a:latin typeface="Cambria Math" panose="02040503050406030204" pitchFamily="18" charset="0"/>
                                  </a:rPr>
                                  <m:t>,</m:t>
                                </m:r>
                                <m:r>
                                  <a:rPr lang="vi-VN" sz="2800" b="0" i="1">
                                    <a:effectLst/>
                                    <a:latin typeface="Cambria Math" panose="02040503050406030204" pitchFamily="18" charset="0"/>
                                  </a:rPr>
                                  <m:t>001</m:t>
                                </m:r>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b="0" i="1">
                                    <a:effectLst/>
                                    <a:latin typeface="Cambria Math" panose="02040503050406030204" pitchFamily="18" charset="0"/>
                                  </a:rPr>
                                  <m:t>1</m:t>
                                </m:r>
                                <m:sSup>
                                  <m:sSupPr>
                                    <m:ctrlPr>
                                      <a:rPr lang="en-US" sz="2800" b="0" i="1">
                                        <a:effectLst/>
                                        <a:latin typeface="Cambria Math" panose="02040503050406030204" pitchFamily="18" charset="0"/>
                                      </a:rPr>
                                    </m:ctrlPr>
                                  </m:sSupPr>
                                  <m:e>
                                    <m:r>
                                      <a:rPr lang="en-US" sz="2800" b="0" i="1">
                                        <a:effectLst/>
                                        <a:latin typeface="Cambria Math" panose="02040503050406030204" pitchFamily="18" charset="0"/>
                                      </a:rPr>
                                      <m:t>0</m:t>
                                    </m:r>
                                  </m:e>
                                  <m:sup>
                                    <m:r>
                                      <a:rPr lang="en-US" sz="2800" b="0">
                                        <a:effectLst/>
                                        <a:latin typeface="Cambria Math" panose="02040503050406030204" pitchFamily="18" charset="0"/>
                                      </a:rPr>
                                      <m:t>−</m:t>
                                    </m:r>
                                    <m:r>
                                      <a:rPr lang="en-US" sz="2800" b="0" i="1">
                                        <a:effectLst/>
                                        <a:latin typeface="Cambria Math" panose="02040503050406030204" pitchFamily="18" charset="0"/>
                                      </a:rPr>
                                      <m:t>6</m:t>
                                    </m:r>
                                  </m:sup>
                                </m:sSup>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3875335047"/>
                      </a:ext>
                    </a:extLst>
                  </a:tr>
                  <a:tr h="349233">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0,402</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vi-VN" sz="2800" b="0">
                                    <a:effectLst/>
                                    <a:latin typeface="Cambria Math" panose="02040503050406030204" pitchFamily="18" charset="0"/>
                                  </a:rPr>
                                  <m:t>−</m:t>
                                </m:r>
                                <m:r>
                                  <a:rPr lang="vi-VN" sz="2800" b="0" i="1">
                                    <a:effectLst/>
                                    <a:latin typeface="Cambria Math" panose="02040503050406030204" pitchFamily="18" charset="0"/>
                                  </a:rPr>
                                  <m:t>0</m:t>
                                </m:r>
                                <m:r>
                                  <a:rPr lang="vi-VN" sz="2800" b="0">
                                    <a:effectLst/>
                                    <a:latin typeface="Cambria Math" panose="02040503050406030204" pitchFamily="18" charset="0"/>
                                  </a:rPr>
                                  <m:t>,</m:t>
                                </m:r>
                                <m:r>
                                  <a:rPr lang="vi-VN" sz="2800" b="0" i="1">
                                    <a:effectLst/>
                                    <a:latin typeface="Cambria Math" panose="02040503050406030204" pitchFamily="18" charset="0"/>
                                  </a:rPr>
                                  <m:t>002</m:t>
                                </m:r>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b="0" i="1">
                                    <a:effectLst/>
                                    <a:latin typeface="Cambria Math" panose="02040503050406030204" pitchFamily="18" charset="0"/>
                                  </a:rPr>
                                  <m:t>4</m:t>
                                </m:r>
                                <m:r>
                                  <a:rPr lang="en-US" sz="2800" b="0">
                                    <a:effectLst/>
                                    <a:latin typeface="Cambria Math" panose="02040503050406030204" pitchFamily="18" charset="0"/>
                                  </a:rPr>
                                  <m:t>.</m:t>
                                </m:r>
                                <m:r>
                                  <a:rPr lang="en-US" sz="2800" b="0" i="1">
                                    <a:effectLst/>
                                    <a:latin typeface="Cambria Math" panose="02040503050406030204" pitchFamily="18" charset="0"/>
                                  </a:rPr>
                                  <m:t>1</m:t>
                                </m:r>
                                <m:sSup>
                                  <m:sSupPr>
                                    <m:ctrlPr>
                                      <a:rPr lang="en-US" sz="2800" b="0" i="1">
                                        <a:effectLst/>
                                        <a:latin typeface="Cambria Math" panose="02040503050406030204" pitchFamily="18" charset="0"/>
                                      </a:rPr>
                                    </m:ctrlPr>
                                  </m:sSupPr>
                                  <m:e>
                                    <m:r>
                                      <a:rPr lang="en-US" sz="2800" b="0" i="1">
                                        <a:effectLst/>
                                        <a:latin typeface="Cambria Math" panose="02040503050406030204" pitchFamily="18" charset="0"/>
                                      </a:rPr>
                                      <m:t>0</m:t>
                                    </m:r>
                                  </m:e>
                                  <m:sup>
                                    <m:r>
                                      <a:rPr lang="en-US" sz="2800" b="0">
                                        <a:effectLst/>
                                        <a:latin typeface="Cambria Math" panose="02040503050406030204" pitchFamily="18" charset="0"/>
                                      </a:rPr>
                                      <m:t>−</m:t>
                                    </m:r>
                                    <m:r>
                                      <a:rPr lang="en-US" sz="2800" b="0" i="1">
                                        <a:effectLst/>
                                        <a:latin typeface="Cambria Math" panose="02040503050406030204" pitchFamily="18" charset="0"/>
                                      </a:rPr>
                                      <m:t>6</m:t>
                                    </m:r>
                                  </m:sup>
                                </m:sSup>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1631855269"/>
                      </a:ext>
                    </a:extLst>
                  </a:tr>
                  <a:tr h="348457">
                    <a:tc gridSpan="2">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Tổng</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hMerge="1">
                      <a:txBody>
                        <a:bodyPr/>
                        <a:lstStyle/>
                        <a:p>
                          <a:endParaRPr lang="en-US"/>
                        </a:p>
                      </a:txBody>
                      <a:tcPr/>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800" b="0" i="1">
                                    <a:effectLst/>
                                    <a:latin typeface="Cambria Math" panose="02040503050406030204" pitchFamily="18" charset="0"/>
                                  </a:rPr>
                                  <m:t>1</m:t>
                                </m:r>
                                <m:r>
                                  <a:rPr lang="en-US" sz="2800" b="0">
                                    <a:effectLst/>
                                    <a:latin typeface="Cambria Math" panose="02040503050406030204" pitchFamily="18" charset="0"/>
                                  </a:rPr>
                                  <m:t>,</m:t>
                                </m:r>
                                <m:r>
                                  <a:rPr lang="en-US" sz="2800" b="0" i="1">
                                    <a:effectLst/>
                                    <a:latin typeface="Cambria Math" panose="02040503050406030204" pitchFamily="18" charset="0"/>
                                  </a:rPr>
                                  <m:t>22</m:t>
                                </m:r>
                                <m:r>
                                  <a:rPr lang="en-US" sz="2800" b="0">
                                    <a:effectLst/>
                                    <a:latin typeface="Cambria Math" panose="02040503050406030204" pitchFamily="18" charset="0"/>
                                  </a:rPr>
                                  <m:t>.</m:t>
                                </m:r>
                                <m:r>
                                  <a:rPr lang="en-US" sz="2800" b="0" i="1">
                                    <a:effectLst/>
                                    <a:latin typeface="Cambria Math" panose="02040503050406030204" pitchFamily="18" charset="0"/>
                                  </a:rPr>
                                  <m:t>1</m:t>
                                </m:r>
                                <m:sSup>
                                  <m:sSupPr>
                                    <m:ctrlPr>
                                      <a:rPr lang="en-US" sz="2800" b="0" i="1">
                                        <a:effectLst/>
                                        <a:latin typeface="Cambria Math" panose="02040503050406030204" pitchFamily="18" charset="0"/>
                                      </a:rPr>
                                    </m:ctrlPr>
                                  </m:sSupPr>
                                  <m:e>
                                    <m:r>
                                      <a:rPr lang="en-US" sz="2800" b="0" i="1">
                                        <a:effectLst/>
                                        <a:latin typeface="Cambria Math" panose="02040503050406030204" pitchFamily="18" charset="0"/>
                                      </a:rPr>
                                      <m:t>0</m:t>
                                    </m:r>
                                  </m:e>
                                  <m:sup>
                                    <m:r>
                                      <a:rPr lang="en-US" sz="2800" b="0">
                                        <a:effectLst/>
                                        <a:latin typeface="Cambria Math" panose="02040503050406030204" pitchFamily="18" charset="0"/>
                                      </a:rPr>
                                      <m:t>−</m:t>
                                    </m:r>
                                    <m:r>
                                      <a:rPr lang="en-US" sz="2800" b="0" i="1">
                                        <a:effectLst/>
                                        <a:latin typeface="Cambria Math" panose="02040503050406030204" pitchFamily="18" charset="0"/>
                                      </a:rPr>
                                      <m:t>4</m:t>
                                    </m:r>
                                  </m:sup>
                                </m:sSup>
                              </m:oMath>
                            </m:oMathPara>
                          </a14:m>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2342436700"/>
                      </a:ext>
                    </a:extLst>
                  </a:tr>
                </a:tbl>
              </a:graphicData>
            </a:graphic>
          </p:graphicFrame>
        </mc:Choice>
        <mc:Fallback xmlns="">
          <p:graphicFrame>
            <p:nvGraphicFramePr>
              <p:cNvPr id="33" name="Table 32">
                <a:extLst>
                  <a:ext uri="{FF2B5EF4-FFF2-40B4-BE49-F238E27FC236}">
                    <a16:creationId xmlns:a16="http://schemas.microsoft.com/office/drawing/2014/main" id="{CFCA806B-E78E-434C-BEC0-767ADF83CCB1}"/>
                  </a:ext>
                </a:extLst>
              </p:cNvPr>
              <p:cNvGraphicFramePr>
                <a:graphicFrameLocks noGrp="1"/>
              </p:cNvGraphicFramePr>
              <p:nvPr>
                <p:extLst>
                  <p:ext uri="{D42A27DB-BD31-4B8C-83A1-F6EECF244321}">
                    <p14:modId xmlns:p14="http://schemas.microsoft.com/office/powerpoint/2010/main" val="329901172"/>
                  </p:ext>
                </p:extLst>
              </p:nvPr>
            </p:nvGraphicFramePr>
            <p:xfrm>
              <a:off x="9448799" y="6858000"/>
              <a:ext cx="5486401" cy="4545394"/>
            </p:xfrm>
            <a:graphic>
              <a:graphicData uri="http://schemas.openxmlformats.org/drawingml/2006/table">
                <a:tbl>
                  <a:tblPr firstRow="1" firstCol="1" bandRow="1">
                    <a:tableStyleId>{5C22544A-7EE6-4342-B048-85BDC9FD1C3A}</a:tableStyleId>
                  </a:tblPr>
                  <a:tblGrid>
                    <a:gridCol w="1178004">
                      <a:extLst>
                        <a:ext uri="{9D8B030D-6E8A-4147-A177-3AD203B41FA5}">
                          <a16:colId xmlns:a16="http://schemas.microsoft.com/office/drawing/2014/main" val="3798042943"/>
                        </a:ext>
                      </a:extLst>
                    </a:gridCol>
                    <a:gridCol w="1774046">
                      <a:extLst>
                        <a:ext uri="{9D8B030D-6E8A-4147-A177-3AD203B41FA5}">
                          <a16:colId xmlns:a16="http://schemas.microsoft.com/office/drawing/2014/main" val="1763880533"/>
                        </a:ext>
                      </a:extLst>
                    </a:gridCol>
                    <a:gridCol w="2534351">
                      <a:extLst>
                        <a:ext uri="{9D8B030D-6E8A-4147-A177-3AD203B41FA5}">
                          <a16:colId xmlns:a16="http://schemas.microsoft.com/office/drawing/2014/main" val="546233257"/>
                        </a:ext>
                      </a:extLst>
                    </a:gridCol>
                  </a:tblGrid>
                  <a:tr h="872046">
                    <a:tc>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Giá trị</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Độ lệch</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Bình phương độ lệch</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492117432"/>
                      </a:ext>
                    </a:extLst>
                  </a:tr>
                  <a:tr h="46177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0,398</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endParaRPr lang="en-US"/>
                        </a:p>
                      </a:txBody>
                      <a:tcPr marL="68580" marR="68580" marT="0" marB="0">
                        <a:blipFill>
                          <a:blip r:embed="rId5"/>
                          <a:stretch>
                            <a:fillRect l="-66438" t="-214474" r="-144178" b="-730263"/>
                          </a:stretch>
                        </a:blipFill>
                      </a:tcPr>
                    </a:tc>
                    <a:tc>
                      <a:txBody>
                        <a:bodyPr/>
                        <a:lstStyle/>
                        <a:p>
                          <a:endParaRPr lang="en-US"/>
                        </a:p>
                      </a:txBody>
                      <a:tcPr marL="68580" marR="68580" marT="0" marB="0">
                        <a:blipFill>
                          <a:blip r:embed="rId5"/>
                          <a:stretch>
                            <a:fillRect l="-116827" t="-214474" r="-1202" b="-730263"/>
                          </a:stretch>
                        </a:blipFill>
                      </a:tcPr>
                    </a:tc>
                    <a:extLst>
                      <a:ext uri="{0D108BD9-81ED-4DB2-BD59-A6C34878D82A}">
                        <a16:rowId xmlns:a16="http://schemas.microsoft.com/office/drawing/2014/main" val="1681558483"/>
                      </a:ext>
                    </a:extLst>
                  </a:tr>
                  <a:tr h="46177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0,399</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endParaRPr lang="en-US"/>
                        </a:p>
                      </a:txBody>
                      <a:tcPr marL="68580" marR="68580" marT="0" marB="0">
                        <a:blipFill>
                          <a:blip r:embed="rId5"/>
                          <a:stretch>
                            <a:fillRect l="-66438" t="-314474" r="-144178" b="-630263"/>
                          </a:stretch>
                        </a:blipFill>
                      </a:tcPr>
                    </a:tc>
                    <a:tc>
                      <a:txBody>
                        <a:bodyPr/>
                        <a:lstStyle/>
                        <a:p>
                          <a:endParaRPr lang="en-US"/>
                        </a:p>
                      </a:txBody>
                      <a:tcPr marL="68580" marR="68580" marT="0" marB="0">
                        <a:blipFill>
                          <a:blip r:embed="rId5"/>
                          <a:stretch>
                            <a:fillRect l="-116827" t="-314474" r="-1202" b="-630263"/>
                          </a:stretch>
                        </a:blipFill>
                      </a:tcPr>
                    </a:tc>
                    <a:extLst>
                      <a:ext uri="{0D108BD9-81ED-4DB2-BD59-A6C34878D82A}">
                        <a16:rowId xmlns:a16="http://schemas.microsoft.com/office/drawing/2014/main" val="189539462"/>
                      </a:ext>
                    </a:extLst>
                  </a:tr>
                  <a:tr h="46177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0,408</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endParaRPr lang="en-US"/>
                        </a:p>
                      </a:txBody>
                      <a:tcPr marL="68580" marR="68580" marT="0" marB="0">
                        <a:blipFill>
                          <a:blip r:embed="rId5"/>
                          <a:stretch>
                            <a:fillRect l="-66438" t="-420000" r="-144178" b="-538667"/>
                          </a:stretch>
                        </a:blipFill>
                      </a:tcPr>
                    </a:tc>
                    <a:tc>
                      <a:txBody>
                        <a:bodyPr/>
                        <a:lstStyle/>
                        <a:p>
                          <a:endParaRPr lang="en-US"/>
                        </a:p>
                      </a:txBody>
                      <a:tcPr marL="68580" marR="68580" marT="0" marB="0">
                        <a:blipFill>
                          <a:blip r:embed="rId5"/>
                          <a:stretch>
                            <a:fillRect l="-116827" t="-420000" r="-1202" b="-538667"/>
                          </a:stretch>
                        </a:blipFill>
                      </a:tcPr>
                    </a:tc>
                    <a:extLst>
                      <a:ext uri="{0D108BD9-81ED-4DB2-BD59-A6C34878D82A}">
                        <a16:rowId xmlns:a16="http://schemas.microsoft.com/office/drawing/2014/main" val="533466884"/>
                      </a:ext>
                    </a:extLst>
                  </a:tr>
                  <a:tr h="461772">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0,410</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endParaRPr lang="en-US"/>
                        </a:p>
                      </a:txBody>
                      <a:tcPr marL="68580" marR="68580" marT="0" marB="0">
                        <a:blipFill>
                          <a:blip r:embed="rId5"/>
                          <a:stretch>
                            <a:fillRect l="-66438" t="-513158" r="-144178" b="-431579"/>
                          </a:stretch>
                        </a:blipFill>
                      </a:tcPr>
                    </a:tc>
                    <a:tc>
                      <a:txBody>
                        <a:bodyPr/>
                        <a:lstStyle/>
                        <a:p>
                          <a:endParaRPr lang="en-US"/>
                        </a:p>
                      </a:txBody>
                      <a:tcPr marL="68580" marR="68580" marT="0" marB="0">
                        <a:blipFill>
                          <a:blip r:embed="rId5"/>
                          <a:stretch>
                            <a:fillRect l="-116827" t="-513158" r="-1202" b="-431579"/>
                          </a:stretch>
                        </a:blipFill>
                      </a:tcPr>
                    </a:tc>
                    <a:extLst>
                      <a:ext uri="{0D108BD9-81ED-4DB2-BD59-A6C34878D82A}">
                        <a16:rowId xmlns:a16="http://schemas.microsoft.com/office/drawing/2014/main" val="2897351942"/>
                      </a:ext>
                    </a:extLst>
                  </a:tr>
                  <a:tr h="456565">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0,406</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endParaRPr lang="en-US"/>
                        </a:p>
                      </a:txBody>
                      <a:tcPr marL="68580" marR="68580" marT="0" marB="0">
                        <a:blipFill>
                          <a:blip r:embed="rId5"/>
                          <a:stretch>
                            <a:fillRect l="-66438" t="-621333" r="-144178" b="-337333"/>
                          </a:stretch>
                        </a:blipFill>
                      </a:tcPr>
                    </a:tc>
                    <a:tc>
                      <a:txBody>
                        <a:bodyPr/>
                        <a:lstStyle/>
                        <a:p>
                          <a:endParaRPr lang="en-US"/>
                        </a:p>
                      </a:txBody>
                      <a:tcPr marL="68580" marR="68580" marT="0" marB="0">
                        <a:blipFill>
                          <a:blip r:embed="rId5"/>
                          <a:stretch>
                            <a:fillRect l="-116827" t="-621333" r="-1202" b="-337333"/>
                          </a:stretch>
                        </a:blipFill>
                      </a:tcPr>
                    </a:tc>
                    <a:extLst>
                      <a:ext uri="{0D108BD9-81ED-4DB2-BD59-A6C34878D82A}">
                        <a16:rowId xmlns:a16="http://schemas.microsoft.com/office/drawing/2014/main" val="2821427962"/>
                      </a:ext>
                    </a:extLst>
                  </a:tr>
                  <a:tr h="456565">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0,405</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endParaRPr lang="en-US"/>
                        </a:p>
                      </a:txBody>
                      <a:tcPr marL="68580" marR="68580" marT="0" marB="0">
                        <a:blipFill>
                          <a:blip r:embed="rId5"/>
                          <a:stretch>
                            <a:fillRect l="-66438" t="-721333" r="-144178" b="-237333"/>
                          </a:stretch>
                        </a:blipFill>
                      </a:tcPr>
                    </a:tc>
                    <a:tc>
                      <a:txBody>
                        <a:bodyPr/>
                        <a:lstStyle/>
                        <a:p>
                          <a:endParaRPr lang="en-US"/>
                        </a:p>
                      </a:txBody>
                      <a:tcPr marL="68580" marR="68580" marT="0" marB="0">
                        <a:blipFill>
                          <a:blip r:embed="rId5"/>
                          <a:stretch>
                            <a:fillRect l="-116827" t="-721333" r="-1202" b="-237333"/>
                          </a:stretch>
                        </a:blipFill>
                      </a:tcPr>
                    </a:tc>
                    <a:extLst>
                      <a:ext uri="{0D108BD9-81ED-4DB2-BD59-A6C34878D82A}">
                        <a16:rowId xmlns:a16="http://schemas.microsoft.com/office/drawing/2014/main" val="3875335047"/>
                      </a:ext>
                    </a:extLst>
                  </a:tr>
                  <a:tr h="456565">
                    <a:tc>
                      <a:txBody>
                        <a:bodyPr/>
                        <a:lstStyle/>
                        <a:p>
                          <a:pPr marL="0" marR="0" algn="ctr">
                            <a:lnSpc>
                              <a:spcPct val="107000"/>
                            </a:lnSpc>
                            <a:spcBef>
                              <a:spcPts val="0"/>
                            </a:spcBef>
                            <a:spcAft>
                              <a:spcPts val="0"/>
                            </a:spcAft>
                          </a:pPr>
                          <a:r>
                            <a:rPr lang="vi-VN" sz="2800" b="0">
                              <a:effectLst/>
                              <a:latin typeface="Tahoma" panose="020B0604030504040204" pitchFamily="34" charset="0"/>
                              <a:cs typeface="Tahoma" panose="020B0604030504040204" pitchFamily="34" charset="0"/>
                            </a:rPr>
                            <a:t>0,402</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a:txBody>
                        <a:bodyPr/>
                        <a:lstStyle/>
                        <a:p>
                          <a:endParaRPr lang="en-US"/>
                        </a:p>
                      </a:txBody>
                      <a:tcPr marL="68580" marR="68580" marT="0" marB="0">
                        <a:blipFill>
                          <a:blip r:embed="rId5"/>
                          <a:stretch>
                            <a:fillRect l="-66438" t="-821333" r="-144178" b="-137333"/>
                          </a:stretch>
                        </a:blipFill>
                      </a:tcPr>
                    </a:tc>
                    <a:tc>
                      <a:txBody>
                        <a:bodyPr/>
                        <a:lstStyle/>
                        <a:p>
                          <a:endParaRPr lang="en-US"/>
                        </a:p>
                      </a:txBody>
                      <a:tcPr marL="68580" marR="68580" marT="0" marB="0">
                        <a:blipFill>
                          <a:blip r:embed="rId5"/>
                          <a:stretch>
                            <a:fillRect l="-116827" t="-821333" r="-1202" b="-137333"/>
                          </a:stretch>
                        </a:blipFill>
                      </a:tcPr>
                    </a:tc>
                    <a:extLst>
                      <a:ext uri="{0D108BD9-81ED-4DB2-BD59-A6C34878D82A}">
                        <a16:rowId xmlns:a16="http://schemas.microsoft.com/office/drawing/2014/main" val="1631855269"/>
                      </a:ext>
                    </a:extLst>
                  </a:tr>
                  <a:tr h="456565">
                    <a:tc gridSpan="2">
                      <a:txBody>
                        <a:bodyPr/>
                        <a:lstStyle/>
                        <a:p>
                          <a:pPr marL="0" marR="0" algn="ctr">
                            <a:lnSpc>
                              <a:spcPct val="107000"/>
                            </a:lnSpc>
                            <a:spcBef>
                              <a:spcPts val="0"/>
                            </a:spcBef>
                            <a:spcAft>
                              <a:spcPts val="0"/>
                            </a:spcAft>
                          </a:pPr>
                          <a:r>
                            <a:rPr lang="en-US" sz="2800" b="0">
                              <a:effectLst/>
                              <a:latin typeface="Tahoma" panose="020B0604030504040204" pitchFamily="34" charset="0"/>
                              <a:cs typeface="Tahoma" panose="020B0604030504040204" pitchFamily="34" charset="0"/>
                            </a:rPr>
                            <a:t>Tổng</a:t>
                          </a:r>
                          <a:endParaRPr lang="en-US" sz="2800" b="0">
                            <a:effectLst/>
                            <a:latin typeface="Tahoma" panose="020B0604030504040204" pitchFamily="34" charset="0"/>
                            <a:ea typeface="Calibri" panose="020F0502020204030204" pitchFamily="34" charset="0"/>
                            <a:cs typeface="Tahoma" panose="020B0604030504040204" pitchFamily="34" charset="0"/>
                          </a:endParaRPr>
                        </a:p>
                      </a:txBody>
                      <a:tcPr marL="68580" marR="68580" marT="0" marB="0"/>
                    </a:tc>
                    <a:tc hMerge="1">
                      <a:txBody>
                        <a:bodyPr/>
                        <a:lstStyle/>
                        <a:p>
                          <a:endParaRPr lang="en-US"/>
                        </a:p>
                      </a:txBody>
                      <a:tcPr/>
                    </a:tc>
                    <a:tc>
                      <a:txBody>
                        <a:bodyPr/>
                        <a:lstStyle/>
                        <a:p>
                          <a:endParaRPr lang="en-US"/>
                        </a:p>
                      </a:txBody>
                      <a:tcPr marL="68580" marR="68580" marT="0" marB="0">
                        <a:blipFill>
                          <a:blip r:embed="rId5"/>
                          <a:stretch>
                            <a:fillRect l="-116827" t="-921333" r="-1202" b="-37333"/>
                          </a:stretch>
                        </a:blipFill>
                      </a:tcPr>
                    </a:tc>
                    <a:extLst>
                      <a:ext uri="{0D108BD9-81ED-4DB2-BD59-A6C34878D82A}">
                        <a16:rowId xmlns:a16="http://schemas.microsoft.com/office/drawing/2014/main" val="2342436700"/>
                      </a:ext>
                    </a:extLst>
                  </a:tr>
                </a:tbl>
              </a:graphicData>
            </a:graphic>
          </p:graphicFrame>
        </mc:Fallback>
      </mc:AlternateContent>
    </p:spTree>
    <p:extLst>
      <p:ext uri="{BB962C8B-B14F-4D97-AF65-F5344CB8AC3E}">
        <p14:creationId xmlns:p14="http://schemas.microsoft.com/office/powerpoint/2010/main" val="1781698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wipe(up)">
                                      <p:cBhvr>
                                        <p:cTn id="17" dur="500"/>
                                        <p:tgtEl>
                                          <p:spTgt spid="9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0" end="0"/>
                                            </p:txEl>
                                          </p:spTgt>
                                        </p:tgtEl>
                                        <p:attrNameLst>
                                          <p:attrName>style.visibility</p:attrName>
                                        </p:attrNameLst>
                                      </p:cBhvr>
                                      <p:to>
                                        <p:strVal val="visible"/>
                                      </p:to>
                                    </p:set>
                                    <p:animEffect transition="in" filter="wipe(up)">
                                      <p:cBhvr>
                                        <p:cTn id="22" dur="500"/>
                                        <p:tgtEl>
                                          <p:spTgt spid="9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1" end="1"/>
                                            </p:txEl>
                                          </p:spTgt>
                                        </p:tgtEl>
                                        <p:attrNameLst>
                                          <p:attrName>style.visibility</p:attrName>
                                        </p:attrNameLst>
                                      </p:cBhvr>
                                      <p:to>
                                        <p:strVal val="visible"/>
                                      </p:to>
                                    </p:set>
                                    <p:animEffect transition="in" filter="wipe(up)">
                                      <p:cBhvr>
                                        <p:cTn id="27" dur="500"/>
                                        <p:tgtEl>
                                          <p:spTgt spid="9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2" end="2"/>
                                            </p:txEl>
                                          </p:spTgt>
                                        </p:tgtEl>
                                        <p:attrNameLst>
                                          <p:attrName>style.visibility</p:attrName>
                                        </p:attrNameLst>
                                      </p:cBhvr>
                                      <p:to>
                                        <p:strVal val="visible"/>
                                      </p:to>
                                    </p:set>
                                    <p:animEffect transition="in" filter="wipe(up)">
                                      <p:cBhvr>
                                        <p:cTn id="32" dur="500"/>
                                        <p:tgtEl>
                                          <p:spTgt spid="9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99">
                                            <p:txEl>
                                              <p:pRg st="10" end="10"/>
                                            </p:txEl>
                                          </p:spTgt>
                                        </p:tgtEl>
                                        <p:attrNameLst>
                                          <p:attrName>style.visibility</p:attrName>
                                        </p:attrNameLst>
                                      </p:cBhvr>
                                      <p:to>
                                        <p:strVal val="visible"/>
                                      </p:to>
                                    </p:set>
                                    <p:animEffect transition="in" filter="wipe(up)">
                                      <p:cBhvr>
                                        <p:cTn id="41" dur="500"/>
                                        <p:tgtEl>
                                          <p:spTgt spid="99">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99">
                                            <p:txEl>
                                              <p:pRg st="11" end="11"/>
                                            </p:txEl>
                                          </p:spTgt>
                                        </p:tgtEl>
                                        <p:attrNameLst>
                                          <p:attrName>style.visibility</p:attrName>
                                        </p:attrNameLst>
                                      </p:cBhvr>
                                      <p:to>
                                        <p:strVal val="visible"/>
                                      </p:to>
                                    </p:set>
                                    <p:animEffect transition="in" filter="wipe(up)">
                                      <p:cBhvr>
                                        <p:cTn id="46" dur="500"/>
                                        <p:tgtEl>
                                          <p:spTgt spid="9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938107" y="3886200"/>
                <a:ext cx="23317200" cy="94305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dirty="0">
                    <a:latin typeface="Tahoma" panose="020B0604030504040204" pitchFamily="34" charset="0"/>
                  </a:rPr>
                  <a:t>Trong mẫu số liệu thống kê, có khi gặp những giá trị quá lớn hoặc quá nhỏ so với đa số các giá trị khác. Những giá trị này được gọi là </a:t>
                </a:r>
                <a:r>
                  <a:rPr lang="vi-VN" dirty="0">
                    <a:solidFill>
                      <a:srgbClr val="FF0000"/>
                    </a:solidFill>
                    <a:latin typeface="Tahoma" panose="020B0604030504040204" pitchFamily="34" charset="0"/>
                  </a:rPr>
                  <a:t>giá trị bất thường</a:t>
                </a:r>
                <a:r>
                  <a:rPr lang="vi-VN" dirty="0">
                    <a:latin typeface="Tahoma" panose="020B0604030504040204" pitchFamily="34" charset="0"/>
                  </a:rPr>
                  <a:t>. Chúng xuất hiện trong mẫu số liệu có thể do nhầm lẫn hay sai sót nào đó. Ta có thể dùng biểu đồ hộp để phát hiện những giá trị bất thường này.</a:t>
                </a: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r>
                  <a:rPr lang="vi-VN" dirty="0"/>
                  <a:t>Các giá trị lớn hơn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3</m:t>
                        </m:r>
                      </m:sub>
                    </m:sSub>
                    <m:r>
                      <a:rPr lang="vi-VN" i="1">
                        <a:latin typeface="Cambria Math" panose="02040503050406030204" pitchFamily="18" charset="0"/>
                      </a:rPr>
                      <m:t>+1,5.</m:t>
                    </m:r>
                    <m:sSub>
                      <m:sSubPr>
                        <m:ctrlPr>
                          <a:rPr lang="en-US" i="1">
                            <a:latin typeface="Cambria Math" panose="02040503050406030204" pitchFamily="18" charset="0"/>
                          </a:rPr>
                        </m:ctrlPr>
                      </m:sSubPr>
                      <m:e>
                        <m:r>
                          <a:rPr lang="vi-VN" i="1">
                            <a:latin typeface="Cambria Math" panose="02040503050406030204" pitchFamily="18" charset="0"/>
                          </a:rPr>
                          <m:t>𝛥</m:t>
                        </m:r>
                      </m:e>
                      <m:sub>
                        <m:r>
                          <a:rPr lang="vi-VN" i="1">
                            <a:latin typeface="Cambria Math" panose="02040503050406030204" pitchFamily="18" charset="0"/>
                          </a:rPr>
                          <m:t>𝑄</m:t>
                        </m:r>
                      </m:sub>
                    </m:sSub>
                  </m:oMath>
                </a14:m>
                <a:r>
                  <a:rPr lang="vi-VN" dirty="0"/>
                  <a:t> hoặc bé hơn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−1,5.</m:t>
                    </m:r>
                    <m:sSub>
                      <m:sSubPr>
                        <m:ctrlPr>
                          <a:rPr lang="en-US" i="1">
                            <a:latin typeface="Cambria Math" panose="02040503050406030204" pitchFamily="18" charset="0"/>
                          </a:rPr>
                        </m:ctrlPr>
                      </m:sSubPr>
                      <m:e>
                        <m:r>
                          <a:rPr lang="vi-VN" i="1">
                            <a:latin typeface="Cambria Math" panose="02040503050406030204" pitchFamily="18" charset="0"/>
                          </a:rPr>
                          <m:t>𝛥</m:t>
                        </m:r>
                      </m:e>
                      <m:sub>
                        <m:r>
                          <a:rPr lang="vi-VN" i="1">
                            <a:latin typeface="Cambria Math" panose="02040503050406030204" pitchFamily="18" charset="0"/>
                          </a:rPr>
                          <m:t>𝑄</m:t>
                        </m:r>
                      </m:sub>
                    </m:sSub>
                  </m:oMath>
                </a14:m>
                <a:r>
                  <a:rPr lang="vi-VN" dirty="0"/>
                  <a:t> được xem là </a:t>
                </a:r>
                <a:r>
                  <a:rPr lang="vi-VN" dirty="0">
                    <a:solidFill>
                      <a:srgbClr val="FF0000"/>
                    </a:solidFill>
                  </a:rPr>
                  <a:t>giá trị bất thường</a:t>
                </a:r>
                <a:r>
                  <a:rPr lang="vi-VN" dirty="0"/>
                  <a:t>.</a:t>
                </a:r>
                <a:endParaRPr lang="en-US" dirty="0"/>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pPr marL="0" indent="0">
                  <a:buNone/>
                </a:pPr>
                <a:endParaRPr lang="en-US" dirty="0">
                  <a:latin typeface="+mj-lt"/>
                </a:endParaRPr>
              </a:p>
              <a:p>
                <a:endParaRPr lang="en-US" dirty="0"/>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938107" y="3886200"/>
                <a:ext cx="23317200" cy="9430549"/>
              </a:xfrm>
              <a:prstGeom prst="rect">
                <a:avLst/>
              </a:prstGeom>
              <a:blipFill>
                <a:blip r:embed="rId3"/>
                <a:stretch>
                  <a:fillRect l="-1176" t="-2195" r="-1516"/>
                </a:stretch>
              </a:blipFill>
              <a:ln>
                <a:solidFill>
                  <a:srgbClr val="00B0F0"/>
                </a:solidFill>
              </a:ln>
            </p:spPr>
            <p:txBody>
              <a:bodyPr/>
              <a:lstStyle/>
              <a:p>
                <a:r>
                  <a:rPr lang="en-US">
                    <a:noFill/>
                  </a:rPr>
                  <a:t> </a:t>
                </a:r>
              </a:p>
            </p:txBody>
          </p:sp>
        </mc:Fallback>
      </mc:AlternateContent>
      <p:sp>
        <p:nvSpPr>
          <p:cNvPr id="4" name="Rectangle 3">
            <a:extLst>
              <a:ext uri="{FF2B5EF4-FFF2-40B4-BE49-F238E27FC236}">
                <a16:creationId xmlns:a16="http://schemas.microsoft.com/office/drawing/2014/main" id="{A0CA9706-4BA9-4D33-AB10-406737A2E699}"/>
              </a:ext>
            </a:extLst>
          </p:cNvPr>
          <p:cNvSpPr/>
          <p:nvPr/>
        </p:nvSpPr>
        <p:spPr>
          <a:xfrm>
            <a:off x="2057400" y="1828800"/>
            <a:ext cx="20993247" cy="1538883"/>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PHÁT HIỆN SỐ LIỆU BẤT THƯỜNG HOẶC KHÔNG CHÍNH XÁC BẰNG BIỂU</a:t>
            </a:r>
          </a:p>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ĐỒ HỘP.</a:t>
            </a:r>
          </a:p>
        </p:txBody>
      </p:sp>
      <p:sp>
        <p:nvSpPr>
          <p:cNvPr id="5" name="Round Same Side Corner Rectangle 51">
            <a:extLst>
              <a:ext uri="{FF2B5EF4-FFF2-40B4-BE49-F238E27FC236}">
                <a16:creationId xmlns:a16="http://schemas.microsoft.com/office/drawing/2014/main" id="{FD1F51BA-1F82-4B52-AE42-3BD50F72DE4B}"/>
              </a:ext>
            </a:extLst>
          </p:cNvPr>
          <p:cNvSpPr/>
          <p:nvPr/>
        </p:nvSpPr>
        <p:spPr>
          <a:xfrm rot="5400000">
            <a:off x="757683" y="1644389"/>
            <a:ext cx="788466" cy="1385029"/>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513C3DD6-30AD-48C4-85E8-163049FAAC5A}"/>
              </a:ext>
            </a:extLst>
          </p:cNvPr>
          <p:cNvSpPr txBox="1"/>
          <p:nvPr/>
        </p:nvSpPr>
        <p:spPr>
          <a:xfrm>
            <a:off x="955213" y="1982962"/>
            <a:ext cx="511678" cy="707886"/>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a:extLst>
              <a:ext uri="{FF2B5EF4-FFF2-40B4-BE49-F238E27FC236}">
                <a16:creationId xmlns:a16="http://schemas.microsoft.com/office/drawing/2014/main" id="{2007D04B-85B9-43EA-892C-3D6ED771E8C0}"/>
              </a:ext>
            </a:extLst>
          </p:cNvPr>
          <p:cNvPicPr/>
          <p:nvPr/>
        </p:nvPicPr>
        <p:blipFill>
          <a:blip r:embed="rId4"/>
          <a:stretch>
            <a:fillRect/>
          </a:stretch>
        </p:blipFill>
        <p:spPr>
          <a:xfrm>
            <a:off x="5486400" y="6629400"/>
            <a:ext cx="14249400" cy="4495800"/>
          </a:xfrm>
          <a:prstGeom prst="rect">
            <a:avLst/>
          </a:prstGeom>
        </p:spPr>
      </p:pic>
    </p:spTree>
    <p:extLst>
      <p:ext uri="{BB962C8B-B14F-4D97-AF65-F5344CB8AC3E}">
        <p14:creationId xmlns:p14="http://schemas.microsoft.com/office/powerpoint/2010/main" val="1880313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wipe(up)">
                                      <p:cBhvr>
                                        <p:cTn id="11" dur="500"/>
                                        <p:tgtEl>
                                          <p:spTgt spid="9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99">
                                            <p:txEl>
                                              <p:pRg st="0" end="0"/>
                                            </p:txEl>
                                          </p:spTgt>
                                        </p:tgtEl>
                                        <p:attrNameLst>
                                          <p:attrName>style.visibility</p:attrName>
                                        </p:attrNameLst>
                                      </p:cBhvr>
                                      <p:to>
                                        <p:strVal val="visible"/>
                                      </p:to>
                                    </p:set>
                                    <p:animEffect transition="in" filter="wipe(up)">
                                      <p:cBhvr>
                                        <p:cTn id="16" dur="500"/>
                                        <p:tgtEl>
                                          <p:spTgt spid="9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199" y="1879601"/>
            <a:ext cx="23164801" cy="3080118"/>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endParaRPr lang="en-US" sz="4000" dirty="0">
              <a:latin typeface="Tahoma" panose="020B0604030504040204" pitchFamily="34" charset="0"/>
              <a:cs typeface="Tahoma" panose="020B0604030504040204" pitchFamily="34" charset="0"/>
            </a:endParaRP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5001907"/>
            <a:ext cx="23164800" cy="8333093"/>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sz="4000" dirty="0">
              <a:latin typeface="Tahoma" panose="020B0604030504040204" pitchFamily="34" charset="0"/>
              <a:cs typeface="Tahoma" panose="020B0604030504040204" pitchFamily="34" charset="0"/>
            </a:endParaRPr>
          </a:p>
        </p:txBody>
      </p:sp>
      <p:sp>
        <p:nvSpPr>
          <p:cNvPr id="25" name="Arrow: Pentagon 24">
            <a:extLst>
              <a:ext uri="{FF2B5EF4-FFF2-40B4-BE49-F238E27FC236}">
                <a16:creationId xmlns:a16="http://schemas.microsoft.com/office/drawing/2014/main" id="{AF2FA8ED-8363-4DE0-BE27-7652D085CA31}"/>
              </a:ext>
            </a:extLst>
          </p:cNvPr>
          <p:cNvSpPr/>
          <p:nvPr/>
        </p:nvSpPr>
        <p:spPr>
          <a:xfrm>
            <a:off x="1376547" y="2003342"/>
            <a:ext cx="2357253" cy="709674"/>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4000" b="1" kern="1200">
                <a:solidFill>
                  <a:srgbClr val="0000CC"/>
                </a:solidFill>
                <a:effectLst/>
                <a:latin typeface="Tahoma" panose="020B0604030504040204" pitchFamily="34" charset="0"/>
                <a:ea typeface="Calibri" panose="020F0502020204030204" pitchFamily="34" charset="0"/>
                <a:cs typeface="Tahoma" panose="020B0604030504040204" pitchFamily="34" charset="0"/>
              </a:rPr>
              <a:t> </a:t>
            </a:r>
            <a:endParaRPr lang="en-US" sz="4000">
              <a:effectLst/>
              <a:latin typeface="Tahoma" panose="020B0604030504040204" pitchFamily="34" charset="0"/>
              <a:ea typeface="Calibri" panose="020F0502020204030204" pitchFamily="34" charset="0"/>
              <a:cs typeface="Tahoma" panose="020B0604030504040204" pitchFamily="34" charset="0"/>
            </a:endParaRPr>
          </a:p>
        </p:txBody>
      </p:sp>
      <p:sp>
        <p:nvSpPr>
          <p:cNvPr id="26" name="Arrow: Chevron 25">
            <a:extLst>
              <a:ext uri="{FF2B5EF4-FFF2-40B4-BE49-F238E27FC236}">
                <a16:creationId xmlns:a16="http://schemas.microsoft.com/office/drawing/2014/main" id="{0B9974AB-AEF4-484D-95F5-CDD55196E970}"/>
              </a:ext>
            </a:extLst>
          </p:cNvPr>
          <p:cNvSpPr/>
          <p:nvPr/>
        </p:nvSpPr>
        <p:spPr>
          <a:xfrm>
            <a:off x="998765" y="1984987"/>
            <a:ext cx="551740" cy="738336"/>
          </a:xfrm>
          <a:prstGeom prst="chevron">
            <a:avLst/>
          </a:prstGeom>
          <a:solidFill>
            <a:srgbClr val="4472C4"/>
          </a:solidFill>
          <a:ln w="12700" cap="flat" cmpd="sng" algn="ctr">
            <a:noFill/>
            <a:prstDash val="solid"/>
            <a:miter lim="800000"/>
          </a:ln>
          <a:effectLst/>
        </p:spPr>
        <p:txBody>
          <a:bodyPr rtlCol="0" anchor="ctr"/>
          <a:lstStyle/>
          <a:p>
            <a:endParaRPr lang="en-US" sz="4000">
              <a:latin typeface="Tahoma" panose="020B0604030504040204" pitchFamily="34" charset="0"/>
              <a:cs typeface="Tahoma" panose="020B0604030504040204" pitchFamily="34" charset="0"/>
            </a:endParaRPr>
          </a:p>
        </p:txBody>
      </p:sp>
      <p:sp>
        <p:nvSpPr>
          <p:cNvPr id="27" name="Arrow: Chevron 26">
            <a:extLst>
              <a:ext uri="{FF2B5EF4-FFF2-40B4-BE49-F238E27FC236}">
                <a16:creationId xmlns:a16="http://schemas.microsoft.com/office/drawing/2014/main" id="{2AFE97E1-17DB-4840-AAC9-2D915D57DF33}"/>
              </a:ext>
            </a:extLst>
          </p:cNvPr>
          <p:cNvSpPr/>
          <p:nvPr/>
        </p:nvSpPr>
        <p:spPr>
          <a:xfrm>
            <a:off x="1212296" y="1995306"/>
            <a:ext cx="435391" cy="721005"/>
          </a:xfrm>
          <a:prstGeom prst="chevron">
            <a:avLst/>
          </a:prstGeom>
          <a:solidFill>
            <a:srgbClr val="FFC000"/>
          </a:solidFill>
          <a:ln w="12700" cap="flat" cmpd="sng" algn="ctr">
            <a:noFill/>
            <a:prstDash val="solid"/>
            <a:miter lim="800000"/>
          </a:ln>
          <a:effectLst/>
        </p:spPr>
        <p:txBody>
          <a:bodyPr rtlCol="0" anchor="ctr"/>
          <a:lstStyle/>
          <a:p>
            <a:endParaRPr lang="en-US" sz="4000">
              <a:latin typeface="Tahoma" panose="020B0604030504040204" pitchFamily="34" charset="0"/>
              <a:cs typeface="Tahoma" panose="020B0604030504040204" pitchFamily="34" charset="0"/>
            </a:endParaRPr>
          </a:p>
        </p:txBody>
      </p:sp>
      <p:sp>
        <p:nvSpPr>
          <p:cNvPr id="29" name="Rectangle 28"/>
          <p:cNvSpPr/>
          <p:nvPr/>
        </p:nvSpPr>
        <p:spPr>
          <a:xfrm>
            <a:off x="1606827" y="1967230"/>
            <a:ext cx="22479000" cy="3034677"/>
          </a:xfrm>
          <a:prstGeom prst="rect">
            <a:avLst/>
          </a:prstGeom>
        </p:spPr>
        <p:txBody>
          <a:bodyPr wrap="square">
            <a:spAutoFit/>
          </a:bodyPr>
          <a:lstStyle/>
          <a:p>
            <a:pPr>
              <a:lnSpc>
                <a:spcPct val="107000"/>
              </a:lnSpc>
              <a:spcAft>
                <a:spcPts val="800"/>
              </a:spcAft>
            </a:pPr>
            <a:r>
              <a:rPr lang="en-US" sz="4000" b="1" dirty="0" err="1">
                <a:solidFill>
                  <a:srgbClr val="0000CC"/>
                </a:solidFill>
                <a:latin typeface="Tahoma" panose="020B0604030504040204" pitchFamily="34" charset="0"/>
                <a:ea typeface="Calibri" panose="020F0502020204030204" pitchFamily="34" charset="0"/>
                <a:cs typeface="Tahoma" panose="020B0604030504040204" pitchFamily="34" charset="0"/>
              </a:rPr>
              <a:t>Ví</a:t>
            </a:r>
            <a:r>
              <a:rPr lang="en-US" sz="4000" b="1" dirty="0">
                <a:solidFill>
                  <a:srgbClr val="0000CC"/>
                </a:solidFill>
                <a:latin typeface="Tahoma" panose="020B0604030504040204" pitchFamily="34" charset="0"/>
                <a:ea typeface="Calibri" panose="020F0502020204030204" pitchFamily="34" charset="0"/>
                <a:cs typeface="Tahoma" panose="020B0604030504040204" pitchFamily="34" charset="0"/>
              </a:rPr>
              <a:t> </a:t>
            </a:r>
            <a:r>
              <a:rPr lang="en-US" sz="4000" b="1" dirty="0" err="1">
                <a:solidFill>
                  <a:srgbClr val="0000CC"/>
                </a:solidFill>
                <a:latin typeface="Tahoma" panose="020B0604030504040204" pitchFamily="34" charset="0"/>
                <a:ea typeface="Calibri" panose="020F0502020204030204" pitchFamily="34" charset="0"/>
                <a:cs typeface="Tahoma" panose="020B0604030504040204" pitchFamily="34" charset="0"/>
              </a:rPr>
              <a:t>dụ</a:t>
            </a:r>
            <a:r>
              <a:rPr lang="en-US" sz="4000" b="1" dirty="0">
                <a:solidFill>
                  <a:srgbClr val="0000CC"/>
                </a:solidFill>
                <a:latin typeface="Tahoma" panose="020B0604030504040204" pitchFamily="34" charset="0"/>
                <a:ea typeface="Calibri" panose="020F0502020204030204" pitchFamily="34" charset="0"/>
                <a:cs typeface="Tahoma" panose="020B0604030504040204" pitchFamily="34" charset="0"/>
              </a:rPr>
              <a:t> 4. </a:t>
            </a:r>
            <a:r>
              <a:rPr lang="vi-VN" sz="4000" dirty="0">
                <a:latin typeface="Tahoma" panose="020B0604030504040204" pitchFamily="34" charset="0"/>
                <a:ea typeface="Calibri" panose="020F0502020204030204" pitchFamily="34" charset="0"/>
                <a:cs typeface="Tahoma" panose="020B0604030504040204" pitchFamily="34" charset="0"/>
              </a:rPr>
              <a:t>    Hàm lượng Natri (đơn vị mg) trong 100 g một số loại ngũ cốc được cho như sau:</a:t>
            </a:r>
            <a:endParaRPr lang="en-US" sz="4000" dirty="0">
              <a:latin typeface="Tahoma" panose="020B0604030504040204" pitchFamily="34" charset="0"/>
              <a:ea typeface="Calibri" panose="020F0502020204030204" pitchFamily="34" charset="0"/>
              <a:cs typeface="Tahoma" panose="020B0604030504040204" pitchFamily="34" charset="0"/>
            </a:endParaRPr>
          </a:p>
          <a:p>
            <a:pPr>
              <a:lnSpc>
                <a:spcPct val="107000"/>
              </a:lnSpc>
              <a:spcAft>
                <a:spcPts val="800"/>
              </a:spcAft>
            </a:pPr>
            <a:endParaRPr lang="en-US" sz="4000" dirty="0">
              <a:effectLst/>
              <a:latin typeface="Tahoma" panose="020B0604030504040204" pitchFamily="34" charset="0"/>
              <a:ea typeface="Calibri" panose="020F0502020204030204" pitchFamily="34" charset="0"/>
              <a:cs typeface="Tahoma" panose="020B0604030504040204" pitchFamily="34" charset="0"/>
            </a:endParaRPr>
          </a:p>
          <a:p>
            <a:pPr>
              <a:lnSpc>
                <a:spcPct val="107000"/>
              </a:lnSpc>
              <a:spcAft>
                <a:spcPts val="800"/>
              </a:spcAft>
            </a:pPr>
            <a:endParaRPr lang="en-US" sz="4000" dirty="0">
              <a:latin typeface="Tahoma" panose="020B0604030504040204" pitchFamily="34" charset="0"/>
              <a:ea typeface="Calibri" panose="020F0502020204030204" pitchFamily="34" charset="0"/>
              <a:cs typeface="Tahoma" panose="020B0604030504040204" pitchFamily="34" charset="0"/>
            </a:endParaRPr>
          </a:p>
          <a:p>
            <a:pPr>
              <a:lnSpc>
                <a:spcPct val="107000"/>
              </a:lnSpc>
              <a:spcAft>
                <a:spcPts val="800"/>
              </a:spcAft>
            </a:pPr>
            <a:r>
              <a:rPr lang="vi-VN" sz="4000" dirty="0">
                <a:latin typeface="Tahoma" panose="020B0604030504040204" pitchFamily="34" charset="0"/>
                <a:ea typeface="Calibri" panose="020F0502020204030204" pitchFamily="34" charset="0"/>
                <a:cs typeface="Tahoma" panose="020B0604030504040204" pitchFamily="34" charset="0"/>
              </a:rPr>
              <a:t>Tìm giá trị bất thường trong mẫu số liệu trên bằng cách sử dụng biểu đồ hộp.</a:t>
            </a:r>
            <a:endParaRPr lang="en-US" sz="4000" dirty="0">
              <a:effectLst/>
              <a:latin typeface="Tahoma" panose="020B0604030504040204" pitchFamily="34" charset="0"/>
              <a:ea typeface="Calibri" panose="020F050202020403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1" name="Rectangle 30"/>
              <p:cNvSpPr/>
              <p:nvPr/>
            </p:nvSpPr>
            <p:spPr>
              <a:xfrm>
                <a:off x="4191000" y="2715161"/>
                <a:ext cx="14257429" cy="1323439"/>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4000" smtClean="0">
                          <a:latin typeface="Cambria Math" panose="02040503050406030204" pitchFamily="18" charset="0"/>
                        </a:rPr>
                        <m:t>0</m:t>
                      </m:r>
                      <m:r>
                        <a:rPr lang="en-US" sz="4000" b="0" i="0" smtClean="0">
                          <a:latin typeface="Cambria Math" panose="02040503050406030204" pitchFamily="18" charset="0"/>
                        </a:rPr>
                        <m:t>           </m:t>
                      </m:r>
                      <m:r>
                        <a:rPr lang="en-US" sz="4000" smtClean="0">
                          <a:latin typeface="Cambria Math" panose="02040503050406030204" pitchFamily="18" charset="0"/>
                        </a:rPr>
                        <m:t>340</m:t>
                      </m:r>
                      <m:r>
                        <a:rPr lang="en-US" sz="4000" b="0" i="0" smtClean="0">
                          <a:latin typeface="Cambria Math" panose="02040503050406030204" pitchFamily="18" charset="0"/>
                        </a:rPr>
                        <m:t>      </m:t>
                      </m:r>
                      <m:r>
                        <a:rPr lang="en-US" sz="4000" smtClean="0">
                          <a:latin typeface="Cambria Math" panose="02040503050406030204" pitchFamily="18" charset="0"/>
                        </a:rPr>
                        <m:t>70</m:t>
                      </m:r>
                      <m:r>
                        <a:rPr lang="en-US" sz="4000" b="0" i="0" smtClean="0">
                          <a:latin typeface="Cambria Math" panose="02040503050406030204" pitchFamily="18" charset="0"/>
                        </a:rPr>
                        <m:t>          </m:t>
                      </m:r>
                      <m:r>
                        <a:rPr lang="en-US" sz="4000" smtClean="0">
                          <a:latin typeface="Cambria Math" panose="02040503050406030204" pitchFamily="18" charset="0"/>
                        </a:rPr>
                        <m:t>140</m:t>
                      </m:r>
                      <m:r>
                        <a:rPr lang="en-US" sz="4000" b="0" i="0" smtClean="0">
                          <a:latin typeface="Cambria Math" panose="02040503050406030204" pitchFamily="18" charset="0"/>
                        </a:rPr>
                        <m:t>    </m:t>
                      </m:r>
                      <m:r>
                        <a:rPr lang="en-US" sz="4000" smtClean="0">
                          <a:latin typeface="Cambria Math" panose="02040503050406030204" pitchFamily="18" charset="0"/>
                        </a:rPr>
                        <m:t>200</m:t>
                      </m:r>
                      <m:r>
                        <a:rPr lang="en-US" sz="4000" b="0" i="0" smtClean="0">
                          <a:latin typeface="Cambria Math" panose="02040503050406030204" pitchFamily="18" charset="0"/>
                        </a:rPr>
                        <m:t>    </m:t>
                      </m:r>
                      <m:r>
                        <a:rPr lang="en-US" sz="4000" smtClean="0">
                          <a:latin typeface="Cambria Math" panose="02040503050406030204" pitchFamily="18" charset="0"/>
                        </a:rPr>
                        <m:t>180</m:t>
                      </m:r>
                      <m:r>
                        <a:rPr lang="en-US" sz="4000" b="0" i="0" smtClean="0">
                          <a:latin typeface="Cambria Math" panose="02040503050406030204" pitchFamily="18" charset="0"/>
                        </a:rPr>
                        <m:t>    </m:t>
                      </m:r>
                      <m:r>
                        <a:rPr lang="en-US" sz="4000" smtClean="0">
                          <a:latin typeface="Cambria Math" panose="02040503050406030204" pitchFamily="18" charset="0"/>
                        </a:rPr>
                        <m:t>210</m:t>
                      </m:r>
                      <m:r>
                        <a:rPr lang="en-US" sz="4000" b="0" i="0" smtClean="0">
                          <a:latin typeface="Cambria Math" panose="02040503050406030204" pitchFamily="18" charset="0"/>
                        </a:rPr>
                        <m:t>     </m:t>
                      </m:r>
                      <m:r>
                        <a:rPr lang="en-US" sz="4000" smtClean="0">
                          <a:latin typeface="Cambria Math" panose="02040503050406030204" pitchFamily="18" charset="0"/>
                        </a:rPr>
                        <m:t>150</m:t>
                      </m:r>
                      <m:r>
                        <a:rPr lang="en-US" sz="4000" b="0" i="0" smtClean="0">
                          <a:latin typeface="Cambria Math" panose="02040503050406030204" pitchFamily="18" charset="0"/>
                        </a:rPr>
                        <m:t>    </m:t>
                      </m:r>
                      <m:r>
                        <a:rPr lang="en-US" sz="4000" smtClean="0">
                          <a:latin typeface="Cambria Math" panose="02040503050406030204" pitchFamily="18" charset="0"/>
                        </a:rPr>
                        <m:t>100</m:t>
                      </m:r>
                      <m:r>
                        <a:rPr lang="en-US" sz="4000" b="0" i="0" smtClean="0">
                          <a:latin typeface="Cambria Math" panose="02040503050406030204" pitchFamily="18" charset="0"/>
                        </a:rPr>
                        <m:t>      </m:t>
                      </m:r>
                      <m:r>
                        <a:rPr lang="en-US" sz="4000" smtClean="0">
                          <a:latin typeface="Cambria Math" panose="02040503050406030204" pitchFamily="18" charset="0"/>
                        </a:rPr>
                        <m:t>130</m:t>
                      </m:r>
                    </m:oMath>
                  </m:oMathPara>
                </a14:m>
                <a:endParaRPr lang="en-US" sz="4000" dirty="0">
                  <a:latin typeface="Tahoma" panose="020B0604030504040204" pitchFamily="34" charset="0"/>
                  <a:cs typeface="Tahoma" panose="020B0604030504040204" pitchFamily="34" charset="0"/>
                </a:endParaRPr>
              </a:p>
              <a:p>
                <a:pPr/>
                <a14:m>
                  <m:oMathPara xmlns:m="http://schemas.openxmlformats.org/officeDocument/2006/math">
                    <m:oMathParaPr>
                      <m:jc m:val="left"/>
                    </m:oMathParaPr>
                    <m:oMath xmlns:m="http://schemas.openxmlformats.org/officeDocument/2006/math">
                      <m:r>
                        <a:rPr lang="en-US" sz="4000" i="0">
                          <a:latin typeface="Cambria Math" panose="02040503050406030204" pitchFamily="18" charset="0"/>
                        </a:rPr>
                        <m:t>140</m:t>
                      </m:r>
                      <m:r>
                        <a:rPr lang="en-US" sz="4000" b="0" i="0" smtClean="0">
                          <a:latin typeface="Cambria Math" panose="02040503050406030204" pitchFamily="18" charset="0"/>
                        </a:rPr>
                        <m:t>     </m:t>
                      </m:r>
                      <m:r>
                        <a:rPr lang="en-US" sz="4000" i="0">
                          <a:latin typeface="Cambria Math" panose="02040503050406030204" pitchFamily="18" charset="0"/>
                        </a:rPr>
                        <m:t>180</m:t>
                      </m:r>
                      <m:r>
                        <a:rPr lang="en-US" sz="4000" b="0" i="0" smtClean="0">
                          <a:latin typeface="Cambria Math" panose="02040503050406030204" pitchFamily="18" charset="0"/>
                        </a:rPr>
                        <m:t>       </m:t>
                      </m:r>
                      <m:r>
                        <a:rPr lang="en-US" sz="4000" i="0">
                          <a:latin typeface="Cambria Math" panose="02040503050406030204" pitchFamily="18" charset="0"/>
                        </a:rPr>
                        <m:t>190</m:t>
                      </m:r>
                      <m:r>
                        <a:rPr lang="en-US" sz="4000" b="0" i="0" smtClean="0">
                          <a:latin typeface="Cambria Math" panose="02040503050406030204" pitchFamily="18" charset="0"/>
                        </a:rPr>
                        <m:t>       </m:t>
                      </m:r>
                      <m:r>
                        <a:rPr lang="en-US" sz="4000" i="0">
                          <a:latin typeface="Cambria Math" panose="02040503050406030204" pitchFamily="18" charset="0"/>
                        </a:rPr>
                        <m:t>160</m:t>
                      </m:r>
                      <m:r>
                        <a:rPr lang="en-US" sz="4000" b="0" i="0" smtClean="0">
                          <a:latin typeface="Cambria Math" panose="02040503050406030204" pitchFamily="18" charset="0"/>
                        </a:rPr>
                        <m:t>     </m:t>
                      </m:r>
                      <m:r>
                        <a:rPr lang="en-US" sz="4000" i="0">
                          <a:latin typeface="Cambria Math" panose="02040503050406030204" pitchFamily="18" charset="0"/>
                        </a:rPr>
                        <m:t>290</m:t>
                      </m:r>
                      <m:r>
                        <a:rPr lang="en-US" sz="4000" b="0" i="0" smtClean="0">
                          <a:latin typeface="Cambria Math" panose="02040503050406030204" pitchFamily="18" charset="0"/>
                        </a:rPr>
                        <m:t>    </m:t>
                      </m:r>
                      <m:r>
                        <a:rPr lang="en-US" sz="4000" i="0">
                          <a:latin typeface="Cambria Math" panose="02040503050406030204" pitchFamily="18" charset="0"/>
                        </a:rPr>
                        <m:t>50</m:t>
                      </m:r>
                      <m:r>
                        <a:rPr lang="en-US" sz="4000" b="0" i="0" smtClean="0">
                          <a:latin typeface="Cambria Math" panose="02040503050406030204" pitchFamily="18" charset="0"/>
                        </a:rPr>
                        <m:t>      </m:t>
                      </m:r>
                      <m:r>
                        <a:rPr lang="en-US" sz="4000" i="0">
                          <a:latin typeface="Cambria Math" panose="02040503050406030204" pitchFamily="18" charset="0"/>
                        </a:rPr>
                        <m:t>220</m:t>
                      </m:r>
                      <m:r>
                        <a:rPr lang="en-US" sz="4000" b="0" i="0" smtClean="0">
                          <a:latin typeface="Cambria Math" panose="02040503050406030204" pitchFamily="18" charset="0"/>
                        </a:rPr>
                        <m:t>     </m:t>
                      </m:r>
                      <m:r>
                        <a:rPr lang="en-US" sz="4000" i="0">
                          <a:latin typeface="Cambria Math" panose="02040503050406030204" pitchFamily="18" charset="0"/>
                        </a:rPr>
                        <m:t>180</m:t>
                      </m:r>
                      <m:r>
                        <a:rPr lang="en-US" sz="4000" b="0" i="0" smtClean="0">
                          <a:latin typeface="Cambria Math" panose="02040503050406030204" pitchFamily="18" charset="0"/>
                        </a:rPr>
                        <m:t>    </m:t>
                      </m:r>
                      <m:r>
                        <a:rPr lang="en-US" sz="4000" i="0">
                          <a:latin typeface="Cambria Math" panose="02040503050406030204" pitchFamily="18" charset="0"/>
                        </a:rPr>
                        <m:t>200</m:t>
                      </m:r>
                      <m:r>
                        <a:rPr lang="en-US" sz="4000" b="0" i="0" smtClean="0">
                          <a:latin typeface="Cambria Math" panose="02040503050406030204" pitchFamily="18" charset="0"/>
                        </a:rPr>
                        <m:t>      </m:t>
                      </m:r>
                      <m:r>
                        <a:rPr lang="en-US" sz="4000" i="0">
                          <a:latin typeface="Cambria Math" panose="02040503050406030204" pitchFamily="18" charset="0"/>
                        </a:rPr>
                        <m:t>210</m:t>
                      </m:r>
                      <m:r>
                        <a:rPr lang="en-US" sz="4000" i="0" smtClean="0">
                          <a:latin typeface="Cambria Math" panose="02040503050406030204" pitchFamily="18" charset="0"/>
                        </a:rPr>
                        <m:t>.</m:t>
                      </m:r>
                      <m:r>
                        <a:rPr lang="en-US" sz="4000" b="0" i="0" smtClean="0">
                          <a:latin typeface="Cambria Math" panose="02040503050406030204" pitchFamily="18" charset="0"/>
                        </a:rPr>
                        <m:t>  </m:t>
                      </m:r>
                    </m:oMath>
                  </m:oMathPara>
                </a14:m>
                <a:endParaRPr lang="en-US" sz="4000" dirty="0">
                  <a:latin typeface="Tahoma" panose="020B0604030504040204" pitchFamily="34" charset="0"/>
                  <a:cs typeface="Tahoma" panose="020B0604030504040204" pitchFamily="34"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4191000" y="2715161"/>
                <a:ext cx="14257429" cy="132343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838200" y="4959718"/>
                <a:ext cx="23164800" cy="3041282"/>
              </a:xfrm>
              <a:prstGeom prst="rect">
                <a:avLst/>
              </a:prstGeom>
            </p:spPr>
            <p:txBody>
              <a:bodyPr wrap="square">
                <a:spAutoFit/>
              </a:bodyPr>
              <a:lstStyle/>
              <a:p>
                <a:pPr algn="ctr">
                  <a:lnSpc>
                    <a:spcPct val="107000"/>
                  </a:lnSpc>
                  <a:spcAft>
                    <a:spcPts val="800"/>
                  </a:spcAft>
                </a:pPr>
                <a:r>
                  <a:rPr lang="vi-VN" sz="4000" b="1" dirty="0">
                    <a:latin typeface="Tahoma" panose="020B0604030504040204" pitchFamily="34" charset="0"/>
                    <a:ea typeface="Calibri" panose="020F0502020204030204" pitchFamily="34" charset="0"/>
                    <a:cs typeface="Tahoma" panose="020B0604030504040204" pitchFamily="34" charset="0"/>
                  </a:rPr>
                  <a:t>Giải </a:t>
                </a:r>
                <a:endParaRPr lang="en-US" sz="4000" dirty="0">
                  <a:effectLst/>
                  <a:latin typeface="Tahoma" panose="020B0604030504040204" pitchFamily="34" charset="0"/>
                  <a:ea typeface="Calibri" panose="020F0502020204030204" pitchFamily="34" charset="0"/>
                  <a:cs typeface="Tahoma" panose="020B0604030504040204" pitchFamily="34" charset="0"/>
                </a:endParaRPr>
              </a:p>
              <a:p>
                <a:pPr>
                  <a:lnSpc>
                    <a:spcPct val="107000"/>
                  </a:lnSpc>
                  <a:spcAft>
                    <a:spcPts val="800"/>
                  </a:spcAft>
                </a:pPr>
                <a:r>
                  <a:rPr lang="vi-VN" sz="4000" dirty="0">
                    <a:solidFill>
                      <a:srgbClr val="000000"/>
                    </a:solidFill>
                    <a:latin typeface="Tahoma" panose="020B0604030504040204" pitchFamily="34" charset="0"/>
                    <a:ea typeface="Calibri" panose="020F0502020204030204" pitchFamily="34" charset="0"/>
                    <a:cs typeface="Tahoma" panose="020B0604030504040204" pitchFamily="34" charset="0"/>
                  </a:rPr>
                  <a:t>Từ mẫu số liệu ta tính được </a:t>
                </a:r>
                <a14:m>
                  <m:oMath xmlns:m="http://schemas.openxmlformats.org/officeDocument/2006/math">
                    <m:sSub>
                      <m:sSub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𝑄</m:t>
                        </m:r>
                      </m:e>
                      <m: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sub>
                    </m:s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=135</m:t>
                    </m:r>
                  </m:oMath>
                </a14:m>
                <a:r>
                  <a:rPr lang="vi-VN" sz="4000" dirty="0">
                    <a:solidFill>
                      <a:srgbClr val="000000"/>
                    </a:solidFill>
                    <a:latin typeface="Tahoma" panose="020B0604030504040204" pitchFamily="34" charset="0"/>
                    <a:ea typeface="Calibri" panose="020F0502020204030204" pitchFamily="34" charset="0"/>
                    <a:cs typeface="Tahoma" panose="020B0604030504040204" pitchFamily="34" charset="0"/>
                  </a:rPr>
                  <a:t> và </a:t>
                </a:r>
                <a14:m>
                  <m:oMath xmlns:m="http://schemas.openxmlformats.org/officeDocument/2006/math">
                    <m:sSub>
                      <m:sSub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𝑄</m:t>
                        </m:r>
                      </m:e>
                      <m: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sub>
                    </m:s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=205</m:t>
                    </m:r>
                  </m:oMath>
                </a14:m>
                <a:r>
                  <a:rPr lang="vi-VN" sz="4000" dirty="0">
                    <a:solidFill>
                      <a:srgbClr val="000000"/>
                    </a:solidFill>
                    <a:latin typeface="Tahoma" panose="020B0604030504040204" pitchFamily="34" charset="0"/>
                    <a:ea typeface="Calibri" panose="020F0502020204030204" pitchFamily="34" charset="0"/>
                    <a:cs typeface="Tahoma" panose="020B0604030504040204" pitchFamily="34" charset="0"/>
                  </a:rPr>
                  <a:t>. Do đó, khoảng tứ phân vị là:</a:t>
                </a:r>
                <a:endParaRPr lang="en-US" sz="4000" dirty="0">
                  <a:effectLst/>
                  <a:latin typeface="Tahoma" panose="020B0604030504040204" pitchFamily="34" charset="0"/>
                  <a:ea typeface="Calibri" panose="020F0502020204030204" pitchFamily="34" charset="0"/>
                  <a:cs typeface="Tahoma" panose="020B0604030504040204" pitchFamily="34" charset="0"/>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𝛥</m:t>
                          </m:r>
                        </m:e>
                        <m: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𝑄</m:t>
                          </m:r>
                        </m:sub>
                      </m:s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=205−135=70</m:t>
                      </m:r>
                    </m:oMath>
                  </m:oMathPara>
                </a14:m>
                <a:endParaRPr lang="en-US" sz="4000" dirty="0">
                  <a:effectLst/>
                  <a:latin typeface="Tahoma" panose="020B0604030504040204" pitchFamily="34" charset="0"/>
                  <a:ea typeface="Calibri" panose="020F0502020204030204" pitchFamily="34" charset="0"/>
                  <a:cs typeface="Tahoma" panose="020B0604030504040204" pitchFamily="34" charset="0"/>
                </a:endParaRPr>
              </a:p>
              <a:p>
                <a:r>
                  <a:rPr lang="vi-VN" sz="4000" dirty="0">
                    <a:solidFill>
                      <a:srgbClr val="000000"/>
                    </a:solidFill>
                    <a:latin typeface="Tahoma" panose="020B0604030504040204" pitchFamily="34" charset="0"/>
                    <a:ea typeface="Calibri" panose="020F0502020204030204" pitchFamily="34" charset="0"/>
                    <a:cs typeface="Tahoma" panose="020B0604030504040204" pitchFamily="34" charset="0"/>
                  </a:rPr>
                  <a:t>Biểu đồ hộp cho mẫu số liệu này là:</a:t>
                </a:r>
                <a:endParaRPr lang="en-US" sz="4000" dirty="0">
                  <a:latin typeface="Tahoma" panose="020B0604030504040204" pitchFamily="34" charset="0"/>
                  <a:cs typeface="Tahoma" panose="020B0604030504040204" pitchFamily="34" charset="0"/>
                </a:endParaRPr>
              </a:p>
            </p:txBody>
          </p:sp>
        </mc:Choice>
        <mc:Fallback xmlns="">
          <p:sp>
            <p:nvSpPr>
              <p:cNvPr id="35" name="Rectangle 34"/>
              <p:cNvSpPr>
                <a:spLocks noRot="1" noChangeAspect="1" noMove="1" noResize="1" noEditPoints="1" noAdjustHandles="1" noChangeArrowheads="1" noChangeShapeType="1" noTextEdit="1"/>
              </p:cNvSpPr>
              <p:nvPr/>
            </p:nvSpPr>
            <p:spPr>
              <a:xfrm>
                <a:off x="838200" y="4959718"/>
                <a:ext cx="23164800" cy="3041282"/>
              </a:xfrm>
              <a:prstGeom prst="rect">
                <a:avLst/>
              </a:prstGeom>
              <a:blipFill>
                <a:blip r:embed="rId4"/>
                <a:stretch>
                  <a:fillRect l="-947" t="-4208" b="-7415"/>
                </a:stretch>
              </a:blipFill>
            </p:spPr>
            <p:txBody>
              <a:bodyPr/>
              <a:lstStyle/>
              <a:p>
                <a:r>
                  <a:rPr lang="en-US">
                    <a:noFill/>
                  </a:rPr>
                  <a:t> </a:t>
                </a:r>
              </a:p>
            </p:txBody>
          </p:sp>
        </mc:Fallback>
      </mc:AlternateContent>
      <p:pic>
        <p:nvPicPr>
          <p:cNvPr id="38" name="Picture 37"/>
          <p:cNvPicPr/>
          <p:nvPr/>
        </p:nvPicPr>
        <p:blipFill>
          <a:blip r:embed="rId5"/>
          <a:stretch>
            <a:fillRect/>
          </a:stretch>
        </p:blipFill>
        <p:spPr>
          <a:xfrm>
            <a:off x="4343400" y="8146687"/>
            <a:ext cx="16154400" cy="3338152"/>
          </a:xfrm>
          <a:prstGeom prst="rect">
            <a:avLst/>
          </a:prstGeom>
        </p:spPr>
      </p:pic>
      <mc:AlternateContent xmlns:mc="http://schemas.openxmlformats.org/markup-compatibility/2006" xmlns:a14="http://schemas.microsoft.com/office/drawing/2010/main">
        <mc:Choice Requires="a14">
          <p:sp>
            <p:nvSpPr>
              <p:cNvPr id="37" name="Rectangle 36"/>
              <p:cNvSpPr/>
              <p:nvPr/>
            </p:nvSpPr>
            <p:spPr>
              <a:xfrm>
                <a:off x="873868" y="11811000"/>
                <a:ext cx="23129132" cy="1366913"/>
              </a:xfrm>
              <a:prstGeom prst="rect">
                <a:avLst/>
              </a:prstGeom>
            </p:spPr>
            <p:txBody>
              <a:bodyPr wrap="square">
                <a:spAutoFit/>
              </a:bodyPr>
              <a:lstStyle/>
              <a:p>
                <a:r>
                  <a:rPr lang="vi-VN" sz="4000" dirty="0">
                    <a:solidFill>
                      <a:srgbClr val="000000"/>
                    </a:solidFill>
                    <a:latin typeface="Tahoma" panose="020B0604030504040204" pitchFamily="34" charset="0"/>
                    <a:ea typeface="Calibri" panose="020F0502020204030204" pitchFamily="34" charset="0"/>
                    <a:cs typeface="Tahoma" panose="020B0604030504040204" pitchFamily="34" charset="0"/>
                  </a:rPr>
                  <a:t>Ta có </a:t>
                </a:r>
                <a14:m>
                  <m:oMath xmlns:m="http://schemas.openxmlformats.org/officeDocument/2006/math">
                    <m:sSub>
                      <m:sSubPr>
                        <m:ctrlPr>
                          <a:rPr lang="en-US" sz="4000" i="1">
                            <a:solidFill>
                              <a:srgbClr val="000000"/>
                            </a:solidFill>
                            <a:latin typeface="Cambria Math" panose="02040503050406030204" pitchFamily="18" charset="0"/>
                            <a:cs typeface="Times New Roman" panose="02020603050405020304" pitchFamily="18" charset="0"/>
                          </a:rPr>
                        </m:ctrlPr>
                      </m:sSub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𝑄</m:t>
                        </m:r>
                      </m:e>
                      <m: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sub>
                    </m:sSub>
                    <m:r>
                      <a:rPr lang="vi-VN" sz="4000" i="1">
                        <a:solidFill>
                          <a:srgbClr val="000000"/>
                        </a:solidFill>
                        <a:latin typeface="Cambria Math" panose="02040503050406030204" pitchFamily="18" charset="0"/>
                        <a:ea typeface="Calibri" panose="020F0502020204030204" pitchFamily="34" charset="0"/>
                      </a:rPr>
                      <m:t>−</m:t>
                    </m:r>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1,5.</m:t>
                    </m:r>
                    <m:sSub>
                      <m:sSubPr>
                        <m:ctrlPr>
                          <a:rPr lang="en-US" sz="4000" i="1">
                            <a:solidFill>
                              <a:srgbClr val="000000"/>
                            </a:solidFill>
                            <a:latin typeface="Cambria Math" panose="02040503050406030204" pitchFamily="18" charset="0"/>
                            <a:cs typeface="Times New Roman" panose="02020603050405020304" pitchFamily="18" charset="0"/>
                          </a:rPr>
                        </m:ctrlPr>
                      </m:sSub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𝛥</m:t>
                        </m:r>
                      </m:e>
                      <m: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𝑄</m:t>
                        </m:r>
                      </m:sub>
                    </m:s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=30</m:t>
                    </m:r>
                  </m:oMath>
                </a14:m>
                <a:r>
                  <a:rPr lang="vi-VN" sz="4000" dirty="0">
                    <a:solidFill>
                      <a:srgbClr val="000000"/>
                    </a:solidFill>
                    <a:latin typeface="Tahoma" panose="020B0604030504040204" pitchFamily="34" charset="0"/>
                    <a:ea typeface="Calibri" panose="020F0502020204030204" pitchFamily="34" charset="0"/>
                    <a:cs typeface="Tahoma" panose="020B0604030504040204" pitchFamily="34" charset="0"/>
                  </a:rPr>
                  <a:t> và </a:t>
                </a:r>
                <a14:m>
                  <m:oMath xmlns:m="http://schemas.openxmlformats.org/officeDocument/2006/math">
                    <m:sSub>
                      <m:sSubPr>
                        <m:ctrlPr>
                          <a:rPr lang="en-US" sz="4000" i="1">
                            <a:solidFill>
                              <a:srgbClr val="000000"/>
                            </a:solidFill>
                            <a:latin typeface="Cambria Math" panose="02040503050406030204" pitchFamily="18" charset="0"/>
                            <a:cs typeface="Times New Roman" panose="02020603050405020304" pitchFamily="18" charset="0"/>
                          </a:rPr>
                        </m:ctrlPr>
                      </m:sSub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𝑄</m:t>
                        </m:r>
                      </m:e>
                      <m: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sub>
                    </m:s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+1,5.</m:t>
                    </m:r>
                    <m:sSub>
                      <m:sSubPr>
                        <m:ctrlPr>
                          <a:rPr lang="en-US" sz="4000" i="1">
                            <a:solidFill>
                              <a:srgbClr val="000000"/>
                            </a:solidFill>
                            <a:latin typeface="Cambria Math" panose="02040503050406030204" pitchFamily="18" charset="0"/>
                            <a:cs typeface="Times New Roman" panose="02020603050405020304" pitchFamily="18" charset="0"/>
                          </a:rPr>
                        </m:ctrlPr>
                      </m:sSubPr>
                      <m:e>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𝛥</m:t>
                        </m:r>
                      </m:e>
                      <m: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𝑄</m:t>
                        </m:r>
                      </m:sub>
                    </m:sSub>
                    <m:r>
                      <a:rPr lang="vi-VN"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=310</m:t>
                    </m:r>
                  </m:oMath>
                </a14:m>
                <a:r>
                  <a:rPr lang="vi-VN" sz="4000" dirty="0">
                    <a:solidFill>
                      <a:srgbClr val="000000"/>
                    </a:solidFill>
                    <a:latin typeface="Tahoma" panose="020B0604030504040204" pitchFamily="34" charset="0"/>
                    <a:ea typeface="Calibri" panose="020F0502020204030204" pitchFamily="34" charset="0"/>
                    <a:cs typeface="Tahoma" panose="020B0604030504040204" pitchFamily="34" charset="0"/>
                  </a:rPr>
                  <a:t> nên trong mẫu số liệu có hai giá trị được xem là bất thường là 340 mg (lớn hơn 310 mg) và 0 mg (bé hơn 30 mg).</a:t>
                </a:r>
                <a:endParaRPr lang="en-US" sz="4000" dirty="0">
                  <a:latin typeface="Tahoma" panose="020B0604030504040204" pitchFamily="34" charset="0"/>
                  <a:cs typeface="Tahoma" panose="020B0604030504040204" pitchFamily="34" charset="0"/>
                </a:endParaRPr>
              </a:p>
            </p:txBody>
          </p:sp>
        </mc:Choice>
        <mc:Fallback xmlns="">
          <p:sp>
            <p:nvSpPr>
              <p:cNvPr id="37" name="Rectangle 36"/>
              <p:cNvSpPr>
                <a:spLocks noRot="1" noChangeAspect="1" noMove="1" noResize="1" noEditPoints="1" noAdjustHandles="1" noChangeArrowheads="1" noChangeShapeType="1" noTextEdit="1"/>
              </p:cNvSpPr>
              <p:nvPr/>
            </p:nvSpPr>
            <p:spPr>
              <a:xfrm>
                <a:off x="873868" y="11811000"/>
                <a:ext cx="23129132" cy="1366913"/>
              </a:xfrm>
              <a:prstGeom prst="rect">
                <a:avLst/>
              </a:prstGeom>
              <a:blipFill>
                <a:blip r:embed="rId6"/>
                <a:stretch>
                  <a:fillRect l="-922" t="-9375" b="-17857"/>
                </a:stretch>
              </a:blipFill>
            </p:spPr>
            <p:txBody>
              <a:bodyPr/>
              <a:lstStyle/>
              <a:p>
                <a:r>
                  <a:rPr lang="en-US">
                    <a:noFill/>
                  </a:rPr>
                  <a:t> </a:t>
                </a:r>
              </a:p>
            </p:txBody>
          </p:sp>
        </mc:Fallback>
      </mc:AlternateContent>
    </p:spTree>
    <p:extLst>
      <p:ext uri="{BB962C8B-B14F-4D97-AF65-F5344CB8AC3E}">
        <p14:creationId xmlns:p14="http://schemas.microsoft.com/office/powerpoint/2010/main" val="1704568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nodePh="1">
                                  <p:stCondLst>
                                    <p:cond delay="0"/>
                                  </p:stCondLst>
                                  <p:endCondLst>
                                    <p:cond evt="begin" delay="0">
                                      <p:tn val="15"/>
                                    </p:cond>
                                  </p:end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35"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990598" y="1809815"/>
            <a:ext cx="22808130" cy="11677585"/>
            <a:chOff x="1447797" y="1793811"/>
            <a:chExt cx="22808130" cy="11677585"/>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47797" y="1793811"/>
              <a:ext cx="22808130" cy="11677585"/>
              <a:chOff x="1447797" y="1793811"/>
              <a:chExt cx="22808130" cy="11677585"/>
            </a:xfrm>
          </p:grpSpPr>
          <p:grpSp>
            <p:nvGrpSpPr>
              <p:cNvPr id="69" name="Group 68"/>
              <p:cNvGrpSpPr/>
              <p:nvPr/>
            </p:nvGrpSpPr>
            <p:grpSpPr>
              <a:xfrm>
                <a:off x="1575873" y="1797127"/>
                <a:ext cx="22680054" cy="11674269"/>
                <a:chOff x="-3538955" y="3448230"/>
                <a:chExt cx="22680054" cy="11674269"/>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1674269"/>
                  <a:chOff x="-3538955" y="3448230"/>
                  <a:chExt cx="22680054" cy="11674269"/>
                </a:xfrm>
              </p:grpSpPr>
              <p:sp>
                <p:nvSpPr>
                  <p:cNvPr id="72" name="Rounded Rectangle 71"/>
                  <p:cNvSpPr/>
                  <p:nvPr/>
                </p:nvSpPr>
                <p:spPr>
                  <a:xfrm>
                    <a:off x="-3538955" y="3592713"/>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3385131" y="1793811"/>
                <a:ext cx="19398667"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3810000" y="1953929"/>
                <a:ext cx="18973798" cy="830997"/>
              </a:xfrm>
              <a:prstGeom prst="rect">
                <a:avLst/>
              </a:prstGeom>
              <a:noFill/>
            </p:spPr>
            <p:txBody>
              <a:bodyPr wrap="square" rtlCol="0">
                <a:spAutoFit/>
              </a:bodyPr>
              <a:lstStyle/>
              <a:p>
                <a:r>
                  <a:rPr lang="vi-VN" sz="4800" b="1" dirty="0">
                    <a:solidFill>
                      <a:srgbClr val="C00000"/>
                    </a:solidFill>
                    <a:latin typeface="+mj-lt"/>
                  </a:rPr>
                  <a:t>CHƯƠNG </a:t>
                </a:r>
                <a:r>
                  <a:rPr lang="en-US" sz="4800" b="1" dirty="0">
                    <a:solidFill>
                      <a:srgbClr val="C00000"/>
                    </a:solidFill>
                    <a:latin typeface="+mj-lt"/>
                  </a:rPr>
                  <a:t>V</a:t>
                </a:r>
                <a:r>
                  <a:rPr lang="vi-VN" sz="4800" b="1" dirty="0">
                    <a:solidFill>
                      <a:srgbClr val="C00000"/>
                    </a:solidFill>
                    <a:latin typeface="+mj-lt"/>
                  </a:rPr>
                  <a:t>. </a:t>
                </a:r>
                <a:r>
                  <a:rPr lang="en-US" sz="4800" b="1" dirty="0">
                    <a:solidFill>
                      <a:srgbClr val="C00000"/>
                    </a:solidFill>
                    <a:latin typeface="+mj-lt"/>
                  </a:rPr>
                  <a:t>CÁC SỐ ĐẶC TRƯNG CỦA MẪU SỐ LIỆU KHÔNG GHÉP NHÓM</a:t>
                </a:r>
                <a:endParaRPr lang="vi-VN" sz="4800" b="1" dirty="0">
                  <a:solidFill>
                    <a:srgbClr val="C00000"/>
                  </a:solidFill>
                  <a:latin typeface="+mj-lt"/>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7798" y="5264636"/>
                <a:ext cx="15466833" cy="2034560"/>
                <a:chOff x="7459670" y="7086600"/>
                <a:chExt cx="15468626" cy="2034798"/>
              </a:xfrm>
            </p:grpSpPr>
            <p:sp>
              <p:nvSpPr>
                <p:cNvPr id="57" name="Rectangle 56"/>
                <p:cNvSpPr/>
                <p:nvPr/>
              </p:nvSpPr>
              <p:spPr>
                <a:xfrm>
                  <a:off x="9092456" y="8305696"/>
                  <a:ext cx="13835840" cy="815702"/>
                </a:xfrm>
                <a:prstGeom prst="rect">
                  <a:avLst/>
                </a:prstGeom>
              </p:spPr>
              <p:txBody>
                <a:bodyPr wrap="none">
                  <a:spAutoFit/>
                </a:bodyPr>
                <a:lstStyle/>
                <a:p>
                  <a:pPr>
                    <a:lnSpc>
                      <a:spcPct val="100000"/>
                    </a:lnSpc>
                    <a:spcBef>
                      <a:spcPct val="0"/>
                    </a:spcBef>
                    <a:buFontTx/>
                    <a:buNone/>
                    <a:defRPr/>
                  </a:pPr>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KHOẢNG BIẾN THIÊN VÀ CÁC KHOẢNG TỨ VỊ</a:t>
                  </a:r>
                </a:p>
              </p:txBody>
            </p:sp>
            <p:grpSp>
              <p:nvGrpSpPr>
                <p:cNvPr id="58" name="Group 26"/>
                <p:cNvGrpSpPr/>
                <p:nvPr/>
              </p:nvGrpSpPr>
              <p:grpSpPr>
                <a:xfrm>
                  <a:off x="7459670" y="7086600"/>
                  <a:ext cx="1392615" cy="2000395"/>
                  <a:chOff x="7459669" y="7543800"/>
                  <a:chExt cx="1381118" cy="2000395"/>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8812675"/>
                    <a:ext cx="1371600" cy="731520"/>
                    <a:chOff x="7469187" y="8812675"/>
                    <a:chExt cx="1371600" cy="731520"/>
                  </a:xfrm>
                </p:grpSpPr>
                <p:sp>
                  <p:nvSpPr>
                    <p:cNvPr id="61" name="Round Same Side Corner Rectangle 60"/>
                    <p:cNvSpPr/>
                    <p:nvPr/>
                  </p:nvSpPr>
                  <p:spPr>
                    <a:xfrm rot="5400000">
                      <a:off x="7789227" y="8492635"/>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8816258"/>
                      <a:ext cx="507514"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grpSp>
          </p:grpSp>
          <p:grpSp>
            <p:nvGrpSpPr>
              <p:cNvPr id="63" name="Group 67"/>
              <p:cNvGrpSpPr/>
              <p:nvPr/>
            </p:nvGrpSpPr>
            <p:grpSpPr>
              <a:xfrm>
                <a:off x="1447800" y="8312385"/>
                <a:ext cx="11528255" cy="815609"/>
                <a:chOff x="7459670" y="8022780"/>
                <a:chExt cx="11529589" cy="815702"/>
              </a:xfrm>
            </p:grpSpPr>
            <p:sp>
              <p:nvSpPr>
                <p:cNvPr id="75" name="Rectangle 74"/>
                <p:cNvSpPr/>
                <p:nvPr/>
              </p:nvSpPr>
              <p:spPr>
                <a:xfrm>
                  <a:off x="9092456" y="8022780"/>
                  <a:ext cx="9896803" cy="815702"/>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PHƯƠNG SAI VÀ ĐỘ LỆCH CHUẨN</a:t>
                  </a:r>
                </a:p>
              </p:txBody>
            </p:sp>
            <p:grpSp>
              <p:nvGrpSpPr>
                <p:cNvPr id="76" name="Group 32"/>
                <p:cNvGrpSpPr/>
                <p:nvPr/>
              </p:nvGrpSpPr>
              <p:grpSpPr>
                <a:xfrm>
                  <a:off x="7459670" y="8049940"/>
                  <a:ext cx="1392615" cy="740389"/>
                  <a:chOff x="7459669" y="7069245"/>
                  <a:chExt cx="1381118" cy="740389"/>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7069245"/>
                    <a:ext cx="1371600" cy="740389"/>
                    <a:chOff x="7469187" y="7069245"/>
                    <a:chExt cx="1371600" cy="740389"/>
                  </a:xfrm>
                </p:grpSpPr>
                <p:sp>
                  <p:nvSpPr>
                    <p:cNvPr id="79" name="Round Same Side Corner Rectangle 78"/>
                    <p:cNvSpPr/>
                    <p:nvPr/>
                  </p:nvSpPr>
                  <p:spPr>
                    <a:xfrm rot="5400000">
                      <a:off x="7789227" y="6749205"/>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7101667"/>
                      <a:ext cx="507513" cy="707967"/>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grpSp>
          </p:grpSp>
          <p:grpSp>
            <p:nvGrpSpPr>
              <p:cNvPr id="83" name="Group 44"/>
              <p:cNvGrpSpPr/>
              <p:nvPr/>
            </p:nvGrpSpPr>
            <p:grpSpPr>
              <a:xfrm>
                <a:off x="1447797" y="11125197"/>
                <a:ext cx="1014914" cy="852829"/>
                <a:chOff x="7459669" y="7543800"/>
                <a:chExt cx="1006652" cy="852928"/>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7" name="TextBox 86"/>
                <p:cNvSpPr txBox="1"/>
                <p:nvPr/>
              </p:nvSpPr>
              <p:spPr>
                <a:xfrm>
                  <a:off x="7958808" y="7688760"/>
                  <a:ext cx="507513"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47" name="Group 67"/>
              <p:cNvGrpSpPr/>
              <p:nvPr/>
            </p:nvGrpSpPr>
            <p:grpSpPr>
              <a:xfrm>
                <a:off x="1447801" y="9982185"/>
                <a:ext cx="15124476" cy="1889011"/>
                <a:chOff x="7459670" y="8524495"/>
                <a:chExt cx="19554710" cy="1889232"/>
              </a:xfrm>
            </p:grpSpPr>
            <p:sp>
              <p:nvSpPr>
                <p:cNvPr id="48" name="Rectangle 47"/>
                <p:cNvSpPr/>
                <p:nvPr/>
              </p:nvSpPr>
              <p:spPr>
                <a:xfrm>
                  <a:off x="9529919" y="8874664"/>
                  <a:ext cx="17484461" cy="1539063"/>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PHÁT HIỆN SỐ LIỆU BẤT THƯỜNG </a:t>
                  </a:r>
                </a:p>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HOẶC KHÔNG CHÍNH XÁC BẰNG BIỂU ĐỒ HỘP</a:t>
                  </a:r>
                </a:p>
              </p:txBody>
            </p:sp>
            <p:grpSp>
              <p:nvGrpSpPr>
                <p:cNvPr id="49" name="Group 32"/>
                <p:cNvGrpSpPr/>
                <p:nvPr/>
              </p:nvGrpSpPr>
              <p:grpSpPr>
                <a:xfrm>
                  <a:off x="7459670" y="8524495"/>
                  <a:ext cx="1800334" cy="1138658"/>
                  <a:chOff x="7459669" y="7543800"/>
                  <a:chExt cx="1785471" cy="1138658"/>
                </a:xfrm>
              </p:grpSpPr>
              <p:sp>
                <p:nvSpPr>
                  <p:cNvPr id="50"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94" y="7893901"/>
                    <a:ext cx="1775946" cy="788557"/>
                    <a:chOff x="7469194" y="7893901"/>
                    <a:chExt cx="1775946" cy="788557"/>
                  </a:xfrm>
                </p:grpSpPr>
                <p:sp>
                  <p:nvSpPr>
                    <p:cNvPr id="52" name="Round Same Side Corner Rectangle 51"/>
                    <p:cNvSpPr/>
                    <p:nvPr/>
                  </p:nvSpPr>
                  <p:spPr>
                    <a:xfrm rot="5400000">
                      <a:off x="7962888" y="7400207"/>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39" y="7934205"/>
                      <a:ext cx="656096"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grpSp>
          </p:grpSp>
          <p:sp>
            <p:nvSpPr>
              <p:cNvPr id="65" name="Isosceles Triangle 44"/>
              <p:cNvSpPr/>
              <p:nvPr/>
            </p:nvSpPr>
            <p:spPr>
              <a:xfrm rot="16200000">
                <a:off x="1458749" y="12246881"/>
                <a:ext cx="143671" cy="165569"/>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103" name="Google Shape;122;p14">
              <a:extLst>
                <a:ext uri="{FF2B5EF4-FFF2-40B4-BE49-F238E27FC236}">
                  <a16:creationId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112" name="Group 111">
            <a:extLst>
              <a:ext uri="{FF2B5EF4-FFF2-40B4-BE49-F238E27FC236}">
                <a16:creationId xmlns:a16="http://schemas.microsoft.com/office/drawing/2014/main" id="{1F6311BF-A4CF-4E55-85D0-0A86514BB33B}"/>
              </a:ext>
            </a:extLst>
          </p:cNvPr>
          <p:cNvGrpSpPr/>
          <p:nvPr/>
        </p:nvGrpSpPr>
        <p:grpSpPr>
          <a:xfrm>
            <a:off x="8738042" y="2950783"/>
            <a:ext cx="13632086" cy="2390668"/>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4"/>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CÁC SỐ ĐẶC TRƯNG.</a:t>
              </a:r>
            </a:p>
            <a:p>
              <a:pPr marL="0" marR="0" algn="ctr">
                <a:lnSpc>
                  <a:spcPct val="106000"/>
                </a:lnSpc>
                <a:spcBef>
                  <a:spcPts val="0"/>
                </a:spcBef>
                <a:spcAft>
                  <a:spcPts val="800"/>
                </a:spcAft>
              </a:pP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ĐO ĐỘ PHÂN TÁN</a:t>
              </a:r>
            </a:p>
            <a:p>
              <a:pPr marL="0" marR="0" algn="ctr">
                <a:lnSpc>
                  <a:spcPct val="106000"/>
                </a:lnSpc>
                <a:spcBef>
                  <a:spcPts val="0"/>
                </a:spcBef>
                <a:spcAft>
                  <a:spcPts val="800"/>
                </a:spcAft>
              </a:pP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dirty="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14</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218425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87ADF89-46F9-4713-9744-A644701231B8}"/>
              </a:ext>
            </a:extLst>
          </p:cNvPr>
          <p:cNvSpPr txBox="1">
            <a:spLocks/>
          </p:cNvSpPr>
          <p:nvPr/>
        </p:nvSpPr>
        <p:spPr>
          <a:xfrm>
            <a:off x="2590800" y="2743199"/>
            <a:ext cx="19197468" cy="2340965"/>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endParaRPr lang="en-US" sz="4000">
              <a:latin typeface="Tahoma" panose="020B0604030504040204" pitchFamily="34" charset="0"/>
              <a:cs typeface="Tahoma" panose="020B0604030504040204" pitchFamily="34" charset="0"/>
            </a:endParaRPr>
          </a:p>
        </p:txBody>
      </p:sp>
      <p:sp>
        <p:nvSpPr>
          <p:cNvPr id="5" name="Content Placeholder 2">
            <a:extLst>
              <a:ext uri="{FF2B5EF4-FFF2-40B4-BE49-F238E27FC236}">
                <a16:creationId xmlns:a16="http://schemas.microsoft.com/office/drawing/2014/main" id="{14822BB7-DB89-4357-87F0-6E511FC44A6A}"/>
              </a:ext>
            </a:extLst>
          </p:cNvPr>
          <p:cNvSpPr txBox="1">
            <a:spLocks/>
          </p:cNvSpPr>
          <p:nvPr/>
        </p:nvSpPr>
        <p:spPr>
          <a:xfrm>
            <a:off x="2590800" y="6113475"/>
            <a:ext cx="19197467" cy="46482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en-US" sz="4000" b="1" dirty="0" err="1">
                <a:latin typeface="Tahoma" panose="020B0604030504040204" pitchFamily="34" charset="0"/>
                <a:cs typeface="Tahoma" panose="020B0604030504040204" pitchFamily="34" charset="0"/>
              </a:rPr>
              <a:t>Giải</a:t>
            </a:r>
            <a:endParaRPr lang="en-US" sz="4000" dirty="0">
              <a:latin typeface="Tahoma" panose="020B0604030504040204" pitchFamily="34" charset="0"/>
              <a:cs typeface="Tahoma" panose="020B0604030504040204" pitchFamily="34" charset="0"/>
            </a:endParaRPr>
          </a:p>
          <a:p>
            <a:pPr marL="0" indent="0" algn="ctr">
              <a:buNone/>
            </a:pPr>
            <a:endParaRPr lang="en-US" sz="4000" dirty="0">
              <a:latin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id="{9EDC0754-7203-4793-9AB7-D9EAED237F60}"/>
              </a:ext>
            </a:extLst>
          </p:cNvPr>
          <p:cNvGrpSpPr/>
          <p:nvPr/>
        </p:nvGrpSpPr>
        <p:grpSpPr>
          <a:xfrm>
            <a:off x="2590800" y="2852819"/>
            <a:ext cx="18892981" cy="2231346"/>
            <a:chOff x="-520696" y="-3520054"/>
            <a:chExt cx="5321214" cy="1734045"/>
          </a:xfrm>
        </p:grpSpPr>
        <p:grpSp>
          <p:nvGrpSpPr>
            <p:cNvPr id="8" name="Group 7">
              <a:extLst>
                <a:ext uri="{FF2B5EF4-FFF2-40B4-BE49-F238E27FC236}">
                  <a16:creationId xmlns:a16="http://schemas.microsoft.com/office/drawing/2014/main" id="{16FA3A1C-D573-4FB4-9231-24B9DCE2CA64}"/>
                </a:ext>
              </a:extLst>
            </p:cNvPr>
            <p:cNvGrpSpPr/>
            <p:nvPr/>
          </p:nvGrpSpPr>
          <p:grpSpPr>
            <a:xfrm>
              <a:off x="-520696" y="-3520054"/>
              <a:ext cx="1114622" cy="542197"/>
              <a:chOff x="-732638" y="-4369355"/>
              <a:chExt cx="1568310" cy="670998"/>
            </a:xfrm>
          </p:grpSpPr>
          <p:sp>
            <p:nvSpPr>
              <p:cNvPr id="10" name="Arrow: Pentagon 24">
                <a:extLst>
                  <a:ext uri="{FF2B5EF4-FFF2-40B4-BE49-F238E27FC236}">
                    <a16:creationId xmlns:a16="http://schemas.microsoft.com/office/drawing/2014/main" id="{AF2FA8ED-8363-4DE0-BE27-7652D085CA31}"/>
                  </a:ext>
                </a:extLst>
              </p:cNvPr>
              <p:cNvSpPr/>
              <p:nvPr/>
            </p:nvSpPr>
            <p:spPr>
              <a:xfrm>
                <a:off x="-732638" y="-4362502"/>
                <a:ext cx="1568310" cy="664144"/>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4000" b="1" kern="1200">
                    <a:solidFill>
                      <a:srgbClr val="0000CC"/>
                    </a:solidFill>
                    <a:effectLst/>
                    <a:latin typeface="Tahoma" panose="020B0604030504040204" pitchFamily="34" charset="0"/>
                    <a:ea typeface="Calibri" panose="020F0502020204030204" pitchFamily="34" charset="0"/>
                    <a:cs typeface="Tahoma" panose="020B0604030504040204" pitchFamily="34" charset="0"/>
                  </a:rPr>
                  <a:t> </a:t>
                </a:r>
                <a:endParaRPr lang="en-US" sz="4000">
                  <a:effectLst/>
                  <a:latin typeface="Tahoma" panose="020B0604030504040204" pitchFamily="34" charset="0"/>
                  <a:ea typeface="Calibri" panose="020F0502020204030204" pitchFamily="34" charset="0"/>
                  <a:cs typeface="Tahoma" panose="020B0604030504040204" pitchFamily="34" charset="0"/>
                </a:endParaRPr>
              </a:p>
            </p:txBody>
          </p:sp>
          <p:sp>
            <p:nvSpPr>
              <p:cNvPr id="11" name="Arrow: Chevron 25">
                <a:extLst>
                  <a:ext uri="{FF2B5EF4-FFF2-40B4-BE49-F238E27FC236}">
                    <a16:creationId xmlns:a16="http://schemas.microsoft.com/office/drawing/2014/main" id="{0B9974AB-AEF4-484D-95F5-CDD55196E970}"/>
                  </a:ext>
                </a:extLst>
              </p:cNvPr>
              <p:cNvSpPr/>
              <p:nvPr/>
            </p:nvSpPr>
            <p:spPr>
              <a:xfrm>
                <a:off x="-617315" y="-4369355"/>
                <a:ext cx="122343" cy="670997"/>
              </a:xfrm>
              <a:prstGeom prst="chevron">
                <a:avLst/>
              </a:prstGeom>
              <a:solidFill>
                <a:srgbClr val="4472C4"/>
              </a:solidFill>
              <a:ln w="12700" cap="flat" cmpd="sng" algn="ctr">
                <a:noFill/>
                <a:prstDash val="solid"/>
                <a:miter lim="800000"/>
              </a:ln>
              <a:effectLst/>
            </p:spPr>
            <p:txBody>
              <a:bodyPr rtlCol="0" anchor="ctr"/>
              <a:lstStyle/>
              <a:p>
                <a:endParaRPr lang="en-US" sz="4000">
                  <a:latin typeface="Tahoma" panose="020B0604030504040204" pitchFamily="34" charset="0"/>
                  <a:cs typeface="Tahoma" panose="020B0604030504040204" pitchFamily="34" charset="0"/>
                </a:endParaRPr>
              </a:p>
            </p:txBody>
          </p:sp>
          <p:sp>
            <p:nvSpPr>
              <p:cNvPr id="12" name="Arrow: Chevron 26">
                <a:extLst>
                  <a:ext uri="{FF2B5EF4-FFF2-40B4-BE49-F238E27FC236}">
                    <a16:creationId xmlns:a16="http://schemas.microsoft.com/office/drawing/2014/main" id="{2AFE97E1-17DB-4840-AAC9-2D915D57DF33}"/>
                  </a:ext>
                </a:extLst>
              </p:cNvPr>
              <p:cNvSpPr/>
              <p:nvPr/>
            </p:nvSpPr>
            <p:spPr>
              <a:xfrm>
                <a:off x="-556144" y="-4369344"/>
                <a:ext cx="109819" cy="670987"/>
              </a:xfrm>
              <a:prstGeom prst="chevron">
                <a:avLst/>
              </a:prstGeom>
              <a:solidFill>
                <a:srgbClr val="FFC000"/>
              </a:solidFill>
              <a:ln w="12700" cap="flat" cmpd="sng" algn="ctr">
                <a:noFill/>
                <a:prstDash val="solid"/>
                <a:miter lim="800000"/>
              </a:ln>
              <a:effectLst/>
            </p:spPr>
            <p:txBody>
              <a:bodyPr rtlCol="0" anchor="ctr"/>
              <a:lstStyle/>
              <a:p>
                <a:endParaRPr lang="en-US" sz="4000">
                  <a:latin typeface="Tahoma" panose="020B0604030504040204" pitchFamily="34" charset="0"/>
                  <a:cs typeface="Tahoma" panose="020B0604030504040204" pitchFamily="34" charset="0"/>
                </a:endParaRPr>
              </a:p>
            </p:txBody>
          </p:sp>
        </p:grpSp>
        <p:sp>
          <p:nvSpPr>
            <p:cNvPr id="9" name="TextBox 56">
              <a:extLst>
                <a:ext uri="{FF2B5EF4-FFF2-40B4-BE49-F238E27FC236}">
                  <a16:creationId xmlns:a16="http://schemas.microsoft.com/office/drawing/2014/main" id="{DA260AA1-42D1-42CA-831D-5D6CDA038FA7}"/>
                </a:ext>
              </a:extLst>
            </p:cNvPr>
            <p:cNvSpPr txBox="1"/>
            <p:nvPr/>
          </p:nvSpPr>
          <p:spPr>
            <a:xfrm>
              <a:off x="-273734" y="-3520054"/>
              <a:ext cx="5074252" cy="1734045"/>
            </a:xfrm>
            <a:prstGeom prst="rect">
              <a:avLst/>
            </a:prstGeom>
            <a:noFill/>
          </p:spPr>
          <p:txBody>
            <a:bodyPr wrap="square">
              <a:noAutofit/>
            </a:bodyPr>
            <a:lstStyle/>
            <a:p>
              <a:pPr>
                <a:lnSpc>
                  <a:spcPct val="107000"/>
                </a:lnSpc>
                <a:spcAft>
                  <a:spcPts val="800"/>
                </a:spcAft>
              </a:pPr>
              <a:r>
                <a:rPr lang="en-US" sz="4000" b="1" kern="1200" dirty="0" err="1">
                  <a:solidFill>
                    <a:srgbClr val="0000CC"/>
                  </a:solidFill>
                  <a:effectLst/>
                  <a:latin typeface="Tahoma" panose="020B0604030504040204" pitchFamily="34" charset="0"/>
                  <a:ea typeface="Calibri" panose="020F0502020204030204" pitchFamily="34" charset="0"/>
                  <a:cs typeface="Tahoma" panose="020B0604030504040204" pitchFamily="34" charset="0"/>
                </a:rPr>
                <a:t>Luyện</a:t>
              </a:r>
              <a:r>
                <a:rPr lang="en-US" sz="4000" b="1" kern="1200" dirty="0">
                  <a:solidFill>
                    <a:srgbClr val="0000CC"/>
                  </a:solidFill>
                  <a:effectLst/>
                  <a:latin typeface="Tahoma" panose="020B0604030504040204" pitchFamily="34" charset="0"/>
                  <a:ea typeface="Calibri" panose="020F0502020204030204" pitchFamily="34" charset="0"/>
                  <a:cs typeface="Tahoma" panose="020B0604030504040204" pitchFamily="34" charset="0"/>
                </a:rPr>
                <a:t> </a:t>
              </a:r>
              <a:r>
                <a:rPr lang="en-US" sz="4000" b="1" kern="1200" dirty="0" err="1">
                  <a:solidFill>
                    <a:srgbClr val="0000CC"/>
                  </a:solidFill>
                  <a:effectLst/>
                  <a:latin typeface="Tahoma" panose="020B0604030504040204" pitchFamily="34" charset="0"/>
                  <a:ea typeface="Calibri" panose="020F0502020204030204" pitchFamily="34" charset="0"/>
                  <a:cs typeface="Tahoma" panose="020B0604030504040204" pitchFamily="34" charset="0"/>
                </a:rPr>
                <a:t>tập</a:t>
              </a:r>
              <a:r>
                <a:rPr lang="en-US" sz="4000" b="1" kern="1200" dirty="0">
                  <a:solidFill>
                    <a:srgbClr val="0000CC"/>
                  </a:solidFill>
                  <a:effectLst/>
                  <a:latin typeface="Tahoma" panose="020B0604030504040204" pitchFamily="34" charset="0"/>
                  <a:ea typeface="Calibri" panose="020F0502020204030204" pitchFamily="34" charset="0"/>
                  <a:cs typeface="Tahoma" panose="020B0604030504040204" pitchFamily="34" charset="0"/>
                </a:rPr>
                <a:t> 4.  </a:t>
              </a:r>
              <a:r>
                <a:rPr lang="vi-VN" sz="4000" dirty="0">
                  <a:solidFill>
                    <a:srgbClr val="000000"/>
                  </a:solidFill>
                  <a:latin typeface="Tahoma" panose="020B0604030504040204" pitchFamily="34" charset="0"/>
                  <a:ea typeface="Calibri" panose="020F0502020204030204" pitchFamily="34" charset="0"/>
                  <a:cs typeface="Tahoma" panose="020B0604030504040204" pitchFamily="34" charset="0"/>
                </a:rPr>
                <a:t>Một mẫu số liệu có tứ phân vị thứ nhất là 56 và từ phân vị thứ ba là 84. Hãy kiểm tra xem trong hai giá trị 10 và 100 giá trị nào được xem là giá trị bất thường.</a:t>
              </a:r>
              <a:r>
                <a:rPr lang="vi-VN" sz="4000" b="1" kern="1200" dirty="0">
                  <a:solidFill>
                    <a:srgbClr val="0000CC"/>
                  </a:solidFill>
                  <a:effectLst/>
                  <a:latin typeface="Tahoma" panose="020B0604030504040204" pitchFamily="34" charset="0"/>
                  <a:ea typeface="Calibri" panose="020F0502020204030204" pitchFamily="34" charset="0"/>
                  <a:cs typeface="Tahoma" panose="020B0604030504040204" pitchFamily="34" charset="0"/>
                </a:rPr>
                <a:t>     </a:t>
              </a:r>
              <a:endParaRPr lang="en-US" sz="4000" dirty="0">
                <a:effectLst/>
                <a:latin typeface="Tahoma" panose="020B0604030504040204" pitchFamily="34" charset="0"/>
                <a:ea typeface="Calibri" panose="020F0502020204030204" pitchFamily="34" charset="0"/>
                <a:cs typeface="Tahoma" panose="020B0604030504040204" pitchFamily="34" charset="0"/>
              </a:endParaRPr>
            </a:p>
          </p:txBody>
        </p:sp>
      </p:grpSp>
      <mc:AlternateContent xmlns:mc="http://schemas.openxmlformats.org/markup-compatibility/2006">
        <mc:Choice xmlns:a14="http://schemas.microsoft.com/office/drawing/2010/main" Requires="a14">
          <p:sp>
            <p:nvSpPr>
              <p:cNvPr id="15" name="Rectangle 14"/>
              <p:cNvSpPr/>
              <p:nvPr/>
            </p:nvSpPr>
            <p:spPr>
              <a:xfrm>
                <a:off x="4112647" y="6947263"/>
                <a:ext cx="15544800" cy="2980624"/>
              </a:xfrm>
              <a:prstGeom prst="rect">
                <a:avLst/>
              </a:prstGeom>
            </p:spPr>
            <p:txBody>
              <a:bodyPr wrap="square">
                <a:spAutoFit/>
              </a:bodyPr>
              <a:lstStyle/>
              <a:p>
                <a:pPr>
                  <a:lnSpc>
                    <a:spcPct val="107000"/>
                  </a:lnSpc>
                  <a:spcAft>
                    <a:spcPts val="800"/>
                  </a:spcAft>
                </a:pPr>
                <a:r>
                  <a:rPr lang="vi-VN" sz="4000" dirty="0">
                    <a:solidFill>
                      <a:srgbClr val="000000"/>
                    </a:solidFill>
                    <a:latin typeface="Tahoma" panose="020B0604030504040204" pitchFamily="34" charset="0"/>
                    <a:ea typeface="Calibri" panose="020F0502020204030204" pitchFamily="34" charset="0"/>
                    <a:cs typeface="Tahoma" panose="020B0604030504040204" pitchFamily="34" charset="0"/>
                  </a:rPr>
                  <a:t>Theo đề bài ta có </a:t>
                </a:r>
                <a14:m>
                  <m:oMath xmlns:m="http://schemas.openxmlformats.org/officeDocument/2006/math">
                    <m:sSub>
                      <m:sSub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m:t>
                        </m:r>
                      </m:e>
                      <m: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=56</m:t>
                    </m:r>
                  </m:oMath>
                </a14:m>
                <a:r>
                  <a:rPr lang="vi-VN" sz="4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và </a:t>
                </a:r>
                <a14:m>
                  <m:oMath xmlns:m="http://schemas.openxmlformats.org/officeDocument/2006/math">
                    <m:sSub>
                      <m:sSub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m:t>
                        </m:r>
                      </m:e>
                      <m: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=84</m:t>
                    </m:r>
                  </m:oMath>
                </a14:m>
                <a:r>
                  <a:rPr lang="vi-VN" sz="4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do đó, khoảng tứ phân vị là:</a:t>
                </a:r>
                <a:endParaRPr lang="en-US" sz="4000" dirty="0">
                  <a:effectLst/>
                  <a:latin typeface="Tahoma" panose="020B0604030504040204" pitchFamily="34" charset="0"/>
                  <a:ea typeface="Calibri" panose="020F0502020204030204" pitchFamily="34" charset="0"/>
                  <a:cs typeface="Tahoma" panose="020B0604030504040204" pitchFamily="34" charset="0"/>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𝛥</m:t>
                          </m:r>
                        </m:e>
                        <m: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m:t>
                          </m:r>
                        </m:sub>
                      </m:s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=84−56=28</m:t>
                      </m:r>
                    </m:oMath>
                  </m:oMathPara>
                </a14:m>
                <a:endParaRPr lang="en-US" sz="4000" dirty="0">
                  <a:effectLst/>
                  <a:latin typeface="Tahoma" panose="020B0604030504040204" pitchFamily="34" charset="0"/>
                  <a:ea typeface="Calibri" panose="020F0502020204030204" pitchFamily="34" charset="0"/>
                  <a:cs typeface="Tahoma" panose="020B0604030504040204" pitchFamily="34" charset="0"/>
                </a:endParaRPr>
              </a:p>
              <a:p>
                <a:pPr>
                  <a:lnSpc>
                    <a:spcPct val="107000"/>
                  </a:lnSpc>
                  <a:spcAft>
                    <a:spcPts val="800"/>
                  </a:spcAft>
                </a:pPr>
                <a:r>
                  <a:rPr lang="vi-VN" sz="4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Ta có </a:t>
                </a:r>
                <a14:m>
                  <m:oMath xmlns:m="http://schemas.openxmlformats.org/officeDocument/2006/math">
                    <m:sSub>
                      <m:sSub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m:t>
                        </m:r>
                      </m:e>
                      <m: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−1,5.</m:t>
                    </m:r>
                    <m:sSub>
                      <m:sSub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𝛥</m:t>
                        </m:r>
                      </m:e>
                      <m: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m:t>
                        </m:r>
                      </m:sub>
                    </m:s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=14</m:t>
                    </m:r>
                  </m:oMath>
                </a14:m>
                <a:r>
                  <a:rPr lang="vi-VN" sz="4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và </a:t>
                </a:r>
                <a14:m>
                  <m:oMath xmlns:m="http://schemas.openxmlformats.org/officeDocument/2006/math">
                    <m:sSub>
                      <m:sSub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m:t>
                        </m:r>
                      </m:e>
                      <m: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+1,5.</m:t>
                    </m:r>
                    <m:sSub>
                      <m:sSub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𝛥</m:t>
                        </m:r>
                      </m:e>
                      <m: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m:t>
                        </m:r>
                      </m:sub>
                    </m:sSub>
                    <m:r>
                      <a:rPr lang="vi-VN"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=126</m:t>
                    </m:r>
                  </m:oMath>
                </a14:m>
                <a:r>
                  <a:rPr lang="vi-VN" sz="4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nên cả hai giá trị 10 và 100 đều không phải hai giá trị bất thường.</a:t>
                </a:r>
                <a:endParaRPr lang="en-US" sz="4000" dirty="0">
                  <a:effectLst/>
                  <a:latin typeface="Tahoma" panose="020B0604030504040204" pitchFamily="34" charset="0"/>
                  <a:ea typeface="Calibri" panose="020F0502020204030204" pitchFamily="34" charset="0"/>
                  <a:cs typeface="Tahoma" panose="020B0604030504040204" pitchFamily="34"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4112647" y="6947263"/>
                <a:ext cx="15544800" cy="2980624"/>
              </a:xfrm>
              <a:prstGeom prst="rect">
                <a:avLst/>
              </a:prstGeom>
              <a:blipFill>
                <a:blip r:embed="rId3"/>
                <a:stretch>
                  <a:fillRect l="-1412" t="-4294" r="-235" b="-7362"/>
                </a:stretch>
              </a:blipFill>
            </p:spPr>
            <p:txBody>
              <a:bodyPr/>
              <a:lstStyle/>
              <a:p>
                <a:r>
                  <a:rPr lang="en-US">
                    <a:noFill/>
                  </a:rPr>
                  <a:t> </a:t>
                </a:r>
              </a:p>
            </p:txBody>
          </p:sp>
        </mc:Fallback>
      </mc:AlternateContent>
    </p:spTree>
    <p:extLst>
      <p:ext uri="{BB962C8B-B14F-4D97-AF65-F5344CB8AC3E}">
        <p14:creationId xmlns:p14="http://schemas.microsoft.com/office/powerpoint/2010/main" val="3158665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up)">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828800"/>
            <a:ext cx="22860000" cy="111252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indent="0">
              <a:lnSpc>
                <a:spcPct val="107000"/>
              </a:lnSpc>
              <a:spcBef>
                <a:spcPts val="0"/>
              </a:spcBef>
              <a:spcAft>
                <a:spcPts val="800"/>
              </a:spcAft>
              <a:buNone/>
            </a:pPr>
            <a:r>
              <a:rPr lang="vi-VN" b="1" dirty="0">
                <a:solidFill>
                  <a:srgbClr val="385623"/>
                </a:solidFill>
                <a:latin typeface="Tahoma" panose="020B0604030504040204" pitchFamily="34" charset="0"/>
                <a:ea typeface="Calibri" panose="020F0502020204030204" pitchFamily="34" charset="0"/>
                <a:cs typeface="Tahoma" panose="020B0604030504040204" pitchFamily="34" charset="0"/>
              </a:rPr>
              <a:t>BÀI TẬP</a:t>
            </a:r>
            <a:endParaRPr lang="en-US"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b="1" dirty="0">
                <a:solidFill>
                  <a:srgbClr val="ED7D31"/>
                </a:solidFill>
                <a:latin typeface="Tahoma" panose="020B0604030504040204" pitchFamily="34" charset="0"/>
                <a:ea typeface="Calibri" panose="020F0502020204030204" pitchFamily="34" charset="0"/>
                <a:cs typeface="Tahoma" panose="020B0604030504040204" pitchFamily="34" charset="0"/>
              </a:rPr>
              <a:t>5.11.</a:t>
            </a:r>
            <a:r>
              <a:rPr lang="vi-VN" dirty="0">
                <a:solidFill>
                  <a:srgbClr val="ED7D31"/>
                </a:solidFill>
                <a:latin typeface="Tahoma" panose="020B0604030504040204" pitchFamily="34" charset="0"/>
                <a:ea typeface="Calibri" panose="020F0502020204030204" pitchFamily="34" charset="0"/>
                <a:cs typeface="Tahoma" panose="020B0604030504040204" pitchFamily="34" charset="0"/>
              </a:rPr>
              <a:t> </a:t>
            </a: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Mỗi khẳng định sau </a:t>
            </a:r>
            <a:r>
              <a:rPr lang="vi-VN" b="1" dirty="0">
                <a:solidFill>
                  <a:srgbClr val="000000"/>
                </a:solidFill>
                <a:latin typeface="Tahoma" panose="020B0604030504040204" pitchFamily="34" charset="0"/>
                <a:ea typeface="Calibri" panose="020F0502020204030204" pitchFamily="34" charset="0"/>
                <a:cs typeface="Tahoma" panose="020B0604030504040204" pitchFamily="34" charset="0"/>
              </a:rPr>
              <a:t>đúng</a:t>
            </a: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 hay </a:t>
            </a:r>
            <a:r>
              <a:rPr lang="vi-VN" b="1" dirty="0">
                <a:solidFill>
                  <a:srgbClr val="000000"/>
                </a:solidFill>
                <a:latin typeface="Tahoma" panose="020B0604030504040204" pitchFamily="34" charset="0"/>
                <a:ea typeface="Calibri" panose="020F0502020204030204" pitchFamily="34" charset="0"/>
                <a:cs typeface="Tahoma" panose="020B0604030504040204" pitchFamily="34" charset="0"/>
              </a:rPr>
              <a:t>sai</a:t>
            </a: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a:t>
            </a:r>
            <a:endParaRPr lang="en-US"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(1) Nếu các giá trị của mẫu số liệu càng tập trung quanh giá trị trung bình thì độ lệch chuẩn càng lớn.</a:t>
            </a:r>
            <a:endParaRPr lang="en-US"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(2) Khoảng biến thiên chỉ sử dụng thông tin của giá trị lớn nhất và bé nhất, bỏ qua thông tin của các giá trị còn lại.</a:t>
            </a:r>
            <a:endParaRPr lang="en-US"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(3) Khoảng tứ phân vị có sử dụng thông tin của giá trị lớn nhất, giá trị bé nhất.</a:t>
            </a:r>
            <a:endParaRPr lang="en-US"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(4) Khoảng tứ phân vị chính là khoảng biến thiên của nửa dưới mẫu số liệu đã sắp xếp.</a:t>
            </a:r>
            <a:endParaRPr lang="en-US"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(5) Các số đo độ phân tán đều không âm.</a:t>
            </a:r>
            <a:endParaRPr lang="en-US" dirty="0">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en-US" b="1" dirty="0">
                <a:solidFill>
                  <a:srgbClr val="000000"/>
                </a:solidFill>
                <a:latin typeface="Tahoma" panose="020B0604030504040204" pitchFamily="34" charset="0"/>
                <a:ea typeface="Calibri" panose="020F0502020204030204" pitchFamily="34" charset="0"/>
                <a:cs typeface="Tahoma" panose="020B0604030504040204" pitchFamily="34" charset="0"/>
              </a:rPr>
              <a:t>                                                                     </a:t>
            </a:r>
            <a:r>
              <a:rPr lang="vi-VN" b="1" dirty="0" err="1">
                <a:solidFill>
                  <a:srgbClr val="000000"/>
                </a:solidFill>
                <a:latin typeface="Tahoma" panose="020B0604030504040204" pitchFamily="34" charset="0"/>
                <a:ea typeface="Calibri" panose="020F0502020204030204" pitchFamily="34" charset="0"/>
                <a:cs typeface="Tahoma" panose="020B0604030504040204" pitchFamily="34" charset="0"/>
              </a:rPr>
              <a:t>Giải</a:t>
            </a:r>
            <a:endParaRPr lang="en-US" sz="4400"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Các khẳng định đúng: (2), (5).</a:t>
            </a:r>
            <a:endParaRPr lang="en-US" sz="4400"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dirty="0">
                <a:solidFill>
                  <a:srgbClr val="000000"/>
                </a:solidFill>
                <a:latin typeface="Tahoma" panose="020B0604030504040204" pitchFamily="34" charset="0"/>
                <a:ea typeface="Calibri" panose="020F0502020204030204" pitchFamily="34" charset="0"/>
                <a:cs typeface="Tahoma" panose="020B0604030504040204" pitchFamily="34" charset="0"/>
              </a:rPr>
              <a:t>Các khẳng định sai: (1), (3), (4).</a:t>
            </a:r>
            <a:endParaRPr lang="en-US" sz="4400"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endParaRPr lang="en-US" dirty="0">
              <a:effectLst/>
              <a:latin typeface="Calibri" panose="020F0502020204030204" pitchFamily="34" charset="0"/>
              <a:ea typeface="Calibri" panose="020F0502020204030204" pitchFamily="34" charset="0"/>
              <a:cs typeface="Tahoma" panose="020B0604030504040204" pitchFamily="34" charset="0"/>
            </a:endParaRPr>
          </a:p>
        </p:txBody>
      </p:sp>
    </p:spTree>
    <p:extLst>
      <p:ext uri="{BB962C8B-B14F-4D97-AF65-F5344CB8AC3E}">
        <p14:creationId xmlns:p14="http://schemas.microsoft.com/office/powerpoint/2010/main" val="1368991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5" end="5"/>
                                            </p:txEl>
                                          </p:spTgt>
                                        </p:tgtEl>
                                        <p:attrNameLst>
                                          <p:attrName>style.visibility</p:attrName>
                                        </p:attrNameLst>
                                      </p:cBhvr>
                                      <p:to>
                                        <p:strVal val="visible"/>
                                      </p:to>
                                    </p:set>
                                    <p:animEffect transition="in" filter="wipe(up)">
                                      <p:cBhvr>
                                        <p:cTn id="37" dur="500"/>
                                        <p:tgtEl>
                                          <p:spTgt spid="9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9">
                                            <p:txEl>
                                              <p:pRg st="6" end="6"/>
                                            </p:txEl>
                                          </p:spTgt>
                                        </p:tgtEl>
                                        <p:attrNameLst>
                                          <p:attrName>style.visibility</p:attrName>
                                        </p:attrNameLst>
                                      </p:cBhvr>
                                      <p:to>
                                        <p:strVal val="visible"/>
                                      </p:to>
                                    </p:set>
                                    <p:animEffect transition="in" filter="wipe(up)">
                                      <p:cBhvr>
                                        <p:cTn id="42" dur="500"/>
                                        <p:tgtEl>
                                          <p:spTgt spid="9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99">
                                            <p:txEl>
                                              <p:pRg st="7" end="7"/>
                                            </p:txEl>
                                          </p:spTgt>
                                        </p:tgtEl>
                                        <p:attrNameLst>
                                          <p:attrName>style.visibility</p:attrName>
                                        </p:attrNameLst>
                                      </p:cBhvr>
                                      <p:to>
                                        <p:strVal val="visible"/>
                                      </p:to>
                                    </p:set>
                                    <p:animEffect transition="in" filter="wipe(up)">
                                      <p:cBhvr>
                                        <p:cTn id="47" dur="500"/>
                                        <p:tgtEl>
                                          <p:spTgt spid="9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99">
                                            <p:txEl>
                                              <p:pRg st="8" end="8"/>
                                            </p:txEl>
                                          </p:spTgt>
                                        </p:tgtEl>
                                        <p:attrNameLst>
                                          <p:attrName>style.visibility</p:attrName>
                                        </p:attrNameLst>
                                      </p:cBhvr>
                                      <p:to>
                                        <p:strVal val="visible"/>
                                      </p:to>
                                    </p:set>
                                    <p:animEffect transition="in" filter="wipe(up)">
                                      <p:cBhvr>
                                        <p:cTn id="52" dur="500"/>
                                        <p:tgtEl>
                                          <p:spTgt spid="99">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99">
                                            <p:txEl>
                                              <p:pRg st="9" end="9"/>
                                            </p:txEl>
                                          </p:spTgt>
                                        </p:tgtEl>
                                        <p:attrNameLst>
                                          <p:attrName>style.visibility</p:attrName>
                                        </p:attrNameLst>
                                      </p:cBhvr>
                                      <p:to>
                                        <p:strVal val="visible"/>
                                      </p:to>
                                    </p:set>
                                    <p:animEffect transition="in" filter="wipe(up)">
                                      <p:cBhvr>
                                        <p:cTn id="57" dur="500"/>
                                        <p:tgtEl>
                                          <p:spTgt spid="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04800" y="1905000"/>
            <a:ext cx="12496800" cy="114300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Bef>
                <a:spcPts val="0"/>
              </a:spcBef>
              <a:spcAft>
                <a:spcPts val="800"/>
              </a:spcAft>
              <a:buNone/>
            </a:pPr>
            <a:r>
              <a:rPr lang="vi-VN" sz="4400" b="1">
                <a:solidFill>
                  <a:srgbClr val="ED7D31"/>
                </a:solidFill>
                <a:latin typeface="Tahoma" panose="020B0604030504040204" pitchFamily="34" charset="0"/>
                <a:ea typeface="Calibri" panose="020F0502020204030204" pitchFamily="34" charset="0"/>
                <a:cs typeface="Tahoma" panose="020B0604030504040204" pitchFamily="34" charset="0"/>
              </a:rPr>
              <a:t>5.12.</a:t>
            </a:r>
            <a:r>
              <a:rPr lang="vi-VN" sz="4400">
                <a:solidFill>
                  <a:srgbClr val="ED7D31"/>
                </a:solidFill>
                <a:latin typeface="Tahoma" panose="020B0604030504040204" pitchFamily="34" charset="0"/>
                <a:ea typeface="Calibri" panose="020F0502020204030204" pitchFamily="34" charset="0"/>
                <a:cs typeface="Tahoma" panose="020B0604030504040204" pitchFamily="34" charset="0"/>
              </a:rPr>
              <a:t> </a:t>
            </a:r>
            <a:r>
              <a:rPr lang="vi-VN" sz="4400">
                <a:solidFill>
                  <a:srgbClr val="000000"/>
                </a:solidFill>
                <a:latin typeface="Tahoma" panose="020B0604030504040204" pitchFamily="34" charset="0"/>
                <a:ea typeface="Calibri" panose="020F0502020204030204" pitchFamily="34" charset="0"/>
                <a:cs typeface="Tahoma" panose="020B0604030504040204" pitchFamily="34" charset="0"/>
              </a:rPr>
              <a:t>Cho hai biểu đồ chấm biểu diễn hai mẫu số liệu A, B như sau:</a:t>
            </a:r>
            <a:endParaRPr lang="en-US" sz="4000">
              <a:latin typeface="Calibri" panose="020F0502020204030204" pitchFamily="34" charset="0"/>
              <a:ea typeface="Calibri" panose="020F0502020204030204" pitchFamily="34" charset="0"/>
              <a:cs typeface="Tahoma" panose="020B0604030504040204" pitchFamily="34" charset="0"/>
            </a:endParaRPr>
          </a:p>
          <a:p>
            <a:pPr marL="0" marR="0">
              <a:lnSpc>
                <a:spcPct val="107000"/>
              </a:lnSpc>
              <a:spcBef>
                <a:spcPts val="0"/>
              </a:spcBef>
              <a:spcAft>
                <a:spcPts val="800"/>
              </a:spcAft>
            </a:pPr>
            <a:endPar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marR="0">
              <a:lnSpc>
                <a:spcPct val="107000"/>
              </a:lnSpc>
              <a:spcBef>
                <a:spcPts val="0"/>
              </a:spcBef>
              <a:spcAft>
                <a:spcPts val="800"/>
              </a:spcAft>
            </a:pPr>
            <a:endPar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endParaRPr lang="en-US" sz="4400" b="1" dirty="0">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endParaRPr lang="en-US" sz="3600" b="1">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indent="0">
              <a:buNone/>
            </a:pPr>
            <a:r>
              <a:rPr lang="vi-VN" sz="4400"/>
              <a:t>Không tính toán, hãy cho biết:</a:t>
            </a:r>
            <a:endParaRPr lang="en-US" sz="4400"/>
          </a:p>
          <a:p>
            <a:pPr marL="0" indent="0">
              <a:buNone/>
            </a:pPr>
            <a:r>
              <a:rPr lang="vi-VN" sz="4400"/>
              <a:t>a) Hai mẫu số liệu này có cùng khoảng biến thiên và số trung bình không?</a:t>
            </a:r>
            <a:endParaRPr lang="en-US" sz="4400"/>
          </a:p>
          <a:p>
            <a:pPr marL="0" indent="0">
              <a:buNone/>
            </a:pPr>
            <a:r>
              <a:rPr lang="vi-VN" sz="4400"/>
              <a:t>b) Mẫu số liệu nào có phương sai lớn hơn?</a:t>
            </a:r>
            <a:endParaRPr lang="en-US" sz="3600" b="1">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en-US" sz="4400" b="1">
                <a:solidFill>
                  <a:srgbClr val="000000"/>
                </a:solidFill>
                <a:latin typeface="Tahoma" panose="020B0604030504040204" pitchFamily="34" charset="0"/>
                <a:ea typeface="Calibri" panose="020F0502020204030204" pitchFamily="34" charset="0"/>
                <a:cs typeface="Tahoma" panose="020B0604030504040204" pitchFamily="34" charset="0"/>
              </a:rPr>
              <a:t>                                    </a:t>
            </a:r>
            <a:r>
              <a:rPr lang="vi-VN" sz="4400" b="1">
                <a:solidFill>
                  <a:srgbClr val="000000"/>
                </a:solidFill>
                <a:latin typeface="Tahoma" panose="020B0604030504040204" pitchFamily="34" charset="0"/>
                <a:ea typeface="Calibri" panose="020F0502020204030204" pitchFamily="34" charset="0"/>
                <a:cs typeface="Tahoma" panose="020B0604030504040204" pitchFamily="34" charset="0"/>
              </a:rPr>
              <a:t>Giải</a:t>
            </a:r>
            <a:endParaRPr lang="en-US" sz="4400"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sz="4400" dirty="0">
                <a:solidFill>
                  <a:srgbClr val="000000"/>
                </a:solidFill>
                <a:latin typeface="Tahoma" panose="020B0604030504040204" pitchFamily="34" charset="0"/>
                <a:ea typeface="Calibri" panose="020F0502020204030204" pitchFamily="34" charset="0"/>
                <a:cs typeface="Tahoma" panose="020B0604030504040204" pitchFamily="34" charset="0"/>
              </a:rPr>
              <a:t>a) Khoảng biến thiên của hai mẫu số liệu bằng nhau.</a:t>
            </a:r>
            <a:endParaRPr lang="en-US" sz="4400"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sz="4400" dirty="0">
                <a:solidFill>
                  <a:srgbClr val="000000"/>
                </a:solidFill>
                <a:latin typeface="Tahoma" panose="020B0604030504040204" pitchFamily="34" charset="0"/>
                <a:ea typeface="Calibri" panose="020F0502020204030204" pitchFamily="34" charset="0"/>
                <a:cs typeface="Tahoma" panose="020B0604030504040204" pitchFamily="34" charset="0"/>
              </a:rPr>
              <a:t>Số trung bình của hai mẫu số liệu bằng nhau.</a:t>
            </a:r>
            <a:endParaRPr lang="en-US" sz="4400"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r>
              <a:rPr lang="vi-VN" sz="4400" dirty="0">
                <a:solidFill>
                  <a:srgbClr val="000000"/>
                </a:solidFill>
                <a:latin typeface="Tahoma" panose="020B0604030504040204" pitchFamily="34" charset="0"/>
                <a:ea typeface="Calibri" panose="020F0502020204030204" pitchFamily="34" charset="0"/>
                <a:cs typeface="Tahoma" panose="020B0604030504040204" pitchFamily="34" charset="0"/>
              </a:rPr>
              <a:t>b) Mẫu số liệu A có phương sai lớn hơn mẫu số liệu B.</a:t>
            </a:r>
            <a:endParaRPr lang="en-US" sz="4400" dirty="0">
              <a:solidFill>
                <a:srgbClr val="000000"/>
              </a:solidFill>
              <a:latin typeface="Tahoma" panose="020B0604030504040204" pitchFamily="34" charset="0"/>
              <a:ea typeface="Calibri" panose="020F0502020204030204" pitchFamily="34" charset="0"/>
              <a:cs typeface="Tahoma" panose="020B0604030504040204" pitchFamily="34" charset="0"/>
            </a:endParaRPr>
          </a:p>
          <a:p>
            <a:pPr marL="0" marR="0">
              <a:lnSpc>
                <a:spcPct val="107000"/>
              </a:lnSpc>
              <a:spcBef>
                <a:spcPts val="0"/>
              </a:spcBef>
              <a:spcAft>
                <a:spcPts val="800"/>
              </a:spcAft>
            </a:pPr>
            <a:endParaRPr lang="en-US" sz="3600" dirty="0">
              <a:effectLst/>
              <a:latin typeface="Calibri" panose="020F0502020204030204" pitchFamily="34" charset="0"/>
              <a:ea typeface="Calibri" panose="020F0502020204030204" pitchFamily="34" charset="0"/>
              <a:cs typeface="Tahoma" panose="020B0604030504040204" pitchFamily="34" charset="0"/>
            </a:endParaRPr>
          </a:p>
        </p:txBody>
      </p:sp>
      <p:pic>
        <p:nvPicPr>
          <p:cNvPr id="2" name="Picture 1"/>
          <p:cNvPicPr>
            <a:picLocks noChangeAspect="1"/>
          </p:cNvPicPr>
          <p:nvPr/>
        </p:nvPicPr>
        <p:blipFill rotWithShape="1">
          <a:blip r:embed="rId3"/>
          <a:srcRect r="9333"/>
          <a:stretch/>
        </p:blipFill>
        <p:spPr>
          <a:xfrm>
            <a:off x="13411200" y="2315527"/>
            <a:ext cx="10363200" cy="5334000"/>
          </a:xfrm>
          <a:prstGeom prst="rect">
            <a:avLst/>
          </a:prstGeom>
        </p:spPr>
      </p:pic>
      <p:pic>
        <p:nvPicPr>
          <p:cNvPr id="6" name="Picture 5"/>
          <p:cNvPicPr/>
          <p:nvPr/>
        </p:nvPicPr>
        <p:blipFill>
          <a:blip r:embed="rId4"/>
          <a:stretch>
            <a:fillRect/>
          </a:stretch>
        </p:blipFill>
        <p:spPr>
          <a:xfrm>
            <a:off x="533401" y="4024444"/>
            <a:ext cx="12039599" cy="2514600"/>
          </a:xfrm>
          <a:prstGeom prst="rect">
            <a:avLst/>
          </a:prstGeom>
        </p:spPr>
      </p:pic>
    </p:spTree>
    <p:extLst>
      <p:ext uri="{BB962C8B-B14F-4D97-AF65-F5344CB8AC3E}">
        <p14:creationId xmlns:p14="http://schemas.microsoft.com/office/powerpoint/2010/main" val="2588891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99">
                                            <p:txEl>
                                              <p:pRg st="5" end="5"/>
                                            </p:txEl>
                                          </p:spTgt>
                                        </p:tgtEl>
                                        <p:attrNameLst>
                                          <p:attrName>style.visibility</p:attrName>
                                        </p:attrNameLst>
                                      </p:cBhvr>
                                      <p:to>
                                        <p:strVal val="visible"/>
                                      </p:to>
                                    </p:set>
                                    <p:animEffect transition="in" filter="wipe(up)">
                                      <p:cBhvr>
                                        <p:cTn id="25" dur="500"/>
                                        <p:tgtEl>
                                          <p:spTgt spid="99">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99">
                                            <p:txEl>
                                              <p:pRg st="6" end="6"/>
                                            </p:txEl>
                                          </p:spTgt>
                                        </p:tgtEl>
                                        <p:attrNameLst>
                                          <p:attrName>style.visibility</p:attrName>
                                        </p:attrNameLst>
                                      </p:cBhvr>
                                      <p:to>
                                        <p:strVal val="visible"/>
                                      </p:to>
                                    </p:set>
                                    <p:animEffect transition="in" filter="wipe(up)">
                                      <p:cBhvr>
                                        <p:cTn id="30" dur="500"/>
                                        <p:tgtEl>
                                          <p:spTgt spid="99">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99">
                                            <p:txEl>
                                              <p:pRg st="7" end="7"/>
                                            </p:txEl>
                                          </p:spTgt>
                                        </p:tgtEl>
                                        <p:attrNameLst>
                                          <p:attrName>style.visibility</p:attrName>
                                        </p:attrNameLst>
                                      </p:cBhvr>
                                      <p:to>
                                        <p:strVal val="visible"/>
                                      </p:to>
                                    </p:set>
                                    <p:animEffect transition="in" filter="wipe(up)">
                                      <p:cBhvr>
                                        <p:cTn id="35" dur="500"/>
                                        <p:tgtEl>
                                          <p:spTgt spid="99">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99">
                                            <p:txEl>
                                              <p:pRg st="8" end="8"/>
                                            </p:txEl>
                                          </p:spTgt>
                                        </p:tgtEl>
                                        <p:attrNameLst>
                                          <p:attrName>style.visibility</p:attrName>
                                        </p:attrNameLst>
                                      </p:cBhvr>
                                      <p:to>
                                        <p:strVal val="visible"/>
                                      </p:to>
                                    </p:set>
                                    <p:animEffect transition="in" filter="wipe(up)">
                                      <p:cBhvr>
                                        <p:cTn id="40" dur="500"/>
                                        <p:tgtEl>
                                          <p:spTgt spid="99">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99">
                                            <p:txEl>
                                              <p:pRg st="9" end="9"/>
                                            </p:txEl>
                                          </p:spTgt>
                                        </p:tgtEl>
                                        <p:attrNameLst>
                                          <p:attrName>style.visibility</p:attrName>
                                        </p:attrNameLst>
                                      </p:cBhvr>
                                      <p:to>
                                        <p:strVal val="visible"/>
                                      </p:to>
                                    </p:set>
                                    <p:animEffect transition="in" filter="wipe(up)">
                                      <p:cBhvr>
                                        <p:cTn id="45" dur="500"/>
                                        <p:tgtEl>
                                          <p:spTgt spid="99">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99">
                                            <p:txEl>
                                              <p:pRg st="10" end="10"/>
                                            </p:txEl>
                                          </p:spTgt>
                                        </p:tgtEl>
                                        <p:attrNameLst>
                                          <p:attrName>style.visibility</p:attrName>
                                        </p:attrNameLst>
                                      </p:cBhvr>
                                      <p:to>
                                        <p:strVal val="visible"/>
                                      </p:to>
                                    </p:set>
                                    <p:animEffect transition="in" filter="wipe(up)">
                                      <p:cBhvr>
                                        <p:cTn id="50" dur="500"/>
                                        <p:tgtEl>
                                          <p:spTgt spid="99">
                                            <p:txEl>
                                              <p:pRg st="10" end="1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99">
                                            <p:txEl>
                                              <p:pRg st="11" end="11"/>
                                            </p:txEl>
                                          </p:spTgt>
                                        </p:tgtEl>
                                        <p:attrNameLst>
                                          <p:attrName>style.visibility</p:attrName>
                                        </p:attrNameLst>
                                      </p:cBhvr>
                                      <p:to>
                                        <p:strVal val="visible"/>
                                      </p:to>
                                    </p:set>
                                    <p:animEffect transition="in" filter="wipe(up)">
                                      <p:cBhvr>
                                        <p:cTn id="55" dur="500"/>
                                        <p:tgtEl>
                                          <p:spTgt spid="9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685801" y="2286000"/>
            <a:ext cx="23012397" cy="10911294"/>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indent="0">
              <a:lnSpc>
                <a:spcPct val="107000"/>
              </a:lnSpc>
              <a:spcBef>
                <a:spcPts val="0"/>
              </a:spcBef>
              <a:spcAft>
                <a:spcPts val="800"/>
              </a:spcAft>
              <a:buNone/>
            </a:pPr>
            <a:endParaRPr lang="en-US" sz="4000" dirty="0">
              <a:effectLst/>
              <a:latin typeface="Calibri" panose="020F0502020204030204" pitchFamily="34" charset="0"/>
              <a:ea typeface="Calibri" panose="020F0502020204030204" pitchFamily="34" charset="0"/>
              <a:cs typeface="Tahoma" panose="020B0604030504040204" pitchFamily="34" charset="0"/>
            </a:endParaRPr>
          </a:p>
        </p:txBody>
      </p:sp>
      <p:sp>
        <p:nvSpPr>
          <p:cNvPr id="9" name="Rectangle 8"/>
          <p:cNvSpPr/>
          <p:nvPr/>
        </p:nvSpPr>
        <p:spPr>
          <a:xfrm>
            <a:off x="952501" y="2438400"/>
            <a:ext cx="22440899" cy="4210255"/>
          </a:xfrm>
          <a:prstGeom prst="rect">
            <a:avLst/>
          </a:prstGeom>
        </p:spPr>
        <p:txBody>
          <a:bodyPr wrap="square">
            <a:spAutoFit/>
          </a:bodyPr>
          <a:lstStyle/>
          <a:p>
            <a:pPr>
              <a:lnSpc>
                <a:spcPct val="107000"/>
              </a:lnSpc>
              <a:spcAft>
                <a:spcPts val="800"/>
              </a:spcAft>
            </a:pPr>
            <a:r>
              <a:rPr lang="vi-VN" sz="4800" b="1" dirty="0">
                <a:solidFill>
                  <a:srgbClr val="ED7D31"/>
                </a:solidFill>
                <a:latin typeface="Tahoma" panose="020B0604030504040204" pitchFamily="34" charset="0"/>
                <a:ea typeface="Calibri" panose="020F0502020204030204" pitchFamily="34" charset="0"/>
                <a:cs typeface="Tahoma" panose="020B0604030504040204" pitchFamily="34" charset="0"/>
              </a:rPr>
              <a:t>5.13.</a:t>
            </a:r>
            <a:r>
              <a:rPr lang="vi-VN" sz="4800" dirty="0">
                <a:solidFill>
                  <a:srgbClr val="ED7D31"/>
                </a:solidFill>
                <a:latin typeface="Tahoma" panose="020B0604030504040204" pitchFamily="34" charset="0"/>
                <a:ea typeface="Calibri" panose="020F0502020204030204" pitchFamily="34" charset="0"/>
                <a:cs typeface="Tahoma" panose="020B0604030504040204" pitchFamily="34" charset="0"/>
              </a:rPr>
              <a:t> </a:t>
            </a:r>
            <a:r>
              <a:rPr lang="vi-VN" sz="4800" dirty="0">
                <a:solidFill>
                  <a:srgbClr val="000000"/>
                </a:solidFill>
                <a:latin typeface="Tahoma" panose="020B0604030504040204" pitchFamily="34" charset="0"/>
                <a:ea typeface="Calibri" panose="020F0502020204030204" pitchFamily="34" charset="0"/>
                <a:cs typeface="Tahoma" panose="020B0604030504040204" pitchFamily="34" charset="0"/>
              </a:rPr>
              <a:t>Cho mẫu số liệu gồm 10 số dương không hoàn toàn giống nhau. Các số đo độ phân tán (khoảng biến thiên, khoảng tứ phân vị, độ lệch chuẩn) sẽ thay đổi như thế nào nếu:</a:t>
            </a:r>
            <a:endParaRPr lang="en-US" sz="4800" dirty="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800"/>
              </a:spcAft>
            </a:pPr>
            <a:r>
              <a:rPr lang="vi-VN" sz="4800" dirty="0">
                <a:solidFill>
                  <a:srgbClr val="000000"/>
                </a:solidFill>
                <a:latin typeface="Tahoma" panose="020B0604030504040204" pitchFamily="34" charset="0"/>
                <a:ea typeface="Calibri" panose="020F0502020204030204" pitchFamily="34" charset="0"/>
                <a:cs typeface="Tahoma" panose="020B0604030504040204" pitchFamily="34" charset="0"/>
              </a:rPr>
              <a:t>a) Nhân mỗi giá trị của mẫu số liệu với 2.</a:t>
            </a:r>
            <a:endParaRPr lang="en-US" sz="4800" dirty="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800"/>
              </a:spcAft>
            </a:pPr>
            <a:r>
              <a:rPr lang="vi-VN" sz="4800" dirty="0">
                <a:solidFill>
                  <a:srgbClr val="000000"/>
                </a:solidFill>
                <a:latin typeface="Tahoma" panose="020B0604030504040204" pitchFamily="34" charset="0"/>
                <a:ea typeface="Calibri" panose="020F0502020204030204" pitchFamily="34" charset="0"/>
                <a:cs typeface="Tahoma" panose="020B0604030504040204" pitchFamily="34" charset="0"/>
              </a:rPr>
              <a:t>b) Cộng mỗi giá trị của mẫu số liệu với 2.</a:t>
            </a:r>
            <a:endParaRPr lang="en-US" sz="4800" dirty="0">
              <a:effectLst/>
              <a:latin typeface="Calibri" panose="020F0502020204030204" pitchFamily="34" charset="0"/>
              <a:ea typeface="Calibri" panose="020F0502020204030204" pitchFamily="34" charset="0"/>
              <a:cs typeface="Tahoma" panose="020B0604030504040204" pitchFamily="34" charset="0"/>
            </a:endParaRPr>
          </a:p>
        </p:txBody>
      </p:sp>
      <p:sp>
        <p:nvSpPr>
          <p:cNvPr id="8" name="Rectangle 7">
            <a:extLst>
              <a:ext uri="{FF2B5EF4-FFF2-40B4-BE49-F238E27FC236}">
                <a16:creationId xmlns:a16="http://schemas.microsoft.com/office/drawing/2014/main" id="{A4ADE72A-1F79-4962-82A0-0C92651069AD}"/>
              </a:ext>
            </a:extLst>
          </p:cNvPr>
          <p:cNvSpPr/>
          <p:nvPr/>
        </p:nvSpPr>
        <p:spPr>
          <a:xfrm>
            <a:off x="11658600" y="5629729"/>
            <a:ext cx="1891937" cy="781111"/>
          </a:xfrm>
          <a:prstGeom prst="rect">
            <a:avLst/>
          </a:prstGeom>
        </p:spPr>
        <p:txBody>
          <a:bodyPr wrap="square">
            <a:spAutoFit/>
          </a:bodyPr>
          <a:lstStyle/>
          <a:p>
            <a:pPr>
              <a:lnSpc>
                <a:spcPct val="107000"/>
              </a:lnSpc>
              <a:spcAft>
                <a:spcPts val="800"/>
              </a:spcAft>
            </a:pPr>
            <a:r>
              <a:rPr lang="vi-VN" sz="4400" b="1">
                <a:solidFill>
                  <a:srgbClr val="000000"/>
                </a:solidFill>
                <a:latin typeface="Tahoma" panose="020B0604030504040204" pitchFamily="34" charset="0"/>
                <a:ea typeface="Calibri" panose="020F0502020204030204" pitchFamily="34" charset="0"/>
                <a:cs typeface="Tahoma" panose="020B0604030504040204" pitchFamily="34" charset="0"/>
              </a:rPr>
              <a:t>Giải</a:t>
            </a:r>
            <a:endParaRPr lang="en-US" sz="4000" dirty="0">
              <a:latin typeface="Calibri" panose="020F0502020204030204" pitchFamily="34" charset="0"/>
              <a:ea typeface="Calibri" panose="020F0502020204030204" pitchFamily="34" charset="0"/>
              <a:cs typeface="Tahoma" panose="020B0604030504040204" pitchFamily="34" charset="0"/>
            </a:endParaRPr>
          </a:p>
        </p:txBody>
      </p:sp>
      <p:sp>
        <p:nvSpPr>
          <p:cNvPr id="10" name="Rectangle 9">
            <a:extLst>
              <a:ext uri="{FF2B5EF4-FFF2-40B4-BE49-F238E27FC236}">
                <a16:creationId xmlns:a16="http://schemas.microsoft.com/office/drawing/2014/main" id="{00601C58-85D5-4A62-A8C2-41A8150E64A8}"/>
              </a:ext>
            </a:extLst>
          </p:cNvPr>
          <p:cNvSpPr/>
          <p:nvPr/>
        </p:nvSpPr>
        <p:spPr>
          <a:xfrm>
            <a:off x="952501" y="6410840"/>
            <a:ext cx="18427337" cy="4089453"/>
          </a:xfrm>
          <a:prstGeom prst="rect">
            <a:avLst/>
          </a:prstGeom>
        </p:spPr>
        <p:txBody>
          <a:bodyPr wrap="square">
            <a:spAutoFit/>
          </a:bodyPr>
          <a:lstStyle/>
          <a:p>
            <a:pPr>
              <a:lnSpc>
                <a:spcPct val="107000"/>
              </a:lnSpc>
              <a:spcAft>
                <a:spcPts val="800"/>
              </a:spcAft>
            </a:pPr>
            <a:r>
              <a:rPr lang="vi-VN" sz="4400">
                <a:solidFill>
                  <a:srgbClr val="000000"/>
                </a:solidFill>
                <a:latin typeface="Tahoma" panose="020B0604030504040204" pitchFamily="34" charset="0"/>
                <a:ea typeface="Calibri" panose="020F0502020204030204" pitchFamily="34" charset="0"/>
                <a:cs typeface="Tahoma" panose="020B0604030504040204" pitchFamily="34" charset="0"/>
              </a:rPr>
              <a:t>a) Nhân mỗi giá trị của mẫu số liệu với 2 thì:</a:t>
            </a:r>
            <a:endParaRPr lang="en-US" sz="400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800"/>
              </a:spcAft>
            </a:pPr>
            <a:r>
              <a:rPr lang="vi-VN" sz="4400">
                <a:solidFill>
                  <a:srgbClr val="000000"/>
                </a:solidFill>
                <a:latin typeface="Tahoma" panose="020B0604030504040204" pitchFamily="34" charset="0"/>
                <a:ea typeface="Calibri" panose="020F0502020204030204" pitchFamily="34" charset="0"/>
                <a:cs typeface="Tahoma" panose="020B0604030504040204" pitchFamily="34" charset="0"/>
              </a:rPr>
              <a:t>Khoảng biến thiên tăng gấp 2 lần.</a:t>
            </a:r>
            <a:endParaRPr lang="en-US" sz="400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800"/>
              </a:spcAft>
            </a:pPr>
            <a:r>
              <a:rPr lang="vi-VN" sz="4400">
                <a:solidFill>
                  <a:srgbClr val="000000"/>
                </a:solidFill>
                <a:latin typeface="Tahoma" panose="020B0604030504040204" pitchFamily="34" charset="0"/>
                <a:ea typeface="Calibri" panose="020F0502020204030204" pitchFamily="34" charset="0"/>
                <a:cs typeface="Tahoma" panose="020B0604030504040204" pitchFamily="34" charset="0"/>
              </a:rPr>
              <a:t>Khoảng tứ phân vị tăng gấp 2 lần.</a:t>
            </a:r>
            <a:endParaRPr lang="en-US" sz="400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800"/>
              </a:spcAft>
            </a:pPr>
            <a:r>
              <a:rPr lang="vi-VN" sz="4400">
                <a:solidFill>
                  <a:srgbClr val="000000"/>
                </a:solidFill>
                <a:latin typeface="Tahoma" panose="020B0604030504040204" pitchFamily="34" charset="0"/>
                <a:ea typeface="Calibri" panose="020F0502020204030204" pitchFamily="34" charset="0"/>
                <a:cs typeface="Tahoma" panose="020B0604030504040204" pitchFamily="34" charset="0"/>
              </a:rPr>
              <a:t>Độ lệch chuẩn tăng gấp 4 lần.</a:t>
            </a:r>
            <a:endParaRPr lang="en-US" sz="400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800"/>
              </a:spcAft>
            </a:pPr>
            <a:r>
              <a:rPr lang="vi-VN" sz="4400">
                <a:solidFill>
                  <a:srgbClr val="000000"/>
                </a:solidFill>
                <a:latin typeface="Tahoma" panose="020B0604030504040204" pitchFamily="34" charset="0"/>
                <a:ea typeface="Calibri" panose="020F0502020204030204" pitchFamily="34" charset="0"/>
                <a:cs typeface="Tahoma" panose="020B0604030504040204" pitchFamily="34" charset="0"/>
              </a:rPr>
              <a:t>.</a:t>
            </a:r>
            <a:endParaRPr lang="en-US" sz="4000" dirty="0">
              <a:effectLst/>
              <a:latin typeface="Calibri" panose="020F0502020204030204" pitchFamily="34" charset="0"/>
              <a:ea typeface="Calibri" panose="020F0502020204030204" pitchFamily="34" charset="0"/>
              <a:cs typeface="Tahoma" panose="020B0604030504040204" pitchFamily="34" charset="0"/>
            </a:endParaRPr>
          </a:p>
        </p:txBody>
      </p:sp>
      <p:sp>
        <p:nvSpPr>
          <p:cNvPr id="14" name="Rectangle 13">
            <a:extLst>
              <a:ext uri="{FF2B5EF4-FFF2-40B4-BE49-F238E27FC236}">
                <a16:creationId xmlns:a16="http://schemas.microsoft.com/office/drawing/2014/main" id="{578AF60B-A238-4AB5-9A18-7B76A5F25249}"/>
              </a:ext>
            </a:extLst>
          </p:cNvPr>
          <p:cNvSpPr/>
          <p:nvPr/>
        </p:nvSpPr>
        <p:spPr>
          <a:xfrm>
            <a:off x="952500" y="9934926"/>
            <a:ext cx="11239499" cy="3262368"/>
          </a:xfrm>
          <a:prstGeom prst="rect">
            <a:avLst/>
          </a:prstGeom>
        </p:spPr>
        <p:txBody>
          <a:bodyPr wrap="square">
            <a:spAutoFit/>
          </a:bodyPr>
          <a:lstStyle/>
          <a:p>
            <a:pPr>
              <a:lnSpc>
                <a:spcPct val="107000"/>
              </a:lnSpc>
              <a:spcAft>
                <a:spcPts val="800"/>
              </a:spcAft>
            </a:pPr>
            <a:r>
              <a:rPr lang="vi-VN" sz="4400">
                <a:solidFill>
                  <a:srgbClr val="000000"/>
                </a:solidFill>
                <a:latin typeface="Tahoma" panose="020B0604030504040204" pitchFamily="34" charset="0"/>
                <a:ea typeface="Calibri" panose="020F0502020204030204" pitchFamily="34" charset="0"/>
                <a:cs typeface="Tahoma" panose="020B0604030504040204" pitchFamily="34" charset="0"/>
              </a:rPr>
              <a:t>b) Cộng mỗi giá trị của mẫu số liệu với 2 thì:</a:t>
            </a:r>
            <a:endParaRPr lang="en-US" sz="400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800"/>
              </a:spcAft>
            </a:pPr>
            <a:r>
              <a:rPr lang="vi-VN" sz="4400">
                <a:solidFill>
                  <a:srgbClr val="000000"/>
                </a:solidFill>
                <a:latin typeface="Tahoma" panose="020B0604030504040204" pitchFamily="34" charset="0"/>
                <a:ea typeface="Calibri" panose="020F0502020204030204" pitchFamily="34" charset="0"/>
                <a:cs typeface="Tahoma" panose="020B0604030504040204" pitchFamily="34" charset="0"/>
              </a:rPr>
              <a:t>Khoảng biến thiên giữ nguyên.		</a:t>
            </a:r>
            <a:endParaRPr lang="en-US" sz="400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800"/>
              </a:spcAft>
            </a:pPr>
            <a:r>
              <a:rPr lang="vi-VN" sz="4400">
                <a:solidFill>
                  <a:srgbClr val="000000"/>
                </a:solidFill>
                <a:latin typeface="Tahoma" panose="020B0604030504040204" pitchFamily="34" charset="0"/>
                <a:ea typeface="Calibri" panose="020F0502020204030204" pitchFamily="34" charset="0"/>
                <a:cs typeface="Tahoma" panose="020B0604030504040204" pitchFamily="34" charset="0"/>
              </a:rPr>
              <a:t>Khoảng tứ phân vị giữ nguyên.</a:t>
            </a:r>
            <a:endParaRPr lang="en-US" sz="4000">
              <a:latin typeface="Calibri" panose="020F0502020204030204" pitchFamily="34" charset="0"/>
              <a:ea typeface="Calibri" panose="020F0502020204030204" pitchFamily="34" charset="0"/>
              <a:cs typeface="Tahoma" panose="020B0604030504040204" pitchFamily="34" charset="0"/>
            </a:endParaRPr>
          </a:p>
          <a:p>
            <a:pPr>
              <a:lnSpc>
                <a:spcPct val="107000"/>
              </a:lnSpc>
              <a:spcAft>
                <a:spcPts val="800"/>
              </a:spcAft>
            </a:pPr>
            <a:r>
              <a:rPr lang="vi-VN" sz="4400">
                <a:solidFill>
                  <a:srgbClr val="000000"/>
                </a:solidFill>
                <a:latin typeface="Tahoma" panose="020B0604030504040204" pitchFamily="34" charset="0"/>
                <a:ea typeface="Calibri" panose="020F0502020204030204" pitchFamily="34" charset="0"/>
                <a:cs typeface="Tahoma" panose="020B0604030504040204" pitchFamily="34" charset="0"/>
              </a:rPr>
              <a:t>Độ lệch chuẩn giữ nguyên.</a:t>
            </a:r>
            <a:endParaRPr lang="en-US" sz="4000" dirty="0">
              <a:effectLst/>
              <a:latin typeface="Calibri" panose="020F0502020204030204" pitchFamily="34" charset="0"/>
              <a:ea typeface="Calibri" panose="020F0502020204030204" pitchFamily="34" charset="0"/>
              <a:cs typeface="Tahoma" panose="020B0604030504040204" pitchFamily="34" charset="0"/>
            </a:endParaRPr>
          </a:p>
        </p:txBody>
      </p:sp>
    </p:spTree>
    <p:extLst>
      <p:ext uri="{BB962C8B-B14F-4D97-AF65-F5344CB8AC3E}">
        <p14:creationId xmlns:p14="http://schemas.microsoft.com/office/powerpoint/2010/main" val="3885166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nodePh="1">
                                  <p:stCondLst>
                                    <p:cond delay="0"/>
                                  </p:stCondLst>
                                  <p:endCondLst>
                                    <p:cond evt="begin" delay="0">
                                      <p:tn val="10"/>
                                    </p:cond>
                                  </p:end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9" grpId="0"/>
      <p:bldP spid="8" grpId="0"/>
      <p:bldP spid="10"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828800"/>
                <a:ext cx="11353800" cy="116744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b="1" dirty="0">
                    <a:latin typeface="Tahoma" panose="020B0604030504040204" pitchFamily="34" charset="0"/>
                  </a:rPr>
                  <a:t>5.14.</a:t>
                </a:r>
                <a:r>
                  <a:rPr lang="vi-VN" dirty="0">
                    <a:latin typeface="Tahoma" panose="020B0604030504040204" pitchFamily="34" charset="0"/>
                  </a:rPr>
                  <a:t> </a:t>
                </a:r>
                <a:r>
                  <a:rPr lang="vi-VN" dirty="0" err="1">
                    <a:latin typeface="Tahoma" panose="020B0604030504040204" pitchFamily="34" charset="0"/>
                  </a:rPr>
                  <a:t>Từ</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a:t>
                </a:r>
                <a:r>
                  <a:rPr lang="vi-VN" dirty="0" err="1">
                    <a:latin typeface="Tahoma" panose="020B0604030504040204" pitchFamily="34" charset="0"/>
                  </a:rPr>
                  <a:t>về</a:t>
                </a:r>
                <a:r>
                  <a:rPr lang="vi-VN" dirty="0">
                    <a:latin typeface="Tahoma" panose="020B0604030504040204" pitchFamily="34" charset="0"/>
                  </a:rPr>
                  <a:t> </a:t>
                </a:r>
                <a:r>
                  <a:rPr lang="vi-VN" dirty="0" err="1">
                    <a:latin typeface="Tahoma" panose="020B0604030504040204" pitchFamily="34" charset="0"/>
                  </a:rPr>
                  <a:t>thuế</a:t>
                </a:r>
                <a:r>
                  <a:rPr lang="vi-VN" dirty="0">
                    <a:latin typeface="Tahoma" panose="020B0604030504040204" pitchFamily="34" charset="0"/>
                  </a:rPr>
                  <a:t> </a:t>
                </a:r>
                <a:r>
                  <a:rPr lang="vi-VN" dirty="0" err="1">
                    <a:latin typeface="Tahoma" panose="020B0604030504040204" pitchFamily="34" charset="0"/>
                  </a:rPr>
                  <a:t>thuốc</a:t>
                </a:r>
                <a:r>
                  <a:rPr lang="vi-VN" dirty="0">
                    <a:latin typeface="Tahoma" panose="020B0604030504040204" pitchFamily="34" charset="0"/>
                  </a:rPr>
                  <a:t> </a:t>
                </a:r>
                <a:r>
                  <a:rPr lang="vi-VN" dirty="0" err="1">
                    <a:latin typeface="Tahoma" panose="020B0604030504040204" pitchFamily="34" charset="0"/>
                  </a:rPr>
                  <a:t>lá</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51 </a:t>
                </a:r>
                <a:r>
                  <a:rPr lang="vi-VN" dirty="0" err="1">
                    <a:latin typeface="Tahoma" panose="020B0604030504040204" pitchFamily="34" charset="0"/>
                  </a:rPr>
                  <a:t>thành</a:t>
                </a:r>
                <a:r>
                  <a:rPr lang="vi-VN" dirty="0">
                    <a:latin typeface="Tahoma" panose="020B0604030504040204" pitchFamily="34" charset="0"/>
                  </a:rPr>
                  <a:t> </a:t>
                </a:r>
                <a:r>
                  <a:rPr lang="vi-VN" dirty="0" err="1">
                    <a:latin typeface="Tahoma" panose="020B0604030504040204" pitchFamily="34" charset="0"/>
                  </a:rPr>
                  <a:t>phố</a:t>
                </a:r>
                <a:r>
                  <a:rPr lang="vi-VN" dirty="0">
                    <a:latin typeface="Tahoma" panose="020B0604030504040204" pitchFamily="34" charset="0"/>
                  </a:rPr>
                  <a:t> </a:t>
                </a:r>
                <a:r>
                  <a:rPr lang="vi-VN" dirty="0" err="1">
                    <a:latin typeface="Tahoma" panose="020B0604030504040204" pitchFamily="34" charset="0"/>
                  </a:rPr>
                  <a:t>tại</a:t>
                </a:r>
                <a:r>
                  <a:rPr lang="vi-VN" dirty="0">
                    <a:latin typeface="Tahoma" panose="020B0604030504040204" pitchFamily="34" charset="0"/>
                  </a:rPr>
                  <a:t> </a:t>
                </a:r>
                <a:r>
                  <a:rPr lang="vi-VN" dirty="0" err="1">
                    <a:latin typeface="Tahoma" panose="020B0604030504040204" pitchFamily="34" charset="0"/>
                  </a:rPr>
                  <a:t>một</a:t>
                </a:r>
                <a:r>
                  <a:rPr lang="vi-VN" dirty="0">
                    <a:latin typeface="Tahoma" panose="020B0604030504040204" pitchFamily="34" charset="0"/>
                  </a:rPr>
                  <a:t> </a:t>
                </a:r>
                <a:r>
                  <a:rPr lang="vi-VN" dirty="0" err="1">
                    <a:latin typeface="Tahoma" panose="020B0604030504040204" pitchFamily="34" charset="0"/>
                  </a:rPr>
                  <a:t>quốc</a:t>
                </a:r>
                <a:r>
                  <a:rPr lang="vi-VN" dirty="0">
                    <a:latin typeface="Tahoma" panose="020B0604030504040204" pitchFamily="34" charset="0"/>
                  </a:rPr>
                  <a:t> gia, </a:t>
                </a:r>
                <a:r>
                  <a:rPr lang="vi-VN" dirty="0" err="1">
                    <a:latin typeface="Tahoma" panose="020B0604030504040204" pitchFamily="34" charset="0"/>
                  </a:rPr>
                  <a:t>người</a:t>
                </a:r>
                <a:r>
                  <a:rPr lang="vi-VN" dirty="0">
                    <a:latin typeface="Tahoma" panose="020B0604030504040204" pitchFamily="34" charset="0"/>
                  </a:rPr>
                  <a:t> ta </a:t>
                </a:r>
                <a:r>
                  <a:rPr lang="vi-VN" dirty="0" err="1">
                    <a:latin typeface="Tahoma" panose="020B0604030504040204" pitchFamily="34" charset="0"/>
                  </a:rPr>
                  <a:t>tính</a:t>
                </a:r>
                <a:r>
                  <a:rPr lang="vi-VN" dirty="0">
                    <a:latin typeface="Tahoma" panose="020B0604030504040204" pitchFamily="34" charset="0"/>
                  </a:rPr>
                  <a:t> </a:t>
                </a:r>
                <a:r>
                  <a:rPr lang="vi-VN" dirty="0" err="1">
                    <a:latin typeface="Tahoma" panose="020B0604030504040204" pitchFamily="34" charset="0"/>
                  </a:rPr>
                  <a:t>được</a:t>
                </a:r>
                <a:r>
                  <a:rPr lang="vi-VN" dirty="0">
                    <a:latin typeface="Tahoma" panose="020B0604030504040204" pitchFamily="34" charset="0"/>
                  </a:rPr>
                  <a:t>:</a:t>
                </a:r>
                <a:endParaRPr lang="en-US" dirty="0">
                  <a:latin typeface="+mj-lt"/>
                </a:endParaRPr>
              </a:p>
              <a:p>
                <a:pPr marL="0" indent="0">
                  <a:buNone/>
                </a:pP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a:t>
                </a:r>
                <a:r>
                  <a:rPr lang="vi-VN" dirty="0" err="1">
                    <a:latin typeface="Tahoma" panose="020B0604030504040204" pitchFamily="34" charset="0"/>
                  </a:rPr>
                  <a:t>nhỏ</a:t>
                </a:r>
                <a:r>
                  <a:rPr lang="vi-VN" dirty="0">
                    <a:latin typeface="Tahoma" panose="020B0604030504040204" pitchFamily="34" charset="0"/>
                  </a:rPr>
                  <a:t> </a:t>
                </a:r>
                <a:r>
                  <a:rPr lang="vi-VN" dirty="0" err="1">
                    <a:latin typeface="Tahoma" panose="020B0604030504040204" pitchFamily="34" charset="0"/>
                  </a:rPr>
                  <a:t>nhất</a:t>
                </a:r>
                <a:r>
                  <a:rPr lang="vi-VN" dirty="0">
                    <a:latin typeface="Tahoma" panose="020B0604030504040204" pitchFamily="34" charset="0"/>
                  </a:rPr>
                  <a:t> </a:t>
                </a:r>
                <a:r>
                  <a:rPr lang="vi-VN" dirty="0" err="1">
                    <a:latin typeface="Tahoma" panose="020B0604030504040204" pitchFamily="34" charset="0"/>
                  </a:rPr>
                  <a:t>bằng</a:t>
                </a:r>
                <a:r>
                  <a:rPr lang="vi-VN" dirty="0">
                    <a:latin typeface="Tahoma" panose="020B0604030504040204" pitchFamily="34" charset="0"/>
                  </a:rPr>
                  <a:t> 2,5;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=36;</m:t>
                    </m:r>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2</m:t>
                        </m:r>
                      </m:sub>
                    </m:sSub>
                    <m:r>
                      <a:rPr lang="vi-VN" i="1">
                        <a:latin typeface="Cambria Math" panose="02040503050406030204" pitchFamily="18" charset="0"/>
                      </a:rPr>
                      <m:t>=60;</m:t>
                    </m:r>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3</m:t>
                        </m:r>
                      </m:sub>
                    </m:sSub>
                    <m:r>
                      <a:rPr lang="vi-VN" i="1">
                        <a:latin typeface="Cambria Math" panose="02040503050406030204" pitchFamily="18" charset="0"/>
                      </a:rPr>
                      <m:t>=100</m:t>
                    </m:r>
                  </m:oMath>
                </a14:m>
                <a:r>
                  <a:rPr lang="vi-VN" dirty="0">
                    <a:latin typeface="Tahoma" panose="020B0604030504040204" pitchFamily="34" charset="0"/>
                  </a:rPr>
                  <a:t>; </a:t>
                </a: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a:t>
                </a:r>
                <a:r>
                  <a:rPr lang="vi-VN" dirty="0" err="1">
                    <a:latin typeface="Tahoma" panose="020B0604030504040204" pitchFamily="34" charset="0"/>
                  </a:rPr>
                  <a:t>lớn</a:t>
                </a:r>
                <a:r>
                  <a:rPr lang="vi-VN" dirty="0">
                    <a:latin typeface="Tahoma" panose="020B0604030504040204" pitchFamily="34" charset="0"/>
                  </a:rPr>
                  <a:t> </a:t>
                </a:r>
                <a:r>
                  <a:rPr lang="vi-VN" dirty="0" err="1">
                    <a:latin typeface="Tahoma" panose="020B0604030504040204" pitchFamily="34" charset="0"/>
                  </a:rPr>
                  <a:t>nhất</a:t>
                </a:r>
                <a:r>
                  <a:rPr lang="vi-VN" dirty="0">
                    <a:latin typeface="Tahoma" panose="020B0604030504040204" pitchFamily="34" charset="0"/>
                  </a:rPr>
                  <a:t> </a:t>
                </a:r>
                <a:r>
                  <a:rPr lang="vi-VN" dirty="0" err="1">
                    <a:latin typeface="Tahoma" panose="020B0604030504040204" pitchFamily="34" charset="0"/>
                  </a:rPr>
                  <a:t>bằng</a:t>
                </a:r>
                <a:r>
                  <a:rPr lang="vi-VN" dirty="0">
                    <a:latin typeface="Tahoma" panose="020B0604030504040204" pitchFamily="34" charset="0"/>
                  </a:rPr>
                  <a:t> 205.</a:t>
                </a:r>
                <a:endParaRPr lang="en-US" dirty="0">
                  <a:latin typeface="+mj-lt"/>
                </a:endParaRPr>
              </a:p>
              <a:p>
                <a:pPr marL="0" indent="0">
                  <a:buNone/>
                </a:pPr>
                <a:r>
                  <a:rPr lang="vi-VN" dirty="0">
                    <a:latin typeface="Tahoma" panose="020B0604030504040204" pitchFamily="34" charset="0"/>
                  </a:rPr>
                  <a:t>a) </a:t>
                </a:r>
                <a:r>
                  <a:rPr lang="vi-VN" dirty="0" err="1">
                    <a:latin typeface="Tahoma" panose="020B0604030504040204" pitchFamily="34" charset="0"/>
                  </a:rPr>
                  <a:t>Tỉ</a:t>
                </a:r>
                <a:r>
                  <a:rPr lang="vi-VN" dirty="0">
                    <a:latin typeface="Tahoma" panose="020B0604030504040204" pitchFamily="34" charset="0"/>
                  </a:rPr>
                  <a:t> </a:t>
                </a:r>
                <a:r>
                  <a:rPr lang="vi-VN" dirty="0" err="1">
                    <a:latin typeface="Tahoma" panose="020B0604030504040204" pitchFamily="34" charset="0"/>
                  </a:rPr>
                  <a:t>lệ</a:t>
                </a:r>
                <a:r>
                  <a:rPr lang="vi-VN" dirty="0">
                    <a:latin typeface="Tahoma" panose="020B0604030504040204" pitchFamily="34" charset="0"/>
                  </a:rPr>
                  <a:t> </a:t>
                </a:r>
                <a:r>
                  <a:rPr lang="vi-VN" dirty="0" err="1">
                    <a:latin typeface="Tahoma" panose="020B0604030504040204" pitchFamily="34" charset="0"/>
                  </a:rPr>
                  <a:t>thành</a:t>
                </a:r>
                <a:r>
                  <a:rPr lang="vi-VN" dirty="0">
                    <a:latin typeface="Tahoma" panose="020B0604030504040204" pitchFamily="34" charset="0"/>
                  </a:rPr>
                  <a:t> </a:t>
                </a:r>
                <a:r>
                  <a:rPr lang="vi-VN" dirty="0" err="1">
                    <a:latin typeface="Tahoma" panose="020B0604030504040204" pitchFamily="34" charset="0"/>
                  </a:rPr>
                  <a:t>phố</a:t>
                </a:r>
                <a:r>
                  <a:rPr lang="vi-VN" dirty="0">
                    <a:latin typeface="Tahoma" panose="020B0604030504040204" pitchFamily="34" charset="0"/>
                  </a:rPr>
                  <a:t> </a:t>
                </a:r>
                <a:r>
                  <a:rPr lang="vi-VN" dirty="0" err="1">
                    <a:latin typeface="Tahoma" panose="020B0604030504040204" pitchFamily="34" charset="0"/>
                  </a:rPr>
                  <a:t>có</a:t>
                </a:r>
                <a:r>
                  <a:rPr lang="vi-VN" dirty="0">
                    <a:latin typeface="Tahoma" panose="020B0604030504040204" pitchFamily="34" charset="0"/>
                  </a:rPr>
                  <a:t> </a:t>
                </a:r>
                <a:r>
                  <a:rPr lang="vi-VN" dirty="0" err="1">
                    <a:latin typeface="Tahoma" panose="020B0604030504040204" pitchFamily="34" charset="0"/>
                  </a:rPr>
                  <a:t>thuế</a:t>
                </a:r>
                <a:r>
                  <a:rPr lang="vi-VN" dirty="0">
                    <a:latin typeface="Tahoma" panose="020B0604030504040204" pitchFamily="34" charset="0"/>
                  </a:rPr>
                  <a:t> </a:t>
                </a:r>
                <a:r>
                  <a:rPr lang="vi-VN" dirty="0" err="1">
                    <a:latin typeface="Tahoma" panose="020B0604030504040204" pitchFamily="34" charset="0"/>
                  </a:rPr>
                  <a:t>thuốc</a:t>
                </a:r>
                <a:r>
                  <a:rPr lang="vi-VN" dirty="0">
                    <a:latin typeface="Tahoma" panose="020B0604030504040204" pitchFamily="34" charset="0"/>
                  </a:rPr>
                  <a:t> </a:t>
                </a:r>
                <a:r>
                  <a:rPr lang="vi-VN" dirty="0" err="1">
                    <a:latin typeface="Tahoma" panose="020B0604030504040204" pitchFamily="34" charset="0"/>
                  </a:rPr>
                  <a:t>lá</a:t>
                </a:r>
                <a:r>
                  <a:rPr lang="vi-VN" dirty="0">
                    <a:latin typeface="Tahoma" panose="020B0604030504040204" pitchFamily="34" charset="0"/>
                  </a:rPr>
                  <a:t> </a:t>
                </a:r>
                <a:r>
                  <a:rPr lang="vi-VN" dirty="0" err="1">
                    <a:latin typeface="Tahoma" panose="020B0604030504040204" pitchFamily="34" charset="0"/>
                  </a:rPr>
                  <a:t>lớn</a:t>
                </a:r>
                <a:r>
                  <a:rPr lang="vi-VN" dirty="0">
                    <a:latin typeface="Tahoma" panose="020B0604030504040204" pitchFamily="34" charset="0"/>
                  </a:rPr>
                  <a:t> hơn 36 </a:t>
                </a:r>
                <a:r>
                  <a:rPr lang="vi-VN" dirty="0" err="1">
                    <a:latin typeface="Tahoma" panose="020B0604030504040204" pitchFamily="34" charset="0"/>
                  </a:rPr>
                  <a:t>là</a:t>
                </a:r>
                <a:r>
                  <a:rPr lang="vi-VN" dirty="0">
                    <a:latin typeface="Tahoma" panose="020B0604030504040204" pitchFamily="34" charset="0"/>
                  </a:rPr>
                  <a:t> bao nhiêu?</a:t>
                </a:r>
                <a:endParaRPr lang="en-US" dirty="0">
                  <a:latin typeface="+mj-lt"/>
                </a:endParaRPr>
              </a:p>
              <a:p>
                <a:pPr marL="0" indent="0">
                  <a:buNone/>
                </a:pPr>
                <a:r>
                  <a:rPr lang="vi-VN" dirty="0">
                    <a:latin typeface="Tahoma" panose="020B0604030504040204" pitchFamily="34" charset="0"/>
                  </a:rPr>
                  <a:t>b) </a:t>
                </a:r>
                <a:r>
                  <a:rPr lang="vi-VN" dirty="0" err="1">
                    <a:latin typeface="Tahoma" panose="020B0604030504040204" pitchFamily="34" charset="0"/>
                  </a:rPr>
                  <a:t>Chỉ</a:t>
                </a:r>
                <a:r>
                  <a:rPr lang="vi-VN" dirty="0">
                    <a:latin typeface="Tahoma" panose="020B0604030504040204" pitchFamily="34" charset="0"/>
                  </a:rPr>
                  <a:t> ra hai </a:t>
                </a: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sao cho </a:t>
                </a:r>
                <a:r>
                  <a:rPr lang="vi-VN" dirty="0" err="1">
                    <a:latin typeface="Tahoma" panose="020B0604030504040204" pitchFamily="34" charset="0"/>
                  </a:rPr>
                  <a:t>có</a:t>
                </a:r>
                <a:r>
                  <a:rPr lang="vi-VN" dirty="0">
                    <a:latin typeface="Tahoma" panose="020B0604030504040204" pitchFamily="34" charset="0"/>
                  </a:rPr>
                  <a:t> </a:t>
                </a:r>
                <a14:m>
                  <m:oMath xmlns:m="http://schemas.openxmlformats.org/officeDocument/2006/math">
                    <m:r>
                      <a:rPr lang="vi-VN" i="1">
                        <a:latin typeface="Cambria Math" panose="02040503050406030204" pitchFamily="18" charset="0"/>
                      </a:rPr>
                      <m:t>50%</m:t>
                    </m:r>
                  </m:oMath>
                </a14:m>
                <a:r>
                  <a:rPr lang="vi-VN" dirty="0">
                    <a:latin typeface="Tahoma" panose="020B0604030504040204" pitchFamily="34" charset="0"/>
                  </a:rPr>
                  <a:t> </a:t>
                </a: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a:t>
                </a:r>
                <a:r>
                  <a:rPr lang="vi-VN" dirty="0" err="1">
                    <a:latin typeface="Tahoma" panose="020B0604030504040204" pitchFamily="34" charset="0"/>
                  </a:rPr>
                  <a:t>nằm</a:t>
                </a:r>
                <a:r>
                  <a:rPr lang="vi-VN" dirty="0">
                    <a:latin typeface="Tahoma" panose="020B0604030504040204" pitchFamily="34" charset="0"/>
                  </a:rPr>
                  <a:t> </a:t>
                </a:r>
                <a:r>
                  <a:rPr lang="vi-VN" dirty="0" err="1">
                    <a:latin typeface="Tahoma" panose="020B0604030504040204" pitchFamily="34" charset="0"/>
                  </a:rPr>
                  <a:t>giữa</a:t>
                </a:r>
                <a:r>
                  <a:rPr lang="vi-VN" dirty="0">
                    <a:latin typeface="Tahoma" panose="020B0604030504040204" pitchFamily="34" charset="0"/>
                  </a:rPr>
                  <a:t> hai </a:t>
                </a: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a:t>
                </a:r>
                <a:r>
                  <a:rPr lang="vi-VN" dirty="0" err="1">
                    <a:latin typeface="Tahoma" panose="020B0604030504040204" pitchFamily="34" charset="0"/>
                  </a:rPr>
                  <a:t>này</a:t>
                </a:r>
                <a:r>
                  <a:rPr lang="vi-VN" dirty="0">
                    <a:latin typeface="Tahoma" panose="020B0604030504040204" pitchFamily="34" charset="0"/>
                  </a:rPr>
                  <a:t>.</a:t>
                </a:r>
                <a:endParaRPr lang="en-US" dirty="0">
                  <a:latin typeface="+mj-lt"/>
                </a:endParaRPr>
              </a:p>
              <a:p>
                <a:pPr marL="0" indent="0">
                  <a:buNone/>
                </a:pPr>
                <a:r>
                  <a:rPr lang="vi-VN" dirty="0">
                    <a:latin typeface="Tahoma" panose="020B0604030504040204" pitchFamily="34" charset="0"/>
                  </a:rPr>
                  <a:t>c) </a:t>
                </a:r>
                <a:r>
                  <a:rPr lang="vi-VN" dirty="0" err="1">
                    <a:latin typeface="Tahoma" panose="020B0604030504040204" pitchFamily="34" charset="0"/>
                  </a:rPr>
                  <a:t>Tìm</a:t>
                </a:r>
                <a:r>
                  <a:rPr lang="vi-VN" dirty="0">
                    <a:latin typeface="Tahoma" panose="020B0604030504040204" pitchFamily="34" charset="0"/>
                  </a:rPr>
                  <a:t> </a:t>
                </a:r>
                <a:r>
                  <a:rPr lang="vi-VN" dirty="0" err="1">
                    <a:latin typeface="Tahoma" panose="020B0604030504040204" pitchFamily="34" charset="0"/>
                  </a:rPr>
                  <a:t>khoảng</a:t>
                </a:r>
                <a:r>
                  <a:rPr lang="vi-VN" dirty="0">
                    <a:latin typeface="Tahoma" panose="020B0604030504040204" pitchFamily="34" charset="0"/>
                  </a:rPr>
                  <a:t> </a:t>
                </a:r>
                <a:r>
                  <a:rPr lang="vi-VN" dirty="0" err="1">
                    <a:latin typeface="Tahoma" panose="020B0604030504040204" pitchFamily="34" charset="0"/>
                  </a:rPr>
                  <a:t>tứ</a:t>
                </a:r>
                <a:r>
                  <a:rPr lang="vi-VN" dirty="0">
                    <a:latin typeface="Tahoma" panose="020B0604030504040204" pitchFamily="34" charset="0"/>
                  </a:rPr>
                  <a:t> phân </a:t>
                </a:r>
                <a:r>
                  <a:rPr lang="vi-VN" dirty="0" err="1">
                    <a:latin typeface="Tahoma" panose="020B0604030504040204" pitchFamily="34" charset="0"/>
                  </a:rPr>
                  <a:t>vị</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a:t>
                </a:r>
                <a:endParaRPr lang="en-US" dirty="0">
                  <a:latin typeface="+mj-lt"/>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828800"/>
                <a:ext cx="11353800" cy="11674476"/>
              </a:xfrm>
              <a:prstGeom prst="rect">
                <a:avLst/>
              </a:prstGeom>
              <a:blipFill>
                <a:blip r:embed="rId3"/>
                <a:stretch>
                  <a:fillRect l="-2414" t="-1774"/>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344400" y="1828800"/>
                <a:ext cx="11630891" cy="115903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b="1" dirty="0" err="1">
                    <a:latin typeface="Tahoma" panose="020B0604030504040204" pitchFamily="34" charset="0"/>
                  </a:rPr>
                  <a:t>Giải</a:t>
                </a:r>
                <a:endParaRPr lang="en-US" dirty="0">
                  <a:latin typeface="+mj-lt"/>
                </a:endParaRPr>
              </a:p>
              <a:p>
                <a:pPr marL="0" indent="0">
                  <a:buNone/>
                </a:pPr>
                <a:r>
                  <a:rPr lang="vi-VN" dirty="0">
                    <a:latin typeface="Tahoma" panose="020B0604030504040204" pitchFamily="34" charset="0"/>
                  </a:rPr>
                  <a:t>a) </a:t>
                </a:r>
                <a:r>
                  <a:rPr lang="vi-VN" dirty="0" err="1">
                    <a:latin typeface="Tahoma" panose="020B0604030504040204" pitchFamily="34" charset="0"/>
                  </a:rPr>
                  <a:t>Từ</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a:t>
                </a:r>
                <a:r>
                  <a:rPr lang="vi-VN" dirty="0" err="1">
                    <a:latin typeface="Tahoma" panose="020B0604030504040204" pitchFamily="34" charset="0"/>
                  </a:rPr>
                  <a:t>về</a:t>
                </a:r>
                <a:r>
                  <a:rPr lang="vi-VN" dirty="0">
                    <a:latin typeface="Tahoma" panose="020B0604030504040204" pitchFamily="34" charset="0"/>
                  </a:rPr>
                  <a:t> </a:t>
                </a:r>
                <a:r>
                  <a:rPr lang="vi-VN" dirty="0" err="1">
                    <a:latin typeface="Tahoma" panose="020B0604030504040204" pitchFamily="34" charset="0"/>
                  </a:rPr>
                  <a:t>thuế</a:t>
                </a:r>
                <a:r>
                  <a:rPr lang="vi-VN" dirty="0">
                    <a:latin typeface="Tahoma" panose="020B0604030504040204" pitchFamily="34" charset="0"/>
                  </a:rPr>
                  <a:t> </a:t>
                </a:r>
                <a:r>
                  <a:rPr lang="vi-VN" dirty="0" err="1">
                    <a:latin typeface="Tahoma" panose="020B0604030504040204" pitchFamily="34" charset="0"/>
                  </a:rPr>
                  <a:t>thuốc</a:t>
                </a:r>
                <a:r>
                  <a:rPr lang="vi-VN" dirty="0">
                    <a:latin typeface="Tahoma" panose="020B0604030504040204" pitchFamily="34" charset="0"/>
                  </a:rPr>
                  <a:t> </a:t>
                </a:r>
                <a:r>
                  <a:rPr lang="vi-VN" dirty="0" err="1">
                    <a:latin typeface="Tahoma" panose="020B0604030504040204" pitchFamily="34" charset="0"/>
                  </a:rPr>
                  <a:t>lá</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51 </a:t>
                </a:r>
                <a:r>
                  <a:rPr lang="vi-VN" dirty="0" err="1">
                    <a:latin typeface="Tahoma" panose="020B0604030504040204" pitchFamily="34" charset="0"/>
                  </a:rPr>
                  <a:t>thành</a:t>
                </a:r>
                <a:r>
                  <a:rPr lang="vi-VN" dirty="0">
                    <a:latin typeface="Tahoma" panose="020B0604030504040204" pitchFamily="34" charset="0"/>
                  </a:rPr>
                  <a:t> </a:t>
                </a:r>
                <a:r>
                  <a:rPr lang="vi-VN" dirty="0" err="1">
                    <a:latin typeface="Tahoma" panose="020B0604030504040204" pitchFamily="34" charset="0"/>
                  </a:rPr>
                  <a:t>phố</a:t>
                </a:r>
                <a:r>
                  <a:rPr lang="vi-VN" dirty="0">
                    <a:latin typeface="Tahoma" panose="020B0604030504040204" pitchFamily="34" charset="0"/>
                  </a:rPr>
                  <a:t> </a:t>
                </a:r>
                <a:r>
                  <a:rPr lang="vi-VN" dirty="0" err="1">
                    <a:latin typeface="Tahoma" panose="020B0604030504040204" pitchFamily="34" charset="0"/>
                  </a:rPr>
                  <a:t>tại</a:t>
                </a:r>
                <a:r>
                  <a:rPr lang="vi-VN" dirty="0">
                    <a:latin typeface="Tahoma" panose="020B0604030504040204" pitchFamily="34" charset="0"/>
                  </a:rPr>
                  <a:t> </a:t>
                </a:r>
                <a:r>
                  <a:rPr lang="vi-VN" dirty="0" err="1">
                    <a:latin typeface="Tahoma" panose="020B0604030504040204" pitchFamily="34" charset="0"/>
                  </a:rPr>
                  <a:t>một</a:t>
                </a:r>
                <a:r>
                  <a:rPr lang="vi-VN" dirty="0">
                    <a:latin typeface="Tahoma" panose="020B0604030504040204" pitchFamily="34" charset="0"/>
                  </a:rPr>
                  <a:t> </a:t>
                </a:r>
                <a:r>
                  <a:rPr lang="vi-VN" dirty="0" err="1">
                    <a:latin typeface="Tahoma" panose="020B0604030504040204" pitchFamily="34" charset="0"/>
                  </a:rPr>
                  <a:t>quốc</a:t>
                </a:r>
                <a:r>
                  <a:rPr lang="vi-VN" dirty="0">
                    <a:latin typeface="Tahoma" panose="020B0604030504040204" pitchFamily="34" charset="0"/>
                  </a:rPr>
                  <a:t> gia, </a:t>
                </a:r>
                <a:r>
                  <a:rPr lang="vi-VN" dirty="0" err="1">
                    <a:latin typeface="Tahoma" panose="020B0604030504040204" pitchFamily="34" charset="0"/>
                  </a:rPr>
                  <a:t>người</a:t>
                </a:r>
                <a:r>
                  <a:rPr lang="vi-VN" dirty="0">
                    <a:latin typeface="Tahoma" panose="020B0604030504040204" pitchFamily="34" charset="0"/>
                  </a:rPr>
                  <a:t> ta </a:t>
                </a:r>
                <a:r>
                  <a:rPr lang="vi-VN" dirty="0" err="1">
                    <a:latin typeface="Tahoma" panose="020B0604030504040204" pitchFamily="34" charset="0"/>
                  </a:rPr>
                  <a:t>tính</a:t>
                </a:r>
                <a:r>
                  <a:rPr lang="vi-VN" dirty="0">
                    <a:latin typeface="Tahoma" panose="020B0604030504040204" pitchFamily="34" charset="0"/>
                  </a:rPr>
                  <a:t> </a:t>
                </a:r>
                <a:r>
                  <a:rPr lang="vi-VN" dirty="0" err="1">
                    <a:latin typeface="Tahoma" panose="020B0604030504040204" pitchFamily="34" charset="0"/>
                  </a:rPr>
                  <a:t>được</a:t>
                </a:r>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=36</m:t>
                    </m:r>
                  </m:oMath>
                </a14:m>
                <a:r>
                  <a:rPr lang="vi-VN" dirty="0">
                    <a:latin typeface="Tahoma" panose="020B0604030504040204" pitchFamily="34" charset="0"/>
                  </a:rPr>
                  <a:t> nên </a:t>
                </a:r>
                <a:r>
                  <a:rPr lang="vi-VN" dirty="0" err="1">
                    <a:latin typeface="Tahoma" panose="020B0604030504040204" pitchFamily="34" charset="0"/>
                  </a:rPr>
                  <a:t>có</a:t>
                </a:r>
                <a:r>
                  <a:rPr lang="vi-VN" dirty="0">
                    <a:latin typeface="Tahoma" panose="020B0604030504040204" pitchFamily="34" charset="0"/>
                  </a:rPr>
                  <a:t> 12 </a:t>
                </a:r>
                <a:r>
                  <a:rPr lang="vi-VN" dirty="0" err="1">
                    <a:latin typeface="Tahoma" panose="020B0604030504040204" pitchFamily="34" charset="0"/>
                  </a:rPr>
                  <a:t>thành</a:t>
                </a:r>
                <a:r>
                  <a:rPr lang="vi-VN" dirty="0">
                    <a:latin typeface="Tahoma" panose="020B0604030504040204" pitchFamily="34" charset="0"/>
                  </a:rPr>
                  <a:t> </a:t>
                </a:r>
                <a:r>
                  <a:rPr lang="vi-VN" dirty="0" err="1">
                    <a:latin typeface="Tahoma" panose="020B0604030504040204" pitchFamily="34" charset="0"/>
                  </a:rPr>
                  <a:t>phố</a:t>
                </a:r>
                <a:r>
                  <a:rPr lang="vi-VN" dirty="0">
                    <a:latin typeface="Tahoma" panose="020B0604030504040204" pitchFamily="34" charset="0"/>
                  </a:rPr>
                  <a:t> </a:t>
                </a:r>
                <a:r>
                  <a:rPr lang="vi-VN" dirty="0" err="1">
                    <a:latin typeface="Tahoma" panose="020B0604030504040204" pitchFamily="34" charset="0"/>
                  </a:rPr>
                  <a:t>có</a:t>
                </a:r>
                <a:r>
                  <a:rPr lang="vi-VN" dirty="0">
                    <a:latin typeface="Tahoma" panose="020B0604030504040204" pitchFamily="34" charset="0"/>
                  </a:rPr>
                  <a:t> </a:t>
                </a:r>
                <a:r>
                  <a:rPr lang="vi-VN" dirty="0" err="1">
                    <a:latin typeface="Tahoma" panose="020B0604030504040204" pitchFamily="34" charset="0"/>
                  </a:rPr>
                  <a:t>thuế</a:t>
                </a:r>
                <a:r>
                  <a:rPr lang="vi-VN" dirty="0">
                    <a:latin typeface="Tahoma" panose="020B0604030504040204" pitchFamily="34" charset="0"/>
                  </a:rPr>
                  <a:t> </a:t>
                </a:r>
                <a:r>
                  <a:rPr lang="vi-VN" dirty="0" err="1">
                    <a:latin typeface="Tahoma" panose="020B0604030504040204" pitchFamily="34" charset="0"/>
                  </a:rPr>
                  <a:t>thuốc</a:t>
                </a:r>
                <a:r>
                  <a:rPr lang="vi-VN" dirty="0">
                    <a:latin typeface="Tahoma" panose="020B0604030504040204" pitchFamily="34" charset="0"/>
                  </a:rPr>
                  <a:t> </a:t>
                </a:r>
                <a:r>
                  <a:rPr lang="vi-VN" dirty="0" err="1">
                    <a:latin typeface="Tahoma" panose="020B0604030504040204" pitchFamily="34" charset="0"/>
                  </a:rPr>
                  <a:t>lá</a:t>
                </a:r>
                <a:r>
                  <a:rPr lang="vi-VN" dirty="0">
                    <a:latin typeface="Tahoma" panose="020B0604030504040204" pitchFamily="34" charset="0"/>
                  </a:rPr>
                  <a:t> </a:t>
                </a:r>
                <a:r>
                  <a:rPr lang="vi-VN" dirty="0" err="1">
                    <a:latin typeface="Tahoma" panose="020B0604030504040204" pitchFamily="34" charset="0"/>
                  </a:rPr>
                  <a:t>lớn</a:t>
                </a:r>
                <a:r>
                  <a:rPr lang="vi-VN" dirty="0">
                    <a:latin typeface="Tahoma" panose="020B0604030504040204" pitchFamily="34" charset="0"/>
                  </a:rPr>
                  <a:t> hơn 36.</a:t>
                </a:r>
                <a:endParaRPr lang="en-US" dirty="0">
                  <a:latin typeface="+mj-lt"/>
                </a:endParaRPr>
              </a:p>
              <a:p>
                <a:pPr marL="0" indent="0">
                  <a:buNone/>
                </a:pPr>
                <a:r>
                  <a:rPr lang="vi-VN" dirty="0" err="1">
                    <a:latin typeface="Tahoma" panose="020B0604030504040204" pitchFamily="34" charset="0"/>
                  </a:rPr>
                  <a:t>Vì</a:t>
                </a:r>
                <a:r>
                  <a:rPr lang="vi-VN" dirty="0">
                    <a:latin typeface="Tahoma" panose="020B0604030504040204" pitchFamily="34" charset="0"/>
                  </a:rPr>
                  <a:t> </a:t>
                </a:r>
                <a:r>
                  <a:rPr lang="vi-VN" dirty="0" err="1">
                    <a:latin typeface="Tahoma" panose="020B0604030504040204" pitchFamily="34" charset="0"/>
                  </a:rPr>
                  <a:t>vậy</a:t>
                </a:r>
                <a:r>
                  <a:rPr lang="vi-VN" dirty="0">
                    <a:latin typeface="Tahoma" panose="020B0604030504040204" pitchFamily="34" charset="0"/>
                  </a:rPr>
                  <a:t>, </a:t>
                </a:r>
                <a:r>
                  <a:rPr lang="vi-VN" dirty="0" err="1">
                    <a:latin typeface="Tahoma" panose="020B0604030504040204" pitchFamily="34" charset="0"/>
                  </a:rPr>
                  <a:t>tỉ</a:t>
                </a:r>
                <a:r>
                  <a:rPr lang="vi-VN" dirty="0">
                    <a:latin typeface="Tahoma" panose="020B0604030504040204" pitchFamily="34" charset="0"/>
                  </a:rPr>
                  <a:t> </a:t>
                </a:r>
                <a:r>
                  <a:rPr lang="vi-VN" dirty="0" err="1">
                    <a:latin typeface="Tahoma" panose="020B0604030504040204" pitchFamily="34" charset="0"/>
                  </a:rPr>
                  <a:t>lệ</a:t>
                </a:r>
                <a:r>
                  <a:rPr lang="vi-VN" dirty="0">
                    <a:latin typeface="Tahoma" panose="020B0604030504040204" pitchFamily="34" charset="0"/>
                  </a:rPr>
                  <a:t> </a:t>
                </a:r>
                <a:r>
                  <a:rPr lang="vi-VN" dirty="0" err="1">
                    <a:latin typeface="Tahoma" panose="020B0604030504040204" pitchFamily="34" charset="0"/>
                  </a:rPr>
                  <a:t>thành</a:t>
                </a:r>
                <a:r>
                  <a:rPr lang="vi-VN" dirty="0">
                    <a:latin typeface="Tahoma" panose="020B0604030504040204" pitchFamily="34" charset="0"/>
                  </a:rPr>
                  <a:t> </a:t>
                </a:r>
                <a:r>
                  <a:rPr lang="vi-VN" dirty="0" err="1">
                    <a:latin typeface="Tahoma" panose="020B0604030504040204" pitchFamily="34" charset="0"/>
                  </a:rPr>
                  <a:t>phố</a:t>
                </a:r>
                <a:r>
                  <a:rPr lang="vi-VN" dirty="0">
                    <a:latin typeface="Tahoma" panose="020B0604030504040204" pitchFamily="34" charset="0"/>
                  </a:rPr>
                  <a:t> </a:t>
                </a:r>
                <a:r>
                  <a:rPr lang="vi-VN" dirty="0" err="1">
                    <a:latin typeface="Tahoma" panose="020B0604030504040204" pitchFamily="34" charset="0"/>
                  </a:rPr>
                  <a:t>có</a:t>
                </a:r>
                <a:r>
                  <a:rPr lang="vi-VN" dirty="0">
                    <a:latin typeface="Tahoma" panose="020B0604030504040204" pitchFamily="34" charset="0"/>
                  </a:rPr>
                  <a:t> </a:t>
                </a:r>
                <a:r>
                  <a:rPr lang="vi-VN" dirty="0" err="1">
                    <a:latin typeface="Tahoma" panose="020B0604030504040204" pitchFamily="34" charset="0"/>
                  </a:rPr>
                  <a:t>thuế</a:t>
                </a:r>
                <a:r>
                  <a:rPr lang="vi-VN" dirty="0">
                    <a:latin typeface="Tahoma" panose="020B0604030504040204" pitchFamily="34" charset="0"/>
                  </a:rPr>
                  <a:t> </a:t>
                </a:r>
                <a:r>
                  <a:rPr lang="vi-VN" dirty="0" err="1">
                    <a:latin typeface="Tahoma" panose="020B0604030504040204" pitchFamily="34" charset="0"/>
                  </a:rPr>
                  <a:t>thuốc</a:t>
                </a:r>
                <a:r>
                  <a:rPr lang="vi-VN" dirty="0">
                    <a:latin typeface="Tahoma" panose="020B0604030504040204" pitchFamily="34" charset="0"/>
                  </a:rPr>
                  <a:t> </a:t>
                </a:r>
                <a:r>
                  <a:rPr lang="vi-VN" dirty="0" err="1">
                    <a:latin typeface="Tahoma" panose="020B0604030504040204" pitchFamily="34" charset="0"/>
                  </a:rPr>
                  <a:t>lá</a:t>
                </a:r>
                <a:r>
                  <a:rPr lang="vi-VN" dirty="0">
                    <a:latin typeface="Tahoma" panose="020B0604030504040204" pitchFamily="34" charset="0"/>
                  </a:rPr>
                  <a:t> </a:t>
                </a:r>
                <a:r>
                  <a:rPr lang="vi-VN" dirty="0" err="1">
                    <a:latin typeface="Tahoma" panose="020B0604030504040204" pitchFamily="34" charset="0"/>
                  </a:rPr>
                  <a:t>lớn</a:t>
                </a:r>
                <a:r>
                  <a:rPr lang="vi-VN" dirty="0">
                    <a:latin typeface="Tahoma" panose="020B0604030504040204" pitchFamily="34" charset="0"/>
                  </a:rPr>
                  <a:t> hơn 36 </a:t>
                </a:r>
                <a:r>
                  <a:rPr lang="vi-VN" dirty="0" err="1">
                    <a:latin typeface="Tahoma" panose="020B0604030504040204" pitchFamily="34" charset="0"/>
                  </a:rPr>
                  <a:t>là</a:t>
                </a:r>
                <a:r>
                  <a:rPr lang="vi-VN" dirty="0">
                    <a:latin typeface="Tahoma" panose="020B0604030504040204" pitchFamily="34" charset="0"/>
                  </a:rPr>
                  <a:t>: </a:t>
                </a:r>
                <a14:m>
                  <m:oMath xmlns:m="http://schemas.openxmlformats.org/officeDocument/2006/math">
                    <m:f>
                      <m:fPr>
                        <m:ctrlPr>
                          <a:rPr lang="en-US" i="1">
                            <a:latin typeface="Cambria Math" panose="02040503050406030204" pitchFamily="18" charset="0"/>
                          </a:rPr>
                        </m:ctrlPr>
                      </m:fPr>
                      <m:num>
                        <m:r>
                          <a:rPr lang="vi-VN" i="1">
                            <a:latin typeface="Cambria Math" panose="02040503050406030204" pitchFamily="18" charset="0"/>
                          </a:rPr>
                          <m:t>12</m:t>
                        </m:r>
                      </m:num>
                      <m:den>
                        <m:r>
                          <a:rPr lang="vi-VN" i="1">
                            <a:latin typeface="Cambria Math" panose="02040503050406030204" pitchFamily="18" charset="0"/>
                          </a:rPr>
                          <m:t>51</m:t>
                        </m:r>
                      </m:den>
                    </m:f>
                    <m:r>
                      <a:rPr lang="vi-VN" i="1">
                        <a:latin typeface="Cambria Math" panose="02040503050406030204" pitchFamily="18" charset="0"/>
                      </a:rPr>
                      <m:t>=</m:t>
                    </m:r>
                    <m:f>
                      <m:fPr>
                        <m:ctrlPr>
                          <a:rPr lang="en-US" i="1">
                            <a:latin typeface="Cambria Math" panose="02040503050406030204" pitchFamily="18" charset="0"/>
                          </a:rPr>
                        </m:ctrlPr>
                      </m:fPr>
                      <m:num>
                        <m:r>
                          <a:rPr lang="vi-VN" i="1">
                            <a:latin typeface="Cambria Math" panose="02040503050406030204" pitchFamily="18" charset="0"/>
                          </a:rPr>
                          <m:t>4</m:t>
                        </m:r>
                      </m:num>
                      <m:den>
                        <m:r>
                          <a:rPr lang="vi-VN" i="1">
                            <a:latin typeface="Cambria Math" panose="02040503050406030204" pitchFamily="18" charset="0"/>
                          </a:rPr>
                          <m:t>7</m:t>
                        </m:r>
                      </m:den>
                    </m:f>
                    <m:r>
                      <a:rPr lang="vi-VN" i="1">
                        <a:latin typeface="Cambria Math" panose="02040503050406030204" pitchFamily="18" charset="0"/>
                      </a:rPr>
                      <m:t>.</m:t>
                    </m:r>
                  </m:oMath>
                </a14:m>
                <a:endParaRPr lang="en-US" dirty="0">
                  <a:latin typeface="+mj-lt"/>
                </a:endParaRPr>
              </a:p>
              <a:p>
                <a:pPr marL="0" indent="0">
                  <a:buNone/>
                </a:pPr>
                <a:r>
                  <a:rPr lang="vi-VN" dirty="0">
                    <a:latin typeface="Tahoma" panose="020B0604030504040204" pitchFamily="34" charset="0"/>
                  </a:rPr>
                  <a:t>b) Hai </a:t>
                </a: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a:t>
                </a:r>
                <a:r>
                  <a:rPr lang="vi-VN" dirty="0" err="1">
                    <a:latin typeface="Tahoma" panose="020B0604030504040204" pitchFamily="34" charset="0"/>
                  </a:rPr>
                  <a:t>có</a:t>
                </a:r>
                <a:r>
                  <a:rPr lang="vi-VN" dirty="0">
                    <a:latin typeface="Tahoma" panose="020B0604030504040204" pitchFamily="34" charset="0"/>
                  </a:rPr>
                  <a:t> </a:t>
                </a:r>
                <a14:m>
                  <m:oMath xmlns:m="http://schemas.openxmlformats.org/officeDocument/2006/math">
                    <m:r>
                      <a:rPr lang="vi-VN" i="1">
                        <a:latin typeface="Cambria Math" panose="02040503050406030204" pitchFamily="18" charset="0"/>
                      </a:rPr>
                      <m:t>50%</m:t>
                    </m:r>
                  </m:oMath>
                </a14:m>
                <a:r>
                  <a:rPr lang="vi-VN" dirty="0">
                    <a:latin typeface="Tahoma" panose="020B0604030504040204" pitchFamily="34" charset="0"/>
                  </a:rPr>
                  <a:t> </a:t>
                </a: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a:t>
                </a:r>
                <a:r>
                  <a:rPr lang="vi-VN" dirty="0" err="1">
                    <a:latin typeface="Tahoma" panose="020B0604030504040204" pitchFamily="34" charset="0"/>
                  </a:rPr>
                  <a:t>nằm</a:t>
                </a:r>
                <a:r>
                  <a:rPr lang="vi-VN" dirty="0">
                    <a:latin typeface="Tahoma" panose="020B0604030504040204" pitchFamily="34" charset="0"/>
                  </a:rPr>
                  <a:t> </a:t>
                </a:r>
                <a:r>
                  <a:rPr lang="vi-VN" dirty="0" err="1">
                    <a:latin typeface="Tahoma" panose="020B0604030504040204" pitchFamily="34" charset="0"/>
                  </a:rPr>
                  <a:t>giữa</a:t>
                </a:r>
                <a:r>
                  <a:rPr lang="vi-VN" dirty="0">
                    <a:latin typeface="Tahoma" panose="020B0604030504040204" pitchFamily="34" charset="0"/>
                  </a:rPr>
                  <a:t> </a:t>
                </a:r>
                <a:r>
                  <a:rPr lang="vi-VN" dirty="0" err="1">
                    <a:latin typeface="Tahoma" panose="020B0604030504040204" pitchFamily="34" charset="0"/>
                  </a:rPr>
                  <a:t>là</a:t>
                </a:r>
                <a:r>
                  <a:rPr lang="vi-VN" dirty="0">
                    <a:latin typeface="Tahoma" panose="020B0604030504040204" pitchFamily="34" charset="0"/>
                  </a:rPr>
                  <a:t> 36 </a:t>
                </a:r>
                <a:r>
                  <a:rPr lang="vi-VN" dirty="0" err="1">
                    <a:latin typeface="Tahoma" panose="020B0604030504040204" pitchFamily="34" charset="0"/>
                  </a:rPr>
                  <a:t>và</a:t>
                </a:r>
                <a:r>
                  <a:rPr lang="vi-VN" dirty="0">
                    <a:latin typeface="Tahoma" panose="020B0604030504040204" pitchFamily="34" charset="0"/>
                  </a:rPr>
                  <a:t> 100.</a:t>
                </a:r>
                <a:endParaRPr lang="en-US" dirty="0">
                  <a:latin typeface="+mj-lt"/>
                </a:endParaRPr>
              </a:p>
              <a:p>
                <a:pPr marL="0" indent="0">
                  <a:buNone/>
                </a:pPr>
                <a:r>
                  <a:rPr lang="vi-VN" dirty="0">
                    <a:latin typeface="Tahoma" panose="020B0604030504040204" pitchFamily="34" charset="0"/>
                  </a:rPr>
                  <a:t>c) </a:t>
                </a:r>
                <a:r>
                  <a:rPr lang="vi-VN" dirty="0" err="1">
                    <a:latin typeface="Tahoma" panose="020B0604030504040204" pitchFamily="34" charset="0"/>
                  </a:rPr>
                  <a:t>Khoảng</a:t>
                </a:r>
                <a:r>
                  <a:rPr lang="vi-VN" dirty="0">
                    <a:latin typeface="Tahoma" panose="020B0604030504040204" pitchFamily="34" charset="0"/>
                  </a:rPr>
                  <a:t> </a:t>
                </a:r>
                <a:r>
                  <a:rPr lang="vi-VN" dirty="0" err="1">
                    <a:latin typeface="Tahoma" panose="020B0604030504040204" pitchFamily="34" charset="0"/>
                  </a:rPr>
                  <a:t>tứ</a:t>
                </a:r>
                <a:r>
                  <a:rPr lang="vi-VN" dirty="0">
                    <a:latin typeface="Tahoma" panose="020B0604030504040204" pitchFamily="34" charset="0"/>
                  </a:rPr>
                  <a:t> phân </a:t>
                </a:r>
                <a:r>
                  <a:rPr lang="vi-VN" dirty="0" err="1">
                    <a:latin typeface="Tahoma" panose="020B0604030504040204" pitchFamily="34" charset="0"/>
                  </a:rPr>
                  <a:t>vị</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a:t>
                </a:r>
                <a:r>
                  <a:rPr lang="vi-VN" dirty="0" err="1">
                    <a:latin typeface="Tahoma" panose="020B0604030504040204" pitchFamily="34" charset="0"/>
                  </a:rPr>
                  <a:t>là</a:t>
                </a:r>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𝛥</m:t>
                        </m:r>
                      </m:e>
                      <m:sub>
                        <m:r>
                          <a:rPr lang="vi-VN" i="1">
                            <a:latin typeface="Cambria Math" panose="02040503050406030204" pitchFamily="18" charset="0"/>
                          </a:rPr>
                          <m:t>𝑄</m:t>
                        </m:r>
                      </m:sub>
                    </m:sSub>
                    <m:r>
                      <a:rPr lang="vi-VN" i="1">
                        <a:latin typeface="Cambria Math" panose="02040503050406030204" pitchFamily="18" charset="0"/>
                      </a:rPr>
                      <m:t>=</m:t>
                    </m:r>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3</m:t>
                        </m:r>
                      </m:sub>
                    </m:sSub>
                    <m:r>
                      <a:rPr lang="vi-VN" i="1">
                        <a:latin typeface="Cambria Math" panose="02040503050406030204" pitchFamily="18" charset="0"/>
                      </a:rPr>
                      <m:t>−</m:t>
                    </m:r>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=100−36=64</m:t>
                    </m:r>
                  </m:oMath>
                </a14:m>
                <a:r>
                  <a:rPr lang="vi-VN" dirty="0">
                    <a:latin typeface="Tahoma" panose="020B0604030504040204" pitchFamily="34" charset="0"/>
                  </a:rPr>
                  <a:t>.</a:t>
                </a:r>
                <a:endParaRPr lang="en-US" dirty="0">
                  <a:latin typeface="+mj-lt"/>
                </a:endParaRPr>
              </a:p>
              <a:p>
                <a:pPr marL="0" marR="0" lvl="0" indent="0" algn="l" defTabSz="1828800" rtl="0" eaLnBrk="1" fontAlgn="auto" latinLnBrk="0" hangingPunct="1">
                  <a:lnSpc>
                    <a:spcPct val="90000"/>
                  </a:lnSpc>
                  <a:spcBef>
                    <a:spcPts val="2000"/>
                  </a:spcBef>
                  <a:spcAft>
                    <a:spcPts val="0"/>
                  </a:spcAft>
                  <a:buClrTx/>
                  <a:buSzTx/>
                  <a:buNone/>
                  <a:tabLst/>
                  <a:defRPr/>
                </a:pPr>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344400" y="1828800"/>
                <a:ext cx="11630891" cy="11590340"/>
              </a:xfrm>
              <a:prstGeom prst="rect">
                <a:avLst/>
              </a:prstGeom>
              <a:blipFill>
                <a:blip r:embed="rId4"/>
                <a:stretch>
                  <a:fillRect l="-2304" t="-1997" r="-2618"/>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3819185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up)">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wipe(up)">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Effect transition="in" filter="wipe(up)">
                                      <p:cBhvr>
                                        <p:cTn id="47" dur="500"/>
                                        <p:tgtEl>
                                          <p:spTgt spid="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2" end="2"/>
                                            </p:txEl>
                                          </p:spTgt>
                                        </p:tgtEl>
                                        <p:attrNameLst>
                                          <p:attrName>style.visibility</p:attrName>
                                        </p:attrNameLst>
                                      </p:cBhvr>
                                      <p:to>
                                        <p:strVal val="visible"/>
                                      </p:to>
                                    </p:set>
                                    <p:animEffect transition="in" filter="wipe(up)">
                                      <p:cBhvr>
                                        <p:cTn id="52" dur="500"/>
                                        <p:tgtEl>
                                          <p:spTgt spid="7">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3" end="3"/>
                                            </p:txEl>
                                          </p:spTgt>
                                        </p:tgtEl>
                                        <p:attrNameLst>
                                          <p:attrName>style.visibility</p:attrName>
                                        </p:attrNameLst>
                                      </p:cBhvr>
                                      <p:to>
                                        <p:strVal val="visible"/>
                                      </p:to>
                                    </p:set>
                                    <p:animEffect transition="in" filter="wipe(up)">
                                      <p:cBhvr>
                                        <p:cTn id="57" dur="500"/>
                                        <p:tgtEl>
                                          <p:spTgt spid="7">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xEl>
                                              <p:pRg st="4" end="4"/>
                                            </p:txEl>
                                          </p:spTgt>
                                        </p:tgtEl>
                                        <p:attrNameLst>
                                          <p:attrName>style.visibility</p:attrName>
                                        </p:attrNameLst>
                                      </p:cBhvr>
                                      <p:to>
                                        <p:strVal val="visible"/>
                                      </p:to>
                                    </p:set>
                                    <p:animEffect transition="in" filter="wipe(up)">
                                      <p:cBhvr>
                                        <p:cTn id="6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60612" y="1837765"/>
                <a:ext cx="22837588" cy="116744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b="1" dirty="0">
                    <a:latin typeface="Tahoma" panose="020B0604030504040204" pitchFamily="34" charset="0"/>
                  </a:rPr>
                  <a:t>5.15.</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sau đây cho </a:t>
                </a:r>
                <a:r>
                  <a:rPr lang="vi-VN" dirty="0" err="1">
                    <a:latin typeface="Tahoma" panose="020B0604030504040204" pitchFamily="34" charset="0"/>
                  </a:rPr>
                  <a:t>biết</a:t>
                </a:r>
                <a:r>
                  <a:rPr lang="vi-VN" dirty="0">
                    <a:latin typeface="Tahoma" panose="020B0604030504040204" pitchFamily="34" charset="0"/>
                  </a:rPr>
                  <a:t> cân </a:t>
                </a:r>
                <a:r>
                  <a:rPr lang="vi-VN" dirty="0" err="1">
                    <a:latin typeface="Tahoma" panose="020B0604030504040204" pitchFamily="34" charset="0"/>
                  </a:rPr>
                  <a:t>nặng</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10 </a:t>
                </a:r>
                <a:r>
                  <a:rPr lang="vi-VN" dirty="0" err="1">
                    <a:latin typeface="Tahoma" panose="020B0604030504040204" pitchFamily="34" charset="0"/>
                  </a:rPr>
                  <a:t>trẻ</a:t>
                </a:r>
                <a:r>
                  <a:rPr lang="vi-VN" dirty="0">
                    <a:latin typeface="Tahoma" panose="020B0604030504040204" pitchFamily="34" charset="0"/>
                  </a:rPr>
                  <a:t> sơ sinh (đơn </a:t>
                </a:r>
                <a:r>
                  <a:rPr lang="vi-VN" dirty="0" err="1">
                    <a:latin typeface="Tahoma" panose="020B0604030504040204" pitchFamily="34" charset="0"/>
                  </a:rPr>
                  <a:t>vị</a:t>
                </a:r>
                <a:r>
                  <a:rPr lang="vi-VN" dirty="0">
                    <a:latin typeface="Tahoma" panose="020B0604030504040204" pitchFamily="34" charset="0"/>
                  </a:rPr>
                  <a:t> </a:t>
                </a:r>
                <a:r>
                  <a:rPr lang="vi-VN" dirty="0" err="1">
                    <a:latin typeface="Tahoma" panose="020B0604030504040204" pitchFamily="34" charset="0"/>
                  </a:rPr>
                  <a:t>kg</a:t>
                </a:r>
                <a:r>
                  <a:rPr lang="vi-VN" dirty="0">
                    <a:latin typeface="Tahoma" panose="020B0604030504040204" pitchFamily="34" charset="0"/>
                  </a:rPr>
                  <a:t>):</a:t>
                </a:r>
                <a:endParaRPr lang="en-US" dirty="0">
                  <a:latin typeface="+mj-lt"/>
                </a:endParaRPr>
              </a:p>
              <a:p>
                <a:pPr marL="0" indent="0">
                  <a:buNone/>
                </a:pPr>
                <a14:m>
                  <m:oMathPara xmlns:m="http://schemas.openxmlformats.org/officeDocument/2006/math">
                    <m:oMathParaPr>
                      <m:jc m:val="centerGroup"/>
                    </m:oMathParaPr>
                    <m:oMath xmlns:m="http://schemas.openxmlformats.org/officeDocument/2006/math">
                      <m:r>
                        <a:rPr lang="vi-VN" i="1">
                          <a:latin typeface="Cambria Math" panose="02040503050406030204" pitchFamily="18" charset="0"/>
                        </a:rPr>
                        <m:t>2,977</m:t>
                      </m:r>
                      <m:r>
                        <a:rPr lang="en-US" b="0" i="1" smtClean="0">
                          <a:latin typeface="Cambria Math" panose="02040503050406030204" pitchFamily="18" charset="0"/>
                        </a:rPr>
                        <m:t>       </m:t>
                      </m:r>
                      <m:r>
                        <a:rPr lang="vi-VN" i="1">
                          <a:latin typeface="Cambria Math" panose="02040503050406030204" pitchFamily="18" charset="0"/>
                        </a:rPr>
                        <m:t>3,155</m:t>
                      </m:r>
                      <m:r>
                        <a:rPr lang="en-US" b="0" i="1" smtClean="0">
                          <a:latin typeface="Cambria Math" panose="02040503050406030204" pitchFamily="18" charset="0"/>
                        </a:rPr>
                        <m:t>      </m:t>
                      </m:r>
                      <m:r>
                        <a:rPr lang="vi-VN" i="1">
                          <a:latin typeface="Cambria Math" panose="02040503050406030204" pitchFamily="18" charset="0"/>
                        </a:rPr>
                        <m:t>3,920</m:t>
                      </m:r>
                      <m:r>
                        <a:rPr lang="en-US" b="0" i="1" smtClean="0">
                          <a:latin typeface="Cambria Math" panose="02040503050406030204" pitchFamily="18" charset="0"/>
                        </a:rPr>
                        <m:t>      </m:t>
                      </m:r>
                      <m:r>
                        <a:rPr lang="vi-VN" i="1">
                          <a:latin typeface="Cambria Math" panose="02040503050406030204" pitchFamily="18" charset="0"/>
                        </a:rPr>
                        <m:t>3,412</m:t>
                      </m:r>
                      <m:r>
                        <a:rPr lang="en-US" b="0" i="1" smtClean="0">
                          <a:latin typeface="Cambria Math" panose="02040503050406030204" pitchFamily="18" charset="0"/>
                        </a:rPr>
                        <m:t>     </m:t>
                      </m:r>
                      <m:r>
                        <a:rPr lang="vi-VN" i="1">
                          <a:latin typeface="Cambria Math" panose="02040503050406030204" pitchFamily="18" charset="0"/>
                        </a:rPr>
                        <m:t>4,236</m:t>
                      </m:r>
                    </m:oMath>
                    <m:oMath xmlns:m="http://schemas.openxmlformats.org/officeDocument/2006/math">
                      <m:r>
                        <a:rPr lang="vi-VN" i="1">
                          <a:latin typeface="Cambria Math" panose="02040503050406030204" pitchFamily="18" charset="0"/>
                        </a:rPr>
                        <m:t>2,593</m:t>
                      </m:r>
                      <m:r>
                        <a:rPr lang="en-US" b="0" i="1" smtClean="0">
                          <a:latin typeface="Cambria Math" panose="02040503050406030204" pitchFamily="18" charset="0"/>
                        </a:rPr>
                        <m:t>       </m:t>
                      </m:r>
                      <m:r>
                        <a:rPr lang="vi-VN" i="1">
                          <a:latin typeface="Cambria Math" panose="02040503050406030204" pitchFamily="18" charset="0"/>
                        </a:rPr>
                        <m:t>3,270</m:t>
                      </m:r>
                      <m:r>
                        <a:rPr lang="en-US" b="0" i="1" smtClean="0">
                          <a:latin typeface="Cambria Math" panose="02040503050406030204" pitchFamily="18" charset="0"/>
                        </a:rPr>
                        <m:t>      </m:t>
                      </m:r>
                      <m:r>
                        <a:rPr lang="vi-VN" i="1">
                          <a:latin typeface="Cambria Math" panose="02040503050406030204" pitchFamily="18" charset="0"/>
                        </a:rPr>
                        <m:t>3,813</m:t>
                      </m:r>
                      <m:r>
                        <a:rPr lang="en-US" b="0" i="1" smtClean="0">
                          <a:latin typeface="Cambria Math" panose="02040503050406030204" pitchFamily="18" charset="0"/>
                        </a:rPr>
                        <m:t>      </m:t>
                      </m:r>
                      <m:r>
                        <a:rPr lang="vi-VN" i="1">
                          <a:latin typeface="Cambria Math" panose="02040503050406030204" pitchFamily="18" charset="0"/>
                        </a:rPr>
                        <m:t>4,042</m:t>
                      </m:r>
                      <m:r>
                        <a:rPr lang="en-US" b="0" i="1" smtClean="0">
                          <a:latin typeface="Cambria Math" panose="02040503050406030204" pitchFamily="18" charset="0"/>
                        </a:rPr>
                        <m:t>     </m:t>
                      </m:r>
                      <m:r>
                        <a:rPr lang="vi-VN" i="1">
                          <a:latin typeface="Cambria Math" panose="02040503050406030204" pitchFamily="18" charset="0"/>
                        </a:rPr>
                        <m:t>3,387</m:t>
                      </m:r>
                    </m:oMath>
                  </m:oMathPara>
                </a14:m>
                <a:endParaRPr lang="en-US" dirty="0">
                  <a:latin typeface="+mj-lt"/>
                </a:endParaRPr>
              </a:p>
              <a:p>
                <a:pPr marL="0" indent="0">
                  <a:buNone/>
                </a:pPr>
                <a:r>
                  <a:rPr lang="vi-VN" dirty="0" err="1">
                    <a:latin typeface="Tahoma" panose="020B0604030504040204" pitchFamily="34" charset="0"/>
                  </a:rPr>
                  <a:t>Hãy</a:t>
                </a:r>
                <a:r>
                  <a:rPr lang="vi-VN" dirty="0">
                    <a:latin typeface="Tahoma" panose="020B0604030504040204" pitchFamily="34" charset="0"/>
                  </a:rPr>
                  <a:t> </a:t>
                </a:r>
                <a:r>
                  <a:rPr lang="vi-VN" dirty="0" err="1">
                    <a:latin typeface="Tahoma" panose="020B0604030504040204" pitchFamily="34" charset="0"/>
                  </a:rPr>
                  <a:t>tính</a:t>
                </a:r>
                <a:r>
                  <a:rPr lang="vi-VN" dirty="0">
                    <a:latin typeface="Tahoma" panose="020B0604030504040204" pitchFamily="34" charset="0"/>
                  </a:rPr>
                  <a:t> </a:t>
                </a:r>
                <a:r>
                  <a:rPr lang="vi-VN" dirty="0" err="1">
                    <a:latin typeface="Tahoma" panose="020B0604030504040204" pitchFamily="34" charset="0"/>
                  </a:rPr>
                  <a:t>khoảng</a:t>
                </a:r>
                <a:r>
                  <a:rPr lang="vi-VN" dirty="0">
                    <a:latin typeface="Tahoma" panose="020B0604030504040204" pitchFamily="34" charset="0"/>
                  </a:rPr>
                  <a:t> </a:t>
                </a:r>
                <a:r>
                  <a:rPr lang="vi-VN" dirty="0" err="1">
                    <a:latin typeface="Tahoma" panose="020B0604030504040204" pitchFamily="34" charset="0"/>
                  </a:rPr>
                  <a:t>biến</a:t>
                </a:r>
                <a:r>
                  <a:rPr lang="vi-VN" dirty="0">
                    <a:latin typeface="Tahoma" panose="020B0604030504040204" pitchFamily="34" charset="0"/>
                  </a:rPr>
                  <a:t> thiên, </a:t>
                </a:r>
                <a:r>
                  <a:rPr lang="vi-VN" dirty="0" err="1">
                    <a:latin typeface="Tahoma" panose="020B0604030504040204" pitchFamily="34" charset="0"/>
                  </a:rPr>
                  <a:t>khoảng</a:t>
                </a:r>
                <a:r>
                  <a:rPr lang="vi-VN" dirty="0">
                    <a:latin typeface="Tahoma" panose="020B0604030504040204" pitchFamily="34" charset="0"/>
                  </a:rPr>
                  <a:t> </a:t>
                </a:r>
                <a:r>
                  <a:rPr lang="vi-VN" dirty="0" err="1">
                    <a:latin typeface="Tahoma" panose="020B0604030504040204" pitchFamily="34" charset="0"/>
                  </a:rPr>
                  <a:t>tứ</a:t>
                </a:r>
                <a:r>
                  <a:rPr lang="vi-VN" dirty="0">
                    <a:latin typeface="Tahoma" panose="020B0604030504040204" pitchFamily="34" charset="0"/>
                  </a:rPr>
                  <a:t> phân </a:t>
                </a:r>
                <a:r>
                  <a:rPr lang="vi-VN" dirty="0" err="1">
                    <a:latin typeface="Tahoma" panose="020B0604030504040204" pitchFamily="34" charset="0"/>
                  </a:rPr>
                  <a:t>vị</a:t>
                </a:r>
                <a:r>
                  <a:rPr lang="vi-VN" dirty="0">
                    <a:latin typeface="Tahoma" panose="020B0604030504040204" pitchFamily="34" charset="0"/>
                  </a:rPr>
                  <a:t> </a:t>
                </a:r>
                <a:r>
                  <a:rPr lang="vi-VN" dirty="0" err="1">
                    <a:latin typeface="Tahoma" panose="020B0604030504040204" pitchFamily="34" charset="0"/>
                  </a:rPr>
                  <a:t>và</a:t>
                </a:r>
                <a:r>
                  <a:rPr lang="vi-VN" dirty="0">
                    <a:latin typeface="Tahoma" panose="020B0604030504040204" pitchFamily="34" charset="0"/>
                  </a:rPr>
                  <a:t> </a:t>
                </a:r>
                <a:r>
                  <a:rPr lang="vi-VN" dirty="0" err="1">
                    <a:latin typeface="Tahoma" panose="020B0604030504040204" pitchFamily="34" charset="0"/>
                  </a:rPr>
                  <a:t>độ</a:t>
                </a:r>
                <a:r>
                  <a:rPr lang="vi-VN" dirty="0">
                    <a:latin typeface="Tahoma" panose="020B0604030504040204" pitchFamily="34" charset="0"/>
                  </a:rPr>
                  <a:t> </a:t>
                </a:r>
                <a:r>
                  <a:rPr lang="vi-VN" dirty="0" err="1">
                    <a:latin typeface="Tahoma" panose="020B0604030504040204" pitchFamily="34" charset="0"/>
                  </a:rPr>
                  <a:t>lệch</a:t>
                </a:r>
                <a:r>
                  <a:rPr lang="vi-VN" dirty="0">
                    <a:latin typeface="Tahoma" panose="020B0604030504040204" pitchFamily="34" charset="0"/>
                  </a:rPr>
                  <a:t> </a:t>
                </a:r>
                <a:r>
                  <a:rPr lang="vi-VN" dirty="0" err="1">
                    <a:latin typeface="Tahoma" panose="020B0604030504040204" pitchFamily="34" charset="0"/>
                  </a:rPr>
                  <a:t>chuẩn</a:t>
                </a:r>
                <a:r>
                  <a:rPr lang="vi-VN" dirty="0">
                    <a:latin typeface="Tahoma" panose="020B0604030504040204" pitchFamily="34" charset="0"/>
                  </a:rPr>
                  <a:t> cho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a:t>
                </a:r>
                <a:r>
                  <a:rPr lang="vi-VN" dirty="0" err="1">
                    <a:latin typeface="Tahoma" panose="020B0604030504040204" pitchFamily="34" charset="0"/>
                  </a:rPr>
                  <a:t>này</a:t>
                </a:r>
                <a:r>
                  <a:rPr lang="vi-VN" dirty="0">
                    <a:latin typeface="Tahoma" panose="020B0604030504040204" pitchFamily="34" charset="0"/>
                  </a:rPr>
                  <a:t>.</a:t>
                </a:r>
              </a:p>
              <a:p>
                <a:pPr marL="0" indent="0">
                  <a:buNone/>
                </a:pPr>
                <a:r>
                  <a:rPr lang="en-US" b="1" dirty="0">
                    <a:latin typeface="+mj-lt"/>
                  </a:rPr>
                  <a:t>                                                                         </a:t>
                </a:r>
                <a:r>
                  <a:rPr lang="vi-VN" b="1" dirty="0" err="1">
                    <a:latin typeface="Tahoma" panose="020B0604030504040204" pitchFamily="34" charset="0"/>
                  </a:rPr>
                  <a:t>Giải</a:t>
                </a:r>
                <a:endParaRPr lang="en-US" dirty="0">
                  <a:latin typeface="+mj-lt"/>
                </a:endParaRPr>
              </a:p>
              <a:p>
                <a:pPr marL="0" indent="0">
                  <a:buNone/>
                </a:pPr>
                <a:r>
                  <a:rPr lang="vi-VN" dirty="0" err="1">
                    <a:latin typeface="Tahoma" panose="020B0604030504040204" pitchFamily="34" charset="0"/>
                  </a:rPr>
                  <a:t>Trước</a:t>
                </a:r>
                <a:r>
                  <a:rPr lang="vi-VN" dirty="0">
                    <a:latin typeface="Tahoma" panose="020B0604030504040204" pitchFamily="34" charset="0"/>
                  </a:rPr>
                  <a:t> </a:t>
                </a:r>
                <a:r>
                  <a:rPr lang="vi-VN" dirty="0" err="1">
                    <a:latin typeface="Tahoma" panose="020B0604030504040204" pitchFamily="34" charset="0"/>
                  </a:rPr>
                  <a:t>hết</a:t>
                </a:r>
                <a:r>
                  <a:rPr lang="vi-VN" dirty="0">
                    <a:latin typeface="Tahoma" panose="020B0604030504040204" pitchFamily="34" charset="0"/>
                  </a:rPr>
                  <a:t>, ta </a:t>
                </a:r>
                <a:r>
                  <a:rPr lang="vi-VN" dirty="0" err="1">
                    <a:latin typeface="Tahoma" panose="020B0604030504040204" pitchFamily="34" charset="0"/>
                  </a:rPr>
                  <a:t>sẽ</a:t>
                </a:r>
                <a:r>
                  <a:rPr lang="vi-VN" dirty="0">
                    <a:latin typeface="Tahoma" panose="020B0604030504040204" pitchFamily="34" charset="0"/>
                  </a:rPr>
                  <a:t> </a:t>
                </a:r>
                <a:r>
                  <a:rPr lang="vi-VN" dirty="0" err="1">
                    <a:latin typeface="Tahoma" panose="020B0604030504040204" pitchFamily="34" charset="0"/>
                  </a:rPr>
                  <a:t>sắp</a:t>
                </a:r>
                <a:r>
                  <a:rPr lang="vi-VN" dirty="0">
                    <a:latin typeface="Tahoma" panose="020B0604030504040204" pitchFamily="34" charset="0"/>
                  </a:rPr>
                  <a:t> </a:t>
                </a:r>
                <a:r>
                  <a:rPr lang="vi-VN" dirty="0" err="1">
                    <a:latin typeface="Tahoma" panose="020B0604030504040204" pitchFamily="34" charset="0"/>
                  </a:rPr>
                  <a:t>xếp</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theo </a:t>
                </a:r>
                <a:r>
                  <a:rPr lang="vi-VN" dirty="0" err="1">
                    <a:latin typeface="Tahoma" panose="020B0604030504040204" pitchFamily="34" charset="0"/>
                  </a:rPr>
                  <a:t>thứ</a:t>
                </a:r>
                <a:r>
                  <a:rPr lang="vi-VN" dirty="0">
                    <a:latin typeface="Tahoma" panose="020B0604030504040204" pitchFamily="34" charset="0"/>
                  </a:rPr>
                  <a:t> </a:t>
                </a:r>
                <a:r>
                  <a:rPr lang="vi-VN" dirty="0" err="1">
                    <a:latin typeface="Tahoma" panose="020B0604030504040204" pitchFamily="34" charset="0"/>
                  </a:rPr>
                  <a:t>tự</a:t>
                </a:r>
                <a:r>
                  <a:rPr lang="vi-VN" dirty="0">
                    <a:latin typeface="Tahoma" panose="020B0604030504040204" pitchFamily="34" charset="0"/>
                  </a:rPr>
                  <a:t> không </a:t>
                </a:r>
                <a:r>
                  <a:rPr lang="vi-VN" dirty="0" err="1">
                    <a:latin typeface="Tahoma" panose="020B0604030504040204" pitchFamily="34" charset="0"/>
                  </a:rPr>
                  <a:t>giảm</a:t>
                </a:r>
                <a:r>
                  <a:rPr lang="vi-VN" dirty="0">
                    <a:latin typeface="Tahoma" panose="020B0604030504040204" pitchFamily="34" charset="0"/>
                  </a:rPr>
                  <a:t>:</a:t>
                </a:r>
                <a:endParaRPr lang="en-US" dirty="0">
                  <a:latin typeface="+mj-lt"/>
                </a:endParaRPr>
              </a:p>
              <a:p>
                <a:pPr marL="0" indent="0">
                  <a:buNone/>
                </a:pPr>
                <a14:m>
                  <m:oMathPara xmlns:m="http://schemas.openxmlformats.org/officeDocument/2006/math">
                    <m:oMathParaPr>
                      <m:jc m:val="centerGroup"/>
                    </m:oMathParaPr>
                    <m:oMath xmlns:m="http://schemas.openxmlformats.org/officeDocument/2006/math">
                      <m:r>
                        <a:rPr lang="vi-VN" i="1">
                          <a:latin typeface="Cambria Math" panose="02040503050406030204" pitchFamily="18" charset="0"/>
                        </a:rPr>
                        <m:t>2,593</m:t>
                      </m:r>
                      <m:r>
                        <a:rPr lang="en-US" b="0" i="1" smtClean="0">
                          <a:latin typeface="Cambria Math" panose="02040503050406030204" pitchFamily="18" charset="0"/>
                        </a:rPr>
                        <m:t>   </m:t>
                      </m:r>
                      <m:r>
                        <a:rPr lang="vi-VN" i="1">
                          <a:latin typeface="Cambria Math" panose="02040503050406030204" pitchFamily="18" charset="0"/>
                        </a:rPr>
                        <m:t>2,977</m:t>
                      </m:r>
                      <m:r>
                        <a:rPr lang="en-US" b="0" i="1" smtClean="0">
                          <a:latin typeface="Cambria Math" panose="02040503050406030204" pitchFamily="18" charset="0"/>
                        </a:rPr>
                        <m:t>   </m:t>
                      </m:r>
                      <m:r>
                        <a:rPr lang="vi-VN" i="1">
                          <a:latin typeface="Cambria Math" panose="02040503050406030204" pitchFamily="18" charset="0"/>
                        </a:rPr>
                        <m:t>3,155</m:t>
                      </m:r>
                      <m:r>
                        <a:rPr lang="en-US" b="0" i="1" smtClean="0">
                          <a:latin typeface="Cambria Math" panose="02040503050406030204" pitchFamily="18" charset="0"/>
                        </a:rPr>
                        <m:t>   </m:t>
                      </m:r>
                      <m:r>
                        <a:rPr lang="vi-VN" i="1">
                          <a:latin typeface="Cambria Math" panose="02040503050406030204" pitchFamily="18" charset="0"/>
                        </a:rPr>
                        <m:t>3,270</m:t>
                      </m:r>
                      <m:r>
                        <a:rPr lang="en-US" b="0" i="1" smtClean="0">
                          <a:latin typeface="Cambria Math" panose="02040503050406030204" pitchFamily="18" charset="0"/>
                        </a:rPr>
                        <m:t>   </m:t>
                      </m:r>
                      <m:r>
                        <a:rPr lang="vi-VN" i="1">
                          <a:latin typeface="Cambria Math" panose="02040503050406030204" pitchFamily="18" charset="0"/>
                        </a:rPr>
                        <m:t>3</m:t>
                      </m:r>
                      <m:r>
                        <a:rPr lang="en-US" b="0" i="1" smtClean="0">
                          <a:latin typeface="Cambria Math" panose="02040503050406030204" pitchFamily="18" charset="0"/>
                        </a:rPr>
                        <m:t>,</m:t>
                      </m:r>
                      <m:r>
                        <a:rPr lang="vi-VN" i="1">
                          <a:latin typeface="Cambria Math" panose="02040503050406030204" pitchFamily="18" charset="0"/>
                        </a:rPr>
                        <m:t>387</m:t>
                      </m:r>
                      <m:r>
                        <a:rPr lang="en-US" b="0" i="1" smtClean="0">
                          <a:latin typeface="Cambria Math" panose="02040503050406030204" pitchFamily="18" charset="0"/>
                        </a:rPr>
                        <m:t>   </m:t>
                      </m:r>
                      <m:r>
                        <a:rPr lang="vi-VN" i="1">
                          <a:latin typeface="Cambria Math" panose="02040503050406030204" pitchFamily="18" charset="0"/>
                        </a:rPr>
                        <m:t>3,412</m:t>
                      </m:r>
                      <m:r>
                        <a:rPr lang="en-US" b="0" i="1" smtClean="0">
                          <a:latin typeface="Cambria Math" panose="02040503050406030204" pitchFamily="18" charset="0"/>
                        </a:rPr>
                        <m:t>   </m:t>
                      </m:r>
                      <m:r>
                        <a:rPr lang="vi-VN" i="1">
                          <a:latin typeface="Cambria Math" panose="02040503050406030204" pitchFamily="18" charset="0"/>
                        </a:rPr>
                        <m:t>3,813</m:t>
                      </m:r>
                      <m:r>
                        <a:rPr lang="en-US" b="0" i="1" smtClean="0">
                          <a:latin typeface="Cambria Math" panose="02040503050406030204" pitchFamily="18" charset="0"/>
                        </a:rPr>
                        <m:t>   </m:t>
                      </m:r>
                      <m:r>
                        <a:rPr lang="vi-VN" i="1">
                          <a:latin typeface="Cambria Math" panose="02040503050406030204" pitchFamily="18" charset="0"/>
                        </a:rPr>
                        <m:t>3,920</m:t>
                      </m:r>
                      <m:r>
                        <a:rPr lang="en-US" b="0" i="1" smtClean="0">
                          <a:latin typeface="Cambria Math" panose="02040503050406030204" pitchFamily="18" charset="0"/>
                        </a:rPr>
                        <m:t>   </m:t>
                      </m:r>
                      <m:r>
                        <a:rPr lang="vi-VN" i="1">
                          <a:latin typeface="Cambria Math" panose="02040503050406030204" pitchFamily="18" charset="0"/>
                        </a:rPr>
                        <m:t>4,042</m:t>
                      </m:r>
                      <m:r>
                        <a:rPr lang="en-US" b="0" i="1" smtClean="0">
                          <a:latin typeface="Cambria Math" panose="02040503050406030204" pitchFamily="18" charset="0"/>
                        </a:rPr>
                        <m:t>   </m:t>
                      </m:r>
                      <m:r>
                        <a:rPr lang="vi-VN" i="1">
                          <a:latin typeface="Cambria Math" panose="02040503050406030204" pitchFamily="18" charset="0"/>
                        </a:rPr>
                        <m:t>4,236</m:t>
                      </m:r>
                    </m:oMath>
                  </m:oMathPara>
                </a14:m>
                <a:endParaRPr lang="en-US" dirty="0">
                  <a:latin typeface="+mj-lt"/>
                </a:endParaRPr>
              </a:p>
              <a:p>
                <a:pPr marL="0" indent="0">
                  <a:buNone/>
                </a:pPr>
                <a:r>
                  <a:rPr lang="vi-VN" dirty="0" err="1">
                    <a:latin typeface="Tahoma" panose="020B0604030504040204" pitchFamily="34" charset="0"/>
                  </a:rPr>
                  <a:t>Khoảng</a:t>
                </a:r>
                <a:r>
                  <a:rPr lang="vi-VN" dirty="0">
                    <a:latin typeface="Tahoma" panose="020B0604030504040204" pitchFamily="34" charset="0"/>
                  </a:rPr>
                  <a:t> </a:t>
                </a:r>
                <a:r>
                  <a:rPr lang="vi-VN" dirty="0" err="1">
                    <a:latin typeface="Tahoma" panose="020B0604030504040204" pitchFamily="34" charset="0"/>
                  </a:rPr>
                  <a:t>biến</a:t>
                </a:r>
                <a:r>
                  <a:rPr lang="vi-VN" dirty="0">
                    <a:latin typeface="Tahoma" panose="020B0604030504040204" pitchFamily="34" charset="0"/>
                  </a:rPr>
                  <a:t> thiên </a:t>
                </a:r>
                <a:r>
                  <a:rPr lang="vi-VN" dirty="0" err="1">
                    <a:latin typeface="Tahoma" panose="020B0604030504040204" pitchFamily="34" charset="0"/>
                  </a:rPr>
                  <a:t>là</a:t>
                </a:r>
                <a:r>
                  <a:rPr lang="vi-VN" dirty="0">
                    <a:latin typeface="Tahoma" panose="020B0604030504040204" pitchFamily="34" charset="0"/>
                  </a:rPr>
                  <a:t> </a:t>
                </a:r>
                <a14:m>
                  <m:oMath xmlns:m="http://schemas.openxmlformats.org/officeDocument/2006/math">
                    <m:r>
                      <a:rPr lang="vi-VN" i="1">
                        <a:latin typeface="Cambria Math" panose="02040503050406030204" pitchFamily="18" charset="0"/>
                      </a:rPr>
                      <m:t>𝑅</m:t>
                    </m:r>
                    <m:r>
                      <a:rPr lang="vi-VN" i="1">
                        <a:latin typeface="Cambria Math" panose="02040503050406030204" pitchFamily="18" charset="0"/>
                      </a:rPr>
                      <m:t>=4,236−2,593=1,643</m:t>
                    </m:r>
                  </m:oMath>
                </a14:m>
                <a:r>
                  <a:rPr lang="vi-VN" dirty="0">
                    <a:latin typeface="Tahoma" panose="020B0604030504040204" pitchFamily="34" charset="0"/>
                  </a:rPr>
                  <a:t>.</a:t>
                </a:r>
                <a:endParaRPr lang="en-US" dirty="0">
                  <a:latin typeface="+mj-lt"/>
                </a:endParaRPr>
              </a:p>
              <a:p>
                <a:pPr marL="0" indent="0">
                  <a:buNone/>
                </a:pPr>
                <a:r>
                  <a:rPr lang="vi-VN" dirty="0">
                    <a:latin typeface="Tahoma" panose="020B0604030504040204" pitchFamily="34" charset="0"/>
                  </a:rPr>
                  <a:t>Ta </a:t>
                </a:r>
                <a:r>
                  <a:rPr lang="vi-VN" dirty="0" err="1">
                    <a:latin typeface="Tahoma" panose="020B0604030504040204" pitchFamily="34" charset="0"/>
                  </a:rPr>
                  <a:t>có</a:t>
                </a:r>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2</m:t>
                        </m:r>
                      </m:sub>
                    </m:sSub>
                    <m:r>
                      <a:rPr lang="vi-VN" i="1">
                        <a:latin typeface="Cambria Math" panose="02040503050406030204" pitchFamily="18" charset="0"/>
                      </a:rPr>
                      <m:t>=3,3995</m:t>
                    </m:r>
                  </m:oMath>
                </a14:m>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=3,155</m:t>
                    </m:r>
                  </m:oMath>
                </a14:m>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3</m:t>
                        </m:r>
                      </m:sub>
                    </m:sSub>
                    <m:r>
                      <a:rPr lang="vi-VN" i="1">
                        <a:latin typeface="Cambria Math" panose="02040503050406030204" pitchFamily="18" charset="0"/>
                      </a:rPr>
                      <m:t>=3,920</m:t>
                    </m:r>
                  </m:oMath>
                </a14:m>
                <a:endParaRPr lang="en-US" dirty="0">
                  <a:latin typeface="+mj-lt"/>
                </a:endParaRPr>
              </a:p>
              <a:p>
                <a:pPr marL="0" indent="0">
                  <a:buNone/>
                </a:pPr>
                <a:r>
                  <a:rPr lang="vi-VN" dirty="0" err="1">
                    <a:latin typeface="Tahoma" panose="020B0604030504040204" pitchFamily="34" charset="0"/>
                  </a:rPr>
                  <a:t>Khoảng</a:t>
                </a:r>
                <a:r>
                  <a:rPr lang="vi-VN" dirty="0">
                    <a:latin typeface="Tahoma" panose="020B0604030504040204" pitchFamily="34" charset="0"/>
                  </a:rPr>
                  <a:t> </a:t>
                </a:r>
                <a:r>
                  <a:rPr lang="vi-VN" dirty="0" err="1">
                    <a:latin typeface="Tahoma" panose="020B0604030504040204" pitchFamily="34" charset="0"/>
                  </a:rPr>
                  <a:t>tứ</a:t>
                </a:r>
                <a:r>
                  <a:rPr lang="vi-VN" dirty="0">
                    <a:latin typeface="Tahoma" panose="020B0604030504040204" pitchFamily="34" charset="0"/>
                  </a:rPr>
                  <a:t> phân </a:t>
                </a:r>
                <a:r>
                  <a:rPr lang="vi-VN" dirty="0" err="1">
                    <a:latin typeface="Tahoma" panose="020B0604030504040204" pitchFamily="34" charset="0"/>
                  </a:rPr>
                  <a:t>vị</a:t>
                </a:r>
                <a:r>
                  <a:rPr lang="vi-VN" dirty="0">
                    <a:latin typeface="Tahoma" panose="020B0604030504040204" pitchFamily="34" charset="0"/>
                  </a:rPr>
                  <a:t> </a:t>
                </a:r>
                <a:r>
                  <a:rPr lang="vi-VN" dirty="0" err="1">
                    <a:latin typeface="Tahoma" panose="020B0604030504040204" pitchFamily="34" charset="0"/>
                  </a:rPr>
                  <a:t>là</a:t>
                </a:r>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𝛥</m:t>
                        </m:r>
                      </m:e>
                      <m:sub>
                        <m:r>
                          <a:rPr lang="vi-VN" i="1">
                            <a:latin typeface="Cambria Math" panose="02040503050406030204" pitchFamily="18" charset="0"/>
                          </a:rPr>
                          <m:t>𝑄</m:t>
                        </m:r>
                      </m:sub>
                    </m:sSub>
                    <m:r>
                      <a:rPr lang="vi-VN" i="1">
                        <a:latin typeface="Cambria Math" panose="02040503050406030204" pitchFamily="18" charset="0"/>
                      </a:rPr>
                      <m:t>=</m:t>
                    </m:r>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3</m:t>
                        </m:r>
                      </m:sub>
                    </m:sSub>
                    <m:r>
                      <a:rPr lang="vi-VN" i="1">
                        <a:latin typeface="Cambria Math" panose="02040503050406030204" pitchFamily="18" charset="0"/>
                      </a:rPr>
                      <m:t>−</m:t>
                    </m:r>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=0,765</m:t>
                    </m:r>
                  </m:oMath>
                </a14:m>
                <a:r>
                  <a:rPr lang="vi-VN" dirty="0">
                    <a:latin typeface="Tahoma" panose="020B0604030504040204" pitchFamily="34" charset="0"/>
                  </a:rPr>
                  <a:t>.</a:t>
                </a:r>
                <a:endParaRPr lang="en-US" dirty="0">
                  <a:latin typeface="+mj-lt"/>
                </a:endParaRPr>
              </a:p>
              <a:p>
                <a:pPr marL="0" indent="0">
                  <a:buNone/>
                </a:pPr>
                <a:r>
                  <a:rPr lang="vi-VN" dirty="0" err="1">
                    <a:latin typeface="Tahoma" panose="020B0604030504040204" pitchFamily="34" charset="0"/>
                  </a:rPr>
                  <a:t>Độ</a:t>
                </a:r>
                <a:r>
                  <a:rPr lang="vi-VN" dirty="0">
                    <a:latin typeface="Tahoma" panose="020B0604030504040204" pitchFamily="34" charset="0"/>
                  </a:rPr>
                  <a:t> </a:t>
                </a:r>
                <a:r>
                  <a:rPr lang="vi-VN" dirty="0" err="1">
                    <a:latin typeface="Tahoma" panose="020B0604030504040204" pitchFamily="34" charset="0"/>
                  </a:rPr>
                  <a:t>lệch</a:t>
                </a:r>
                <a:r>
                  <a:rPr lang="vi-VN" dirty="0">
                    <a:latin typeface="Tahoma" panose="020B0604030504040204" pitchFamily="34" charset="0"/>
                  </a:rPr>
                  <a:t> </a:t>
                </a:r>
                <a:r>
                  <a:rPr lang="vi-VN" dirty="0" err="1">
                    <a:latin typeface="Tahoma" panose="020B0604030504040204" pitchFamily="34" charset="0"/>
                  </a:rPr>
                  <a:t>chuẩn</a:t>
                </a:r>
                <a:r>
                  <a:rPr lang="vi-VN" dirty="0">
                    <a:latin typeface="Tahoma" panose="020B0604030504040204" pitchFamily="34" charset="0"/>
                  </a:rPr>
                  <a:t> </a:t>
                </a:r>
                <a:r>
                  <a:rPr lang="vi-VN" dirty="0" err="1">
                    <a:latin typeface="Tahoma" panose="020B0604030504040204" pitchFamily="34" charset="0"/>
                  </a:rPr>
                  <a:t>là</a:t>
                </a:r>
                <a:r>
                  <a:rPr lang="vi-VN" dirty="0">
                    <a:latin typeface="Tahoma" panose="020B0604030504040204" pitchFamily="34" charset="0"/>
                  </a:rPr>
                  <a:t> </a:t>
                </a:r>
                <a14:m>
                  <m:oMath xmlns:m="http://schemas.openxmlformats.org/officeDocument/2006/math">
                    <m:r>
                      <a:rPr lang="vi-VN" i="1">
                        <a:latin typeface="Cambria Math" panose="02040503050406030204" pitchFamily="18" charset="0"/>
                      </a:rPr>
                      <m:t>𝑠</m:t>
                    </m:r>
                    <m:r>
                      <a:rPr lang="vi-VN" i="1">
                        <a:latin typeface="Cambria Math" panose="02040503050406030204" pitchFamily="18" charset="0"/>
                      </a:rPr>
                      <m:t>≈0,52</m:t>
                    </m:r>
                  </m:oMath>
                </a14:m>
                <a:r>
                  <a:rPr lang="vi-VN" dirty="0">
                    <a:latin typeface="Tahoma" panose="020B0604030504040204" pitchFamily="34" charset="0"/>
                  </a:rPr>
                  <a:t>.</a:t>
                </a:r>
                <a:endParaRPr lang="en-US" dirty="0">
                  <a:latin typeface="+mj-lt"/>
                </a:endParaRPr>
              </a:p>
              <a:p>
                <a:pPr marL="0" indent="0">
                  <a:buNone/>
                </a:pPr>
                <a:endParaRPr lang="en-US" dirty="0">
                  <a:latin typeface="+mj-lt"/>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60612" y="1837765"/>
                <a:ext cx="22837588" cy="11674476"/>
              </a:xfrm>
              <a:prstGeom prst="rect">
                <a:avLst/>
              </a:prstGeom>
              <a:blipFill>
                <a:blip r:embed="rId3"/>
                <a:stretch>
                  <a:fillRect l="-1174" t="-1981"/>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1819286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5" end="5"/>
                                            </p:txEl>
                                          </p:spTgt>
                                        </p:tgtEl>
                                        <p:attrNameLst>
                                          <p:attrName>style.visibility</p:attrName>
                                        </p:attrNameLst>
                                      </p:cBhvr>
                                      <p:to>
                                        <p:strVal val="visible"/>
                                      </p:to>
                                    </p:set>
                                    <p:animEffect transition="in" filter="wipe(up)">
                                      <p:cBhvr>
                                        <p:cTn id="37" dur="500"/>
                                        <p:tgtEl>
                                          <p:spTgt spid="9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9">
                                            <p:txEl>
                                              <p:pRg st="6" end="6"/>
                                            </p:txEl>
                                          </p:spTgt>
                                        </p:tgtEl>
                                        <p:attrNameLst>
                                          <p:attrName>style.visibility</p:attrName>
                                        </p:attrNameLst>
                                      </p:cBhvr>
                                      <p:to>
                                        <p:strVal val="visible"/>
                                      </p:to>
                                    </p:set>
                                    <p:animEffect transition="in" filter="wipe(up)">
                                      <p:cBhvr>
                                        <p:cTn id="42" dur="500"/>
                                        <p:tgtEl>
                                          <p:spTgt spid="9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99">
                                            <p:txEl>
                                              <p:pRg st="7" end="7"/>
                                            </p:txEl>
                                          </p:spTgt>
                                        </p:tgtEl>
                                        <p:attrNameLst>
                                          <p:attrName>style.visibility</p:attrName>
                                        </p:attrNameLst>
                                      </p:cBhvr>
                                      <p:to>
                                        <p:strVal val="visible"/>
                                      </p:to>
                                    </p:set>
                                    <p:animEffect transition="in" filter="wipe(up)">
                                      <p:cBhvr>
                                        <p:cTn id="47" dur="500"/>
                                        <p:tgtEl>
                                          <p:spTgt spid="9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99">
                                            <p:txEl>
                                              <p:pRg st="8" end="8"/>
                                            </p:txEl>
                                          </p:spTgt>
                                        </p:tgtEl>
                                        <p:attrNameLst>
                                          <p:attrName>style.visibility</p:attrName>
                                        </p:attrNameLst>
                                      </p:cBhvr>
                                      <p:to>
                                        <p:strVal val="visible"/>
                                      </p:to>
                                    </p:set>
                                    <p:animEffect transition="in" filter="wipe(up)">
                                      <p:cBhvr>
                                        <p:cTn id="52" dur="500"/>
                                        <p:tgtEl>
                                          <p:spTgt spid="99">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99">
                                            <p:txEl>
                                              <p:pRg st="9" end="9"/>
                                            </p:txEl>
                                          </p:spTgt>
                                        </p:tgtEl>
                                        <p:attrNameLst>
                                          <p:attrName>style.visibility</p:attrName>
                                        </p:attrNameLst>
                                      </p:cBhvr>
                                      <p:to>
                                        <p:strVal val="visible"/>
                                      </p:to>
                                    </p:set>
                                    <p:animEffect transition="in" filter="wipe(up)">
                                      <p:cBhvr>
                                        <p:cTn id="57" dur="500"/>
                                        <p:tgtEl>
                                          <p:spTgt spid="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60612" y="1837765"/>
                <a:ext cx="22837588" cy="10811435"/>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b="1" dirty="0">
                    <a:latin typeface="Tahoma" panose="020B0604030504040204" pitchFamily="34" charset="0"/>
                  </a:rPr>
                  <a:t>5.16.</a:t>
                </a:r>
                <a:r>
                  <a:rPr lang="vi-VN" dirty="0">
                    <a:latin typeface="Tahoma" panose="020B0604030504040204" pitchFamily="34" charset="0"/>
                  </a:rPr>
                  <a:t> </a:t>
                </a:r>
                <a:r>
                  <a:rPr lang="vi-VN" dirty="0" err="1">
                    <a:latin typeface="Tahoma" panose="020B0604030504040204" pitchFamily="34" charset="0"/>
                  </a:rPr>
                  <a:t>Tỉ</a:t>
                </a:r>
                <a:r>
                  <a:rPr lang="vi-VN" dirty="0">
                    <a:latin typeface="Tahoma" panose="020B0604030504040204" pitchFamily="34" charset="0"/>
                  </a:rPr>
                  <a:t> </a:t>
                </a:r>
                <a:r>
                  <a:rPr lang="vi-VN" dirty="0" err="1">
                    <a:latin typeface="Tahoma" panose="020B0604030504040204" pitchFamily="34" charset="0"/>
                  </a:rPr>
                  <a:t>lệ</a:t>
                </a:r>
                <a:r>
                  <a:rPr lang="vi-VN" dirty="0">
                    <a:latin typeface="Tahoma" panose="020B0604030504040204" pitchFamily="34" charset="0"/>
                  </a:rPr>
                  <a:t> </a:t>
                </a:r>
                <a:r>
                  <a:rPr lang="vi-VN" dirty="0" err="1">
                    <a:latin typeface="Tahoma" panose="020B0604030504040204" pitchFamily="34" charset="0"/>
                  </a:rPr>
                  <a:t>thất</a:t>
                </a:r>
                <a:r>
                  <a:rPr lang="vi-VN" dirty="0">
                    <a:latin typeface="Tahoma" panose="020B0604030504040204" pitchFamily="34" charset="0"/>
                  </a:rPr>
                  <a:t> </a:t>
                </a:r>
                <a:r>
                  <a:rPr lang="vi-VN" dirty="0" err="1">
                    <a:latin typeface="Tahoma" panose="020B0604030504040204" pitchFamily="34" charset="0"/>
                  </a:rPr>
                  <a:t>nghiệp</a:t>
                </a:r>
                <a:r>
                  <a:rPr lang="vi-VN" dirty="0">
                    <a:latin typeface="Tahoma" panose="020B0604030504040204" pitchFamily="34" charset="0"/>
                  </a:rPr>
                  <a:t> ở </a:t>
                </a:r>
                <a:r>
                  <a:rPr lang="vi-VN" dirty="0" err="1">
                    <a:latin typeface="Tahoma" panose="020B0604030504040204" pitchFamily="34" charset="0"/>
                  </a:rPr>
                  <a:t>một</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quốc</a:t>
                </a:r>
                <a:r>
                  <a:rPr lang="vi-VN" dirty="0">
                    <a:latin typeface="Tahoma" panose="020B0604030504040204" pitchFamily="34" charset="0"/>
                  </a:rPr>
                  <a:t> gia </a:t>
                </a:r>
                <a:r>
                  <a:rPr lang="vi-VN" dirty="0" err="1">
                    <a:latin typeface="Tahoma" panose="020B0604030504040204" pitchFamily="34" charset="0"/>
                  </a:rPr>
                  <a:t>vào</a:t>
                </a:r>
                <a:r>
                  <a:rPr lang="vi-VN" dirty="0">
                    <a:latin typeface="Tahoma" panose="020B0604030504040204" pitchFamily="34" charset="0"/>
                  </a:rPr>
                  <a:t> năm 2007 (đơn </a:t>
                </a:r>
                <a:r>
                  <a:rPr lang="vi-VN" dirty="0" err="1">
                    <a:latin typeface="Tahoma" panose="020B0604030504040204" pitchFamily="34" charset="0"/>
                  </a:rPr>
                  <a:t>vị</a:t>
                </a:r>
                <a:r>
                  <a:rPr lang="vi-VN" dirty="0">
                    <a:latin typeface="Tahoma" panose="020B0604030504040204" pitchFamily="34" charset="0"/>
                  </a:rPr>
                  <a:t> %) </a:t>
                </a:r>
                <a:r>
                  <a:rPr lang="vi-VN" dirty="0" err="1">
                    <a:latin typeface="Tahoma" panose="020B0604030504040204" pitchFamily="34" charset="0"/>
                  </a:rPr>
                  <a:t>được</a:t>
                </a:r>
                <a:r>
                  <a:rPr lang="vi-VN" dirty="0">
                    <a:latin typeface="Tahoma" panose="020B0604030504040204" pitchFamily="34" charset="0"/>
                  </a:rPr>
                  <a:t> cho như sau:</a:t>
                </a:r>
                <a:endParaRPr lang="en-US" dirty="0">
                  <a:latin typeface="+mj-lt"/>
                </a:endParaRPr>
              </a:p>
              <a:p>
                <a:pPr marL="0" indent="0">
                  <a:buNone/>
                </a:pPr>
                <a14:m>
                  <m:oMathPara xmlns:m="http://schemas.openxmlformats.org/officeDocument/2006/math">
                    <m:oMathParaPr>
                      <m:jc m:val="centerGroup"/>
                    </m:oMathParaPr>
                    <m:oMath xmlns:m="http://schemas.openxmlformats.org/officeDocument/2006/math">
                      <m:r>
                        <a:rPr lang="vi-VN" i="1">
                          <a:latin typeface="Cambria Math" panose="02040503050406030204" pitchFamily="18" charset="0"/>
                        </a:rPr>
                        <m:t>7,8</m:t>
                      </m:r>
                      <m:r>
                        <a:rPr lang="en-US" b="0" i="1" smtClean="0">
                          <a:latin typeface="Cambria Math" panose="02040503050406030204" pitchFamily="18" charset="0"/>
                        </a:rPr>
                        <m:t>      </m:t>
                      </m:r>
                      <m:r>
                        <a:rPr lang="vi-VN" i="1">
                          <a:latin typeface="Cambria Math" panose="02040503050406030204" pitchFamily="18" charset="0"/>
                        </a:rPr>
                        <m:t>3,2</m:t>
                      </m:r>
                      <m:r>
                        <a:rPr lang="en-US" b="0" i="1" smtClean="0">
                          <a:latin typeface="Cambria Math" panose="02040503050406030204" pitchFamily="18" charset="0"/>
                        </a:rPr>
                        <m:t>      </m:t>
                      </m:r>
                      <m:r>
                        <a:rPr lang="vi-VN" i="1">
                          <a:latin typeface="Cambria Math" panose="02040503050406030204" pitchFamily="18" charset="0"/>
                        </a:rPr>
                        <m:t>7,7</m:t>
                      </m:r>
                      <m:r>
                        <a:rPr lang="en-US" b="0" i="1" smtClean="0">
                          <a:latin typeface="Cambria Math" panose="02040503050406030204" pitchFamily="18" charset="0"/>
                        </a:rPr>
                        <m:t>     </m:t>
                      </m:r>
                      <m:r>
                        <a:rPr lang="vi-VN" i="1">
                          <a:latin typeface="Cambria Math" panose="02040503050406030204" pitchFamily="18" charset="0"/>
                        </a:rPr>
                        <m:t>8,7</m:t>
                      </m:r>
                      <m:r>
                        <a:rPr lang="en-US" b="0" i="1" smtClean="0">
                          <a:latin typeface="Cambria Math" panose="02040503050406030204" pitchFamily="18" charset="0"/>
                        </a:rPr>
                        <m:t>      </m:t>
                      </m:r>
                      <m:r>
                        <a:rPr lang="vi-VN" i="1">
                          <a:latin typeface="Cambria Math" panose="02040503050406030204" pitchFamily="18" charset="0"/>
                        </a:rPr>
                        <m:t>8,6</m:t>
                      </m:r>
                      <m:r>
                        <a:rPr lang="en-US" b="0" i="1" smtClean="0">
                          <a:latin typeface="Cambria Math" panose="02040503050406030204" pitchFamily="18" charset="0"/>
                        </a:rPr>
                        <m:t>      </m:t>
                      </m:r>
                      <m:r>
                        <a:rPr lang="vi-VN" i="1">
                          <a:latin typeface="Cambria Math" panose="02040503050406030204" pitchFamily="18" charset="0"/>
                        </a:rPr>
                        <m:t>8,4</m:t>
                      </m:r>
                      <m:r>
                        <a:rPr lang="en-US" b="0" i="1" smtClean="0">
                          <a:latin typeface="Cambria Math" panose="02040503050406030204" pitchFamily="18" charset="0"/>
                        </a:rPr>
                        <m:t>      </m:t>
                      </m:r>
                      <m:r>
                        <a:rPr lang="vi-VN" i="1">
                          <a:latin typeface="Cambria Math" panose="02040503050406030204" pitchFamily="18" charset="0"/>
                        </a:rPr>
                        <m:t>7,2</m:t>
                      </m:r>
                      <m:r>
                        <a:rPr lang="en-US" b="0" i="1" smtClean="0">
                          <a:latin typeface="Cambria Math" panose="02040503050406030204" pitchFamily="18" charset="0"/>
                        </a:rPr>
                        <m:t>     </m:t>
                      </m:r>
                      <m:r>
                        <a:rPr lang="vi-VN" i="1">
                          <a:latin typeface="Cambria Math" panose="02040503050406030204" pitchFamily="18" charset="0"/>
                        </a:rPr>
                        <m:t>3,6</m:t>
                      </m:r>
                    </m:oMath>
                    <m:oMath xmlns:m="http://schemas.openxmlformats.org/officeDocument/2006/math">
                      <m:r>
                        <a:rPr lang="vi-VN" i="1">
                          <a:latin typeface="Cambria Math" panose="02040503050406030204" pitchFamily="18" charset="0"/>
                        </a:rPr>
                        <m:t>5,0</m:t>
                      </m:r>
                      <m:r>
                        <a:rPr lang="en-US" b="0" i="1" smtClean="0">
                          <a:latin typeface="Cambria Math" panose="02040503050406030204" pitchFamily="18" charset="0"/>
                        </a:rPr>
                        <m:t>      </m:t>
                      </m:r>
                      <m:r>
                        <a:rPr lang="vi-VN" i="1">
                          <a:latin typeface="Cambria Math" panose="02040503050406030204" pitchFamily="18" charset="0"/>
                        </a:rPr>
                        <m:t>4,4</m:t>
                      </m:r>
                      <m:r>
                        <a:rPr lang="en-US" b="0" i="1" smtClean="0">
                          <a:latin typeface="Cambria Math" panose="02040503050406030204" pitchFamily="18" charset="0"/>
                        </a:rPr>
                        <m:t>      </m:t>
                      </m:r>
                      <m:r>
                        <a:rPr lang="vi-VN" i="1">
                          <a:latin typeface="Cambria Math" panose="02040503050406030204" pitchFamily="18" charset="0"/>
                        </a:rPr>
                        <m:t>6,7</m:t>
                      </m:r>
                      <m:r>
                        <a:rPr lang="en-US" b="0" i="1" smtClean="0">
                          <a:latin typeface="Cambria Math" panose="02040503050406030204" pitchFamily="18" charset="0"/>
                        </a:rPr>
                        <m:t>     </m:t>
                      </m:r>
                      <m:r>
                        <a:rPr lang="vi-VN" i="1">
                          <a:latin typeface="Cambria Math" panose="02040503050406030204" pitchFamily="18" charset="0"/>
                        </a:rPr>
                        <m:t>7,0</m:t>
                      </m:r>
                      <m:r>
                        <a:rPr lang="en-US" b="0" i="1" smtClean="0">
                          <a:latin typeface="Cambria Math" panose="02040503050406030204" pitchFamily="18" charset="0"/>
                        </a:rPr>
                        <m:t>      </m:t>
                      </m:r>
                      <m:r>
                        <a:rPr lang="vi-VN" i="1">
                          <a:latin typeface="Cambria Math" panose="02040503050406030204" pitchFamily="18" charset="0"/>
                        </a:rPr>
                        <m:t>4,5</m:t>
                      </m:r>
                      <m:r>
                        <a:rPr lang="en-US" b="0" i="1" smtClean="0">
                          <a:latin typeface="Cambria Math" panose="02040503050406030204" pitchFamily="18" charset="0"/>
                        </a:rPr>
                        <m:t>      </m:t>
                      </m:r>
                      <m:r>
                        <a:rPr lang="vi-VN" i="1">
                          <a:latin typeface="Cambria Math" panose="02040503050406030204" pitchFamily="18" charset="0"/>
                        </a:rPr>
                        <m:t>6,0</m:t>
                      </m:r>
                      <m:r>
                        <a:rPr lang="en-US" b="0" i="1" smtClean="0">
                          <a:latin typeface="Cambria Math" panose="02040503050406030204" pitchFamily="18" charset="0"/>
                        </a:rPr>
                        <m:t>      </m:t>
                      </m:r>
                      <m:r>
                        <a:rPr lang="vi-VN" i="1">
                          <a:latin typeface="Cambria Math" panose="02040503050406030204" pitchFamily="18" charset="0"/>
                        </a:rPr>
                        <m:t>5,4.</m:t>
                      </m:r>
                    </m:oMath>
                  </m:oMathPara>
                </a14:m>
                <a:endParaRPr lang="en-US" dirty="0">
                  <a:latin typeface="+mj-lt"/>
                </a:endParaRPr>
              </a:p>
              <a:p>
                <a:pPr marL="0" indent="0">
                  <a:buNone/>
                </a:pPr>
                <a:r>
                  <a:rPr lang="vi-VN" dirty="0" err="1">
                    <a:latin typeface="Tahoma" panose="020B0604030504040204" pitchFamily="34" charset="0"/>
                  </a:rPr>
                  <a:t>Hãy</a:t>
                </a:r>
                <a:r>
                  <a:rPr lang="vi-VN" dirty="0">
                    <a:latin typeface="Tahoma" panose="020B0604030504040204" pitchFamily="34" charset="0"/>
                  </a:rPr>
                  <a:t> </a:t>
                </a:r>
                <a:r>
                  <a:rPr lang="vi-VN" dirty="0" err="1">
                    <a:latin typeface="Tahoma" panose="020B0604030504040204" pitchFamily="34" charset="0"/>
                  </a:rPr>
                  <a:t>tìm</a:t>
                </a:r>
                <a:r>
                  <a:rPr lang="vi-VN" dirty="0">
                    <a:latin typeface="Tahoma" panose="020B0604030504040204" pitchFamily="34" charset="0"/>
                  </a:rPr>
                  <a:t> </a:t>
                </a:r>
                <a:r>
                  <a:rPr lang="vi-VN" dirty="0" err="1">
                    <a:latin typeface="Tahoma" panose="020B0604030504040204" pitchFamily="34" charset="0"/>
                  </a:rPr>
                  <a:t>các</a:t>
                </a:r>
                <a:r>
                  <a:rPr lang="vi-VN" dirty="0">
                    <a:latin typeface="Tahoma" panose="020B0604030504040204" pitchFamily="34" charset="0"/>
                  </a:rPr>
                  <a:t> </a:t>
                </a: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a:t>
                </a:r>
                <a:r>
                  <a:rPr lang="vi-VN" dirty="0" err="1">
                    <a:latin typeface="Tahoma" panose="020B0604030504040204" pitchFamily="34" charset="0"/>
                  </a:rPr>
                  <a:t>bất</a:t>
                </a:r>
                <a:r>
                  <a:rPr lang="vi-VN" dirty="0">
                    <a:latin typeface="Tahoma" panose="020B0604030504040204" pitchFamily="34" charset="0"/>
                  </a:rPr>
                  <a:t> </a:t>
                </a:r>
                <a:r>
                  <a:rPr lang="vi-VN" dirty="0" err="1">
                    <a:latin typeface="Tahoma" panose="020B0604030504040204" pitchFamily="34" charset="0"/>
                  </a:rPr>
                  <a:t>thường</a:t>
                </a:r>
                <a:r>
                  <a:rPr lang="vi-VN" dirty="0">
                    <a:latin typeface="Tahoma" panose="020B0604030504040204" pitchFamily="34" charset="0"/>
                  </a:rPr>
                  <a:t> (</a:t>
                </a:r>
                <a:r>
                  <a:rPr lang="vi-VN" dirty="0" err="1">
                    <a:latin typeface="Tahoma" panose="020B0604030504040204" pitchFamily="34" charset="0"/>
                  </a:rPr>
                  <a:t>nếu</a:t>
                </a:r>
                <a:r>
                  <a:rPr lang="vi-VN" dirty="0">
                    <a:latin typeface="Tahoma" panose="020B0604030504040204" pitchFamily="34" charset="0"/>
                  </a:rPr>
                  <a:t> </a:t>
                </a:r>
                <a:r>
                  <a:rPr lang="vi-VN" dirty="0" err="1">
                    <a:latin typeface="Tahoma" panose="020B0604030504040204" pitchFamily="34" charset="0"/>
                  </a:rPr>
                  <a:t>có</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trên.</a:t>
                </a:r>
              </a:p>
              <a:p>
                <a:pPr marL="0" indent="0">
                  <a:buNone/>
                </a:pPr>
                <a:r>
                  <a:rPr lang="en-US" b="1">
                    <a:latin typeface="+mj-lt"/>
                  </a:rPr>
                  <a:t>                                                                   </a:t>
                </a:r>
                <a:r>
                  <a:rPr lang="vi-VN" b="1">
                    <a:latin typeface="Tahoma" panose="020B0604030504040204" pitchFamily="34" charset="0"/>
                  </a:rPr>
                  <a:t>Giải</a:t>
                </a:r>
                <a:endParaRPr lang="en-US" dirty="0">
                  <a:latin typeface="+mj-lt"/>
                </a:endParaRPr>
              </a:p>
              <a:p>
                <a:pPr marL="0" indent="0">
                  <a:buNone/>
                </a:pPr>
                <a:r>
                  <a:rPr lang="vi-VN" dirty="0" err="1">
                    <a:latin typeface="Tahoma" panose="020B0604030504040204" pitchFamily="34" charset="0"/>
                  </a:rPr>
                  <a:t>Từ</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ta </a:t>
                </a:r>
                <a:r>
                  <a:rPr lang="vi-VN" dirty="0" err="1">
                    <a:latin typeface="Tahoma" panose="020B0604030504040204" pitchFamily="34" charset="0"/>
                  </a:rPr>
                  <a:t>tính</a:t>
                </a:r>
                <a:r>
                  <a:rPr lang="vi-VN" dirty="0">
                    <a:latin typeface="Tahoma" panose="020B0604030504040204" pitchFamily="34" charset="0"/>
                  </a:rPr>
                  <a:t> </a:t>
                </a:r>
                <a:r>
                  <a:rPr lang="vi-VN" dirty="0" err="1">
                    <a:latin typeface="Tahoma" panose="020B0604030504040204" pitchFamily="34" charset="0"/>
                  </a:rPr>
                  <a:t>được</a:t>
                </a:r>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=4,5</m:t>
                    </m:r>
                  </m:oMath>
                </a14:m>
                <a:r>
                  <a:rPr lang="vi-VN" dirty="0">
                    <a:latin typeface="Tahoma" panose="020B0604030504040204" pitchFamily="34" charset="0"/>
                  </a:rPr>
                  <a:t> </a:t>
                </a:r>
                <a:r>
                  <a:rPr lang="vi-VN" dirty="0" err="1">
                    <a:latin typeface="Tahoma" panose="020B0604030504040204" pitchFamily="34" charset="0"/>
                  </a:rPr>
                  <a:t>và</a:t>
                </a:r>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3</m:t>
                        </m:r>
                      </m:sub>
                    </m:sSub>
                    <m:r>
                      <a:rPr lang="vi-VN" i="1">
                        <a:latin typeface="Cambria Math" panose="02040503050406030204" pitchFamily="18" charset="0"/>
                      </a:rPr>
                      <m:t>=7,8</m:t>
                    </m:r>
                  </m:oMath>
                </a14:m>
                <a:r>
                  <a:rPr lang="vi-VN" dirty="0">
                    <a:latin typeface="Tahoma" panose="020B0604030504040204" pitchFamily="34" charset="0"/>
                  </a:rPr>
                  <a:t>. Do </a:t>
                </a:r>
                <a:r>
                  <a:rPr lang="vi-VN" dirty="0" err="1">
                    <a:latin typeface="Tahoma" panose="020B0604030504040204" pitchFamily="34" charset="0"/>
                  </a:rPr>
                  <a:t>đó</a:t>
                </a:r>
                <a:r>
                  <a:rPr lang="vi-VN" dirty="0">
                    <a:latin typeface="Tahoma" panose="020B0604030504040204" pitchFamily="34" charset="0"/>
                  </a:rPr>
                  <a:t>, </a:t>
                </a:r>
                <a:r>
                  <a:rPr lang="vi-VN" dirty="0" err="1">
                    <a:latin typeface="Tahoma" panose="020B0604030504040204" pitchFamily="34" charset="0"/>
                  </a:rPr>
                  <a:t>khoảng</a:t>
                </a:r>
                <a:r>
                  <a:rPr lang="vi-VN" dirty="0">
                    <a:latin typeface="Tahoma" panose="020B0604030504040204" pitchFamily="34" charset="0"/>
                  </a:rPr>
                  <a:t> </a:t>
                </a:r>
                <a:r>
                  <a:rPr lang="vi-VN" dirty="0" err="1">
                    <a:latin typeface="Tahoma" panose="020B0604030504040204" pitchFamily="34" charset="0"/>
                  </a:rPr>
                  <a:t>tứ</a:t>
                </a:r>
                <a:r>
                  <a:rPr lang="vi-VN" dirty="0">
                    <a:latin typeface="Tahoma" panose="020B0604030504040204" pitchFamily="34" charset="0"/>
                  </a:rPr>
                  <a:t> phân </a:t>
                </a:r>
                <a:r>
                  <a:rPr lang="vi-VN" dirty="0" err="1">
                    <a:latin typeface="Tahoma" panose="020B0604030504040204" pitchFamily="34" charset="0"/>
                  </a:rPr>
                  <a:t>vị</a:t>
                </a:r>
                <a:r>
                  <a:rPr lang="vi-VN" dirty="0">
                    <a:latin typeface="Tahoma" panose="020B0604030504040204" pitchFamily="34" charset="0"/>
                  </a:rPr>
                  <a:t> </a:t>
                </a:r>
                <a:r>
                  <a:rPr lang="vi-VN" dirty="0" err="1">
                    <a:latin typeface="Tahoma" panose="020B0604030504040204" pitchFamily="34" charset="0"/>
                  </a:rPr>
                  <a:t>là</a:t>
                </a:r>
                <a:r>
                  <a:rPr lang="vi-VN" dirty="0">
                    <a:latin typeface="Tahoma" panose="020B0604030504040204" pitchFamily="34" charset="0"/>
                  </a:rPr>
                  <a:t>:</a:t>
                </a:r>
                <a:endParaRPr lang="en-US" dirty="0">
                  <a:latin typeface="+mj-lt"/>
                </a:endParaRP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𝛥</m:t>
                          </m:r>
                        </m:e>
                        <m:sub>
                          <m:r>
                            <a:rPr lang="vi-VN" i="1">
                              <a:latin typeface="Cambria Math" panose="02040503050406030204" pitchFamily="18" charset="0"/>
                            </a:rPr>
                            <m:t>𝑄</m:t>
                          </m:r>
                        </m:sub>
                      </m:sSub>
                      <m:r>
                        <a:rPr lang="vi-VN" i="1">
                          <a:latin typeface="Cambria Math" panose="02040503050406030204" pitchFamily="18" charset="0"/>
                        </a:rPr>
                        <m:t>=7,8−4,5=3,3</m:t>
                      </m:r>
                    </m:oMath>
                  </m:oMathPara>
                </a14:m>
                <a:endParaRPr lang="en-US" dirty="0">
                  <a:latin typeface="+mj-lt"/>
                </a:endParaRPr>
              </a:p>
              <a:p>
                <a:pPr marL="0" indent="0">
                  <a:buNone/>
                </a:pPr>
                <a:r>
                  <a:rPr lang="vi-VN" dirty="0">
                    <a:latin typeface="Tahoma" panose="020B0604030504040204" pitchFamily="34" charset="0"/>
                  </a:rPr>
                  <a:t>Ta </a:t>
                </a:r>
                <a:r>
                  <a:rPr lang="vi-VN" dirty="0" err="1">
                    <a:latin typeface="Tahoma" panose="020B0604030504040204" pitchFamily="34" charset="0"/>
                  </a:rPr>
                  <a:t>có</a:t>
                </a:r>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−1,5</m:t>
                    </m:r>
                    <m:sSub>
                      <m:sSubPr>
                        <m:ctrlPr>
                          <a:rPr lang="en-US" i="1">
                            <a:latin typeface="Cambria Math" panose="02040503050406030204" pitchFamily="18" charset="0"/>
                          </a:rPr>
                        </m:ctrlPr>
                      </m:sSubPr>
                      <m:e>
                        <m:r>
                          <a:rPr lang="vi-VN" i="1">
                            <a:latin typeface="Cambria Math" panose="02040503050406030204" pitchFamily="18" charset="0"/>
                          </a:rPr>
                          <m:t>𝛥</m:t>
                        </m:r>
                      </m:e>
                      <m:sub>
                        <m:r>
                          <a:rPr lang="vi-VN" i="1">
                            <a:latin typeface="Cambria Math" panose="02040503050406030204" pitchFamily="18" charset="0"/>
                          </a:rPr>
                          <m:t>𝑄</m:t>
                        </m:r>
                      </m:sub>
                    </m:sSub>
                    <m:r>
                      <a:rPr lang="vi-VN" i="1">
                        <a:latin typeface="Cambria Math" panose="02040503050406030204" pitchFamily="18" charset="0"/>
                      </a:rPr>
                      <m:t>=−0,45</m:t>
                    </m:r>
                  </m:oMath>
                </a14:m>
                <a:r>
                  <a:rPr lang="vi-VN" dirty="0">
                    <a:latin typeface="Tahoma" panose="020B0604030504040204" pitchFamily="34" charset="0"/>
                  </a:rPr>
                  <a:t> </a:t>
                </a:r>
                <a:r>
                  <a:rPr lang="vi-VN" dirty="0" err="1">
                    <a:latin typeface="Tahoma" panose="020B0604030504040204" pitchFamily="34" charset="0"/>
                  </a:rPr>
                  <a:t>và</a:t>
                </a:r>
                <a:r>
                  <a:rPr lang="vi-VN" dirty="0">
                    <a:latin typeface="Tahoma" panose="020B0604030504040204" pitchFamily="34" charset="0"/>
                  </a:rPr>
                  <a:t> </a:t>
                </a:r>
                <a14:m>
                  <m:oMath xmlns:m="http://schemas.openxmlformats.org/officeDocument/2006/math">
                    <m:sSub>
                      <m:sSubPr>
                        <m:ctrlPr>
                          <a:rPr lang="en-US" i="1">
                            <a:latin typeface="Cambria Math" panose="02040503050406030204" pitchFamily="18" charset="0"/>
                          </a:rPr>
                        </m:ctrlPr>
                      </m:sSubPr>
                      <m:e>
                        <m:r>
                          <a:rPr lang="vi-VN" i="1">
                            <a:latin typeface="Cambria Math" panose="02040503050406030204" pitchFamily="18" charset="0"/>
                          </a:rPr>
                          <m:t>𝑄</m:t>
                        </m:r>
                      </m:e>
                      <m:sub>
                        <m:r>
                          <a:rPr lang="vi-VN" i="1">
                            <a:latin typeface="Cambria Math" panose="02040503050406030204" pitchFamily="18" charset="0"/>
                          </a:rPr>
                          <m:t>3</m:t>
                        </m:r>
                      </m:sub>
                    </m:sSub>
                    <m:r>
                      <a:rPr lang="vi-VN" i="1">
                        <a:latin typeface="Cambria Math" panose="02040503050406030204" pitchFamily="18" charset="0"/>
                      </a:rPr>
                      <m:t>+1,5</m:t>
                    </m:r>
                    <m:sSub>
                      <m:sSubPr>
                        <m:ctrlPr>
                          <a:rPr lang="en-US" i="1">
                            <a:latin typeface="Cambria Math" panose="02040503050406030204" pitchFamily="18" charset="0"/>
                          </a:rPr>
                        </m:ctrlPr>
                      </m:sSubPr>
                      <m:e>
                        <m:r>
                          <a:rPr lang="vi-VN" i="1">
                            <a:latin typeface="Cambria Math" panose="02040503050406030204" pitchFamily="18" charset="0"/>
                          </a:rPr>
                          <m:t>𝛥</m:t>
                        </m:r>
                      </m:e>
                      <m:sub>
                        <m:r>
                          <a:rPr lang="vi-VN" i="1">
                            <a:latin typeface="Cambria Math" panose="02040503050406030204" pitchFamily="18" charset="0"/>
                          </a:rPr>
                          <m:t>𝑄</m:t>
                        </m:r>
                      </m:sub>
                    </m:sSub>
                    <m:r>
                      <a:rPr lang="vi-VN" i="1">
                        <a:latin typeface="Cambria Math" panose="02040503050406030204" pitchFamily="18" charset="0"/>
                      </a:rPr>
                      <m:t>=12,75</m:t>
                    </m:r>
                  </m:oMath>
                </a14:m>
                <a:r>
                  <a:rPr lang="vi-VN" dirty="0">
                    <a:latin typeface="Tahoma" panose="020B0604030504040204" pitchFamily="34" charset="0"/>
                  </a:rPr>
                  <a:t> nên trong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trên không </a:t>
                </a:r>
                <a:r>
                  <a:rPr lang="vi-VN" dirty="0" err="1">
                    <a:latin typeface="Tahoma" panose="020B0604030504040204" pitchFamily="34" charset="0"/>
                  </a:rPr>
                  <a:t>có</a:t>
                </a:r>
                <a:r>
                  <a:rPr lang="vi-VN" dirty="0">
                    <a:latin typeface="Tahoma" panose="020B0604030504040204" pitchFamily="34" charset="0"/>
                  </a:rPr>
                  <a:t> </a:t>
                </a:r>
                <a:r>
                  <a:rPr lang="vi-VN" dirty="0" err="1">
                    <a:latin typeface="Tahoma" panose="020B0604030504040204" pitchFamily="34" charset="0"/>
                  </a:rPr>
                  <a:t>giá</a:t>
                </a:r>
                <a:r>
                  <a:rPr lang="vi-VN" dirty="0">
                    <a:latin typeface="Tahoma" panose="020B0604030504040204" pitchFamily="34" charset="0"/>
                  </a:rPr>
                  <a:t> </a:t>
                </a:r>
                <a:r>
                  <a:rPr lang="vi-VN" dirty="0" err="1">
                    <a:latin typeface="Tahoma" panose="020B0604030504040204" pitchFamily="34" charset="0"/>
                  </a:rPr>
                  <a:t>trị</a:t>
                </a:r>
                <a:r>
                  <a:rPr lang="vi-VN" dirty="0">
                    <a:latin typeface="Tahoma" panose="020B0604030504040204" pitchFamily="34" charset="0"/>
                  </a:rPr>
                  <a:t> </a:t>
                </a:r>
                <a:r>
                  <a:rPr lang="vi-VN" dirty="0" err="1">
                    <a:latin typeface="Tahoma" panose="020B0604030504040204" pitchFamily="34" charset="0"/>
                  </a:rPr>
                  <a:t>bất</a:t>
                </a:r>
                <a:r>
                  <a:rPr lang="vi-VN" dirty="0">
                    <a:latin typeface="Tahoma" panose="020B0604030504040204" pitchFamily="34" charset="0"/>
                  </a:rPr>
                  <a:t> </a:t>
                </a:r>
                <a:r>
                  <a:rPr lang="vi-VN" dirty="0" err="1">
                    <a:latin typeface="Tahoma" panose="020B0604030504040204" pitchFamily="34" charset="0"/>
                  </a:rPr>
                  <a:t>thường</a:t>
                </a:r>
                <a:r>
                  <a:rPr lang="vi-VN" dirty="0">
                    <a:latin typeface="Tahoma" panose="020B0604030504040204" pitchFamily="34" charset="0"/>
                  </a:rPr>
                  <a:t>.</a:t>
                </a:r>
                <a:endParaRPr lang="en-US" dirty="0">
                  <a:latin typeface="+mj-lt"/>
                </a:endParaRPr>
              </a:p>
              <a:p>
                <a:pPr marL="0" indent="0">
                  <a:buNone/>
                </a:pPr>
                <a:endParaRPr lang="en-US" dirty="0">
                  <a:latin typeface="+mj-lt"/>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60612" y="1837765"/>
                <a:ext cx="22837588" cy="10811435"/>
              </a:xfrm>
              <a:prstGeom prst="rect">
                <a:avLst/>
              </a:prstGeom>
              <a:blipFill>
                <a:blip r:embed="rId3"/>
                <a:stretch>
                  <a:fillRect l="-1174" t="-1914" r="-560"/>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1029966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5" end="5"/>
                                            </p:txEl>
                                          </p:spTgt>
                                        </p:tgtEl>
                                        <p:attrNameLst>
                                          <p:attrName>style.visibility</p:attrName>
                                        </p:attrNameLst>
                                      </p:cBhvr>
                                      <p:to>
                                        <p:strVal val="visible"/>
                                      </p:to>
                                    </p:set>
                                    <p:animEffect transition="in" filter="wipe(up)">
                                      <p:cBhvr>
                                        <p:cTn id="37" dur="500"/>
                                        <p:tgtEl>
                                          <p:spTgt spid="9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9">
                                            <p:txEl>
                                              <p:pRg st="6" end="6"/>
                                            </p:txEl>
                                          </p:spTgt>
                                        </p:tgtEl>
                                        <p:attrNameLst>
                                          <p:attrName>style.visibility</p:attrName>
                                        </p:attrNameLst>
                                      </p:cBhvr>
                                      <p:to>
                                        <p:strVal val="visible"/>
                                      </p:to>
                                    </p:set>
                                    <p:animEffect transition="in" filter="wipe(up)">
                                      <p:cBhvr>
                                        <p:cTn id="42" dur="500"/>
                                        <p:tgtEl>
                                          <p:spTgt spid="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990598" y="1809815"/>
            <a:ext cx="22808130" cy="11677585"/>
            <a:chOff x="1447797" y="1793811"/>
            <a:chExt cx="22808130" cy="11677585"/>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47797" y="1793811"/>
              <a:ext cx="22808130" cy="11677585"/>
              <a:chOff x="1447797" y="1793811"/>
              <a:chExt cx="22808130" cy="11677585"/>
            </a:xfrm>
          </p:grpSpPr>
          <p:grpSp>
            <p:nvGrpSpPr>
              <p:cNvPr id="69" name="Group 68"/>
              <p:cNvGrpSpPr/>
              <p:nvPr/>
            </p:nvGrpSpPr>
            <p:grpSpPr>
              <a:xfrm>
                <a:off x="1575873" y="1797127"/>
                <a:ext cx="22680054" cy="11674269"/>
                <a:chOff x="-3538955" y="3448230"/>
                <a:chExt cx="22680054" cy="11674269"/>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1674269"/>
                  <a:chOff x="-3538955" y="3448230"/>
                  <a:chExt cx="22680054" cy="11674269"/>
                </a:xfrm>
              </p:grpSpPr>
              <p:sp>
                <p:nvSpPr>
                  <p:cNvPr id="72" name="Rounded Rectangle 71"/>
                  <p:cNvSpPr/>
                  <p:nvPr/>
                </p:nvSpPr>
                <p:spPr>
                  <a:xfrm>
                    <a:off x="-3538955" y="3592713"/>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3385131" y="1793811"/>
                <a:ext cx="19398667"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3810000" y="1953929"/>
                <a:ext cx="18973798" cy="830997"/>
              </a:xfrm>
              <a:prstGeom prst="rect">
                <a:avLst/>
              </a:prstGeom>
              <a:noFill/>
            </p:spPr>
            <p:txBody>
              <a:bodyPr wrap="square" rtlCol="0">
                <a:spAutoFit/>
              </a:bodyPr>
              <a:lstStyle/>
              <a:p>
                <a:r>
                  <a:rPr lang="vi-VN" sz="4800" b="1" dirty="0">
                    <a:solidFill>
                      <a:srgbClr val="C00000"/>
                    </a:solidFill>
                    <a:latin typeface="+mj-lt"/>
                  </a:rPr>
                  <a:t>CHƯƠNG </a:t>
                </a:r>
                <a:r>
                  <a:rPr lang="en-US" sz="4800" b="1" dirty="0">
                    <a:solidFill>
                      <a:srgbClr val="C00000"/>
                    </a:solidFill>
                    <a:latin typeface="+mj-lt"/>
                  </a:rPr>
                  <a:t>V</a:t>
                </a:r>
                <a:r>
                  <a:rPr lang="vi-VN" sz="4800" b="1" dirty="0">
                    <a:solidFill>
                      <a:srgbClr val="C00000"/>
                    </a:solidFill>
                    <a:latin typeface="+mj-lt"/>
                  </a:rPr>
                  <a:t>. </a:t>
                </a:r>
                <a:r>
                  <a:rPr lang="en-US" sz="4800" b="1" dirty="0">
                    <a:solidFill>
                      <a:srgbClr val="C00000"/>
                    </a:solidFill>
                    <a:latin typeface="+mj-lt"/>
                  </a:rPr>
                  <a:t>CÁC SỐ ĐẶC TRƯNG CỦA MẪU SỐ LIỆU KHÔNG GHÉP NHÓM</a:t>
                </a:r>
                <a:endParaRPr lang="vi-VN" sz="4800" b="1" dirty="0">
                  <a:solidFill>
                    <a:srgbClr val="C00000"/>
                  </a:solidFill>
                  <a:latin typeface="+mj-lt"/>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9" name="Isosceles Triangle 44"/>
              <p:cNvSpPr/>
              <p:nvPr/>
            </p:nvSpPr>
            <p:spPr>
              <a:xfrm rot="16200000">
                <a:off x="1458747" y="5253687"/>
                <a:ext cx="143671" cy="165569"/>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7" name="Isosceles Triangle 44"/>
              <p:cNvSpPr/>
              <p:nvPr/>
            </p:nvSpPr>
            <p:spPr>
              <a:xfrm rot="16200000">
                <a:off x="1458749" y="8803094"/>
                <a:ext cx="143672" cy="165569"/>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83" name="Group 44"/>
              <p:cNvGrpSpPr/>
              <p:nvPr/>
            </p:nvGrpSpPr>
            <p:grpSpPr>
              <a:xfrm>
                <a:off x="1447797" y="11125197"/>
                <a:ext cx="1014914" cy="852829"/>
                <a:chOff x="7459669" y="7543800"/>
                <a:chExt cx="1006652" cy="852928"/>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7" name="TextBox 86"/>
                <p:cNvSpPr txBox="1"/>
                <p:nvPr/>
              </p:nvSpPr>
              <p:spPr>
                <a:xfrm>
                  <a:off x="7958808" y="7688760"/>
                  <a:ext cx="507513"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50" name="Isosceles Triangle 44"/>
              <p:cNvSpPr/>
              <p:nvPr/>
            </p:nvSpPr>
            <p:spPr>
              <a:xfrm rot="16200000">
                <a:off x="1440002" y="9989984"/>
                <a:ext cx="143671" cy="128073"/>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5" name="Isosceles Triangle 44"/>
              <p:cNvSpPr/>
              <p:nvPr/>
            </p:nvSpPr>
            <p:spPr>
              <a:xfrm rot="16200000">
                <a:off x="1458749" y="12246881"/>
                <a:ext cx="143671" cy="165569"/>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103" name="Google Shape;122;p14">
              <a:extLst>
                <a:ext uri="{FF2B5EF4-FFF2-40B4-BE49-F238E27FC236}">
                  <a16:creationId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dirty="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112" name="Group 111">
            <a:extLst>
              <a:ext uri="{FF2B5EF4-FFF2-40B4-BE49-F238E27FC236}">
                <a16:creationId xmlns:a16="http://schemas.microsoft.com/office/drawing/2014/main" id="{1F6311BF-A4CF-4E55-85D0-0A86514BB33B}"/>
              </a:ext>
            </a:extLst>
          </p:cNvPr>
          <p:cNvGrpSpPr/>
          <p:nvPr/>
        </p:nvGrpSpPr>
        <p:grpSpPr>
          <a:xfrm>
            <a:off x="8738042" y="2950784"/>
            <a:ext cx="13632086" cy="2288662"/>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4"/>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CÁC SỐ ĐẶC TRƯNG.</a:t>
              </a:r>
            </a:p>
            <a:p>
              <a:pPr marL="0" marR="0" algn="ctr">
                <a:lnSpc>
                  <a:spcPct val="106000"/>
                </a:lnSpc>
                <a:spcBef>
                  <a:spcPts val="0"/>
                </a:spcBef>
                <a:spcAft>
                  <a:spcPts val="800"/>
                </a:spcAft>
              </a:pP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ĐO ĐỘ PHÂN TÁN</a:t>
              </a:r>
            </a:p>
            <a:p>
              <a:pPr marL="0" marR="0" algn="ctr">
                <a:lnSpc>
                  <a:spcPct val="106000"/>
                </a:lnSpc>
                <a:spcBef>
                  <a:spcPts val="0"/>
                </a:spcBef>
                <a:spcAft>
                  <a:spcPts val="800"/>
                </a:spcAft>
              </a:pP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dirty="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14</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5" name="TextBox 4">
            <a:extLst>
              <a:ext uri="{FF2B5EF4-FFF2-40B4-BE49-F238E27FC236}">
                <a16:creationId xmlns:a16="http://schemas.microsoft.com/office/drawing/2014/main" id="{D5CB7BE3-3FEF-4584-80EA-207774F41EA5}"/>
              </a:ext>
            </a:extLst>
          </p:cNvPr>
          <p:cNvSpPr txBox="1"/>
          <p:nvPr/>
        </p:nvSpPr>
        <p:spPr>
          <a:xfrm>
            <a:off x="2213464" y="5510825"/>
            <a:ext cx="20490473" cy="811504"/>
          </a:xfrm>
          <a:prstGeom prst="rect">
            <a:avLst/>
          </a:prstGeom>
          <a:noFill/>
        </p:spPr>
        <p:txBody>
          <a:bodyPr wrap="square" rtlCol="0">
            <a:spAutoFit/>
          </a:bodyPr>
          <a:lstStyle/>
          <a:p>
            <a:pPr marL="0" marR="0">
              <a:lnSpc>
                <a:spcPct val="107000"/>
              </a:lnSpc>
              <a:spcBef>
                <a:spcPts val="0"/>
              </a:spcBef>
              <a:spcAft>
                <a:spcPts val="80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Dưới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đây</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điểm</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trung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môn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học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kỳ</a:t>
            </a:r>
            <a:r>
              <a:rPr lang="en-US" sz="4800" b="1" dirty="0">
                <a:effectLst/>
                <a:latin typeface="Tahoma" panose="020B0604030504040204" pitchFamily="34" charset="0"/>
                <a:ea typeface="Tahoma" panose="020B0604030504040204" pitchFamily="34" charset="0"/>
                <a:cs typeface="Tahoma" panose="020B0604030504040204" pitchFamily="34" charset="0"/>
              </a:rPr>
              <a:t> I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hai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bạn</a:t>
            </a:r>
            <a:r>
              <a:rPr lang="en-US" sz="4800" b="1" dirty="0">
                <a:effectLst/>
                <a:latin typeface="Tahoma" panose="020B0604030504040204" pitchFamily="34" charset="0"/>
                <a:ea typeface="Tahoma" panose="020B0604030504040204" pitchFamily="34" charset="0"/>
                <a:cs typeface="Tahoma" panose="020B0604030504040204" pitchFamily="34" charset="0"/>
              </a:rPr>
              <a:t> An </a:t>
            </a:r>
            <a:r>
              <a:rPr lang="en-US" sz="4800" b="1" dirty="0" err="1">
                <a:effectLst/>
                <a:latin typeface="Tahoma" panose="020B0604030504040204" pitchFamily="34" charset="0"/>
                <a:ea typeface="Tahoma" panose="020B0604030504040204" pitchFamily="34" charset="0"/>
                <a:cs typeface="Tahoma" panose="020B0604030504040204" pitchFamily="34" charset="0"/>
              </a:rPr>
              <a:t>và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a:t>
            </a:r>
          </a:p>
        </p:txBody>
      </p:sp>
      <p:graphicFrame>
        <p:nvGraphicFramePr>
          <p:cNvPr id="11" name="Table 10">
            <a:extLst>
              <a:ext uri="{FF2B5EF4-FFF2-40B4-BE49-F238E27FC236}">
                <a16:creationId xmlns:a16="http://schemas.microsoft.com/office/drawing/2014/main" id="{D45CAAFF-915F-4EB6-9572-BDB5AF57F546}"/>
              </a:ext>
            </a:extLst>
          </p:cNvPr>
          <p:cNvGraphicFramePr>
            <a:graphicFrameLocks noGrp="1"/>
          </p:cNvGraphicFramePr>
          <p:nvPr>
            <p:extLst>
              <p:ext uri="{D42A27DB-BD31-4B8C-83A1-F6EECF244321}">
                <p14:modId xmlns:p14="http://schemas.microsoft.com/office/powerpoint/2010/main" val="722703923"/>
              </p:ext>
            </p:extLst>
          </p:nvPr>
        </p:nvGraphicFramePr>
        <p:xfrm>
          <a:off x="2304768" y="6466812"/>
          <a:ext cx="17832976" cy="3597264"/>
        </p:xfrm>
        <a:graphic>
          <a:graphicData uri="http://schemas.openxmlformats.org/drawingml/2006/table">
            <a:tbl>
              <a:tblPr firstRow="1" firstCol="1" bandRow="1">
                <a:tableStyleId>{5C22544A-7EE6-4342-B048-85BDC9FD1C3A}</a:tableStyleId>
              </a:tblPr>
              <a:tblGrid>
                <a:gridCol w="1951370">
                  <a:extLst>
                    <a:ext uri="{9D8B030D-6E8A-4147-A177-3AD203B41FA5}">
                      <a16:colId xmlns:a16="http://schemas.microsoft.com/office/drawing/2014/main" val="794777122"/>
                    </a:ext>
                  </a:extLst>
                </a:gridCol>
                <a:gridCol w="1951370">
                  <a:extLst>
                    <a:ext uri="{9D8B030D-6E8A-4147-A177-3AD203B41FA5}">
                      <a16:colId xmlns:a16="http://schemas.microsoft.com/office/drawing/2014/main" val="4059842175"/>
                    </a:ext>
                  </a:extLst>
                </a:gridCol>
                <a:gridCol w="1951370">
                  <a:extLst>
                    <a:ext uri="{9D8B030D-6E8A-4147-A177-3AD203B41FA5}">
                      <a16:colId xmlns:a16="http://schemas.microsoft.com/office/drawing/2014/main" val="88625742"/>
                    </a:ext>
                  </a:extLst>
                </a:gridCol>
                <a:gridCol w="1953095">
                  <a:extLst>
                    <a:ext uri="{9D8B030D-6E8A-4147-A177-3AD203B41FA5}">
                      <a16:colId xmlns:a16="http://schemas.microsoft.com/office/drawing/2014/main" val="2944742779"/>
                    </a:ext>
                  </a:extLst>
                </a:gridCol>
                <a:gridCol w="1953095">
                  <a:extLst>
                    <a:ext uri="{9D8B030D-6E8A-4147-A177-3AD203B41FA5}">
                      <a16:colId xmlns:a16="http://schemas.microsoft.com/office/drawing/2014/main" val="403898101"/>
                    </a:ext>
                  </a:extLst>
                </a:gridCol>
                <a:gridCol w="1953095">
                  <a:extLst>
                    <a:ext uri="{9D8B030D-6E8A-4147-A177-3AD203B41FA5}">
                      <a16:colId xmlns:a16="http://schemas.microsoft.com/office/drawing/2014/main" val="4090547929"/>
                    </a:ext>
                  </a:extLst>
                </a:gridCol>
                <a:gridCol w="1953095">
                  <a:extLst>
                    <a:ext uri="{9D8B030D-6E8A-4147-A177-3AD203B41FA5}">
                      <a16:colId xmlns:a16="http://schemas.microsoft.com/office/drawing/2014/main" val="1645398538"/>
                    </a:ext>
                  </a:extLst>
                </a:gridCol>
                <a:gridCol w="1953095">
                  <a:extLst>
                    <a:ext uri="{9D8B030D-6E8A-4147-A177-3AD203B41FA5}">
                      <a16:colId xmlns:a16="http://schemas.microsoft.com/office/drawing/2014/main" val="1768726452"/>
                    </a:ext>
                  </a:extLst>
                </a:gridCol>
                <a:gridCol w="2213391">
                  <a:extLst>
                    <a:ext uri="{9D8B030D-6E8A-4147-A177-3AD203B41FA5}">
                      <a16:colId xmlns:a16="http://schemas.microsoft.com/office/drawing/2014/main" val="2442847782"/>
                    </a:ext>
                  </a:extLst>
                </a:gridCol>
              </a:tblGrid>
              <a:tr h="1277181">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An</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9,2</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8,7</a:t>
                      </a:r>
                    </a:p>
                  </a:txBody>
                  <a:tcPr marL="68580" marR="68580" marT="0" marB="0"/>
                </a:tc>
                <a:tc>
                  <a:txBody>
                    <a:bodyPr/>
                    <a:lstStyle/>
                    <a:p>
                      <a:pPr marL="0" marR="0" algn="ctr">
                        <a:lnSpc>
                          <a:spcPct val="107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9,5</a:t>
                      </a:r>
                    </a:p>
                  </a:txBody>
                  <a:tcPr marL="68580" marR="68580" marT="0" marB="0"/>
                </a:tc>
                <a:tc>
                  <a:txBody>
                    <a:bodyPr/>
                    <a:lstStyle/>
                    <a:p>
                      <a:pPr marL="0" marR="0" algn="ctr">
                        <a:lnSpc>
                          <a:spcPct val="107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6,8</a:t>
                      </a:r>
                    </a:p>
                  </a:txBody>
                  <a:tcPr marL="68580" marR="68580" marT="0" marB="0"/>
                </a:tc>
                <a:tc>
                  <a:txBody>
                    <a:bodyPr/>
                    <a:lstStyle/>
                    <a:p>
                      <a:pPr marL="0" marR="0" algn="ctr">
                        <a:lnSpc>
                          <a:spcPct val="107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8,0</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8,0</a:t>
                      </a:r>
                    </a:p>
                  </a:txBody>
                  <a:tcPr marL="68580" marR="68580" marT="0" marB="0"/>
                </a:tc>
                <a:tc>
                  <a:txBody>
                    <a:bodyPr/>
                    <a:lstStyle/>
                    <a:p>
                      <a:pPr marL="0" marR="0" algn="ctr">
                        <a:lnSpc>
                          <a:spcPct val="107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7,3</a:t>
                      </a:r>
                    </a:p>
                  </a:txBody>
                  <a:tcPr marL="68580" marR="68580" marT="0" marB="0"/>
                </a:tc>
                <a:tc>
                  <a:txBody>
                    <a:bodyPr/>
                    <a:lstStyle/>
                    <a:p>
                      <a:pPr marL="0" marR="0" algn="ctr">
                        <a:lnSpc>
                          <a:spcPct val="107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6,5</a:t>
                      </a:r>
                    </a:p>
                  </a:txBody>
                  <a:tcPr marL="68580" marR="68580" marT="0" marB="0"/>
                </a:tc>
                <a:extLst>
                  <a:ext uri="{0D108BD9-81ED-4DB2-BD59-A6C34878D82A}">
                    <a16:rowId xmlns:a16="http://schemas.microsoft.com/office/drawing/2014/main" val="1149589993"/>
                  </a:ext>
                </a:extLst>
              </a:tr>
              <a:tr h="2320083">
                <a:tc>
                  <a:txBody>
                    <a:bodyPr/>
                    <a:lstStyle/>
                    <a:p>
                      <a:pPr marL="0" marR="0" algn="ctr">
                        <a:lnSpc>
                          <a:spcPct val="107000"/>
                        </a:lnSpc>
                        <a:spcBef>
                          <a:spcPts val="0"/>
                        </a:spcBef>
                        <a:spcAft>
                          <a:spcPts val="0"/>
                        </a:spcAft>
                      </a:pPr>
                      <a:r>
                        <a:rPr lang="en-US" sz="4800" dirty="0" err="1">
                          <a:effectLst/>
                          <a:latin typeface="Tahoma" panose="020B0604030504040204" pitchFamily="34" charset="0"/>
                          <a:ea typeface="Tahoma" panose="020B0604030504040204" pitchFamily="34" charset="0"/>
                          <a:cs typeface="Tahoma" panose="020B0604030504040204" pitchFamily="34" charset="0"/>
                        </a:rPr>
                        <a:t>Bình</a:t>
                      </a:r>
                      <a:endParaRPr lang="en-US" sz="4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8,2</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8,1</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8,0</a:t>
                      </a:r>
                    </a:p>
                  </a:txBody>
                  <a:tcPr marL="68580" marR="68580" marT="0" marB="0"/>
                </a:tc>
                <a:tc>
                  <a:txBody>
                    <a:bodyPr/>
                    <a:lstStyle/>
                    <a:p>
                      <a:pPr marL="0" marR="0" algn="ctr">
                        <a:lnSpc>
                          <a:spcPct val="107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7,8</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8,3</a:t>
                      </a:r>
                    </a:p>
                  </a:txBody>
                  <a:tcPr marL="68580" marR="68580" marT="0" marB="0"/>
                </a:tc>
                <a:tc>
                  <a:txBody>
                    <a:bodyPr/>
                    <a:lstStyle/>
                    <a:p>
                      <a:pPr marL="0" marR="0" algn="ctr">
                        <a:lnSpc>
                          <a:spcPct val="107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7,9</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7,6</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8,1</a:t>
                      </a:r>
                    </a:p>
                  </a:txBody>
                  <a:tcPr marL="68580" marR="68580" marT="0" marB="0"/>
                </a:tc>
                <a:extLst>
                  <a:ext uri="{0D108BD9-81ED-4DB2-BD59-A6C34878D82A}">
                    <a16:rowId xmlns:a16="http://schemas.microsoft.com/office/drawing/2014/main" val="163659491"/>
                  </a:ext>
                </a:extLst>
              </a:tr>
            </a:tbl>
          </a:graphicData>
        </a:graphic>
      </p:graphicFrame>
      <p:sp>
        <p:nvSpPr>
          <p:cNvPr id="13" name="TextBox 12">
            <a:extLst>
              <a:ext uri="{FF2B5EF4-FFF2-40B4-BE49-F238E27FC236}">
                <a16:creationId xmlns:a16="http://schemas.microsoft.com/office/drawing/2014/main" id="{5C528EC0-CEE3-4BFE-B1CE-D9EAFBA12080}"/>
              </a:ext>
            </a:extLst>
          </p:cNvPr>
          <p:cNvSpPr txBox="1"/>
          <p:nvPr/>
        </p:nvSpPr>
        <p:spPr>
          <a:xfrm>
            <a:off x="2221756" y="10067941"/>
            <a:ext cx="19662037" cy="4223207"/>
          </a:xfrm>
          <a:prstGeom prst="rect">
            <a:avLst/>
          </a:prstGeom>
          <a:noFill/>
        </p:spPr>
        <p:txBody>
          <a:bodyPr wrap="square" rtlCol="0">
            <a:spAutoFit/>
          </a:bodyPr>
          <a:lstStyle/>
          <a:p>
            <a:pPr marL="0" marR="0">
              <a:lnSpc>
                <a:spcPct val="107000"/>
              </a:lnSpc>
              <a:spcBef>
                <a:spcPts val="0"/>
              </a:spcBef>
              <a:spcAft>
                <a:spcPts val="80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Điểm</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trung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môn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học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kì</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An </a:t>
            </a:r>
            <a:r>
              <a:rPr lang="en-US" sz="4800" b="1" dirty="0" err="1">
                <a:effectLst/>
                <a:latin typeface="Tahoma" panose="020B0604030504040204" pitchFamily="34" charset="0"/>
                <a:ea typeface="Tahoma" panose="020B0604030504040204" pitchFamily="34" charset="0"/>
                <a:cs typeface="Tahoma" panose="020B0604030504040204" pitchFamily="34" charset="0"/>
              </a:rPr>
              <a:t>và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đều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8,0 </a:t>
            </a:r>
            <a:r>
              <a:rPr lang="en-US" sz="4800" b="1" dirty="0" err="1">
                <a:effectLst/>
                <a:latin typeface="Tahoma" panose="020B0604030504040204" pitchFamily="34" charset="0"/>
                <a:ea typeface="Tahoma" panose="020B0604030504040204" pitchFamily="34" charset="0"/>
                <a:cs typeface="Tahoma" panose="020B0604030504040204" pitchFamily="34" charset="0"/>
              </a:rPr>
              <a:t>nhưng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rõ</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ràng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học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đều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hơn</a:t>
            </a:r>
            <a:r>
              <a:rPr lang="en-US" sz="4800" b="1" dirty="0">
                <a:effectLst/>
                <a:latin typeface="Tahoma" panose="020B0604030504040204" pitchFamily="34" charset="0"/>
                <a:ea typeface="Tahoma" panose="020B0604030504040204" pitchFamily="34" charset="0"/>
                <a:cs typeface="Tahoma" panose="020B0604030504040204" pitchFamily="34" charset="0"/>
              </a:rPr>
              <a:t> An. </a:t>
            </a:r>
          </a:p>
          <a:p>
            <a:pPr marL="0" marR="0">
              <a:lnSpc>
                <a:spcPct val="107000"/>
              </a:lnSpc>
              <a:spcBef>
                <a:spcPts val="0"/>
              </a:spcBef>
              <a:spcAft>
                <a:spcPts val="80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Có</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thể</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dùng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những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đặc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trưng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nào</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để</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đo</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mức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độ</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học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đều</a:t>
            </a:r>
            <a:r>
              <a:rPr lang="en-US" sz="4800" b="1" dirty="0">
                <a:effectLst/>
                <a:latin typeface="Tahoma" panose="020B0604030504040204" pitchFamily="34" charset="0"/>
                <a:ea typeface="Tahoma" panose="020B0604030504040204" pitchFamily="34" charset="0"/>
                <a:cs typeface="Tahoma" panose="020B0604030504040204" pitchFamily="34" charset="0"/>
              </a:rPr>
              <a:t>”?</a:t>
            </a:r>
          </a:p>
          <a:p>
            <a:pPr marL="0" marR="0">
              <a:lnSpc>
                <a:spcPct val="107000"/>
              </a:lnSpc>
              <a:spcBef>
                <a:spcPts val="0"/>
              </a:spcBef>
              <a:spcAft>
                <a:spcPts val="80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Bài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này</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sẽ</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giới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một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vài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đặc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trưng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như</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vậy</a:t>
            </a:r>
            <a:r>
              <a:rPr lang="en-US" sz="4800" b="1" dirty="0">
                <a:effectLst/>
                <a:latin typeface="Tahoma" panose="020B0604030504040204" pitchFamily="34" charset="0"/>
                <a:ea typeface="Tahoma" panose="020B0604030504040204" pitchFamily="34" charset="0"/>
                <a:cs typeface="Tahoma" panose="020B0604030504040204" pitchFamily="34" charset="0"/>
              </a:rPr>
              <a:t>.</a:t>
            </a:r>
          </a:p>
          <a:p>
            <a:endParaRPr lang="en-US" dirty="0"/>
          </a:p>
        </p:txBody>
      </p:sp>
    </p:spTree>
    <p:extLst>
      <p:ext uri="{BB962C8B-B14F-4D97-AF65-F5344CB8AC3E}">
        <p14:creationId xmlns:p14="http://schemas.microsoft.com/office/powerpoint/2010/main" val="552765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411819" y="1879600"/>
            <a:ext cx="23591181" cy="115315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endParaRPr lang="en-US" dirty="0"/>
          </a:p>
          <a:p>
            <a:r>
              <a:rPr lang="en-US" dirty="0" err="1"/>
              <a:t>Một</a:t>
            </a:r>
            <a:r>
              <a:rPr lang="en-US" dirty="0"/>
              <a:t> </a:t>
            </a:r>
            <a:r>
              <a:rPr lang="en-US" dirty="0" err="1"/>
              <a:t>cổ</a:t>
            </a:r>
            <a:r>
              <a:rPr lang="en-US" dirty="0"/>
              <a:t> </a:t>
            </a:r>
            <a:r>
              <a:rPr lang="en-US" dirty="0" err="1"/>
              <a:t>động</a:t>
            </a:r>
            <a:r>
              <a:rPr lang="en-US" dirty="0"/>
              <a:t> </a:t>
            </a:r>
            <a:r>
              <a:rPr lang="en-US" dirty="0" err="1"/>
              <a:t>viên</a:t>
            </a:r>
            <a:r>
              <a:rPr lang="en-US" dirty="0"/>
              <a:t> </a:t>
            </a:r>
            <a:r>
              <a:rPr lang="en-US" dirty="0" err="1"/>
              <a:t>của</a:t>
            </a:r>
            <a:r>
              <a:rPr lang="en-US" dirty="0"/>
              <a:t> </a:t>
            </a:r>
            <a:r>
              <a:rPr lang="en-US" dirty="0" err="1"/>
              <a:t>câu</a:t>
            </a:r>
            <a:r>
              <a:rPr lang="en-US" dirty="0"/>
              <a:t> </a:t>
            </a:r>
            <a:r>
              <a:rPr lang="en-US" dirty="0" err="1"/>
              <a:t>lạc</a:t>
            </a:r>
            <a:r>
              <a:rPr lang="en-US" dirty="0"/>
              <a:t> </a:t>
            </a:r>
            <a:r>
              <a:rPr lang="en-US" dirty="0" err="1"/>
              <a:t>bộ</a:t>
            </a:r>
            <a:r>
              <a:rPr lang="en-US" dirty="0"/>
              <a:t> Everton, Anh </a:t>
            </a:r>
            <a:r>
              <a:rPr lang="en-US" dirty="0" err="1"/>
              <a:t>đã</a:t>
            </a:r>
            <a:r>
              <a:rPr lang="en-US" dirty="0"/>
              <a:t> </a:t>
            </a:r>
            <a:r>
              <a:rPr lang="en-US" dirty="0" err="1"/>
              <a:t>thống</a:t>
            </a:r>
            <a:r>
              <a:rPr lang="en-US" dirty="0"/>
              <a:t> </a:t>
            </a:r>
            <a:r>
              <a:rPr lang="en-US" dirty="0" err="1"/>
              <a:t>kê</a:t>
            </a:r>
            <a:r>
              <a:rPr lang="en-US" dirty="0"/>
              <a:t> </a:t>
            </a:r>
            <a:r>
              <a:rPr lang="en-US" dirty="0" err="1"/>
              <a:t>điểm</a:t>
            </a:r>
            <a:r>
              <a:rPr lang="en-US" dirty="0"/>
              <a:t> </a:t>
            </a:r>
            <a:r>
              <a:rPr lang="en-US" dirty="0" err="1"/>
              <a:t>số</a:t>
            </a:r>
            <a:r>
              <a:rPr lang="en-US" dirty="0"/>
              <a:t> </a:t>
            </a:r>
            <a:r>
              <a:rPr lang="en-US" dirty="0" err="1"/>
              <a:t>mà</a:t>
            </a:r>
            <a:r>
              <a:rPr lang="en-US" dirty="0"/>
              <a:t> </a:t>
            </a:r>
            <a:r>
              <a:rPr lang="en-US" dirty="0" err="1"/>
              <a:t>hai</a:t>
            </a:r>
            <a:r>
              <a:rPr lang="en-US" dirty="0"/>
              <a:t>  </a:t>
            </a:r>
            <a:r>
              <a:rPr lang="en-US" dirty="0" err="1"/>
              <a:t>hai</a:t>
            </a:r>
            <a:r>
              <a:rPr lang="en-US" dirty="0"/>
              <a:t> </a:t>
            </a:r>
            <a:r>
              <a:rPr lang="en-US" dirty="0" err="1"/>
              <a:t>câu</a:t>
            </a:r>
            <a:r>
              <a:rPr lang="en-US" dirty="0"/>
              <a:t> </a:t>
            </a:r>
            <a:r>
              <a:rPr lang="en-US" dirty="0" err="1"/>
              <a:t>lạc</a:t>
            </a:r>
            <a:r>
              <a:rPr lang="en-US" dirty="0"/>
              <a:t> </a:t>
            </a:r>
            <a:r>
              <a:rPr lang="en-US" dirty="0" err="1"/>
              <a:t>bộ</a:t>
            </a:r>
            <a:r>
              <a:rPr lang="en-US" dirty="0"/>
              <a:t> Leicester City </a:t>
            </a:r>
            <a:r>
              <a:rPr lang="en-US" dirty="0" err="1"/>
              <a:t>và</a:t>
            </a:r>
            <a:r>
              <a:rPr lang="en-US" dirty="0"/>
              <a:t> Everton </a:t>
            </a:r>
            <a:r>
              <a:rPr lang="en-US" dirty="0" err="1"/>
              <a:t>đạt</a:t>
            </a:r>
            <a:r>
              <a:rPr lang="en-US" dirty="0"/>
              <a:t> </a:t>
            </a:r>
            <a:r>
              <a:rPr lang="en-US" dirty="0" err="1"/>
              <a:t>được</a:t>
            </a:r>
            <a:r>
              <a:rPr lang="en-US" dirty="0"/>
              <a:t> </a:t>
            </a:r>
            <a:r>
              <a:rPr lang="en-US" dirty="0" err="1"/>
              <a:t>trong</a:t>
            </a:r>
            <a:r>
              <a:rPr lang="en-US" dirty="0"/>
              <a:t> </a:t>
            </a:r>
            <a:r>
              <a:rPr lang="en-US" dirty="0" err="1"/>
              <a:t>năm</a:t>
            </a:r>
            <a:r>
              <a:rPr lang="en-US" dirty="0"/>
              <a:t> </a:t>
            </a:r>
            <a:r>
              <a:rPr lang="en-US" dirty="0" err="1"/>
              <a:t>mùa</a:t>
            </a:r>
            <a:r>
              <a:rPr lang="en-US" dirty="0"/>
              <a:t> </a:t>
            </a:r>
            <a:r>
              <a:rPr lang="en-US" dirty="0" err="1"/>
              <a:t>giải</a:t>
            </a:r>
            <a:r>
              <a:rPr lang="en-US" dirty="0"/>
              <a:t> </a:t>
            </a:r>
            <a:r>
              <a:rPr lang="en-US" dirty="0" err="1"/>
              <a:t>Ngoại</a:t>
            </a:r>
            <a:r>
              <a:rPr lang="en-US" dirty="0"/>
              <a:t> </a:t>
            </a:r>
            <a:r>
              <a:rPr lang="en-US" dirty="0" err="1"/>
              <a:t>hạng</a:t>
            </a:r>
            <a:r>
              <a:rPr lang="en-US" dirty="0"/>
              <a:t> Anh </a:t>
            </a:r>
            <a:r>
              <a:rPr lang="en-US" dirty="0" err="1"/>
              <a:t>gần</a:t>
            </a:r>
            <a:r>
              <a:rPr lang="en-US" dirty="0"/>
              <a:t> </a:t>
            </a:r>
            <a:r>
              <a:rPr lang="en-US" dirty="0" err="1"/>
              <a:t>đây</a:t>
            </a:r>
            <a:r>
              <a:rPr lang="en-US" dirty="0"/>
              <a:t>, </a:t>
            </a:r>
            <a:r>
              <a:rPr lang="en-US" dirty="0" err="1"/>
              <a:t>từ</a:t>
            </a:r>
            <a:r>
              <a:rPr lang="en-US" dirty="0"/>
              <a:t> </a:t>
            </a:r>
            <a:r>
              <a:rPr lang="en-US" dirty="0" err="1"/>
              <a:t>mùa</a:t>
            </a:r>
            <a:r>
              <a:rPr lang="en-US" dirty="0"/>
              <a:t> </a:t>
            </a:r>
            <a:r>
              <a:rPr lang="en-US" dirty="0" err="1"/>
              <a:t>giải</a:t>
            </a:r>
            <a:r>
              <a:rPr lang="en-US" dirty="0"/>
              <a:t> 2014 – 2015 </a:t>
            </a:r>
            <a:r>
              <a:rPr lang="en-US" dirty="0" err="1"/>
              <a:t>đến</a:t>
            </a:r>
            <a:r>
              <a:rPr lang="en-US" dirty="0"/>
              <a:t> </a:t>
            </a:r>
            <a:r>
              <a:rPr lang="en-US" dirty="0" err="1"/>
              <a:t>mùa</a:t>
            </a:r>
            <a:r>
              <a:rPr lang="en-US" dirty="0"/>
              <a:t> </a:t>
            </a:r>
            <a:r>
              <a:rPr lang="en-US" dirty="0" err="1"/>
              <a:t>giải</a:t>
            </a:r>
            <a:r>
              <a:rPr lang="en-US" dirty="0"/>
              <a:t> 2018 – 2019 </a:t>
            </a:r>
            <a:r>
              <a:rPr lang="en-US" dirty="0" err="1"/>
              <a:t>như</a:t>
            </a:r>
            <a:r>
              <a:rPr lang="en-US" dirty="0"/>
              <a:t> </a:t>
            </a:r>
            <a:r>
              <a:rPr lang="en-US" dirty="0" err="1"/>
              <a:t>sau</a:t>
            </a:r>
            <a:r>
              <a:rPr lang="en-US" dirty="0"/>
              <a:t>:</a:t>
            </a:r>
          </a:p>
          <a:p>
            <a:r>
              <a:rPr lang="en-US" dirty="0"/>
              <a:t>Leicester City:	</a:t>
            </a:r>
          </a:p>
          <a:p>
            <a:r>
              <a:rPr lang="en-US" dirty="0"/>
              <a:t>41	81	44	47	52</a:t>
            </a:r>
          </a:p>
          <a:p>
            <a:r>
              <a:rPr lang="en-US" dirty="0"/>
              <a:t>Everton:		</a:t>
            </a:r>
          </a:p>
          <a:p>
            <a:r>
              <a:rPr lang="en-US" dirty="0"/>
              <a:t>47	47	61	49	54.</a:t>
            </a:r>
          </a:p>
          <a:p>
            <a:r>
              <a:rPr lang="en-US" dirty="0" err="1"/>
              <a:t>Cổ</a:t>
            </a:r>
            <a:r>
              <a:rPr lang="en-US" dirty="0"/>
              <a:t> </a:t>
            </a:r>
            <a:r>
              <a:rPr lang="en-US" dirty="0" err="1"/>
              <a:t>động</a:t>
            </a:r>
            <a:r>
              <a:rPr lang="en-US" dirty="0"/>
              <a:t> </a:t>
            </a:r>
            <a:r>
              <a:rPr lang="en-US" dirty="0" err="1"/>
              <a:t>viên</a:t>
            </a:r>
            <a:r>
              <a:rPr lang="en-US" dirty="0"/>
              <a:t> </a:t>
            </a:r>
            <a:r>
              <a:rPr lang="en-US" dirty="0" err="1"/>
              <a:t>đó</a:t>
            </a:r>
            <a:r>
              <a:rPr lang="en-US" dirty="0"/>
              <a:t> </a:t>
            </a:r>
            <a:r>
              <a:rPr lang="en-US" dirty="0" err="1"/>
              <a:t>cho</a:t>
            </a:r>
            <a:r>
              <a:rPr lang="en-US" dirty="0"/>
              <a:t> </a:t>
            </a:r>
            <a:r>
              <a:rPr lang="en-US" dirty="0" err="1"/>
              <a:t>rằng</a:t>
            </a:r>
            <a:r>
              <a:rPr lang="en-US" dirty="0"/>
              <a:t>, Everton </a:t>
            </a:r>
            <a:r>
              <a:rPr lang="en-US" dirty="0" err="1"/>
              <a:t>thi</a:t>
            </a:r>
            <a:r>
              <a:rPr lang="en-US" dirty="0"/>
              <a:t> </a:t>
            </a:r>
            <a:r>
              <a:rPr lang="en-US" dirty="0" err="1"/>
              <a:t>đấu</a:t>
            </a:r>
            <a:r>
              <a:rPr lang="en-US" dirty="0"/>
              <a:t> </a:t>
            </a:r>
            <a:r>
              <a:rPr lang="en-US" dirty="0" err="1"/>
              <a:t>ổn</a:t>
            </a:r>
            <a:r>
              <a:rPr lang="en-US" dirty="0"/>
              <a:t> </a:t>
            </a:r>
            <a:r>
              <a:rPr lang="en-US" dirty="0" err="1"/>
              <a:t>định</a:t>
            </a:r>
            <a:r>
              <a:rPr lang="en-US" dirty="0"/>
              <a:t> </a:t>
            </a:r>
            <a:r>
              <a:rPr lang="en-US" dirty="0" err="1"/>
              <a:t>hơn</a:t>
            </a:r>
            <a:r>
              <a:rPr lang="en-US" dirty="0"/>
              <a:t> Leicester City. </a:t>
            </a:r>
            <a:r>
              <a:rPr lang="en-US" dirty="0" err="1"/>
              <a:t>Em</a:t>
            </a:r>
            <a:r>
              <a:rPr lang="en-US" dirty="0"/>
              <a:t> </a:t>
            </a:r>
            <a:r>
              <a:rPr lang="en-US" dirty="0" err="1"/>
              <a:t>có</a:t>
            </a:r>
            <a:r>
              <a:rPr lang="en-US" dirty="0"/>
              <a:t> </a:t>
            </a:r>
            <a:r>
              <a:rPr lang="en-US" dirty="0" err="1"/>
              <a:t>đồng</a:t>
            </a:r>
            <a:r>
              <a:rPr lang="en-US" dirty="0"/>
              <a:t> ý </a:t>
            </a:r>
            <a:r>
              <a:rPr lang="en-US" dirty="0" err="1"/>
              <a:t>với</a:t>
            </a:r>
            <a:r>
              <a:rPr lang="en-US" dirty="0"/>
              <a:t> </a:t>
            </a:r>
            <a:r>
              <a:rPr lang="en-US" dirty="0" err="1"/>
              <a:t>nhận</a:t>
            </a:r>
            <a:r>
              <a:rPr lang="en-US" dirty="0"/>
              <a:t> </a:t>
            </a:r>
            <a:r>
              <a:rPr lang="en-US" dirty="0" err="1"/>
              <a:t>định</a:t>
            </a:r>
            <a:r>
              <a:rPr lang="en-US" dirty="0"/>
              <a:t> </a:t>
            </a:r>
            <a:r>
              <a:rPr lang="en-US" dirty="0" err="1"/>
              <a:t>này</a:t>
            </a:r>
            <a:r>
              <a:rPr lang="en-US" dirty="0"/>
              <a:t> </a:t>
            </a:r>
            <a:r>
              <a:rPr lang="en-US" dirty="0" err="1"/>
              <a:t>không</a:t>
            </a:r>
            <a:r>
              <a:rPr lang="en-US" dirty="0"/>
              <a:t>? </a:t>
            </a:r>
            <a:r>
              <a:rPr lang="en-US" dirty="0" err="1"/>
              <a:t>Vì</a:t>
            </a:r>
            <a:r>
              <a:rPr lang="en-US" dirty="0"/>
              <a:t> </a:t>
            </a:r>
            <a:r>
              <a:rPr lang="en-US" dirty="0" err="1"/>
              <a:t>sao</a:t>
            </a:r>
            <a:r>
              <a:rPr lang="en-US" dirty="0"/>
              <a:t>?</a:t>
            </a:r>
          </a:p>
        </p:txBody>
      </p:sp>
      <p:grpSp>
        <p:nvGrpSpPr>
          <p:cNvPr id="11" name="Group 10">
            <a:extLst>
              <a:ext uri="{FF2B5EF4-FFF2-40B4-BE49-F238E27FC236}">
                <a16:creationId xmlns:a16="http://schemas.microsoft.com/office/drawing/2014/main" id="{74AE0F73-B89E-4FAB-A8B0-A1ABF8F067DF}"/>
              </a:ext>
            </a:extLst>
          </p:cNvPr>
          <p:cNvGrpSpPr/>
          <p:nvPr/>
        </p:nvGrpSpPr>
        <p:grpSpPr>
          <a:xfrm>
            <a:off x="411819" y="1879600"/>
            <a:ext cx="3657600" cy="939800"/>
            <a:chOff x="0" y="-45829"/>
            <a:chExt cx="1360006" cy="436887"/>
          </a:xfrm>
        </p:grpSpPr>
        <p:sp>
          <p:nvSpPr>
            <p:cNvPr id="12" name="TextBox 321">
              <a:extLst>
                <a:ext uri="{FF2B5EF4-FFF2-40B4-BE49-F238E27FC236}">
                  <a16:creationId xmlns:a16="http://schemas.microsoft.com/office/drawing/2014/main" id="{EC7F453C-6365-49DF-A570-E4D09C1E20E1}"/>
                </a:ext>
              </a:extLst>
            </p:cNvPr>
            <p:cNvSpPr txBox="1"/>
            <p:nvPr/>
          </p:nvSpPr>
          <p:spPr>
            <a:xfrm>
              <a:off x="516524" y="-45829"/>
              <a:ext cx="843482" cy="436887"/>
            </a:xfrm>
            <a:prstGeom prst="rect">
              <a:avLst/>
            </a:prstGeom>
            <a:noFill/>
          </p:spPr>
          <p:txBody>
            <a:bodyPr wrap="square" rtlCol="0">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HĐ1:</a:t>
              </a:r>
              <a:r>
                <a:rPr kumimoji="0" lang="en-US"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171DCB4A-F1D2-485C-931C-973BF42BD207}"/>
                </a:ext>
              </a:extLst>
            </p:cNvPr>
            <p:cNvGrpSpPr/>
            <p:nvPr/>
          </p:nvGrpSpPr>
          <p:grpSpPr>
            <a:xfrm>
              <a:off x="0" y="92326"/>
              <a:ext cx="627012" cy="197663"/>
              <a:chOff x="0" y="92326"/>
              <a:chExt cx="575416" cy="197663"/>
            </a:xfrm>
          </p:grpSpPr>
          <p:grpSp>
            <p:nvGrpSpPr>
              <p:cNvPr id="14" name="Group 13">
                <a:extLst>
                  <a:ext uri="{FF2B5EF4-FFF2-40B4-BE49-F238E27FC236}">
                    <a16:creationId xmlns:a16="http://schemas.microsoft.com/office/drawing/2014/main" id="{F0A75BD3-FF67-4AE6-9B19-79D89DBEEE17}"/>
                  </a:ext>
                </a:extLst>
              </p:cNvPr>
              <p:cNvGrpSpPr/>
              <p:nvPr/>
            </p:nvGrpSpPr>
            <p:grpSpPr>
              <a:xfrm>
                <a:off x="0" y="92326"/>
                <a:ext cx="575416" cy="197663"/>
                <a:chOff x="0" y="92326"/>
                <a:chExt cx="644449" cy="302837"/>
              </a:xfrm>
            </p:grpSpPr>
            <p:sp>
              <p:nvSpPr>
                <p:cNvPr id="17" name="Arrow: Pentagon 16">
                  <a:extLst>
                    <a:ext uri="{FF2B5EF4-FFF2-40B4-BE49-F238E27FC236}">
                      <a16:creationId xmlns:a16="http://schemas.microsoft.com/office/drawing/2014/main" id="{F5EB1B6E-30DB-4CE9-8361-E96522F84F54}"/>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8" name="Arrow: Chevron 17">
                  <a:extLst>
                    <a:ext uri="{FF2B5EF4-FFF2-40B4-BE49-F238E27FC236}">
                      <a16:creationId xmlns:a16="http://schemas.microsoft.com/office/drawing/2014/main" id="{0E026FBA-41A4-49EA-ADB2-D96685067E1B}"/>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9" name="Arrow: Chevron 18">
                  <a:extLst>
                    <a:ext uri="{FF2B5EF4-FFF2-40B4-BE49-F238E27FC236}">
                      <a16:creationId xmlns:a16="http://schemas.microsoft.com/office/drawing/2014/main" id="{A085B191-B682-4B15-A389-04183F513D15}"/>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5" name="Flowchart: Terminator 14">
                <a:extLst>
                  <a:ext uri="{FF2B5EF4-FFF2-40B4-BE49-F238E27FC236}">
                    <a16:creationId xmlns:a16="http://schemas.microsoft.com/office/drawing/2014/main" id="{AE9BCB40-5A2C-402D-929A-C3044418BFAF}"/>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6" name="Oval 15">
                <a:extLst>
                  <a:ext uri="{FF2B5EF4-FFF2-40B4-BE49-F238E27FC236}">
                    <a16:creationId xmlns:a16="http://schemas.microsoft.com/office/drawing/2014/main" id="{B192C7FC-AC02-4A77-8298-FCA4606A6D12}"/>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grpSp>
      <p:sp>
        <p:nvSpPr>
          <p:cNvPr id="20" name="Title 1">
            <a:extLst>
              <a:ext uri="{FF2B5EF4-FFF2-40B4-BE49-F238E27FC236}">
                <a16:creationId xmlns:a16="http://schemas.microsoft.com/office/drawing/2014/main" id="{E00B046D-482D-490F-B9B9-23CA39E737E0}"/>
              </a:ext>
            </a:extLst>
          </p:cNvPr>
          <p:cNvSpPr txBox="1">
            <a:spLocks/>
          </p:cNvSpPr>
          <p:nvPr/>
        </p:nvSpPr>
        <p:spPr>
          <a:xfrm>
            <a:off x="381000" y="1821189"/>
            <a:ext cx="23591181" cy="1123441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endParaRPr lang="en-US" dirty="0"/>
          </a:p>
          <a:p>
            <a:pPr>
              <a:lnSpc>
                <a:spcPct val="150000"/>
              </a:lnSpc>
            </a:pP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cổ</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viên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bộ</a:t>
            </a:r>
            <a:r>
              <a:rPr lang="en-US" sz="4800" b="1" dirty="0">
                <a:latin typeface="Tahoma" panose="020B0604030504040204" pitchFamily="34" charset="0"/>
                <a:ea typeface="Tahoma" panose="020B0604030504040204" pitchFamily="34" charset="0"/>
                <a:cs typeface="Tahoma" panose="020B0604030504040204" pitchFamily="34" charset="0"/>
              </a:rPr>
              <a:t> Everton, Anh </a:t>
            </a:r>
            <a:r>
              <a:rPr lang="en-US" sz="4800" b="1" dirty="0" err="1">
                <a:latin typeface="Tahoma" panose="020B0604030504040204" pitchFamily="34" charset="0"/>
                <a:ea typeface="Tahoma" panose="020B0604030504040204" pitchFamily="34" charset="0"/>
                <a:cs typeface="Tahoma" panose="020B0604030504040204" pitchFamily="34" charset="0"/>
              </a:rPr>
              <a:t>đã</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thống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kê</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điểm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bộ</a:t>
            </a:r>
            <a:r>
              <a:rPr lang="en-US" sz="4800" b="1" dirty="0">
                <a:latin typeface="Tahoma" panose="020B0604030504040204" pitchFamily="34" charset="0"/>
                <a:ea typeface="Tahoma" panose="020B0604030504040204" pitchFamily="34" charset="0"/>
                <a:cs typeface="Tahoma" panose="020B0604030504040204" pitchFamily="34" charset="0"/>
              </a:rPr>
              <a:t> Leicester City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Everton </a:t>
            </a:r>
            <a:r>
              <a:rPr lang="en-US" sz="4800" b="1" dirty="0" err="1">
                <a:latin typeface="Tahoma" panose="020B0604030504040204" pitchFamily="34" charset="0"/>
                <a:ea typeface="Tahoma" panose="020B0604030504040204" pitchFamily="34" charset="0"/>
                <a:cs typeface="Tahoma" panose="020B0604030504040204" pitchFamily="34" charset="0"/>
              </a:rPr>
              <a:t>đạt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được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trong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năm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mùa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giải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Ngoại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hạng</a:t>
            </a:r>
            <a:r>
              <a:rPr lang="en-US" sz="4800" b="1" dirty="0">
                <a:latin typeface="Tahoma" panose="020B0604030504040204" pitchFamily="34" charset="0"/>
                <a:ea typeface="Tahoma" panose="020B0604030504040204" pitchFamily="34" charset="0"/>
                <a:cs typeface="Tahoma" panose="020B0604030504040204" pitchFamily="34" charset="0"/>
              </a:rPr>
              <a:t> Anh </a:t>
            </a:r>
            <a:r>
              <a:rPr lang="en-US" sz="4800" b="1" dirty="0" err="1">
                <a:latin typeface="Tahoma" panose="020B0604030504040204" pitchFamily="34" charset="0"/>
                <a:ea typeface="Tahoma" panose="020B0604030504040204" pitchFamily="34" charset="0"/>
                <a:cs typeface="Tahoma" panose="020B0604030504040204" pitchFamily="34" charset="0"/>
              </a:rPr>
              <a:t>gần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đây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từ</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mùa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giải</a:t>
            </a:r>
            <a:r>
              <a:rPr lang="en-US" sz="4800" b="1" dirty="0">
                <a:latin typeface="Tahoma" panose="020B0604030504040204" pitchFamily="34" charset="0"/>
                <a:ea typeface="Tahoma" panose="020B0604030504040204" pitchFamily="34" charset="0"/>
                <a:cs typeface="Tahoma" panose="020B0604030504040204" pitchFamily="34" charset="0"/>
              </a:rPr>
              <a:t> 2014 – 2015 </a:t>
            </a:r>
            <a:r>
              <a:rPr lang="en-US" sz="4800" b="1" dirty="0" err="1">
                <a:latin typeface="Tahoma" panose="020B0604030504040204" pitchFamily="34" charset="0"/>
                <a:ea typeface="Tahoma" panose="020B0604030504040204" pitchFamily="34" charset="0"/>
                <a:cs typeface="Tahoma" panose="020B0604030504040204" pitchFamily="34" charset="0"/>
              </a:rPr>
              <a:t>đến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mùa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giải</a:t>
            </a:r>
            <a:r>
              <a:rPr lang="en-US" sz="4800" b="1" dirty="0">
                <a:latin typeface="Tahoma" panose="020B0604030504040204" pitchFamily="34" charset="0"/>
                <a:ea typeface="Tahoma" panose="020B0604030504040204" pitchFamily="34" charset="0"/>
                <a:cs typeface="Tahoma" panose="020B0604030504040204" pitchFamily="34" charset="0"/>
              </a:rPr>
              <a:t> 2018 – 2019 </a:t>
            </a:r>
            <a:r>
              <a:rPr lang="en-US" sz="4800" b="1" dirty="0" err="1">
                <a:latin typeface="Tahoma" panose="020B0604030504040204" pitchFamily="34" charset="0"/>
                <a:ea typeface="Tahoma" panose="020B0604030504040204" pitchFamily="34" charset="0"/>
                <a:cs typeface="Tahoma" panose="020B0604030504040204" pitchFamily="34" charset="0"/>
              </a:rPr>
              <a:t>như</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Leicester City:</a:t>
            </a:r>
            <a:r>
              <a:rPr lang="en-US" sz="4800" b="1" dirty="0">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US" sz="4800" b="1" dirty="0">
                <a:latin typeface="Tahoma" panose="020B0604030504040204" pitchFamily="34" charset="0"/>
                <a:ea typeface="Tahoma" panose="020B0604030504040204" pitchFamily="34" charset="0"/>
                <a:cs typeface="Tahoma" panose="020B0604030504040204" pitchFamily="34" charset="0"/>
              </a:rPr>
              <a:t>41	81	44	47	52</a:t>
            </a:r>
          </a:p>
          <a:p>
            <a:pPr>
              <a:lnSpc>
                <a:spcPct val="150000"/>
              </a:lnSpc>
            </a:pP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Everton:</a:t>
            </a:r>
            <a:r>
              <a:rPr lang="en-US" sz="4800" b="1" dirty="0">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US" sz="4800" b="1" dirty="0">
                <a:latin typeface="Tahoma" panose="020B0604030504040204" pitchFamily="34" charset="0"/>
                <a:ea typeface="Tahoma" panose="020B0604030504040204" pitchFamily="34" charset="0"/>
                <a:cs typeface="Tahoma" panose="020B0604030504040204" pitchFamily="34" charset="0"/>
              </a:rPr>
              <a:t>47	47	61	49	54.</a:t>
            </a:r>
          </a:p>
          <a:p>
            <a:pPr>
              <a:lnSpc>
                <a:spcPct val="150000"/>
              </a:lnSpc>
            </a:pPr>
            <a:r>
              <a:rPr lang="en-US" sz="4800" b="1" dirty="0" err="1">
                <a:latin typeface="Tahoma" panose="020B0604030504040204" pitchFamily="34" charset="0"/>
                <a:ea typeface="Tahoma" panose="020B0604030504040204" pitchFamily="34" charset="0"/>
                <a:cs typeface="Tahoma" panose="020B0604030504040204" pitchFamily="34" charset="0"/>
              </a:rPr>
              <a:t>Cổ</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viên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rằng</a:t>
            </a:r>
            <a:r>
              <a:rPr lang="en-US" sz="4800" b="1" dirty="0">
                <a:latin typeface="Tahoma" panose="020B0604030504040204" pitchFamily="34" charset="0"/>
                <a:ea typeface="Tahoma" panose="020B0604030504040204" pitchFamily="34" charset="0"/>
                <a:cs typeface="Tahoma" panose="020B0604030504040204" pitchFamily="34" charset="0"/>
              </a:rPr>
              <a:t>, Everton </a:t>
            </a:r>
            <a:r>
              <a:rPr lang="en-US" sz="4800" b="1" dirty="0" err="1">
                <a:latin typeface="Tahoma" panose="020B0604030504040204" pitchFamily="34" charset="0"/>
                <a:ea typeface="Tahoma" panose="020B0604030504040204" pitchFamily="34" charset="0"/>
                <a:cs typeface="Tahoma" panose="020B0604030504040204" pitchFamily="34" charset="0"/>
              </a:rPr>
              <a:t>thi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đấu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ổn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định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hơn</a:t>
            </a:r>
            <a:r>
              <a:rPr lang="en-US" sz="4800" b="1" dirty="0">
                <a:latin typeface="Tahoma" panose="020B0604030504040204" pitchFamily="34" charset="0"/>
                <a:ea typeface="Tahoma" panose="020B0604030504040204" pitchFamily="34" charset="0"/>
                <a:cs typeface="Tahoma" panose="020B0604030504040204" pitchFamily="34" charset="0"/>
              </a:rPr>
              <a:t> Leicester City. </a:t>
            </a:r>
            <a:r>
              <a:rPr lang="en-US" sz="4800" b="1" dirty="0" err="1">
                <a:latin typeface="Tahoma" panose="020B0604030504040204" pitchFamily="34" charset="0"/>
                <a:ea typeface="Tahoma" panose="020B0604030504040204" pitchFamily="34" charset="0"/>
                <a:cs typeface="Tahoma" panose="020B0604030504040204" pitchFamily="34" charset="0"/>
              </a:rPr>
              <a:t>Em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đồng</a:t>
            </a:r>
            <a:r>
              <a:rPr lang="en-US" sz="4800" b="1" dirty="0">
                <a:latin typeface="Tahoma" panose="020B0604030504040204" pitchFamily="34" charset="0"/>
                <a:ea typeface="Tahoma" panose="020B0604030504040204" pitchFamily="34" charset="0"/>
                <a:cs typeface="Tahoma" panose="020B0604030504040204" pitchFamily="34" charset="0"/>
              </a:rPr>
              <a:t> ý </a:t>
            </a:r>
            <a:r>
              <a:rPr lang="en-US" sz="4800" b="1" dirty="0" err="1">
                <a:latin typeface="Tahoma" panose="020B0604030504040204" pitchFamily="34" charset="0"/>
                <a:ea typeface="Tahoma" panose="020B0604030504040204" pitchFamily="34" charset="0"/>
                <a:cs typeface="Tahoma" panose="020B0604030504040204" pitchFamily="34" charset="0"/>
              </a:rPr>
              <a:t>với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nhận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định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này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Vì</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sao</a:t>
            </a:r>
            <a:r>
              <a:rPr lang="en-US" sz="4800" b="1" dirty="0">
                <a:latin typeface="Tahoma" panose="020B0604030504040204" pitchFamily="34" charset="0"/>
                <a:ea typeface="Tahoma" panose="020B0604030504040204" pitchFamily="34" charset="0"/>
                <a:cs typeface="Tahoma" panose="020B0604030504040204" pitchFamily="34" charset="0"/>
              </a:rPr>
              <a:t>?</a:t>
            </a:r>
          </a:p>
        </p:txBody>
      </p:sp>
      <p:grpSp>
        <p:nvGrpSpPr>
          <p:cNvPr id="21" name="Group 20">
            <a:extLst>
              <a:ext uri="{FF2B5EF4-FFF2-40B4-BE49-F238E27FC236}">
                <a16:creationId xmlns:a16="http://schemas.microsoft.com/office/drawing/2014/main" id="{6971CD54-E775-423D-A42C-CD545DBE24B6}"/>
              </a:ext>
            </a:extLst>
          </p:cNvPr>
          <p:cNvGrpSpPr/>
          <p:nvPr/>
        </p:nvGrpSpPr>
        <p:grpSpPr>
          <a:xfrm>
            <a:off x="381000" y="1676401"/>
            <a:ext cx="3657600" cy="939800"/>
            <a:chOff x="0" y="25018"/>
            <a:chExt cx="1360006" cy="436887"/>
          </a:xfrm>
        </p:grpSpPr>
        <p:sp>
          <p:nvSpPr>
            <p:cNvPr id="22" name="TextBox 321">
              <a:extLst>
                <a:ext uri="{FF2B5EF4-FFF2-40B4-BE49-F238E27FC236}">
                  <a16:creationId xmlns:a16="http://schemas.microsoft.com/office/drawing/2014/main" id="{0FFD3E8A-1A12-4CD8-A5B0-2AB8E9467F6F}"/>
                </a:ext>
              </a:extLst>
            </p:cNvPr>
            <p:cNvSpPr txBox="1"/>
            <p:nvPr/>
          </p:nvSpPr>
          <p:spPr>
            <a:xfrm>
              <a:off x="516524" y="25018"/>
              <a:ext cx="843482" cy="436887"/>
            </a:xfrm>
            <a:prstGeom prst="rect">
              <a:avLst/>
            </a:prstGeom>
            <a:noFill/>
          </p:spPr>
          <p:txBody>
            <a:bodyPr wrap="square" rtlCol="0">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HĐ1: </a:t>
              </a:r>
              <a:endPar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3" name="Group 22">
              <a:extLst>
                <a:ext uri="{FF2B5EF4-FFF2-40B4-BE49-F238E27FC236}">
                  <a16:creationId xmlns:a16="http://schemas.microsoft.com/office/drawing/2014/main" id="{E9780CCB-29E6-4D51-B3D9-3655BA9FBCAA}"/>
                </a:ext>
              </a:extLst>
            </p:cNvPr>
            <p:cNvGrpSpPr/>
            <p:nvPr/>
          </p:nvGrpSpPr>
          <p:grpSpPr>
            <a:xfrm>
              <a:off x="0" y="92326"/>
              <a:ext cx="627012" cy="197663"/>
              <a:chOff x="0" y="92326"/>
              <a:chExt cx="575416" cy="197663"/>
            </a:xfrm>
          </p:grpSpPr>
          <p:grpSp>
            <p:nvGrpSpPr>
              <p:cNvPr id="24" name="Group 23">
                <a:extLst>
                  <a:ext uri="{FF2B5EF4-FFF2-40B4-BE49-F238E27FC236}">
                    <a16:creationId xmlns:a16="http://schemas.microsoft.com/office/drawing/2014/main" id="{F66FFCB1-FE2A-4075-AA98-217148E69077}"/>
                  </a:ext>
                </a:extLst>
              </p:cNvPr>
              <p:cNvGrpSpPr/>
              <p:nvPr/>
            </p:nvGrpSpPr>
            <p:grpSpPr>
              <a:xfrm>
                <a:off x="0" y="92326"/>
                <a:ext cx="575416" cy="197663"/>
                <a:chOff x="0" y="92326"/>
                <a:chExt cx="644449" cy="302837"/>
              </a:xfrm>
            </p:grpSpPr>
            <p:sp>
              <p:nvSpPr>
                <p:cNvPr id="27" name="Arrow: Pentagon 26">
                  <a:extLst>
                    <a:ext uri="{FF2B5EF4-FFF2-40B4-BE49-F238E27FC236}">
                      <a16:creationId xmlns:a16="http://schemas.microsoft.com/office/drawing/2014/main" id="{C90D0B26-A0B0-4123-B22A-1D256D01A49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8" name="Arrow: Chevron 27">
                  <a:extLst>
                    <a:ext uri="{FF2B5EF4-FFF2-40B4-BE49-F238E27FC236}">
                      <a16:creationId xmlns:a16="http://schemas.microsoft.com/office/drawing/2014/main" id="{E5B44A69-22F6-4F4B-A773-C1D08DCE5168}"/>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9" name="Arrow: Chevron 28">
                  <a:extLst>
                    <a:ext uri="{FF2B5EF4-FFF2-40B4-BE49-F238E27FC236}">
                      <a16:creationId xmlns:a16="http://schemas.microsoft.com/office/drawing/2014/main" id="{6E068FCC-E620-40D8-95A1-8B965FC57034}"/>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5" name="Flowchart: Terminator 24">
                <a:extLst>
                  <a:ext uri="{FF2B5EF4-FFF2-40B4-BE49-F238E27FC236}">
                    <a16:creationId xmlns:a16="http://schemas.microsoft.com/office/drawing/2014/main" id="{442A66D4-4335-4753-A1D8-85314C696D17}"/>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6" name="Oval 25">
                <a:extLst>
                  <a:ext uri="{FF2B5EF4-FFF2-40B4-BE49-F238E27FC236}">
                    <a16:creationId xmlns:a16="http://schemas.microsoft.com/office/drawing/2014/main" id="{49E625AE-27F4-4FFC-910B-E9185DAC1355}"/>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grpSp>
    </p:spTree>
    <p:extLst>
      <p:ext uri="{BB962C8B-B14F-4D97-AF65-F5344CB8AC3E}">
        <p14:creationId xmlns:p14="http://schemas.microsoft.com/office/powerpoint/2010/main" val="409475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animEffect transition="in" filter="wipe(left)">
                                      <p:cBhvr>
                                        <p:cTn id="7" dur="500"/>
                                        <p:tgtEl>
                                          <p:spTgt spid="2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xEl>
                                              <p:pRg st="2" end="2"/>
                                            </p:txEl>
                                          </p:spTgt>
                                        </p:tgtEl>
                                        <p:attrNameLst>
                                          <p:attrName>style.visibility</p:attrName>
                                        </p:attrNameLst>
                                      </p:cBhvr>
                                      <p:to>
                                        <p:strVal val="visible"/>
                                      </p:to>
                                    </p:set>
                                    <p:animEffect transition="in" filter="wipe(left)">
                                      <p:cBhvr>
                                        <p:cTn id="12" dur="500"/>
                                        <p:tgtEl>
                                          <p:spTgt spid="20">
                                            <p:txEl>
                                              <p:pRg st="2" end="2"/>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20">
                                            <p:txEl>
                                              <p:pRg st="3" end="3"/>
                                            </p:txEl>
                                          </p:spTgt>
                                        </p:tgtEl>
                                        <p:attrNameLst>
                                          <p:attrName>style.visibility</p:attrName>
                                        </p:attrNameLst>
                                      </p:cBhvr>
                                      <p:to>
                                        <p:strVal val="visible"/>
                                      </p:to>
                                    </p:set>
                                    <p:animEffect transition="in" filter="wipe(left)">
                                      <p:cBhvr>
                                        <p:cTn id="15" dur="500"/>
                                        <p:tgtEl>
                                          <p:spTgt spid="20">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0">
                                            <p:txEl>
                                              <p:pRg st="4" end="4"/>
                                            </p:txEl>
                                          </p:spTgt>
                                        </p:tgtEl>
                                        <p:attrNameLst>
                                          <p:attrName>style.visibility</p:attrName>
                                        </p:attrNameLst>
                                      </p:cBhvr>
                                      <p:to>
                                        <p:strVal val="visible"/>
                                      </p:to>
                                    </p:set>
                                    <p:animEffect transition="in" filter="wipe(left)">
                                      <p:cBhvr>
                                        <p:cTn id="20" dur="500"/>
                                        <p:tgtEl>
                                          <p:spTgt spid="20">
                                            <p:txEl>
                                              <p:pRg st="4" end="4"/>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20">
                                            <p:txEl>
                                              <p:pRg st="5" end="5"/>
                                            </p:txEl>
                                          </p:spTgt>
                                        </p:tgtEl>
                                        <p:attrNameLst>
                                          <p:attrName>style.visibility</p:attrName>
                                        </p:attrNameLst>
                                      </p:cBhvr>
                                      <p:to>
                                        <p:strVal val="visible"/>
                                      </p:to>
                                    </p:set>
                                    <p:animEffect transition="in" filter="wipe(left)">
                                      <p:cBhvr>
                                        <p:cTn id="23" dur="500"/>
                                        <p:tgtEl>
                                          <p:spTgt spid="20">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xEl>
                                              <p:pRg st="6" end="6"/>
                                            </p:txEl>
                                          </p:spTgt>
                                        </p:tgtEl>
                                        <p:attrNameLst>
                                          <p:attrName>style.visibility</p:attrName>
                                        </p:attrNameLst>
                                      </p:cBhvr>
                                      <p:to>
                                        <p:strVal val="visible"/>
                                      </p:to>
                                    </p:set>
                                    <p:animEffect transition="in" filter="wipe(left)">
                                      <p:cBhvr>
                                        <p:cTn id="28" dur="500"/>
                                        <p:tgtEl>
                                          <p:spTgt spid="2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245706" y="1847189"/>
            <a:ext cx="11602381" cy="115903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a:p>
            <a:pPr>
              <a:lnSpc>
                <a:spcPct val="100000"/>
              </a:lnSpc>
            </a:pPr>
            <a:r>
              <a:rPr lang="vi-VN" b="1" dirty="0">
                <a:latin typeface="Tahoma" panose="020B0604030504040204" pitchFamily="34" charset="0"/>
                <a:ea typeface="Tahoma" panose="020B0604030504040204" pitchFamily="34" charset="0"/>
                <a:cs typeface="Tahoma" panose="020B0604030504040204" pitchFamily="34" charset="0"/>
              </a:rPr>
              <a:t>Ta có câu lạc bộ Leicester City có điểm cao nhất là 81 và điểm thấp nhất là 41 nên khoảng cách giữa điểm cao nhất và thấp nhất là 40.</a:t>
            </a:r>
          </a:p>
          <a:p>
            <a:pPr>
              <a:lnSpc>
                <a:spcPct val="100000"/>
              </a:lnSpc>
            </a:pPr>
            <a:r>
              <a:rPr lang="vi-VN" b="1" dirty="0">
                <a:latin typeface="Tahoma" panose="020B0604030504040204" pitchFamily="34" charset="0"/>
                <a:ea typeface="Tahoma" panose="020B0604030504040204" pitchFamily="34" charset="0"/>
                <a:cs typeface="Tahoma" panose="020B0604030504040204" pitchFamily="34" charset="0"/>
              </a:rPr>
              <a:t>Câu lạc bộ Everton có điểm cao nhất là 61 và điểm thấp nhất là 47 nên khoảng cách giữa điểm cao nhất và thấp nhất là 14.</a:t>
            </a:r>
          </a:p>
          <a:p>
            <a:pPr>
              <a:lnSpc>
                <a:spcPct val="100000"/>
              </a:lnSpc>
            </a:pPr>
            <a:r>
              <a:rPr lang="vi-VN" b="1" dirty="0">
                <a:latin typeface="Tahoma" panose="020B0604030504040204" pitchFamily="34" charset="0"/>
                <a:ea typeface="Tahoma" panose="020B0604030504040204" pitchFamily="34" charset="0"/>
                <a:cs typeface="Tahoma" panose="020B0604030504040204" pitchFamily="34" charset="0"/>
              </a:rPr>
              <a:t>Ta thấy   nên câu lạc bộ Everton thi đấu ổn định hơn.</a:t>
            </a:r>
            <a:endParaRPr lang="en-US" b="1" dirty="0">
              <a:latin typeface="Tahoma" panose="020B0604030504040204" pitchFamily="34" charset="0"/>
              <a:ea typeface="Tahoma" panose="020B0604030504040204" pitchFamily="34" charset="0"/>
              <a:cs typeface="Tahoma" panose="020B0604030504040204" pitchFamily="34" charset="0"/>
            </a:endParaRPr>
          </a:p>
          <a:p>
            <a:endParaRPr lang="vi-VN" dirty="0"/>
          </a:p>
        </p:txBody>
      </p:sp>
      <p:grpSp>
        <p:nvGrpSpPr>
          <p:cNvPr id="20" name="Group 19">
            <a:extLst>
              <a:ext uri="{FF2B5EF4-FFF2-40B4-BE49-F238E27FC236}">
                <a16:creationId xmlns:a16="http://schemas.microsoft.com/office/drawing/2014/main" id="{B31FB081-413F-47C7-918D-311275876EDB}"/>
              </a:ext>
            </a:extLst>
          </p:cNvPr>
          <p:cNvGrpSpPr/>
          <p:nvPr/>
        </p:nvGrpSpPr>
        <p:grpSpPr>
          <a:xfrm>
            <a:off x="245706" y="1752600"/>
            <a:ext cx="4138330" cy="1598277"/>
            <a:chOff x="22440" y="59288"/>
            <a:chExt cx="1205828" cy="301071"/>
          </a:xfrm>
        </p:grpSpPr>
        <p:grpSp>
          <p:nvGrpSpPr>
            <p:cNvPr id="21" name="Group 20">
              <a:extLst>
                <a:ext uri="{FF2B5EF4-FFF2-40B4-BE49-F238E27FC236}">
                  <a16:creationId xmlns:a16="http://schemas.microsoft.com/office/drawing/2014/main" id="{AD57AAFC-4A7B-4849-B736-4B80276C665C}"/>
                </a:ext>
              </a:extLst>
            </p:cNvPr>
            <p:cNvGrpSpPr/>
            <p:nvPr/>
          </p:nvGrpSpPr>
          <p:grpSpPr>
            <a:xfrm>
              <a:off x="22440" y="59288"/>
              <a:ext cx="1205828" cy="159667"/>
              <a:chOff x="31572" y="60276"/>
              <a:chExt cx="1696622" cy="197595"/>
            </a:xfrm>
          </p:grpSpPr>
          <p:sp>
            <p:nvSpPr>
              <p:cNvPr id="23" name="Arrow: Pentagon 22">
                <a:extLst>
                  <a:ext uri="{FF2B5EF4-FFF2-40B4-BE49-F238E27FC236}">
                    <a16:creationId xmlns:a16="http://schemas.microsoft.com/office/drawing/2014/main" id="{42A6135A-8FB4-4731-B319-9F58BE914CD5}"/>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lvl="0" indent="0" algn="l" defTabSz="2177278" rtl="0" eaLnBrk="1" fontAlgn="auto" latinLnBrk="0" hangingPunct="1">
                  <a:lnSpc>
                    <a:spcPct val="106000"/>
                  </a:lnSpc>
                  <a:spcBef>
                    <a:spcPts val="0"/>
                  </a:spcBef>
                  <a:spcAft>
                    <a:spcPts val="800"/>
                  </a:spcAft>
                  <a:buClrTx/>
                  <a:buSzTx/>
                  <a:buFontTx/>
                  <a:buNone/>
                  <a:tabLst/>
                  <a:defRPr/>
                </a:pPr>
                <a:r>
                  <a:rPr kumimoji="0" lang="en-US" sz="1200" b="1" i="0" u="none" strike="noStrike" kern="1200" cap="none" spc="0" normalizeH="0" baseline="0" noProof="0">
                    <a:ln>
                      <a:noFill/>
                    </a:ln>
                    <a:solidFill>
                      <a:srgbClr val="0000CC"/>
                    </a:solidFill>
                    <a:effectLst/>
                    <a:uLnTx/>
                    <a:uFillTx/>
                    <a:latin typeface="Times New Roman Bold" panose="02020803070505020304" pitchFamily="18" charset="0"/>
                    <a:ea typeface="Calibri" panose="020F0502020204030204" pitchFamily="34" charset="0"/>
                    <a:cs typeface="Times New Roman" panose="02020603050405020304" pitchFamily="18" charset="0"/>
                  </a:rPr>
                  <a:t> </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 name="Arrow: Chevron 23">
                <a:extLst>
                  <a:ext uri="{FF2B5EF4-FFF2-40B4-BE49-F238E27FC236}">
                    <a16:creationId xmlns:a16="http://schemas.microsoft.com/office/drawing/2014/main" id="{74436769-8607-4CD5-B566-0861907EF3B5}"/>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5" name="Arrow: Chevron 24">
                <a:extLst>
                  <a:ext uri="{FF2B5EF4-FFF2-40B4-BE49-F238E27FC236}">
                    <a16:creationId xmlns:a16="http://schemas.microsoft.com/office/drawing/2014/main" id="{36F16598-50B5-402F-A892-B3D0E4349597}"/>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2" name="TextBox 56">
              <a:extLst>
                <a:ext uri="{FF2B5EF4-FFF2-40B4-BE49-F238E27FC236}">
                  <a16:creationId xmlns:a16="http://schemas.microsoft.com/office/drawing/2014/main" id="{804A30AE-0C47-46A3-8444-827A92F8B2C2}"/>
                </a:ext>
              </a:extLst>
            </p:cNvPr>
            <p:cNvSpPr txBox="1"/>
            <p:nvPr/>
          </p:nvSpPr>
          <p:spPr>
            <a:xfrm>
              <a:off x="193316" y="68307"/>
              <a:ext cx="930007" cy="292052"/>
            </a:xfrm>
            <a:prstGeom prst="rect">
              <a:avLst/>
            </a:prstGeom>
            <a:noFill/>
          </p:spPr>
          <p:txBody>
            <a:bodyPr wrap="square">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Lời</a:t>
              </a:r>
              <a:r>
                <a:rPr kumimoji="0" lang="en-US" sz="48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Giải</a:t>
              </a:r>
              <a:r>
                <a:rPr kumimoji="0" lang="en-US" sz="1100" b="1" i="0" u="none" strike="noStrike" kern="1200" cap="none" spc="0" normalizeH="0" baseline="0" noProof="0" dirty="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6" name="Content Placeholder 2">
            <a:extLst>
              <a:ext uri="{FF2B5EF4-FFF2-40B4-BE49-F238E27FC236}">
                <a16:creationId xmlns:a16="http://schemas.microsoft.com/office/drawing/2014/main" id="{648CF5DA-D723-43F5-B1B2-2917845DC0FB}"/>
              </a:ext>
            </a:extLst>
          </p:cNvPr>
          <p:cNvSpPr txBox="1">
            <a:spLocks/>
          </p:cNvSpPr>
          <p:nvPr/>
        </p:nvSpPr>
        <p:spPr>
          <a:xfrm>
            <a:off x="12087172" y="1828800"/>
            <a:ext cx="11915828" cy="1159033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Trong 5 mùa giải, điểm thấp nhất, cao nhất của Leicester City lần lượt là 41; 81 trong khi của Everton là 47; 61. Về trực quan, thành tích của Everton ổn định hơn Leicester City. Người ta có nhiều cách để đo sự ổn định này. Cách đơn giải nhất là dung hiệu số (Điểm cao nhất – Điểm thấp nhất). Giá trị này được gọi là </a:t>
            </a: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khoảng biến thiên.</a:t>
            </a:r>
            <a:endParaRPr lang="en-US"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endPar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Rounded Rectangle 7">
            <a:extLst>
              <a:ext uri="{FF2B5EF4-FFF2-40B4-BE49-F238E27FC236}">
                <a16:creationId xmlns:a16="http://schemas.microsoft.com/office/drawing/2014/main" id="{17197389-AAAC-4BB1-97DA-4384F718EC35}"/>
              </a:ext>
            </a:extLst>
          </p:cNvPr>
          <p:cNvSpPr/>
          <p:nvPr/>
        </p:nvSpPr>
        <p:spPr>
          <a:xfrm>
            <a:off x="12649200" y="8610600"/>
            <a:ext cx="11201400" cy="3962400"/>
          </a:xfrm>
          <a:prstGeom prst="roundRect">
            <a:avLst/>
          </a:prstGeom>
          <a:solidFill>
            <a:schemeClr val="accent2">
              <a:lumMod val="40000"/>
              <a:lumOff val="60000"/>
            </a:schemeClr>
          </a:solidFill>
          <a:ln w="19050">
            <a:solidFill>
              <a:schemeClr val="accent4">
                <a:lumMod val="60000"/>
                <a:lumOff val="40000"/>
              </a:schemeClr>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48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Khoảng</a:t>
            </a: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biến</a:t>
            </a: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thiên</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kí</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hiệu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là</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R,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là</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hiệu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số</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giữa</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giá</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trị</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lớn</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nhất</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và</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giá</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trị</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nhỏ</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nhất</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trong</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mẫu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số</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liệu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51151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left)">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left)">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wipe(left)">
                                      <p:cBhvr>
                                        <p:cTn id="25" dur="500"/>
                                        <p:tgtEl>
                                          <p:spTgt spid="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6">
                                            <p:txEl>
                                              <p:pRg st="0" end="0"/>
                                            </p:txEl>
                                          </p:spTgt>
                                        </p:tgtEl>
                                        <p:attrNameLst>
                                          <p:attrName>style.visibility</p:attrName>
                                        </p:attrNameLst>
                                      </p:cBhvr>
                                      <p:to>
                                        <p:strVal val="visible"/>
                                      </p:to>
                                    </p:set>
                                    <p:animEffect transition="in" filter="wipe(left)">
                                      <p:cBhvr>
                                        <p:cTn id="35" dur="500"/>
                                        <p:tgtEl>
                                          <p:spTgt spid="2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6"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939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marR="0" lvl="0" indent="0" algn="l" defTabSz="18288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Tomaho"/>
                <a:ea typeface="+mj-ea"/>
                <a:cs typeface="+mj-cs"/>
              </a:rPr>
              <a:t>1. KHOẢNG BIẾN THIÊN VÀ KHOẢNG TỨ PHÂN VỊ</a:t>
            </a: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411818" y="3192464"/>
            <a:ext cx="23438781" cy="10226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pPr>
            <a:endParaRPr lang="en-US" dirty="0">
              <a:solidFill>
                <a:prstClr val="black"/>
              </a:solidFill>
            </a:endParaRPr>
          </a:p>
          <a:p>
            <a:pPr lvl="0"/>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p:sp>
        <p:nvSpPr>
          <p:cNvPr id="10" name="Freeform 20">
            <a:extLst>
              <a:ext uri="{FF2B5EF4-FFF2-40B4-BE49-F238E27FC236}">
                <a16:creationId xmlns:a16="http://schemas.microsoft.com/office/drawing/2014/main" id="{01663EE7-D15E-4E0D-9A14-3B5953BE45A6}"/>
              </a:ext>
            </a:extLst>
          </p:cNvPr>
          <p:cNvSpPr>
            <a:spLocks/>
          </p:cNvSpPr>
          <p:nvPr/>
        </p:nvSpPr>
        <p:spPr bwMode="auto">
          <a:xfrm>
            <a:off x="912719" y="3519600"/>
            <a:ext cx="3902907" cy="900000"/>
          </a:xfrm>
          <a:prstGeom prst="roundRect">
            <a:avLst/>
          </a:prstGeom>
          <a:solidFill>
            <a:schemeClr val="accent1">
              <a:lumMod val="75000"/>
            </a:schemeClr>
          </a:solidFill>
          <a:ln w="57150">
            <a:solidFill>
              <a:schemeClr val="accent1"/>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1" name="TextBox 10">
            <a:extLst>
              <a:ext uri="{FF2B5EF4-FFF2-40B4-BE49-F238E27FC236}">
                <a16:creationId xmlns:a16="http://schemas.microsoft.com/office/drawing/2014/main" id="{A2326612-1028-4856-9B6B-1890A0A21247}"/>
              </a:ext>
            </a:extLst>
          </p:cNvPr>
          <p:cNvSpPr txBox="1"/>
          <p:nvPr/>
        </p:nvSpPr>
        <p:spPr>
          <a:xfrm>
            <a:off x="1249063" y="3567393"/>
            <a:ext cx="3873255" cy="830997"/>
          </a:xfrm>
          <a:prstGeom prst="rect">
            <a:avLst/>
          </a:prstGeom>
          <a:noFill/>
        </p:spPr>
        <p:txBody>
          <a:bodyPr wrap="square" rtlCol="0">
            <a:spAutoFit/>
          </a:bodyPr>
          <a:lstStyle/>
          <a:p>
            <a:r>
              <a:rPr lang="en-US" sz="4800" b="1" dirty="0" err="1">
                <a:solidFill>
                  <a:schemeClr val="bg1"/>
                </a:solidFill>
                <a:latin typeface="Tahoma" panose="020B0604030504040204" pitchFamily="34" charset="0"/>
                <a:ea typeface="Tahoma" panose="020B0604030504040204" pitchFamily="34" charset="0"/>
                <a:cs typeface="Tahoma" panose="020B0604030504040204" pitchFamily="34" charset="0"/>
              </a:rPr>
              <a:t>Định</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latin typeface="Tahoma" panose="020B0604030504040204" pitchFamily="34" charset="0"/>
                <a:ea typeface="Tahoma" panose="020B0604030504040204" pitchFamily="34" charset="0"/>
                <a:cs typeface="Tahoma" panose="020B0604030504040204" pitchFamily="34" charset="0"/>
              </a:rPr>
              <a:t>nghĩa</a:t>
            </a: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Rounded Rectangle 47">
            <a:extLst>
              <a:ext uri="{FF2B5EF4-FFF2-40B4-BE49-F238E27FC236}">
                <a16:creationId xmlns:a16="http://schemas.microsoft.com/office/drawing/2014/main" id="{5C0D174C-FA77-465C-ACAA-F36781A1FF2A}"/>
              </a:ext>
            </a:extLst>
          </p:cNvPr>
          <p:cNvSpPr/>
          <p:nvPr/>
        </p:nvSpPr>
        <p:spPr>
          <a:xfrm>
            <a:off x="914400" y="8251609"/>
            <a:ext cx="22401119" cy="3940391"/>
          </a:xfrm>
          <a:prstGeom prst="roundRect">
            <a:avLst>
              <a:gd name="adj" fmla="val 4611"/>
            </a:avLst>
          </a:prstGeom>
          <a:solidFill>
            <a:srgbClr val="E7D2B3"/>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sp>
        <p:nvSpPr>
          <p:cNvPr id="13" name="Freeform 20">
            <a:extLst>
              <a:ext uri="{FF2B5EF4-FFF2-40B4-BE49-F238E27FC236}">
                <a16:creationId xmlns:a16="http://schemas.microsoft.com/office/drawing/2014/main" id="{6E698995-9A79-41BC-8E0B-318876CD3F8F}"/>
              </a:ext>
            </a:extLst>
          </p:cNvPr>
          <p:cNvSpPr>
            <a:spLocks/>
          </p:cNvSpPr>
          <p:nvPr/>
        </p:nvSpPr>
        <p:spPr bwMode="auto">
          <a:xfrm>
            <a:off x="1068481" y="7696200"/>
            <a:ext cx="3747145" cy="762778"/>
          </a:xfrm>
          <a:prstGeom prst="roundRect">
            <a:avLst/>
          </a:prstGeom>
          <a:solidFill>
            <a:srgbClr val="AB7C37"/>
          </a:solidFill>
          <a:ln w="57150">
            <a:solidFill>
              <a:srgbClr val="AB7C37"/>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4" name="TextBox 13">
            <a:extLst>
              <a:ext uri="{FF2B5EF4-FFF2-40B4-BE49-F238E27FC236}">
                <a16:creationId xmlns:a16="http://schemas.microsoft.com/office/drawing/2014/main" id="{C997B292-CF8E-4EE0-B1EA-E9EA1380A1D9}"/>
              </a:ext>
            </a:extLst>
          </p:cNvPr>
          <p:cNvSpPr txBox="1"/>
          <p:nvPr/>
        </p:nvSpPr>
        <p:spPr>
          <a:xfrm>
            <a:off x="1433537" y="7696200"/>
            <a:ext cx="3747146" cy="830997"/>
          </a:xfrm>
          <a:prstGeom prst="rect">
            <a:avLst/>
          </a:prstGeom>
          <a:noFill/>
        </p:spPr>
        <p:txBody>
          <a:bodyPr wrap="square" rtlCol="0">
            <a:spAutoFit/>
          </a:bodyPr>
          <a:lstStyle/>
          <a:p>
            <a:r>
              <a:rPr lang="en-US" sz="4800" b="1" dirty="0">
                <a:solidFill>
                  <a:schemeClr val="bg1"/>
                </a:solidFill>
                <a:latin typeface="Tahoma" pitchFamily="34" charset="0"/>
                <a:ea typeface="Tahoma" pitchFamily="34" charset="0"/>
                <a:cs typeface="Tahoma" pitchFamily="34" charset="0"/>
              </a:rPr>
              <a:t>Ý </a:t>
            </a:r>
            <a:r>
              <a:rPr lang="en-US" sz="4800" b="1" dirty="0" err="1">
                <a:solidFill>
                  <a:schemeClr val="bg1"/>
                </a:solidFill>
                <a:latin typeface="Tahoma" pitchFamily="34" charset="0"/>
                <a:ea typeface="Tahoma" pitchFamily="34" charset="0"/>
                <a:cs typeface="Tahoma" pitchFamily="34" charset="0"/>
              </a:rPr>
              <a:t>nghĩa</a:t>
            </a:r>
            <a:r>
              <a:rPr lang="en-US" sz="4800" b="1" dirty="0">
                <a:solidFill>
                  <a:schemeClr val="bg1"/>
                </a:solidFill>
                <a:latin typeface="Tahoma" pitchFamily="34" charset="0"/>
                <a:ea typeface="Tahoma" pitchFamily="34" charset="0"/>
                <a:cs typeface="Tahoma" pitchFamily="34" charset="0"/>
              </a:rPr>
              <a:t> </a:t>
            </a:r>
          </a:p>
        </p:txBody>
      </p:sp>
      <p:sp>
        <p:nvSpPr>
          <p:cNvPr id="5" name="TextBox 4">
            <a:extLst>
              <a:ext uri="{FF2B5EF4-FFF2-40B4-BE49-F238E27FC236}">
                <a16:creationId xmlns:a16="http://schemas.microsoft.com/office/drawing/2014/main" id="{78752442-D0DD-4D1B-B2CC-2E89BC194D2A}"/>
              </a:ext>
            </a:extLst>
          </p:cNvPr>
          <p:cNvSpPr txBox="1"/>
          <p:nvPr/>
        </p:nvSpPr>
        <p:spPr>
          <a:xfrm>
            <a:off x="2059080" y="8802973"/>
            <a:ext cx="20115119" cy="2970044"/>
          </a:xfrm>
          <a:prstGeom prst="rect">
            <a:avLst/>
          </a:prstGeom>
          <a:noFill/>
        </p:spPr>
        <p:txBody>
          <a:bodyPr wrap="square" rtlCol="0">
            <a:spAutoFit/>
          </a:bodyPr>
          <a:lstStyle/>
          <a:p>
            <a:pPr>
              <a:lnSpc>
                <a:spcPct val="150000"/>
              </a:lnSpc>
            </a:pP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Khoảng</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biến</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thiên</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dùng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để</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đo</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độ</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phân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tán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mẫu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Khoảng</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biến</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thiên</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càng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lớn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thì</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mẫu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càng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phân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tán</a:t>
            </a:r>
            <a:r>
              <a:rPr lang="en-US" sz="4800" dirty="0">
                <a:effectLst/>
                <a:latin typeface="Tahoma" panose="020B0604030504040204" pitchFamily="34" charset="0"/>
                <a:ea typeface="Tahoma" panose="020B0604030504040204" pitchFamily="34" charset="0"/>
                <a:cs typeface="Tahoma" panose="020B0604030504040204" pitchFamily="34" charset="0"/>
              </a:rPr>
              <a:t>.</a:t>
            </a:r>
          </a:p>
          <a:p>
            <a:endParaRPr lang="en-US" dirty="0"/>
          </a:p>
        </p:txBody>
      </p:sp>
      <p:sp>
        <p:nvSpPr>
          <p:cNvPr id="15" name="Rectangle 14">
            <a:extLst>
              <a:ext uri="{FF2B5EF4-FFF2-40B4-BE49-F238E27FC236}">
                <a16:creationId xmlns:a16="http://schemas.microsoft.com/office/drawing/2014/main" id="{39FFFAB5-1DDC-4499-8F72-12ABEC832C7A}"/>
              </a:ext>
            </a:extLst>
          </p:cNvPr>
          <p:cNvSpPr/>
          <p:nvPr/>
        </p:nvSpPr>
        <p:spPr>
          <a:xfrm>
            <a:off x="838200" y="4419601"/>
            <a:ext cx="22401119" cy="297004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AB00833-1318-4492-A2CD-AB257BE4554A}"/>
              </a:ext>
            </a:extLst>
          </p:cNvPr>
          <p:cNvSpPr txBox="1"/>
          <p:nvPr/>
        </p:nvSpPr>
        <p:spPr>
          <a:xfrm>
            <a:off x="1433537" y="4849645"/>
            <a:ext cx="20740662" cy="2157707"/>
          </a:xfrm>
          <a:prstGeom prst="rect">
            <a:avLst/>
          </a:prstGeom>
          <a:noFill/>
        </p:spPr>
        <p:txBody>
          <a:bodyPr wrap="square" rtlCol="0">
            <a:spAutoFit/>
          </a:bodyPr>
          <a:lstStyle/>
          <a:p>
            <a:pPr>
              <a:lnSpc>
                <a:spcPct val="150000"/>
              </a:lnSpc>
            </a:pPr>
            <a:r>
              <a:rPr lang="en-US" sz="48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Khoảng</a:t>
            </a: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biến</a:t>
            </a: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thiên</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kí</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hiệu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là</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R,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là</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hiệu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số</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giữa</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giá</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trị</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lớn</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nhất</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và</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giá</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trị</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nhỏ</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nhất</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trong</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mẫu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số</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liệu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85600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animBg="1"/>
      <p:bldP spid="14" grpId="0"/>
      <p:bldP spid="5" grpId="0"/>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411819" y="1828800"/>
            <a:ext cx="11424980" cy="11590340"/>
          </a:xfrm>
          <a:prstGeom prst="rect">
            <a:avLst/>
          </a:prstGeom>
          <a:solidFill>
            <a:schemeClr val="bg2">
              <a:lumMod val="9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pPr>
            <a:r>
              <a:rPr lang="vi-VN" dirty="0">
                <a:solidFill>
                  <a:prstClr val="black"/>
                </a:solidFill>
              </a:rPr>
              <a:t> </a:t>
            </a:r>
            <a:r>
              <a:rPr lang="en-US" dirty="0">
                <a:solidFill>
                  <a:prstClr val="black"/>
                </a:solidFill>
              </a:rPr>
              <a:t>                  </a:t>
            </a:r>
          </a:p>
          <a:p>
            <a:pPr marL="0" lvl="0" indent="0">
              <a:buNone/>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Điểm kiểm tra học kì môn Toán của các bạn Tổ 1, Tổ 2 lớp 10A được cho như sau:</a:t>
            </a: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a:buNone/>
            </a:pP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Tổ 1:</a:t>
            </a: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	7	8	8	9	8	8	8</a:t>
            </a:r>
          </a:p>
          <a:p>
            <a:pPr marL="0" lvl="0" indent="0">
              <a:buNone/>
            </a:pP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Tổ 2:</a:t>
            </a: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	10	6	8	9	9	7	8	7	8.</a:t>
            </a:r>
          </a:p>
          <a:p>
            <a:pPr marL="0" lvl="0" indent="0">
              <a:buNone/>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a) Điểm kiểm tra trung bình của hai tổ có như nhau không?</a:t>
            </a:r>
          </a:p>
          <a:p>
            <a:pPr marL="0" lvl="0" indent="0">
              <a:buNone/>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b) Tính các khoảng biến thiên của hai mẫu số liệu. Căn cứ trên chỉ số này, các bạn tổ nào học đồng đều hơn?</a:t>
            </a:r>
          </a:p>
          <a:p>
            <a:pPr lvl="0"/>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077878" y="1828800"/>
                <a:ext cx="11897413" cy="115903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endParaRPr lang="vi-VN" dirty="0">
                  <a:solidFill>
                    <a:prstClr val="black"/>
                  </a:solidFill>
                </a:endParaRPr>
              </a:p>
              <a:p>
                <a:pPr marL="0" lvl="0" indent="0">
                  <a:buNone/>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a) Điểm kiểm tra trung bình của hai tổ đều bằng 8.</a:t>
                </a:r>
              </a:p>
              <a:p>
                <a:pPr marL="0" indent="0">
                  <a:buNone/>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b) </a:t>
                </a: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Đối với Tổ 1: </a:t>
                </a: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Điểm kiểm tra thấp nhất, cao nhất tương ứng là 7;9. Do đó, khoảng biến thiên là: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𝑹</m:t>
                        </m:r>
                      </m:e>
                      <m:sub>
                        <m:r>
                          <a:rPr lang="en-US" b="1" i="1">
                            <a:latin typeface="Cambria Math" panose="02040503050406030204" pitchFamily="18" charset="0"/>
                          </a:rPr>
                          <m:t>𝟏</m:t>
                        </m:r>
                      </m:sub>
                    </m:sSub>
                    <m:r>
                      <a:rPr lang="en-US" b="1" i="1">
                        <a:latin typeface="Cambria Math" panose="02040503050406030204" pitchFamily="18" charset="0"/>
                      </a:rPr>
                      <m:t>=</m:t>
                    </m:r>
                    <m:r>
                      <a:rPr lang="en-US" b="1" i="1">
                        <a:latin typeface="Cambria Math" panose="02040503050406030204" pitchFamily="18" charset="0"/>
                      </a:rPr>
                      <m:t>𝟗</m:t>
                    </m:r>
                    <m:r>
                      <a:rPr lang="en-US" b="1" i="1">
                        <a:latin typeface="Cambria Math" panose="02040503050406030204" pitchFamily="18" charset="0"/>
                      </a:rPr>
                      <m:t>−</m:t>
                    </m:r>
                    <m:r>
                      <a:rPr lang="en-US" b="1" i="1">
                        <a:latin typeface="Cambria Math" panose="02040503050406030204" pitchFamily="18" charset="0"/>
                      </a:rPr>
                      <m:t>𝟕</m:t>
                    </m:r>
                    <m:r>
                      <a:rPr lang="en-US" b="1" i="1">
                        <a:latin typeface="Cambria Math" panose="02040503050406030204" pitchFamily="18" charset="0"/>
                      </a:rPr>
                      <m:t>=</m:t>
                    </m:r>
                    <m:r>
                      <a:rPr lang="en-US" b="1" i="1">
                        <a:latin typeface="Cambria Math" panose="02040503050406030204" pitchFamily="18" charset="0"/>
                      </a:rPr>
                      <m:t>𝟐</m:t>
                    </m:r>
                  </m:oMath>
                </a14:m>
                <a:r>
                  <a:rPr lang="en-US" b="1" dirty="0">
                    <a:latin typeface="Tahoma" panose="020B0604030504040204" pitchFamily="34" charset="0"/>
                    <a:ea typeface="Tahoma" panose="020B0604030504040204" pitchFamily="34" charset="0"/>
                    <a:cs typeface="Tahoma" panose="020B0604030504040204" pitchFamily="34" charset="0"/>
                  </a:rPr>
                  <a:t>.</a:t>
                </a:r>
                <a:endParaRPr lang="vi-VN"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Đối với Tổ 2: </a:t>
                </a: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Điểm kiểm tra thấp nhất, cao nhất tương ứng là 6;10. Do đó, khoảng biến thiên là: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𝑹</m:t>
                        </m:r>
                      </m:e>
                      <m:sub>
                        <m:r>
                          <a:rPr lang="en-US" b="1" i="1">
                            <a:latin typeface="Cambria Math" panose="02040503050406030204" pitchFamily="18" charset="0"/>
                          </a:rPr>
                          <m:t>𝟐</m:t>
                        </m:r>
                      </m:sub>
                    </m:sSub>
                    <m:r>
                      <a:rPr lang="en-US" b="1" i="1">
                        <a:latin typeface="Cambria Math" panose="02040503050406030204" pitchFamily="18" charset="0"/>
                      </a:rPr>
                      <m:t>=</m:t>
                    </m:r>
                    <m:r>
                      <a:rPr lang="en-US" b="1" i="1">
                        <a:latin typeface="Cambria Math" panose="02040503050406030204" pitchFamily="18" charset="0"/>
                      </a:rPr>
                      <m:t>𝟏𝟎</m:t>
                    </m:r>
                    <m:r>
                      <a:rPr lang="en-US" b="1" i="1">
                        <a:latin typeface="Cambria Math" panose="02040503050406030204" pitchFamily="18" charset="0"/>
                      </a:rPr>
                      <m:t>−</m:t>
                    </m:r>
                    <m:r>
                      <a:rPr lang="en-US" b="1" i="1">
                        <a:latin typeface="Cambria Math" panose="02040503050406030204" pitchFamily="18" charset="0"/>
                      </a:rPr>
                      <m:t>𝟔</m:t>
                    </m:r>
                    <m:r>
                      <a:rPr lang="en-US" b="1" i="1">
                        <a:latin typeface="Cambria Math" panose="02040503050406030204" pitchFamily="18" charset="0"/>
                      </a:rPr>
                      <m:t>=</m:t>
                    </m:r>
                    <m:r>
                      <a:rPr lang="en-US" b="1" i="1">
                        <a:latin typeface="Cambria Math" panose="02040503050406030204" pitchFamily="18" charset="0"/>
                      </a:rPr>
                      <m:t>𝟒</m:t>
                    </m:r>
                  </m:oMath>
                </a14:m>
                <a:r>
                  <a:rPr lang="en-US" b="1" dirty="0">
                    <a:latin typeface="Tahoma" panose="020B0604030504040204" pitchFamily="34" charset="0"/>
                    <a:ea typeface="Tahoma" panose="020B0604030504040204" pitchFamily="34" charset="0"/>
                    <a:cs typeface="Tahoma" panose="020B0604030504040204" pitchFamily="34" charset="0"/>
                  </a:rPr>
                  <a:t>.</a:t>
                </a:r>
                <a:endParaRPr lang="vi-VN"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a:buNone/>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Do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𝑹</m:t>
                        </m:r>
                      </m:e>
                      <m:sub>
                        <m:r>
                          <a:rPr lang="en-US" b="1" i="1">
                            <a:latin typeface="Cambria Math" panose="02040503050406030204" pitchFamily="18" charset="0"/>
                          </a:rPr>
                          <m:t>𝟐</m:t>
                        </m:r>
                      </m:sub>
                    </m:sSub>
                    <m:r>
                      <a:rPr lang="en-US" b="1" i="1">
                        <a:latin typeface="Cambria Math" panose="02040503050406030204" pitchFamily="18" charset="0"/>
                      </a:rPr>
                      <m:t>&gt;</m:t>
                    </m:r>
                    <m:sSub>
                      <m:sSubPr>
                        <m:ctrlPr>
                          <a:rPr lang="en-US" b="1" i="1">
                            <a:latin typeface="Cambria Math" panose="02040503050406030204" pitchFamily="18" charset="0"/>
                          </a:rPr>
                        </m:ctrlPr>
                      </m:sSubPr>
                      <m:e>
                        <m:r>
                          <a:rPr lang="en-US" b="1" i="1">
                            <a:latin typeface="Cambria Math" panose="02040503050406030204" pitchFamily="18" charset="0"/>
                          </a:rPr>
                          <m:t>𝑹</m:t>
                        </m:r>
                      </m:e>
                      <m:sub>
                        <m:r>
                          <a:rPr lang="en-US" b="1" i="1">
                            <a:latin typeface="Cambria Math" panose="02040503050406030204" pitchFamily="18" charset="0"/>
                          </a:rPr>
                          <m:t>𝟏</m:t>
                        </m:r>
                      </m:sub>
                    </m:sSub>
                  </m:oMath>
                </a14:m>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 nên ta nói các bạn Tổ 1 học đều hơn các bạn Tổ 2.</a:t>
                </a: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077878" y="1828800"/>
                <a:ext cx="11897413" cy="11590340"/>
              </a:xfrm>
              <a:prstGeom prst="rect">
                <a:avLst/>
              </a:prstGeom>
              <a:blipFill>
                <a:blip r:embed="rId3"/>
                <a:stretch>
                  <a:fillRect l="-2252" r="-3736"/>
                </a:stretch>
              </a:blipFill>
              <a:ln>
                <a:solidFill>
                  <a:srgbClr val="00B0F0"/>
                </a:solidFill>
              </a:ln>
            </p:spPr>
            <p:txBody>
              <a:bodyPr/>
              <a:lstStyle/>
              <a:p>
                <a:r>
                  <a:rPr lang="en-US">
                    <a:noFill/>
                  </a:rPr>
                  <a:t> </a:t>
                </a:r>
              </a:p>
            </p:txBody>
          </p:sp>
        </mc:Fallback>
      </mc:AlternateContent>
      <p:grpSp>
        <p:nvGrpSpPr>
          <p:cNvPr id="9" name="Group 8">
            <a:extLst>
              <a:ext uri="{FF2B5EF4-FFF2-40B4-BE49-F238E27FC236}">
                <a16:creationId xmlns:a16="http://schemas.microsoft.com/office/drawing/2014/main" id="{88BD53D2-CC78-4121-8822-9AAED61C0E81}"/>
              </a:ext>
            </a:extLst>
          </p:cNvPr>
          <p:cNvGrpSpPr/>
          <p:nvPr/>
        </p:nvGrpSpPr>
        <p:grpSpPr>
          <a:xfrm>
            <a:off x="436701" y="1828800"/>
            <a:ext cx="3144699" cy="1550398"/>
            <a:chOff x="22440" y="59288"/>
            <a:chExt cx="1205828" cy="292052"/>
          </a:xfrm>
        </p:grpSpPr>
        <p:grpSp>
          <p:nvGrpSpPr>
            <p:cNvPr id="10" name="Group 9">
              <a:extLst>
                <a:ext uri="{FF2B5EF4-FFF2-40B4-BE49-F238E27FC236}">
                  <a16:creationId xmlns:a16="http://schemas.microsoft.com/office/drawing/2014/main" id="{67A3F7C7-8BA9-481A-A98E-C0CB50D02ACD}"/>
                </a:ext>
              </a:extLst>
            </p:cNvPr>
            <p:cNvGrpSpPr/>
            <p:nvPr/>
          </p:nvGrpSpPr>
          <p:grpSpPr>
            <a:xfrm>
              <a:off x="22440" y="59288"/>
              <a:ext cx="1205828" cy="159667"/>
              <a:chOff x="31572" y="60276"/>
              <a:chExt cx="1696622" cy="197595"/>
            </a:xfrm>
          </p:grpSpPr>
          <p:sp>
            <p:nvSpPr>
              <p:cNvPr id="12" name="Arrow: Pentagon 11">
                <a:extLst>
                  <a:ext uri="{FF2B5EF4-FFF2-40B4-BE49-F238E27FC236}">
                    <a16:creationId xmlns:a16="http://schemas.microsoft.com/office/drawing/2014/main" id="{B84EDC87-7088-4639-A53D-B4251440DEE2}"/>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Arrow: Chevron 12">
                <a:extLst>
                  <a:ext uri="{FF2B5EF4-FFF2-40B4-BE49-F238E27FC236}">
                    <a16:creationId xmlns:a16="http://schemas.microsoft.com/office/drawing/2014/main" id="{625821CC-0050-4C38-AB03-79AF8D360CC6}"/>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4" name="Arrow: Chevron 13">
                <a:extLst>
                  <a:ext uri="{FF2B5EF4-FFF2-40B4-BE49-F238E27FC236}">
                    <a16:creationId xmlns:a16="http://schemas.microsoft.com/office/drawing/2014/main" id="{A0BE3FE7-956D-4B0B-93AF-C07AD846B599}"/>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1" name="TextBox 56">
              <a:extLst>
                <a:ext uri="{FF2B5EF4-FFF2-40B4-BE49-F238E27FC236}">
                  <a16:creationId xmlns:a16="http://schemas.microsoft.com/office/drawing/2014/main" id="{B06987D0-4BF5-4FD7-B439-32D9EBEE101D}"/>
                </a:ext>
              </a:extLst>
            </p:cNvPr>
            <p:cNvSpPr txBox="1"/>
            <p:nvPr/>
          </p:nvSpPr>
          <p:spPr>
            <a:xfrm>
              <a:off x="183020" y="59288"/>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Ví</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dụ</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1</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194B5F05-6926-4848-A431-3E32476611E2}"/>
              </a:ext>
            </a:extLst>
          </p:cNvPr>
          <p:cNvGrpSpPr/>
          <p:nvPr/>
        </p:nvGrpSpPr>
        <p:grpSpPr>
          <a:xfrm>
            <a:off x="12378394" y="1870699"/>
            <a:ext cx="4138330" cy="1598277"/>
            <a:chOff x="22440" y="59288"/>
            <a:chExt cx="1205828" cy="301071"/>
          </a:xfrm>
        </p:grpSpPr>
        <p:grpSp>
          <p:nvGrpSpPr>
            <p:cNvPr id="16" name="Group 15">
              <a:extLst>
                <a:ext uri="{FF2B5EF4-FFF2-40B4-BE49-F238E27FC236}">
                  <a16:creationId xmlns:a16="http://schemas.microsoft.com/office/drawing/2014/main" id="{37968AF3-B33F-42D9-89FF-4CDAB2CC30D7}"/>
                </a:ext>
              </a:extLst>
            </p:cNvPr>
            <p:cNvGrpSpPr/>
            <p:nvPr/>
          </p:nvGrpSpPr>
          <p:grpSpPr>
            <a:xfrm>
              <a:off x="22440" y="59288"/>
              <a:ext cx="1205828" cy="159667"/>
              <a:chOff x="31572" y="60276"/>
              <a:chExt cx="1696622" cy="197595"/>
            </a:xfrm>
          </p:grpSpPr>
          <p:sp>
            <p:nvSpPr>
              <p:cNvPr id="18" name="Arrow: Pentagon 17">
                <a:extLst>
                  <a:ext uri="{FF2B5EF4-FFF2-40B4-BE49-F238E27FC236}">
                    <a16:creationId xmlns:a16="http://schemas.microsoft.com/office/drawing/2014/main" id="{2FFED170-4D6D-4440-90F0-513DCEB5EF0B}"/>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Arrow: Chevron 18">
                <a:extLst>
                  <a:ext uri="{FF2B5EF4-FFF2-40B4-BE49-F238E27FC236}">
                    <a16:creationId xmlns:a16="http://schemas.microsoft.com/office/drawing/2014/main" id="{70E782A7-EBDC-4438-9A55-11FCA5251499}"/>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0" name="Arrow: Chevron 19">
                <a:extLst>
                  <a:ext uri="{FF2B5EF4-FFF2-40B4-BE49-F238E27FC236}">
                    <a16:creationId xmlns:a16="http://schemas.microsoft.com/office/drawing/2014/main" id="{BC979383-C582-4A73-BA90-CF66A0EBFB89}"/>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7" name="TextBox 56">
              <a:extLst>
                <a:ext uri="{FF2B5EF4-FFF2-40B4-BE49-F238E27FC236}">
                  <a16:creationId xmlns:a16="http://schemas.microsoft.com/office/drawing/2014/main" id="{D2F59C3B-02A2-4E52-9A4D-EBA8B2ED2E39}"/>
                </a:ext>
              </a:extLst>
            </p:cNvPr>
            <p:cNvSpPr txBox="1"/>
            <p:nvPr/>
          </p:nvSpPr>
          <p:spPr>
            <a:xfrm>
              <a:off x="193316" y="68307"/>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Lời</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Giải</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346484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wipe(left)">
                                      <p:cBhvr>
                                        <p:cTn id="10" dur="500"/>
                                        <p:tgtEl>
                                          <p:spTgt spid="9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9">
                                            <p:txEl>
                                              <p:pRg st="1" end="1"/>
                                            </p:txEl>
                                          </p:spTgt>
                                        </p:tgtEl>
                                        <p:attrNameLst>
                                          <p:attrName>style.visibility</p:attrName>
                                        </p:attrNameLst>
                                      </p:cBhvr>
                                      <p:to>
                                        <p:strVal val="visible"/>
                                      </p:to>
                                    </p:set>
                                    <p:animEffect transition="in" filter="wipe(left)">
                                      <p:cBhvr>
                                        <p:cTn id="15" dur="500"/>
                                        <p:tgtEl>
                                          <p:spTgt spid="9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9">
                                            <p:txEl>
                                              <p:pRg st="2" end="2"/>
                                            </p:txEl>
                                          </p:spTgt>
                                        </p:tgtEl>
                                        <p:attrNameLst>
                                          <p:attrName>style.visibility</p:attrName>
                                        </p:attrNameLst>
                                      </p:cBhvr>
                                      <p:to>
                                        <p:strVal val="visible"/>
                                      </p:to>
                                    </p:set>
                                    <p:animEffect transition="in" filter="wipe(left)">
                                      <p:cBhvr>
                                        <p:cTn id="20" dur="500"/>
                                        <p:tgtEl>
                                          <p:spTgt spid="9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99">
                                            <p:txEl>
                                              <p:pRg st="3" end="3"/>
                                            </p:txEl>
                                          </p:spTgt>
                                        </p:tgtEl>
                                        <p:attrNameLst>
                                          <p:attrName>style.visibility</p:attrName>
                                        </p:attrNameLst>
                                      </p:cBhvr>
                                      <p:to>
                                        <p:strVal val="visible"/>
                                      </p:to>
                                    </p:set>
                                    <p:animEffect transition="in" filter="wipe(left)">
                                      <p:cBhvr>
                                        <p:cTn id="25" dur="500"/>
                                        <p:tgtEl>
                                          <p:spTgt spid="9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99">
                                            <p:txEl>
                                              <p:pRg st="4" end="4"/>
                                            </p:txEl>
                                          </p:spTgt>
                                        </p:tgtEl>
                                        <p:attrNameLst>
                                          <p:attrName>style.visibility</p:attrName>
                                        </p:attrNameLst>
                                      </p:cBhvr>
                                      <p:to>
                                        <p:strVal val="visible"/>
                                      </p:to>
                                    </p:set>
                                    <p:animEffect transition="in" filter="wipe(left)">
                                      <p:cBhvr>
                                        <p:cTn id="30" dur="500"/>
                                        <p:tgtEl>
                                          <p:spTgt spid="9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9">
                                            <p:txEl>
                                              <p:pRg st="5" end="5"/>
                                            </p:txEl>
                                          </p:spTgt>
                                        </p:tgtEl>
                                        <p:attrNameLst>
                                          <p:attrName>style.visibility</p:attrName>
                                        </p:attrNameLst>
                                      </p:cBhvr>
                                      <p:to>
                                        <p:strVal val="visible"/>
                                      </p:to>
                                    </p:set>
                                    <p:animEffect transition="in" filter="wipe(left)">
                                      <p:cBhvr>
                                        <p:cTn id="35" dur="500"/>
                                        <p:tgtEl>
                                          <p:spTgt spid="99">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7">
                                            <p:txEl>
                                              <p:pRg st="1" end="1"/>
                                            </p:txEl>
                                          </p:spTgt>
                                        </p:tgtEl>
                                        <p:attrNameLst>
                                          <p:attrName>style.visibility</p:attrName>
                                        </p:attrNameLst>
                                      </p:cBhvr>
                                      <p:to>
                                        <p:strVal val="visible"/>
                                      </p:to>
                                    </p:set>
                                    <p:animEffect transition="in" filter="wipe(left)">
                                      <p:cBhvr>
                                        <p:cTn id="48" dur="500"/>
                                        <p:tgtEl>
                                          <p:spTgt spid="7">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7">
                                            <p:txEl>
                                              <p:pRg st="2" end="2"/>
                                            </p:txEl>
                                          </p:spTgt>
                                        </p:tgtEl>
                                        <p:attrNameLst>
                                          <p:attrName>style.visibility</p:attrName>
                                        </p:attrNameLst>
                                      </p:cBhvr>
                                      <p:to>
                                        <p:strVal val="visible"/>
                                      </p:to>
                                    </p:set>
                                    <p:animEffect transition="in" filter="wipe(left)">
                                      <p:cBhvr>
                                        <p:cTn id="53" dur="500"/>
                                        <p:tgtEl>
                                          <p:spTgt spid="7">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7">
                                            <p:txEl>
                                              <p:pRg st="3" end="3"/>
                                            </p:txEl>
                                          </p:spTgt>
                                        </p:tgtEl>
                                        <p:attrNameLst>
                                          <p:attrName>style.visibility</p:attrName>
                                        </p:attrNameLst>
                                      </p:cBhvr>
                                      <p:to>
                                        <p:strVal val="visible"/>
                                      </p:to>
                                    </p:set>
                                    <p:animEffect transition="in" filter="wipe(left)">
                                      <p:cBhvr>
                                        <p:cTn id="58" dur="500"/>
                                        <p:tgtEl>
                                          <p:spTgt spid="7">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7">
                                            <p:txEl>
                                              <p:pRg st="4" end="4"/>
                                            </p:txEl>
                                          </p:spTgt>
                                        </p:tgtEl>
                                        <p:attrNameLst>
                                          <p:attrName>style.visibility</p:attrName>
                                        </p:attrNameLst>
                                      </p:cBhvr>
                                      <p:to>
                                        <p:strVal val="visible"/>
                                      </p:to>
                                    </p:set>
                                    <p:animEffect transition="in" filter="wipe(left)">
                                      <p:cBhvr>
                                        <p:cTn id="6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1" y="1879600"/>
            <a:ext cx="24384000" cy="2844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lvl="0" indent="0">
              <a:lnSpc>
                <a:spcPct val="100000"/>
              </a:lnSpc>
              <a:buNone/>
            </a:pPr>
            <a:r>
              <a:rPr lang="en-US" dirty="0">
                <a:solidFill>
                  <a:prstClr val="black"/>
                </a:solidFill>
              </a:rPr>
              <a:t>                                  </a:t>
            </a: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Mẫu số liệu sau cho biết chiều cao (đơn vị cm) của các bạn trong tổ:</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163	159	172	167	165	168	170	161</a:t>
            </a:r>
          </a:p>
          <a:p>
            <a:pPr marL="0" lvl="0" indent="0">
              <a:lnSpc>
                <a:spcPct val="100000"/>
              </a:lnSpc>
              <a:buNone/>
            </a:pP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Tính khoảng biến thiên của mẫu số liệu này.</a:t>
            </a:r>
          </a:p>
        </p:txBody>
      </p:sp>
      <p:grpSp>
        <p:nvGrpSpPr>
          <p:cNvPr id="19" name="Group 18">
            <a:extLst>
              <a:ext uri="{FF2B5EF4-FFF2-40B4-BE49-F238E27FC236}">
                <a16:creationId xmlns:a16="http://schemas.microsoft.com/office/drawing/2014/main" id="{582932D0-9489-4669-9F0B-8BEEABBA9C00}"/>
              </a:ext>
            </a:extLst>
          </p:cNvPr>
          <p:cNvGrpSpPr/>
          <p:nvPr/>
        </p:nvGrpSpPr>
        <p:grpSpPr>
          <a:xfrm>
            <a:off x="152400" y="1879600"/>
            <a:ext cx="5250497" cy="1550398"/>
            <a:chOff x="22440" y="54315"/>
            <a:chExt cx="1205828" cy="292052"/>
          </a:xfrm>
        </p:grpSpPr>
        <p:grpSp>
          <p:nvGrpSpPr>
            <p:cNvPr id="20" name="Group 19">
              <a:extLst>
                <a:ext uri="{FF2B5EF4-FFF2-40B4-BE49-F238E27FC236}">
                  <a16:creationId xmlns:a16="http://schemas.microsoft.com/office/drawing/2014/main" id="{9CD36932-C847-4D29-B215-74E1278F0E5E}"/>
                </a:ext>
              </a:extLst>
            </p:cNvPr>
            <p:cNvGrpSpPr/>
            <p:nvPr/>
          </p:nvGrpSpPr>
          <p:grpSpPr>
            <a:xfrm>
              <a:off x="22440" y="59288"/>
              <a:ext cx="1205828" cy="159667"/>
              <a:chOff x="31572" y="60276"/>
              <a:chExt cx="1696622" cy="197595"/>
            </a:xfrm>
          </p:grpSpPr>
          <p:sp>
            <p:nvSpPr>
              <p:cNvPr id="22" name="Arrow: Pentagon 21">
                <a:extLst>
                  <a:ext uri="{FF2B5EF4-FFF2-40B4-BE49-F238E27FC236}">
                    <a16:creationId xmlns:a16="http://schemas.microsoft.com/office/drawing/2014/main" id="{A03CC872-0CB3-4078-8350-3ECC13821E11}"/>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Arrow: Chevron 22">
                <a:extLst>
                  <a:ext uri="{FF2B5EF4-FFF2-40B4-BE49-F238E27FC236}">
                    <a16:creationId xmlns:a16="http://schemas.microsoft.com/office/drawing/2014/main" id="{ABDC41A7-06C1-4BCF-83EF-F06A77D9F980}"/>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4" name="Arrow: Chevron 23">
                <a:extLst>
                  <a:ext uri="{FF2B5EF4-FFF2-40B4-BE49-F238E27FC236}">
                    <a16:creationId xmlns:a16="http://schemas.microsoft.com/office/drawing/2014/main" id="{F20BB78E-F253-4DE3-91A7-E4D5AF1C8525}"/>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1" name="TextBox 56">
              <a:extLst>
                <a:ext uri="{FF2B5EF4-FFF2-40B4-BE49-F238E27FC236}">
                  <a16:creationId xmlns:a16="http://schemas.microsoft.com/office/drawing/2014/main" id="{A49ED35F-E05C-4F08-8255-61CA7F179EBA}"/>
                </a:ext>
              </a:extLst>
            </p:cNvPr>
            <p:cNvSpPr txBox="1"/>
            <p:nvPr/>
          </p:nvSpPr>
          <p:spPr>
            <a:xfrm>
              <a:off x="208271" y="54315"/>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Luyện</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tập</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1</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A6517AA6-80AB-4FB4-BD62-94FB3E3EEC1D}"/>
                  </a:ext>
                </a:extLst>
              </p:cNvPr>
              <p:cNvSpPr txBox="1">
                <a:spLocks/>
              </p:cNvSpPr>
              <p:nvPr/>
            </p:nvSpPr>
            <p:spPr>
              <a:xfrm>
                <a:off x="228600" y="4803441"/>
                <a:ext cx="23766435" cy="861569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defRPr/>
                </a:pPr>
                <a:endParaRPr lang="en-US" dirty="0">
                  <a:solidFill>
                    <a:prstClr val="black"/>
                  </a:solidFill>
                </a:endParaRPr>
              </a:p>
              <a:p>
                <a:pPr marL="0" lvl="0" indent="0">
                  <a:buNone/>
                  <a:defRPr/>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Chiều cao thấp nhất, cao nhất tương ứng 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𝟏𝟓𝟗</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𝟏𝟕𝟐</m:t>
                    </m:r>
                  </m:oMath>
                </a14:m>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 Do đó, khoảng biến thiên là: </a:t>
                </a:r>
                <a14:m>
                  <m:oMath xmlns:m="http://schemas.openxmlformats.org/officeDocument/2006/math">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𝑹</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𝟏𝟕𝟐</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𝟏𝟓𝟗</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𝟏𝟑</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m:t>
                    </m:r>
                  </m:oMath>
                </a14:m>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a:buNone/>
                  <a:defRPr/>
                </a:pPr>
                <a:endParaRPr lang="vi-VN"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A6517AA6-80AB-4FB4-BD62-94FB3E3EEC1D}"/>
                  </a:ext>
                </a:extLst>
              </p:cNvPr>
              <p:cNvSpPr txBox="1">
                <a:spLocks noRot="1" noChangeAspect="1" noMove="1" noResize="1" noEditPoints="1" noAdjustHandles="1" noChangeArrowheads="1" noChangeShapeType="1" noTextEdit="1"/>
              </p:cNvSpPr>
              <p:nvPr/>
            </p:nvSpPr>
            <p:spPr>
              <a:xfrm>
                <a:off x="228600" y="4803441"/>
                <a:ext cx="23766435" cy="8615699"/>
              </a:xfrm>
              <a:prstGeom prst="rect">
                <a:avLst/>
              </a:prstGeom>
              <a:blipFill>
                <a:blip r:embed="rId3"/>
                <a:stretch>
                  <a:fillRect l="-1154"/>
                </a:stretch>
              </a:blipFill>
              <a:ln>
                <a:solidFill>
                  <a:srgbClr val="00B0F0"/>
                </a:solidFill>
              </a:ln>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72CF2815-3D73-4B2B-88A0-96478798C1D9}"/>
              </a:ext>
            </a:extLst>
          </p:cNvPr>
          <p:cNvGrpSpPr/>
          <p:nvPr/>
        </p:nvGrpSpPr>
        <p:grpSpPr>
          <a:xfrm>
            <a:off x="259702" y="4803441"/>
            <a:ext cx="3683157" cy="1597358"/>
            <a:chOff x="22440" y="59288"/>
            <a:chExt cx="1205828" cy="323806"/>
          </a:xfrm>
        </p:grpSpPr>
        <p:grpSp>
          <p:nvGrpSpPr>
            <p:cNvPr id="27" name="Group 26">
              <a:extLst>
                <a:ext uri="{FF2B5EF4-FFF2-40B4-BE49-F238E27FC236}">
                  <a16:creationId xmlns:a16="http://schemas.microsoft.com/office/drawing/2014/main" id="{09B48142-1595-456D-9953-5C0BAD4A368A}"/>
                </a:ext>
              </a:extLst>
            </p:cNvPr>
            <p:cNvGrpSpPr/>
            <p:nvPr/>
          </p:nvGrpSpPr>
          <p:grpSpPr>
            <a:xfrm>
              <a:off x="22440" y="59288"/>
              <a:ext cx="1205828" cy="159667"/>
              <a:chOff x="31572" y="60276"/>
              <a:chExt cx="1696622" cy="197595"/>
            </a:xfrm>
          </p:grpSpPr>
          <p:sp>
            <p:nvSpPr>
              <p:cNvPr id="29" name="Arrow: Pentagon 28">
                <a:extLst>
                  <a:ext uri="{FF2B5EF4-FFF2-40B4-BE49-F238E27FC236}">
                    <a16:creationId xmlns:a16="http://schemas.microsoft.com/office/drawing/2014/main" id="{66C048B5-E387-4D71-B1D6-387B8494B4DE}"/>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Arrow: Chevron 29">
                <a:extLst>
                  <a:ext uri="{FF2B5EF4-FFF2-40B4-BE49-F238E27FC236}">
                    <a16:creationId xmlns:a16="http://schemas.microsoft.com/office/drawing/2014/main" id="{AB2D6425-0BE7-4673-9ADC-C0368E551428}"/>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31" name="Arrow: Chevron 30">
                <a:extLst>
                  <a:ext uri="{FF2B5EF4-FFF2-40B4-BE49-F238E27FC236}">
                    <a16:creationId xmlns:a16="http://schemas.microsoft.com/office/drawing/2014/main" id="{4101B26F-4DE3-4E80-B48E-FDBEE8E4FD73}"/>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8" name="TextBox 56">
              <a:extLst>
                <a:ext uri="{FF2B5EF4-FFF2-40B4-BE49-F238E27FC236}">
                  <a16:creationId xmlns:a16="http://schemas.microsoft.com/office/drawing/2014/main" id="{956A6667-A0B3-4B5F-BA7E-5F0DA48F27EE}"/>
                </a:ext>
              </a:extLst>
            </p:cNvPr>
            <p:cNvSpPr txBox="1"/>
            <p:nvPr/>
          </p:nvSpPr>
          <p:spPr>
            <a:xfrm>
              <a:off x="193316" y="68307"/>
              <a:ext cx="930007" cy="314787"/>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Lời</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Giải</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32" name="Rectangle: Rounded Corners 31">
            <a:extLst>
              <a:ext uri="{FF2B5EF4-FFF2-40B4-BE49-F238E27FC236}">
                <a16:creationId xmlns:a16="http://schemas.microsoft.com/office/drawing/2014/main" id="{2D74081C-199F-416F-A315-EB1F4FD63B96}"/>
              </a:ext>
            </a:extLst>
          </p:cNvPr>
          <p:cNvSpPr/>
          <p:nvPr/>
        </p:nvSpPr>
        <p:spPr>
          <a:xfrm>
            <a:off x="152400" y="7455471"/>
            <a:ext cx="3908891" cy="83099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32">
            <a:extLst>
              <a:ext uri="{FF2B5EF4-FFF2-40B4-BE49-F238E27FC236}">
                <a16:creationId xmlns:a16="http://schemas.microsoft.com/office/drawing/2014/main" id="{979ED189-CDF9-42B9-90F1-DF447B74DD58}"/>
              </a:ext>
            </a:extLst>
          </p:cNvPr>
          <p:cNvSpPr txBox="1"/>
          <p:nvPr/>
        </p:nvSpPr>
        <p:spPr>
          <a:xfrm>
            <a:off x="403692" y="7372067"/>
            <a:ext cx="3657600" cy="83099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Nhận</a:t>
            </a: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Xét</a:t>
            </a: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p:sp>
        <p:nvSpPr>
          <p:cNvPr id="34" name="TextBox 33">
            <a:extLst>
              <a:ext uri="{FF2B5EF4-FFF2-40B4-BE49-F238E27FC236}">
                <a16:creationId xmlns:a16="http://schemas.microsoft.com/office/drawing/2014/main" id="{7FC7BA89-55E5-4931-8E05-D509BD2AB1F8}"/>
              </a:ext>
            </a:extLst>
          </p:cNvPr>
          <p:cNvSpPr txBox="1"/>
          <p:nvPr/>
        </p:nvSpPr>
        <p:spPr>
          <a:xfrm>
            <a:off x="193753" y="8691908"/>
            <a:ext cx="23352047" cy="3046988"/>
          </a:xfrm>
          <a:prstGeom prst="rect">
            <a:avLst/>
          </a:prstGeom>
          <a:solidFill>
            <a:schemeClr val="accent2">
              <a:lumMod val="40000"/>
              <a:lumOff val="60000"/>
            </a:schemeClr>
          </a:solidFill>
        </p:spPr>
        <p:txBody>
          <a:bodyPr wrap="square" rtlCol="0">
            <a:spAutoFit/>
          </a:bodyPr>
          <a:lstStyle/>
          <a:p>
            <a:pPr marL="0" marR="0" lvl="0" indent="0" algn="l" defTabSz="2177278" rtl="0" eaLnBrk="1" fontAlgn="auto" latinLnBrk="0" hangingPunct="1">
              <a:spcBef>
                <a:spcPts val="0"/>
              </a:spcBef>
              <a:spcAft>
                <a:spcPts val="0"/>
              </a:spcAft>
              <a:buClrTx/>
              <a:buSzTx/>
              <a:buFontTx/>
              <a:buNone/>
              <a:tabLst/>
              <a:defRPr/>
            </a:pP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Sử dụng khoảng biến thiên có ưu điểm là đơn giản, dễ tính toán song khoảng biến thiên chỉ sử dụng thông tin của giá trị lớn nhất và giá trị nhỏ nhất mà bỏ qua thông tin từ tất cả các giá trị khác. Do đó, khoảng biến thiên rất dễ bị ảnh hưởng bởi các giá trị bất thường.</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03688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wipe(left)">
                                      <p:cBhvr>
                                        <p:cTn id="10" dur="500"/>
                                        <p:tgtEl>
                                          <p:spTgt spid="9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7">
                                            <p:txEl>
                                              <p:pRg st="0" end="0"/>
                                            </p:txEl>
                                          </p:spTgt>
                                        </p:tgtEl>
                                        <p:attrNameLst>
                                          <p:attrName>style.visibility</p:attrName>
                                        </p:attrNameLst>
                                      </p:cBhvr>
                                      <p:to>
                                        <p:strVal val="visible"/>
                                      </p:to>
                                    </p:set>
                                    <p:animEffect transition="in" filter="wipe(left)">
                                      <p:cBhvr>
                                        <p:cTn id="15" dur="500"/>
                                        <p:tgtEl>
                                          <p:spTgt spid="97">
                                            <p:txEl>
                                              <p:pRg st="0" end="0"/>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97">
                                            <p:txEl>
                                              <p:pRg st="1" end="1"/>
                                            </p:txEl>
                                          </p:spTgt>
                                        </p:tgtEl>
                                        <p:attrNameLst>
                                          <p:attrName>style.visibility</p:attrName>
                                        </p:attrNameLst>
                                      </p:cBhvr>
                                      <p:to>
                                        <p:strVal val="visible"/>
                                      </p:to>
                                    </p:set>
                                    <p:animEffect transition="in" filter="wipe(left)">
                                      <p:cBhvr>
                                        <p:cTn id="18" dur="500"/>
                                        <p:tgtEl>
                                          <p:spTgt spid="9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500"/>
                                        <p:tgtEl>
                                          <p:spTgt spid="3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left)">
                                      <p:cBhvr>
                                        <p:cTn id="3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25" grpId="0" animBg="1"/>
      <p:bldP spid="32" grpId="0" animBg="1"/>
      <p:bldP spid="33" grpId="0"/>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0" y="1148172"/>
            <a:ext cx="23591181" cy="8229601"/>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r>
              <a:rPr kumimoji="0" lang="en-US" sz="5400" b="0" i="0" u="none" strike="noStrike" kern="1200" cap="none" spc="0" normalizeH="0" baseline="0" noProof="0" dirty="0">
                <a:ln>
                  <a:noFill/>
                </a:ln>
                <a:solidFill>
                  <a:prstClr val="black"/>
                </a:solidFill>
                <a:effectLst/>
                <a:uLnTx/>
                <a:uFillTx/>
                <a:latin typeface="Tomaho"/>
                <a:ea typeface="+mn-ea"/>
                <a:cs typeface="+mn-cs"/>
              </a:rPr>
              <a:t>                  </a:t>
            </a:r>
            <a:r>
              <a:rPr kumimoji="0" lang="en-US" sz="5400" b="0" i="0" u="none" strike="noStrike" kern="1200" cap="none" spc="0" normalizeH="0" noProof="0" dirty="0">
                <a:ln>
                  <a:noFill/>
                </a:ln>
                <a:solidFill>
                  <a:prstClr val="black"/>
                </a:solidFill>
                <a:effectLst/>
                <a:uLnTx/>
                <a:uFillTx/>
                <a:latin typeface="Tomaho"/>
                <a:ea typeface="+mn-ea"/>
                <a:cs typeface="+mn-cs"/>
              </a:rPr>
              <a:t>    </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Trong một tuần, nhiệt độ cao nhất trong ngày (đơn vị °C) tại hai thành phố Hà Nội và Điện Biên được cho như sau:</a:t>
            </a:r>
          </a:p>
          <a:p>
            <a:pPr marL="457200" marR="0" lvl="0" indent="-457200" algn="l" defTabSz="1828800" rtl="0" eaLnBrk="1" fontAlgn="auto" latinLnBrk="0" hangingPunct="1">
              <a:lnSpc>
                <a:spcPct val="100000"/>
              </a:lnSpc>
              <a:spcBef>
                <a:spcPts val="2000"/>
              </a:spcBef>
              <a:spcAft>
                <a:spcPts val="0"/>
              </a:spcAft>
              <a:buClrTx/>
              <a:buSzTx/>
              <a:buFont typeface="Arial" panose="020B0604020202020204" pitchFamily="34" charset="0"/>
              <a:buChar char="•"/>
              <a:tabLst/>
              <a:defRPr/>
            </a:pPr>
            <a:r>
              <a:rPr kumimoji="0" lang="vi-VN"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Hà Nội:</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23	25	28	28	32	33	35</a:t>
            </a:r>
          </a:p>
          <a:p>
            <a:pPr marL="457200" marR="0" lvl="0" indent="-457200" algn="l" defTabSz="1828800" rtl="0" eaLnBrk="1" fontAlgn="auto" latinLnBrk="0" hangingPunct="1">
              <a:lnSpc>
                <a:spcPct val="100000"/>
              </a:lnSpc>
              <a:spcBef>
                <a:spcPts val="2000"/>
              </a:spcBef>
              <a:spcAft>
                <a:spcPts val="0"/>
              </a:spcAft>
              <a:buClrTx/>
              <a:buSzTx/>
              <a:buFont typeface="Arial" panose="020B0604020202020204" pitchFamily="34" charset="0"/>
              <a:buChar char="•"/>
              <a:tabLst/>
              <a:defRPr/>
            </a:pPr>
            <a:r>
              <a:rPr kumimoji="0" lang="vi-VN"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Điện Biên:	</a:t>
            </a:r>
            <a:r>
              <a:rPr kumimoji="0" lang="en-US"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16	24	26	26	26</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27	</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28</a:t>
            </a:r>
          </a:p>
          <a:p>
            <a:pPr marL="457200" marR="0" lvl="0" indent="-457200" algn="l" defTabSz="1828800" rtl="0" eaLnBrk="1" fontAlgn="auto" latinLnBrk="0" hangingPunct="1">
              <a:lnSpc>
                <a:spcPct val="100000"/>
              </a:lnSpc>
              <a:spcBef>
                <a:spcPts val="2000"/>
              </a:spcBef>
              <a:spcAft>
                <a:spcPts val="0"/>
              </a:spcAft>
              <a:buClrTx/>
              <a:buSzTx/>
              <a:buFont typeface="Arial" panose="020B0604020202020204" pitchFamily="34" charset="0"/>
              <a:buChar char="•"/>
              <a:tabLst/>
              <a:defRPr/>
            </a:pP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Tính các khoảng biến thiên của mỗi mẫu số liệu và so sánh.</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1828800" rtl="0" eaLnBrk="1" fontAlgn="auto" latinLnBrk="0" hangingPunct="1">
              <a:lnSpc>
                <a:spcPct val="100000"/>
              </a:lnSpc>
              <a:spcBef>
                <a:spcPts val="2000"/>
              </a:spcBef>
              <a:spcAft>
                <a:spcPts val="0"/>
              </a:spcAft>
              <a:buClrTx/>
              <a:buSzTx/>
              <a:buFont typeface="Arial" panose="020B0604020202020204" pitchFamily="34" charset="0"/>
              <a:buChar char="•"/>
              <a:tabLst/>
              <a:defRPr/>
            </a:pP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Em có nhận xét gì về sự ảnh hưởng của giá trị 16 đến khoảng biến thiên của mẫu số liệu về nhiệt độ cao nhất trong ngày tại Điện Biên?</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457200" indent="-457200">
              <a:lnSpc>
                <a:spcPct val="100000"/>
              </a:lnSpc>
              <a:spcBef>
                <a:spcPts val="2000"/>
              </a:spcBef>
              <a:buFont typeface="Arial" panose="020B0604020202020204" pitchFamily="34" charset="0"/>
              <a:buChar char="•"/>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Tính các tứ phân vị và hiệu   cho mỗi mẫu số liệu. Có thể dùng hiệu này để đo độ phân tán của mẫu số liệu không?</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endParaRPr kumimoji="0" lang="en-US" sz="5400" b="1" i="0" u="none" strike="noStrike" kern="1200" cap="none" spc="0" normalizeH="0" baseline="0" noProof="0" dirty="0">
              <a:ln>
                <a:noFill/>
              </a:ln>
              <a:solidFill>
                <a:prstClr val="black"/>
              </a:solidFill>
              <a:effectLst/>
              <a:uLnTx/>
              <a:uFillTx/>
              <a:latin typeface="Tomaho"/>
              <a:ea typeface="+mn-ea"/>
              <a:cs typeface="+mn-cs"/>
            </a:endParaRPr>
          </a:p>
        </p:txBody>
      </p:sp>
      <p:grpSp>
        <p:nvGrpSpPr>
          <p:cNvPr id="11" name="Group 10">
            <a:extLst>
              <a:ext uri="{FF2B5EF4-FFF2-40B4-BE49-F238E27FC236}">
                <a16:creationId xmlns:a16="http://schemas.microsoft.com/office/drawing/2014/main" id="{74AE0F73-B89E-4FAB-A8B0-A1ABF8F067DF}"/>
              </a:ext>
            </a:extLst>
          </p:cNvPr>
          <p:cNvGrpSpPr/>
          <p:nvPr/>
        </p:nvGrpSpPr>
        <p:grpSpPr>
          <a:xfrm>
            <a:off x="472954" y="1141596"/>
            <a:ext cx="3706829" cy="939800"/>
            <a:chOff x="0" y="34996"/>
            <a:chExt cx="1378311" cy="436887"/>
          </a:xfrm>
        </p:grpSpPr>
        <p:sp>
          <p:nvSpPr>
            <p:cNvPr id="12" name="TextBox 321">
              <a:extLst>
                <a:ext uri="{FF2B5EF4-FFF2-40B4-BE49-F238E27FC236}">
                  <a16:creationId xmlns:a16="http://schemas.microsoft.com/office/drawing/2014/main" id="{EC7F453C-6365-49DF-A570-E4D09C1E20E1}"/>
                </a:ext>
              </a:extLst>
            </p:cNvPr>
            <p:cNvSpPr txBox="1"/>
            <p:nvPr/>
          </p:nvSpPr>
          <p:spPr>
            <a:xfrm>
              <a:off x="534829" y="34996"/>
              <a:ext cx="843482" cy="436887"/>
            </a:xfrm>
            <a:prstGeom prst="rect">
              <a:avLst/>
            </a:prstGeom>
            <a:noFill/>
          </p:spPr>
          <p:txBody>
            <a:bodyPr wrap="square" rtlCol="0">
              <a:noAutofit/>
            </a:bodyPr>
            <a:lstStyle/>
            <a:p>
              <a:pPr marL="0" marR="0">
                <a:lnSpc>
                  <a:spcPct val="107000"/>
                </a:lnSpc>
                <a:spcBef>
                  <a:spcPts val="0"/>
                </a:spcBef>
                <a:spcAft>
                  <a:spcPts val="800"/>
                </a:spcAft>
              </a:pP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HĐ2: </a:t>
              </a:r>
              <a:endParaRPr lang="en-US"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id="{171DCB4A-F1D2-485C-931C-973BF42BD207}"/>
                </a:ext>
              </a:extLst>
            </p:cNvPr>
            <p:cNvGrpSpPr/>
            <p:nvPr/>
          </p:nvGrpSpPr>
          <p:grpSpPr>
            <a:xfrm>
              <a:off x="0" y="92326"/>
              <a:ext cx="627012" cy="197663"/>
              <a:chOff x="0" y="92326"/>
              <a:chExt cx="575416" cy="197663"/>
            </a:xfrm>
          </p:grpSpPr>
          <p:grpSp>
            <p:nvGrpSpPr>
              <p:cNvPr id="14" name="Group 13">
                <a:extLst>
                  <a:ext uri="{FF2B5EF4-FFF2-40B4-BE49-F238E27FC236}">
                    <a16:creationId xmlns:a16="http://schemas.microsoft.com/office/drawing/2014/main" id="{F0A75BD3-FF67-4AE6-9B19-79D89DBEEE17}"/>
                  </a:ext>
                </a:extLst>
              </p:cNvPr>
              <p:cNvGrpSpPr/>
              <p:nvPr/>
            </p:nvGrpSpPr>
            <p:grpSpPr>
              <a:xfrm>
                <a:off x="0" y="92326"/>
                <a:ext cx="575416" cy="197663"/>
                <a:chOff x="0" y="92326"/>
                <a:chExt cx="644449" cy="302837"/>
              </a:xfrm>
            </p:grpSpPr>
            <p:sp>
              <p:nvSpPr>
                <p:cNvPr id="17" name="Arrow: Pentagon 16">
                  <a:extLst>
                    <a:ext uri="{FF2B5EF4-FFF2-40B4-BE49-F238E27FC236}">
                      <a16:creationId xmlns:a16="http://schemas.microsoft.com/office/drawing/2014/main" id="{F5EB1B6E-30DB-4CE9-8361-E96522F84F54}"/>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8" name="Arrow: Chevron 17">
                  <a:extLst>
                    <a:ext uri="{FF2B5EF4-FFF2-40B4-BE49-F238E27FC236}">
                      <a16:creationId xmlns:a16="http://schemas.microsoft.com/office/drawing/2014/main" id="{0E026FBA-41A4-49EA-ADB2-D96685067E1B}"/>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9" name="Arrow: Chevron 18">
                  <a:extLst>
                    <a:ext uri="{FF2B5EF4-FFF2-40B4-BE49-F238E27FC236}">
                      <a16:creationId xmlns:a16="http://schemas.microsoft.com/office/drawing/2014/main" id="{A085B191-B682-4B15-A389-04183F513D15}"/>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5" name="Flowchart: Terminator 14">
                <a:extLst>
                  <a:ext uri="{FF2B5EF4-FFF2-40B4-BE49-F238E27FC236}">
                    <a16:creationId xmlns:a16="http://schemas.microsoft.com/office/drawing/2014/main" id="{AE9BCB40-5A2C-402D-929A-C3044418BFAF}"/>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6" name="Oval 15">
                <a:extLst>
                  <a:ext uri="{FF2B5EF4-FFF2-40B4-BE49-F238E27FC236}">
                    <a16:creationId xmlns:a16="http://schemas.microsoft.com/office/drawing/2014/main" id="{B192C7FC-AC02-4A77-8298-FCA4606A6D12}"/>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grpSp>
      <mc:AlternateContent xmlns:mc="http://schemas.openxmlformats.org/markup-compatibility/2006" xmlns:a14="http://schemas.microsoft.com/office/drawing/2010/main">
        <mc:Choice Requires="a14">
          <p:sp>
            <p:nvSpPr>
              <p:cNvPr id="20" name="Content Placeholder 2">
                <a:extLst>
                  <a:ext uri="{FF2B5EF4-FFF2-40B4-BE49-F238E27FC236}">
                    <a16:creationId xmlns:a16="http://schemas.microsoft.com/office/drawing/2014/main" id="{05572D5E-4051-4576-80FA-1088A342E0D1}"/>
                  </a:ext>
                </a:extLst>
              </p:cNvPr>
              <p:cNvSpPr txBox="1">
                <a:spLocks/>
              </p:cNvSpPr>
              <p:nvPr/>
            </p:nvSpPr>
            <p:spPr>
              <a:xfrm>
                <a:off x="228600" y="9826422"/>
                <a:ext cx="24307799" cy="3660977"/>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defTabSz="2177278">
                  <a:lnSpc>
                    <a:spcPct val="100000"/>
                  </a:lnSpc>
                  <a:spcBef>
                    <a:spcPts val="0"/>
                  </a:spcBef>
                  <a:buNone/>
                  <a:defRPr/>
                </a:pP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a) Ở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Hà</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Nội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nhiệt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thấp</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nhất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cao</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nhất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trong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ngày</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tương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ứng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23; 35. Do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khoảng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biến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thiên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𝑹</m:t>
                        </m:r>
                      </m:e>
                      <m:sub>
                        <m:r>
                          <a:rPr lang="en-US" b="1" i="1">
                            <a:solidFill>
                              <a:prstClr val="black"/>
                            </a:solidFill>
                            <a:latin typeface="Cambria Math" panose="02040503050406030204" pitchFamily="18" charset="0"/>
                          </a:rPr>
                          <m:t>𝟏</m:t>
                        </m:r>
                      </m:sub>
                    </m:sSub>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𝟑𝟓</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𝟐𝟑</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𝟏𝟐</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indent="0" defTabSz="2177278">
                  <a:lnSpc>
                    <a:spcPct val="100000"/>
                  </a:lnSpc>
                  <a:spcBef>
                    <a:spcPts val="0"/>
                  </a:spcBef>
                  <a:buNone/>
                  <a:defRPr/>
                </a:pP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Ở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Điện</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Biên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nhiệt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thấp</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nhất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cao</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nhất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trong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ngày</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tương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ứng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16; 28. Do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khoảng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biến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thiên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𝑹</m:t>
                        </m:r>
                      </m:e>
                      <m:sub>
                        <m:r>
                          <a:rPr lang="en-US" b="1" i="1">
                            <a:solidFill>
                              <a:prstClr val="black"/>
                            </a:solidFill>
                            <a:latin typeface="Cambria Math" panose="02040503050406030204" pitchFamily="18" charset="0"/>
                          </a:rPr>
                          <m:t>𝟐</m:t>
                        </m:r>
                      </m:sub>
                    </m:sSub>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𝟐𝟖</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𝟏𝟔</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𝟏𝟐</m:t>
                    </m:r>
                    <m:r>
                      <a:rPr lang="en-US" b="1" i="1">
                        <a:solidFill>
                          <a:prstClr val="black"/>
                        </a:solidFill>
                        <a:latin typeface="Cambria Math" panose="02040503050406030204" pitchFamily="18" charset="0"/>
                      </a:rPr>
                      <m:t>.</m:t>
                    </m:r>
                  </m:oMath>
                </a14:m>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914400" lvl="0" indent="-914400" defTabSz="2177278">
                  <a:lnSpc>
                    <a:spcPct val="100000"/>
                  </a:lnSpc>
                  <a:spcBef>
                    <a:spcPts val="0"/>
                  </a:spcBef>
                  <a:buFontTx/>
                  <a:buAutoNum type="alphaLcParenR"/>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914400" lvl="0" indent="-914400" defTabSz="2177278">
                  <a:lnSpc>
                    <a:spcPct val="100000"/>
                  </a:lnSpc>
                  <a:spcBef>
                    <a:spcPts val="0"/>
                  </a:spcBef>
                  <a:buFontTx/>
                  <a:buAutoNum type="alphaLcParenR"/>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0" name="Content Placeholder 2">
                <a:extLst>
                  <a:ext uri="{FF2B5EF4-FFF2-40B4-BE49-F238E27FC236}">
                    <a16:creationId xmlns:a16="http://schemas.microsoft.com/office/drawing/2014/main" id="{05572D5E-4051-4576-80FA-1088A342E0D1}"/>
                  </a:ext>
                </a:extLst>
              </p:cNvPr>
              <p:cNvSpPr txBox="1">
                <a:spLocks noRot="1" noChangeAspect="1" noMove="1" noResize="1" noEditPoints="1" noAdjustHandles="1" noChangeArrowheads="1" noChangeShapeType="1" noTextEdit="1"/>
              </p:cNvSpPr>
              <p:nvPr/>
            </p:nvSpPr>
            <p:spPr>
              <a:xfrm>
                <a:off x="228600" y="9826422"/>
                <a:ext cx="24307799" cy="3660977"/>
              </a:xfrm>
              <a:prstGeom prst="rect">
                <a:avLst/>
              </a:prstGeom>
              <a:blipFill>
                <a:blip r:embed="rId3"/>
                <a:stretch>
                  <a:fillRect l="-1128" t="-3654" r="-677"/>
                </a:stretch>
              </a:blipFill>
              <a:ln>
                <a:solidFill>
                  <a:srgbClr val="00B0F0"/>
                </a:solidFill>
              </a:ln>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4D85B0DE-1CE2-4643-A368-C4955CC8A124}"/>
              </a:ext>
            </a:extLst>
          </p:cNvPr>
          <p:cNvGrpSpPr/>
          <p:nvPr/>
        </p:nvGrpSpPr>
        <p:grpSpPr>
          <a:xfrm>
            <a:off x="46530" y="8904788"/>
            <a:ext cx="3782008" cy="1550398"/>
            <a:chOff x="22440" y="58995"/>
            <a:chExt cx="1205828" cy="292052"/>
          </a:xfrm>
        </p:grpSpPr>
        <p:grpSp>
          <p:nvGrpSpPr>
            <p:cNvPr id="22" name="Group 21">
              <a:extLst>
                <a:ext uri="{FF2B5EF4-FFF2-40B4-BE49-F238E27FC236}">
                  <a16:creationId xmlns:a16="http://schemas.microsoft.com/office/drawing/2014/main" id="{DBC332FE-47D7-437D-B10E-D3DF9684FD48}"/>
                </a:ext>
              </a:extLst>
            </p:cNvPr>
            <p:cNvGrpSpPr/>
            <p:nvPr/>
          </p:nvGrpSpPr>
          <p:grpSpPr>
            <a:xfrm>
              <a:off x="22440" y="59288"/>
              <a:ext cx="1205828" cy="159667"/>
              <a:chOff x="31572" y="60276"/>
              <a:chExt cx="1696622" cy="197595"/>
            </a:xfrm>
          </p:grpSpPr>
          <p:sp>
            <p:nvSpPr>
              <p:cNvPr id="24" name="Arrow: Pentagon 23">
                <a:extLst>
                  <a:ext uri="{FF2B5EF4-FFF2-40B4-BE49-F238E27FC236}">
                    <a16:creationId xmlns:a16="http://schemas.microsoft.com/office/drawing/2014/main" id="{CC4F77A7-9656-40DE-9051-36F0354186B6}"/>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lvl="0" indent="0" algn="l" defTabSz="2177278" rtl="0" eaLnBrk="1" fontAlgn="auto" latinLnBrk="0" hangingPunct="1">
                  <a:lnSpc>
                    <a:spcPct val="106000"/>
                  </a:lnSpc>
                  <a:spcBef>
                    <a:spcPts val="0"/>
                  </a:spcBef>
                  <a:spcAft>
                    <a:spcPts val="800"/>
                  </a:spcAft>
                  <a:buClrTx/>
                  <a:buSzTx/>
                  <a:buFontTx/>
                  <a:buNone/>
                  <a:tabLst/>
                  <a:defRPr/>
                </a:pPr>
                <a:r>
                  <a:rPr kumimoji="0" lang="en-US" sz="1200" b="1" i="0" u="none" strike="noStrike" kern="1200" cap="none" spc="0" normalizeH="0" baseline="0" noProof="0">
                    <a:ln>
                      <a:noFill/>
                    </a:ln>
                    <a:solidFill>
                      <a:srgbClr val="0000CC"/>
                    </a:solidFill>
                    <a:effectLst/>
                    <a:uLnTx/>
                    <a:uFillTx/>
                    <a:latin typeface="Times New Roman Bold" panose="02020803070505020304" pitchFamily="18" charset="0"/>
                    <a:ea typeface="Calibri" panose="020F0502020204030204" pitchFamily="34" charset="0"/>
                    <a:cs typeface="Times New Roman" panose="02020603050405020304" pitchFamily="18" charset="0"/>
                  </a:rPr>
                  <a:t> </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Arrow: Chevron 24">
                <a:extLst>
                  <a:ext uri="{FF2B5EF4-FFF2-40B4-BE49-F238E27FC236}">
                    <a16:creationId xmlns:a16="http://schemas.microsoft.com/office/drawing/2014/main" id="{356644C8-FD01-4847-9E51-788B556E3E33}"/>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6" name="Arrow: Chevron 25">
                <a:extLst>
                  <a:ext uri="{FF2B5EF4-FFF2-40B4-BE49-F238E27FC236}">
                    <a16:creationId xmlns:a16="http://schemas.microsoft.com/office/drawing/2014/main" id="{AA1742B9-2B00-4352-BF0F-64654BA68D95}"/>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3" name="TextBox 56">
              <a:extLst>
                <a:ext uri="{FF2B5EF4-FFF2-40B4-BE49-F238E27FC236}">
                  <a16:creationId xmlns:a16="http://schemas.microsoft.com/office/drawing/2014/main" id="{68E27911-D448-4B4C-8220-C69502066946}"/>
                </a:ext>
              </a:extLst>
            </p:cNvPr>
            <p:cNvSpPr txBox="1"/>
            <p:nvPr/>
          </p:nvSpPr>
          <p:spPr>
            <a:xfrm>
              <a:off x="209049" y="58995"/>
              <a:ext cx="930007" cy="292052"/>
            </a:xfrm>
            <a:prstGeom prst="rect">
              <a:avLst/>
            </a:prstGeom>
            <a:noFill/>
          </p:spPr>
          <p:txBody>
            <a:bodyPr wrap="square">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Lời</a:t>
              </a:r>
              <a:r>
                <a:rPr kumimoji="0" lang="en-US" sz="48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Giải</a:t>
              </a:r>
              <a:r>
                <a:rPr kumimoji="0" lang="en-US" sz="1100" b="1" i="0" u="none" strike="noStrike" kern="1200" cap="none" spc="0" normalizeH="0" baseline="0" noProof="0" dirty="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933691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7">
                                            <p:txEl>
                                              <p:pRg st="0" end="0"/>
                                            </p:txEl>
                                          </p:spTgt>
                                        </p:tgtEl>
                                        <p:attrNameLst>
                                          <p:attrName>style.visibility</p:attrName>
                                        </p:attrNameLst>
                                      </p:cBhvr>
                                      <p:to>
                                        <p:strVal val="visible"/>
                                      </p:to>
                                    </p:set>
                                    <p:animEffect transition="in" filter="wipe(left)">
                                      <p:cBhvr>
                                        <p:cTn id="7" dur="500"/>
                                        <p:tgtEl>
                                          <p:spTgt spid="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7">
                                            <p:txEl>
                                              <p:pRg st="1" end="1"/>
                                            </p:txEl>
                                          </p:spTgt>
                                        </p:tgtEl>
                                        <p:attrNameLst>
                                          <p:attrName>style.visibility</p:attrName>
                                        </p:attrNameLst>
                                      </p:cBhvr>
                                      <p:to>
                                        <p:strVal val="visible"/>
                                      </p:to>
                                    </p:set>
                                    <p:animEffect transition="in" filter="wipe(left)">
                                      <p:cBhvr>
                                        <p:cTn id="12" dur="500"/>
                                        <p:tgtEl>
                                          <p:spTgt spid="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7">
                                            <p:txEl>
                                              <p:pRg st="2" end="2"/>
                                            </p:txEl>
                                          </p:spTgt>
                                        </p:tgtEl>
                                        <p:attrNameLst>
                                          <p:attrName>style.visibility</p:attrName>
                                        </p:attrNameLst>
                                      </p:cBhvr>
                                      <p:to>
                                        <p:strVal val="visible"/>
                                      </p:to>
                                    </p:set>
                                    <p:animEffect transition="in" filter="wipe(left)">
                                      <p:cBhvr>
                                        <p:cTn id="17" dur="500"/>
                                        <p:tgtEl>
                                          <p:spTgt spid="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7">
                                            <p:txEl>
                                              <p:pRg st="3" end="3"/>
                                            </p:txEl>
                                          </p:spTgt>
                                        </p:tgtEl>
                                        <p:attrNameLst>
                                          <p:attrName>style.visibility</p:attrName>
                                        </p:attrNameLst>
                                      </p:cBhvr>
                                      <p:to>
                                        <p:strVal val="visible"/>
                                      </p:to>
                                    </p:set>
                                    <p:animEffect transition="in" filter="wipe(left)">
                                      <p:cBhvr>
                                        <p:cTn id="22" dur="500"/>
                                        <p:tgtEl>
                                          <p:spTgt spid="9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7">
                                            <p:txEl>
                                              <p:pRg st="4" end="4"/>
                                            </p:txEl>
                                          </p:spTgt>
                                        </p:tgtEl>
                                        <p:attrNameLst>
                                          <p:attrName>style.visibility</p:attrName>
                                        </p:attrNameLst>
                                      </p:cBhvr>
                                      <p:to>
                                        <p:strVal val="visible"/>
                                      </p:to>
                                    </p:set>
                                    <p:animEffect transition="in" filter="wipe(left)">
                                      <p:cBhvr>
                                        <p:cTn id="27" dur="500"/>
                                        <p:tgtEl>
                                          <p:spTgt spid="9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7">
                                            <p:txEl>
                                              <p:pRg st="5" end="5"/>
                                            </p:txEl>
                                          </p:spTgt>
                                        </p:tgtEl>
                                        <p:attrNameLst>
                                          <p:attrName>style.visibility</p:attrName>
                                        </p:attrNameLst>
                                      </p:cBhvr>
                                      <p:to>
                                        <p:strVal val="visible"/>
                                      </p:to>
                                    </p:set>
                                    <p:animEffect transition="in" filter="wipe(left)">
                                      <p:cBhvr>
                                        <p:cTn id="32" dur="500"/>
                                        <p:tgtEl>
                                          <p:spTgt spid="9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0">
                                            <p:txEl>
                                              <p:pRg st="0" end="0"/>
                                            </p:txEl>
                                          </p:spTgt>
                                        </p:tgtEl>
                                        <p:attrNameLst>
                                          <p:attrName>style.visibility</p:attrName>
                                        </p:attrNameLst>
                                      </p:cBhvr>
                                      <p:to>
                                        <p:strVal val="visible"/>
                                      </p:to>
                                    </p:set>
                                    <p:animEffect transition="in" filter="wipe(left)">
                                      <p:cBhvr>
                                        <p:cTn id="47" dur="500"/>
                                        <p:tgtEl>
                                          <p:spTgt spid="2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0">
                                            <p:txEl>
                                              <p:pRg st="1" end="1"/>
                                            </p:txEl>
                                          </p:spTgt>
                                        </p:tgtEl>
                                        <p:attrNameLst>
                                          <p:attrName>style.visibility</p:attrName>
                                        </p:attrNameLst>
                                      </p:cBhvr>
                                      <p:to>
                                        <p:strVal val="visible"/>
                                      </p:to>
                                    </p:set>
                                    <p:animEffect transition="in" filter="wipe(left)">
                                      <p:cBhvr>
                                        <p:cTn id="52"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3663</TotalTime>
  <Words>3978</Words>
  <PresentationFormat>Custom</PresentationFormat>
  <Paragraphs>462</Paragraphs>
  <Slides>26</Slides>
  <Notes>25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26</vt:i4>
      </vt:variant>
    </vt:vector>
  </HeadingPairs>
  <TitlesOfParts>
    <vt:vector size="39" baseType="lpstr">
      <vt:lpstr>Yu Gothic UI Semilight</vt:lpstr>
      <vt:lpstr>Arial</vt:lpstr>
      <vt:lpstr>Bahnschrift SemiBold SemiConden</vt:lpstr>
      <vt:lpstr>Calibri</vt:lpstr>
      <vt:lpstr>Calibri Light</vt:lpstr>
      <vt:lpstr>Cambria Math</vt:lpstr>
      <vt:lpstr>Symbol</vt:lpstr>
      <vt:lpstr>Tahoma</vt:lpstr>
      <vt:lpstr>Times New Roman</vt:lpstr>
      <vt:lpstr>Times New Roman Bold</vt:lpstr>
      <vt:lpstr>Tomaho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subject>VnTeach.Com;</dc:subject>
  <dc:creator>VnTeach.Com</dc:creator>
  <dcterms:created xsi:type="dcterms:W3CDTF">2013-08-31T11:42:51Z</dcterms:created>
  <dcterms:modified xsi:type="dcterms:W3CDTF">2022-05-05T03:09:59Z</dcterms:modified>
</cp:coreProperties>
</file>