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93" r:id="rId2"/>
    <p:sldId id="257" r:id="rId3"/>
    <p:sldId id="260" r:id="rId4"/>
    <p:sldId id="262" r:id="rId5"/>
    <p:sldId id="307" r:id="rId6"/>
    <p:sldId id="308" r:id="rId7"/>
    <p:sldId id="301" r:id="rId8"/>
    <p:sldId id="309" r:id="rId9"/>
    <p:sldId id="302" r:id="rId10"/>
    <p:sldId id="310" r:id="rId11"/>
    <p:sldId id="300" r:id="rId12"/>
    <p:sldId id="305" r:id="rId13"/>
    <p:sldId id="311" r:id="rId14"/>
    <p:sldId id="287" r:id="rId15"/>
    <p:sldId id="303" r:id="rId16"/>
    <p:sldId id="30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D30DD"/>
    <a:srgbClr val="BCF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94680" autoAdjust="0"/>
  </p:normalViewPr>
  <p:slideViewPr>
    <p:cSldViewPr>
      <p:cViewPr>
        <p:scale>
          <a:sx n="60" d="100"/>
          <a:sy n="60" d="100"/>
        </p:scale>
        <p:origin x="-221" y="-2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D5CC52-58AE-4E9E-860F-CEA3AC045128}" type="doc">
      <dgm:prSet loTypeId="urn:microsoft.com/office/officeart/2005/8/layout/pyramid2" loCatId="list" qsTypeId="urn:microsoft.com/office/officeart/2005/8/quickstyle/simple1" qsCatId="simple" csTypeId="urn:microsoft.com/office/officeart/2005/8/colors/accent1_2" csCatId="accent1" phldr="1"/>
      <dgm:spPr/>
    </dgm:pt>
    <dgm:pt modelId="{C59DDEAE-9201-4F23-AD03-02ECEA09FB4D}">
      <dgm:prSet phldrT="[Text]" custT="1"/>
      <dgm:spPr/>
      <dgm:t>
        <a:bodyPr/>
        <a:lstStyle/>
        <a:p>
          <a:pPr algn="just"/>
          <a:r>
            <a:rPr lang="vi-VN" sz="1400" dirty="0" smtClean="0">
              <a:latin typeface="Cambria" panose="02040503050406030204" pitchFamily="18" charset="0"/>
              <a:ea typeface="Cambria" panose="02040503050406030204" pitchFamily="18" charset="0"/>
            </a:rPr>
            <a:t>Giúp các em có khả năng giải thích và ứng xử khi bắt gặp các hiện tượng thiên nhiên diễn ra trong cuộc sống hằng ngày.</a:t>
          </a:r>
          <a:endParaRPr lang="en-US" sz="1400" dirty="0">
            <a:latin typeface="Cambria" panose="02040503050406030204" pitchFamily="18" charset="0"/>
            <a:ea typeface="Cambria" panose="02040503050406030204" pitchFamily="18" charset="0"/>
          </a:endParaRPr>
        </a:p>
      </dgm:t>
    </dgm:pt>
    <dgm:pt modelId="{649C2D71-588C-4870-A786-1CE31B615101}" type="parTrans" cxnId="{A6E97743-B4DD-445C-BCB2-D744F5A1A12E}">
      <dgm:prSet/>
      <dgm:spPr/>
      <dgm:t>
        <a:bodyPr/>
        <a:lstStyle/>
        <a:p>
          <a:endParaRPr lang="en-US"/>
        </a:p>
      </dgm:t>
    </dgm:pt>
    <dgm:pt modelId="{7EDCCCB1-2AC5-402C-B6EB-CEC3DCD774BE}" type="sibTrans" cxnId="{A6E97743-B4DD-445C-BCB2-D744F5A1A12E}">
      <dgm:prSet/>
      <dgm:spPr/>
      <dgm:t>
        <a:bodyPr/>
        <a:lstStyle/>
        <a:p>
          <a:endParaRPr lang="en-US"/>
        </a:p>
      </dgm:t>
    </dgm:pt>
    <dgm:pt modelId="{C9BD63BC-3BF8-4CFA-A832-C4217EBB0DCE}">
      <dgm:prSet phldrT="[Text]" custT="1"/>
      <dgm:spPr/>
      <dgm:t>
        <a:bodyPr/>
        <a:lstStyle/>
        <a:p>
          <a:pPr algn="just"/>
          <a:r>
            <a:rPr lang="vi-VN" sz="1400" dirty="0" smtClean="0">
              <a:latin typeface="Cambria" panose="02040503050406030204" pitchFamily="18" charset="0"/>
              <a:ea typeface="Cambria" panose="02040503050406030204" pitchFamily="18" charset="0"/>
            </a:rPr>
            <a:t>Giúp các em khai thác, phân tích để hiểu về sự vât, hiện tượng mà nhiều khi chúng ta không thể quan sát trực tiếp.</a:t>
          </a:r>
          <a:endParaRPr lang="en-US" sz="1400" dirty="0">
            <a:latin typeface="Cambria" panose="02040503050406030204" pitchFamily="18" charset="0"/>
            <a:ea typeface="Cambria" panose="02040503050406030204" pitchFamily="18" charset="0"/>
          </a:endParaRPr>
        </a:p>
      </dgm:t>
    </dgm:pt>
    <dgm:pt modelId="{1A31405E-2AFC-42E1-85FE-F2D7CD3A732B}" type="parTrans" cxnId="{622000D5-E607-45F5-A8C7-E344CE613A01}">
      <dgm:prSet/>
      <dgm:spPr/>
      <dgm:t>
        <a:bodyPr/>
        <a:lstStyle/>
        <a:p>
          <a:endParaRPr lang="en-US"/>
        </a:p>
      </dgm:t>
    </dgm:pt>
    <dgm:pt modelId="{B4197048-5E2A-4D08-BA86-605CD6D74465}" type="sibTrans" cxnId="{622000D5-E607-45F5-A8C7-E344CE613A01}">
      <dgm:prSet/>
      <dgm:spPr/>
      <dgm:t>
        <a:bodyPr/>
        <a:lstStyle/>
        <a:p>
          <a:endParaRPr lang="en-US"/>
        </a:p>
      </dgm:t>
    </dgm:pt>
    <dgm:pt modelId="{8A3D317D-A781-4DDA-8217-3C2B2871FC8E}">
      <dgm:prSet phldrT="[Text]" custT="1"/>
      <dgm:spPr/>
      <dgm:t>
        <a:bodyPr/>
        <a:lstStyle/>
        <a:p>
          <a:pPr algn="just"/>
          <a:r>
            <a:rPr lang="vi-VN" sz="1400" dirty="0" smtClean="0">
              <a:latin typeface="Cambria" panose="02040503050406030204" pitchFamily="18" charset="0"/>
              <a:ea typeface="Cambria" panose="02040503050406030204" pitchFamily="18" charset="0"/>
            </a:rPr>
            <a:t>Cho phép các em tìm hiểu kiến thức địa lí về mọi nơi trên thế giới, về mọi vấn đề mà các em </a:t>
          </a:r>
          <a:r>
            <a:rPr lang="en-US" sz="1400" dirty="0" smtClean="0">
              <a:latin typeface="Cambria" panose="02040503050406030204" pitchFamily="18" charset="0"/>
              <a:ea typeface="Cambria" panose="02040503050406030204" pitchFamily="18" charset="0"/>
            </a:rPr>
            <a:t>q</a:t>
          </a:r>
          <a:r>
            <a:rPr lang="vi-VN" sz="1400" dirty="0" smtClean="0">
              <a:latin typeface="Cambria" panose="02040503050406030204" pitchFamily="18" charset="0"/>
              <a:ea typeface="Cambria" panose="02040503050406030204" pitchFamily="18" charset="0"/>
            </a:rPr>
            <a:t>uan tâm.</a:t>
          </a:r>
          <a:endParaRPr lang="en-US" sz="1400" dirty="0">
            <a:latin typeface="Cambria" panose="02040503050406030204" pitchFamily="18" charset="0"/>
            <a:ea typeface="Cambria" panose="02040503050406030204" pitchFamily="18" charset="0"/>
          </a:endParaRPr>
        </a:p>
      </dgm:t>
    </dgm:pt>
    <dgm:pt modelId="{E234F677-8D03-4B6F-92B8-CA868C705557}" type="parTrans" cxnId="{1903884E-503C-483C-8014-102660550F4E}">
      <dgm:prSet/>
      <dgm:spPr/>
      <dgm:t>
        <a:bodyPr/>
        <a:lstStyle/>
        <a:p>
          <a:endParaRPr lang="en-US"/>
        </a:p>
      </dgm:t>
    </dgm:pt>
    <dgm:pt modelId="{D50009B3-E223-4749-908B-EA878DEFA471}" type="sibTrans" cxnId="{1903884E-503C-483C-8014-102660550F4E}">
      <dgm:prSet/>
      <dgm:spPr/>
      <dgm:t>
        <a:bodyPr/>
        <a:lstStyle/>
        <a:p>
          <a:endParaRPr lang="en-US"/>
        </a:p>
      </dgm:t>
    </dgm:pt>
    <dgm:pt modelId="{38993F21-84E8-43A2-9AC7-BA8CBE3FCF87}">
      <dgm:prSet phldrT="[Text]" custT="1"/>
      <dgm:spPr/>
      <dgm:t>
        <a:bodyPr/>
        <a:lstStyle/>
        <a:p>
          <a:pPr algn="just"/>
          <a:r>
            <a:rPr lang="vi-VN" sz="1400" dirty="0" smtClean="0">
              <a:latin typeface="Cambria" panose="02040503050406030204" pitchFamily="18" charset="0"/>
              <a:ea typeface="Cambria" panose="02040503050406030204" pitchFamily="18" charset="0"/>
            </a:rPr>
            <a:t>Giúp các em trải nghiệm, bước đầu làm quen với công việc nghiên cứu khoa học.</a:t>
          </a:r>
          <a:endParaRPr lang="en-US" sz="1400" dirty="0">
            <a:latin typeface="Cambria" panose="02040503050406030204" pitchFamily="18" charset="0"/>
            <a:ea typeface="Cambria" panose="02040503050406030204" pitchFamily="18" charset="0"/>
          </a:endParaRPr>
        </a:p>
      </dgm:t>
    </dgm:pt>
    <dgm:pt modelId="{6785D2FB-79AF-4659-83E9-D73C2865B316}" type="parTrans" cxnId="{96DDE6DE-9027-4604-967F-5E85D3DEA493}">
      <dgm:prSet/>
      <dgm:spPr/>
      <dgm:t>
        <a:bodyPr/>
        <a:lstStyle/>
        <a:p>
          <a:endParaRPr lang="en-US"/>
        </a:p>
      </dgm:t>
    </dgm:pt>
    <dgm:pt modelId="{7B8EBEEE-CD8B-45FF-92CF-60A31FE9B583}" type="sibTrans" cxnId="{96DDE6DE-9027-4604-967F-5E85D3DEA493}">
      <dgm:prSet/>
      <dgm:spPr/>
      <dgm:t>
        <a:bodyPr/>
        <a:lstStyle/>
        <a:p>
          <a:endParaRPr lang="en-US"/>
        </a:p>
      </dgm:t>
    </dgm:pt>
    <dgm:pt modelId="{5383AE49-59A5-487D-A234-A4B308C6A21D}" type="pres">
      <dgm:prSet presAssocID="{57D5CC52-58AE-4E9E-860F-CEA3AC045128}" presName="compositeShape" presStyleCnt="0">
        <dgm:presLayoutVars>
          <dgm:dir/>
          <dgm:resizeHandles/>
        </dgm:presLayoutVars>
      </dgm:prSet>
      <dgm:spPr/>
    </dgm:pt>
    <dgm:pt modelId="{9AD7A357-A013-4BE4-867E-0DABDC997A1D}" type="pres">
      <dgm:prSet presAssocID="{57D5CC52-58AE-4E9E-860F-CEA3AC045128}" presName="pyramid" presStyleLbl="node1" presStyleIdx="0" presStyleCnt="1"/>
      <dgm:spPr/>
      <dgm:t>
        <a:bodyPr/>
        <a:lstStyle/>
        <a:p>
          <a:endParaRPr lang="en-US"/>
        </a:p>
      </dgm:t>
    </dgm:pt>
    <dgm:pt modelId="{41D53AE6-A2AC-47BA-9D77-F792803FC137}" type="pres">
      <dgm:prSet presAssocID="{57D5CC52-58AE-4E9E-860F-CEA3AC045128}" presName="theList" presStyleCnt="0"/>
      <dgm:spPr/>
    </dgm:pt>
    <dgm:pt modelId="{C867747C-040D-4003-8759-EFEE79552F2C}" type="pres">
      <dgm:prSet presAssocID="{C59DDEAE-9201-4F23-AD03-02ECEA09FB4D}" presName="aNode" presStyleLbl="fgAcc1" presStyleIdx="0" presStyleCnt="4" custScaleY="131994">
        <dgm:presLayoutVars>
          <dgm:bulletEnabled val="1"/>
        </dgm:presLayoutVars>
      </dgm:prSet>
      <dgm:spPr/>
      <dgm:t>
        <a:bodyPr/>
        <a:lstStyle/>
        <a:p>
          <a:endParaRPr lang="en-US"/>
        </a:p>
      </dgm:t>
    </dgm:pt>
    <dgm:pt modelId="{90574576-CA69-456A-8DCE-B986808982A7}" type="pres">
      <dgm:prSet presAssocID="{C59DDEAE-9201-4F23-AD03-02ECEA09FB4D}" presName="aSpace" presStyleCnt="0"/>
      <dgm:spPr/>
    </dgm:pt>
    <dgm:pt modelId="{C5D39624-84AD-4EE0-91C6-99EC7B45C947}" type="pres">
      <dgm:prSet presAssocID="{C9BD63BC-3BF8-4CFA-A832-C4217EBB0DCE}" presName="aNode" presStyleLbl="fgAcc1" presStyleIdx="1" presStyleCnt="4" custScaleY="130793">
        <dgm:presLayoutVars>
          <dgm:bulletEnabled val="1"/>
        </dgm:presLayoutVars>
      </dgm:prSet>
      <dgm:spPr/>
      <dgm:t>
        <a:bodyPr/>
        <a:lstStyle/>
        <a:p>
          <a:endParaRPr lang="en-US"/>
        </a:p>
      </dgm:t>
    </dgm:pt>
    <dgm:pt modelId="{7376A0E1-5A3E-4DC2-ACF9-894291AEC13E}" type="pres">
      <dgm:prSet presAssocID="{C9BD63BC-3BF8-4CFA-A832-C4217EBB0DCE}" presName="aSpace" presStyleCnt="0"/>
      <dgm:spPr/>
    </dgm:pt>
    <dgm:pt modelId="{0C36E0CD-48BC-4DAE-8893-AAA96BC4B2CC}" type="pres">
      <dgm:prSet presAssocID="{8A3D317D-A781-4DDA-8217-3C2B2871FC8E}" presName="aNode" presStyleLbl="fgAcc1" presStyleIdx="2" presStyleCnt="4" custScaleY="137754">
        <dgm:presLayoutVars>
          <dgm:bulletEnabled val="1"/>
        </dgm:presLayoutVars>
      </dgm:prSet>
      <dgm:spPr/>
      <dgm:t>
        <a:bodyPr/>
        <a:lstStyle/>
        <a:p>
          <a:endParaRPr lang="en-US"/>
        </a:p>
      </dgm:t>
    </dgm:pt>
    <dgm:pt modelId="{66F841B6-74F8-44F9-BBEF-EC9B9C6DF89B}" type="pres">
      <dgm:prSet presAssocID="{8A3D317D-A781-4DDA-8217-3C2B2871FC8E}" presName="aSpace" presStyleCnt="0"/>
      <dgm:spPr/>
    </dgm:pt>
    <dgm:pt modelId="{1241C80F-3F35-4ABB-BDE7-9DB08530DF2B}" type="pres">
      <dgm:prSet presAssocID="{38993F21-84E8-43A2-9AC7-BA8CBE3FCF87}" presName="aNode" presStyleLbl="fgAcc1" presStyleIdx="3" presStyleCnt="4">
        <dgm:presLayoutVars>
          <dgm:bulletEnabled val="1"/>
        </dgm:presLayoutVars>
      </dgm:prSet>
      <dgm:spPr/>
      <dgm:t>
        <a:bodyPr/>
        <a:lstStyle/>
        <a:p>
          <a:endParaRPr lang="en-US"/>
        </a:p>
      </dgm:t>
    </dgm:pt>
    <dgm:pt modelId="{43796686-803B-4F93-B044-341CE5A62250}" type="pres">
      <dgm:prSet presAssocID="{38993F21-84E8-43A2-9AC7-BA8CBE3FCF87}" presName="aSpace" presStyleCnt="0"/>
      <dgm:spPr/>
    </dgm:pt>
  </dgm:ptLst>
  <dgm:cxnLst>
    <dgm:cxn modelId="{1903884E-503C-483C-8014-102660550F4E}" srcId="{57D5CC52-58AE-4E9E-860F-CEA3AC045128}" destId="{8A3D317D-A781-4DDA-8217-3C2B2871FC8E}" srcOrd="2" destOrd="0" parTransId="{E234F677-8D03-4B6F-92B8-CA868C705557}" sibTransId="{D50009B3-E223-4749-908B-EA878DEFA471}"/>
    <dgm:cxn modelId="{96DDE6DE-9027-4604-967F-5E85D3DEA493}" srcId="{57D5CC52-58AE-4E9E-860F-CEA3AC045128}" destId="{38993F21-84E8-43A2-9AC7-BA8CBE3FCF87}" srcOrd="3" destOrd="0" parTransId="{6785D2FB-79AF-4659-83E9-D73C2865B316}" sibTransId="{7B8EBEEE-CD8B-45FF-92CF-60A31FE9B583}"/>
    <dgm:cxn modelId="{ECAE0F98-85D0-4E90-A116-A5EA7FAB3964}" type="presOf" srcId="{C9BD63BC-3BF8-4CFA-A832-C4217EBB0DCE}" destId="{C5D39624-84AD-4EE0-91C6-99EC7B45C947}" srcOrd="0" destOrd="0" presId="urn:microsoft.com/office/officeart/2005/8/layout/pyramid2"/>
    <dgm:cxn modelId="{804018E5-24A7-4A8A-9A29-9891F4F9DCC1}" type="presOf" srcId="{8A3D317D-A781-4DDA-8217-3C2B2871FC8E}" destId="{0C36E0CD-48BC-4DAE-8893-AAA96BC4B2CC}" srcOrd="0" destOrd="0" presId="urn:microsoft.com/office/officeart/2005/8/layout/pyramid2"/>
    <dgm:cxn modelId="{F13B0931-544B-4971-B28E-2A6C36E6BD9A}" type="presOf" srcId="{C59DDEAE-9201-4F23-AD03-02ECEA09FB4D}" destId="{C867747C-040D-4003-8759-EFEE79552F2C}" srcOrd="0" destOrd="0" presId="urn:microsoft.com/office/officeart/2005/8/layout/pyramid2"/>
    <dgm:cxn modelId="{0E073960-A6F3-494C-85A8-5CF09515B662}" type="presOf" srcId="{57D5CC52-58AE-4E9E-860F-CEA3AC045128}" destId="{5383AE49-59A5-487D-A234-A4B308C6A21D}" srcOrd="0" destOrd="0" presId="urn:microsoft.com/office/officeart/2005/8/layout/pyramid2"/>
    <dgm:cxn modelId="{622000D5-E607-45F5-A8C7-E344CE613A01}" srcId="{57D5CC52-58AE-4E9E-860F-CEA3AC045128}" destId="{C9BD63BC-3BF8-4CFA-A832-C4217EBB0DCE}" srcOrd="1" destOrd="0" parTransId="{1A31405E-2AFC-42E1-85FE-F2D7CD3A732B}" sibTransId="{B4197048-5E2A-4D08-BA86-605CD6D74465}"/>
    <dgm:cxn modelId="{A6E97743-B4DD-445C-BCB2-D744F5A1A12E}" srcId="{57D5CC52-58AE-4E9E-860F-CEA3AC045128}" destId="{C59DDEAE-9201-4F23-AD03-02ECEA09FB4D}" srcOrd="0" destOrd="0" parTransId="{649C2D71-588C-4870-A786-1CE31B615101}" sibTransId="{7EDCCCB1-2AC5-402C-B6EB-CEC3DCD774BE}"/>
    <dgm:cxn modelId="{B3D32714-C592-452E-A0DB-E78923622842}" type="presOf" srcId="{38993F21-84E8-43A2-9AC7-BA8CBE3FCF87}" destId="{1241C80F-3F35-4ABB-BDE7-9DB08530DF2B}" srcOrd="0" destOrd="0" presId="urn:microsoft.com/office/officeart/2005/8/layout/pyramid2"/>
    <dgm:cxn modelId="{35B221F1-2970-4852-8C20-D3C557A19FFA}" type="presParOf" srcId="{5383AE49-59A5-487D-A234-A4B308C6A21D}" destId="{9AD7A357-A013-4BE4-867E-0DABDC997A1D}" srcOrd="0" destOrd="0" presId="urn:microsoft.com/office/officeart/2005/8/layout/pyramid2"/>
    <dgm:cxn modelId="{37F2D40F-1B16-4E31-B9D6-378DB9751EAD}" type="presParOf" srcId="{5383AE49-59A5-487D-A234-A4B308C6A21D}" destId="{41D53AE6-A2AC-47BA-9D77-F792803FC137}" srcOrd="1" destOrd="0" presId="urn:microsoft.com/office/officeart/2005/8/layout/pyramid2"/>
    <dgm:cxn modelId="{30C502F0-CE99-42AC-9DE4-309F24C1BC23}" type="presParOf" srcId="{41D53AE6-A2AC-47BA-9D77-F792803FC137}" destId="{C867747C-040D-4003-8759-EFEE79552F2C}" srcOrd="0" destOrd="0" presId="urn:microsoft.com/office/officeart/2005/8/layout/pyramid2"/>
    <dgm:cxn modelId="{E5B12581-190F-415D-987E-8D865935C799}" type="presParOf" srcId="{41D53AE6-A2AC-47BA-9D77-F792803FC137}" destId="{90574576-CA69-456A-8DCE-B986808982A7}" srcOrd="1" destOrd="0" presId="urn:microsoft.com/office/officeart/2005/8/layout/pyramid2"/>
    <dgm:cxn modelId="{99C94716-5DFD-4142-804F-60493B06155D}" type="presParOf" srcId="{41D53AE6-A2AC-47BA-9D77-F792803FC137}" destId="{C5D39624-84AD-4EE0-91C6-99EC7B45C947}" srcOrd="2" destOrd="0" presId="urn:microsoft.com/office/officeart/2005/8/layout/pyramid2"/>
    <dgm:cxn modelId="{D1488D9A-FD7C-48CA-8202-A528F4686965}" type="presParOf" srcId="{41D53AE6-A2AC-47BA-9D77-F792803FC137}" destId="{7376A0E1-5A3E-4DC2-ACF9-894291AEC13E}" srcOrd="3" destOrd="0" presId="urn:microsoft.com/office/officeart/2005/8/layout/pyramid2"/>
    <dgm:cxn modelId="{0B75049B-B6F3-4908-80E4-1CA7B6D5B99E}" type="presParOf" srcId="{41D53AE6-A2AC-47BA-9D77-F792803FC137}" destId="{0C36E0CD-48BC-4DAE-8893-AAA96BC4B2CC}" srcOrd="4" destOrd="0" presId="urn:microsoft.com/office/officeart/2005/8/layout/pyramid2"/>
    <dgm:cxn modelId="{CBF39A2B-4DB7-4153-B83D-550709693420}" type="presParOf" srcId="{41D53AE6-A2AC-47BA-9D77-F792803FC137}" destId="{66F841B6-74F8-44F9-BBEF-EC9B9C6DF89B}" srcOrd="5" destOrd="0" presId="urn:microsoft.com/office/officeart/2005/8/layout/pyramid2"/>
    <dgm:cxn modelId="{975DFD2E-223A-4103-A332-4780CA34F8BD}" type="presParOf" srcId="{41D53AE6-A2AC-47BA-9D77-F792803FC137}" destId="{1241C80F-3F35-4ABB-BDE7-9DB08530DF2B}" srcOrd="6" destOrd="0" presId="urn:microsoft.com/office/officeart/2005/8/layout/pyramid2"/>
    <dgm:cxn modelId="{5F1D124C-98CD-464F-9A1B-61E049717589}" type="presParOf" srcId="{41D53AE6-A2AC-47BA-9D77-F792803FC137}" destId="{43796686-803B-4F93-B044-341CE5A62250}" srcOrd="7"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D5CC52-58AE-4E9E-860F-CEA3AC045128}" type="doc">
      <dgm:prSet loTypeId="urn:microsoft.com/office/officeart/2005/8/layout/pyramid2" loCatId="list" qsTypeId="urn:microsoft.com/office/officeart/2005/8/quickstyle/simple1" qsCatId="simple" csTypeId="urn:microsoft.com/office/officeart/2005/8/colors/accent1_2" csCatId="accent1" phldr="1"/>
      <dgm:spPr/>
    </dgm:pt>
    <dgm:pt modelId="{C59DDEAE-9201-4F23-AD03-02ECEA09FB4D}">
      <dgm:prSet phldrT="[Text]" custT="1"/>
      <dgm:spPr/>
      <dgm:t>
        <a:bodyPr/>
        <a:lstStyle/>
        <a:p>
          <a:pPr algn="just"/>
          <a:r>
            <a:rPr lang="vi-VN" sz="1400" dirty="0" smtClean="0">
              <a:latin typeface="Cambria" panose="02040503050406030204" pitchFamily="18" charset="0"/>
              <a:ea typeface="Cambria" panose="02040503050406030204" pitchFamily="18" charset="0"/>
            </a:rPr>
            <a:t>Giúp các em có khả năng giải thích và ứng xử khi bắt gặp các hiện tượng thiên nhiên diễn ra trong cuộc sống hằng ngày.</a:t>
          </a:r>
          <a:endParaRPr lang="en-US" sz="1400" dirty="0">
            <a:latin typeface="Cambria" panose="02040503050406030204" pitchFamily="18" charset="0"/>
            <a:ea typeface="Cambria" panose="02040503050406030204" pitchFamily="18" charset="0"/>
          </a:endParaRPr>
        </a:p>
      </dgm:t>
    </dgm:pt>
    <dgm:pt modelId="{649C2D71-588C-4870-A786-1CE31B615101}" type="parTrans" cxnId="{A6E97743-B4DD-445C-BCB2-D744F5A1A12E}">
      <dgm:prSet/>
      <dgm:spPr/>
      <dgm:t>
        <a:bodyPr/>
        <a:lstStyle/>
        <a:p>
          <a:endParaRPr lang="en-US"/>
        </a:p>
      </dgm:t>
    </dgm:pt>
    <dgm:pt modelId="{7EDCCCB1-2AC5-402C-B6EB-CEC3DCD774BE}" type="sibTrans" cxnId="{A6E97743-B4DD-445C-BCB2-D744F5A1A12E}">
      <dgm:prSet/>
      <dgm:spPr/>
      <dgm:t>
        <a:bodyPr/>
        <a:lstStyle/>
        <a:p>
          <a:endParaRPr lang="en-US"/>
        </a:p>
      </dgm:t>
    </dgm:pt>
    <dgm:pt modelId="{C9BD63BC-3BF8-4CFA-A832-C4217EBB0DCE}">
      <dgm:prSet phldrT="[Text]" custT="1"/>
      <dgm:spPr/>
      <dgm:t>
        <a:bodyPr/>
        <a:lstStyle/>
        <a:p>
          <a:pPr algn="just"/>
          <a:r>
            <a:rPr lang="vi-VN" sz="1400" dirty="0" smtClean="0">
              <a:latin typeface="Cambria" panose="02040503050406030204" pitchFamily="18" charset="0"/>
              <a:ea typeface="Cambria" panose="02040503050406030204" pitchFamily="18" charset="0"/>
            </a:rPr>
            <a:t>Giúp các em khai thác, phân tích để hiểu về sự vât, hiện tượng mà nhiều khi chúng ta không thể quan sát trực tiếp.</a:t>
          </a:r>
          <a:endParaRPr lang="en-US" sz="1400" dirty="0">
            <a:latin typeface="Cambria" panose="02040503050406030204" pitchFamily="18" charset="0"/>
            <a:ea typeface="Cambria" panose="02040503050406030204" pitchFamily="18" charset="0"/>
          </a:endParaRPr>
        </a:p>
      </dgm:t>
    </dgm:pt>
    <dgm:pt modelId="{1A31405E-2AFC-42E1-85FE-F2D7CD3A732B}" type="parTrans" cxnId="{622000D5-E607-45F5-A8C7-E344CE613A01}">
      <dgm:prSet/>
      <dgm:spPr/>
      <dgm:t>
        <a:bodyPr/>
        <a:lstStyle/>
        <a:p>
          <a:endParaRPr lang="en-US"/>
        </a:p>
      </dgm:t>
    </dgm:pt>
    <dgm:pt modelId="{B4197048-5E2A-4D08-BA86-605CD6D74465}" type="sibTrans" cxnId="{622000D5-E607-45F5-A8C7-E344CE613A01}">
      <dgm:prSet/>
      <dgm:spPr/>
      <dgm:t>
        <a:bodyPr/>
        <a:lstStyle/>
        <a:p>
          <a:endParaRPr lang="en-US"/>
        </a:p>
      </dgm:t>
    </dgm:pt>
    <dgm:pt modelId="{8A3D317D-A781-4DDA-8217-3C2B2871FC8E}">
      <dgm:prSet phldrT="[Text]" custT="1"/>
      <dgm:spPr/>
      <dgm:t>
        <a:bodyPr/>
        <a:lstStyle/>
        <a:p>
          <a:pPr algn="just"/>
          <a:r>
            <a:rPr lang="vi-VN" sz="1400" dirty="0" smtClean="0">
              <a:latin typeface="Cambria" panose="02040503050406030204" pitchFamily="18" charset="0"/>
              <a:ea typeface="Cambria" panose="02040503050406030204" pitchFamily="18" charset="0"/>
            </a:rPr>
            <a:t>Cho phép các em tìm hiểu kiến thức địa lí về mọi nơi trên thế giới, về mọi vấn đề mà các em </a:t>
          </a:r>
          <a:r>
            <a:rPr lang="en-US" sz="1400" dirty="0" smtClean="0">
              <a:latin typeface="Cambria" panose="02040503050406030204" pitchFamily="18" charset="0"/>
              <a:ea typeface="Cambria" panose="02040503050406030204" pitchFamily="18" charset="0"/>
            </a:rPr>
            <a:t>q</a:t>
          </a:r>
          <a:r>
            <a:rPr lang="vi-VN" sz="1400" dirty="0" smtClean="0">
              <a:latin typeface="Cambria" panose="02040503050406030204" pitchFamily="18" charset="0"/>
              <a:ea typeface="Cambria" panose="02040503050406030204" pitchFamily="18" charset="0"/>
            </a:rPr>
            <a:t>uan tâm.</a:t>
          </a:r>
          <a:endParaRPr lang="en-US" sz="1400" dirty="0">
            <a:latin typeface="Cambria" panose="02040503050406030204" pitchFamily="18" charset="0"/>
            <a:ea typeface="Cambria" panose="02040503050406030204" pitchFamily="18" charset="0"/>
          </a:endParaRPr>
        </a:p>
      </dgm:t>
    </dgm:pt>
    <dgm:pt modelId="{E234F677-8D03-4B6F-92B8-CA868C705557}" type="parTrans" cxnId="{1903884E-503C-483C-8014-102660550F4E}">
      <dgm:prSet/>
      <dgm:spPr/>
      <dgm:t>
        <a:bodyPr/>
        <a:lstStyle/>
        <a:p>
          <a:endParaRPr lang="en-US"/>
        </a:p>
      </dgm:t>
    </dgm:pt>
    <dgm:pt modelId="{D50009B3-E223-4749-908B-EA878DEFA471}" type="sibTrans" cxnId="{1903884E-503C-483C-8014-102660550F4E}">
      <dgm:prSet/>
      <dgm:spPr/>
      <dgm:t>
        <a:bodyPr/>
        <a:lstStyle/>
        <a:p>
          <a:endParaRPr lang="en-US"/>
        </a:p>
      </dgm:t>
    </dgm:pt>
    <dgm:pt modelId="{38993F21-84E8-43A2-9AC7-BA8CBE3FCF87}">
      <dgm:prSet phldrT="[Text]" custT="1"/>
      <dgm:spPr/>
      <dgm:t>
        <a:bodyPr/>
        <a:lstStyle/>
        <a:p>
          <a:pPr algn="just"/>
          <a:r>
            <a:rPr lang="vi-VN" sz="1400" dirty="0" smtClean="0">
              <a:latin typeface="Cambria" panose="02040503050406030204" pitchFamily="18" charset="0"/>
              <a:ea typeface="Cambria" panose="02040503050406030204" pitchFamily="18" charset="0"/>
            </a:rPr>
            <a:t>Giúp các em trải nghiệm, bước đầu làm quen với công việc nghiên cứu khoa học.</a:t>
          </a:r>
          <a:endParaRPr lang="en-US" sz="1400" dirty="0">
            <a:latin typeface="Cambria" panose="02040503050406030204" pitchFamily="18" charset="0"/>
            <a:ea typeface="Cambria" panose="02040503050406030204" pitchFamily="18" charset="0"/>
          </a:endParaRPr>
        </a:p>
      </dgm:t>
    </dgm:pt>
    <dgm:pt modelId="{6785D2FB-79AF-4659-83E9-D73C2865B316}" type="parTrans" cxnId="{96DDE6DE-9027-4604-967F-5E85D3DEA493}">
      <dgm:prSet/>
      <dgm:spPr/>
      <dgm:t>
        <a:bodyPr/>
        <a:lstStyle/>
        <a:p>
          <a:endParaRPr lang="en-US"/>
        </a:p>
      </dgm:t>
    </dgm:pt>
    <dgm:pt modelId="{7B8EBEEE-CD8B-45FF-92CF-60A31FE9B583}" type="sibTrans" cxnId="{96DDE6DE-9027-4604-967F-5E85D3DEA493}">
      <dgm:prSet/>
      <dgm:spPr/>
      <dgm:t>
        <a:bodyPr/>
        <a:lstStyle/>
        <a:p>
          <a:endParaRPr lang="en-US"/>
        </a:p>
      </dgm:t>
    </dgm:pt>
    <dgm:pt modelId="{5383AE49-59A5-487D-A234-A4B308C6A21D}" type="pres">
      <dgm:prSet presAssocID="{57D5CC52-58AE-4E9E-860F-CEA3AC045128}" presName="compositeShape" presStyleCnt="0">
        <dgm:presLayoutVars>
          <dgm:dir/>
          <dgm:resizeHandles/>
        </dgm:presLayoutVars>
      </dgm:prSet>
      <dgm:spPr/>
    </dgm:pt>
    <dgm:pt modelId="{9AD7A357-A013-4BE4-867E-0DABDC997A1D}" type="pres">
      <dgm:prSet presAssocID="{57D5CC52-58AE-4E9E-860F-CEA3AC045128}" presName="pyramid" presStyleLbl="node1" presStyleIdx="0" presStyleCnt="1"/>
      <dgm:spPr/>
      <dgm:t>
        <a:bodyPr/>
        <a:lstStyle/>
        <a:p>
          <a:endParaRPr lang="en-US"/>
        </a:p>
      </dgm:t>
    </dgm:pt>
    <dgm:pt modelId="{41D53AE6-A2AC-47BA-9D77-F792803FC137}" type="pres">
      <dgm:prSet presAssocID="{57D5CC52-58AE-4E9E-860F-CEA3AC045128}" presName="theList" presStyleCnt="0"/>
      <dgm:spPr/>
    </dgm:pt>
    <dgm:pt modelId="{C867747C-040D-4003-8759-EFEE79552F2C}" type="pres">
      <dgm:prSet presAssocID="{C59DDEAE-9201-4F23-AD03-02ECEA09FB4D}" presName="aNode" presStyleLbl="fgAcc1" presStyleIdx="0" presStyleCnt="4" custScaleY="131994">
        <dgm:presLayoutVars>
          <dgm:bulletEnabled val="1"/>
        </dgm:presLayoutVars>
      </dgm:prSet>
      <dgm:spPr/>
      <dgm:t>
        <a:bodyPr/>
        <a:lstStyle/>
        <a:p>
          <a:endParaRPr lang="en-US"/>
        </a:p>
      </dgm:t>
    </dgm:pt>
    <dgm:pt modelId="{90574576-CA69-456A-8DCE-B986808982A7}" type="pres">
      <dgm:prSet presAssocID="{C59DDEAE-9201-4F23-AD03-02ECEA09FB4D}" presName="aSpace" presStyleCnt="0"/>
      <dgm:spPr/>
    </dgm:pt>
    <dgm:pt modelId="{C5D39624-84AD-4EE0-91C6-99EC7B45C947}" type="pres">
      <dgm:prSet presAssocID="{C9BD63BC-3BF8-4CFA-A832-C4217EBB0DCE}" presName="aNode" presStyleLbl="fgAcc1" presStyleIdx="1" presStyleCnt="4" custScaleY="130793">
        <dgm:presLayoutVars>
          <dgm:bulletEnabled val="1"/>
        </dgm:presLayoutVars>
      </dgm:prSet>
      <dgm:spPr/>
      <dgm:t>
        <a:bodyPr/>
        <a:lstStyle/>
        <a:p>
          <a:endParaRPr lang="en-US"/>
        </a:p>
      </dgm:t>
    </dgm:pt>
    <dgm:pt modelId="{7376A0E1-5A3E-4DC2-ACF9-894291AEC13E}" type="pres">
      <dgm:prSet presAssocID="{C9BD63BC-3BF8-4CFA-A832-C4217EBB0DCE}" presName="aSpace" presStyleCnt="0"/>
      <dgm:spPr/>
    </dgm:pt>
    <dgm:pt modelId="{0C36E0CD-48BC-4DAE-8893-AAA96BC4B2CC}" type="pres">
      <dgm:prSet presAssocID="{8A3D317D-A781-4DDA-8217-3C2B2871FC8E}" presName="aNode" presStyleLbl="fgAcc1" presStyleIdx="2" presStyleCnt="4" custScaleY="137754">
        <dgm:presLayoutVars>
          <dgm:bulletEnabled val="1"/>
        </dgm:presLayoutVars>
      </dgm:prSet>
      <dgm:spPr/>
      <dgm:t>
        <a:bodyPr/>
        <a:lstStyle/>
        <a:p>
          <a:endParaRPr lang="en-US"/>
        </a:p>
      </dgm:t>
    </dgm:pt>
    <dgm:pt modelId="{66F841B6-74F8-44F9-BBEF-EC9B9C6DF89B}" type="pres">
      <dgm:prSet presAssocID="{8A3D317D-A781-4DDA-8217-3C2B2871FC8E}" presName="aSpace" presStyleCnt="0"/>
      <dgm:spPr/>
    </dgm:pt>
    <dgm:pt modelId="{1241C80F-3F35-4ABB-BDE7-9DB08530DF2B}" type="pres">
      <dgm:prSet presAssocID="{38993F21-84E8-43A2-9AC7-BA8CBE3FCF87}" presName="aNode" presStyleLbl="fgAcc1" presStyleIdx="3" presStyleCnt="4">
        <dgm:presLayoutVars>
          <dgm:bulletEnabled val="1"/>
        </dgm:presLayoutVars>
      </dgm:prSet>
      <dgm:spPr/>
      <dgm:t>
        <a:bodyPr/>
        <a:lstStyle/>
        <a:p>
          <a:endParaRPr lang="en-US"/>
        </a:p>
      </dgm:t>
    </dgm:pt>
    <dgm:pt modelId="{43796686-803B-4F93-B044-341CE5A62250}" type="pres">
      <dgm:prSet presAssocID="{38993F21-84E8-43A2-9AC7-BA8CBE3FCF87}" presName="aSpace" presStyleCnt="0"/>
      <dgm:spPr/>
    </dgm:pt>
  </dgm:ptLst>
  <dgm:cxnLst>
    <dgm:cxn modelId="{FA07934D-82AD-4743-B8AD-844CDC878F1B}" type="presOf" srcId="{57D5CC52-58AE-4E9E-860F-CEA3AC045128}" destId="{5383AE49-59A5-487D-A234-A4B308C6A21D}" srcOrd="0" destOrd="0" presId="urn:microsoft.com/office/officeart/2005/8/layout/pyramid2"/>
    <dgm:cxn modelId="{1903884E-503C-483C-8014-102660550F4E}" srcId="{57D5CC52-58AE-4E9E-860F-CEA3AC045128}" destId="{8A3D317D-A781-4DDA-8217-3C2B2871FC8E}" srcOrd="2" destOrd="0" parTransId="{E234F677-8D03-4B6F-92B8-CA868C705557}" sibTransId="{D50009B3-E223-4749-908B-EA878DEFA471}"/>
    <dgm:cxn modelId="{96DDE6DE-9027-4604-967F-5E85D3DEA493}" srcId="{57D5CC52-58AE-4E9E-860F-CEA3AC045128}" destId="{38993F21-84E8-43A2-9AC7-BA8CBE3FCF87}" srcOrd="3" destOrd="0" parTransId="{6785D2FB-79AF-4659-83E9-D73C2865B316}" sibTransId="{7B8EBEEE-CD8B-45FF-92CF-60A31FE9B583}"/>
    <dgm:cxn modelId="{2F6A893C-F83B-4E3D-8EE7-1048B7AC4974}" type="presOf" srcId="{38993F21-84E8-43A2-9AC7-BA8CBE3FCF87}" destId="{1241C80F-3F35-4ABB-BDE7-9DB08530DF2B}" srcOrd="0" destOrd="0" presId="urn:microsoft.com/office/officeart/2005/8/layout/pyramid2"/>
    <dgm:cxn modelId="{99EC340F-24DB-4BE3-9197-6AF01FC29BCA}" type="presOf" srcId="{8A3D317D-A781-4DDA-8217-3C2B2871FC8E}" destId="{0C36E0CD-48BC-4DAE-8893-AAA96BC4B2CC}" srcOrd="0" destOrd="0" presId="urn:microsoft.com/office/officeart/2005/8/layout/pyramid2"/>
    <dgm:cxn modelId="{26205FDC-A705-43CF-AF52-A8518A42D254}" type="presOf" srcId="{C9BD63BC-3BF8-4CFA-A832-C4217EBB0DCE}" destId="{C5D39624-84AD-4EE0-91C6-99EC7B45C947}" srcOrd="0" destOrd="0" presId="urn:microsoft.com/office/officeart/2005/8/layout/pyramid2"/>
    <dgm:cxn modelId="{622000D5-E607-45F5-A8C7-E344CE613A01}" srcId="{57D5CC52-58AE-4E9E-860F-CEA3AC045128}" destId="{C9BD63BC-3BF8-4CFA-A832-C4217EBB0DCE}" srcOrd="1" destOrd="0" parTransId="{1A31405E-2AFC-42E1-85FE-F2D7CD3A732B}" sibTransId="{B4197048-5E2A-4D08-BA86-605CD6D74465}"/>
    <dgm:cxn modelId="{BF6B06C6-B6A3-4953-9ABE-6D75BF8E261B}" type="presOf" srcId="{C59DDEAE-9201-4F23-AD03-02ECEA09FB4D}" destId="{C867747C-040D-4003-8759-EFEE79552F2C}" srcOrd="0" destOrd="0" presId="urn:microsoft.com/office/officeart/2005/8/layout/pyramid2"/>
    <dgm:cxn modelId="{A6E97743-B4DD-445C-BCB2-D744F5A1A12E}" srcId="{57D5CC52-58AE-4E9E-860F-CEA3AC045128}" destId="{C59DDEAE-9201-4F23-AD03-02ECEA09FB4D}" srcOrd="0" destOrd="0" parTransId="{649C2D71-588C-4870-A786-1CE31B615101}" sibTransId="{7EDCCCB1-2AC5-402C-B6EB-CEC3DCD774BE}"/>
    <dgm:cxn modelId="{FB635687-A0AC-4242-9434-7327816125C1}" type="presParOf" srcId="{5383AE49-59A5-487D-A234-A4B308C6A21D}" destId="{9AD7A357-A013-4BE4-867E-0DABDC997A1D}" srcOrd="0" destOrd="0" presId="urn:microsoft.com/office/officeart/2005/8/layout/pyramid2"/>
    <dgm:cxn modelId="{6DFC7870-BCD9-4949-8EC5-75CBE5B642B1}" type="presParOf" srcId="{5383AE49-59A5-487D-A234-A4B308C6A21D}" destId="{41D53AE6-A2AC-47BA-9D77-F792803FC137}" srcOrd="1" destOrd="0" presId="urn:microsoft.com/office/officeart/2005/8/layout/pyramid2"/>
    <dgm:cxn modelId="{4AB46B08-45F3-424C-B73E-9BA126DAA6B6}" type="presParOf" srcId="{41D53AE6-A2AC-47BA-9D77-F792803FC137}" destId="{C867747C-040D-4003-8759-EFEE79552F2C}" srcOrd="0" destOrd="0" presId="urn:microsoft.com/office/officeart/2005/8/layout/pyramid2"/>
    <dgm:cxn modelId="{EF1739A9-E32C-4A40-BDA9-A33AE89F7EDD}" type="presParOf" srcId="{41D53AE6-A2AC-47BA-9D77-F792803FC137}" destId="{90574576-CA69-456A-8DCE-B986808982A7}" srcOrd="1" destOrd="0" presId="urn:microsoft.com/office/officeart/2005/8/layout/pyramid2"/>
    <dgm:cxn modelId="{8244F3E6-4CE7-4AE3-B756-D55186042854}" type="presParOf" srcId="{41D53AE6-A2AC-47BA-9D77-F792803FC137}" destId="{C5D39624-84AD-4EE0-91C6-99EC7B45C947}" srcOrd="2" destOrd="0" presId="urn:microsoft.com/office/officeart/2005/8/layout/pyramid2"/>
    <dgm:cxn modelId="{91A4E20C-C47D-48E1-AED1-4156B39070A7}" type="presParOf" srcId="{41D53AE6-A2AC-47BA-9D77-F792803FC137}" destId="{7376A0E1-5A3E-4DC2-ACF9-894291AEC13E}" srcOrd="3" destOrd="0" presId="urn:microsoft.com/office/officeart/2005/8/layout/pyramid2"/>
    <dgm:cxn modelId="{F992420E-9BFA-40B3-BFFF-5483EC605D85}" type="presParOf" srcId="{41D53AE6-A2AC-47BA-9D77-F792803FC137}" destId="{0C36E0CD-48BC-4DAE-8893-AAA96BC4B2CC}" srcOrd="4" destOrd="0" presId="urn:microsoft.com/office/officeart/2005/8/layout/pyramid2"/>
    <dgm:cxn modelId="{218E2E41-4BFE-4E8F-A41F-6B3FC31117DC}" type="presParOf" srcId="{41D53AE6-A2AC-47BA-9D77-F792803FC137}" destId="{66F841B6-74F8-44F9-BBEF-EC9B9C6DF89B}" srcOrd="5" destOrd="0" presId="urn:microsoft.com/office/officeart/2005/8/layout/pyramid2"/>
    <dgm:cxn modelId="{1CEB7468-A6E3-4565-B0E3-7D5534582765}" type="presParOf" srcId="{41D53AE6-A2AC-47BA-9D77-F792803FC137}" destId="{1241C80F-3F35-4ABB-BDE7-9DB08530DF2B}" srcOrd="6" destOrd="0" presId="urn:microsoft.com/office/officeart/2005/8/layout/pyramid2"/>
    <dgm:cxn modelId="{F1295B56-5C9F-4F5E-AEF0-64F89E5E1353}" type="presParOf" srcId="{41D53AE6-A2AC-47BA-9D77-F792803FC137}" destId="{43796686-803B-4F93-B044-341CE5A62250}" srcOrd="7"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D7A357-A013-4BE4-867E-0DABDC997A1D}">
      <dsp:nvSpPr>
        <dsp:cNvPr id="0" name=""/>
        <dsp:cNvSpPr/>
      </dsp:nvSpPr>
      <dsp:spPr>
        <a:xfrm>
          <a:off x="711199" y="0"/>
          <a:ext cx="4064000" cy="40640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67747C-040D-4003-8759-EFEE79552F2C}">
      <dsp:nvSpPr>
        <dsp:cNvPr id="0" name=""/>
        <dsp:cNvSpPr/>
      </dsp:nvSpPr>
      <dsp:spPr>
        <a:xfrm>
          <a:off x="2743199" y="408575"/>
          <a:ext cx="2641600" cy="77844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vi-VN" sz="1400" kern="1200" dirty="0" smtClean="0">
              <a:latin typeface="Cambria" panose="02040503050406030204" pitchFamily="18" charset="0"/>
              <a:ea typeface="Cambria" panose="02040503050406030204" pitchFamily="18" charset="0"/>
            </a:rPr>
            <a:t>Giúp các em có khả năng giải thích và ứng xử khi bắt gặp các hiện tượng thiên nhiên diễn ra trong cuộc sống hằng ngày.</a:t>
          </a:r>
          <a:endParaRPr lang="en-US" sz="1400" kern="1200" dirty="0">
            <a:latin typeface="Cambria" panose="02040503050406030204" pitchFamily="18" charset="0"/>
            <a:ea typeface="Cambria" panose="02040503050406030204" pitchFamily="18" charset="0"/>
          </a:endParaRPr>
        </a:p>
      </dsp:txBody>
      <dsp:txXfrm>
        <a:off x="2781199" y="446575"/>
        <a:ext cx="2565600" cy="702442"/>
      </dsp:txXfrm>
    </dsp:sp>
    <dsp:sp modelId="{C5D39624-84AD-4EE0-91C6-99EC7B45C947}">
      <dsp:nvSpPr>
        <dsp:cNvPr id="0" name=""/>
        <dsp:cNvSpPr/>
      </dsp:nvSpPr>
      <dsp:spPr>
        <a:xfrm>
          <a:off x="2743199" y="1260737"/>
          <a:ext cx="2641600" cy="77135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vi-VN" sz="1400" kern="1200" dirty="0" smtClean="0">
              <a:latin typeface="Cambria" panose="02040503050406030204" pitchFamily="18" charset="0"/>
              <a:ea typeface="Cambria" panose="02040503050406030204" pitchFamily="18" charset="0"/>
            </a:rPr>
            <a:t>Giúp các em khai thác, phân tích để hiểu về sự vât, hiện tượng mà nhiều khi chúng ta không thể quan sát trực tiếp.</a:t>
          </a:r>
          <a:endParaRPr lang="en-US" sz="1400" kern="1200" dirty="0">
            <a:latin typeface="Cambria" panose="02040503050406030204" pitchFamily="18" charset="0"/>
            <a:ea typeface="Cambria" panose="02040503050406030204" pitchFamily="18" charset="0"/>
          </a:endParaRPr>
        </a:p>
      </dsp:txBody>
      <dsp:txXfrm>
        <a:off x="2780854" y="1298392"/>
        <a:ext cx="2566290" cy="696049"/>
      </dsp:txXfrm>
    </dsp:sp>
    <dsp:sp modelId="{0C36E0CD-48BC-4DAE-8893-AAA96BC4B2CC}">
      <dsp:nvSpPr>
        <dsp:cNvPr id="0" name=""/>
        <dsp:cNvSpPr/>
      </dsp:nvSpPr>
      <dsp:spPr>
        <a:xfrm>
          <a:off x="2743199" y="2105816"/>
          <a:ext cx="2641600" cy="81241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vi-VN" sz="1400" kern="1200" dirty="0" smtClean="0">
              <a:latin typeface="Cambria" panose="02040503050406030204" pitchFamily="18" charset="0"/>
              <a:ea typeface="Cambria" panose="02040503050406030204" pitchFamily="18" charset="0"/>
            </a:rPr>
            <a:t>Cho phép các em tìm hiểu kiến thức địa lí về mọi nơi trên thế giới, về mọi vấn đề mà các em </a:t>
          </a:r>
          <a:r>
            <a:rPr lang="en-US" sz="1400" kern="1200" dirty="0" smtClean="0">
              <a:latin typeface="Cambria" panose="02040503050406030204" pitchFamily="18" charset="0"/>
              <a:ea typeface="Cambria" panose="02040503050406030204" pitchFamily="18" charset="0"/>
            </a:rPr>
            <a:t>q</a:t>
          </a:r>
          <a:r>
            <a:rPr lang="vi-VN" sz="1400" kern="1200" dirty="0" smtClean="0">
              <a:latin typeface="Cambria" panose="02040503050406030204" pitchFamily="18" charset="0"/>
              <a:ea typeface="Cambria" panose="02040503050406030204" pitchFamily="18" charset="0"/>
            </a:rPr>
            <a:t>uan tâm.</a:t>
          </a:r>
          <a:endParaRPr lang="en-US" sz="1400" kern="1200" dirty="0">
            <a:latin typeface="Cambria" panose="02040503050406030204" pitchFamily="18" charset="0"/>
            <a:ea typeface="Cambria" panose="02040503050406030204" pitchFamily="18" charset="0"/>
          </a:endParaRPr>
        </a:p>
      </dsp:txBody>
      <dsp:txXfrm>
        <a:off x="2782858" y="2145475"/>
        <a:ext cx="2562282" cy="733094"/>
      </dsp:txXfrm>
    </dsp:sp>
    <dsp:sp modelId="{1241C80F-3F35-4ABB-BDE7-9DB08530DF2B}">
      <dsp:nvSpPr>
        <dsp:cNvPr id="0" name=""/>
        <dsp:cNvSpPr/>
      </dsp:nvSpPr>
      <dsp:spPr>
        <a:xfrm>
          <a:off x="2743199" y="2991949"/>
          <a:ext cx="2641600" cy="58975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vi-VN" sz="1400" kern="1200" dirty="0" smtClean="0">
              <a:latin typeface="Cambria" panose="02040503050406030204" pitchFamily="18" charset="0"/>
              <a:ea typeface="Cambria" panose="02040503050406030204" pitchFamily="18" charset="0"/>
            </a:rPr>
            <a:t>Giúp các em trải nghiệm, bước đầu làm quen với công việc nghiên cứu khoa học.</a:t>
          </a:r>
          <a:endParaRPr lang="en-US" sz="1400" kern="1200" dirty="0">
            <a:latin typeface="Cambria" panose="02040503050406030204" pitchFamily="18" charset="0"/>
            <a:ea typeface="Cambria" panose="02040503050406030204" pitchFamily="18" charset="0"/>
          </a:endParaRPr>
        </a:p>
      </dsp:txBody>
      <dsp:txXfrm>
        <a:off x="2771989" y="3020739"/>
        <a:ext cx="2584020" cy="5321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D7A357-A013-4BE4-867E-0DABDC997A1D}">
      <dsp:nvSpPr>
        <dsp:cNvPr id="0" name=""/>
        <dsp:cNvSpPr/>
      </dsp:nvSpPr>
      <dsp:spPr>
        <a:xfrm>
          <a:off x="711199" y="0"/>
          <a:ext cx="4064000" cy="40640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67747C-040D-4003-8759-EFEE79552F2C}">
      <dsp:nvSpPr>
        <dsp:cNvPr id="0" name=""/>
        <dsp:cNvSpPr/>
      </dsp:nvSpPr>
      <dsp:spPr>
        <a:xfrm>
          <a:off x="2743199" y="408575"/>
          <a:ext cx="2641600" cy="77844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vi-VN" sz="1400" kern="1200" dirty="0" smtClean="0">
              <a:latin typeface="Cambria" panose="02040503050406030204" pitchFamily="18" charset="0"/>
              <a:ea typeface="Cambria" panose="02040503050406030204" pitchFamily="18" charset="0"/>
            </a:rPr>
            <a:t>Giúp các em có khả năng giải thích và ứng xử khi bắt gặp các hiện tượng thiên nhiên diễn ra trong cuộc sống hằng ngày.</a:t>
          </a:r>
          <a:endParaRPr lang="en-US" sz="1400" kern="1200" dirty="0">
            <a:latin typeface="Cambria" panose="02040503050406030204" pitchFamily="18" charset="0"/>
            <a:ea typeface="Cambria" panose="02040503050406030204" pitchFamily="18" charset="0"/>
          </a:endParaRPr>
        </a:p>
      </dsp:txBody>
      <dsp:txXfrm>
        <a:off x="2781199" y="446575"/>
        <a:ext cx="2565600" cy="702442"/>
      </dsp:txXfrm>
    </dsp:sp>
    <dsp:sp modelId="{C5D39624-84AD-4EE0-91C6-99EC7B45C947}">
      <dsp:nvSpPr>
        <dsp:cNvPr id="0" name=""/>
        <dsp:cNvSpPr/>
      </dsp:nvSpPr>
      <dsp:spPr>
        <a:xfrm>
          <a:off x="2743199" y="1260737"/>
          <a:ext cx="2641600" cy="77135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vi-VN" sz="1400" kern="1200" dirty="0" smtClean="0">
              <a:latin typeface="Cambria" panose="02040503050406030204" pitchFamily="18" charset="0"/>
              <a:ea typeface="Cambria" panose="02040503050406030204" pitchFamily="18" charset="0"/>
            </a:rPr>
            <a:t>Giúp các em khai thác, phân tích để hiểu về sự vât, hiện tượng mà nhiều khi chúng ta không thể quan sát trực tiếp.</a:t>
          </a:r>
          <a:endParaRPr lang="en-US" sz="1400" kern="1200" dirty="0">
            <a:latin typeface="Cambria" panose="02040503050406030204" pitchFamily="18" charset="0"/>
            <a:ea typeface="Cambria" panose="02040503050406030204" pitchFamily="18" charset="0"/>
          </a:endParaRPr>
        </a:p>
      </dsp:txBody>
      <dsp:txXfrm>
        <a:off x="2780854" y="1298392"/>
        <a:ext cx="2566290" cy="696049"/>
      </dsp:txXfrm>
    </dsp:sp>
    <dsp:sp modelId="{0C36E0CD-48BC-4DAE-8893-AAA96BC4B2CC}">
      <dsp:nvSpPr>
        <dsp:cNvPr id="0" name=""/>
        <dsp:cNvSpPr/>
      </dsp:nvSpPr>
      <dsp:spPr>
        <a:xfrm>
          <a:off x="2743199" y="2105816"/>
          <a:ext cx="2641600" cy="81241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vi-VN" sz="1400" kern="1200" dirty="0" smtClean="0">
              <a:latin typeface="Cambria" panose="02040503050406030204" pitchFamily="18" charset="0"/>
              <a:ea typeface="Cambria" panose="02040503050406030204" pitchFamily="18" charset="0"/>
            </a:rPr>
            <a:t>Cho phép các em tìm hiểu kiến thức địa lí về mọi nơi trên thế giới, về mọi vấn đề mà các em </a:t>
          </a:r>
          <a:r>
            <a:rPr lang="en-US" sz="1400" kern="1200" dirty="0" smtClean="0">
              <a:latin typeface="Cambria" panose="02040503050406030204" pitchFamily="18" charset="0"/>
              <a:ea typeface="Cambria" panose="02040503050406030204" pitchFamily="18" charset="0"/>
            </a:rPr>
            <a:t>q</a:t>
          </a:r>
          <a:r>
            <a:rPr lang="vi-VN" sz="1400" kern="1200" dirty="0" smtClean="0">
              <a:latin typeface="Cambria" panose="02040503050406030204" pitchFamily="18" charset="0"/>
              <a:ea typeface="Cambria" panose="02040503050406030204" pitchFamily="18" charset="0"/>
            </a:rPr>
            <a:t>uan tâm.</a:t>
          </a:r>
          <a:endParaRPr lang="en-US" sz="1400" kern="1200" dirty="0">
            <a:latin typeface="Cambria" panose="02040503050406030204" pitchFamily="18" charset="0"/>
            <a:ea typeface="Cambria" panose="02040503050406030204" pitchFamily="18" charset="0"/>
          </a:endParaRPr>
        </a:p>
      </dsp:txBody>
      <dsp:txXfrm>
        <a:off x="2782858" y="2145475"/>
        <a:ext cx="2562282" cy="733094"/>
      </dsp:txXfrm>
    </dsp:sp>
    <dsp:sp modelId="{1241C80F-3F35-4ABB-BDE7-9DB08530DF2B}">
      <dsp:nvSpPr>
        <dsp:cNvPr id="0" name=""/>
        <dsp:cNvSpPr/>
      </dsp:nvSpPr>
      <dsp:spPr>
        <a:xfrm>
          <a:off x="2743199" y="2991949"/>
          <a:ext cx="2641600" cy="58975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vi-VN" sz="1400" kern="1200" dirty="0" smtClean="0">
              <a:latin typeface="Cambria" panose="02040503050406030204" pitchFamily="18" charset="0"/>
              <a:ea typeface="Cambria" panose="02040503050406030204" pitchFamily="18" charset="0"/>
            </a:rPr>
            <a:t>Giúp các em trải nghiệm, bước đầu làm quen với công việc nghiên cứu khoa học.</a:t>
          </a:r>
          <a:endParaRPr lang="en-US" sz="1400" kern="1200" dirty="0">
            <a:latin typeface="Cambria" panose="02040503050406030204" pitchFamily="18" charset="0"/>
            <a:ea typeface="Cambria" panose="02040503050406030204" pitchFamily="18" charset="0"/>
          </a:endParaRPr>
        </a:p>
      </dsp:txBody>
      <dsp:txXfrm>
        <a:off x="2771989" y="3020739"/>
        <a:ext cx="2584020" cy="532176"/>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65303-A682-4BD2-B93D-B6DB7F2BC802}" type="datetimeFigureOut">
              <a:rPr lang="en-US" smtClean="0"/>
              <a:t>9/2/2021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28319-1D47-4DB5-A083-897E335DAC7C}" type="slidenum">
              <a:rPr lang="en-US" smtClean="0"/>
              <a:t>‹#›</a:t>
            </a:fld>
            <a:endParaRPr lang="en-US"/>
          </a:p>
        </p:txBody>
      </p:sp>
    </p:spTree>
    <p:extLst>
      <p:ext uri="{BB962C8B-B14F-4D97-AF65-F5344CB8AC3E}">
        <p14:creationId xmlns:p14="http://schemas.microsoft.com/office/powerpoint/2010/main" val="419321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07371-8868-4589-AC6F-FE52F7107922}" type="slidenum">
              <a:rPr lang="en-US" smtClean="0"/>
              <a:t>2</a:t>
            </a:fld>
            <a:endParaRPr lang="en-US"/>
          </a:p>
        </p:txBody>
      </p:sp>
    </p:spTree>
    <p:extLst>
      <p:ext uri="{BB962C8B-B14F-4D97-AF65-F5344CB8AC3E}">
        <p14:creationId xmlns:p14="http://schemas.microsoft.com/office/powerpoint/2010/main" val="286336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93378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24266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0459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3608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44409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03B6E6-C6E9-40D9-BFB7-0124447475D5}"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728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03B6E6-C6E9-40D9-BFB7-0124447475D5}" type="datetimeFigureOut">
              <a:rPr lang="en-US" smtClean="0"/>
              <a:t>9/2/2021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3845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03B6E6-C6E9-40D9-BFB7-0124447475D5}" type="datetimeFigureOut">
              <a:rPr lang="en-US" smtClean="0"/>
              <a:t>9/2/2021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69256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t>9/2/2021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83167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9932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8117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B6E6-C6E9-40D9-BFB7-0124447475D5}" type="datetimeFigureOut">
              <a:rPr lang="en-US" smtClean="0"/>
              <a:t>9/2/2021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C3C07-856A-4BE8-83AF-F12F03AE5FF0}" type="slidenum">
              <a:rPr lang="en-US" smtClean="0"/>
              <a:t>‹#›</a:t>
            </a:fld>
            <a:endParaRPr lang="en-US"/>
          </a:p>
        </p:txBody>
      </p:sp>
    </p:spTree>
    <p:extLst>
      <p:ext uri="{BB962C8B-B14F-4D97-AF65-F5344CB8AC3E}">
        <p14:creationId xmlns:p14="http://schemas.microsoft.com/office/powerpoint/2010/main" val="77204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4" Type="http://schemas.openxmlformats.org/officeDocument/2006/relationships/image" Target="../media/image13.jpe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openxmlformats.org/officeDocument/2006/relationships/image" Target="../media/image20.png"/><Relationship Id="rId4" Type="http://schemas.openxmlformats.org/officeDocument/2006/relationships/image" Target="../media/image13.jpe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4" Type="http://schemas.openxmlformats.org/officeDocument/2006/relationships/image" Target="../media/image13.jpeg"/><Relationship Id="rId9"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8" Type="http://schemas.openxmlformats.org/officeDocument/2006/relationships/image" Target="../media/image4.jpeg"/><Relationship Id="rId13" Type="http://schemas.microsoft.com/office/2007/relationships/hdphoto" Target="../media/hdphoto2.wdp"/><Relationship Id="rId3" Type="http://schemas.openxmlformats.org/officeDocument/2006/relationships/image" Target="../media/image7.png"/><Relationship Id="rId7" Type="http://schemas.openxmlformats.org/officeDocument/2006/relationships/image" Target="../media/image3.jpeg"/><Relationship Id="rId12"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11" Type="http://schemas.microsoft.com/office/2007/relationships/hdphoto" Target="../media/hdphoto1.wdp"/><Relationship Id="rId5" Type="http://schemas.openxmlformats.org/officeDocument/2006/relationships/image" Target="../media/image1.gif"/><Relationship Id="rId10" Type="http://schemas.openxmlformats.org/officeDocument/2006/relationships/image" Target="../media/image15.png"/><Relationship Id="rId4" Type="http://schemas.openxmlformats.org/officeDocument/2006/relationships/image" Target="../media/image13.jpeg"/><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4" Type="http://schemas.openxmlformats.org/officeDocument/2006/relationships/image" Target="../media/image13.jpeg"/><Relationship Id="rId9"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4" Type="http://schemas.openxmlformats.org/officeDocument/2006/relationships/image" Target="../media/image13.jpe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13" Type="http://schemas.microsoft.com/office/2007/relationships/hdphoto" Target="../media/hdphoto2.wdp"/><Relationship Id="rId3" Type="http://schemas.openxmlformats.org/officeDocument/2006/relationships/image" Target="../media/image7.png"/><Relationship Id="rId7" Type="http://schemas.openxmlformats.org/officeDocument/2006/relationships/image" Target="../media/image3.jpeg"/><Relationship Id="rId12"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11" Type="http://schemas.microsoft.com/office/2007/relationships/hdphoto" Target="../media/hdphoto1.wdp"/><Relationship Id="rId5" Type="http://schemas.openxmlformats.org/officeDocument/2006/relationships/image" Target="../media/image1.gif"/><Relationship Id="rId10" Type="http://schemas.openxmlformats.org/officeDocument/2006/relationships/image" Target="../media/image15.png"/><Relationship Id="rId4" Type="http://schemas.openxmlformats.org/officeDocument/2006/relationships/image" Target="../media/image13.jpe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7.png"/><Relationship Id="rId7" Type="http://schemas.openxmlformats.org/officeDocument/2006/relationships/diagramData" Target="../diagrams/data1.xml"/><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11" Type="http://schemas.microsoft.com/office/2007/relationships/diagramDrawing" Target="../diagrams/drawing1.xml"/><Relationship Id="rId5" Type="http://schemas.openxmlformats.org/officeDocument/2006/relationships/image" Target="../media/image1.gif"/><Relationship Id="rId10" Type="http://schemas.openxmlformats.org/officeDocument/2006/relationships/diagramColors" Target="../diagrams/colors1.xml"/><Relationship Id="rId4" Type="http://schemas.openxmlformats.org/officeDocument/2006/relationships/image" Target="../media/image13.jpeg"/><Relationship Id="rId9"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7.png"/><Relationship Id="rId7" Type="http://schemas.openxmlformats.org/officeDocument/2006/relationships/diagramData" Target="../diagrams/data2.xml"/><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11" Type="http://schemas.microsoft.com/office/2007/relationships/diagramDrawing" Target="../diagrams/drawing2.xml"/><Relationship Id="rId5" Type="http://schemas.openxmlformats.org/officeDocument/2006/relationships/image" Target="../media/image3.jpeg"/><Relationship Id="rId10" Type="http://schemas.openxmlformats.org/officeDocument/2006/relationships/diagramColors" Target="../diagrams/colors2.xml"/><Relationship Id="rId4" Type="http://schemas.openxmlformats.org/officeDocument/2006/relationships/image" Target="../media/image13.jpeg"/><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3.wdp"/><Relationship Id="rId4" Type="http://schemas.openxmlformats.org/officeDocument/2006/relationships/image" Target="../media/image13.jpe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rs826.pbsrc.com/albums/zz186/willisnowell/Gifs/question_marks_bubbling_md_clr.gif~c20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782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hdwallnpics.com/wp-content/gallery/thinking-cartoon-images/cartoon-boy-thinking-white-bubble-vector-illustration-31797939.jpg"/>
          <p:cNvPicPr>
            <a:picLocks noChangeAspect="1" noChangeArrowheads="1"/>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29998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http://thumbs.dreamstime.com/z/%E6%9C%89%E7%99%BD%E8%89%B2%E6%B3%A1%E5%BD%B1%E7%9A%84thinking%E6%95%99%E6%8E%88-36777654.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399506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4343400" y="868420"/>
            <a:ext cx="4474760" cy="1858833"/>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8" name="Picture 12" descr="http://previews.123rf.com/images/mistac/mistac1207/mistac120700017/14524015-A-cartoon-boy-with-a-good-idea-Stock-Vector-thinking.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30531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Cloud Callout 8"/>
          <p:cNvSpPr/>
          <p:nvPr/>
        </p:nvSpPr>
        <p:spPr>
          <a:xfrm>
            <a:off x="315034" y="792221"/>
            <a:ext cx="3875966" cy="213360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0" name="Rectangle 9"/>
          <p:cNvSpPr/>
          <p:nvPr/>
        </p:nvSpPr>
        <p:spPr>
          <a:xfrm>
            <a:off x="609600" y="1111984"/>
            <a:ext cx="3124200" cy="1446550"/>
          </a:xfrm>
          <a:prstGeom prst="rect">
            <a:avLst/>
          </a:prstGeom>
        </p:spPr>
        <p:txBody>
          <a:bodyPr wrap="square">
            <a:spAutoFit/>
          </a:bodyPr>
          <a:lstStyle/>
          <a:p>
            <a:pPr algn="ctr"/>
            <a:r>
              <a:rPr lang="en-US" sz="2200" i="1" dirty="0" err="1" smtClean="0">
                <a:solidFill>
                  <a:srgbClr val="FF0000"/>
                </a:solidFill>
                <a:latin typeface="Cambria" panose="02040503050406030204" pitchFamily="18" charset="0"/>
                <a:ea typeface="Cambria" panose="02040503050406030204" pitchFamily="18" charset="0"/>
              </a:rPr>
              <a:t>Em</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hãy</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nhắc</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lại</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các</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kiến</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thức</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mà</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em</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đã</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học</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về</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phần</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Địa</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lí</a:t>
            </a:r>
            <a:r>
              <a:rPr lang="en-US" sz="2200" i="1" dirty="0" smtClean="0">
                <a:solidFill>
                  <a:srgbClr val="FF0000"/>
                </a:solidFill>
                <a:latin typeface="Cambria" panose="02040503050406030204" pitchFamily="18" charset="0"/>
                <a:ea typeface="Cambria" panose="02040503050406030204" pitchFamily="18" charset="0"/>
              </a:rPr>
              <a:t> ở </a:t>
            </a:r>
            <a:r>
              <a:rPr lang="en-US" sz="2200" i="1" dirty="0" err="1" smtClean="0">
                <a:solidFill>
                  <a:srgbClr val="FF0000"/>
                </a:solidFill>
                <a:latin typeface="Cambria" panose="02040503050406030204" pitchFamily="18" charset="0"/>
                <a:ea typeface="Cambria" panose="02040503050406030204" pitchFamily="18" charset="0"/>
              </a:rPr>
              <a:t>môn</a:t>
            </a:r>
            <a:r>
              <a:rPr lang="en-US" sz="2200" i="1" dirty="0" smtClean="0">
                <a:solidFill>
                  <a:srgbClr val="FF0000"/>
                </a:solidFill>
                <a:latin typeface="Cambria" panose="02040503050406030204" pitchFamily="18" charset="0"/>
                <a:ea typeface="Cambria" panose="02040503050406030204" pitchFamily="18" charset="0"/>
              </a:rPr>
              <a:t> </a:t>
            </a:r>
          </a:p>
          <a:p>
            <a:pPr algn="ctr"/>
            <a:r>
              <a:rPr lang="en-US" sz="2200" i="1" dirty="0" err="1" smtClean="0">
                <a:solidFill>
                  <a:srgbClr val="FF0000"/>
                </a:solidFill>
                <a:latin typeface="Cambria" panose="02040503050406030204" pitchFamily="18" charset="0"/>
                <a:ea typeface="Cambria" panose="02040503050406030204" pitchFamily="18" charset="0"/>
              </a:rPr>
              <a:t>Lịch</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sử</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và</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Địa</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lí</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lớp</a:t>
            </a:r>
            <a:r>
              <a:rPr lang="en-US" sz="2200" i="1" dirty="0" smtClean="0">
                <a:solidFill>
                  <a:srgbClr val="FF0000"/>
                </a:solidFill>
                <a:latin typeface="Cambria" panose="02040503050406030204" pitchFamily="18" charset="0"/>
                <a:ea typeface="Cambria" panose="02040503050406030204" pitchFamily="18" charset="0"/>
              </a:rPr>
              <a:t> 5. </a:t>
            </a:r>
            <a:endParaRPr lang="en-US" sz="2200" dirty="0">
              <a:solidFill>
                <a:srgbClr val="FF0000"/>
              </a:solidFill>
              <a:latin typeface="Cambria" panose="02040503050406030204" pitchFamily="18" charset="0"/>
              <a:ea typeface="Cambria" panose="02040503050406030204" pitchFamily="18" charset="0"/>
            </a:endParaRPr>
          </a:p>
        </p:txBody>
      </p:sp>
      <p:sp>
        <p:nvSpPr>
          <p:cNvPr id="11" name="Rectangle 10"/>
          <p:cNvSpPr/>
          <p:nvPr/>
        </p:nvSpPr>
        <p:spPr>
          <a:xfrm>
            <a:off x="4423178" y="1143000"/>
            <a:ext cx="4416022" cy="1323439"/>
          </a:xfrm>
          <a:prstGeom prst="rect">
            <a:avLst/>
          </a:prstGeom>
        </p:spPr>
        <p:txBody>
          <a:bodyPr wrap="square">
            <a:spAutoFit/>
          </a:bodyPr>
          <a:lstStyle/>
          <a:p>
            <a:pPr algn="just"/>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Địa</a:t>
            </a:r>
            <a:r>
              <a:rPr lang="en-US" sz="2000" dirty="0" smtClean="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lí</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thế</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giới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châu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lục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châu</a:t>
            </a:r>
            <a:r>
              <a:rPr lang="en-US" sz="2000" dirty="0">
                <a:latin typeface="Cambria" panose="02040503050406030204" pitchFamily="18" charset="0"/>
                <a:ea typeface="Cambria" panose="02040503050406030204" pitchFamily="18" charset="0"/>
              </a:rPr>
              <a:t> Á, </a:t>
            </a:r>
            <a:r>
              <a:rPr lang="en-US" sz="2000" dirty="0" err="1">
                <a:latin typeface="Cambria" panose="02040503050406030204" pitchFamily="18" charset="0"/>
                <a:ea typeface="Cambria" panose="02040503050406030204" pitchFamily="18" charset="0"/>
              </a:rPr>
              <a:t>châu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Âu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châu</a:t>
            </a:r>
            <a:r>
              <a:rPr lang="en-US" sz="2000" dirty="0">
                <a:latin typeface="Cambria" panose="02040503050406030204" pitchFamily="18" charset="0"/>
                <a:ea typeface="Cambria" panose="02040503050406030204" pitchFamily="18" charset="0"/>
              </a:rPr>
              <a:t> Phi, </a:t>
            </a:r>
            <a:r>
              <a:rPr lang="en-US" sz="2000" dirty="0" err="1">
                <a:latin typeface="Cambria" panose="02040503050406030204" pitchFamily="18" charset="0"/>
                <a:ea typeface="Cambria" panose="02040503050406030204" pitchFamily="18" charset="0"/>
              </a:rPr>
              <a:t>châu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Mỹ</a:t>
            </a:r>
            <a:r>
              <a:rPr lang="en-US" sz="2000" dirty="0" smtClean="0">
                <a:latin typeface="Cambria" panose="02040503050406030204" pitchFamily="18" charset="0"/>
                <a:ea typeface="Cambria" panose="02040503050406030204" pitchFamily="18" charset="0"/>
              </a:rPr>
              <a:t>…</a:t>
            </a:r>
          </a:p>
          <a:p>
            <a:pPr algn="just"/>
            <a:r>
              <a:rPr lang="en-US" sz="2000" dirty="0" smtClean="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Địa lí Việt Nam: địa hình, khí hậu, đất đai, dân số, các hoạt động kinh tế…</a:t>
            </a:r>
            <a:endParaRPr lang="en-US" sz="2000" dirty="0">
              <a:latin typeface="Cambria" panose="02040503050406030204" pitchFamily="18" charset="0"/>
              <a:ea typeface="Cambria" panose="02040503050406030204" pitchFamily="18" charset="0"/>
            </a:endParaRPr>
          </a:p>
        </p:txBody>
      </p:sp>
      <p:pic>
        <p:nvPicPr>
          <p:cNvPr id="1026" name="Picture 2" descr="Bài 17. Châu Á - Sách Giáo Khoa Lịch sử và Địa lí 5 - Sách Lớp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95600" y="2925822"/>
            <a:ext cx="3048000" cy="3740972"/>
          </a:xfrm>
          <a:prstGeom prst="rect">
            <a:avLst/>
          </a:prstGeom>
          <a:solidFill>
            <a:srgbClr val="00FF00"/>
          </a:solidFill>
          <a:ln>
            <a:solidFill>
              <a:srgbClr val="0D30DD"/>
            </a:solidFill>
          </a:ln>
          <a:extLst/>
        </p:spPr>
      </p:pic>
    </p:spTree>
    <p:extLst>
      <p:ext uri="{BB962C8B-B14F-4D97-AF65-F5344CB8AC3E}">
        <p14:creationId xmlns:p14="http://schemas.microsoft.com/office/powerpoint/2010/main" val="148375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barn(inVertical)">
                                      <p:cBhvr>
                                        <p:cTn id="23" dur="500"/>
                                        <p:tgtEl>
                                          <p:spTgt spid="10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8"/>
                                        </p:tgtEl>
                                        <p:attrNameLst>
                                          <p:attrName>r</p:attrName>
                                        </p:attrNameLst>
                                      </p:cBhvr>
                                    </p:animRot>
                                    <p:animRot by="-240000">
                                      <p:cBhvr>
                                        <p:cTn id="34" dur="200" fill="hold">
                                          <p:stCondLst>
                                            <p:cond delay="200"/>
                                          </p:stCondLst>
                                        </p:cTn>
                                        <p:tgtEl>
                                          <p:spTgt spid="8"/>
                                        </p:tgtEl>
                                        <p:attrNameLst>
                                          <p:attrName>r</p:attrName>
                                        </p:attrNameLst>
                                      </p:cBhvr>
                                    </p:animRot>
                                    <p:animRot by="240000">
                                      <p:cBhvr>
                                        <p:cTn id="35" dur="200" fill="hold">
                                          <p:stCondLst>
                                            <p:cond delay="400"/>
                                          </p:stCondLst>
                                        </p:cTn>
                                        <p:tgtEl>
                                          <p:spTgt spid="8"/>
                                        </p:tgtEl>
                                        <p:attrNameLst>
                                          <p:attrName>r</p:attrName>
                                        </p:attrNameLst>
                                      </p:cBhvr>
                                    </p:animRot>
                                    <p:animRot by="-240000">
                                      <p:cBhvr>
                                        <p:cTn id="36" dur="200" fill="hold">
                                          <p:stCondLst>
                                            <p:cond delay="600"/>
                                          </p:stCondLst>
                                        </p:cTn>
                                        <p:tgtEl>
                                          <p:spTgt spid="8"/>
                                        </p:tgtEl>
                                        <p:attrNameLst>
                                          <p:attrName>r</p:attrName>
                                        </p:attrNameLst>
                                      </p:cBhvr>
                                    </p:animRot>
                                    <p:animRot by="120000">
                                      <p:cBhvr>
                                        <p:cTn id="37" dur="200" fill="hold">
                                          <p:stCondLst>
                                            <p:cond delay="800"/>
                                          </p:stCondLst>
                                        </p:cTn>
                                        <p:tgtEl>
                                          <p:spTgt spid="8"/>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randombar(horizontal)">
                                      <p:cBhvr>
                                        <p:cTn id="42" dur="500"/>
                                        <p:tgtEl>
                                          <p:spTgt spid="7"/>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randombar(horizont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50" dur="500"/>
                                        <p:tgtEl>
                                          <p:spTgt spid="11">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55"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2133600"/>
          </a:xfrm>
          <a:prstGeom prst="wedgeRoundRectCallout">
            <a:avLst>
              <a:gd name="adj1" fmla="val 23058"/>
              <a:gd name="adj2" fmla="val 91988"/>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311234"/>
            <a:ext cx="3875966" cy="2193966"/>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1600200"/>
            <a:ext cx="3352800" cy="1446550"/>
          </a:xfrm>
          <a:prstGeom prst="rect">
            <a:avLst/>
          </a:prstGeom>
        </p:spPr>
        <p:txBody>
          <a:bodyPr wrap="square">
            <a:spAutoFit/>
          </a:bodyPr>
          <a:lstStyle/>
          <a:p>
            <a:pPr algn="ctr"/>
            <a:r>
              <a:rPr lang="vi-VN" sz="2200" i="1" dirty="0">
                <a:solidFill>
                  <a:srgbClr val="FF0000"/>
                </a:solidFill>
                <a:latin typeface="Cambria" panose="02040503050406030204" pitchFamily="18" charset="0"/>
                <a:ea typeface="Cambria" panose="02040503050406030204" pitchFamily="18" charset="0"/>
              </a:rPr>
              <a:t>Dựa vào Quả Địa cầu và kiến thức đã học, em hãy giải thích vì sao lại có </a:t>
            </a:r>
            <a:endParaRPr lang="en-US" sz="2200" i="1" dirty="0" smtClean="0">
              <a:solidFill>
                <a:srgbClr val="FF0000"/>
              </a:solidFill>
              <a:latin typeface="Cambria" panose="02040503050406030204" pitchFamily="18" charset="0"/>
              <a:ea typeface="Cambria" panose="02040503050406030204" pitchFamily="18" charset="0"/>
            </a:endParaRPr>
          </a:p>
          <a:p>
            <a:pPr algn="ctr"/>
            <a:r>
              <a:rPr lang="vi-VN" sz="2200" i="1" dirty="0" smtClean="0">
                <a:solidFill>
                  <a:srgbClr val="FF0000"/>
                </a:solidFill>
                <a:latin typeface="Cambria" panose="02040503050406030204" pitchFamily="18" charset="0"/>
                <a:ea typeface="Cambria" panose="02040503050406030204" pitchFamily="18" charset="0"/>
              </a:rPr>
              <a:t>ngày </a:t>
            </a:r>
            <a:r>
              <a:rPr lang="vi-VN" sz="2200" i="1" dirty="0">
                <a:solidFill>
                  <a:srgbClr val="FF0000"/>
                </a:solidFill>
                <a:latin typeface="Cambria" panose="02040503050406030204" pitchFamily="18" charset="0"/>
                <a:ea typeface="Cambria" panose="02040503050406030204" pitchFamily="18" charset="0"/>
              </a:rPr>
              <a:t>và đêm?</a:t>
            </a:r>
            <a:endParaRPr lang="en-US" sz="2200"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363176"/>
            <a:ext cx="4474760" cy="1923604"/>
          </a:xfrm>
          <a:prstGeom prst="rect">
            <a:avLst/>
          </a:prstGeom>
        </p:spPr>
        <p:txBody>
          <a:bodyPr wrap="square">
            <a:spAutoFit/>
          </a:bodyPr>
          <a:lstStyle/>
          <a:p>
            <a:pPr algn="just"/>
            <a:r>
              <a:rPr lang="vi-VN" sz="1700" dirty="0">
                <a:latin typeface="Cambria" panose="02040503050406030204" pitchFamily="18" charset="0"/>
                <a:ea typeface="Cambria" panose="02040503050406030204" pitchFamily="18" charset="0"/>
              </a:rPr>
              <a:t>- Do Trái Đất có dạng hình cầu nên Mặt Trời bao giờ cũng chỉ chiếu sáng được một nửa. Nửa được chiếu sáng là ngày, nửa nằm trong bóng tối là đêm.</a:t>
            </a:r>
          </a:p>
          <a:p>
            <a:pPr algn="just"/>
            <a:r>
              <a:rPr lang="vi-VN" sz="1700" dirty="0">
                <a:latin typeface="Cambria" panose="02040503050406030204" pitchFamily="18" charset="0"/>
                <a:ea typeface="Cambria" panose="02040503050406030204" pitchFamily="18" charset="0"/>
              </a:rPr>
              <a:t>- Nhờ có sự vận động tự quay quanh trục của Trái Đất nên ở khắp nơi trên Trái Đất đều lần lượt có ngày và đêm.</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Môn Địa lí và những điều lí thú</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MỞ ĐẦU</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pic>
        <p:nvPicPr>
          <p:cNvPr id="27" name="Picture 26" descr="QD92 Quả địa cầu trái đất với giá đỡ xoay"/>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38560" y="3566840"/>
            <a:ext cx="3048000" cy="2971800"/>
          </a:xfrm>
          <a:prstGeom prst="rect">
            <a:avLst/>
          </a:prstGeom>
          <a:noFill/>
          <a:ln>
            <a:solidFill>
              <a:srgbClr val="00FF00"/>
            </a:solidFill>
          </a:ln>
        </p:spPr>
      </p:pic>
    </p:spTree>
    <p:extLst>
      <p:ext uri="{BB962C8B-B14F-4D97-AF65-F5344CB8AC3E}">
        <p14:creationId xmlns:p14="http://schemas.microsoft.com/office/powerpoint/2010/main" val="15882076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randombar(horizontal)">
                                      <p:cBhvr>
                                        <p:cTn id="20" dur="500"/>
                                        <p:tgtEl>
                                          <p:spTgt spid="27"/>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Môn Địa lí và những điều lí thú</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MỞ ĐẦU</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609600" y="1642914"/>
            <a:ext cx="6629399" cy="2488394"/>
          </a:xfrm>
          <a:prstGeom prst="wedgeRoundRectCallout">
            <a:avLst>
              <a:gd name="adj1" fmla="val 46792"/>
              <a:gd name="adj2" fmla="val 113144"/>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800100" y="1905000"/>
            <a:ext cx="6286500" cy="1938992"/>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 Muốn học môn Địa lí đạt hiệu quả cao, các em cần phải có hứng thú học tập.</a:t>
            </a:r>
          </a:p>
          <a:p>
            <a:pPr algn="just"/>
            <a:r>
              <a:rPr lang="vi-VN" sz="2400" dirty="0">
                <a:latin typeface="Cambria" panose="02040503050406030204" pitchFamily="18" charset="0"/>
                <a:ea typeface="Cambria" panose="02040503050406030204" pitchFamily="18" charset="0"/>
              </a:rPr>
              <a:t>- Cũng sẽ rất lí thú khi các em tìm hiểu về mối quan hệ giữa các sự vật, hiện tượng như ngày, đêm; các mùa, khí áp và gió…</a:t>
            </a:r>
          </a:p>
        </p:txBody>
      </p:sp>
    </p:spTree>
    <p:extLst>
      <p:ext uri="{BB962C8B-B14F-4D97-AF65-F5344CB8AC3E}">
        <p14:creationId xmlns:p14="http://schemas.microsoft.com/office/powerpoint/2010/main" val="19418062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2133600"/>
          </a:xfrm>
          <a:prstGeom prst="wedgeRoundRectCallout">
            <a:avLst>
              <a:gd name="adj1" fmla="val 24761"/>
              <a:gd name="adj2" fmla="val 9277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1598474"/>
            <a:ext cx="3352800" cy="1384995"/>
          </a:xfrm>
          <a:prstGeom prst="rect">
            <a:avLst/>
          </a:prstGeom>
        </p:spPr>
        <p:txBody>
          <a:bodyPr wrap="square">
            <a:spAutoFit/>
          </a:bodyPr>
          <a:lstStyle/>
          <a:p>
            <a:pPr algn="ctr"/>
            <a:r>
              <a:rPr lang="en-US" sz="2100" i="1" dirty="0" err="1" smtClean="0">
                <a:solidFill>
                  <a:srgbClr val="FF0000"/>
                </a:solidFill>
                <a:latin typeface="Cambria" panose="02040503050406030204" pitchFamily="18" charset="0"/>
                <a:ea typeface="Cambria" panose="02040503050406030204" pitchFamily="18" charset="0"/>
              </a:rPr>
              <a:t>Quan</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sát</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các</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hình</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ảnh</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sau</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và</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thông</a:t>
            </a:r>
            <a:r>
              <a:rPr lang="en-US" sz="2100" i="1" dirty="0" smtClean="0">
                <a:solidFill>
                  <a:srgbClr val="FF0000"/>
                </a:solidFill>
                <a:latin typeface="Cambria" panose="02040503050406030204" pitchFamily="18" charset="0"/>
                <a:ea typeface="Cambria" panose="02040503050406030204" pitchFamily="18" charset="0"/>
              </a:rPr>
              <a:t> tin </a:t>
            </a:r>
            <a:r>
              <a:rPr lang="en-US" sz="2100" i="1" dirty="0" err="1" smtClean="0">
                <a:solidFill>
                  <a:srgbClr val="FF0000"/>
                </a:solidFill>
                <a:latin typeface="Cambria" panose="02040503050406030204" pitchFamily="18" charset="0"/>
                <a:ea typeface="Cambria" panose="02040503050406030204" pitchFamily="18" charset="0"/>
              </a:rPr>
              <a:t>trong</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bài</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em</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hãy</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nêu</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vai</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trò</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của</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Địa</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lí</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trong</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cuộc</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sống</a:t>
            </a:r>
            <a:r>
              <a:rPr lang="en-US" sz="2100" i="1" dirty="0">
                <a:solidFill>
                  <a:srgbClr val="FF0000"/>
                </a:solidFill>
                <a:latin typeface="Cambria" panose="02040503050406030204" pitchFamily="18" charset="0"/>
                <a:ea typeface="Cambria" panose="02040503050406030204" pitchFamily="18" charset="0"/>
              </a:rPr>
              <a:t>.</a:t>
            </a:r>
            <a:endParaRPr lang="en-US" sz="2100"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295400"/>
            <a:ext cx="4474760" cy="2031325"/>
          </a:xfrm>
          <a:prstGeom prst="rect">
            <a:avLst/>
          </a:prstGeom>
        </p:spPr>
        <p:txBody>
          <a:bodyPr wrap="square">
            <a:spAutoFit/>
          </a:bodyPr>
          <a:lstStyle/>
          <a:p>
            <a:pPr algn="just"/>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Giúp</a:t>
            </a:r>
            <a:r>
              <a:rPr lang="en-US" dirty="0" smtClean="0">
                <a:latin typeface="Cambria" panose="02040503050406030204" pitchFamily="18" charset="0"/>
                <a:ea typeface="Cambria" panose="02040503050406030204" pitchFamily="18" charset="0"/>
              </a:rPr>
              <a:t> c</a:t>
            </a:r>
            <a:r>
              <a:rPr lang="vi-VN" dirty="0" smtClean="0">
                <a:latin typeface="Cambria" panose="02040503050406030204" pitchFamily="18" charset="0"/>
                <a:ea typeface="Cambria" panose="02040503050406030204" pitchFamily="18" charset="0"/>
              </a:rPr>
              <a:t>ác </a:t>
            </a:r>
            <a:r>
              <a:rPr lang="vi-VN" dirty="0">
                <a:latin typeface="Cambria" panose="02040503050406030204" pitchFamily="18" charset="0"/>
                <a:ea typeface="Cambria" panose="02040503050406030204" pitchFamily="18" charset="0"/>
              </a:rPr>
              <a:t>em sẽ có hiểu biết về các hiện tượng tự nhiên </a:t>
            </a:r>
            <a:r>
              <a:rPr lang="en-US" dirty="0" smtClean="0">
                <a:latin typeface="Cambria" panose="02040503050406030204" pitchFamily="18" charset="0"/>
                <a:ea typeface="Cambria" panose="02040503050406030204" pitchFamily="18" charset="0"/>
              </a:rPr>
              <a:t>(</a:t>
            </a:r>
            <a:r>
              <a:rPr lang="en-US" dirty="0" err="1" smtClean="0">
                <a:latin typeface="Cambria" panose="02040503050406030204" pitchFamily="18" charset="0"/>
                <a:ea typeface="Cambria" panose="02040503050406030204" pitchFamily="18" charset="0"/>
              </a:rPr>
              <a:t>ví</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dụ</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động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đất</a:t>
            </a:r>
            <a:r>
              <a:rPr lang="en-US" dirty="0" smtClean="0">
                <a:latin typeface="Cambria" panose="02040503050406030204" pitchFamily="18" charset="0"/>
                <a:ea typeface="Cambria" panose="02040503050406030204" pitchFamily="18" charset="0"/>
              </a:rPr>
              <a:t>) </a:t>
            </a:r>
            <a:r>
              <a:rPr lang="vi-VN" dirty="0" smtClean="0">
                <a:latin typeface="Cambria" panose="02040503050406030204" pitchFamily="18" charset="0"/>
                <a:ea typeface="Cambria" panose="02040503050406030204" pitchFamily="18" charset="0"/>
              </a:rPr>
              <a:t>và </a:t>
            </a:r>
            <a:r>
              <a:rPr lang="vi-VN" dirty="0">
                <a:latin typeface="Cambria" panose="02040503050406030204" pitchFamily="18" charset="0"/>
                <a:ea typeface="Cambria" panose="02040503050406030204" pitchFamily="18" charset="0"/>
              </a:rPr>
              <a:t>thấy được mối quan hệ giữa con người và thiên nhiên... </a:t>
            </a:r>
          </a:p>
          <a:p>
            <a:pPr algn="just"/>
            <a:r>
              <a:rPr lang="vi-VN" dirty="0">
                <a:latin typeface="Cambria" panose="02040503050406030204" pitchFamily="18" charset="0"/>
                <a:ea typeface="Cambria" panose="02040503050406030204" pitchFamily="18" charset="0"/>
              </a:rPr>
              <a:t>- Giúp các em vận dụng hiểu biết để giải quyết các vấn đề trong cuộc sống hàng </a:t>
            </a:r>
            <a:r>
              <a:rPr lang="vi-VN" dirty="0" smtClean="0">
                <a:latin typeface="Cambria" panose="02040503050406030204" pitchFamily="18" charset="0"/>
                <a:ea typeface="Cambria" panose="02040503050406030204" pitchFamily="18" charset="0"/>
              </a:rPr>
              <a:t>ngày</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như</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chui</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xuống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gầm</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bàn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khi</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có</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động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đất</a:t>
            </a:r>
            <a:r>
              <a:rPr lang="en-US" dirty="0" smtClean="0">
                <a:latin typeface="Cambria" panose="02040503050406030204" pitchFamily="18" charset="0"/>
                <a:ea typeface="Cambria" panose="02040503050406030204" pitchFamily="18" charset="0"/>
              </a:rPr>
              <a:t>)</a:t>
            </a:r>
            <a:endParaRPr lang="vi-VN"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Địa</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lí</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cuộc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sống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MỞ ĐẦU</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pic>
        <p:nvPicPr>
          <p:cNvPr id="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3400" y="3909190"/>
            <a:ext cx="2438400" cy="2034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81200" y="3909190"/>
            <a:ext cx="2362200" cy="2034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34565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randombar(horizontal)">
                                      <p:cBhvr>
                                        <p:cTn id="23" dur="500"/>
                                        <p:tgtEl>
                                          <p:spTgt spid="1027"/>
                                        </p:tgtEl>
                                      </p:cBhvr>
                                    </p:animEffect>
                                  </p:childTnLst>
                                </p:cTn>
                              </p:par>
                              <p:par>
                                <p:cTn id="24" presetID="14" presetClass="entr" presetSubtype="1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randombar(horizont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36"/>
                                        </p:tgtEl>
                                        <p:attrNameLst>
                                          <p:attrName>style.visibility</p:attrName>
                                        </p:attrNameLst>
                                      </p:cBhvr>
                                      <p:to>
                                        <p:strVal val="visible"/>
                                      </p:to>
                                    </p:set>
                                    <p:animEffect transition="in" filter="fade">
                                      <p:cBhvr>
                                        <p:cTn id="31" dur="500"/>
                                        <p:tgtEl>
                                          <p:spTgt spid="1036"/>
                                        </p:tgtEl>
                                      </p:cBhvr>
                                    </p:animEffect>
                                  </p:childTnLst>
                                </p:cTn>
                              </p:par>
                              <p:par>
                                <p:cTn id="32" presetID="10" presetClass="entr" presetSubtype="0" fill="hold" nodeType="withEffect">
                                  <p:stCondLst>
                                    <p:cond delay="0"/>
                                  </p:stCondLst>
                                  <p:childTnLst>
                                    <p:set>
                                      <p:cBhvr>
                                        <p:cTn id="33" dur="1" fill="hold">
                                          <p:stCondLst>
                                            <p:cond delay="0"/>
                                          </p:stCondLst>
                                        </p:cTn>
                                        <p:tgtEl>
                                          <p:spTgt spid="1034"/>
                                        </p:tgtEl>
                                        <p:attrNameLst>
                                          <p:attrName>style.visibility</p:attrName>
                                        </p:attrNameLst>
                                      </p:cBhvr>
                                      <p:to>
                                        <p:strVal val="visible"/>
                                      </p:to>
                                    </p:set>
                                    <p:animEffect transition="in" filter="fade">
                                      <p:cBhvr>
                                        <p:cTn id="34" dur="500"/>
                                        <p:tgtEl>
                                          <p:spTgt spid="1034"/>
                                        </p:tgtEl>
                                      </p:cBhvr>
                                    </p:animEffec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1036"/>
                                        </p:tgtEl>
                                        <p:attrNameLst>
                                          <p:attrName>r</p:attrName>
                                        </p:attrNameLst>
                                      </p:cBhvr>
                                    </p:animRot>
                                    <p:animRot by="-240000">
                                      <p:cBhvr>
                                        <p:cTn id="37" dur="200" fill="hold">
                                          <p:stCondLst>
                                            <p:cond delay="200"/>
                                          </p:stCondLst>
                                        </p:cTn>
                                        <p:tgtEl>
                                          <p:spTgt spid="1036"/>
                                        </p:tgtEl>
                                        <p:attrNameLst>
                                          <p:attrName>r</p:attrName>
                                        </p:attrNameLst>
                                      </p:cBhvr>
                                    </p:animRot>
                                    <p:animRot by="240000">
                                      <p:cBhvr>
                                        <p:cTn id="38" dur="200" fill="hold">
                                          <p:stCondLst>
                                            <p:cond delay="400"/>
                                          </p:stCondLst>
                                        </p:cTn>
                                        <p:tgtEl>
                                          <p:spTgt spid="1036"/>
                                        </p:tgtEl>
                                        <p:attrNameLst>
                                          <p:attrName>r</p:attrName>
                                        </p:attrNameLst>
                                      </p:cBhvr>
                                    </p:animRot>
                                    <p:animRot by="-240000">
                                      <p:cBhvr>
                                        <p:cTn id="39" dur="200" fill="hold">
                                          <p:stCondLst>
                                            <p:cond delay="600"/>
                                          </p:stCondLst>
                                        </p:cTn>
                                        <p:tgtEl>
                                          <p:spTgt spid="1036"/>
                                        </p:tgtEl>
                                        <p:attrNameLst>
                                          <p:attrName>r</p:attrName>
                                        </p:attrNameLst>
                                      </p:cBhvr>
                                    </p:animRot>
                                    <p:animRot by="120000">
                                      <p:cBhvr>
                                        <p:cTn id="40" dur="200" fill="hold">
                                          <p:stCondLst>
                                            <p:cond delay="800"/>
                                          </p:stCondLst>
                                        </p:cTn>
                                        <p:tgtEl>
                                          <p:spTgt spid="1036"/>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randombar(horizontal)">
                                      <p:cBhvr>
                                        <p:cTn id="45" dur="500"/>
                                        <p:tgtEl>
                                          <p:spTgt spid="24"/>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randombar(horizontal)">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3" dur="500"/>
                                        <p:tgtEl>
                                          <p:spTgt spid="17">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8"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MỞ ĐẦU</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858833"/>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54808" y="1741438"/>
            <a:ext cx="3002792" cy="1154162"/>
          </a:xfrm>
          <a:prstGeom prst="rect">
            <a:avLst/>
          </a:prstGeom>
        </p:spPr>
        <p:txBody>
          <a:bodyPr wrap="square">
            <a:spAutoFit/>
          </a:bodyPr>
          <a:lstStyle/>
          <a:p>
            <a:pPr algn="ctr"/>
            <a:r>
              <a:rPr lang="en-US" sz="2300" i="1" dirty="0" err="1" smtClean="0">
                <a:solidFill>
                  <a:srgbClr val="FF0000"/>
                </a:solidFill>
                <a:latin typeface="Cambria" panose="02040503050406030204" pitchFamily="18" charset="0"/>
                <a:ea typeface="Cambria" panose="02040503050406030204" pitchFamily="18" charset="0"/>
              </a:rPr>
              <a:t>Em</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hãy</a:t>
            </a:r>
            <a:r>
              <a:rPr lang="en-US" sz="2300" i="1" dirty="0" smtClean="0">
                <a:solidFill>
                  <a:srgbClr val="FF0000"/>
                </a:solidFill>
                <a:latin typeface="Cambria" panose="02040503050406030204" pitchFamily="18" charset="0"/>
                <a:ea typeface="Cambria" panose="02040503050406030204" pitchFamily="18" charset="0"/>
              </a:rPr>
              <a:t> t</a:t>
            </a:r>
            <a:r>
              <a:rPr lang="vi-VN" sz="2300" i="1" dirty="0" smtClean="0">
                <a:solidFill>
                  <a:srgbClr val="FF0000"/>
                </a:solidFill>
                <a:latin typeface="Cambria" panose="02040503050406030204" pitchFamily="18" charset="0"/>
                <a:ea typeface="Cambria" panose="02040503050406030204" pitchFamily="18" charset="0"/>
              </a:rPr>
              <a:t>ìm ví </a:t>
            </a:r>
            <a:r>
              <a:rPr lang="vi-VN" sz="2300" i="1" dirty="0">
                <a:solidFill>
                  <a:srgbClr val="FF0000"/>
                </a:solidFill>
                <a:latin typeface="Cambria" panose="02040503050406030204" pitchFamily="18" charset="0"/>
                <a:ea typeface="Cambria" panose="02040503050406030204" pitchFamily="18" charset="0"/>
              </a:rPr>
              <a:t>dụ để thấy được vai trò của Địa lí trong </a:t>
            </a:r>
            <a:r>
              <a:rPr lang="vi-VN" sz="2300" i="1" dirty="0" smtClean="0">
                <a:solidFill>
                  <a:srgbClr val="FF0000"/>
                </a:solidFill>
                <a:latin typeface="Cambria" panose="02040503050406030204" pitchFamily="18" charset="0"/>
                <a:ea typeface="Cambria" panose="02040503050406030204" pitchFamily="18" charset="0"/>
              </a:rPr>
              <a:t>cuộc </a:t>
            </a:r>
            <a:r>
              <a:rPr lang="vi-VN" sz="2300" i="1" dirty="0">
                <a:solidFill>
                  <a:srgbClr val="FF0000"/>
                </a:solidFill>
                <a:latin typeface="Cambria" panose="02040503050406030204" pitchFamily="18" charset="0"/>
                <a:ea typeface="Cambria" panose="02040503050406030204" pitchFamily="18" charset="0"/>
              </a:rPr>
              <a:t>sống.</a:t>
            </a:r>
            <a:endParaRPr lang="en-US" sz="2300"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295400"/>
            <a:ext cx="4474760" cy="1846659"/>
          </a:xfrm>
          <a:prstGeom prst="rect">
            <a:avLst/>
          </a:prstGeom>
        </p:spPr>
        <p:txBody>
          <a:bodyPr wrap="square">
            <a:spAutoFit/>
          </a:bodyPr>
          <a:lstStyle/>
          <a:p>
            <a:pPr algn="just"/>
            <a:r>
              <a:rPr lang="vi-VN" sz="1900" dirty="0">
                <a:latin typeface="Cambria" panose="02040503050406030204" pitchFamily="18" charset="0"/>
                <a:ea typeface="Cambria" panose="02040503050406030204" pitchFamily="18" charset="0"/>
              </a:rPr>
              <a:t>Ví dụ biết các dấu hiệu nhận biết sóng thần giúp chúng phòng tránh kịp thời như đại dương đột nhiên nổi lên một cơn sóng trông rất lớn. Nước biển đột nhiên rút xuống để lộ ra một </a:t>
            </a:r>
            <a:r>
              <a:rPr lang="vi-VN" sz="1900" dirty="0" smtClean="0">
                <a:latin typeface="Cambria" panose="02040503050406030204" pitchFamily="18" charset="0"/>
                <a:ea typeface="Cambria" panose="02040503050406030204" pitchFamily="18" charset="0"/>
              </a:rPr>
              <a:t>kh</a:t>
            </a:r>
            <a:r>
              <a:rPr lang="en-US" sz="1900" smtClean="0">
                <a:latin typeface="Cambria" panose="02040503050406030204" pitchFamily="18" charset="0"/>
                <a:ea typeface="Cambria" panose="02040503050406030204" pitchFamily="18" charset="0"/>
              </a:rPr>
              <a:t>oả</a:t>
            </a:r>
            <a:r>
              <a:rPr lang="vi-VN" sz="1900" dirty="0" smtClean="0">
                <a:latin typeface="Cambria" panose="02040503050406030204" pitchFamily="18" charset="0"/>
                <a:ea typeface="Cambria" panose="02040503050406030204" pitchFamily="18" charset="0"/>
              </a:rPr>
              <a:t>ng </a:t>
            </a:r>
            <a:r>
              <a:rPr lang="vi-VN" sz="1900" dirty="0">
                <a:latin typeface="Cambria" panose="02040503050406030204" pitchFamily="18" charset="0"/>
                <a:ea typeface="Cambria" panose="02040503050406030204" pitchFamily="18" charset="0"/>
              </a:rPr>
              <a:t>trống lớn, những bong bóng nước lớn sủi lên… </a:t>
            </a:r>
          </a:p>
        </p:txBody>
      </p:sp>
      <p:sp>
        <p:nvSpPr>
          <p:cNvPr id="25" name="Rounded Rectangle 24"/>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3</a:t>
            </a:r>
            <a:endParaRPr lang="en-US" sz="3000" b="1" dirty="0">
              <a:effectLst>
                <a:outerShdw blurRad="38100" dist="38100" dir="2700000" algn="tl">
                  <a:srgbClr val="000000">
                    <a:alpha val="43137"/>
                  </a:srgbClr>
                </a:outerShdw>
              </a:effectLst>
              <a:latin typeface="Cambria" pitchFamily="18" charset="0"/>
            </a:endParaRPr>
          </a:p>
        </p:txBody>
      </p:sp>
      <p:sp>
        <p:nvSpPr>
          <p:cNvPr id="26"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smtClean="0">
                <a:solidFill>
                  <a:srgbClr val="0D30DD"/>
                </a:solidFill>
                <a:latin typeface="Cambria" pitchFamily="18" charset="0"/>
              </a:rPr>
              <a:t>Địa </a:t>
            </a:r>
            <a:r>
              <a:rPr lang="vi-VN" sz="2400" b="1" dirty="0">
                <a:solidFill>
                  <a:srgbClr val="0D30DD"/>
                </a:solidFill>
                <a:latin typeface="Cambria" pitchFamily="18" charset="0"/>
              </a:rPr>
              <a:t>lí và </a:t>
            </a:r>
            <a:r>
              <a:rPr lang="en-US" sz="2400" b="1" dirty="0" err="1" smtClean="0">
                <a:solidFill>
                  <a:srgbClr val="0D30DD"/>
                </a:solidFill>
                <a:latin typeface="Cambria" pitchFamily="18" charset="0"/>
              </a:rPr>
              <a:t>cuộc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sống</a:t>
            </a:r>
            <a:endParaRPr lang="en-US" sz="2400" b="1" dirty="0">
              <a:solidFill>
                <a:srgbClr val="0D30DD"/>
              </a:solidFill>
              <a:latin typeface="Cambria" pitchFamily="18" charset="0"/>
            </a:endParaRPr>
          </a:p>
        </p:txBody>
      </p:sp>
      <p:pic>
        <p:nvPicPr>
          <p:cNvPr id="5122" name="Picture 2" descr="Dấu hiệu nhận biết và các biện pháp phòng tránh sóng thầ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0801" y="3776935"/>
            <a:ext cx="3962399" cy="2776265"/>
          </a:xfrm>
          <a:prstGeom prst="rect">
            <a:avLst/>
          </a:prstGeom>
          <a:noFill/>
          <a:ln>
            <a:solidFill>
              <a:srgbClr val="0D30DD"/>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1061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36"/>
                                        </p:tgtEl>
                                        <p:attrNameLst>
                                          <p:attrName>style.visibility</p:attrName>
                                        </p:attrNameLst>
                                      </p:cBhvr>
                                      <p:to>
                                        <p:strVal val="visible"/>
                                      </p:to>
                                    </p:set>
                                    <p:animEffect transition="in" filter="fade">
                                      <p:cBhvr>
                                        <p:cTn id="23" dur="500"/>
                                        <p:tgtEl>
                                          <p:spTgt spid="1036"/>
                                        </p:tgtEl>
                                      </p:cBhvr>
                                    </p:animEffect>
                                  </p:childTnLst>
                                </p:cTn>
                              </p:par>
                              <p:par>
                                <p:cTn id="24" presetID="10" presetClass="entr" presetSubtype="0" fill="hold" nodeType="withEffect">
                                  <p:stCondLst>
                                    <p:cond delay="0"/>
                                  </p:stCondLst>
                                  <p:childTnLst>
                                    <p:set>
                                      <p:cBhvr>
                                        <p:cTn id="25" dur="1" fill="hold">
                                          <p:stCondLst>
                                            <p:cond delay="0"/>
                                          </p:stCondLst>
                                        </p:cTn>
                                        <p:tgtEl>
                                          <p:spTgt spid="1034"/>
                                        </p:tgtEl>
                                        <p:attrNameLst>
                                          <p:attrName>style.visibility</p:attrName>
                                        </p:attrNameLst>
                                      </p:cBhvr>
                                      <p:to>
                                        <p:strVal val="visible"/>
                                      </p:to>
                                    </p:set>
                                    <p:animEffect transition="in" filter="fade">
                                      <p:cBhvr>
                                        <p:cTn id="26" dur="500"/>
                                        <p:tgtEl>
                                          <p:spTgt spid="1034"/>
                                        </p:tgtEl>
                                      </p:cBhvr>
                                    </p:animEffec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1036"/>
                                        </p:tgtEl>
                                        <p:attrNameLst>
                                          <p:attrName>r</p:attrName>
                                        </p:attrNameLst>
                                      </p:cBhvr>
                                    </p:animRot>
                                    <p:animRot by="-240000">
                                      <p:cBhvr>
                                        <p:cTn id="29" dur="200" fill="hold">
                                          <p:stCondLst>
                                            <p:cond delay="200"/>
                                          </p:stCondLst>
                                        </p:cTn>
                                        <p:tgtEl>
                                          <p:spTgt spid="1036"/>
                                        </p:tgtEl>
                                        <p:attrNameLst>
                                          <p:attrName>r</p:attrName>
                                        </p:attrNameLst>
                                      </p:cBhvr>
                                    </p:animRot>
                                    <p:animRot by="240000">
                                      <p:cBhvr>
                                        <p:cTn id="30" dur="200" fill="hold">
                                          <p:stCondLst>
                                            <p:cond delay="400"/>
                                          </p:stCondLst>
                                        </p:cTn>
                                        <p:tgtEl>
                                          <p:spTgt spid="1036"/>
                                        </p:tgtEl>
                                        <p:attrNameLst>
                                          <p:attrName>r</p:attrName>
                                        </p:attrNameLst>
                                      </p:cBhvr>
                                    </p:animRot>
                                    <p:animRot by="-240000">
                                      <p:cBhvr>
                                        <p:cTn id="31" dur="200" fill="hold">
                                          <p:stCondLst>
                                            <p:cond delay="600"/>
                                          </p:stCondLst>
                                        </p:cTn>
                                        <p:tgtEl>
                                          <p:spTgt spid="1036"/>
                                        </p:tgtEl>
                                        <p:attrNameLst>
                                          <p:attrName>r</p:attrName>
                                        </p:attrNameLst>
                                      </p:cBhvr>
                                    </p:animRot>
                                    <p:animRot by="120000">
                                      <p:cBhvr>
                                        <p:cTn id="32" dur="200" fill="hold">
                                          <p:stCondLst>
                                            <p:cond delay="800"/>
                                          </p:stCondLst>
                                        </p:cTn>
                                        <p:tgtEl>
                                          <p:spTgt spid="1036"/>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randombar(horizontal)">
                                      <p:cBhvr>
                                        <p:cTn id="37" dur="500"/>
                                        <p:tgtEl>
                                          <p:spTgt spid="24"/>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randombar(horizontal)">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45" dur="500"/>
                                        <p:tgtEl>
                                          <p:spTgt spid="17">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5122"/>
                                        </p:tgtEl>
                                        <p:attrNameLst>
                                          <p:attrName>style.visibility</p:attrName>
                                        </p:attrNameLst>
                                      </p:cBhvr>
                                      <p:to>
                                        <p:strVal val="visible"/>
                                      </p:to>
                                    </p:set>
                                    <p:animEffect transition="in" filter="randombar(horizontal)">
                                      <p:cBhvr>
                                        <p:cTn id="50"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pic>
        <p:nvPicPr>
          <p:cNvPr id="1034"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609600" y="1642914"/>
            <a:ext cx="6629399" cy="2488394"/>
          </a:xfrm>
          <a:prstGeom prst="wedgeRoundRectCallout">
            <a:avLst>
              <a:gd name="adj1" fmla="val 46375"/>
              <a:gd name="adj2" fmla="val 112965"/>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7" name="Rectangle 16"/>
          <p:cNvSpPr/>
          <p:nvPr/>
        </p:nvSpPr>
        <p:spPr>
          <a:xfrm>
            <a:off x="762000" y="1752600"/>
            <a:ext cx="6248399" cy="2123658"/>
          </a:xfrm>
          <a:prstGeom prst="rect">
            <a:avLst/>
          </a:prstGeom>
        </p:spPr>
        <p:txBody>
          <a:bodyPr wrap="square">
            <a:spAutoFit/>
          </a:bodyPr>
          <a:lstStyle/>
          <a:p>
            <a:pPr algn="just"/>
            <a:r>
              <a:rPr lang="vi-VN" sz="2200" dirty="0">
                <a:latin typeface="Cambria" panose="02040503050406030204" pitchFamily="18" charset="0"/>
                <a:ea typeface="Cambria" panose="02040503050406030204" pitchFamily="18" charset="0"/>
              </a:rPr>
              <a:t>- Việc gắn Địa lí và cuộc sống giúp các em kết quả cao hơn. Các em sẽ có hiểu biết về các hiện tượng tự nhiên và thấy được mối quan hệ giữa con người và thiên nhiên... </a:t>
            </a:r>
          </a:p>
          <a:p>
            <a:pPr algn="just"/>
            <a:r>
              <a:rPr lang="vi-VN" sz="2200" dirty="0">
                <a:latin typeface="Cambria" panose="02040503050406030204" pitchFamily="18" charset="0"/>
                <a:ea typeface="Cambria" panose="02040503050406030204" pitchFamily="18" charset="0"/>
              </a:rPr>
              <a:t>- Giúp các em vận dụng hiểu biết để giải quyết các vấn đề trong cuộc sống hàng ngày.</a:t>
            </a:r>
          </a:p>
        </p:txBody>
      </p:sp>
      <p:sp>
        <p:nvSpPr>
          <p:cNvPr id="20" name="Rounded Rectangle 19"/>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sp>
        <p:nvSpPr>
          <p:cNvPr id="2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Địa</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lí</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cuộc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sống</a:t>
            </a:r>
            <a:endParaRPr lang="en-US" sz="2400" b="1" dirty="0">
              <a:solidFill>
                <a:srgbClr val="0D30DD"/>
              </a:solidFill>
              <a:latin typeface="Cambria" pitchFamily="18" charset="0"/>
            </a:endParaRPr>
          </a:p>
        </p:txBody>
      </p:sp>
      <p:sp>
        <p:nvSpPr>
          <p:cNvPr id="22" name="Rectangle 21"/>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MỞ ĐẦU</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Tree>
    <p:extLst>
      <p:ext uri="{BB962C8B-B14F-4D97-AF65-F5344CB8AC3E}">
        <p14:creationId xmlns:p14="http://schemas.microsoft.com/office/powerpoint/2010/main" val="27842561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500"/>
                                        <p:tgtEl>
                                          <p:spTgt spid="1036"/>
                                        </p:tgtEl>
                                      </p:cBhvr>
                                    </p:animEffect>
                                  </p:childTnLst>
                                </p:cTn>
                              </p:par>
                              <p:par>
                                <p:cTn id="8" presetID="10" presetClass="entr" presetSubtype="0" fill="hold" nodeType="withEffect">
                                  <p:stCondLst>
                                    <p:cond delay="0"/>
                                  </p:stCondLst>
                                  <p:childTnLst>
                                    <p:set>
                                      <p:cBhvr>
                                        <p:cTn id="9" dur="1" fill="hold">
                                          <p:stCondLst>
                                            <p:cond delay="0"/>
                                          </p:stCondLst>
                                        </p:cTn>
                                        <p:tgtEl>
                                          <p:spTgt spid="1034"/>
                                        </p:tgtEl>
                                        <p:attrNameLst>
                                          <p:attrName>style.visibility</p:attrName>
                                        </p:attrNameLst>
                                      </p:cBhvr>
                                      <p:to>
                                        <p:strVal val="visible"/>
                                      </p:to>
                                    </p:set>
                                    <p:animEffect transition="in" filter="fade">
                                      <p:cBhvr>
                                        <p:cTn id="10" dur="500"/>
                                        <p:tgtEl>
                                          <p:spTgt spid="1034"/>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036"/>
                                        </p:tgtEl>
                                        <p:attrNameLst>
                                          <p:attrName>r</p:attrName>
                                        </p:attrNameLst>
                                      </p:cBhvr>
                                    </p:animRot>
                                    <p:animRot by="-240000">
                                      <p:cBhvr>
                                        <p:cTn id="13" dur="200" fill="hold">
                                          <p:stCondLst>
                                            <p:cond delay="200"/>
                                          </p:stCondLst>
                                        </p:cTn>
                                        <p:tgtEl>
                                          <p:spTgt spid="1036"/>
                                        </p:tgtEl>
                                        <p:attrNameLst>
                                          <p:attrName>r</p:attrName>
                                        </p:attrNameLst>
                                      </p:cBhvr>
                                    </p:animRot>
                                    <p:animRot by="240000">
                                      <p:cBhvr>
                                        <p:cTn id="14" dur="200" fill="hold">
                                          <p:stCondLst>
                                            <p:cond delay="400"/>
                                          </p:stCondLst>
                                        </p:cTn>
                                        <p:tgtEl>
                                          <p:spTgt spid="1036"/>
                                        </p:tgtEl>
                                        <p:attrNameLst>
                                          <p:attrName>r</p:attrName>
                                        </p:attrNameLst>
                                      </p:cBhvr>
                                    </p:animRot>
                                    <p:animRot by="-240000">
                                      <p:cBhvr>
                                        <p:cTn id="15" dur="200" fill="hold">
                                          <p:stCondLst>
                                            <p:cond delay="600"/>
                                          </p:stCondLst>
                                        </p:cTn>
                                        <p:tgtEl>
                                          <p:spTgt spid="1036"/>
                                        </p:tgtEl>
                                        <p:attrNameLst>
                                          <p:attrName>r</p:attrName>
                                        </p:attrNameLst>
                                      </p:cBhvr>
                                    </p:animRot>
                                    <p:animRot by="120000">
                                      <p:cBhvr>
                                        <p:cTn id="16" dur="200" fill="hold">
                                          <p:stCondLst>
                                            <p:cond delay="800"/>
                                          </p:stCondLst>
                                        </p:cTn>
                                        <p:tgtEl>
                                          <p:spTgt spid="103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29" dur="500"/>
                                        <p:tgtEl>
                                          <p:spTgt spid="1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34"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4</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311232"/>
            <a:ext cx="4474760" cy="2041567"/>
          </a:xfrm>
          <a:prstGeom prst="wedgeRoundRectCallout">
            <a:avLst>
              <a:gd name="adj1" fmla="val 22774"/>
              <a:gd name="adj2" fmla="val 72940"/>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905000"/>
            <a:ext cx="3875966" cy="16001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2224816"/>
            <a:ext cx="3352800" cy="969496"/>
          </a:xfrm>
          <a:prstGeom prst="rect">
            <a:avLst/>
          </a:prstGeom>
        </p:spPr>
        <p:txBody>
          <a:bodyPr wrap="square">
            <a:spAutoFit/>
          </a:bodyPr>
          <a:lstStyle/>
          <a:p>
            <a:pPr algn="ctr"/>
            <a:r>
              <a:rPr lang="vi-VN" sz="1900" i="1" dirty="0">
                <a:solidFill>
                  <a:srgbClr val="FF0000"/>
                </a:solidFill>
                <a:latin typeface="Cambria" panose="02040503050406030204" pitchFamily="18" charset="0"/>
                <a:ea typeface="Cambria" panose="02040503050406030204" pitchFamily="18" charset="0"/>
              </a:rPr>
              <a:t>Quan sát hình 1, 2, 3 cho biết những nội dung được thể hiện qua các hình đó.</a:t>
            </a:r>
            <a:endParaRPr lang="en-US" sz="1900"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289953"/>
            <a:ext cx="4474760" cy="2431435"/>
          </a:xfrm>
          <a:prstGeom prst="rect">
            <a:avLst/>
          </a:prstGeom>
        </p:spPr>
        <p:txBody>
          <a:bodyPr wrap="square">
            <a:spAutoFit/>
          </a:bodyPr>
          <a:lstStyle/>
          <a:p>
            <a:pPr algn="just"/>
            <a:r>
              <a:rPr lang="vi-VN" sz="1900" dirty="0">
                <a:latin typeface="Cambria" panose="02040503050406030204" pitchFamily="18" charset="0"/>
                <a:ea typeface="Cambria" panose="02040503050406030204" pitchFamily="18" charset="0"/>
              </a:rPr>
              <a:t>- Hình 1: Thể hiện 3 lớp: vỏ, manti và nhân.</a:t>
            </a:r>
          </a:p>
          <a:p>
            <a:pPr algn="just"/>
            <a:r>
              <a:rPr lang="vi-VN" sz="1900" dirty="0">
                <a:latin typeface="Cambria" panose="02040503050406030204" pitchFamily="18" charset="0"/>
                <a:ea typeface="Cambria" panose="02040503050406030204" pitchFamily="18" charset="0"/>
              </a:rPr>
              <a:t>- Hình 2. Thể hiện qui mô dân số (các cột) tương ứng với 8 năm từ </a:t>
            </a:r>
            <a:r>
              <a:rPr lang="vi-VN" sz="1900" dirty="0" smtClean="0">
                <a:latin typeface="Cambria" panose="02040503050406030204" pitchFamily="18" charset="0"/>
                <a:ea typeface="Cambria" panose="02040503050406030204" pitchFamily="18" charset="0"/>
              </a:rPr>
              <a:t>1804-20</a:t>
            </a:r>
            <a:r>
              <a:rPr lang="en-US" sz="1900" dirty="0" smtClean="0">
                <a:latin typeface="Cambria" panose="02040503050406030204" pitchFamily="18" charset="0"/>
                <a:ea typeface="Cambria" panose="02040503050406030204" pitchFamily="18" charset="0"/>
              </a:rPr>
              <a:t>18</a:t>
            </a:r>
            <a:r>
              <a:rPr lang="vi-VN" sz="1900" dirty="0" smtClean="0">
                <a:latin typeface="Cambria" panose="02040503050406030204" pitchFamily="18" charset="0"/>
                <a:ea typeface="Cambria" panose="02040503050406030204" pitchFamily="18" charset="0"/>
              </a:rPr>
              <a:t>.</a:t>
            </a:r>
            <a:endParaRPr lang="vi-VN" sz="1900" dirty="0">
              <a:latin typeface="Cambria" panose="02040503050406030204" pitchFamily="18" charset="0"/>
              <a:ea typeface="Cambria" panose="02040503050406030204" pitchFamily="18" charset="0"/>
            </a:endParaRPr>
          </a:p>
          <a:p>
            <a:pPr algn="just"/>
            <a:r>
              <a:rPr lang="vi-VN" sz="1900" dirty="0">
                <a:latin typeface="Cambria" panose="02040503050406030204" pitchFamily="18" charset="0"/>
                <a:ea typeface="Cambria" panose="02040503050406030204" pitchFamily="18" charset="0"/>
              </a:rPr>
              <a:t>- Hình 3. </a:t>
            </a:r>
            <a:r>
              <a:rPr lang="vi-VN" sz="1900" dirty="0">
                <a:latin typeface="Cambria" panose="02040503050406030204" pitchFamily="18" charset="0"/>
                <a:ea typeface="Cambria" panose="02040503050406030204" pitchFamily="18" charset="0"/>
              </a:rPr>
              <a:t>Bản đồ biển và đại dương trên thể hiện các biển trong 4 đại dương và các châu lục tiếp giáp với các đại </a:t>
            </a:r>
            <a:r>
              <a:rPr lang="vi-VN" sz="1900" dirty="0" smtClean="0">
                <a:latin typeface="Cambria" panose="02040503050406030204" pitchFamily="18" charset="0"/>
                <a:ea typeface="Cambria" panose="02040503050406030204" pitchFamily="18" charset="0"/>
              </a:rPr>
              <a:t>dương</a:t>
            </a:r>
            <a:r>
              <a:rPr lang="en-US" sz="1900" dirty="0" smtClean="0">
                <a:latin typeface="Cambria" panose="02040503050406030204" pitchFamily="18" charset="0"/>
                <a:ea typeface="Cambria" panose="02040503050406030204" pitchFamily="18" charset="0"/>
              </a:rPr>
              <a:t>.</a:t>
            </a:r>
            <a:r>
              <a:rPr lang="vi-VN" sz="1900" dirty="0" smtClean="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đó.</a:t>
            </a:r>
            <a:endParaRPr lang="vi-VN" sz="19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Luyện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tập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vận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MỞ ĐẦU</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a</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Luyện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pic>
        <p:nvPicPr>
          <p:cNvPr id="3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3429000"/>
            <a:ext cx="1758192" cy="1600201"/>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4" descr="Không có mô tả."/>
          <p:cNvPicPr/>
          <p:nvPr/>
        </p:nvPicPr>
        <p:blipFill rotWithShape="1">
          <a:blip r:embed="rId10" cstate="print">
            <a:extLst>
              <a:ext uri="{BEBA8EAE-BF5A-486C-A8C5-ECC9F3942E4B}">
                <a14:imgProps xmlns:a14="http://schemas.microsoft.com/office/drawing/2010/main">
                  <a14:imgLayer r:embed="rId11">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8046" t="10604" b="20862"/>
          <a:stretch/>
        </p:blipFill>
        <p:spPr bwMode="auto">
          <a:xfrm rot="16200000">
            <a:off x="2551351" y="4825207"/>
            <a:ext cx="1417161" cy="2166936"/>
          </a:xfrm>
          <a:prstGeom prst="rect">
            <a:avLst/>
          </a:prstGeom>
          <a:noFill/>
          <a:ln>
            <a:solidFill>
              <a:srgbClr val="00FF00"/>
            </a:solidFill>
          </a:ln>
          <a:extLst>
            <a:ext uri="{53640926-AAD7-44D8-BBD7-CCE9431645EC}">
              <a14:shadowObscured xmlns:a14="http://schemas.microsoft.com/office/drawing/2010/main"/>
            </a:ext>
          </a:extLst>
        </p:spPr>
      </p:pic>
      <p:pic>
        <p:nvPicPr>
          <p:cNvPr id="36" name="Picture 35"/>
          <p:cNvPicPr/>
          <p:nvPr/>
        </p:nvPicPr>
        <p:blipFill rotWithShape="1">
          <a:blip r:embed="rId12" cstate="print">
            <a:extLst>
              <a:ext uri="{BEBA8EAE-BF5A-486C-A8C5-ECC9F3942E4B}">
                <a14:imgProps xmlns:a14="http://schemas.microsoft.com/office/drawing/2010/main">
                  <a14:imgLayer r:embed="rId13">
                    <a14:imgEffect>
                      <a14:sharpenSoften amount="50000"/>
                    </a14:imgEffect>
                  </a14:imgLayer>
                </a14:imgProps>
              </a:ext>
              <a:ext uri="{28A0092B-C50C-407E-A947-70E740481C1C}">
                <a14:useLocalDpi xmlns:a14="http://schemas.microsoft.com/office/drawing/2010/main" val="0"/>
              </a:ext>
            </a:extLst>
          </a:blip>
          <a:srcRect l="1633" b="6130"/>
          <a:stretch/>
        </p:blipFill>
        <p:spPr bwMode="auto">
          <a:xfrm>
            <a:off x="4430120" y="5200094"/>
            <a:ext cx="2275480" cy="1417162"/>
          </a:xfrm>
          <a:prstGeom prst="rect">
            <a:avLst/>
          </a:prstGeom>
          <a:noFill/>
          <a:ln>
            <a:solidFill>
              <a:srgbClr val="00FF0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72322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randombar(horizontal)">
                                      <p:cBhvr>
                                        <p:cTn id="23" dur="500"/>
                                        <p:tgtEl>
                                          <p:spTgt spid="34"/>
                                        </p:tgtEl>
                                      </p:cBhvr>
                                    </p:animEffect>
                                  </p:childTnLst>
                                </p:cTn>
                              </p:par>
                              <p:par>
                                <p:cTn id="24" presetID="14" presetClass="entr" presetSubtype="10" fill="hold"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randombar(horizontal)">
                                      <p:cBhvr>
                                        <p:cTn id="26" dur="500"/>
                                        <p:tgtEl>
                                          <p:spTgt spid="35"/>
                                        </p:tgtEl>
                                      </p:cBhvr>
                                    </p:animEffect>
                                  </p:childTnLst>
                                </p:cTn>
                              </p:par>
                              <p:par>
                                <p:cTn id="27" presetID="14" presetClass="entr" presetSubtype="1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randombar(horizontal)">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36"/>
                                        </p:tgtEl>
                                        <p:attrNameLst>
                                          <p:attrName>style.visibility</p:attrName>
                                        </p:attrNameLst>
                                      </p:cBhvr>
                                      <p:to>
                                        <p:strVal val="visible"/>
                                      </p:to>
                                    </p:set>
                                    <p:animEffect transition="in" filter="fade">
                                      <p:cBhvr>
                                        <p:cTn id="34" dur="500"/>
                                        <p:tgtEl>
                                          <p:spTgt spid="1036"/>
                                        </p:tgtEl>
                                      </p:cBhvr>
                                    </p:animEffect>
                                  </p:childTnLst>
                                </p:cTn>
                              </p:par>
                              <p:par>
                                <p:cTn id="35" presetID="10" presetClass="entr" presetSubtype="0" fill="hold" nodeType="withEffect">
                                  <p:stCondLst>
                                    <p:cond delay="0"/>
                                  </p:stCondLst>
                                  <p:childTnLst>
                                    <p:set>
                                      <p:cBhvr>
                                        <p:cTn id="36" dur="1" fill="hold">
                                          <p:stCondLst>
                                            <p:cond delay="0"/>
                                          </p:stCondLst>
                                        </p:cTn>
                                        <p:tgtEl>
                                          <p:spTgt spid="1034"/>
                                        </p:tgtEl>
                                        <p:attrNameLst>
                                          <p:attrName>style.visibility</p:attrName>
                                        </p:attrNameLst>
                                      </p:cBhvr>
                                      <p:to>
                                        <p:strVal val="visible"/>
                                      </p:to>
                                    </p:set>
                                    <p:animEffect transition="in" filter="fade">
                                      <p:cBhvr>
                                        <p:cTn id="37" dur="500"/>
                                        <p:tgtEl>
                                          <p:spTgt spid="1034"/>
                                        </p:tgtEl>
                                      </p:cBhvr>
                                    </p:animEffect>
                                  </p:childTnLst>
                                </p:cTn>
                              </p:par>
                              <p:par>
                                <p:cTn id="38" presetID="32" presetClass="emph" presetSubtype="0" repeatCount="indefinite" fill="hold" nodeType="withEffect">
                                  <p:stCondLst>
                                    <p:cond delay="0"/>
                                  </p:stCondLst>
                                  <p:childTnLst>
                                    <p:animRot by="120000">
                                      <p:cBhvr>
                                        <p:cTn id="39" dur="100" fill="hold">
                                          <p:stCondLst>
                                            <p:cond delay="0"/>
                                          </p:stCondLst>
                                        </p:cTn>
                                        <p:tgtEl>
                                          <p:spTgt spid="1036"/>
                                        </p:tgtEl>
                                        <p:attrNameLst>
                                          <p:attrName>r</p:attrName>
                                        </p:attrNameLst>
                                      </p:cBhvr>
                                    </p:animRot>
                                    <p:animRot by="-240000">
                                      <p:cBhvr>
                                        <p:cTn id="40" dur="200" fill="hold">
                                          <p:stCondLst>
                                            <p:cond delay="200"/>
                                          </p:stCondLst>
                                        </p:cTn>
                                        <p:tgtEl>
                                          <p:spTgt spid="1036"/>
                                        </p:tgtEl>
                                        <p:attrNameLst>
                                          <p:attrName>r</p:attrName>
                                        </p:attrNameLst>
                                      </p:cBhvr>
                                    </p:animRot>
                                    <p:animRot by="240000">
                                      <p:cBhvr>
                                        <p:cTn id="41" dur="200" fill="hold">
                                          <p:stCondLst>
                                            <p:cond delay="400"/>
                                          </p:stCondLst>
                                        </p:cTn>
                                        <p:tgtEl>
                                          <p:spTgt spid="1036"/>
                                        </p:tgtEl>
                                        <p:attrNameLst>
                                          <p:attrName>r</p:attrName>
                                        </p:attrNameLst>
                                      </p:cBhvr>
                                    </p:animRot>
                                    <p:animRot by="-240000">
                                      <p:cBhvr>
                                        <p:cTn id="42" dur="200" fill="hold">
                                          <p:stCondLst>
                                            <p:cond delay="600"/>
                                          </p:stCondLst>
                                        </p:cTn>
                                        <p:tgtEl>
                                          <p:spTgt spid="1036"/>
                                        </p:tgtEl>
                                        <p:attrNameLst>
                                          <p:attrName>r</p:attrName>
                                        </p:attrNameLst>
                                      </p:cBhvr>
                                    </p:animRot>
                                    <p:animRot by="120000">
                                      <p:cBhvr>
                                        <p:cTn id="43" dur="200" fill="hold">
                                          <p:stCondLst>
                                            <p:cond delay="800"/>
                                          </p:stCondLst>
                                        </p:cTn>
                                        <p:tgtEl>
                                          <p:spTgt spid="1036"/>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randombar(horizontal)">
                                      <p:cBhvr>
                                        <p:cTn id="48" dur="500"/>
                                        <p:tgtEl>
                                          <p:spTgt spid="24"/>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randombar(horizontal)">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6" dur="500"/>
                                        <p:tgtEl>
                                          <p:spTgt spid="17">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nodeType="clickEffect">
                                  <p:stCondLst>
                                    <p:cond delay="0"/>
                                  </p:stCondLst>
                                  <p:childTnLst>
                                    <p:set>
                                      <p:cBhvr>
                                        <p:cTn id="60"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61" dur="500"/>
                                        <p:tgtEl>
                                          <p:spTgt spid="17">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nodeType="clickEffect">
                                  <p:stCondLst>
                                    <p:cond delay="0"/>
                                  </p:stCondLst>
                                  <p:childTnLst>
                                    <p:set>
                                      <p:cBhvr>
                                        <p:cTn id="65"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66"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4</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2057400"/>
          </a:xfrm>
          <a:prstGeom prst="wedgeRoundRectCallout">
            <a:avLst>
              <a:gd name="adj1" fmla="val 24477"/>
              <a:gd name="adj2" fmla="val 100910"/>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828800"/>
            <a:ext cx="3875966" cy="16763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2061627"/>
            <a:ext cx="3352800" cy="1138773"/>
          </a:xfrm>
          <a:prstGeom prst="rect">
            <a:avLst/>
          </a:prstGeom>
        </p:spPr>
        <p:txBody>
          <a:bodyPr wrap="square">
            <a:spAutoFit/>
          </a:bodyPr>
          <a:lstStyle/>
          <a:p>
            <a:pPr algn="ctr"/>
            <a:r>
              <a:rPr lang="en-US" sz="1700" i="1" dirty="0" err="1">
                <a:solidFill>
                  <a:srgbClr val="FF0000"/>
                </a:solidFill>
                <a:latin typeface="Cambria" panose="02040503050406030204" pitchFamily="18" charset="0"/>
                <a:ea typeface="Cambria" panose="02040503050406030204" pitchFamily="18" charset="0"/>
              </a:rPr>
              <a:t>Quan</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sát</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hình</a:t>
            </a:r>
            <a:r>
              <a:rPr lang="en-US" sz="1700" i="1" dirty="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ảnh</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và</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hiểu</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biết</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của</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mình</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em</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hãy</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giải</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thích</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câu</a:t>
            </a:r>
            <a:r>
              <a:rPr lang="en-US" sz="1700" i="1" dirty="0" smtClean="0">
                <a:solidFill>
                  <a:srgbClr val="FF0000"/>
                </a:solidFill>
                <a:latin typeface="Cambria" panose="02040503050406030204" pitchFamily="18" charset="0"/>
                <a:ea typeface="Cambria" panose="02040503050406030204" pitchFamily="18" charset="0"/>
              </a:rPr>
              <a:t> ca </a:t>
            </a:r>
            <a:r>
              <a:rPr lang="en-US" sz="1700" i="1" dirty="0" err="1" smtClean="0">
                <a:solidFill>
                  <a:srgbClr val="FF0000"/>
                </a:solidFill>
                <a:latin typeface="Cambria" panose="02040503050406030204" pitchFamily="18" charset="0"/>
                <a:ea typeface="Cambria" panose="02040503050406030204" pitchFamily="18" charset="0"/>
              </a:rPr>
              <a:t>dao</a:t>
            </a:r>
            <a:r>
              <a:rPr lang="en-US" sz="1700" i="1" dirty="0" smtClean="0">
                <a:solidFill>
                  <a:srgbClr val="FF0000"/>
                </a:solidFill>
                <a:latin typeface="Cambria" panose="02040503050406030204" pitchFamily="18" charset="0"/>
                <a:ea typeface="Cambria" panose="02040503050406030204" pitchFamily="18" charset="0"/>
              </a:rPr>
              <a:t>:</a:t>
            </a:r>
          </a:p>
          <a:p>
            <a:r>
              <a:rPr lang="en-US" sz="1700" i="1" dirty="0">
                <a:solidFill>
                  <a:srgbClr val="FF0000"/>
                </a:solidFill>
                <a:latin typeface="Cambria" panose="02040503050406030204" pitchFamily="18" charset="0"/>
                <a:ea typeface="Cambria" panose="02040503050406030204" pitchFamily="18" charset="0"/>
              </a:rPr>
              <a:t>“</a:t>
            </a:r>
            <a:r>
              <a:rPr lang="en-US" sz="1700" i="1" dirty="0" err="1">
                <a:solidFill>
                  <a:srgbClr val="FF0000"/>
                </a:solidFill>
                <a:latin typeface="Cambria" panose="02040503050406030204" pitchFamily="18" charset="0"/>
                <a:ea typeface="Cambria" panose="02040503050406030204" pitchFamily="18" charset="0"/>
              </a:rPr>
              <a:t>Chuồn</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chuồn</a:t>
            </a:r>
            <a:r>
              <a:rPr lang="en-US" sz="1700" i="1" dirty="0">
                <a:solidFill>
                  <a:srgbClr val="FF0000"/>
                </a:solidFill>
                <a:latin typeface="Cambria" panose="02040503050406030204" pitchFamily="18" charset="0"/>
                <a:ea typeface="Cambria" panose="02040503050406030204" pitchFamily="18" charset="0"/>
              </a:rPr>
              <a:t> bay </a:t>
            </a:r>
            <a:r>
              <a:rPr lang="en-US" sz="1700" i="1" dirty="0" err="1">
                <a:solidFill>
                  <a:srgbClr val="FF0000"/>
                </a:solidFill>
                <a:latin typeface="Cambria" panose="02040503050406030204" pitchFamily="18" charset="0"/>
                <a:ea typeface="Cambria" panose="02040503050406030204" pitchFamily="18" charset="0"/>
              </a:rPr>
              <a:t>thấp</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thì</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mưa</a:t>
            </a:r>
            <a:endParaRPr lang="en-US" sz="1700" dirty="0">
              <a:solidFill>
                <a:srgbClr val="FF0000"/>
              </a:solidFill>
              <a:latin typeface="Cambria" panose="02040503050406030204" pitchFamily="18" charset="0"/>
              <a:ea typeface="Cambria" panose="02040503050406030204" pitchFamily="18" charset="0"/>
            </a:endParaRPr>
          </a:p>
          <a:p>
            <a:r>
              <a:rPr lang="en-US" sz="1700" i="1" dirty="0">
                <a:solidFill>
                  <a:srgbClr val="FF0000"/>
                </a:solidFill>
                <a:latin typeface="Cambria" panose="02040503050406030204" pitchFamily="18" charset="0"/>
                <a:ea typeface="Cambria" panose="02040503050406030204" pitchFamily="18" charset="0"/>
              </a:rPr>
              <a:t>Bay </a:t>
            </a:r>
            <a:r>
              <a:rPr lang="en-US" sz="1700" i="1" dirty="0" err="1">
                <a:solidFill>
                  <a:srgbClr val="FF0000"/>
                </a:solidFill>
                <a:latin typeface="Cambria" panose="02040503050406030204" pitchFamily="18" charset="0"/>
                <a:ea typeface="Cambria" panose="02040503050406030204" pitchFamily="18" charset="0"/>
              </a:rPr>
              <a:t>cao</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thì</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nắng</a:t>
            </a:r>
            <a:r>
              <a:rPr lang="en-US" sz="1700" i="1" dirty="0">
                <a:solidFill>
                  <a:srgbClr val="FF0000"/>
                </a:solidFill>
                <a:latin typeface="Cambria" panose="02040503050406030204" pitchFamily="18" charset="0"/>
                <a:ea typeface="Cambria" panose="02040503050406030204" pitchFamily="18" charset="0"/>
              </a:rPr>
              <a:t>, bay </a:t>
            </a:r>
            <a:r>
              <a:rPr lang="en-US" sz="1700" i="1" dirty="0" err="1">
                <a:solidFill>
                  <a:srgbClr val="FF0000"/>
                </a:solidFill>
                <a:latin typeface="Cambria" panose="02040503050406030204" pitchFamily="18" charset="0"/>
                <a:ea typeface="Cambria" panose="02040503050406030204" pitchFamily="18" charset="0"/>
              </a:rPr>
              <a:t>vừa</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thì</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râm</a:t>
            </a:r>
            <a:r>
              <a:rPr lang="en-US" sz="1700" i="1" dirty="0" smtClean="0">
                <a:solidFill>
                  <a:srgbClr val="FF0000"/>
                </a:solidFill>
                <a:latin typeface="Cambria" panose="02040503050406030204" pitchFamily="18" charset="0"/>
                <a:ea typeface="Cambria" panose="02040503050406030204" pitchFamily="18" charset="0"/>
              </a:rPr>
              <a:t>”</a:t>
            </a:r>
            <a:endParaRPr lang="en-US" sz="1700"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295400"/>
            <a:ext cx="4474760" cy="1977464"/>
          </a:xfrm>
          <a:prstGeom prst="rect">
            <a:avLst/>
          </a:prstGeom>
        </p:spPr>
        <p:txBody>
          <a:bodyPr wrap="square">
            <a:spAutoFit/>
          </a:bodyPr>
          <a:lstStyle/>
          <a:p>
            <a:pPr algn="just"/>
            <a:r>
              <a:rPr lang="en-US" sz="1750" dirty="0" smtClean="0">
                <a:latin typeface="Cambria" panose="02040503050406030204" pitchFamily="18" charset="0"/>
                <a:ea typeface="Cambria" panose="02040503050406030204" pitchFamily="18" charset="0"/>
              </a:rPr>
              <a:t>- Do </a:t>
            </a:r>
            <a:r>
              <a:rPr lang="en-US" sz="1750" dirty="0" err="1">
                <a:latin typeface="Cambria" panose="02040503050406030204" pitchFamily="18" charset="0"/>
                <a:ea typeface="Cambria" panose="02040503050406030204" pitchFamily="18" charset="0"/>
              </a:rPr>
              <a:t>cánh</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của</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chuồn</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chuồn</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quá</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mỏng</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lại</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có</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các</a:t>
            </a:r>
            <a:r>
              <a:rPr lang="en-US" sz="1750" dirty="0">
                <a:latin typeface="Cambria" panose="02040503050406030204" pitchFamily="18" charset="0"/>
                <a:ea typeface="Cambria" panose="02040503050406030204" pitchFamily="18" charset="0"/>
              </a:rPr>
              <a:t> nan </a:t>
            </a:r>
            <a:r>
              <a:rPr lang="en-US" sz="1750" dirty="0" err="1">
                <a:latin typeface="Cambria" panose="02040503050406030204" pitchFamily="18" charset="0"/>
                <a:ea typeface="Cambria" panose="02040503050406030204" pitchFamily="18" charset="0"/>
              </a:rPr>
              <a:t>đặc</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biệt</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hút</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được</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độ</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ẩm</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của</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không</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khí</a:t>
            </a:r>
            <a:r>
              <a:rPr lang="en-US" sz="1750" dirty="0">
                <a:latin typeface="Cambria" panose="02040503050406030204" pitchFamily="18" charset="0"/>
                <a:ea typeface="Cambria" panose="02040503050406030204" pitchFamily="18" charset="0"/>
              </a:rPr>
              <a:t>. </a:t>
            </a:r>
            <a:endParaRPr lang="en-US" sz="1750" dirty="0" smtClean="0">
              <a:latin typeface="Cambria" panose="02040503050406030204" pitchFamily="18" charset="0"/>
              <a:ea typeface="Cambria" panose="02040503050406030204" pitchFamily="18" charset="0"/>
            </a:endParaRPr>
          </a:p>
          <a:p>
            <a:pPr algn="just"/>
            <a:r>
              <a:rPr lang="en-US" sz="1750" dirty="0" smtClean="0">
                <a:latin typeface="Cambria" panose="02040503050406030204" pitchFamily="18" charset="0"/>
                <a:ea typeface="Cambria" panose="02040503050406030204" pitchFamily="18" charset="0"/>
              </a:rPr>
              <a:t>- </a:t>
            </a:r>
            <a:r>
              <a:rPr lang="en-US" sz="1750" dirty="0" err="1" smtClean="0">
                <a:latin typeface="Cambria" panose="02040503050406030204" pitchFamily="18" charset="0"/>
                <a:ea typeface="Cambria" panose="02040503050406030204" pitchFamily="18" charset="0"/>
              </a:rPr>
              <a:t>Khi</a:t>
            </a:r>
            <a:r>
              <a:rPr lang="en-US" sz="1750" dirty="0" smtClean="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trời</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sắp</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mưa</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thì</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độ</a:t>
            </a:r>
            <a:r>
              <a:rPr lang="en-US" sz="1750" dirty="0">
                <a:latin typeface="Cambria" panose="02040503050406030204" pitchFamily="18" charset="0"/>
                <a:ea typeface="Cambria" panose="02040503050406030204" pitchFamily="18" charset="0"/>
              </a:rPr>
              <a:t> </a:t>
            </a:r>
            <a:r>
              <a:rPr lang="en-US" sz="1750" dirty="0" err="1" smtClean="0">
                <a:latin typeface="Cambria" panose="02040503050406030204" pitchFamily="18" charset="0"/>
                <a:ea typeface="Cambria" panose="02040503050406030204" pitchFamily="18" charset="0"/>
              </a:rPr>
              <a:t>ẩm</a:t>
            </a:r>
            <a:r>
              <a:rPr lang="en-US" sz="1750" dirty="0" smtClean="0">
                <a:latin typeface="Cambria" panose="02040503050406030204" pitchFamily="18" charset="0"/>
                <a:ea typeface="Cambria" panose="02040503050406030204" pitchFamily="18" charset="0"/>
              </a:rPr>
              <a:t> </a:t>
            </a:r>
            <a:r>
              <a:rPr lang="en-US" sz="1750" dirty="0" err="1" smtClean="0">
                <a:latin typeface="Cambria" panose="02040503050406030204" pitchFamily="18" charset="0"/>
                <a:ea typeface="Cambria" panose="02040503050406030204" pitchFamily="18" charset="0"/>
              </a:rPr>
              <a:t>không</a:t>
            </a:r>
            <a:r>
              <a:rPr lang="en-US" sz="1750" dirty="0" smtClean="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khí</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tăng</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cao</a:t>
            </a:r>
            <a:r>
              <a:rPr lang="en-US" sz="1750" dirty="0">
                <a:latin typeface="Cambria" panose="02040503050406030204" pitchFamily="18" charset="0"/>
                <a:ea typeface="Cambria" panose="02040503050406030204" pitchFamily="18" charset="0"/>
              </a:rPr>
              <a:t>, </a:t>
            </a:r>
            <a:r>
              <a:rPr lang="en-US" sz="1750" dirty="0" err="1" smtClean="0">
                <a:latin typeface="Cambria" panose="02040503050406030204" pitchFamily="18" charset="0"/>
                <a:ea typeface="Cambria" panose="02040503050406030204" pitchFamily="18" charset="0"/>
              </a:rPr>
              <a:t>có</a:t>
            </a:r>
            <a:r>
              <a:rPr lang="en-US" sz="1750" dirty="0" smtClean="0">
                <a:latin typeface="Cambria" panose="02040503050406030204" pitchFamily="18" charset="0"/>
                <a:ea typeface="Cambria" panose="02040503050406030204" pitchFamily="18" charset="0"/>
              </a:rPr>
              <a:t> </a:t>
            </a:r>
            <a:r>
              <a:rPr lang="en-US" sz="1750" dirty="0" err="1" smtClean="0">
                <a:latin typeface="Cambria" panose="02040503050406030204" pitchFamily="18" charset="0"/>
                <a:ea typeface="Cambria" panose="02040503050406030204" pitchFamily="18" charset="0"/>
              </a:rPr>
              <a:t>nhiều</a:t>
            </a:r>
            <a:r>
              <a:rPr lang="en-US" sz="1750" dirty="0" smtClean="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hơi</a:t>
            </a:r>
            <a:r>
              <a:rPr lang="en-US" sz="1750" dirty="0">
                <a:latin typeface="Cambria" panose="02040503050406030204" pitchFamily="18" charset="0"/>
                <a:ea typeface="Cambria" panose="02040503050406030204" pitchFamily="18" charset="0"/>
              </a:rPr>
              <a:t> </a:t>
            </a:r>
            <a:r>
              <a:rPr lang="en-US" sz="1750" dirty="0" err="1" smtClean="0">
                <a:latin typeface="Cambria" panose="02040503050406030204" pitchFamily="18" charset="0"/>
                <a:ea typeface="Cambria" panose="02040503050406030204" pitchFamily="18" charset="0"/>
              </a:rPr>
              <a:t>nước</a:t>
            </a:r>
            <a:r>
              <a:rPr lang="en-US" sz="1750" dirty="0" smtClean="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đọng</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vào</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những</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bộ</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cánh</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mỏng</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của</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chuồn</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chuồn</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làm</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tăng</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tải</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trọng</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khiến</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chúng</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chỉ</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có</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thể</a:t>
            </a:r>
            <a:r>
              <a:rPr lang="en-US" sz="1750" dirty="0">
                <a:latin typeface="Cambria" panose="02040503050406030204" pitchFamily="18" charset="0"/>
                <a:ea typeface="Cambria" panose="02040503050406030204" pitchFamily="18" charset="0"/>
              </a:rPr>
              <a:t> bay </a:t>
            </a:r>
            <a:r>
              <a:rPr lang="en-US" sz="1750" dirty="0" err="1" smtClean="0">
                <a:latin typeface="Cambria" panose="02040503050406030204" pitchFamily="18" charset="0"/>
                <a:ea typeface="Cambria" panose="02040503050406030204" pitchFamily="18" charset="0"/>
              </a:rPr>
              <a:t>sát</a:t>
            </a:r>
            <a:r>
              <a:rPr lang="en-US" sz="1750" dirty="0" smtClean="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mặt</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đất</a:t>
            </a:r>
            <a:r>
              <a:rPr lang="en-US" sz="1750" dirty="0">
                <a:latin typeface="Cambria" panose="02040503050406030204" pitchFamily="18" charset="0"/>
                <a:ea typeface="Cambria" panose="02040503050406030204" pitchFamily="18" charset="0"/>
              </a:rPr>
              <a:t>.</a:t>
            </a:r>
            <a:endParaRPr lang="en-US" sz="1750" dirty="0">
              <a:effectLst/>
              <a:latin typeface="Cambria" panose="02040503050406030204" pitchFamily="18" charset="0"/>
              <a:ea typeface="Cambria" panose="02040503050406030204" pitchFamily="18" charset="0"/>
            </a:endParaRP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Luyện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tập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vận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MỞ ĐẦU</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pic>
        <p:nvPicPr>
          <p:cNvPr id="4098" name="Picture 2" descr="Nhìn chuồn chuồn bay có thể đoán biết được thời tiế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18380" y="3604940"/>
            <a:ext cx="3962400" cy="2923182"/>
          </a:xfrm>
          <a:prstGeom prst="rect">
            <a:avLst/>
          </a:prstGeom>
          <a:noFill/>
          <a:ln>
            <a:solidFill>
              <a:srgbClr val="00FF00"/>
            </a:solidFill>
          </a:ln>
          <a:extLst>
            <a:ext uri="{909E8E84-426E-40DD-AFC4-6F175D3DCCD1}">
              <a14:hiddenFill xmlns:a14="http://schemas.microsoft.com/office/drawing/2010/main">
                <a:solidFill>
                  <a:srgbClr val="FFFFFF"/>
                </a:solidFill>
              </a14:hiddenFill>
            </a:ext>
          </a:extLst>
        </p:spPr>
      </p:pic>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b</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Vận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dụng</a:t>
            </a:r>
            <a:endParaRPr lang="en-US" sz="2400" b="1" dirty="0">
              <a:solidFill>
                <a:srgbClr val="CC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169402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randombar(horizontal)">
                                      <p:cBhvr>
                                        <p:cTn id="23" dur="500"/>
                                        <p:tgtEl>
                                          <p:spTgt spid="409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0"/>
            <a:ext cx="9144000" cy="6858000"/>
          </a:xfrm>
          <a:prstGeom prst="rect">
            <a:avLst/>
          </a:prstGeom>
          <a:blipFill>
            <a:blip r:embed="rId4"/>
            <a:stretch>
              <a:fillRect/>
            </a:stretch>
          </a:blipFill>
          <a:ln>
            <a:noFill/>
          </a:ln>
          <a:effectLst/>
        </p:spPr>
      </p:pic>
      <p:pic>
        <p:nvPicPr>
          <p:cNvPr id="3076" name="Picture 4"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3632"/>
          <a:stretch/>
        </p:blipFill>
        <p:spPr bwMode="auto">
          <a:xfrm rot="15616060">
            <a:off x="6740180" y="1138516"/>
            <a:ext cx="2234565" cy="39642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Documents and Settings\Welcome\Desktop\chs134866696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84" y="4343400"/>
            <a:ext cx="9176083" cy="2514600"/>
          </a:xfrm>
          <a:prstGeom prst="rect">
            <a:avLst/>
          </a:prstGeom>
          <a:ln>
            <a:noFill/>
          </a:ln>
          <a:effectLst>
            <a:outerShdw blurRad="292100" dist="139700" dir="2700000" algn="tl" rotWithShape="0">
              <a:srgbClr val="333333">
                <a:alpha val="65000"/>
              </a:srgbClr>
            </a:outerShdw>
          </a:effectLst>
          <a:extLst/>
        </p:spPr>
      </p:pic>
      <p:pic>
        <p:nvPicPr>
          <p:cNvPr id="3074" name="Picture 2"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6214"/>
          <a:stretch/>
        </p:blipFill>
        <p:spPr bwMode="auto">
          <a:xfrm rot="13972696">
            <a:off x="6159599" y="-1391747"/>
            <a:ext cx="1587048" cy="362453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sus\Pictures\bai mau\nospin_1-lg.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425" t="3384" r="5191" b="2904"/>
          <a:stretch/>
        </p:blipFill>
        <p:spPr bwMode="auto">
          <a:xfrm>
            <a:off x="5257800" y="1066800"/>
            <a:ext cx="2490480" cy="2545336"/>
          </a:xfrm>
          <a:prstGeom prst="ellipse">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421944" y="1066800"/>
            <a:ext cx="6365544" cy="1143000"/>
          </a:xfrm>
        </p:spPr>
        <p:txBody>
          <a:bodyPr>
            <a:noAutofit/>
          </a:bodyPr>
          <a:lstStyle/>
          <a:p>
            <a:r>
              <a:rPr lang="en-US" sz="3500" b="1" dirty="0" smtClean="0">
                <a:ln w="10541" cmpd="sng">
                  <a:solidFill>
                    <a:schemeClr val="accent1">
                      <a:shade val="88000"/>
                      <a:satMod val="110000"/>
                    </a:schemeClr>
                  </a:solidFill>
                  <a:prstDash val="solid"/>
                </a:ln>
                <a:solidFill>
                  <a:srgbClr val="FF0000"/>
                </a:solidFill>
                <a:latin typeface="Cambria" pitchFamily="18" charset="0"/>
              </a:rPr>
              <a:t>BÀI MỞ ĐẦU</a:t>
            </a:r>
            <a:endParaRPr lang="en-US" sz="3500" b="1" dirty="0">
              <a:ln w="10541" cmpd="sng">
                <a:solidFill>
                  <a:schemeClr val="accent1">
                    <a:shade val="88000"/>
                    <a:satMod val="110000"/>
                  </a:schemeClr>
                </a:solidFill>
                <a:prstDash val="solid"/>
              </a:ln>
              <a:solidFill>
                <a:srgbClr val="FF0000"/>
              </a:solidFill>
              <a:latin typeface="Cambria" pitchFamily="18" charset="0"/>
            </a:endParaRPr>
          </a:p>
        </p:txBody>
      </p:sp>
      <p:sp>
        <p:nvSpPr>
          <p:cNvPr id="13" name="Rectangle 12"/>
          <p:cNvSpPr/>
          <p:nvPr/>
        </p:nvSpPr>
        <p:spPr>
          <a:xfrm>
            <a:off x="3173" y="2428417"/>
            <a:ext cx="18288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3172" y="2535098"/>
            <a:ext cx="115550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a:off x="-32084" y="3060876"/>
            <a:ext cx="528988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2185337" y="0"/>
            <a:ext cx="45719"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2057400" y="0"/>
            <a:ext cx="45719" cy="4305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itle 1"/>
          <p:cNvSpPr txBox="1">
            <a:spLocks/>
          </p:cNvSpPr>
          <p:nvPr/>
        </p:nvSpPr>
        <p:spPr>
          <a:xfrm>
            <a:off x="2590800" y="4724400"/>
            <a:ext cx="4038600" cy="850744"/>
          </a:xfrm>
          <a:prstGeom prst="rect">
            <a:avLst/>
          </a:prstGeom>
        </p:spPr>
        <p:txBody>
          <a:bodyPr vert="horz" lIns="91440" tIns="45720" rIns="91440" bIns="45720" rtlCol="0" anchor="ctr">
            <a:prstTxWarp prst="textPlain">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smtClean="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rPr>
              <a:t>ĐỊA LÍ 6</a:t>
            </a:r>
            <a:endParaRPr lang="en-US" sz="5000" b="1" dirty="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endParaRPr>
          </a:p>
        </p:txBody>
      </p:sp>
    </p:spTree>
    <p:extLst>
      <p:ext uri="{BB962C8B-B14F-4D97-AF65-F5344CB8AC3E}">
        <p14:creationId xmlns:p14="http://schemas.microsoft.com/office/powerpoint/2010/main" val="16953761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000" fill="hold"/>
                                        <p:tgtEl>
                                          <p:spTgt spid="3074"/>
                                        </p:tgtEl>
                                        <p:attrNameLst>
                                          <p:attrName>ppt_x</p:attrName>
                                        </p:attrNameLst>
                                      </p:cBhvr>
                                      <p:tavLst>
                                        <p:tav tm="0">
                                          <p:val>
                                            <p:strVal val="#ppt_x"/>
                                          </p:val>
                                        </p:tav>
                                        <p:tav tm="100000">
                                          <p:val>
                                            <p:strVal val="#ppt_x"/>
                                          </p:val>
                                        </p:tav>
                                      </p:tavLst>
                                    </p:anim>
                                    <p:anim calcmode="lin" valueType="num">
                                      <p:cBhvr additive="base">
                                        <p:cTn id="8" dur="1000" fill="hold"/>
                                        <p:tgtEl>
                                          <p:spTgt spid="3074"/>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1000" fill="hold"/>
                                        <p:tgtEl>
                                          <p:spTgt spid="3076"/>
                                        </p:tgtEl>
                                        <p:attrNameLst>
                                          <p:attrName>ppt_x</p:attrName>
                                        </p:attrNameLst>
                                      </p:cBhvr>
                                      <p:tavLst>
                                        <p:tav tm="0">
                                          <p:val>
                                            <p:strVal val="1+#ppt_w/2"/>
                                          </p:val>
                                        </p:tav>
                                        <p:tav tm="100000">
                                          <p:val>
                                            <p:strVal val="#ppt_x"/>
                                          </p:val>
                                        </p:tav>
                                      </p:tavLst>
                                    </p:anim>
                                    <p:anim calcmode="lin" valueType="num">
                                      <p:cBhvr additive="base">
                                        <p:cTn id="12" dur="1000" fill="hold"/>
                                        <p:tgtEl>
                                          <p:spTgt spid="3076"/>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anim calcmode="lin" valueType="num">
                                      <p:cBhvr>
                                        <p:cTn id="15" dur="1000" fill="hold"/>
                                        <p:tgtEl>
                                          <p:spTgt spid="3077"/>
                                        </p:tgtEl>
                                        <p:attrNameLst>
                                          <p:attrName>ppt_w</p:attrName>
                                        </p:attrNameLst>
                                      </p:cBhvr>
                                      <p:tavLst>
                                        <p:tav tm="0">
                                          <p:val>
                                            <p:fltVal val="0"/>
                                          </p:val>
                                        </p:tav>
                                        <p:tav tm="100000">
                                          <p:val>
                                            <p:strVal val="#ppt_w"/>
                                          </p:val>
                                        </p:tav>
                                      </p:tavLst>
                                    </p:anim>
                                    <p:anim calcmode="lin" valueType="num">
                                      <p:cBhvr>
                                        <p:cTn id="16" dur="1000" fill="hold"/>
                                        <p:tgtEl>
                                          <p:spTgt spid="3077"/>
                                        </p:tgtEl>
                                        <p:attrNameLst>
                                          <p:attrName>ppt_h</p:attrName>
                                        </p:attrNameLst>
                                      </p:cBhvr>
                                      <p:tavLst>
                                        <p:tav tm="0">
                                          <p:val>
                                            <p:fltVal val="0"/>
                                          </p:val>
                                        </p:tav>
                                        <p:tav tm="100000">
                                          <p:val>
                                            <p:strVal val="#ppt_h"/>
                                          </p:val>
                                        </p:tav>
                                      </p:tavLst>
                                    </p:anim>
                                    <p:animEffect transition="in" filter="fade">
                                      <p:cBhvr>
                                        <p:cTn id="17" dur="10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4.44444E-6 -4.20907E-6 L -0.00486 0.07678 " pathEditMode="relative" rAng="0" ptsTypes="AA">
                                      <p:cBhvr>
                                        <p:cTn id="21" dur="500" fill="hold"/>
                                        <p:tgtEl>
                                          <p:spTgt spid="17"/>
                                        </p:tgtEl>
                                        <p:attrNameLst>
                                          <p:attrName>ppt_x</p:attrName>
                                          <p:attrName>ppt_y</p:attrName>
                                        </p:attrNameLst>
                                      </p:cBhvr>
                                      <p:rCtr x="-243" y="3839"/>
                                    </p:animMotion>
                                  </p:childTnLst>
                                </p:cTn>
                              </p:par>
                            </p:childTnLst>
                          </p:cTn>
                        </p:par>
                        <p:par>
                          <p:cTn id="22" fill="hold">
                            <p:stCondLst>
                              <p:cond delay="500"/>
                            </p:stCondLst>
                            <p:childTnLst>
                              <p:par>
                                <p:cTn id="23" presetID="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000" fill="hold"/>
                                        <p:tgtEl>
                                          <p:spTgt spid="18"/>
                                        </p:tgtEl>
                                        <p:attrNameLst>
                                          <p:attrName>ppt_x</p:attrName>
                                        </p:attrNameLst>
                                      </p:cBhvr>
                                      <p:tavLst>
                                        <p:tav tm="0">
                                          <p:val>
                                            <p:strVal val="0-#ppt_w/2"/>
                                          </p:val>
                                        </p:tav>
                                        <p:tav tm="100000">
                                          <p:val>
                                            <p:strVal val="#ppt_x"/>
                                          </p:val>
                                        </p:tav>
                                      </p:tavLst>
                                    </p:anim>
                                    <p:anim calcmode="lin" valueType="num">
                                      <p:cBhvr additive="base">
                                        <p:cTn id="26" dur="1000" fill="hold"/>
                                        <p:tgtEl>
                                          <p:spTgt spid="18"/>
                                        </p:tgtEl>
                                        <p:attrNameLst>
                                          <p:attrName>ppt_y</p:attrName>
                                        </p:attrNameLst>
                                      </p:cBhvr>
                                      <p:tavLst>
                                        <p:tav tm="0">
                                          <p:val>
                                            <p:strVal val="#ppt_y"/>
                                          </p:val>
                                        </p:tav>
                                        <p:tav tm="100000">
                                          <p:val>
                                            <p:strVal val="#ppt_y"/>
                                          </p:val>
                                        </p:tav>
                                      </p:tavLst>
                                    </p:anim>
                                  </p:childTnLst>
                                </p:cTn>
                              </p:par>
                              <p:par>
                                <p:cTn id="27" presetID="2" presetClass="exit" presetSubtype="1" fill="hold" grpId="0" nodeType="withEffect">
                                  <p:stCondLst>
                                    <p:cond delay="0"/>
                                  </p:stCondLst>
                                  <p:childTnLst>
                                    <p:anim calcmode="lin" valueType="num">
                                      <p:cBhvr additive="base">
                                        <p:cTn id="28" dur="500"/>
                                        <p:tgtEl>
                                          <p:spTgt spid="9"/>
                                        </p:tgtEl>
                                        <p:attrNameLst>
                                          <p:attrName>ppt_x</p:attrName>
                                        </p:attrNameLst>
                                      </p:cBhvr>
                                      <p:tavLst>
                                        <p:tav tm="0">
                                          <p:val>
                                            <p:strVal val="ppt_x"/>
                                          </p:val>
                                        </p:tav>
                                        <p:tav tm="100000">
                                          <p:val>
                                            <p:strVal val="ppt_x"/>
                                          </p:val>
                                        </p:tav>
                                      </p:tavLst>
                                    </p:anim>
                                    <p:anim calcmode="lin" valueType="num">
                                      <p:cBhvr additive="base">
                                        <p:cTn id="29" dur="500"/>
                                        <p:tgtEl>
                                          <p:spTgt spid="9"/>
                                        </p:tgtEl>
                                        <p:attrNameLst>
                                          <p:attrName>ppt_y</p:attrName>
                                        </p:attrNameLst>
                                      </p:cBhvr>
                                      <p:tavLst>
                                        <p:tav tm="0">
                                          <p:val>
                                            <p:strVal val="ppt_y"/>
                                          </p:val>
                                        </p:tav>
                                        <p:tav tm="100000">
                                          <p:val>
                                            <p:strVal val="0-ppt_h/2"/>
                                          </p:val>
                                        </p:tav>
                                      </p:tavLst>
                                    </p:anim>
                                    <p:set>
                                      <p:cBhvr>
                                        <p:cTn id="30" dur="1" fill="hold">
                                          <p:stCondLst>
                                            <p:cond delay="499"/>
                                          </p:stCondLst>
                                        </p:cTn>
                                        <p:tgtEl>
                                          <p:spTgt spid="9"/>
                                        </p:tgtEl>
                                        <p:attrNameLst>
                                          <p:attrName>style.visibility</p:attrName>
                                        </p:attrNameLst>
                                      </p:cBhvr>
                                      <p:to>
                                        <p:strVal val="hidden"/>
                                      </p:to>
                                    </p:set>
                                  </p:childTnLst>
                                </p:cTn>
                              </p:par>
                              <p:par>
                                <p:cTn id="31" presetID="2" presetClass="exit" presetSubtype="1" fill="hold" grpId="0" nodeType="withEffect">
                                  <p:stCondLst>
                                    <p:cond delay="0"/>
                                  </p:stCondLst>
                                  <p:childTnLst>
                                    <p:anim calcmode="lin" valueType="num">
                                      <p:cBhvr additive="base">
                                        <p:cTn id="32" dur="500"/>
                                        <p:tgtEl>
                                          <p:spTgt spid="13"/>
                                        </p:tgtEl>
                                        <p:attrNameLst>
                                          <p:attrName>ppt_x</p:attrName>
                                        </p:attrNameLst>
                                      </p:cBhvr>
                                      <p:tavLst>
                                        <p:tav tm="0">
                                          <p:val>
                                            <p:strVal val="ppt_x"/>
                                          </p:val>
                                        </p:tav>
                                        <p:tav tm="100000">
                                          <p:val>
                                            <p:strVal val="ppt_x"/>
                                          </p:val>
                                        </p:tav>
                                      </p:tavLst>
                                    </p:anim>
                                    <p:anim calcmode="lin" valueType="num">
                                      <p:cBhvr additive="base">
                                        <p:cTn id="33" dur="500"/>
                                        <p:tgtEl>
                                          <p:spTgt spid="13"/>
                                        </p:tgtEl>
                                        <p:attrNameLst>
                                          <p:attrName>ppt_y</p:attrName>
                                        </p:attrNameLst>
                                      </p:cBhvr>
                                      <p:tavLst>
                                        <p:tav tm="0">
                                          <p:val>
                                            <p:strVal val="ppt_y"/>
                                          </p:val>
                                        </p:tav>
                                        <p:tav tm="100000">
                                          <p:val>
                                            <p:strVal val="0-ppt_h/2"/>
                                          </p:val>
                                        </p:tav>
                                      </p:tavLst>
                                    </p:anim>
                                    <p:set>
                                      <p:cBhvr>
                                        <p:cTn id="34" dur="1" fill="hold">
                                          <p:stCondLst>
                                            <p:cond delay="499"/>
                                          </p:stCondLst>
                                        </p:cTn>
                                        <p:tgtEl>
                                          <p:spTgt spid="13"/>
                                        </p:tgtEl>
                                        <p:attrNameLst>
                                          <p:attrName>style.visibility</p:attrName>
                                        </p:attrNameLst>
                                      </p:cBhvr>
                                      <p:to>
                                        <p:strVal val="hidden"/>
                                      </p:to>
                                    </p:set>
                                  </p:childTnLst>
                                </p:cTn>
                              </p:par>
                              <p:par>
                                <p:cTn id="35" presetID="2" presetClass="exit" presetSubtype="1" fill="hold" grpId="1" nodeType="withEffect">
                                  <p:stCondLst>
                                    <p:cond delay="0"/>
                                  </p:stCondLst>
                                  <p:childTnLst>
                                    <p:anim calcmode="lin" valueType="num">
                                      <p:cBhvr additive="base">
                                        <p:cTn id="36" dur="500"/>
                                        <p:tgtEl>
                                          <p:spTgt spid="17"/>
                                        </p:tgtEl>
                                        <p:attrNameLst>
                                          <p:attrName>ppt_x</p:attrName>
                                        </p:attrNameLst>
                                      </p:cBhvr>
                                      <p:tavLst>
                                        <p:tav tm="0">
                                          <p:val>
                                            <p:strVal val="ppt_x"/>
                                          </p:val>
                                        </p:tav>
                                        <p:tav tm="100000">
                                          <p:val>
                                            <p:strVal val="ppt_x"/>
                                          </p:val>
                                        </p:tav>
                                      </p:tavLst>
                                    </p:anim>
                                    <p:anim calcmode="lin" valueType="num">
                                      <p:cBhvr additive="base">
                                        <p:cTn id="37" dur="500"/>
                                        <p:tgtEl>
                                          <p:spTgt spid="17"/>
                                        </p:tgtEl>
                                        <p:attrNameLst>
                                          <p:attrName>ppt_y</p:attrName>
                                        </p:attrNameLst>
                                      </p:cBhvr>
                                      <p:tavLst>
                                        <p:tav tm="0">
                                          <p:val>
                                            <p:strVal val="ppt_y"/>
                                          </p:val>
                                        </p:tav>
                                        <p:tav tm="100000">
                                          <p:val>
                                            <p:strVal val="0-ppt_h/2"/>
                                          </p:val>
                                        </p:tav>
                                      </p:tavLst>
                                    </p:anim>
                                    <p:set>
                                      <p:cBhvr>
                                        <p:cTn id="38" dur="1" fill="hold">
                                          <p:stCondLst>
                                            <p:cond delay="499"/>
                                          </p:stCondLst>
                                        </p:cTn>
                                        <p:tgtEl>
                                          <p:spTgt spid="17"/>
                                        </p:tgtEl>
                                        <p:attrNameLst>
                                          <p:attrName>style.visibility</p:attrName>
                                        </p:attrNameLst>
                                      </p:cBhvr>
                                      <p:to>
                                        <p:strVal val="hidden"/>
                                      </p:to>
                                    </p:set>
                                  </p:childTnLst>
                                </p:cTn>
                              </p:par>
                              <p:par>
                                <p:cTn id="39" presetID="2" presetClass="exit" presetSubtype="1" fill="hold" grpId="1" nodeType="withEffect">
                                  <p:stCondLst>
                                    <p:cond delay="0"/>
                                  </p:stCondLst>
                                  <p:childTnLst>
                                    <p:anim calcmode="lin" valueType="num">
                                      <p:cBhvr additive="base">
                                        <p:cTn id="40" dur="500"/>
                                        <p:tgtEl>
                                          <p:spTgt spid="18"/>
                                        </p:tgtEl>
                                        <p:attrNameLst>
                                          <p:attrName>ppt_x</p:attrName>
                                        </p:attrNameLst>
                                      </p:cBhvr>
                                      <p:tavLst>
                                        <p:tav tm="0">
                                          <p:val>
                                            <p:strVal val="ppt_x"/>
                                          </p:val>
                                        </p:tav>
                                        <p:tav tm="100000">
                                          <p:val>
                                            <p:strVal val="ppt_x"/>
                                          </p:val>
                                        </p:tav>
                                      </p:tavLst>
                                    </p:anim>
                                    <p:anim calcmode="lin" valueType="num">
                                      <p:cBhvr additive="base">
                                        <p:cTn id="41" dur="500"/>
                                        <p:tgtEl>
                                          <p:spTgt spid="18"/>
                                        </p:tgtEl>
                                        <p:attrNameLst>
                                          <p:attrName>ppt_y</p:attrName>
                                        </p:attrNameLst>
                                      </p:cBhvr>
                                      <p:tavLst>
                                        <p:tav tm="0">
                                          <p:val>
                                            <p:strVal val="ppt_y"/>
                                          </p:val>
                                        </p:tav>
                                        <p:tav tm="100000">
                                          <p:val>
                                            <p:strVal val="0-ppt_h/2"/>
                                          </p:val>
                                        </p:tav>
                                      </p:tavLst>
                                    </p:anim>
                                    <p:set>
                                      <p:cBhvr>
                                        <p:cTn id="42" dur="1" fill="hold">
                                          <p:stCondLst>
                                            <p:cond delay="499"/>
                                          </p:stCondLst>
                                        </p:cTn>
                                        <p:tgtEl>
                                          <p:spTgt spid="18"/>
                                        </p:tgtEl>
                                        <p:attrNameLst>
                                          <p:attrName>style.visibility</p:attrName>
                                        </p:attrNameLst>
                                      </p:cBhvr>
                                      <p:to>
                                        <p:strVal val="hidden"/>
                                      </p:to>
                                    </p:set>
                                  </p:childTnLst>
                                </p:cTn>
                              </p:par>
                              <p:par>
                                <p:cTn id="43" presetID="2" presetClass="exit" presetSubtype="1" fill="hold" grpId="0" nodeType="withEffect">
                                  <p:stCondLst>
                                    <p:cond delay="0"/>
                                  </p:stCondLst>
                                  <p:childTnLst>
                                    <p:anim calcmode="lin" valueType="num">
                                      <p:cBhvr additive="base">
                                        <p:cTn id="44" dur="500"/>
                                        <p:tgtEl>
                                          <p:spTgt spid="15"/>
                                        </p:tgtEl>
                                        <p:attrNameLst>
                                          <p:attrName>ppt_x</p:attrName>
                                        </p:attrNameLst>
                                      </p:cBhvr>
                                      <p:tavLst>
                                        <p:tav tm="0">
                                          <p:val>
                                            <p:strVal val="ppt_x"/>
                                          </p:val>
                                        </p:tav>
                                        <p:tav tm="100000">
                                          <p:val>
                                            <p:strVal val="ppt_x"/>
                                          </p:val>
                                        </p:tav>
                                      </p:tavLst>
                                    </p:anim>
                                    <p:anim calcmode="lin" valueType="num">
                                      <p:cBhvr additive="base">
                                        <p:cTn id="45" dur="500"/>
                                        <p:tgtEl>
                                          <p:spTgt spid="15"/>
                                        </p:tgtEl>
                                        <p:attrNameLst>
                                          <p:attrName>ppt_y</p:attrName>
                                        </p:attrNameLst>
                                      </p:cBhvr>
                                      <p:tavLst>
                                        <p:tav tm="0">
                                          <p:val>
                                            <p:strVal val="ppt_y"/>
                                          </p:val>
                                        </p:tav>
                                        <p:tav tm="100000">
                                          <p:val>
                                            <p:strVal val="0-ppt_h/2"/>
                                          </p:val>
                                        </p:tav>
                                      </p:tavLst>
                                    </p:anim>
                                    <p:set>
                                      <p:cBhvr>
                                        <p:cTn id="46" dur="1" fill="hold">
                                          <p:stCondLst>
                                            <p:cond delay="499"/>
                                          </p:stCondLst>
                                        </p:cTn>
                                        <p:tgtEl>
                                          <p:spTgt spid="15"/>
                                        </p:tgtEl>
                                        <p:attrNameLst>
                                          <p:attrName>style.visibility</p:attrName>
                                        </p:attrNameLst>
                                      </p:cBhvr>
                                      <p:to>
                                        <p:strVal val="hidden"/>
                                      </p:to>
                                    </p:set>
                                  </p:childTnLst>
                                </p:cTn>
                              </p:par>
                              <p:par>
                                <p:cTn id="47" presetID="2" presetClass="exit" presetSubtype="1" fill="hold" grpId="0" nodeType="withEffect">
                                  <p:stCondLst>
                                    <p:cond delay="0"/>
                                  </p:stCondLst>
                                  <p:childTnLst>
                                    <p:anim calcmode="lin" valueType="num">
                                      <p:cBhvr additive="base">
                                        <p:cTn id="48" dur="500"/>
                                        <p:tgtEl>
                                          <p:spTgt spid="2"/>
                                        </p:tgtEl>
                                        <p:attrNameLst>
                                          <p:attrName>ppt_x</p:attrName>
                                        </p:attrNameLst>
                                      </p:cBhvr>
                                      <p:tavLst>
                                        <p:tav tm="0">
                                          <p:val>
                                            <p:strVal val="ppt_x"/>
                                          </p:val>
                                        </p:tav>
                                        <p:tav tm="100000">
                                          <p:val>
                                            <p:strVal val="ppt_x"/>
                                          </p:val>
                                        </p:tav>
                                      </p:tavLst>
                                    </p:anim>
                                    <p:anim calcmode="lin" valueType="num">
                                      <p:cBhvr additive="base">
                                        <p:cTn id="49" dur="500"/>
                                        <p:tgtEl>
                                          <p:spTgt spid="2"/>
                                        </p:tgtEl>
                                        <p:attrNameLst>
                                          <p:attrName>ppt_y</p:attrName>
                                        </p:attrNameLst>
                                      </p:cBhvr>
                                      <p:tavLst>
                                        <p:tav tm="0">
                                          <p:val>
                                            <p:strVal val="ppt_y"/>
                                          </p:val>
                                        </p:tav>
                                        <p:tav tm="100000">
                                          <p:val>
                                            <p:strVal val="0-ppt_h/2"/>
                                          </p:val>
                                        </p:tav>
                                      </p:tavLst>
                                    </p:anim>
                                    <p:set>
                                      <p:cBhvr>
                                        <p:cTn id="50" dur="1" fill="hold">
                                          <p:stCondLst>
                                            <p:cond delay="499"/>
                                          </p:stCondLst>
                                        </p:cTn>
                                        <p:tgtEl>
                                          <p:spTgt spid="2"/>
                                        </p:tgtEl>
                                        <p:attrNameLst>
                                          <p:attrName>style.visibility</p:attrName>
                                        </p:attrNameLst>
                                      </p:cBhvr>
                                      <p:to>
                                        <p:strVal val="hidden"/>
                                      </p:to>
                                    </p:set>
                                  </p:childTnLst>
                                </p:cTn>
                              </p:par>
                              <p:par>
                                <p:cTn id="51" presetID="2" presetClass="exit" presetSubtype="4" fill="hold" nodeType="withEffect">
                                  <p:stCondLst>
                                    <p:cond delay="0"/>
                                  </p:stCondLst>
                                  <p:childTnLst>
                                    <p:anim calcmode="lin" valueType="num">
                                      <p:cBhvr additive="base">
                                        <p:cTn id="52" dur="500"/>
                                        <p:tgtEl>
                                          <p:spTgt spid="24"/>
                                        </p:tgtEl>
                                        <p:attrNameLst>
                                          <p:attrName>ppt_x</p:attrName>
                                        </p:attrNameLst>
                                      </p:cBhvr>
                                      <p:tavLst>
                                        <p:tav tm="0">
                                          <p:val>
                                            <p:strVal val="ppt_x"/>
                                          </p:val>
                                        </p:tav>
                                        <p:tav tm="100000">
                                          <p:val>
                                            <p:strVal val="ppt_x"/>
                                          </p:val>
                                        </p:tav>
                                      </p:tavLst>
                                    </p:anim>
                                    <p:anim calcmode="lin" valueType="num">
                                      <p:cBhvr additive="base">
                                        <p:cTn id="53" dur="500"/>
                                        <p:tgtEl>
                                          <p:spTgt spid="24"/>
                                        </p:tgtEl>
                                        <p:attrNameLst>
                                          <p:attrName>ppt_y</p:attrName>
                                        </p:attrNameLst>
                                      </p:cBhvr>
                                      <p:tavLst>
                                        <p:tav tm="0">
                                          <p:val>
                                            <p:strVal val="ppt_y"/>
                                          </p:val>
                                        </p:tav>
                                        <p:tav tm="100000">
                                          <p:val>
                                            <p:strVal val="1+ppt_h/2"/>
                                          </p:val>
                                        </p:tav>
                                      </p:tavLst>
                                    </p:anim>
                                    <p:set>
                                      <p:cBhvr>
                                        <p:cTn id="54" dur="1" fill="hold">
                                          <p:stCondLst>
                                            <p:cond delay="499"/>
                                          </p:stCondLst>
                                        </p:cTn>
                                        <p:tgtEl>
                                          <p:spTgt spid="24"/>
                                        </p:tgtEl>
                                        <p:attrNameLst>
                                          <p:attrName>style.visibility</p:attrName>
                                        </p:attrNameLst>
                                      </p:cBhvr>
                                      <p:to>
                                        <p:strVal val="hidden"/>
                                      </p:to>
                                    </p:set>
                                  </p:childTnLst>
                                </p:cTn>
                              </p:par>
                              <p:par>
                                <p:cTn id="55" presetID="2" presetClass="exit" presetSubtype="4" fill="hold" grpId="0" nodeType="withEffect">
                                  <p:stCondLst>
                                    <p:cond delay="0"/>
                                  </p:stCondLst>
                                  <p:iterate type="lt">
                                    <p:tmPct val="0"/>
                                  </p:iterate>
                                  <p:childTnLst>
                                    <p:anim calcmode="lin" valueType="num">
                                      <p:cBhvr additive="base">
                                        <p:cTn id="56" dur="500"/>
                                        <p:tgtEl>
                                          <p:spTgt spid="23"/>
                                        </p:tgtEl>
                                        <p:attrNameLst>
                                          <p:attrName>ppt_x</p:attrName>
                                        </p:attrNameLst>
                                      </p:cBhvr>
                                      <p:tavLst>
                                        <p:tav tm="0">
                                          <p:val>
                                            <p:strVal val="ppt_x"/>
                                          </p:val>
                                        </p:tav>
                                        <p:tav tm="100000">
                                          <p:val>
                                            <p:strVal val="ppt_x"/>
                                          </p:val>
                                        </p:tav>
                                      </p:tavLst>
                                    </p:anim>
                                    <p:anim calcmode="lin" valueType="num">
                                      <p:cBhvr additive="base">
                                        <p:cTn id="57" dur="500"/>
                                        <p:tgtEl>
                                          <p:spTgt spid="23"/>
                                        </p:tgtEl>
                                        <p:attrNameLst>
                                          <p:attrName>ppt_y</p:attrName>
                                        </p:attrNameLst>
                                      </p:cBhvr>
                                      <p:tavLst>
                                        <p:tav tm="0">
                                          <p:val>
                                            <p:strVal val="ppt_y"/>
                                          </p:val>
                                        </p:tav>
                                        <p:tav tm="100000">
                                          <p:val>
                                            <p:strVal val="1+ppt_h/2"/>
                                          </p:val>
                                        </p:tav>
                                      </p:tavLst>
                                    </p:anim>
                                    <p:set>
                                      <p:cBhvr>
                                        <p:cTn id="58"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7" grpId="0" animBg="1"/>
      <p:bldP spid="17" grpId="1" animBg="1"/>
      <p:bldP spid="18" grpId="0" animBg="1"/>
      <p:bldP spid="18" grpId="1" animBg="1"/>
      <p:bldP spid="2" grpId="0" animBg="1"/>
      <p:bldP spid="15" grpId="0" animBg="1"/>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10665" y="45720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228600" y="3470863"/>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5299" y="24384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676400" y="2057400"/>
            <a:ext cx="594360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920358" y="152400"/>
            <a:ext cx="876300" cy="876300"/>
          </a:xfrm>
          <a:prstGeom prst="roundRect">
            <a:avLst>
              <a:gd name="adj" fmla="val 9608"/>
            </a:avLst>
          </a:prstGeom>
          <a:solidFill>
            <a:srgbClr val="0070C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descr="http://www.perceptions.couk.com/imgs/Earth_Rotates_200_x_20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4828" y="226283"/>
            <a:ext cx="467360" cy="46736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457700" y="168089"/>
            <a:ext cx="1261242" cy="898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dirty="0" smtClean="0">
                <a:solidFill>
                  <a:srgbClr val="00B0F0"/>
                </a:solidFill>
                <a:effectLst>
                  <a:outerShdw blurRad="38100" dist="38100" dir="2700000" algn="tl">
                    <a:srgbClr val="000000">
                      <a:alpha val="43137"/>
                    </a:srgbClr>
                  </a:outerShdw>
                </a:effectLst>
                <a:latin typeface="Arial" pitchFamily="34" charset="0"/>
                <a:cs typeface="Arial" pitchFamily="34" charset="0"/>
              </a:rPr>
              <a:t>LỚP</a:t>
            </a:r>
          </a:p>
          <a:p>
            <a:r>
              <a:rPr lang="en-US" sz="3500" b="1" dirty="0">
                <a:solidFill>
                  <a:srgbClr val="00B0F0"/>
                </a:solidFill>
                <a:effectLst>
                  <a:outerShdw blurRad="38100" dist="38100" dir="2700000" algn="tl">
                    <a:srgbClr val="000000">
                      <a:alpha val="43137"/>
                    </a:srgbClr>
                  </a:outerShdw>
                </a:effectLst>
                <a:latin typeface="Arial" pitchFamily="34" charset="0"/>
                <a:cs typeface="Arial" pitchFamily="34" charset="0"/>
              </a:rPr>
              <a:t>6</a:t>
            </a:r>
          </a:p>
        </p:txBody>
      </p:sp>
      <p:sp>
        <p:nvSpPr>
          <p:cNvPr id="12" name="Title 1"/>
          <p:cNvSpPr txBox="1">
            <a:spLocks/>
          </p:cNvSpPr>
          <p:nvPr/>
        </p:nvSpPr>
        <p:spPr>
          <a:xfrm>
            <a:off x="3543300" y="571500"/>
            <a:ext cx="1676400"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smtClean="0">
                <a:solidFill>
                  <a:schemeClr val="bg1"/>
                </a:solidFill>
                <a:effectLst>
                  <a:outerShdw blurRad="38100" dist="38100" dir="2700000" algn="tl">
                    <a:srgbClr val="000000">
                      <a:alpha val="43137"/>
                    </a:srgbClr>
                  </a:outerShdw>
                </a:effectLst>
                <a:latin typeface="Cambria" pitchFamily="18" charset="0"/>
              </a:rPr>
              <a:t>ĐỊA LÍ</a:t>
            </a:r>
            <a:endParaRPr lang="en-US" sz="1400" b="1" dirty="0">
              <a:solidFill>
                <a:schemeClr val="bg1"/>
              </a:solidFill>
              <a:effectLst>
                <a:outerShdw blurRad="38100" dist="38100" dir="2700000" algn="tl">
                  <a:srgbClr val="000000">
                    <a:alpha val="43137"/>
                  </a:srgbClr>
                </a:outerShdw>
              </a:effectLst>
              <a:latin typeface="Cambria" pitchFamily="18" charset="0"/>
            </a:endParaRPr>
          </a:p>
        </p:txBody>
      </p:sp>
      <p:sp>
        <p:nvSpPr>
          <p:cNvPr id="20" name="Title 1"/>
          <p:cNvSpPr txBox="1">
            <a:spLocks/>
          </p:cNvSpPr>
          <p:nvPr/>
        </p:nvSpPr>
        <p:spPr>
          <a:xfrm>
            <a:off x="685800" y="13335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rgbClr val="FF0000"/>
                </a:solidFill>
                <a:effectLst>
                  <a:outerShdw blurRad="38100" dist="38100" dir="2700000" algn="tl">
                    <a:srgbClr val="000000">
                      <a:alpha val="43137"/>
                    </a:srgbClr>
                  </a:outerShdw>
                </a:effectLst>
                <a:latin typeface="Cambria" pitchFamily="18" charset="0"/>
              </a:rPr>
              <a:t>BÀI MỞ ĐẦU</a:t>
            </a:r>
            <a:endParaRPr lang="vi-VN" sz="2400" b="1" dirty="0">
              <a:solidFill>
                <a:srgbClr val="FF0000"/>
              </a:solidFill>
              <a:effectLst>
                <a:outerShdw blurRad="38100" dist="38100" dir="2700000" algn="tl">
                  <a:srgbClr val="000000">
                    <a:alpha val="43137"/>
                  </a:srgbClr>
                </a:outerShdw>
              </a:effectLst>
              <a:latin typeface="Cambria" pitchFamily="18" charset="0"/>
            </a:endParaRPr>
          </a:p>
        </p:txBody>
      </p:sp>
      <p:sp>
        <p:nvSpPr>
          <p:cNvPr id="26" name="Title 1"/>
          <p:cNvSpPr txBox="1">
            <a:spLocks/>
          </p:cNvSpPr>
          <p:nvPr/>
        </p:nvSpPr>
        <p:spPr>
          <a:xfrm>
            <a:off x="1062340" y="2645613"/>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smtClean="0">
                <a:solidFill>
                  <a:srgbClr val="0D30DD"/>
                </a:solidFill>
                <a:effectLst>
                  <a:outerShdw blurRad="38100" dist="38100" dir="2700000" algn="tl">
                    <a:srgbClr val="000000">
                      <a:alpha val="43137"/>
                    </a:srgbClr>
                  </a:outerShdw>
                </a:effectLst>
                <a:latin typeface="Cambria" pitchFamily="18" charset="0"/>
              </a:rPr>
              <a:t>NHỮNG KHÁI NIỆM CƠ BẢN VÀ KĨ NĂNG CHỦ YẾU CỦA MÔN ĐỊA LÍ</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7" name="Title 1"/>
          <p:cNvSpPr txBox="1">
            <a:spLocks/>
          </p:cNvSpPr>
          <p:nvPr/>
        </p:nvSpPr>
        <p:spPr>
          <a:xfrm>
            <a:off x="1035640" y="3661363"/>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smtClean="0">
                <a:solidFill>
                  <a:srgbClr val="0D30DD"/>
                </a:solidFill>
                <a:effectLst>
                  <a:outerShdw blurRad="38100" dist="38100" dir="2700000" algn="tl">
                    <a:srgbClr val="000000">
                      <a:alpha val="43137"/>
                    </a:srgbClr>
                  </a:outerShdw>
                </a:effectLst>
                <a:latin typeface="Cambria" pitchFamily="18" charset="0"/>
              </a:rPr>
              <a:t>MÔN ĐỊA LÍ VÀ NHỮNG ĐIỀU LÍ THÚ</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1" name="Title 1"/>
          <p:cNvSpPr txBox="1">
            <a:spLocks/>
          </p:cNvSpPr>
          <p:nvPr/>
        </p:nvSpPr>
        <p:spPr>
          <a:xfrm>
            <a:off x="1017705" y="47625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smtClean="0">
                <a:solidFill>
                  <a:srgbClr val="0D30DD"/>
                </a:solidFill>
                <a:effectLst>
                  <a:outerShdw blurRad="38100" dist="38100" dir="2700000" algn="tl">
                    <a:srgbClr val="000000">
                      <a:alpha val="43137"/>
                    </a:srgbClr>
                  </a:outerShdw>
                </a:effectLst>
                <a:latin typeface="Cambria" pitchFamily="18" charset="0"/>
              </a:rPr>
              <a:t>ĐỊA LÍ VÀ CUỘC SỐNG</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4" name="Rectangle 23"/>
          <p:cNvSpPr/>
          <p:nvPr/>
        </p:nvSpPr>
        <p:spPr>
          <a:xfrm>
            <a:off x="210665" y="56388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Title 1"/>
          <p:cNvSpPr txBox="1">
            <a:spLocks/>
          </p:cNvSpPr>
          <p:nvPr/>
        </p:nvSpPr>
        <p:spPr>
          <a:xfrm>
            <a:off x="1017705" y="58293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Cambria" pitchFamily="18" charset="0"/>
              </a:rPr>
              <a:t>LUYỆN TẬP VÀ VẬN DỤNG</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37" name="Rounded Rectangle 36"/>
          <p:cNvSpPr/>
          <p:nvPr/>
        </p:nvSpPr>
        <p:spPr>
          <a:xfrm>
            <a:off x="507769" y="2200275"/>
            <a:ext cx="8102831" cy="4420507"/>
          </a:xfrm>
          <a:prstGeom prst="roundRect">
            <a:avLst>
              <a:gd name="adj" fmla="val 894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Same Side Corner Rectangle 41"/>
          <p:cNvSpPr/>
          <p:nvPr/>
        </p:nvSpPr>
        <p:spPr>
          <a:xfrm rot="5400000">
            <a:off x="365991" y="25383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 Same Side Corner Rectangle 42"/>
          <p:cNvSpPr/>
          <p:nvPr/>
        </p:nvSpPr>
        <p:spPr>
          <a:xfrm rot="5400000">
            <a:off x="339292" y="3570851"/>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itle 1"/>
          <p:cNvSpPr txBox="1">
            <a:spLocks/>
          </p:cNvSpPr>
          <p:nvPr/>
        </p:nvSpPr>
        <p:spPr>
          <a:xfrm>
            <a:off x="94135" y="2642139"/>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1</a:t>
            </a:r>
          </a:p>
        </p:txBody>
      </p:sp>
      <p:sp>
        <p:nvSpPr>
          <p:cNvPr id="45" name="Title 1"/>
          <p:cNvSpPr txBox="1">
            <a:spLocks/>
          </p:cNvSpPr>
          <p:nvPr/>
        </p:nvSpPr>
        <p:spPr>
          <a:xfrm>
            <a:off x="94135" y="3661363"/>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2</a:t>
            </a:r>
          </a:p>
        </p:txBody>
      </p:sp>
      <p:sp>
        <p:nvSpPr>
          <p:cNvPr id="46" name="Round Same Side Corner Rectangle 45"/>
          <p:cNvSpPr/>
          <p:nvPr/>
        </p:nvSpPr>
        <p:spPr>
          <a:xfrm rot="5400000">
            <a:off x="321357" y="46719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itle 1"/>
          <p:cNvSpPr txBox="1">
            <a:spLocks/>
          </p:cNvSpPr>
          <p:nvPr/>
        </p:nvSpPr>
        <p:spPr>
          <a:xfrm>
            <a:off x="76200" y="47625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3</a:t>
            </a:r>
          </a:p>
        </p:txBody>
      </p:sp>
      <p:sp>
        <p:nvSpPr>
          <p:cNvPr id="48" name="Round Same Side Corner Rectangle 47"/>
          <p:cNvSpPr/>
          <p:nvPr/>
        </p:nvSpPr>
        <p:spPr>
          <a:xfrm rot="5400000">
            <a:off x="321357" y="57387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itle 1"/>
          <p:cNvSpPr txBox="1">
            <a:spLocks/>
          </p:cNvSpPr>
          <p:nvPr/>
        </p:nvSpPr>
        <p:spPr>
          <a:xfrm>
            <a:off x="76200" y="58293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4</a:t>
            </a:r>
          </a:p>
        </p:txBody>
      </p:sp>
    </p:spTree>
    <p:extLst>
      <p:ext uri="{BB962C8B-B14F-4D97-AF65-F5344CB8AC3E}">
        <p14:creationId xmlns:p14="http://schemas.microsoft.com/office/powerpoint/2010/main" val="325944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100"/>
                                        <p:tgtEl>
                                          <p:spTgt spid="3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up)">
                                      <p:cBhvr>
                                        <p:cTn id="15" dur="500"/>
                                        <p:tgtEl>
                                          <p:spTgt spid="3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250"/>
                                        <p:tgtEl>
                                          <p:spTgt spid="4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25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100"/>
                                        <p:tgtEl>
                                          <p:spTgt spid="32"/>
                                        </p:tgtEl>
                                      </p:cBhvr>
                                    </p:animEffect>
                                  </p:childTnLst>
                                </p:cTn>
                              </p:par>
                            </p:childTnLst>
                          </p:cTn>
                        </p:par>
                        <p:par>
                          <p:cTn id="32" fill="hold">
                            <p:stCondLst>
                              <p:cond delay="1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6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250"/>
                                        <p:tgtEl>
                                          <p:spTgt spid="4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25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100"/>
                                        <p:tgtEl>
                                          <p:spTgt spid="19"/>
                                        </p:tgtEl>
                                      </p:cBhvr>
                                    </p:animEffect>
                                  </p:childTnLst>
                                </p:cTn>
                              </p:par>
                            </p:childTnLst>
                          </p:cTn>
                        </p:par>
                        <p:par>
                          <p:cTn id="48" fill="hold">
                            <p:stCondLst>
                              <p:cond delay="10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childTnLst>
                          </p:cTn>
                        </p:par>
                        <p:par>
                          <p:cTn id="52" fill="hold">
                            <p:stCondLst>
                              <p:cond delay="600"/>
                            </p:stCondLst>
                            <p:childTnLst>
                              <p:par>
                                <p:cTn id="53" presetID="22" presetClass="entr" presetSubtype="8" fill="hold" grpId="0"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250"/>
                                        <p:tgtEl>
                                          <p:spTgt spid="4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left)">
                                      <p:cBhvr>
                                        <p:cTn id="58" dur="25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up)">
                                      <p:cBhvr>
                                        <p:cTn id="63" dur="100"/>
                                        <p:tgtEl>
                                          <p:spTgt spid="24"/>
                                        </p:tgtEl>
                                      </p:cBhvr>
                                    </p:animEffect>
                                  </p:childTnLst>
                                </p:cTn>
                              </p:par>
                            </p:childTnLst>
                          </p:cTn>
                        </p:par>
                        <p:par>
                          <p:cTn id="64" fill="hold">
                            <p:stCondLst>
                              <p:cond delay="100"/>
                            </p:stCondLst>
                            <p:childTnLst>
                              <p:par>
                                <p:cTn id="65" presetID="22" presetClass="entr" presetSubtype="8"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left)">
                                      <p:cBhvr>
                                        <p:cTn id="67" dur="500"/>
                                        <p:tgtEl>
                                          <p:spTgt spid="25"/>
                                        </p:tgtEl>
                                      </p:cBhvr>
                                    </p:animEffect>
                                  </p:childTnLst>
                                </p:cTn>
                              </p:par>
                            </p:childTnLst>
                          </p:cTn>
                        </p:par>
                        <p:par>
                          <p:cTn id="68" fill="hold">
                            <p:stCondLst>
                              <p:cond delay="600"/>
                            </p:stCondLst>
                            <p:childTnLst>
                              <p:par>
                                <p:cTn id="69" presetID="22" presetClass="entr" presetSubtype="8"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wipe(left)">
                                      <p:cBhvr>
                                        <p:cTn id="71" dur="250"/>
                                        <p:tgtEl>
                                          <p:spTgt spid="48"/>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wipe(left)">
                                      <p:cBhvr>
                                        <p:cTn id="74" dur="2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0" grpId="0" animBg="1"/>
      <p:bldP spid="20" grpId="0"/>
      <p:bldP spid="26" grpId="0"/>
      <p:bldP spid="27" grpId="0"/>
      <p:bldP spid="21" grpId="0"/>
      <p:bldP spid="24" grpId="0" animBg="1"/>
      <p:bldP spid="25" grpId="0"/>
      <p:bldP spid="37" grpId="0" animBg="1"/>
      <p:bldP spid="42" grpId="0" animBg="1"/>
      <p:bldP spid="43" grpId="0" animBg="1"/>
      <p:bldP spid="44" grpId="0"/>
      <p:bldP spid="45" grpId="0"/>
      <p:bldP spid="46" grpId="0" animBg="1"/>
      <p:bldP spid="47" grpId="0"/>
      <p:bldP spid="48" grpId="0" animBg="1"/>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MỞ ĐẦU</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858833"/>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762000" y="1447800"/>
            <a:ext cx="3002792" cy="1708160"/>
          </a:xfrm>
          <a:prstGeom prst="rect">
            <a:avLst/>
          </a:prstGeom>
        </p:spPr>
        <p:txBody>
          <a:bodyPr wrap="square">
            <a:spAutoFit/>
          </a:bodyPr>
          <a:lstStyle/>
          <a:p>
            <a:pPr algn="ctr"/>
            <a:r>
              <a:rPr lang="en-US" sz="2100" i="1" dirty="0" err="1" smtClean="0">
                <a:solidFill>
                  <a:srgbClr val="FF0000"/>
                </a:solidFill>
                <a:latin typeface="Cambria" panose="02040503050406030204" pitchFamily="18" charset="0"/>
                <a:ea typeface="Cambria" panose="02040503050406030204" pitchFamily="18" charset="0"/>
              </a:rPr>
              <a:t>Quan</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sát</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hình</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ảnh</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sau</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và</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thông</a:t>
            </a:r>
            <a:r>
              <a:rPr lang="en-US" sz="2100" i="1" dirty="0" smtClean="0">
                <a:solidFill>
                  <a:srgbClr val="FF0000"/>
                </a:solidFill>
                <a:latin typeface="Cambria" panose="02040503050406030204" pitchFamily="18" charset="0"/>
                <a:ea typeface="Cambria" panose="02040503050406030204" pitchFamily="18" charset="0"/>
              </a:rPr>
              <a:t> tin </a:t>
            </a:r>
            <a:r>
              <a:rPr lang="en-US" sz="2100" i="1" dirty="0" err="1" smtClean="0">
                <a:solidFill>
                  <a:srgbClr val="FF0000"/>
                </a:solidFill>
                <a:latin typeface="Cambria" panose="02040503050406030204" pitchFamily="18" charset="0"/>
                <a:ea typeface="Cambria" panose="02040503050406030204" pitchFamily="18" charset="0"/>
              </a:rPr>
              <a:t>trong</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bài</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em</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hãy</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cho</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biết</a:t>
            </a:r>
            <a:r>
              <a:rPr lang="en-US" sz="2100" i="1" dirty="0" smtClean="0">
                <a:solidFill>
                  <a:srgbClr val="FF0000"/>
                </a:solidFill>
                <a:latin typeface="Cambria" panose="02040503050406030204" pitchFamily="18" charset="0"/>
                <a:ea typeface="Cambria" panose="02040503050406030204" pitchFamily="18" charset="0"/>
              </a:rPr>
              <a:t> ở</a:t>
            </a:r>
            <a:r>
              <a:rPr lang="vi-VN" sz="2100" i="1" dirty="0" smtClean="0">
                <a:solidFill>
                  <a:srgbClr val="FF0000"/>
                </a:solidFill>
                <a:latin typeface="Cambria" panose="02040503050406030204" pitchFamily="18" charset="0"/>
                <a:ea typeface="Cambria" panose="02040503050406030204" pitchFamily="18" charset="0"/>
              </a:rPr>
              <a:t> </a:t>
            </a:r>
            <a:r>
              <a:rPr lang="vi-VN" sz="2100" i="1" dirty="0">
                <a:solidFill>
                  <a:srgbClr val="FF0000"/>
                </a:solidFill>
                <a:latin typeface="Cambria" panose="02040503050406030204" pitchFamily="18" charset="0"/>
                <a:ea typeface="Cambria" panose="02040503050406030204" pitchFamily="18" charset="0"/>
              </a:rPr>
              <a:t>lớp 6, các em sẽ được tìm hiểu những khái niệm </a:t>
            </a:r>
            <a:r>
              <a:rPr lang="vi-VN" sz="2100" i="1" dirty="0" smtClean="0">
                <a:solidFill>
                  <a:srgbClr val="FF0000"/>
                </a:solidFill>
                <a:latin typeface="Cambria" panose="02040503050406030204" pitchFamily="18" charset="0"/>
                <a:ea typeface="Cambria" panose="02040503050406030204" pitchFamily="18" charset="0"/>
              </a:rPr>
              <a:t>gì</a:t>
            </a:r>
            <a:r>
              <a:rPr lang="en-US" sz="2100" i="1" dirty="0" smtClean="0">
                <a:solidFill>
                  <a:srgbClr val="FF0000"/>
                </a:solidFill>
                <a:latin typeface="Cambria" panose="02040503050406030204" pitchFamily="18" charset="0"/>
                <a:ea typeface="Cambria" panose="02040503050406030204" pitchFamily="18" charset="0"/>
              </a:rPr>
              <a:t>?</a:t>
            </a:r>
            <a:endParaRPr lang="en-US" sz="2100"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718538" y="1339096"/>
            <a:ext cx="3815862" cy="1785104"/>
          </a:xfrm>
          <a:prstGeom prst="rect">
            <a:avLst/>
          </a:prstGeom>
        </p:spPr>
        <p:txBody>
          <a:bodyPr wrap="square">
            <a:spAutoFit/>
          </a:bodyPr>
          <a:lstStyle/>
          <a:p>
            <a:pPr algn="just"/>
            <a:r>
              <a:rPr lang="vi-VN" sz="2200" dirty="0">
                <a:latin typeface="Cambria" panose="02040503050406030204" pitchFamily="18" charset="0"/>
                <a:ea typeface="Cambria" panose="02040503050406030204" pitchFamily="18" charset="0"/>
              </a:rPr>
              <a:t>Trái Đất, các thành phần tự nhiên của Trái Đất (địa hình, khí hậu, nước, đất, sinh vật) và mối quan hệ giữa con người với thiên nhiên.</a:t>
            </a:r>
            <a:endParaRPr lang="en-US" sz="22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2994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Những khái niệm cơ bản và kĩ năng chủ </a:t>
            </a:r>
            <a:r>
              <a:rPr lang="vi-VN" sz="2400" b="1" dirty="0" smtClean="0">
                <a:solidFill>
                  <a:srgbClr val="0D30DD"/>
                </a:solidFill>
                <a:latin typeface="Cambria" pitchFamily="18" charset="0"/>
              </a:rPr>
              <a:t>yếu</a:t>
            </a:r>
            <a:endParaRPr lang="en-US" sz="2400" b="1" dirty="0" smtClean="0">
              <a:solidFill>
                <a:srgbClr val="0D30DD"/>
              </a:solidFill>
              <a:latin typeface="Cambria" pitchFamily="18" charset="0"/>
            </a:endParaRPr>
          </a:p>
          <a:p>
            <a:pPr algn="just"/>
            <a:r>
              <a:rPr lang="vi-VN" sz="2400" b="1" dirty="0" smtClean="0">
                <a:solidFill>
                  <a:srgbClr val="0D30DD"/>
                </a:solidFill>
                <a:latin typeface="Cambria" pitchFamily="18" charset="0"/>
              </a:rPr>
              <a:t> </a:t>
            </a:r>
            <a:r>
              <a:rPr lang="vi-VN" sz="2400" b="1" dirty="0">
                <a:solidFill>
                  <a:srgbClr val="0D30DD"/>
                </a:solidFill>
                <a:latin typeface="Cambria" pitchFamily="18" charset="0"/>
              </a:rPr>
              <a:t>của môn địa lí</a:t>
            </a:r>
            <a:endParaRPr lang="en-US" sz="2400" b="1" dirty="0">
              <a:solidFill>
                <a:srgbClr val="0D30DD"/>
              </a:solidFill>
              <a:latin typeface="Cambria" pitchFamily="18" charset="0"/>
            </a:endParaRPr>
          </a:p>
        </p:txBody>
      </p:sp>
      <p:pic>
        <p:nvPicPr>
          <p:cNvPr id="25" name="Picture 5" descr="C:\Users\Asus\Pictures\bai mau\nospin_1-lg.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6425" t="3384" r="5191" b="2904"/>
          <a:stretch/>
        </p:blipFill>
        <p:spPr bwMode="auto">
          <a:xfrm>
            <a:off x="3326760" y="3604940"/>
            <a:ext cx="2490480" cy="2545336"/>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820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MỞ ĐẦU</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858833"/>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762000" y="1586805"/>
            <a:ext cx="3002792" cy="1384995"/>
          </a:xfrm>
          <a:prstGeom prst="rect">
            <a:avLst/>
          </a:prstGeom>
        </p:spPr>
        <p:txBody>
          <a:bodyPr wrap="square">
            <a:spAutoFit/>
          </a:bodyPr>
          <a:lstStyle/>
          <a:p>
            <a:pPr algn="ctr"/>
            <a:r>
              <a:rPr lang="en-US" sz="2100" i="1" dirty="0" err="1" smtClean="0">
                <a:solidFill>
                  <a:srgbClr val="FF0000"/>
                </a:solidFill>
                <a:latin typeface="Cambria" panose="02040503050406030204" pitchFamily="18" charset="0"/>
                <a:ea typeface="Cambria" panose="02040503050406030204" pitchFamily="18" charset="0"/>
              </a:rPr>
              <a:t>Quan</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sát</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hình</a:t>
            </a:r>
            <a:r>
              <a:rPr lang="en-US" sz="2100" i="1" dirty="0" smtClean="0">
                <a:solidFill>
                  <a:srgbClr val="FF0000"/>
                </a:solidFill>
                <a:latin typeface="Cambria" panose="02040503050406030204" pitchFamily="18" charset="0"/>
                <a:ea typeface="Cambria" panose="02040503050406030204" pitchFamily="18" charset="0"/>
              </a:rPr>
              <a:t> 1, 2, 3, </a:t>
            </a:r>
            <a:r>
              <a:rPr lang="en-US" sz="2100" i="1" dirty="0" err="1" smtClean="0">
                <a:solidFill>
                  <a:srgbClr val="FF0000"/>
                </a:solidFill>
                <a:latin typeface="Cambria" panose="02040503050406030204" pitchFamily="18" charset="0"/>
                <a:ea typeface="Cambria" panose="02040503050406030204" pitchFamily="18" charset="0"/>
              </a:rPr>
              <a:t>em</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hãy</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cho</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ví</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dụ</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về</a:t>
            </a:r>
            <a:r>
              <a:rPr lang="en-US" sz="2100" i="1" dirty="0" smtClean="0">
                <a:solidFill>
                  <a:srgbClr val="FF0000"/>
                </a:solidFill>
                <a:latin typeface="Cambria" panose="02040503050406030204" pitchFamily="18" charset="0"/>
                <a:ea typeface="Cambria" panose="02040503050406030204" pitchFamily="18" charset="0"/>
              </a:rPr>
              <a:t> </a:t>
            </a:r>
            <a:r>
              <a:rPr lang="vi-VN" sz="2100" i="1" dirty="0" smtClean="0">
                <a:solidFill>
                  <a:srgbClr val="FF0000"/>
                </a:solidFill>
                <a:latin typeface="Cambria" panose="02040503050406030204" pitchFamily="18" charset="0"/>
                <a:ea typeface="Cambria" panose="02040503050406030204" pitchFamily="18" charset="0"/>
              </a:rPr>
              <a:t>một </a:t>
            </a:r>
            <a:r>
              <a:rPr lang="vi-VN" sz="2100" i="1" dirty="0">
                <a:solidFill>
                  <a:srgbClr val="FF0000"/>
                </a:solidFill>
                <a:latin typeface="Cambria" panose="02040503050406030204" pitchFamily="18" charset="0"/>
                <a:ea typeface="Cambria" panose="02040503050406030204" pitchFamily="18" charset="0"/>
              </a:rPr>
              <a:t>số kĩ năng được rèn luyện khi học môn địa lí.</a:t>
            </a:r>
            <a:endParaRPr lang="en-US" sz="2100"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495800" y="1339096"/>
            <a:ext cx="4191000" cy="1785104"/>
          </a:xfrm>
          <a:prstGeom prst="rect">
            <a:avLst/>
          </a:prstGeom>
        </p:spPr>
        <p:txBody>
          <a:bodyPr wrap="square">
            <a:spAutoFit/>
          </a:bodyPr>
          <a:lstStyle/>
          <a:p>
            <a:pPr algn="just"/>
            <a:r>
              <a:rPr lang="en-US" sz="2200" dirty="0" err="1" smtClean="0">
                <a:latin typeface="Cambria" panose="02040503050406030204" pitchFamily="18" charset="0"/>
                <a:ea typeface="Cambria" panose="02040503050406030204" pitchFamily="18" charset="0"/>
              </a:rPr>
              <a:t>Sử</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dụng</a:t>
            </a:r>
            <a:r>
              <a:rPr lang="en-US" sz="2200" dirty="0" smtClean="0">
                <a:latin typeface="Cambria" panose="02040503050406030204" pitchFamily="18" charset="0"/>
                <a:ea typeface="Cambria" panose="02040503050406030204" pitchFamily="18" charset="0"/>
              </a:rPr>
              <a:t> s</a:t>
            </a:r>
            <a:r>
              <a:rPr lang="vi-VN" sz="2200" dirty="0" smtClean="0">
                <a:latin typeface="Cambria" panose="02040503050406030204" pitchFamily="18" charset="0"/>
                <a:ea typeface="Cambria" panose="02040503050406030204" pitchFamily="18" charset="0"/>
              </a:rPr>
              <a:t>ơ </a:t>
            </a:r>
            <a:r>
              <a:rPr lang="vi-VN" sz="2200" dirty="0">
                <a:latin typeface="Cambria" panose="02040503050406030204" pitchFamily="18" charset="0"/>
                <a:ea typeface="Cambria" panose="02040503050406030204" pitchFamily="18" charset="0"/>
              </a:rPr>
              <a:t>đồ </a:t>
            </a:r>
            <a:r>
              <a:rPr lang="en-US" sz="2200" dirty="0" smtClean="0">
                <a:latin typeface="Cambria" panose="02040503050406030204" pitchFamily="18" charset="0"/>
                <a:ea typeface="Cambria" panose="02040503050406030204" pitchFamily="18" charset="0"/>
              </a:rPr>
              <a:t>(</a:t>
            </a:r>
            <a:r>
              <a:rPr lang="vi-VN" sz="2200" dirty="0" smtClean="0">
                <a:latin typeface="Cambria" panose="02040503050406030204" pitchFamily="18" charset="0"/>
                <a:ea typeface="Cambria" panose="02040503050406030204" pitchFamily="18" charset="0"/>
              </a:rPr>
              <a:t>lát </a:t>
            </a:r>
            <a:r>
              <a:rPr lang="vi-VN" sz="2200" dirty="0">
                <a:latin typeface="Cambria" panose="02040503050406030204" pitchFamily="18" charset="0"/>
                <a:ea typeface="Cambria" panose="02040503050406030204" pitchFamily="18" charset="0"/>
              </a:rPr>
              <a:t>cắt về cấu tạo Trái Đất </a:t>
            </a:r>
            <a:r>
              <a:rPr lang="vi-VN" sz="2200" dirty="0" smtClean="0">
                <a:latin typeface="Cambria" panose="02040503050406030204" pitchFamily="18" charset="0"/>
                <a:ea typeface="Cambria" panose="02040503050406030204" pitchFamily="18" charset="0"/>
              </a:rPr>
              <a:t>hình </a:t>
            </a:r>
            <a:r>
              <a:rPr lang="vi-VN" sz="2200" dirty="0">
                <a:latin typeface="Cambria" panose="02040503050406030204" pitchFamily="18" charset="0"/>
                <a:ea typeface="Cambria" panose="02040503050406030204" pitchFamily="18" charset="0"/>
              </a:rPr>
              <a:t>1), </a:t>
            </a:r>
            <a:r>
              <a:rPr lang="en-US" sz="2200" dirty="0" err="1" smtClean="0">
                <a:latin typeface="Cambria" panose="02040503050406030204" pitchFamily="18" charset="0"/>
                <a:ea typeface="Cambria" panose="02040503050406030204" pitchFamily="18" charset="0"/>
              </a:rPr>
              <a:t>sử</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dụng</a:t>
            </a:r>
            <a:r>
              <a:rPr lang="en-US" sz="2200" dirty="0" smtClean="0">
                <a:latin typeface="Cambria" panose="02040503050406030204" pitchFamily="18" charset="0"/>
                <a:ea typeface="Cambria" panose="02040503050406030204" pitchFamily="18" charset="0"/>
              </a:rPr>
              <a:t> </a:t>
            </a:r>
            <a:r>
              <a:rPr lang="vi-VN" sz="2200" dirty="0" smtClean="0">
                <a:latin typeface="Cambria" panose="02040503050406030204" pitchFamily="18" charset="0"/>
                <a:ea typeface="Cambria" panose="02040503050406030204" pitchFamily="18" charset="0"/>
              </a:rPr>
              <a:t>biểu </a:t>
            </a:r>
            <a:r>
              <a:rPr lang="vi-VN" sz="2200" dirty="0">
                <a:latin typeface="Cambria" panose="02040503050406030204" pitchFamily="18" charset="0"/>
                <a:ea typeface="Cambria" panose="02040503050406030204" pitchFamily="18" charset="0"/>
              </a:rPr>
              <a:t>đồ </a:t>
            </a:r>
            <a:r>
              <a:rPr lang="en-US" sz="2200" dirty="0" smtClean="0">
                <a:latin typeface="Cambria" panose="02040503050406030204" pitchFamily="18" charset="0"/>
                <a:ea typeface="Cambria" panose="02040503050406030204" pitchFamily="18" charset="0"/>
              </a:rPr>
              <a:t>(</a:t>
            </a:r>
            <a:r>
              <a:rPr lang="vi-VN" sz="2200" dirty="0" smtClean="0">
                <a:latin typeface="Cambria" panose="02040503050406030204" pitchFamily="18" charset="0"/>
                <a:ea typeface="Cambria" panose="02040503050406030204" pitchFamily="18" charset="0"/>
              </a:rPr>
              <a:t>dân </a:t>
            </a:r>
            <a:r>
              <a:rPr lang="vi-VN" sz="2200" dirty="0">
                <a:latin typeface="Cambria" panose="02040503050406030204" pitchFamily="18" charset="0"/>
                <a:ea typeface="Cambria" panose="02040503050406030204" pitchFamily="18" charset="0"/>
              </a:rPr>
              <a:t>số thế giới qua các </a:t>
            </a:r>
            <a:r>
              <a:rPr lang="vi-VN" sz="2200" dirty="0" smtClean="0">
                <a:latin typeface="Cambria" panose="02040503050406030204" pitchFamily="18" charset="0"/>
                <a:ea typeface="Cambria" panose="02040503050406030204" pitchFamily="18" charset="0"/>
              </a:rPr>
              <a:t>năm</a:t>
            </a:r>
            <a:r>
              <a:rPr lang="en-US" sz="2200" dirty="0" smtClean="0">
                <a:latin typeface="Cambria" panose="02040503050406030204" pitchFamily="18" charset="0"/>
                <a:ea typeface="Cambria" panose="02040503050406030204" pitchFamily="18" charset="0"/>
              </a:rPr>
              <a:t> </a:t>
            </a:r>
            <a:r>
              <a:rPr lang="vi-VN" sz="2200" dirty="0" smtClean="0">
                <a:latin typeface="Cambria" panose="02040503050406030204" pitchFamily="18" charset="0"/>
                <a:ea typeface="Cambria" panose="02040503050406030204" pitchFamily="18" charset="0"/>
              </a:rPr>
              <a:t>hình </a:t>
            </a:r>
            <a:r>
              <a:rPr lang="vi-VN" sz="2200" dirty="0">
                <a:latin typeface="Cambria" panose="02040503050406030204" pitchFamily="18" charset="0"/>
                <a:ea typeface="Cambria" panose="02040503050406030204" pitchFamily="18" charset="0"/>
              </a:rPr>
              <a:t>2), </a:t>
            </a:r>
            <a:r>
              <a:rPr lang="en-US" sz="2200" dirty="0" err="1" smtClean="0">
                <a:latin typeface="Cambria" panose="02040503050406030204" pitchFamily="18" charset="0"/>
                <a:ea typeface="Cambria" panose="02040503050406030204" pitchFamily="18" charset="0"/>
              </a:rPr>
              <a:t>sử</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dụng</a:t>
            </a:r>
            <a:r>
              <a:rPr lang="en-US" sz="2200" dirty="0" smtClean="0">
                <a:latin typeface="Cambria" panose="02040503050406030204" pitchFamily="18" charset="0"/>
                <a:ea typeface="Cambria" panose="02040503050406030204" pitchFamily="18" charset="0"/>
              </a:rPr>
              <a:t> </a:t>
            </a:r>
            <a:r>
              <a:rPr lang="vi-VN" sz="2200" dirty="0" smtClean="0">
                <a:latin typeface="Cambria" panose="02040503050406030204" pitchFamily="18" charset="0"/>
                <a:ea typeface="Cambria" panose="02040503050406030204" pitchFamily="18" charset="0"/>
              </a:rPr>
              <a:t>bản </a:t>
            </a:r>
            <a:r>
              <a:rPr lang="vi-VN" sz="2200" dirty="0">
                <a:latin typeface="Cambria" panose="02040503050406030204" pitchFamily="18" charset="0"/>
                <a:ea typeface="Cambria" panose="02040503050406030204" pitchFamily="18" charset="0"/>
              </a:rPr>
              <a:t>đồ </a:t>
            </a:r>
            <a:r>
              <a:rPr lang="en-US" sz="2200" dirty="0" smtClean="0">
                <a:latin typeface="Cambria" panose="02040503050406030204" pitchFamily="18" charset="0"/>
                <a:ea typeface="Cambria" panose="02040503050406030204" pitchFamily="18" charset="0"/>
              </a:rPr>
              <a:t>(</a:t>
            </a:r>
            <a:r>
              <a:rPr lang="vi-VN" sz="2200" dirty="0">
                <a:latin typeface="Cambria" panose="02040503050406030204" pitchFamily="18" charset="0"/>
                <a:ea typeface="Cambria" panose="02040503050406030204" pitchFamily="18" charset="0"/>
              </a:rPr>
              <a:t>biển và đại dương thế giới hình </a:t>
            </a:r>
            <a:r>
              <a:rPr lang="vi-VN" sz="2200" dirty="0">
                <a:latin typeface="Cambria" panose="02040503050406030204" pitchFamily="18" charset="0"/>
                <a:ea typeface="Cambria" panose="02040503050406030204" pitchFamily="18" charset="0"/>
              </a:rPr>
              <a:t>3).</a:t>
            </a:r>
            <a:endParaRPr lang="en-US" sz="22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2994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Những khái niệm cơ bản và kĩ năng chủ </a:t>
            </a:r>
            <a:r>
              <a:rPr lang="vi-VN" sz="2400" b="1" dirty="0" smtClean="0">
                <a:solidFill>
                  <a:srgbClr val="0D30DD"/>
                </a:solidFill>
                <a:latin typeface="Cambria" pitchFamily="18" charset="0"/>
              </a:rPr>
              <a:t>yếu</a:t>
            </a:r>
            <a:endParaRPr lang="en-US" sz="2400" b="1" dirty="0" smtClean="0">
              <a:solidFill>
                <a:srgbClr val="0D30DD"/>
              </a:solidFill>
              <a:latin typeface="Cambria" pitchFamily="18" charset="0"/>
            </a:endParaRPr>
          </a:p>
          <a:p>
            <a:pPr algn="just"/>
            <a:r>
              <a:rPr lang="vi-VN" sz="2400" b="1" dirty="0" smtClean="0">
                <a:solidFill>
                  <a:srgbClr val="0D30DD"/>
                </a:solidFill>
                <a:latin typeface="Cambria" pitchFamily="18" charset="0"/>
              </a:rPr>
              <a:t> </a:t>
            </a:r>
            <a:r>
              <a:rPr lang="vi-VN" sz="2400" b="1" dirty="0">
                <a:solidFill>
                  <a:srgbClr val="0D30DD"/>
                </a:solidFill>
                <a:latin typeface="Cambria" pitchFamily="18" charset="0"/>
              </a:rPr>
              <a:t>của môn địa lí</a:t>
            </a:r>
            <a:endParaRPr lang="en-US" sz="2400" b="1" dirty="0">
              <a:solidFill>
                <a:srgbClr val="0D30DD"/>
              </a:solidFill>
              <a:latin typeface="Cambria" pitchFamily="18" charset="0"/>
            </a:endParaRPr>
          </a:p>
        </p:txBody>
      </p:sp>
      <p:pic>
        <p:nvPicPr>
          <p:cNvPr id="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3276600"/>
            <a:ext cx="1758192" cy="1600201"/>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descr="Không có mô tả."/>
          <p:cNvPicPr/>
          <p:nvPr/>
        </p:nvPicPr>
        <p:blipFill rotWithShape="1">
          <a:blip r:embed="rId10" cstate="print">
            <a:extLst>
              <a:ext uri="{BEBA8EAE-BF5A-486C-A8C5-ECC9F3942E4B}">
                <a14:imgProps xmlns:a14="http://schemas.microsoft.com/office/drawing/2010/main">
                  <a14:imgLayer r:embed="rId11">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8046" t="10604" b="20862"/>
          <a:stretch/>
        </p:blipFill>
        <p:spPr bwMode="auto">
          <a:xfrm rot="16200000">
            <a:off x="2551351" y="4672807"/>
            <a:ext cx="1417161" cy="2166936"/>
          </a:xfrm>
          <a:prstGeom prst="rect">
            <a:avLst/>
          </a:prstGeom>
          <a:noFill/>
          <a:ln>
            <a:solidFill>
              <a:srgbClr val="00FF00"/>
            </a:solidFill>
          </a:ln>
          <a:extLst>
            <a:ext uri="{53640926-AAD7-44D8-BBD7-CCE9431645EC}">
              <a14:shadowObscured xmlns:a14="http://schemas.microsoft.com/office/drawing/2010/main"/>
            </a:ext>
          </a:extLst>
        </p:spPr>
      </p:pic>
      <p:pic>
        <p:nvPicPr>
          <p:cNvPr id="28" name="Picture 27"/>
          <p:cNvPicPr/>
          <p:nvPr/>
        </p:nvPicPr>
        <p:blipFill rotWithShape="1">
          <a:blip r:embed="rId12" cstate="print">
            <a:extLst>
              <a:ext uri="{BEBA8EAE-BF5A-486C-A8C5-ECC9F3942E4B}">
                <a14:imgProps xmlns:a14="http://schemas.microsoft.com/office/drawing/2010/main">
                  <a14:imgLayer r:embed="rId13">
                    <a14:imgEffect>
                      <a14:sharpenSoften amount="50000"/>
                    </a14:imgEffect>
                  </a14:imgLayer>
                </a14:imgProps>
              </a:ext>
              <a:ext uri="{28A0092B-C50C-407E-A947-70E740481C1C}">
                <a14:useLocalDpi xmlns:a14="http://schemas.microsoft.com/office/drawing/2010/main" val="0"/>
              </a:ext>
            </a:extLst>
          </a:blip>
          <a:srcRect l="1633" b="6130"/>
          <a:stretch/>
        </p:blipFill>
        <p:spPr bwMode="auto">
          <a:xfrm>
            <a:off x="4430120" y="5047694"/>
            <a:ext cx="2275480" cy="1417162"/>
          </a:xfrm>
          <a:prstGeom prst="rect">
            <a:avLst/>
          </a:prstGeom>
          <a:noFill/>
          <a:ln>
            <a:solidFill>
              <a:srgbClr val="00FF0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61886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par>
                                <p:cTn id="24" presetID="14" presetClass="entr" presetSubtype="1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randombar(horizontal)">
                                      <p:cBhvr>
                                        <p:cTn id="26" dur="500"/>
                                        <p:tgtEl>
                                          <p:spTgt spid="27"/>
                                        </p:tgtEl>
                                      </p:cBhvr>
                                    </p:animEffect>
                                  </p:childTnLst>
                                </p:cTn>
                              </p:par>
                              <p:par>
                                <p:cTn id="27" presetID="14" presetClass="entr" presetSubtype="1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randombar(horizontal)">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36"/>
                                        </p:tgtEl>
                                        <p:attrNameLst>
                                          <p:attrName>style.visibility</p:attrName>
                                        </p:attrNameLst>
                                      </p:cBhvr>
                                      <p:to>
                                        <p:strVal val="visible"/>
                                      </p:to>
                                    </p:set>
                                    <p:animEffect transition="in" filter="fade">
                                      <p:cBhvr>
                                        <p:cTn id="34" dur="500"/>
                                        <p:tgtEl>
                                          <p:spTgt spid="1036"/>
                                        </p:tgtEl>
                                      </p:cBhvr>
                                    </p:animEffect>
                                  </p:childTnLst>
                                </p:cTn>
                              </p:par>
                              <p:par>
                                <p:cTn id="35" presetID="10" presetClass="entr" presetSubtype="0" fill="hold" nodeType="withEffect">
                                  <p:stCondLst>
                                    <p:cond delay="0"/>
                                  </p:stCondLst>
                                  <p:childTnLst>
                                    <p:set>
                                      <p:cBhvr>
                                        <p:cTn id="36" dur="1" fill="hold">
                                          <p:stCondLst>
                                            <p:cond delay="0"/>
                                          </p:stCondLst>
                                        </p:cTn>
                                        <p:tgtEl>
                                          <p:spTgt spid="1034"/>
                                        </p:tgtEl>
                                        <p:attrNameLst>
                                          <p:attrName>style.visibility</p:attrName>
                                        </p:attrNameLst>
                                      </p:cBhvr>
                                      <p:to>
                                        <p:strVal val="visible"/>
                                      </p:to>
                                    </p:set>
                                    <p:animEffect transition="in" filter="fade">
                                      <p:cBhvr>
                                        <p:cTn id="37" dur="500"/>
                                        <p:tgtEl>
                                          <p:spTgt spid="1034"/>
                                        </p:tgtEl>
                                      </p:cBhvr>
                                    </p:animEffect>
                                  </p:childTnLst>
                                </p:cTn>
                              </p:par>
                              <p:par>
                                <p:cTn id="38" presetID="32" presetClass="emph" presetSubtype="0" repeatCount="indefinite" fill="hold" nodeType="withEffect">
                                  <p:stCondLst>
                                    <p:cond delay="0"/>
                                  </p:stCondLst>
                                  <p:childTnLst>
                                    <p:animRot by="120000">
                                      <p:cBhvr>
                                        <p:cTn id="39" dur="100" fill="hold">
                                          <p:stCondLst>
                                            <p:cond delay="0"/>
                                          </p:stCondLst>
                                        </p:cTn>
                                        <p:tgtEl>
                                          <p:spTgt spid="1036"/>
                                        </p:tgtEl>
                                        <p:attrNameLst>
                                          <p:attrName>r</p:attrName>
                                        </p:attrNameLst>
                                      </p:cBhvr>
                                    </p:animRot>
                                    <p:animRot by="-240000">
                                      <p:cBhvr>
                                        <p:cTn id="40" dur="200" fill="hold">
                                          <p:stCondLst>
                                            <p:cond delay="200"/>
                                          </p:stCondLst>
                                        </p:cTn>
                                        <p:tgtEl>
                                          <p:spTgt spid="1036"/>
                                        </p:tgtEl>
                                        <p:attrNameLst>
                                          <p:attrName>r</p:attrName>
                                        </p:attrNameLst>
                                      </p:cBhvr>
                                    </p:animRot>
                                    <p:animRot by="240000">
                                      <p:cBhvr>
                                        <p:cTn id="41" dur="200" fill="hold">
                                          <p:stCondLst>
                                            <p:cond delay="400"/>
                                          </p:stCondLst>
                                        </p:cTn>
                                        <p:tgtEl>
                                          <p:spTgt spid="1036"/>
                                        </p:tgtEl>
                                        <p:attrNameLst>
                                          <p:attrName>r</p:attrName>
                                        </p:attrNameLst>
                                      </p:cBhvr>
                                    </p:animRot>
                                    <p:animRot by="-240000">
                                      <p:cBhvr>
                                        <p:cTn id="42" dur="200" fill="hold">
                                          <p:stCondLst>
                                            <p:cond delay="600"/>
                                          </p:stCondLst>
                                        </p:cTn>
                                        <p:tgtEl>
                                          <p:spTgt spid="1036"/>
                                        </p:tgtEl>
                                        <p:attrNameLst>
                                          <p:attrName>r</p:attrName>
                                        </p:attrNameLst>
                                      </p:cBhvr>
                                    </p:animRot>
                                    <p:animRot by="120000">
                                      <p:cBhvr>
                                        <p:cTn id="43" dur="200" fill="hold">
                                          <p:stCondLst>
                                            <p:cond delay="800"/>
                                          </p:stCondLst>
                                        </p:cTn>
                                        <p:tgtEl>
                                          <p:spTgt spid="1036"/>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randombar(horizontal)">
                                      <p:cBhvr>
                                        <p:cTn id="48" dur="500"/>
                                        <p:tgtEl>
                                          <p:spTgt spid="24"/>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randombar(horizontal)">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6"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MỞ ĐẦU</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13601" y="1569928"/>
            <a:ext cx="3448799" cy="1554272"/>
          </a:xfrm>
          <a:prstGeom prst="rect">
            <a:avLst/>
          </a:prstGeom>
        </p:spPr>
        <p:txBody>
          <a:bodyPr wrap="square">
            <a:spAutoFit/>
          </a:bodyPr>
          <a:lstStyle/>
          <a:p>
            <a:pPr algn="ctr"/>
            <a:r>
              <a:rPr lang="en-US" sz="1900" i="1" dirty="0" err="1" smtClean="0">
                <a:solidFill>
                  <a:srgbClr val="FF0000"/>
                </a:solidFill>
                <a:latin typeface="Cambria" panose="02040503050406030204" pitchFamily="18" charset="0"/>
                <a:ea typeface="Cambria" panose="02040503050406030204" pitchFamily="18" charset="0"/>
              </a:rPr>
              <a:t>Dựa</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vào</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thông</a:t>
            </a:r>
            <a:r>
              <a:rPr lang="en-US" sz="1900" i="1" dirty="0" smtClean="0">
                <a:solidFill>
                  <a:srgbClr val="FF0000"/>
                </a:solidFill>
                <a:latin typeface="Cambria" panose="02040503050406030204" pitchFamily="18" charset="0"/>
                <a:ea typeface="Cambria" panose="02040503050406030204" pitchFamily="18" charset="0"/>
              </a:rPr>
              <a:t> tin </a:t>
            </a:r>
            <a:r>
              <a:rPr lang="en-US" sz="1900" i="1" dirty="0" err="1" smtClean="0">
                <a:solidFill>
                  <a:srgbClr val="FF0000"/>
                </a:solidFill>
                <a:latin typeface="Cambria" panose="02040503050406030204" pitchFamily="18" charset="0"/>
                <a:ea typeface="Cambria" panose="02040503050406030204" pitchFamily="18" charset="0"/>
              </a:rPr>
              <a:t>trong</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bài</a:t>
            </a:r>
            <a:r>
              <a:rPr lang="en-US" sz="1900" i="1" dirty="0" smtClean="0">
                <a:solidFill>
                  <a:srgbClr val="FF0000"/>
                </a:solidFill>
                <a:latin typeface="Cambria" panose="02040503050406030204" pitchFamily="18" charset="0"/>
                <a:ea typeface="Cambria" panose="02040503050406030204" pitchFamily="18" charset="0"/>
              </a:rPr>
              <a:t>, </a:t>
            </a:r>
          </a:p>
          <a:p>
            <a:pPr algn="ctr"/>
            <a:r>
              <a:rPr lang="en-US" sz="1900" i="1" dirty="0" err="1" smtClean="0">
                <a:solidFill>
                  <a:srgbClr val="FF0000"/>
                </a:solidFill>
                <a:latin typeface="Cambria" panose="02040503050406030204" pitchFamily="18" charset="0"/>
                <a:ea typeface="Cambria" panose="02040503050406030204" pitchFamily="18" charset="0"/>
              </a:rPr>
              <a:t>hãy</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cho</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biết</a:t>
            </a:r>
            <a:r>
              <a:rPr lang="en-US" sz="1900" i="1" dirty="0" smtClean="0">
                <a:solidFill>
                  <a:srgbClr val="FF0000"/>
                </a:solidFill>
                <a:latin typeface="Cambria" panose="02040503050406030204" pitchFamily="18" charset="0"/>
                <a:ea typeface="Cambria" panose="02040503050406030204" pitchFamily="18" charset="0"/>
              </a:rPr>
              <a:t> v</a:t>
            </a:r>
            <a:r>
              <a:rPr lang="vi-VN" sz="1900" i="1" dirty="0" smtClean="0">
                <a:solidFill>
                  <a:srgbClr val="FF0000"/>
                </a:solidFill>
                <a:latin typeface="Cambria" panose="02040503050406030204" pitchFamily="18" charset="0"/>
                <a:ea typeface="Cambria" panose="02040503050406030204" pitchFamily="18" charset="0"/>
              </a:rPr>
              <a:t>iệc </a:t>
            </a:r>
            <a:r>
              <a:rPr lang="vi-VN" sz="1900" i="1" dirty="0">
                <a:solidFill>
                  <a:srgbClr val="FF0000"/>
                </a:solidFill>
                <a:latin typeface="Cambria" panose="02040503050406030204" pitchFamily="18" charset="0"/>
                <a:ea typeface="Cambria" panose="02040503050406030204" pitchFamily="18" charset="0"/>
              </a:rPr>
              <a:t>nắm các khái niệm cơ bản và kĩ năng chủ yếu của môn địa lí có ý nghĩa gì trong học tập và cuộc sống?</a:t>
            </a:r>
            <a:endParaRPr lang="en-US" sz="1900" dirty="0">
              <a:solidFill>
                <a:srgbClr val="FF0000"/>
              </a:solidFill>
              <a:latin typeface="Cambria" panose="02040503050406030204" pitchFamily="18" charset="0"/>
              <a:ea typeface="Cambria" panose="02040503050406030204" pitchFamily="18" charset="0"/>
            </a:endParaRPr>
          </a:p>
        </p:txBody>
      </p:sp>
      <p:sp>
        <p:nvSpPr>
          <p:cNvPr id="31" name="Title 1"/>
          <p:cNvSpPr txBox="1">
            <a:spLocks/>
          </p:cNvSpPr>
          <p:nvPr/>
        </p:nvSpPr>
        <p:spPr>
          <a:xfrm>
            <a:off x="22994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Những khái niệm cơ bản và kĩ năng chủ </a:t>
            </a:r>
            <a:r>
              <a:rPr lang="vi-VN" sz="2400" b="1" dirty="0" smtClean="0">
                <a:solidFill>
                  <a:srgbClr val="0D30DD"/>
                </a:solidFill>
                <a:latin typeface="Cambria" pitchFamily="18" charset="0"/>
              </a:rPr>
              <a:t>yếu</a:t>
            </a:r>
            <a:endParaRPr lang="en-US" sz="2400" b="1" dirty="0" smtClean="0">
              <a:solidFill>
                <a:srgbClr val="0D30DD"/>
              </a:solidFill>
              <a:latin typeface="Cambria" pitchFamily="18" charset="0"/>
            </a:endParaRPr>
          </a:p>
          <a:p>
            <a:pPr algn="just"/>
            <a:r>
              <a:rPr lang="vi-VN" sz="2400" b="1" dirty="0" smtClean="0">
                <a:solidFill>
                  <a:srgbClr val="0D30DD"/>
                </a:solidFill>
                <a:latin typeface="Cambria" pitchFamily="18" charset="0"/>
              </a:rPr>
              <a:t> </a:t>
            </a:r>
            <a:r>
              <a:rPr lang="vi-VN" sz="2400" b="1" dirty="0">
                <a:solidFill>
                  <a:srgbClr val="0D30DD"/>
                </a:solidFill>
                <a:latin typeface="Cambria" pitchFamily="18" charset="0"/>
              </a:rPr>
              <a:t>của môn địa lí</a:t>
            </a:r>
            <a:endParaRPr lang="en-US" sz="2400" b="1" dirty="0">
              <a:solidFill>
                <a:srgbClr val="0D30DD"/>
              </a:solidFill>
              <a:latin typeface="Cambria" pitchFamily="18" charset="0"/>
            </a:endParaRPr>
          </a:p>
        </p:txBody>
      </p:sp>
      <p:graphicFrame>
        <p:nvGraphicFramePr>
          <p:cNvPr id="2" name="Diagram 1"/>
          <p:cNvGraphicFramePr/>
          <p:nvPr>
            <p:extLst>
              <p:ext uri="{D42A27DB-BD31-4B8C-83A1-F6EECF244321}">
                <p14:modId xmlns:p14="http://schemas.microsoft.com/office/powerpoint/2010/main" val="2739964455"/>
              </p:ext>
            </p:extLst>
          </p:nvPr>
        </p:nvGraphicFramePr>
        <p:xfrm>
          <a:off x="2743200" y="2347064"/>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2273442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Graphic spid="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22994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Những khái niệm cơ bản và kĩ năng chủ </a:t>
            </a:r>
            <a:r>
              <a:rPr lang="vi-VN" sz="2400" b="1" dirty="0" smtClean="0">
                <a:solidFill>
                  <a:srgbClr val="0D30DD"/>
                </a:solidFill>
                <a:latin typeface="Cambria" pitchFamily="18" charset="0"/>
              </a:rPr>
              <a:t>yếu</a:t>
            </a:r>
            <a:endParaRPr lang="en-US" sz="2400" b="1" dirty="0" smtClean="0">
              <a:solidFill>
                <a:srgbClr val="0D30DD"/>
              </a:solidFill>
              <a:latin typeface="Cambria" pitchFamily="18" charset="0"/>
            </a:endParaRPr>
          </a:p>
          <a:p>
            <a:pPr algn="just"/>
            <a:r>
              <a:rPr lang="vi-VN" sz="2400" b="1" dirty="0" smtClean="0">
                <a:solidFill>
                  <a:srgbClr val="0D30DD"/>
                </a:solidFill>
                <a:latin typeface="Cambria" pitchFamily="18" charset="0"/>
              </a:rPr>
              <a:t> </a:t>
            </a:r>
            <a:r>
              <a:rPr lang="vi-VN" sz="2400" b="1" dirty="0">
                <a:solidFill>
                  <a:srgbClr val="0D30DD"/>
                </a:solidFill>
                <a:latin typeface="Cambria" pitchFamily="18" charset="0"/>
              </a:rPr>
              <a:t>của môn địa lí</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MỞ ĐẦU</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609600" y="1642913"/>
            <a:ext cx="6629399" cy="2779130"/>
          </a:xfrm>
          <a:prstGeom prst="wedgeRoundRectCallout">
            <a:avLst>
              <a:gd name="adj1" fmla="val 47176"/>
              <a:gd name="adj2" fmla="val 96321"/>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838200" y="1806476"/>
            <a:ext cx="6234947" cy="2308324"/>
          </a:xfrm>
          <a:prstGeom prst="rect">
            <a:avLst/>
          </a:prstGeom>
        </p:spPr>
        <p:txBody>
          <a:bodyPr wrap="square">
            <a:spAutoFit/>
          </a:bodyPr>
          <a:lstStyle/>
          <a:p>
            <a:pPr algn="just"/>
            <a:r>
              <a:rPr lang="vi-VN" sz="2400" b="1" dirty="0">
                <a:solidFill>
                  <a:srgbClr val="FF0000"/>
                </a:solidFill>
                <a:latin typeface="Cambria" panose="02040503050406030204" pitchFamily="18" charset="0"/>
                <a:ea typeface="Cambria" panose="02040503050406030204" pitchFamily="18" charset="0"/>
              </a:rPr>
              <a:t>- Một số khái niệm cơ bản: </a:t>
            </a:r>
            <a:r>
              <a:rPr lang="vi-VN" sz="2400" dirty="0">
                <a:latin typeface="Cambria" panose="02040503050406030204" pitchFamily="18" charset="0"/>
                <a:ea typeface="Cambria" panose="02040503050406030204" pitchFamily="18" charset="0"/>
              </a:rPr>
              <a:t>Trái Đất, các thành phần tự nhiên của Trái Đất (địa hình, khí hậu, nước, đất, sinh vật) và mối quan hệ giữa con người với thiên nhiên.</a:t>
            </a:r>
          </a:p>
          <a:p>
            <a:pPr algn="just"/>
            <a:r>
              <a:rPr lang="vi-VN" sz="2400" b="1" dirty="0">
                <a:solidFill>
                  <a:srgbClr val="FF0000"/>
                </a:solidFill>
                <a:latin typeface="Cambria" panose="02040503050406030204" pitchFamily="18" charset="0"/>
                <a:ea typeface="Cambria" panose="02040503050406030204" pitchFamily="18" charset="0"/>
              </a:rPr>
              <a:t>- Các kĩ năng địa lí: </a:t>
            </a:r>
            <a:r>
              <a:rPr lang="vi-VN" sz="2400" dirty="0">
                <a:latin typeface="Cambria" panose="02040503050406030204" pitchFamily="18" charset="0"/>
                <a:ea typeface="Cambria" panose="02040503050406030204" pitchFamily="18" charset="0"/>
              </a:rPr>
              <a:t>sử dụng bản đồ, sơ đồ, hình ảnh, bảng số liệu, sơ đồ, internet…</a:t>
            </a:r>
          </a:p>
        </p:txBody>
      </p:sp>
    </p:spTree>
    <p:extLst>
      <p:ext uri="{BB962C8B-B14F-4D97-AF65-F5344CB8AC3E}">
        <p14:creationId xmlns:p14="http://schemas.microsoft.com/office/powerpoint/2010/main" val="6711239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22994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Những khái niệm cơ bản và kĩ năng chủ </a:t>
            </a:r>
            <a:r>
              <a:rPr lang="vi-VN" sz="2400" b="1" dirty="0" smtClean="0">
                <a:solidFill>
                  <a:srgbClr val="0D30DD"/>
                </a:solidFill>
                <a:latin typeface="Cambria" pitchFamily="18" charset="0"/>
              </a:rPr>
              <a:t>yếu</a:t>
            </a:r>
            <a:endParaRPr lang="en-US" sz="2400" b="1" dirty="0" smtClean="0">
              <a:solidFill>
                <a:srgbClr val="0D30DD"/>
              </a:solidFill>
              <a:latin typeface="Cambria" pitchFamily="18" charset="0"/>
            </a:endParaRPr>
          </a:p>
          <a:p>
            <a:pPr algn="just"/>
            <a:r>
              <a:rPr lang="vi-VN" sz="2400" b="1" dirty="0" smtClean="0">
                <a:solidFill>
                  <a:srgbClr val="0D30DD"/>
                </a:solidFill>
                <a:latin typeface="Cambria" pitchFamily="18" charset="0"/>
              </a:rPr>
              <a:t> </a:t>
            </a:r>
            <a:r>
              <a:rPr lang="vi-VN" sz="2400" b="1" dirty="0">
                <a:solidFill>
                  <a:srgbClr val="0D30DD"/>
                </a:solidFill>
                <a:latin typeface="Cambria" pitchFamily="18" charset="0"/>
              </a:rPr>
              <a:t>của môn địa lí</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MỞ ĐẦU</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 name="Diagram 21"/>
          <p:cNvGraphicFramePr/>
          <p:nvPr>
            <p:extLst>
              <p:ext uri="{D42A27DB-BD31-4B8C-83A1-F6EECF244321}">
                <p14:modId xmlns:p14="http://schemas.microsoft.com/office/powerpoint/2010/main" val="2809354815"/>
              </p:ext>
            </p:extLst>
          </p:nvPr>
        </p:nvGraphicFramePr>
        <p:xfrm>
          <a:off x="685800" y="1752600"/>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extBox 1"/>
          <p:cNvSpPr txBox="1"/>
          <p:nvPr/>
        </p:nvSpPr>
        <p:spPr>
          <a:xfrm>
            <a:off x="2438400" y="3429000"/>
            <a:ext cx="990600" cy="707886"/>
          </a:xfrm>
          <a:prstGeom prst="rect">
            <a:avLst/>
          </a:prstGeom>
          <a:noFill/>
        </p:spPr>
        <p:txBody>
          <a:bodyPr wrap="square" rtlCol="0">
            <a:spAutoFit/>
          </a:bodyPr>
          <a:lstStyle/>
          <a:p>
            <a:pPr algn="ctr"/>
            <a:r>
              <a:rPr lang="en-US" sz="2000" b="1" dirty="0" smtClean="0">
                <a:solidFill>
                  <a:srgbClr val="FFFF00"/>
                </a:solidFill>
                <a:latin typeface="Cambria" panose="02040503050406030204" pitchFamily="18" charset="0"/>
                <a:ea typeface="Cambria" panose="02040503050406030204" pitchFamily="18" charset="0"/>
              </a:rPr>
              <a:t>Ý </a:t>
            </a:r>
            <a:r>
              <a:rPr lang="en-US" sz="2000" b="1" dirty="0" err="1" smtClean="0">
                <a:solidFill>
                  <a:srgbClr val="FFFF00"/>
                </a:solidFill>
                <a:latin typeface="Cambria" panose="02040503050406030204" pitchFamily="18" charset="0"/>
                <a:ea typeface="Cambria" panose="02040503050406030204" pitchFamily="18" charset="0"/>
              </a:rPr>
              <a:t>nghĩa</a:t>
            </a:r>
            <a:r>
              <a:rPr lang="en-US" sz="2000" b="1" dirty="0" smtClean="0">
                <a:solidFill>
                  <a:srgbClr val="FFFF00"/>
                </a:solidFill>
                <a:latin typeface="Cambria" panose="02040503050406030204" pitchFamily="18" charset="0"/>
                <a:ea typeface="Cambria" panose="02040503050406030204" pitchFamily="18" charset="0"/>
              </a:rPr>
              <a:t>: </a:t>
            </a:r>
            <a:endParaRPr lang="en-US" sz="2000" b="1" dirty="0">
              <a:solidFill>
                <a:srgbClr val="FFFF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56736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down)">
                                      <p:cBhvr>
                                        <p:cTn id="21" dur="580">
                                          <p:stCondLst>
                                            <p:cond delay="0"/>
                                          </p:stCondLst>
                                        </p:cTn>
                                        <p:tgtEl>
                                          <p:spTgt spid="22"/>
                                        </p:tgtEl>
                                      </p:cBhvr>
                                    </p:animEffect>
                                    <p:anim calcmode="lin" valueType="num">
                                      <p:cBhvr>
                                        <p:cTn id="22"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7" dur="26">
                                          <p:stCondLst>
                                            <p:cond delay="650"/>
                                          </p:stCondLst>
                                        </p:cTn>
                                        <p:tgtEl>
                                          <p:spTgt spid="22"/>
                                        </p:tgtEl>
                                      </p:cBhvr>
                                      <p:to x="100000" y="60000"/>
                                    </p:animScale>
                                    <p:animScale>
                                      <p:cBhvr>
                                        <p:cTn id="28" dur="166" decel="50000">
                                          <p:stCondLst>
                                            <p:cond delay="676"/>
                                          </p:stCondLst>
                                        </p:cTn>
                                        <p:tgtEl>
                                          <p:spTgt spid="22"/>
                                        </p:tgtEl>
                                      </p:cBhvr>
                                      <p:to x="100000" y="100000"/>
                                    </p:animScale>
                                    <p:animScale>
                                      <p:cBhvr>
                                        <p:cTn id="29" dur="26">
                                          <p:stCondLst>
                                            <p:cond delay="1312"/>
                                          </p:stCondLst>
                                        </p:cTn>
                                        <p:tgtEl>
                                          <p:spTgt spid="22"/>
                                        </p:tgtEl>
                                      </p:cBhvr>
                                      <p:to x="100000" y="80000"/>
                                    </p:animScale>
                                    <p:animScale>
                                      <p:cBhvr>
                                        <p:cTn id="30" dur="166" decel="50000">
                                          <p:stCondLst>
                                            <p:cond delay="1338"/>
                                          </p:stCondLst>
                                        </p:cTn>
                                        <p:tgtEl>
                                          <p:spTgt spid="22"/>
                                        </p:tgtEl>
                                      </p:cBhvr>
                                      <p:to x="100000" y="100000"/>
                                    </p:animScale>
                                    <p:animScale>
                                      <p:cBhvr>
                                        <p:cTn id="31" dur="26">
                                          <p:stCondLst>
                                            <p:cond delay="1642"/>
                                          </p:stCondLst>
                                        </p:cTn>
                                        <p:tgtEl>
                                          <p:spTgt spid="22"/>
                                        </p:tgtEl>
                                      </p:cBhvr>
                                      <p:to x="100000" y="90000"/>
                                    </p:animScale>
                                    <p:animScale>
                                      <p:cBhvr>
                                        <p:cTn id="32" dur="166" decel="50000">
                                          <p:stCondLst>
                                            <p:cond delay="1668"/>
                                          </p:stCondLst>
                                        </p:cTn>
                                        <p:tgtEl>
                                          <p:spTgt spid="22"/>
                                        </p:tgtEl>
                                      </p:cBhvr>
                                      <p:to x="100000" y="100000"/>
                                    </p:animScale>
                                    <p:animScale>
                                      <p:cBhvr>
                                        <p:cTn id="33" dur="26">
                                          <p:stCondLst>
                                            <p:cond delay="1808"/>
                                          </p:stCondLst>
                                        </p:cTn>
                                        <p:tgtEl>
                                          <p:spTgt spid="22"/>
                                        </p:tgtEl>
                                      </p:cBhvr>
                                      <p:to x="100000" y="95000"/>
                                    </p:animScale>
                                    <p:animScale>
                                      <p:cBhvr>
                                        <p:cTn id="34" dur="166" decel="50000">
                                          <p:stCondLst>
                                            <p:cond delay="1834"/>
                                          </p:stCondLst>
                                        </p:cTn>
                                        <p:tgtEl>
                                          <p:spTgt spid="22"/>
                                        </p:tgtEl>
                                      </p:cBhvr>
                                      <p:to x="100000" y="100000"/>
                                    </p:animScale>
                                  </p:childTnLst>
                                </p:cTn>
                              </p:par>
                              <p:par>
                                <p:cTn id="35" presetID="26"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80">
                                          <p:stCondLst>
                                            <p:cond delay="0"/>
                                          </p:stCondLst>
                                        </p:cTn>
                                        <p:tgtEl>
                                          <p:spTgt spid="2"/>
                                        </p:tgtEl>
                                      </p:cBhvr>
                                    </p:animEffect>
                                    <p:anim calcmode="lin" valueType="num">
                                      <p:cBhvr>
                                        <p:cTn id="3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3" dur="26">
                                          <p:stCondLst>
                                            <p:cond delay="650"/>
                                          </p:stCondLst>
                                        </p:cTn>
                                        <p:tgtEl>
                                          <p:spTgt spid="2"/>
                                        </p:tgtEl>
                                      </p:cBhvr>
                                      <p:to x="100000" y="60000"/>
                                    </p:animScale>
                                    <p:animScale>
                                      <p:cBhvr>
                                        <p:cTn id="44" dur="166" decel="50000">
                                          <p:stCondLst>
                                            <p:cond delay="676"/>
                                          </p:stCondLst>
                                        </p:cTn>
                                        <p:tgtEl>
                                          <p:spTgt spid="2"/>
                                        </p:tgtEl>
                                      </p:cBhvr>
                                      <p:to x="100000" y="100000"/>
                                    </p:animScale>
                                    <p:animScale>
                                      <p:cBhvr>
                                        <p:cTn id="45" dur="26">
                                          <p:stCondLst>
                                            <p:cond delay="1312"/>
                                          </p:stCondLst>
                                        </p:cTn>
                                        <p:tgtEl>
                                          <p:spTgt spid="2"/>
                                        </p:tgtEl>
                                      </p:cBhvr>
                                      <p:to x="100000" y="80000"/>
                                    </p:animScale>
                                    <p:animScale>
                                      <p:cBhvr>
                                        <p:cTn id="46" dur="166" decel="50000">
                                          <p:stCondLst>
                                            <p:cond delay="1338"/>
                                          </p:stCondLst>
                                        </p:cTn>
                                        <p:tgtEl>
                                          <p:spTgt spid="2"/>
                                        </p:tgtEl>
                                      </p:cBhvr>
                                      <p:to x="100000" y="100000"/>
                                    </p:animScale>
                                    <p:animScale>
                                      <p:cBhvr>
                                        <p:cTn id="47" dur="26">
                                          <p:stCondLst>
                                            <p:cond delay="1642"/>
                                          </p:stCondLst>
                                        </p:cTn>
                                        <p:tgtEl>
                                          <p:spTgt spid="2"/>
                                        </p:tgtEl>
                                      </p:cBhvr>
                                      <p:to x="100000" y="90000"/>
                                    </p:animScale>
                                    <p:animScale>
                                      <p:cBhvr>
                                        <p:cTn id="48" dur="166" decel="50000">
                                          <p:stCondLst>
                                            <p:cond delay="1668"/>
                                          </p:stCondLst>
                                        </p:cTn>
                                        <p:tgtEl>
                                          <p:spTgt spid="2"/>
                                        </p:tgtEl>
                                      </p:cBhvr>
                                      <p:to x="100000" y="100000"/>
                                    </p:animScale>
                                    <p:animScale>
                                      <p:cBhvr>
                                        <p:cTn id="49" dur="26">
                                          <p:stCondLst>
                                            <p:cond delay="1808"/>
                                          </p:stCondLst>
                                        </p:cTn>
                                        <p:tgtEl>
                                          <p:spTgt spid="2"/>
                                        </p:tgtEl>
                                      </p:cBhvr>
                                      <p:to x="100000" y="95000"/>
                                    </p:animScale>
                                    <p:animScale>
                                      <p:cBhvr>
                                        <p:cTn id="5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MỞ ĐẦU</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858833"/>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731008" y="1539895"/>
            <a:ext cx="3002792" cy="1508105"/>
          </a:xfrm>
          <a:prstGeom prst="rect">
            <a:avLst/>
          </a:prstGeom>
        </p:spPr>
        <p:txBody>
          <a:bodyPr wrap="square">
            <a:spAutoFit/>
          </a:bodyPr>
          <a:lstStyle/>
          <a:p>
            <a:pPr algn="ctr"/>
            <a:r>
              <a:rPr lang="en-US" sz="2300" i="1" dirty="0" err="1" smtClean="0">
                <a:solidFill>
                  <a:srgbClr val="FF0000"/>
                </a:solidFill>
                <a:latin typeface="Cambria" panose="02040503050406030204" pitchFamily="18" charset="0"/>
                <a:ea typeface="Cambria" panose="02040503050406030204" pitchFamily="18" charset="0"/>
              </a:rPr>
              <a:t>Quan</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sát</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các</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hình</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ảnh</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sau</a:t>
            </a:r>
            <a:r>
              <a:rPr lang="en-US" sz="2300" i="1" dirty="0" smtClean="0">
                <a:solidFill>
                  <a:srgbClr val="FF0000"/>
                </a:solidFill>
                <a:latin typeface="Cambria" panose="02040503050406030204" pitchFamily="18" charset="0"/>
                <a:ea typeface="Cambria" panose="02040503050406030204" pitchFamily="18" charset="0"/>
              </a:rPr>
              <a:t>, e</a:t>
            </a:r>
            <a:r>
              <a:rPr lang="vi-VN" sz="2300" i="1" dirty="0" smtClean="0">
                <a:solidFill>
                  <a:srgbClr val="FF0000"/>
                </a:solidFill>
                <a:latin typeface="Cambria" panose="02040503050406030204" pitchFamily="18" charset="0"/>
                <a:ea typeface="Cambria" panose="02040503050406030204" pitchFamily="18" charset="0"/>
              </a:rPr>
              <a:t>m </a:t>
            </a:r>
            <a:r>
              <a:rPr lang="vi-VN" sz="2300" i="1" dirty="0">
                <a:solidFill>
                  <a:srgbClr val="FF0000"/>
                </a:solidFill>
                <a:latin typeface="Cambria" panose="02040503050406030204" pitchFamily="18" charset="0"/>
                <a:ea typeface="Cambria" panose="02040503050406030204" pitchFamily="18" charset="0"/>
              </a:rPr>
              <a:t>hãy nêu một số điều lí thú qua các hình ảnh 4, 5, 6, 7.</a:t>
            </a:r>
            <a:endParaRPr lang="en-US" sz="2300"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276796"/>
            <a:ext cx="4474760" cy="1923604"/>
          </a:xfrm>
          <a:prstGeom prst="rect">
            <a:avLst/>
          </a:prstGeom>
        </p:spPr>
        <p:txBody>
          <a:bodyPr wrap="square">
            <a:spAutoFit/>
          </a:bodyPr>
          <a:lstStyle/>
          <a:p>
            <a:pPr algn="just"/>
            <a:r>
              <a:rPr lang="en-US" sz="1700" dirty="0" smtClean="0">
                <a:latin typeface="Cambria" panose="02040503050406030204" pitchFamily="18" charset="0"/>
                <a:ea typeface="Cambria" panose="02040503050406030204" pitchFamily="18" charset="0"/>
              </a:rPr>
              <a:t>- S</a:t>
            </a:r>
            <a:r>
              <a:rPr lang="vi-VN" sz="1700" dirty="0" smtClean="0">
                <a:latin typeface="Cambria" panose="02040503050406030204" pitchFamily="18" charset="0"/>
                <a:ea typeface="Cambria" panose="02040503050406030204" pitchFamily="18" charset="0"/>
              </a:rPr>
              <a:t>ống </a:t>
            </a:r>
            <a:r>
              <a:rPr lang="vi-VN" sz="1700" dirty="0">
                <a:latin typeface="Cambria" panose="02040503050406030204" pitchFamily="18" charset="0"/>
                <a:ea typeface="Cambria" panose="02040503050406030204" pitchFamily="18" charset="0"/>
              </a:rPr>
              <a:t>trong ngôi nhà băng để chống lại cái lạnh (hình </a:t>
            </a:r>
            <a:r>
              <a:rPr lang="vi-VN" sz="1700" dirty="0" smtClean="0">
                <a:latin typeface="Cambria" panose="02040503050406030204" pitchFamily="18" charset="0"/>
                <a:ea typeface="Cambria" panose="02040503050406030204" pitchFamily="18" charset="0"/>
              </a:rPr>
              <a:t>4)</a:t>
            </a:r>
            <a:r>
              <a:rPr lang="en-US" sz="1700" dirty="0" smtClean="0">
                <a:latin typeface="Cambria" panose="02040503050406030204" pitchFamily="18" charset="0"/>
                <a:ea typeface="Cambria" panose="02040503050406030204" pitchFamily="18" charset="0"/>
              </a:rPr>
              <a:t>.</a:t>
            </a:r>
          </a:p>
          <a:p>
            <a:pPr algn="just"/>
            <a:r>
              <a:rPr lang="en-US" sz="1700" dirty="0" smtClean="0">
                <a:latin typeface="Cambria" panose="02040503050406030204" pitchFamily="18" charset="0"/>
                <a:ea typeface="Cambria" panose="02040503050406030204" pitchFamily="18" charset="0"/>
              </a:rPr>
              <a:t>- H</a:t>
            </a:r>
            <a:r>
              <a:rPr lang="vi-VN" sz="1700" dirty="0" smtClean="0">
                <a:latin typeface="Cambria" panose="02040503050406030204" pitchFamily="18" charset="0"/>
                <a:ea typeface="Cambria" panose="02040503050406030204" pitchFamily="18" charset="0"/>
              </a:rPr>
              <a:t>ang </a:t>
            </a:r>
            <a:r>
              <a:rPr lang="vi-VN" sz="1700" dirty="0">
                <a:latin typeface="Cambria" panose="02040503050406030204" pitchFamily="18" charset="0"/>
                <a:ea typeface="Cambria" panose="02040503050406030204" pitchFamily="18" charset="0"/>
              </a:rPr>
              <a:t>Sơn Đoòng- một trong những hang động lớn nhất thế giới (hình 5</a:t>
            </a:r>
            <a:r>
              <a:rPr lang="vi-VN" sz="1700" dirty="0" smtClean="0">
                <a:latin typeface="Cambria" panose="02040503050406030204" pitchFamily="18" charset="0"/>
                <a:ea typeface="Cambria" panose="02040503050406030204" pitchFamily="18" charset="0"/>
              </a:rPr>
              <a:t>)</a:t>
            </a:r>
            <a:r>
              <a:rPr lang="en-US" sz="1700" dirty="0" smtClean="0">
                <a:latin typeface="Cambria" panose="02040503050406030204" pitchFamily="18" charset="0"/>
                <a:ea typeface="Cambria" panose="02040503050406030204" pitchFamily="18" charset="0"/>
              </a:rPr>
              <a:t>.</a:t>
            </a:r>
          </a:p>
          <a:p>
            <a:pPr algn="just"/>
            <a:r>
              <a:rPr lang="en-US" sz="1700" dirty="0" smtClean="0">
                <a:latin typeface="Cambria" panose="02040503050406030204" pitchFamily="18" charset="0"/>
                <a:ea typeface="Cambria" panose="02040503050406030204" pitchFamily="18" charset="0"/>
              </a:rPr>
              <a:t>- S</a:t>
            </a:r>
            <a:r>
              <a:rPr lang="vi-VN" sz="1700" dirty="0" smtClean="0">
                <a:latin typeface="Cambria" panose="02040503050406030204" pitchFamily="18" charset="0"/>
                <a:ea typeface="Cambria" panose="02040503050406030204" pitchFamily="18" charset="0"/>
              </a:rPr>
              <a:t>a </a:t>
            </a:r>
            <a:r>
              <a:rPr lang="vi-VN" sz="1700" dirty="0">
                <a:latin typeface="Cambria" panose="02040503050406030204" pitchFamily="18" charset="0"/>
                <a:ea typeface="Cambria" panose="02040503050406030204" pitchFamily="18" charset="0"/>
              </a:rPr>
              <a:t>mạc Xahara- sa mạc lớn nhất thế giới (hình 6</a:t>
            </a:r>
            <a:r>
              <a:rPr lang="vi-VN" sz="1700" dirty="0" smtClean="0">
                <a:latin typeface="Cambria" panose="02040503050406030204" pitchFamily="18" charset="0"/>
                <a:ea typeface="Cambria" panose="02040503050406030204" pitchFamily="18" charset="0"/>
              </a:rPr>
              <a:t>)</a:t>
            </a:r>
            <a:r>
              <a:rPr lang="en-US" sz="1700" dirty="0" smtClean="0">
                <a:latin typeface="Cambria" panose="02040503050406030204" pitchFamily="18" charset="0"/>
                <a:ea typeface="Cambria" panose="02040503050406030204" pitchFamily="18" charset="0"/>
              </a:rPr>
              <a:t>.</a:t>
            </a:r>
          </a:p>
          <a:p>
            <a:pPr algn="just"/>
            <a:r>
              <a:rPr lang="en-US" sz="1700" dirty="0" smtClean="0">
                <a:latin typeface="Cambria" panose="02040503050406030204" pitchFamily="18" charset="0"/>
                <a:ea typeface="Cambria" panose="02040503050406030204" pitchFamily="18" charset="0"/>
              </a:rPr>
              <a:t>- </a:t>
            </a:r>
            <a:r>
              <a:rPr lang="vi-VN" sz="1700" dirty="0" smtClean="0">
                <a:latin typeface="Cambria" panose="02040503050406030204" pitchFamily="18" charset="0"/>
                <a:ea typeface="Cambria" panose="02040503050406030204" pitchFamily="18" charset="0"/>
              </a:rPr>
              <a:t> </a:t>
            </a:r>
            <a:r>
              <a:rPr lang="vi-VN" sz="1700" dirty="0">
                <a:latin typeface="Cambria" panose="02040503050406030204" pitchFamily="18" charset="0"/>
                <a:ea typeface="Cambria" panose="02040503050406030204" pitchFamily="18" charset="0"/>
              </a:rPr>
              <a:t>Biển Chết- biển mặn nhất thế giới (hình 7).</a:t>
            </a:r>
          </a:p>
        </p:txBody>
      </p:sp>
      <p:sp>
        <p:nvSpPr>
          <p:cNvPr id="25" name="Rounded Rectangle 24"/>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sp>
        <p:nvSpPr>
          <p:cNvPr id="26"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Môn Địa lí và những điều lí thú</a:t>
            </a:r>
            <a:endParaRPr lang="en-US" sz="2400" b="1" dirty="0">
              <a:solidFill>
                <a:srgbClr val="0D30DD"/>
              </a:solidFill>
              <a:latin typeface="Cambria" pitchFamily="18" charset="0"/>
            </a:endParaRPr>
          </a:p>
        </p:txBody>
      </p:sp>
      <p:pic>
        <p:nvPicPr>
          <p:cNvPr id="27" name="Picture 26"/>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667000" y="3528740"/>
            <a:ext cx="3644582" cy="3024460"/>
          </a:xfrm>
          <a:prstGeom prst="rect">
            <a:avLst/>
          </a:prstGeom>
          <a:noFill/>
          <a:ln>
            <a:solidFill>
              <a:srgbClr val="00FF00"/>
            </a:solidFill>
          </a:ln>
        </p:spPr>
      </p:pic>
    </p:spTree>
    <p:extLst>
      <p:ext uri="{BB962C8B-B14F-4D97-AF65-F5344CB8AC3E}">
        <p14:creationId xmlns:p14="http://schemas.microsoft.com/office/powerpoint/2010/main" val="16996014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randombar(horizontal)">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60" dur="500"/>
                                        <p:tgtEl>
                                          <p:spTgt spid="17">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17">
                                            <p:txEl>
                                              <p:pRg st="3" end="3"/>
                                            </p:txEl>
                                          </p:spTgt>
                                        </p:tgtEl>
                                        <p:attrNameLst>
                                          <p:attrName>style.visibility</p:attrName>
                                        </p:attrNameLst>
                                      </p:cBhvr>
                                      <p:to>
                                        <p:strVal val="visible"/>
                                      </p:to>
                                    </p:set>
                                    <p:animEffect transition="in" filter="randombar(horizontal)">
                                      <p:cBhvr>
                                        <p:cTn id="65"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832</TotalTime>
  <Words>1404</Words>
  <PresentationFormat>On-screen Show (4:3)</PresentationFormat>
  <Paragraphs>122</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BÀI MỞ ĐẦU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2016-02-15T14:28:12Z</dcterms:created>
  <dcterms:modified xsi:type="dcterms:W3CDTF">2021-09-02T02:10:30Z</dcterms:modified>
</cp:coreProperties>
</file>