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327" r:id="rId2"/>
    <p:sldId id="439" r:id="rId3"/>
    <p:sldId id="427" r:id="rId4"/>
    <p:sldId id="428" r:id="rId5"/>
    <p:sldId id="443" r:id="rId6"/>
    <p:sldId id="442" r:id="rId7"/>
    <p:sldId id="452" r:id="rId8"/>
    <p:sldId id="450" r:id="rId9"/>
    <p:sldId id="444" r:id="rId10"/>
    <p:sldId id="445" r:id="rId11"/>
    <p:sldId id="455" r:id="rId12"/>
    <p:sldId id="456" r:id="rId13"/>
    <p:sldId id="340" r:id="rId14"/>
  </p:sldIdLst>
  <p:sldSz cx="16276638" cy="9144000"/>
  <p:notesSz cx="6858000" cy="9144000"/>
  <p:custDataLst>
    <p:tags r:id="rId16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C5F3F3"/>
    <a:srgbClr val="FF0066"/>
    <a:srgbClr val="FF7C80"/>
    <a:srgbClr val="FF6600"/>
    <a:srgbClr val="6600CC"/>
    <a:srgbClr val="3333FF"/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876" autoAdjust="0"/>
    <p:restoredTop sz="94660"/>
  </p:normalViewPr>
  <p:slideViewPr>
    <p:cSldViewPr>
      <p:cViewPr varScale="1">
        <p:scale>
          <a:sx n="55" d="100"/>
          <a:sy n="55" d="100"/>
        </p:scale>
        <p:origin x="564" y="90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EB5B8007-F28A-4C3E-A48D-DDE012D8153F}" type="slidenum">
              <a:rPr lang="en-US" altLang="en-US" sz="1200">
                <a:cs typeface="Arial" charset="0"/>
              </a:rPr>
              <a:pPr algn="r" eaLnBrk="1" hangingPunct="1"/>
              <a:t>13</a:t>
            </a:fld>
            <a:endParaRPr lang="en-US" altLang="en-US" sz="1200">
              <a:cs typeface="Arial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7825" y="685800"/>
            <a:ext cx="6102350" cy="34290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 smtClean="0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3.png"/><Relationship Id="rId7" Type="http://schemas.openxmlformats.org/officeDocument/2006/relationships/image" Target="../media/image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5.wmf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Giai%20nghia%20tu/Tay%20bat%20mat%20mung.pptx" TargetMode="External"/><Relationship Id="rId2" Type="http://schemas.openxmlformats.org/officeDocument/2006/relationships/hyperlink" Target="Giai%20nghia%20tu/Hon%20ho.pptx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Giai%20nghia%20tu/Giong%20gia.pptx" TargetMode="External"/><Relationship Id="rId4" Type="http://schemas.openxmlformats.org/officeDocument/2006/relationships/hyperlink" Target="Giai%20nghia%20tu/om%20vai%20ba%20co.pptx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TIỂU HỌC </a:t>
            </a:r>
            <a:r>
              <a:rPr lang="en-US" altLang="en-US" sz="3500" b="1" smtClean="0">
                <a:solidFill>
                  <a:srgbClr val="FF0066"/>
                </a:solidFill>
                <a:latin typeface="Times New Roman" pitchFamily="18" charset="0"/>
              </a:rPr>
              <a:t>……</a:t>
            </a:r>
            <a:endParaRPr lang="en-US" altLang="en-US" sz="3500" b="1">
              <a:solidFill>
                <a:srgbClr val="FF0066"/>
              </a:solidFill>
              <a:latin typeface="Times New Roman" pitchFamily="18" charset="0"/>
            </a:endParaRPr>
          </a:p>
        </p:txBody>
      </p:sp>
      <p:pic>
        <p:nvPicPr>
          <p:cNvPr id="2051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77" y="5443538"/>
            <a:ext cx="2034580" cy="264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7" name="Text Box 14"/>
          <p:cNvSpPr txBox="1">
            <a:spLocks noChangeArrowheads="1"/>
          </p:cNvSpPr>
          <p:nvPr/>
        </p:nvSpPr>
        <p:spPr bwMode="auto">
          <a:xfrm>
            <a:off x="1929364" y="4161937"/>
            <a:ext cx="11670103" cy="2653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1: </a:t>
            </a: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TRẬN ĐÁNH TRÊN KHÔNG (T1,2</a:t>
            </a: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9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</a:t>
            </a:r>
            <a:r>
              <a:rPr lang="en-US" sz="60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</a:t>
            </a: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DỰ GIỜ THĂM LỚP</a:t>
            </a:r>
          </a:p>
        </p:txBody>
      </p:sp>
      <p:sp>
        <p:nvSpPr>
          <p:cNvPr id="2054" name="Text Box 18"/>
          <p:cNvSpPr txBox="1">
            <a:spLocks noChangeArrowheads="1"/>
          </p:cNvSpPr>
          <p:nvPr/>
        </p:nvSpPr>
        <p:spPr bwMode="auto">
          <a:xfrm>
            <a:off x="2557757" y="7200900"/>
            <a:ext cx="5974560" cy="88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b="1" i="1">
                <a:solidFill>
                  <a:srgbClr val="FF0066"/>
                </a:solidFill>
                <a:latin typeface="Times New Roman" pitchFamily="18" charset="0"/>
              </a:rPr>
              <a:t>Giáo viên</a:t>
            </a:r>
            <a:r>
              <a:rPr lang="en-US" altLang="en-US" sz="2400" b="1" i="1" smtClean="0">
                <a:solidFill>
                  <a:srgbClr val="FF0066"/>
                </a:solidFill>
                <a:latin typeface="Times New Roman" pitchFamily="18" charset="0"/>
              </a:rPr>
              <a:t>:</a:t>
            </a:r>
            <a:endParaRPr lang="en-US" altLang="en-US" sz="2400" b="1" i="1">
              <a:solidFill>
                <a:srgbClr val="FF0066"/>
              </a:solidFill>
              <a:latin typeface="Times New Roman" pitchFamily="18" charset="0"/>
            </a:endParaRPr>
          </a:p>
          <a:p>
            <a:pPr eaLnBrk="1" hangingPunct="1"/>
            <a:r>
              <a:rPr lang="en-US" altLang="en-US" sz="2400" b="1" i="1">
                <a:solidFill>
                  <a:srgbClr val="FF0066"/>
                </a:solidFill>
                <a:latin typeface="Times New Roman" pitchFamily="18" charset="0"/>
              </a:rPr>
              <a:t>Lớp:  3</a:t>
            </a:r>
          </a:p>
        </p:txBody>
      </p:sp>
      <p:pic>
        <p:nvPicPr>
          <p:cNvPr id="2055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7872" y="6274595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1112658" y="331495"/>
            <a:ext cx="2081213" cy="2669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122398" y="413107"/>
            <a:ext cx="2089150" cy="249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" name="Picture 7" descr="BƯỚM 5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13131113" y="984250"/>
            <a:ext cx="1474263" cy="192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8" descr="animal-14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549684" y="5964239"/>
            <a:ext cx="1416132" cy="103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POINSET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3646" y="5443538"/>
            <a:ext cx="4334745" cy="3092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9" grpId="0"/>
      <p:bldP spid="2059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4617134" y="42893"/>
            <a:ext cx="6255239" cy="1599885"/>
            <a:chOff x="4617134" y="42893"/>
            <a:chExt cx="6255239" cy="1599885"/>
          </a:xfrm>
        </p:grpSpPr>
        <p:grpSp>
          <p:nvGrpSpPr>
            <p:cNvPr id="44" name="Group 43"/>
            <p:cNvGrpSpPr/>
            <p:nvPr/>
          </p:nvGrpSpPr>
          <p:grpSpPr>
            <a:xfrm>
              <a:off x="4617134" y="42893"/>
              <a:ext cx="6255239" cy="1013727"/>
              <a:chOff x="4539228" y="103852"/>
              <a:chExt cx="6149694" cy="1013727"/>
            </a:xfrm>
          </p:grpSpPr>
          <p:grpSp>
            <p:nvGrpSpPr>
              <p:cNvPr id="47" name="Group 46"/>
              <p:cNvGrpSpPr/>
              <p:nvPr/>
            </p:nvGrpSpPr>
            <p:grpSpPr>
              <a:xfrm>
                <a:off x="4539228" y="103852"/>
                <a:ext cx="6149694" cy="1013727"/>
                <a:chOff x="4539228" y="103852"/>
                <a:chExt cx="6149694" cy="1013727"/>
              </a:xfrm>
            </p:grpSpPr>
            <p:sp>
              <p:nvSpPr>
                <p:cNvPr id="49" name="TextBox 48"/>
                <p:cNvSpPr txBox="1"/>
                <p:nvPr/>
              </p:nvSpPr>
              <p:spPr>
                <a:xfrm>
                  <a:off x="4539228" y="103852"/>
                  <a:ext cx="6149694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Thứ……ngày…..tháng…..năm…….</a:t>
                  </a:r>
                  <a:endPara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50" name="TextBox 49"/>
                <p:cNvSpPr txBox="1"/>
                <p:nvPr/>
              </p:nvSpPr>
              <p:spPr>
                <a:xfrm>
                  <a:off x="6486305" y="594359"/>
                  <a:ext cx="226174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b="1" smtClean="0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TIẾNG VIỆT</a:t>
                  </a:r>
                  <a:endPara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cxnSp>
            <p:nvCxnSpPr>
              <p:cNvPr id="48" name="Straight Connector 47"/>
              <p:cNvCxnSpPr/>
              <p:nvPr/>
            </p:nvCxnSpPr>
            <p:spPr>
              <a:xfrm>
                <a:off x="6676405" y="1082039"/>
                <a:ext cx="1887840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46" name="Text Box 14"/>
            <p:cNvSpPr txBox="1">
              <a:spLocks noChangeArrowheads="1"/>
            </p:cNvSpPr>
            <p:nvPr/>
          </p:nvSpPr>
          <p:spPr bwMode="auto">
            <a:xfrm>
              <a:off x="4785519" y="1066800"/>
              <a:ext cx="6019799" cy="575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800" b="1" dirty="0" err="1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Bài</a:t>
              </a:r>
              <a:r>
                <a:rPr lang="en-US" sz="2800" b="1" dirty="0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 1: </a:t>
              </a:r>
              <a:r>
                <a:rPr lang="en-US" sz="2800" b="1" dirty="0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TRẬN ĐÁNH TRÊN KHÔNG</a:t>
              </a:r>
              <a:endPara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</p:grpSp>
      <p:sp>
        <p:nvSpPr>
          <p:cNvPr id="3" name="AutoShape 2" descr="Khung viền PowerPoint đẹp - Phụ Kiện MacBook Chính Hã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Khung viền PowerPoint đẹp - Phụ Kiện MacBook Chính Hã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Khung viền đẹp PowerPoint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8" descr="Khung viền đẹp PowerPoint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10" descr="Khung viền đẹp PowerPoint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3" name="Group 32"/>
          <p:cNvGrpSpPr/>
          <p:nvPr/>
        </p:nvGrpSpPr>
        <p:grpSpPr>
          <a:xfrm>
            <a:off x="1356520" y="1600200"/>
            <a:ext cx="3429000" cy="707886"/>
            <a:chOff x="1508919" y="1888664"/>
            <a:chExt cx="3120775" cy="1186207"/>
          </a:xfrm>
        </p:grpSpPr>
        <p:sp>
          <p:nvSpPr>
            <p:cNvPr id="34" name="Rectangle 33"/>
            <p:cNvSpPr/>
            <p:nvPr/>
          </p:nvSpPr>
          <p:spPr>
            <a:xfrm>
              <a:off x="1508919" y="1888664"/>
              <a:ext cx="3120775" cy="11862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000" b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4. Luyện tập.</a:t>
              </a:r>
              <a:endPara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5" name="Straight Connector 34"/>
            <p:cNvCxnSpPr/>
            <p:nvPr/>
          </p:nvCxnSpPr>
          <p:spPr>
            <a:xfrm>
              <a:off x="1646078" y="3017498"/>
              <a:ext cx="2428811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TextBox 11"/>
          <p:cNvSpPr txBox="1"/>
          <p:nvPr/>
        </p:nvSpPr>
        <p:spPr>
          <a:xfrm>
            <a:off x="1356520" y="2316480"/>
            <a:ext cx="13639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1)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1" name="Table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2309553"/>
              </p:ext>
            </p:extLst>
          </p:nvPr>
        </p:nvGraphicFramePr>
        <p:xfrm>
          <a:off x="1507225" y="3733800"/>
          <a:ext cx="13489096" cy="3749040"/>
        </p:xfrm>
        <a:graphic>
          <a:graphicData uri="http://schemas.openxmlformats.org/drawingml/2006/table">
            <a:tbl>
              <a:tblPr firstRow="1" bandRow="1" bandCol="1">
                <a:tableStyleId>{5940675A-B579-460E-94D1-54222C63F5DA}</a:tableStyleId>
              </a:tblPr>
              <a:tblGrid>
                <a:gridCol w="6744548">
                  <a:extLst>
                    <a:ext uri="{9D8B030D-6E8A-4147-A177-3AD203B41FA5}">
                      <a16:colId xmlns:a16="http://schemas.microsoft.com/office/drawing/2014/main" val="3894042323"/>
                    </a:ext>
                  </a:extLst>
                </a:gridCol>
                <a:gridCol w="6744548">
                  <a:extLst>
                    <a:ext uri="{9D8B030D-6E8A-4147-A177-3AD203B41FA5}">
                      <a16:colId xmlns:a16="http://schemas.microsoft.com/office/drawing/2014/main" val="1496419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Lời</a:t>
                      </a:r>
                      <a:r>
                        <a:rPr lang="en-US" sz="36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nói</a:t>
                      </a:r>
                      <a:r>
                        <a:rPr lang="en-US" sz="36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36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36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endParaRPr lang="en-US" sz="36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36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en-US" sz="36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36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dấu</a:t>
                      </a:r>
                      <a:r>
                        <a:rPr lang="en-US" sz="36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endParaRPr lang="en-US" sz="36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80920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just" defTabSz="14368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3600" b="1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Thăng</a:t>
                      </a:r>
                      <a:r>
                        <a:rPr lang="en-US" sz="36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Long! </a:t>
                      </a:r>
                      <a:r>
                        <a:rPr lang="en-US" sz="3600" b="1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Mục</a:t>
                      </a:r>
                      <a:r>
                        <a:rPr lang="en-US" sz="36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tiêu</a:t>
                      </a:r>
                      <a:r>
                        <a:rPr lang="en-US" sz="36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phía</a:t>
                      </a:r>
                      <a:r>
                        <a:rPr lang="en-US" sz="36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trước</a:t>
                      </a:r>
                      <a:r>
                        <a:rPr lang="en-US" sz="36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12 </a:t>
                      </a:r>
                      <a:r>
                        <a:rPr lang="en-US" sz="3600" b="1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cây</a:t>
                      </a:r>
                      <a:r>
                        <a:rPr lang="en-US" sz="36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36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r>
                        <a:rPr lang="en-US" sz="3600" b="1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Dấu</a:t>
                      </a:r>
                      <a:r>
                        <a:rPr lang="en-US" sz="36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36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36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biết</a:t>
                      </a:r>
                      <a:r>
                        <a:rPr lang="en-US" sz="36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đây</a:t>
                      </a:r>
                      <a:r>
                        <a:rPr lang="en-US" sz="36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36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lời</a:t>
                      </a:r>
                      <a:r>
                        <a:rPr lang="en-US" sz="36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nói</a:t>
                      </a:r>
                      <a:r>
                        <a:rPr lang="en-US" sz="36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36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36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36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3600" b="1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Dấu</a:t>
                      </a:r>
                      <a:r>
                        <a:rPr lang="en-US" sz="36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gạch</a:t>
                      </a:r>
                      <a:r>
                        <a:rPr lang="en-US" sz="36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ngang</a:t>
                      </a:r>
                      <a:r>
                        <a:rPr lang="en-US" sz="36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đầu</a:t>
                      </a:r>
                      <a:r>
                        <a:rPr lang="en-US" sz="36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dòng</a:t>
                      </a:r>
                      <a:r>
                        <a:rPr lang="en-US" sz="36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36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5174610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just" defTabSz="14368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3600" b="1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Thăng</a:t>
                      </a:r>
                      <a:r>
                        <a:rPr lang="en-US" sz="36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Long </a:t>
                      </a:r>
                      <a:r>
                        <a:rPr lang="en-US" sz="3600" b="1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nghe</a:t>
                      </a:r>
                      <a:r>
                        <a:rPr lang="en-US" sz="36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rõ</a:t>
                      </a:r>
                      <a:r>
                        <a:rPr lang="en-US" sz="36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!</a:t>
                      </a:r>
                      <a:endParaRPr lang="en-US" sz="36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indent="0" algn="l" defTabSz="14368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6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4739778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n-US" sz="3600" b="1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Xin</a:t>
                      </a:r>
                      <a:r>
                        <a:rPr lang="en-US" sz="36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phép</a:t>
                      </a:r>
                      <a:r>
                        <a:rPr lang="en-US" sz="36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công</a:t>
                      </a:r>
                      <a:r>
                        <a:rPr lang="en-US" sz="36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kích</a:t>
                      </a:r>
                      <a:r>
                        <a:rPr lang="en-US" sz="36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36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indent="0" algn="l" defTabSz="14368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6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4820394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just" defTabSz="14368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Cho </a:t>
                      </a:r>
                      <a:r>
                        <a:rPr lang="en-US" sz="3600" b="1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công</a:t>
                      </a:r>
                      <a:r>
                        <a:rPr lang="en-US" sz="36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kích</a:t>
                      </a:r>
                      <a:r>
                        <a:rPr lang="en-US" sz="36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!</a:t>
                      </a:r>
                      <a:endParaRPr lang="en-US" sz="36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indent="0" algn="l" defTabSz="14368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6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5946696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7078482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4617134" y="42893"/>
            <a:ext cx="6255239" cy="1599885"/>
            <a:chOff x="4617134" y="42893"/>
            <a:chExt cx="6255239" cy="1599885"/>
          </a:xfrm>
        </p:grpSpPr>
        <p:grpSp>
          <p:nvGrpSpPr>
            <p:cNvPr id="44" name="Group 43"/>
            <p:cNvGrpSpPr/>
            <p:nvPr/>
          </p:nvGrpSpPr>
          <p:grpSpPr>
            <a:xfrm>
              <a:off x="4617134" y="42893"/>
              <a:ext cx="6255239" cy="1013727"/>
              <a:chOff x="4539228" y="103852"/>
              <a:chExt cx="6149694" cy="1013727"/>
            </a:xfrm>
          </p:grpSpPr>
          <p:grpSp>
            <p:nvGrpSpPr>
              <p:cNvPr id="47" name="Group 46"/>
              <p:cNvGrpSpPr/>
              <p:nvPr/>
            </p:nvGrpSpPr>
            <p:grpSpPr>
              <a:xfrm>
                <a:off x="4539228" y="103852"/>
                <a:ext cx="6149694" cy="1013727"/>
                <a:chOff x="4539228" y="103852"/>
                <a:chExt cx="6149694" cy="1013727"/>
              </a:xfrm>
            </p:grpSpPr>
            <p:sp>
              <p:nvSpPr>
                <p:cNvPr id="49" name="TextBox 48"/>
                <p:cNvSpPr txBox="1"/>
                <p:nvPr/>
              </p:nvSpPr>
              <p:spPr>
                <a:xfrm>
                  <a:off x="4539228" y="103852"/>
                  <a:ext cx="6149694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Thứ……ngày…..tháng…..năm…….</a:t>
                  </a:r>
                  <a:endPara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50" name="TextBox 49"/>
                <p:cNvSpPr txBox="1"/>
                <p:nvPr/>
              </p:nvSpPr>
              <p:spPr>
                <a:xfrm>
                  <a:off x="6486305" y="594359"/>
                  <a:ext cx="226174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b="1" smtClean="0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TIẾNG VIỆT</a:t>
                  </a:r>
                  <a:endPara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cxnSp>
            <p:nvCxnSpPr>
              <p:cNvPr id="48" name="Straight Connector 47"/>
              <p:cNvCxnSpPr/>
              <p:nvPr/>
            </p:nvCxnSpPr>
            <p:spPr>
              <a:xfrm>
                <a:off x="6676405" y="1082039"/>
                <a:ext cx="1887840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46" name="Text Box 14"/>
            <p:cNvSpPr txBox="1">
              <a:spLocks noChangeArrowheads="1"/>
            </p:cNvSpPr>
            <p:nvPr/>
          </p:nvSpPr>
          <p:spPr bwMode="auto">
            <a:xfrm>
              <a:off x="4785519" y="1066800"/>
              <a:ext cx="6019799" cy="575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800" b="1" dirty="0" err="1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Bài</a:t>
              </a:r>
              <a:r>
                <a:rPr lang="en-US" sz="2800" b="1" dirty="0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 1: </a:t>
              </a:r>
              <a:r>
                <a:rPr lang="en-US" sz="2800" b="1" dirty="0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TRẬN ĐÁNH TRÊN KHÔNG</a:t>
              </a:r>
              <a:endPara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</p:grpSp>
      <p:sp>
        <p:nvSpPr>
          <p:cNvPr id="3" name="AutoShape 2" descr="Khung viền PowerPoint đẹp - Phụ Kiện MacBook Chính Hã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Khung viền PowerPoint đẹp - Phụ Kiện MacBook Chính Hã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Khung viền đẹp PowerPoint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8" descr="Khung viền đẹp PowerPoint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10" descr="Khung viền đẹp PowerPoint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3" name="Group 32"/>
          <p:cNvGrpSpPr/>
          <p:nvPr/>
        </p:nvGrpSpPr>
        <p:grpSpPr>
          <a:xfrm>
            <a:off x="1356520" y="1600200"/>
            <a:ext cx="3429000" cy="707886"/>
            <a:chOff x="1508919" y="1888664"/>
            <a:chExt cx="3120775" cy="1186207"/>
          </a:xfrm>
        </p:grpSpPr>
        <p:sp>
          <p:nvSpPr>
            <p:cNvPr id="34" name="Rectangle 33"/>
            <p:cNvSpPr/>
            <p:nvPr/>
          </p:nvSpPr>
          <p:spPr>
            <a:xfrm>
              <a:off x="1508919" y="1888664"/>
              <a:ext cx="3120775" cy="11862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000" b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4. Luyện tập.</a:t>
              </a:r>
              <a:endPara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5" name="Straight Connector 34"/>
            <p:cNvCxnSpPr/>
            <p:nvPr/>
          </p:nvCxnSpPr>
          <p:spPr>
            <a:xfrm>
              <a:off x="1646078" y="3017498"/>
              <a:ext cx="2428811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TextBox 11"/>
          <p:cNvSpPr txBox="1"/>
          <p:nvPr/>
        </p:nvSpPr>
        <p:spPr>
          <a:xfrm>
            <a:off x="1329716" y="2518320"/>
            <a:ext cx="1363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2)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5-Point Star 1"/>
          <p:cNvSpPr/>
          <p:nvPr/>
        </p:nvSpPr>
        <p:spPr>
          <a:xfrm>
            <a:off x="8898194" y="2569737"/>
            <a:ext cx="457200" cy="519778"/>
          </a:xfrm>
          <a:prstGeom prst="star5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1326358" y="3564614"/>
            <a:ext cx="13639800" cy="1754326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Trận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trận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ta    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trận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5-Point Star 20"/>
          <p:cNvSpPr/>
          <p:nvPr/>
        </p:nvSpPr>
        <p:spPr>
          <a:xfrm>
            <a:off x="13472319" y="4181888"/>
            <a:ext cx="457200" cy="519778"/>
          </a:xfrm>
          <a:prstGeom prst="star5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3472319" y="4118611"/>
            <a:ext cx="457200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: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427633861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0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4617134" y="42893"/>
            <a:ext cx="6255239" cy="1599885"/>
            <a:chOff x="4617134" y="42893"/>
            <a:chExt cx="6255239" cy="1599885"/>
          </a:xfrm>
        </p:grpSpPr>
        <p:grpSp>
          <p:nvGrpSpPr>
            <p:cNvPr id="44" name="Group 43"/>
            <p:cNvGrpSpPr/>
            <p:nvPr/>
          </p:nvGrpSpPr>
          <p:grpSpPr>
            <a:xfrm>
              <a:off x="4617134" y="42893"/>
              <a:ext cx="6255239" cy="1013727"/>
              <a:chOff x="4539228" y="103852"/>
              <a:chExt cx="6149694" cy="1013727"/>
            </a:xfrm>
          </p:grpSpPr>
          <p:grpSp>
            <p:nvGrpSpPr>
              <p:cNvPr id="47" name="Group 46"/>
              <p:cNvGrpSpPr/>
              <p:nvPr/>
            </p:nvGrpSpPr>
            <p:grpSpPr>
              <a:xfrm>
                <a:off x="4539228" y="103852"/>
                <a:ext cx="6149694" cy="1013727"/>
                <a:chOff x="4539228" y="103852"/>
                <a:chExt cx="6149694" cy="1013727"/>
              </a:xfrm>
            </p:grpSpPr>
            <p:sp>
              <p:nvSpPr>
                <p:cNvPr id="49" name="TextBox 48"/>
                <p:cNvSpPr txBox="1"/>
                <p:nvPr/>
              </p:nvSpPr>
              <p:spPr>
                <a:xfrm>
                  <a:off x="4539228" y="103852"/>
                  <a:ext cx="6149694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Thứ……ngày…..tháng…..năm…….</a:t>
                  </a:r>
                  <a:endPara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50" name="TextBox 49"/>
                <p:cNvSpPr txBox="1"/>
                <p:nvPr/>
              </p:nvSpPr>
              <p:spPr>
                <a:xfrm>
                  <a:off x="6486305" y="594359"/>
                  <a:ext cx="226174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b="1" smtClean="0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TIẾNG VIỆT</a:t>
                  </a:r>
                  <a:endPara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cxnSp>
            <p:nvCxnSpPr>
              <p:cNvPr id="48" name="Straight Connector 47"/>
              <p:cNvCxnSpPr/>
              <p:nvPr/>
            </p:nvCxnSpPr>
            <p:spPr>
              <a:xfrm>
                <a:off x="6676405" y="1082039"/>
                <a:ext cx="1887840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46" name="Text Box 14"/>
            <p:cNvSpPr txBox="1">
              <a:spLocks noChangeArrowheads="1"/>
            </p:cNvSpPr>
            <p:nvPr/>
          </p:nvSpPr>
          <p:spPr bwMode="auto">
            <a:xfrm>
              <a:off x="4785519" y="1066800"/>
              <a:ext cx="6019799" cy="575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800" b="1" dirty="0" err="1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Bài</a:t>
              </a:r>
              <a:r>
                <a:rPr lang="en-US" sz="2800" b="1" dirty="0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 1: </a:t>
              </a:r>
              <a:r>
                <a:rPr lang="en-US" sz="2800" b="1" dirty="0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TRẬN ĐÁNH TRÊN KHÔNG</a:t>
              </a:r>
              <a:endPara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</p:grpSp>
      <p:sp>
        <p:nvSpPr>
          <p:cNvPr id="3" name="AutoShape 2" descr="Khung viền PowerPoint đẹp - Phụ Kiện MacBook Chính Hã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Khung viền PowerPoint đẹp - Phụ Kiện MacBook Chính Hã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Khung viền đẹp PowerPoint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8" descr="Khung viền đẹp PowerPoint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10" descr="Khung viền đẹp PowerPoint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3" name="Group 32"/>
          <p:cNvGrpSpPr/>
          <p:nvPr/>
        </p:nvGrpSpPr>
        <p:grpSpPr>
          <a:xfrm>
            <a:off x="1356520" y="1600200"/>
            <a:ext cx="3429000" cy="707886"/>
            <a:chOff x="1508919" y="1888664"/>
            <a:chExt cx="3120775" cy="1186207"/>
          </a:xfrm>
        </p:grpSpPr>
        <p:sp>
          <p:nvSpPr>
            <p:cNvPr id="34" name="Rectangle 33"/>
            <p:cNvSpPr/>
            <p:nvPr/>
          </p:nvSpPr>
          <p:spPr>
            <a:xfrm>
              <a:off x="1508919" y="1888664"/>
              <a:ext cx="3120775" cy="11862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000" b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4. Luyện tập.</a:t>
              </a:r>
              <a:endPara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5" name="Straight Connector 34"/>
            <p:cNvCxnSpPr/>
            <p:nvPr/>
          </p:nvCxnSpPr>
          <p:spPr>
            <a:xfrm>
              <a:off x="1646078" y="3017498"/>
              <a:ext cx="2428811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TextBox 11"/>
          <p:cNvSpPr txBox="1"/>
          <p:nvPr/>
        </p:nvSpPr>
        <p:spPr>
          <a:xfrm>
            <a:off x="1329716" y="2518320"/>
            <a:ext cx="13639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3)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ngoặc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kép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trực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gạch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ngang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509730" y="4164501"/>
            <a:ext cx="13140758" cy="1200329"/>
          </a:xfrm>
          <a:prstGeom prst="rect">
            <a:avLst/>
          </a:prstGeom>
          <a:solidFill>
            <a:schemeClr val="accent1">
              <a:lumMod val="90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Lương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“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cáo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Sơn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Hai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Mươi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Hai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nhảy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dù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.”.</a:t>
            </a:r>
          </a:p>
          <a:p>
            <a:pPr algn="just"/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									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NGUYỄN ĐÌNH THI</a:t>
            </a:r>
            <a:endParaRPr lang="en-US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526903" y="4164501"/>
            <a:ext cx="13123585" cy="1754326"/>
          </a:xfrm>
          <a:prstGeom prst="rect">
            <a:avLst/>
          </a:prstGeom>
          <a:solidFill>
            <a:schemeClr val="accent1">
              <a:lumMod val="90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Lương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just"/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cáo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Sơn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Hai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Mươi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Hai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nhảy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dù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									                 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NGUYỄN ĐÌNH THI</a:t>
            </a:r>
            <a:endParaRPr lang="en-US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6902" y="6705600"/>
            <a:ext cx="13123585" cy="1200329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gạch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640839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0" grpId="0" animBg="1"/>
      <p:bldP spid="22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nh dep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WordArt 3"/>
          <p:cNvSpPr>
            <a:spLocks noChangeArrowheads="1" noChangeShapeType="1" noTextEdit="1"/>
          </p:cNvSpPr>
          <p:nvPr/>
        </p:nvSpPr>
        <p:spPr bwMode="auto">
          <a:xfrm>
            <a:off x="209917" y="3657600"/>
            <a:ext cx="15617822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6618" t="22917" r="49413" b="48958"/>
          <a:stretch/>
        </p:blipFill>
        <p:spPr>
          <a:xfrm>
            <a:off x="1127919" y="838200"/>
            <a:ext cx="13944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84397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617134" y="42893"/>
            <a:ext cx="6255239" cy="1599885"/>
            <a:chOff x="4617134" y="42893"/>
            <a:chExt cx="6255239" cy="1599885"/>
          </a:xfrm>
        </p:grpSpPr>
        <p:grpSp>
          <p:nvGrpSpPr>
            <p:cNvPr id="14" name="Group 13"/>
            <p:cNvGrpSpPr/>
            <p:nvPr/>
          </p:nvGrpSpPr>
          <p:grpSpPr>
            <a:xfrm>
              <a:off x="4617134" y="42893"/>
              <a:ext cx="6255239" cy="1013727"/>
              <a:chOff x="4539228" y="103852"/>
              <a:chExt cx="6149694" cy="1013727"/>
            </a:xfrm>
          </p:grpSpPr>
          <p:grpSp>
            <p:nvGrpSpPr>
              <p:cNvPr id="15" name="Group 14"/>
              <p:cNvGrpSpPr/>
              <p:nvPr/>
            </p:nvGrpSpPr>
            <p:grpSpPr>
              <a:xfrm>
                <a:off x="4539228" y="103852"/>
                <a:ext cx="6149694" cy="1013727"/>
                <a:chOff x="4539228" y="103852"/>
                <a:chExt cx="6149694" cy="1013727"/>
              </a:xfrm>
            </p:grpSpPr>
            <p:sp>
              <p:nvSpPr>
                <p:cNvPr id="17" name="TextBox 16"/>
                <p:cNvSpPr txBox="1"/>
                <p:nvPr/>
              </p:nvSpPr>
              <p:spPr>
                <a:xfrm>
                  <a:off x="4539228" y="103852"/>
                  <a:ext cx="6149694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Thứ……ngày…..tháng…..năm…….</a:t>
                  </a:r>
                  <a:endPara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8" name="TextBox 17"/>
                <p:cNvSpPr txBox="1"/>
                <p:nvPr/>
              </p:nvSpPr>
              <p:spPr>
                <a:xfrm>
                  <a:off x="6486305" y="594359"/>
                  <a:ext cx="226174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b="1" smtClean="0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TIẾNG VIỆT</a:t>
                  </a:r>
                  <a:endPara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cxnSp>
            <p:nvCxnSpPr>
              <p:cNvPr id="16" name="Straight Connector 15"/>
              <p:cNvCxnSpPr/>
              <p:nvPr/>
            </p:nvCxnSpPr>
            <p:spPr>
              <a:xfrm>
                <a:off x="6676405" y="1082039"/>
                <a:ext cx="1887840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9" name="Text Box 14"/>
            <p:cNvSpPr txBox="1">
              <a:spLocks noChangeArrowheads="1"/>
            </p:cNvSpPr>
            <p:nvPr/>
          </p:nvSpPr>
          <p:spPr bwMode="auto">
            <a:xfrm>
              <a:off x="4785519" y="1066800"/>
              <a:ext cx="6019799" cy="575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800" b="1" dirty="0" err="1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Bài</a:t>
              </a:r>
              <a:r>
                <a:rPr lang="en-US" sz="2800" b="1" dirty="0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 1: </a:t>
              </a:r>
              <a:r>
                <a:rPr lang="en-US" sz="2800" b="1" dirty="0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TRẬN ĐÁNH TRÊN KHÔNG</a:t>
              </a:r>
              <a:endPara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1563435" y="2751892"/>
            <a:ext cx="13966284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trôi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chảy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ngắt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nghỉ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hơi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giọng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gọn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mẽ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93838" y="5323252"/>
            <a:ext cx="13578681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oạn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1: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ngoằn</a:t>
            </a:r>
            <a:r>
              <a:rPr lang="en-US" sz="38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ngoèo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508919" y="1905000"/>
            <a:ext cx="4191000" cy="677108"/>
            <a:chOff x="1508919" y="1888664"/>
            <a:chExt cx="3733800" cy="677108"/>
          </a:xfrm>
        </p:grpSpPr>
        <p:sp>
          <p:nvSpPr>
            <p:cNvPr id="20" name="Rectangle 1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Hướng dẫn đọc.</a:t>
              </a:r>
              <a:endParaRPr lang="en-US" sz="38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1673234" y="2519755"/>
              <a:ext cx="3177124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2" name="Group 21"/>
          <p:cNvGrpSpPr/>
          <p:nvPr/>
        </p:nvGrpSpPr>
        <p:grpSpPr>
          <a:xfrm>
            <a:off x="1508919" y="4267200"/>
            <a:ext cx="4191000" cy="677108"/>
            <a:chOff x="1508919" y="1888664"/>
            <a:chExt cx="3733800" cy="677108"/>
          </a:xfrm>
        </p:grpSpPr>
        <p:sp>
          <p:nvSpPr>
            <p:cNvPr id="23" name="Rectangle 22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2. Chia đoạn.</a:t>
              </a:r>
              <a:endParaRPr lang="en-US" sz="38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4" name="Straight Connector 23"/>
            <p:cNvCxnSpPr/>
            <p:nvPr/>
          </p:nvCxnSpPr>
          <p:spPr>
            <a:xfrm>
              <a:off x="1618922" y="2519755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8493491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2" action="ppaction://hlinkpres?slideindex=1&amp;slidetitle="/>
          </p:cNvPr>
          <p:cNvSpPr/>
          <p:nvPr/>
        </p:nvSpPr>
        <p:spPr>
          <a:xfrm>
            <a:off x="1507226" y="6525190"/>
            <a:ext cx="15239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Mích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356519" y="1752600"/>
            <a:ext cx="6781801" cy="707886"/>
            <a:chOff x="1508918" y="1888664"/>
            <a:chExt cx="6172201" cy="1186207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6172201" cy="11862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000" b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3. Luyện đọc và tìm hiểu bài.</a:t>
              </a:r>
              <a:endPara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1646078" y="3017498"/>
              <a:ext cx="5577840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" name="Rectangle 2"/>
          <p:cNvSpPr/>
          <p:nvPr/>
        </p:nvSpPr>
        <p:spPr>
          <a:xfrm>
            <a:off x="1512302" y="4038600"/>
            <a:ext cx="12950617" cy="1505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Hai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Mích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bám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vút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khoảng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lóa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//</a:t>
            </a:r>
            <a:endParaRPr lang="vi-VN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>
            <a:hlinkClick r:id="rId3" action="ppaction://hlinkpres?slideindex=1&amp;slidetitle="/>
          </p:cNvPr>
          <p:cNvSpPr/>
          <p:nvPr/>
        </p:nvSpPr>
        <p:spPr>
          <a:xfrm>
            <a:off x="2931151" y="6525190"/>
            <a:ext cx="168598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ây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>
            <a:hlinkClick r:id="rId4" action="ppaction://hlinkpres?slideindex=1&amp;slidetitle="/>
          </p:cNvPr>
          <p:cNvSpPr/>
          <p:nvPr/>
        </p:nvSpPr>
        <p:spPr>
          <a:xfrm>
            <a:off x="6882070" y="6495882"/>
            <a:ext cx="356271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Mảnh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endParaRPr lang="en-US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>
            <a:hlinkClick r:id="rId5" action="ppaction://hlinkpres?slideindex=1&amp;slidetitle="/>
          </p:cNvPr>
          <p:cNvSpPr/>
          <p:nvPr/>
        </p:nvSpPr>
        <p:spPr>
          <a:xfrm>
            <a:off x="4572674" y="6501744"/>
            <a:ext cx="251917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kích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endParaRPr lang="en-US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507226" y="2514600"/>
            <a:ext cx="52517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a. Luyện đọc từ, câu</a:t>
            </a:r>
            <a:endParaRPr lang="en-US" sz="4000" b="1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616063" y="5829027"/>
            <a:ext cx="52517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40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40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40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endParaRPr lang="en-US" sz="40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600519" y="3222486"/>
            <a:ext cx="13548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óa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ởm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ởm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đốm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ửa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ngoằn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ngoèo</a:t>
            </a:r>
            <a:endParaRPr lang="en-US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4617134" y="42893"/>
            <a:ext cx="6255239" cy="1599885"/>
            <a:chOff x="4617134" y="42893"/>
            <a:chExt cx="6255239" cy="1599885"/>
          </a:xfrm>
        </p:grpSpPr>
        <p:grpSp>
          <p:nvGrpSpPr>
            <p:cNvPr id="32" name="Group 31"/>
            <p:cNvGrpSpPr/>
            <p:nvPr/>
          </p:nvGrpSpPr>
          <p:grpSpPr>
            <a:xfrm>
              <a:off x="4617134" y="42893"/>
              <a:ext cx="6255239" cy="1013727"/>
              <a:chOff x="4539228" y="103852"/>
              <a:chExt cx="6149694" cy="1013727"/>
            </a:xfrm>
          </p:grpSpPr>
          <p:grpSp>
            <p:nvGrpSpPr>
              <p:cNvPr id="34" name="Group 33"/>
              <p:cNvGrpSpPr/>
              <p:nvPr/>
            </p:nvGrpSpPr>
            <p:grpSpPr>
              <a:xfrm>
                <a:off x="4539228" y="103852"/>
                <a:ext cx="6149694" cy="1013727"/>
                <a:chOff x="4539228" y="103852"/>
                <a:chExt cx="6149694" cy="1013727"/>
              </a:xfrm>
            </p:grpSpPr>
            <p:sp>
              <p:nvSpPr>
                <p:cNvPr id="36" name="TextBox 35"/>
                <p:cNvSpPr txBox="1"/>
                <p:nvPr/>
              </p:nvSpPr>
              <p:spPr>
                <a:xfrm>
                  <a:off x="4539228" y="103852"/>
                  <a:ext cx="6149694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Thứ……ngày…..tháng…..năm…….</a:t>
                  </a:r>
                  <a:endPara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7" name="TextBox 36"/>
                <p:cNvSpPr txBox="1"/>
                <p:nvPr/>
              </p:nvSpPr>
              <p:spPr>
                <a:xfrm>
                  <a:off x="6486305" y="594359"/>
                  <a:ext cx="226174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b="1" smtClean="0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TIẾNG VIỆT</a:t>
                  </a:r>
                  <a:endPara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cxnSp>
            <p:nvCxnSpPr>
              <p:cNvPr id="35" name="Straight Connector 34"/>
              <p:cNvCxnSpPr/>
              <p:nvPr/>
            </p:nvCxnSpPr>
            <p:spPr>
              <a:xfrm>
                <a:off x="6676405" y="1082039"/>
                <a:ext cx="1887840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33" name="Text Box 14"/>
            <p:cNvSpPr txBox="1">
              <a:spLocks noChangeArrowheads="1"/>
            </p:cNvSpPr>
            <p:nvPr/>
          </p:nvSpPr>
          <p:spPr bwMode="auto">
            <a:xfrm>
              <a:off x="4785519" y="1066800"/>
              <a:ext cx="6019799" cy="575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800" b="1" dirty="0" err="1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Bài</a:t>
              </a:r>
              <a:r>
                <a:rPr lang="en-US" sz="2800" b="1" dirty="0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 1: </a:t>
              </a:r>
              <a:r>
                <a:rPr lang="en-US" sz="2800" b="1" dirty="0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TRẬN ĐÁNH TRÊN KHÔNG</a:t>
              </a:r>
              <a:endPara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0105715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21" grpId="0"/>
      <p:bldP spid="22" grpId="0"/>
      <p:bldP spid="23" grpId="0"/>
      <p:bldP spid="3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traight Connector 25"/>
          <p:cNvCxnSpPr/>
          <p:nvPr/>
        </p:nvCxnSpPr>
        <p:spPr>
          <a:xfrm>
            <a:off x="5448300" y="2667000"/>
            <a:ext cx="0" cy="5694403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1718225" y="1891336"/>
            <a:ext cx="2319747" cy="654607"/>
            <a:chOff x="1259767" y="1442589"/>
            <a:chExt cx="2319747" cy="654607"/>
          </a:xfrm>
        </p:grpSpPr>
        <p:sp>
          <p:nvSpPr>
            <p:cNvPr id="28" name="Rectangle 27"/>
            <p:cNvSpPr/>
            <p:nvPr/>
          </p:nvSpPr>
          <p:spPr>
            <a:xfrm>
              <a:off x="1259767" y="1442589"/>
              <a:ext cx="2319747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 smtClean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Luyện đọc</a:t>
              </a:r>
              <a:endParaRPr lang="en-US" sz="3800" b="1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1338517" y="2096852"/>
              <a:ext cx="22098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8753147" y="1907107"/>
            <a:ext cx="2791030" cy="654607"/>
            <a:chOff x="1024127" y="1442589"/>
            <a:chExt cx="2791030" cy="654607"/>
          </a:xfrm>
        </p:grpSpPr>
        <p:sp>
          <p:nvSpPr>
            <p:cNvPr id="31" name="Rectangle 30"/>
            <p:cNvSpPr/>
            <p:nvPr/>
          </p:nvSpPr>
          <p:spPr>
            <a:xfrm>
              <a:off x="1024127" y="1442589"/>
              <a:ext cx="2791030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 smtClean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Tìm hiểu bài</a:t>
              </a:r>
              <a:endParaRPr lang="en-US" sz="3800" b="1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1156059" y="2067013"/>
              <a:ext cx="256032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2" name="Rectangle 41"/>
          <p:cNvSpPr/>
          <p:nvPr/>
        </p:nvSpPr>
        <p:spPr>
          <a:xfrm>
            <a:off x="5600701" y="2743200"/>
            <a:ext cx="102338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1: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Lương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Sáu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vi-VN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623719" y="4044561"/>
            <a:ext cx="1021080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nl-NL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Chú Lương và chú Sáu là hai chiến sĩ phi công. Họ có nhiệm vụ lái máy bay chiến đấu đuổi máy bay Mỹ xâm phạm vùng trời Việt Nam.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5483667" y="5731950"/>
            <a:ext cx="102338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thoại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5646896" y="7161074"/>
            <a:ext cx="102108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nl-NL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Đó là lời đối thoại của chiến sĩ phi công và người chỉ huy ở mặt đất.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3" name="Group 42"/>
          <p:cNvGrpSpPr/>
          <p:nvPr/>
        </p:nvGrpSpPr>
        <p:grpSpPr>
          <a:xfrm>
            <a:off x="4617134" y="42893"/>
            <a:ext cx="6255239" cy="1599885"/>
            <a:chOff x="4617134" y="42893"/>
            <a:chExt cx="6255239" cy="1599885"/>
          </a:xfrm>
        </p:grpSpPr>
        <p:grpSp>
          <p:nvGrpSpPr>
            <p:cNvPr id="44" name="Group 43"/>
            <p:cNvGrpSpPr/>
            <p:nvPr/>
          </p:nvGrpSpPr>
          <p:grpSpPr>
            <a:xfrm>
              <a:off x="4617134" y="42893"/>
              <a:ext cx="6255239" cy="1013727"/>
              <a:chOff x="4539228" y="103852"/>
              <a:chExt cx="6149694" cy="1013727"/>
            </a:xfrm>
          </p:grpSpPr>
          <p:grpSp>
            <p:nvGrpSpPr>
              <p:cNvPr id="47" name="Group 46"/>
              <p:cNvGrpSpPr/>
              <p:nvPr/>
            </p:nvGrpSpPr>
            <p:grpSpPr>
              <a:xfrm>
                <a:off x="4539228" y="103852"/>
                <a:ext cx="6149694" cy="1013727"/>
                <a:chOff x="4539228" y="103852"/>
                <a:chExt cx="6149694" cy="1013727"/>
              </a:xfrm>
            </p:grpSpPr>
            <p:sp>
              <p:nvSpPr>
                <p:cNvPr id="49" name="TextBox 48"/>
                <p:cNvSpPr txBox="1"/>
                <p:nvPr/>
              </p:nvSpPr>
              <p:spPr>
                <a:xfrm>
                  <a:off x="4539228" y="103852"/>
                  <a:ext cx="6149694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Thứ……ngày…..tháng…..năm…….</a:t>
                  </a:r>
                  <a:endPara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50" name="TextBox 49"/>
                <p:cNvSpPr txBox="1"/>
                <p:nvPr/>
              </p:nvSpPr>
              <p:spPr>
                <a:xfrm>
                  <a:off x="6486305" y="594359"/>
                  <a:ext cx="226174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b="1" smtClean="0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TIẾNG VIỆT</a:t>
                  </a:r>
                  <a:endPara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cxnSp>
            <p:nvCxnSpPr>
              <p:cNvPr id="48" name="Straight Connector 47"/>
              <p:cNvCxnSpPr/>
              <p:nvPr/>
            </p:nvCxnSpPr>
            <p:spPr>
              <a:xfrm>
                <a:off x="6676405" y="1082039"/>
                <a:ext cx="1887840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46" name="Text Box 14"/>
            <p:cNvSpPr txBox="1">
              <a:spLocks noChangeArrowheads="1"/>
            </p:cNvSpPr>
            <p:nvPr/>
          </p:nvSpPr>
          <p:spPr bwMode="auto">
            <a:xfrm>
              <a:off x="4785519" y="1066800"/>
              <a:ext cx="6019799" cy="575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800" b="1" dirty="0" err="1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Bài</a:t>
              </a:r>
              <a:r>
                <a:rPr lang="en-US" sz="2800" b="1" dirty="0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 1: </a:t>
              </a:r>
              <a:r>
                <a:rPr lang="en-US" sz="2800" b="1" dirty="0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TRẬN ĐÁNH TRÊN KHÔNG</a:t>
              </a:r>
              <a:endPara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</p:grpSp>
      <p:sp>
        <p:nvSpPr>
          <p:cNvPr id="51" name="Rectangle 50"/>
          <p:cNvSpPr/>
          <p:nvPr/>
        </p:nvSpPr>
        <p:spPr>
          <a:xfrm>
            <a:off x="319043" y="5401878"/>
            <a:ext cx="5152276" cy="27515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Hai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Mích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bám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vút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khoảng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trới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lóa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//</a:t>
            </a:r>
            <a:endParaRPr lang="vi-VN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319043" y="2864912"/>
            <a:ext cx="492367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Lóa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lởm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chởm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đốm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lửa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ngoằn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ngoèo</a:t>
            </a:r>
            <a:endParaRPr lang="en-US" sz="3600" b="1" i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837570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12" grpId="0"/>
      <p:bldP spid="40" grpId="0"/>
      <p:bldP spid="4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traight Connector 25"/>
          <p:cNvCxnSpPr/>
          <p:nvPr/>
        </p:nvCxnSpPr>
        <p:spPr>
          <a:xfrm>
            <a:off x="5448300" y="2667000"/>
            <a:ext cx="0" cy="5694403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1718225" y="1891336"/>
            <a:ext cx="2319747" cy="654607"/>
            <a:chOff x="1259767" y="1442589"/>
            <a:chExt cx="2319747" cy="654607"/>
          </a:xfrm>
        </p:grpSpPr>
        <p:sp>
          <p:nvSpPr>
            <p:cNvPr id="28" name="Rectangle 27"/>
            <p:cNvSpPr/>
            <p:nvPr/>
          </p:nvSpPr>
          <p:spPr>
            <a:xfrm>
              <a:off x="1259767" y="1442589"/>
              <a:ext cx="2319747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 smtClean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Luyện đọc</a:t>
              </a:r>
              <a:endParaRPr lang="en-US" sz="3800" b="1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1338517" y="2096852"/>
              <a:ext cx="22098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8753147" y="1907107"/>
            <a:ext cx="2791030" cy="654607"/>
            <a:chOff x="1024127" y="1442589"/>
            <a:chExt cx="2791030" cy="654607"/>
          </a:xfrm>
        </p:grpSpPr>
        <p:sp>
          <p:nvSpPr>
            <p:cNvPr id="31" name="Rectangle 30"/>
            <p:cNvSpPr/>
            <p:nvPr/>
          </p:nvSpPr>
          <p:spPr>
            <a:xfrm>
              <a:off x="1024127" y="1442589"/>
              <a:ext cx="2791030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 smtClean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Tìm hiểu bài</a:t>
              </a:r>
              <a:endParaRPr lang="en-US" sz="3800" b="1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1156059" y="2067013"/>
              <a:ext cx="256032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3" name="Group 42"/>
          <p:cNvGrpSpPr/>
          <p:nvPr/>
        </p:nvGrpSpPr>
        <p:grpSpPr>
          <a:xfrm>
            <a:off x="4617134" y="42893"/>
            <a:ext cx="6255239" cy="1599885"/>
            <a:chOff x="4617134" y="42893"/>
            <a:chExt cx="6255239" cy="1599885"/>
          </a:xfrm>
        </p:grpSpPr>
        <p:grpSp>
          <p:nvGrpSpPr>
            <p:cNvPr id="44" name="Group 43"/>
            <p:cNvGrpSpPr/>
            <p:nvPr/>
          </p:nvGrpSpPr>
          <p:grpSpPr>
            <a:xfrm>
              <a:off x="4617134" y="42893"/>
              <a:ext cx="6255239" cy="1013727"/>
              <a:chOff x="4539228" y="103852"/>
              <a:chExt cx="6149694" cy="1013727"/>
            </a:xfrm>
          </p:grpSpPr>
          <p:grpSp>
            <p:nvGrpSpPr>
              <p:cNvPr id="47" name="Group 46"/>
              <p:cNvGrpSpPr/>
              <p:nvPr/>
            </p:nvGrpSpPr>
            <p:grpSpPr>
              <a:xfrm>
                <a:off x="4539228" y="103852"/>
                <a:ext cx="6149694" cy="1013727"/>
                <a:chOff x="4539228" y="103852"/>
                <a:chExt cx="6149694" cy="1013727"/>
              </a:xfrm>
            </p:grpSpPr>
            <p:sp>
              <p:nvSpPr>
                <p:cNvPr id="49" name="TextBox 48"/>
                <p:cNvSpPr txBox="1"/>
                <p:nvPr/>
              </p:nvSpPr>
              <p:spPr>
                <a:xfrm>
                  <a:off x="4539228" y="103852"/>
                  <a:ext cx="6149694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Thứ……ngày…..tháng…..năm…….</a:t>
                  </a:r>
                  <a:endPara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50" name="TextBox 49"/>
                <p:cNvSpPr txBox="1"/>
                <p:nvPr/>
              </p:nvSpPr>
              <p:spPr>
                <a:xfrm>
                  <a:off x="6486305" y="594359"/>
                  <a:ext cx="226174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b="1" smtClean="0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TIẾNG VIỆT</a:t>
                  </a:r>
                  <a:endPara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cxnSp>
            <p:nvCxnSpPr>
              <p:cNvPr id="48" name="Straight Connector 47"/>
              <p:cNvCxnSpPr/>
              <p:nvPr/>
            </p:nvCxnSpPr>
            <p:spPr>
              <a:xfrm>
                <a:off x="6676405" y="1082039"/>
                <a:ext cx="1887840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46" name="Text Box 14"/>
            <p:cNvSpPr txBox="1">
              <a:spLocks noChangeArrowheads="1"/>
            </p:cNvSpPr>
            <p:nvPr/>
          </p:nvSpPr>
          <p:spPr bwMode="auto">
            <a:xfrm>
              <a:off x="4785519" y="1066800"/>
              <a:ext cx="6019799" cy="575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800" b="1" dirty="0" err="1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Bài</a:t>
              </a:r>
              <a:r>
                <a:rPr lang="en-US" sz="2800" b="1" dirty="0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 1: </a:t>
              </a:r>
              <a:r>
                <a:rPr lang="en-US" sz="2800" b="1" dirty="0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TRẬN ĐÁNH TRÊN KHÔNG</a:t>
              </a:r>
              <a:endPara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</p:grpSp>
      <p:sp>
        <p:nvSpPr>
          <p:cNvPr id="22" name="Rectangle 21"/>
          <p:cNvSpPr/>
          <p:nvPr/>
        </p:nvSpPr>
        <p:spPr>
          <a:xfrm>
            <a:off x="319043" y="2864912"/>
            <a:ext cx="492367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Lóa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lởm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chởm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đốm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lửa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ngoằn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ngoèo</a:t>
            </a:r>
            <a:endParaRPr lang="en-US" sz="3600" b="1" i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19043" y="5401878"/>
            <a:ext cx="5152276" cy="27515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Hai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Mích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bám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vút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khoảng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trới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lóa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//</a:t>
            </a:r>
            <a:endParaRPr lang="vi-VN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662430"/>
              </p:ext>
            </p:extLst>
          </p:nvPr>
        </p:nvGraphicFramePr>
        <p:xfrm>
          <a:off x="5694473" y="3186138"/>
          <a:ext cx="9766170" cy="4754880"/>
        </p:xfrm>
        <a:graphic>
          <a:graphicData uri="http://schemas.openxmlformats.org/drawingml/2006/table">
            <a:tbl>
              <a:tblPr firstRow="1" bandRow="1" bandCol="1">
                <a:tableStyleId>{5940675A-B579-460E-94D1-54222C63F5DA}</a:tableStyleId>
              </a:tblPr>
              <a:tblGrid>
                <a:gridCol w="4883085">
                  <a:extLst>
                    <a:ext uri="{9D8B030D-6E8A-4147-A177-3AD203B41FA5}">
                      <a16:colId xmlns:a16="http://schemas.microsoft.com/office/drawing/2014/main" val="3894042323"/>
                    </a:ext>
                  </a:extLst>
                </a:gridCol>
                <a:gridCol w="4883085">
                  <a:extLst>
                    <a:ext uri="{9D8B030D-6E8A-4147-A177-3AD203B41FA5}">
                      <a16:colId xmlns:a16="http://schemas.microsoft.com/office/drawing/2014/main" val="1496419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n-US" sz="3600" b="1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3600" b="1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Thăng</a:t>
                      </a:r>
                      <a:r>
                        <a:rPr lang="en-US" sz="36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Long! </a:t>
                      </a:r>
                      <a:r>
                        <a:rPr lang="en-US" sz="3600" b="1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Mục</a:t>
                      </a:r>
                      <a:r>
                        <a:rPr lang="en-US" sz="36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tiêu</a:t>
                      </a:r>
                      <a:r>
                        <a:rPr lang="en-US" sz="36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phía</a:t>
                      </a:r>
                      <a:r>
                        <a:rPr lang="en-US" sz="36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trước</a:t>
                      </a:r>
                      <a:r>
                        <a:rPr lang="en-US" sz="36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12 </a:t>
                      </a:r>
                      <a:r>
                        <a:rPr lang="en-US" sz="3600" b="1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cây</a:t>
                      </a:r>
                      <a:r>
                        <a:rPr lang="en-US" sz="36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36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3600" b="1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Lời</a:t>
                      </a:r>
                      <a:r>
                        <a:rPr lang="en-US" sz="36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36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36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36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huy</a:t>
                      </a:r>
                      <a:r>
                        <a:rPr lang="en-US" sz="36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ở </a:t>
                      </a:r>
                      <a:r>
                        <a:rPr lang="en-US" sz="3600" b="1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mặt</a:t>
                      </a:r>
                      <a:r>
                        <a:rPr lang="en-US" sz="36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đất</a:t>
                      </a:r>
                      <a:r>
                        <a:rPr lang="en-US" sz="36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36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80920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n-US" sz="3600" b="1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3600" b="1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Thăng</a:t>
                      </a:r>
                      <a:r>
                        <a:rPr lang="en-US" sz="36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Long </a:t>
                      </a:r>
                      <a:r>
                        <a:rPr lang="en-US" sz="3600" b="1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nghe</a:t>
                      </a:r>
                      <a:r>
                        <a:rPr lang="en-US" sz="36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rõ</a:t>
                      </a:r>
                      <a:r>
                        <a:rPr lang="en-US" sz="36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!</a:t>
                      </a:r>
                      <a:endParaRPr lang="en-US" sz="36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3600" b="1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Lời</a:t>
                      </a:r>
                      <a:r>
                        <a:rPr lang="en-US" sz="36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36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chiến</a:t>
                      </a:r>
                      <a:r>
                        <a:rPr lang="en-US" sz="36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sĩ</a:t>
                      </a:r>
                      <a:r>
                        <a:rPr lang="en-US" sz="36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phi </a:t>
                      </a:r>
                      <a:r>
                        <a:rPr lang="en-US" sz="3600" b="1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công</a:t>
                      </a:r>
                      <a:r>
                        <a:rPr lang="en-US" sz="36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36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74610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n-US" sz="3600" b="1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Xin</a:t>
                      </a:r>
                      <a:r>
                        <a:rPr lang="en-US" sz="36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phép</a:t>
                      </a:r>
                      <a:r>
                        <a:rPr lang="en-US" sz="36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công</a:t>
                      </a:r>
                      <a:r>
                        <a:rPr lang="en-US" sz="36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kích</a:t>
                      </a:r>
                      <a:r>
                        <a:rPr lang="en-US" sz="36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36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3600" b="1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Lời</a:t>
                      </a:r>
                      <a:r>
                        <a:rPr lang="en-US" sz="36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36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chiến</a:t>
                      </a:r>
                      <a:r>
                        <a:rPr lang="en-US" sz="36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sĩ</a:t>
                      </a:r>
                      <a:r>
                        <a:rPr lang="en-US" sz="36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phi </a:t>
                      </a:r>
                      <a:r>
                        <a:rPr lang="en-US" sz="3600" b="1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công</a:t>
                      </a:r>
                      <a:r>
                        <a:rPr lang="en-US" sz="36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36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39778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n-US" sz="3600" b="1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Cho </a:t>
                      </a:r>
                      <a:r>
                        <a:rPr lang="en-US" sz="3600" b="1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công</a:t>
                      </a:r>
                      <a:r>
                        <a:rPr lang="en-US" sz="36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kích</a:t>
                      </a:r>
                      <a:r>
                        <a:rPr lang="en-US" sz="36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!</a:t>
                      </a:r>
                      <a:endParaRPr lang="en-US" sz="36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3600" b="1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Lời</a:t>
                      </a:r>
                      <a:r>
                        <a:rPr lang="en-US" sz="36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36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36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36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huy</a:t>
                      </a:r>
                      <a:r>
                        <a:rPr lang="en-US" sz="36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ở </a:t>
                      </a:r>
                      <a:r>
                        <a:rPr lang="en-US" sz="3600" b="1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mặt</a:t>
                      </a:r>
                      <a:r>
                        <a:rPr lang="en-US" sz="36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đất</a:t>
                      </a:r>
                      <a:r>
                        <a:rPr lang="en-US" sz="36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36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20394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272203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traight Connector 25"/>
          <p:cNvCxnSpPr/>
          <p:nvPr/>
        </p:nvCxnSpPr>
        <p:spPr>
          <a:xfrm>
            <a:off x="5448300" y="2667000"/>
            <a:ext cx="0" cy="5694403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1718225" y="1891336"/>
            <a:ext cx="2319747" cy="654607"/>
            <a:chOff x="1259767" y="1442589"/>
            <a:chExt cx="2319747" cy="654607"/>
          </a:xfrm>
        </p:grpSpPr>
        <p:sp>
          <p:nvSpPr>
            <p:cNvPr id="28" name="Rectangle 27"/>
            <p:cNvSpPr/>
            <p:nvPr/>
          </p:nvSpPr>
          <p:spPr>
            <a:xfrm>
              <a:off x="1259767" y="1442589"/>
              <a:ext cx="2319747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 smtClean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Luyện đọc</a:t>
              </a:r>
              <a:endParaRPr lang="en-US" sz="3800" b="1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1338517" y="2096852"/>
              <a:ext cx="22098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8753147" y="1907107"/>
            <a:ext cx="2791030" cy="654607"/>
            <a:chOff x="1024127" y="1442589"/>
            <a:chExt cx="2791030" cy="654607"/>
          </a:xfrm>
        </p:grpSpPr>
        <p:sp>
          <p:nvSpPr>
            <p:cNvPr id="31" name="Rectangle 30"/>
            <p:cNvSpPr/>
            <p:nvPr/>
          </p:nvSpPr>
          <p:spPr>
            <a:xfrm>
              <a:off x="1024127" y="1442589"/>
              <a:ext cx="2791030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 smtClean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Tìm hiểu bài</a:t>
              </a:r>
              <a:endParaRPr lang="en-US" sz="3800" b="1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1156059" y="2067013"/>
              <a:ext cx="256032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2" name="Rectangle 41"/>
          <p:cNvSpPr/>
          <p:nvPr/>
        </p:nvSpPr>
        <p:spPr>
          <a:xfrm>
            <a:off x="5600701" y="2743200"/>
            <a:ext cx="102338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bay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địch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Mích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hạ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gục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699917" y="4613722"/>
            <a:ext cx="1021080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nl-NL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Máy bay địch bị chiếc Mích của ta bắn vào đầu và cánh; những mảnh kim khí và mi ca bắn tung tóe; một bên cánh của nó văng rời hẳn ra; chiếc máy bay bị cháy; ba phi công Mỹ phải nhảy dù.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3" name="Group 42"/>
          <p:cNvGrpSpPr/>
          <p:nvPr/>
        </p:nvGrpSpPr>
        <p:grpSpPr>
          <a:xfrm>
            <a:off x="4617134" y="42893"/>
            <a:ext cx="6255239" cy="1599885"/>
            <a:chOff x="4617134" y="42893"/>
            <a:chExt cx="6255239" cy="1599885"/>
          </a:xfrm>
        </p:grpSpPr>
        <p:grpSp>
          <p:nvGrpSpPr>
            <p:cNvPr id="44" name="Group 43"/>
            <p:cNvGrpSpPr/>
            <p:nvPr/>
          </p:nvGrpSpPr>
          <p:grpSpPr>
            <a:xfrm>
              <a:off x="4617134" y="42893"/>
              <a:ext cx="6255239" cy="1013727"/>
              <a:chOff x="4539228" y="103852"/>
              <a:chExt cx="6149694" cy="1013727"/>
            </a:xfrm>
          </p:grpSpPr>
          <p:grpSp>
            <p:nvGrpSpPr>
              <p:cNvPr id="47" name="Group 46"/>
              <p:cNvGrpSpPr/>
              <p:nvPr/>
            </p:nvGrpSpPr>
            <p:grpSpPr>
              <a:xfrm>
                <a:off x="4539228" y="103852"/>
                <a:ext cx="6149694" cy="1013727"/>
                <a:chOff x="4539228" y="103852"/>
                <a:chExt cx="6149694" cy="1013727"/>
              </a:xfrm>
            </p:grpSpPr>
            <p:sp>
              <p:nvSpPr>
                <p:cNvPr id="49" name="TextBox 48"/>
                <p:cNvSpPr txBox="1"/>
                <p:nvPr/>
              </p:nvSpPr>
              <p:spPr>
                <a:xfrm>
                  <a:off x="4539228" y="103852"/>
                  <a:ext cx="6149694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Thứ……ngày…..tháng…..năm…….</a:t>
                  </a:r>
                  <a:endPara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50" name="TextBox 49"/>
                <p:cNvSpPr txBox="1"/>
                <p:nvPr/>
              </p:nvSpPr>
              <p:spPr>
                <a:xfrm>
                  <a:off x="6486305" y="594359"/>
                  <a:ext cx="226174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b="1" smtClean="0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TIẾNG VIỆT</a:t>
                  </a:r>
                  <a:endPara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cxnSp>
            <p:nvCxnSpPr>
              <p:cNvPr id="48" name="Straight Connector 47"/>
              <p:cNvCxnSpPr/>
              <p:nvPr/>
            </p:nvCxnSpPr>
            <p:spPr>
              <a:xfrm>
                <a:off x="6676405" y="1082039"/>
                <a:ext cx="1887840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46" name="Text Box 14"/>
            <p:cNvSpPr txBox="1">
              <a:spLocks noChangeArrowheads="1"/>
            </p:cNvSpPr>
            <p:nvPr/>
          </p:nvSpPr>
          <p:spPr bwMode="auto">
            <a:xfrm>
              <a:off x="4785519" y="1066800"/>
              <a:ext cx="6019799" cy="575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800" b="1" dirty="0" err="1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Bài</a:t>
              </a:r>
              <a:r>
                <a:rPr lang="en-US" sz="2800" b="1" dirty="0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 1: </a:t>
              </a:r>
              <a:r>
                <a:rPr lang="en-US" sz="2800" b="1" dirty="0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TRẬN ĐÁNH TRÊN KHÔNG</a:t>
              </a:r>
              <a:endPara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</p:grpSp>
      <p:sp>
        <p:nvSpPr>
          <p:cNvPr id="22" name="Rectangle 21"/>
          <p:cNvSpPr/>
          <p:nvPr/>
        </p:nvSpPr>
        <p:spPr>
          <a:xfrm>
            <a:off x="319043" y="2864912"/>
            <a:ext cx="492367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Lóa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lởm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chởm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đốm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lửa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ngoằn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ngoèo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b="1" i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96024" y="5105400"/>
            <a:ext cx="5152276" cy="27515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Hai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Mích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bám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vút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khoảng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trới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lóa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//</a:t>
            </a:r>
            <a:endParaRPr lang="vi-VN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049760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traight Connector 25"/>
          <p:cNvCxnSpPr/>
          <p:nvPr/>
        </p:nvCxnSpPr>
        <p:spPr>
          <a:xfrm>
            <a:off x="5448300" y="2667000"/>
            <a:ext cx="0" cy="5694403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1718225" y="1891336"/>
            <a:ext cx="2319747" cy="654607"/>
            <a:chOff x="1259767" y="1442589"/>
            <a:chExt cx="2319747" cy="654607"/>
          </a:xfrm>
        </p:grpSpPr>
        <p:sp>
          <p:nvSpPr>
            <p:cNvPr id="28" name="Rectangle 27"/>
            <p:cNvSpPr/>
            <p:nvPr/>
          </p:nvSpPr>
          <p:spPr>
            <a:xfrm>
              <a:off x="1259767" y="1442589"/>
              <a:ext cx="2319747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 smtClean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Luyện đọc</a:t>
              </a:r>
              <a:endParaRPr lang="en-US" sz="3800" b="1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1338517" y="2096852"/>
              <a:ext cx="22098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8753147" y="1907107"/>
            <a:ext cx="2791030" cy="654607"/>
            <a:chOff x="1024127" y="1442589"/>
            <a:chExt cx="2791030" cy="654607"/>
          </a:xfrm>
        </p:grpSpPr>
        <p:sp>
          <p:nvSpPr>
            <p:cNvPr id="31" name="Rectangle 30"/>
            <p:cNvSpPr/>
            <p:nvPr/>
          </p:nvSpPr>
          <p:spPr>
            <a:xfrm>
              <a:off x="1024127" y="1442589"/>
              <a:ext cx="2791030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 smtClean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Tìm hiểu bài</a:t>
              </a:r>
              <a:endParaRPr lang="en-US" sz="3800" b="1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1156059" y="2067013"/>
              <a:ext cx="256032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2" name="Rectangle 41"/>
          <p:cNvSpPr/>
          <p:nvPr/>
        </p:nvSpPr>
        <p:spPr>
          <a:xfrm>
            <a:off x="5600701" y="2743200"/>
            <a:ext cx="102338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4: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long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dũng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hạ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gục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bay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địch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439081" y="4780181"/>
            <a:ext cx="1021080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nl-NL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Đó là các chi tiết: Lương đâm xuống ngay trên lưng thằng địch, bắn một loạt đạn; chiếc Mích vòng lại, nghiêng cánh bổ xuống lần thứ hai; Lương bóp cò hạ gục máy bay Mỹ</a:t>
            </a:r>
            <a:r>
              <a:rPr lang="nl-NL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3" name="Group 42"/>
          <p:cNvGrpSpPr/>
          <p:nvPr/>
        </p:nvGrpSpPr>
        <p:grpSpPr>
          <a:xfrm>
            <a:off x="4617134" y="42893"/>
            <a:ext cx="6255239" cy="1599885"/>
            <a:chOff x="4617134" y="42893"/>
            <a:chExt cx="6255239" cy="1599885"/>
          </a:xfrm>
        </p:grpSpPr>
        <p:grpSp>
          <p:nvGrpSpPr>
            <p:cNvPr id="44" name="Group 43"/>
            <p:cNvGrpSpPr/>
            <p:nvPr/>
          </p:nvGrpSpPr>
          <p:grpSpPr>
            <a:xfrm>
              <a:off x="4617134" y="42893"/>
              <a:ext cx="6255239" cy="1013727"/>
              <a:chOff x="4539228" y="103852"/>
              <a:chExt cx="6149694" cy="1013727"/>
            </a:xfrm>
          </p:grpSpPr>
          <p:grpSp>
            <p:nvGrpSpPr>
              <p:cNvPr id="47" name="Group 46"/>
              <p:cNvGrpSpPr/>
              <p:nvPr/>
            </p:nvGrpSpPr>
            <p:grpSpPr>
              <a:xfrm>
                <a:off x="4539228" y="103852"/>
                <a:ext cx="6149694" cy="1013727"/>
                <a:chOff x="4539228" y="103852"/>
                <a:chExt cx="6149694" cy="1013727"/>
              </a:xfrm>
            </p:grpSpPr>
            <p:sp>
              <p:nvSpPr>
                <p:cNvPr id="49" name="TextBox 48"/>
                <p:cNvSpPr txBox="1"/>
                <p:nvPr/>
              </p:nvSpPr>
              <p:spPr>
                <a:xfrm>
                  <a:off x="4539228" y="103852"/>
                  <a:ext cx="6149694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Thứ……ngày…..tháng…..năm…….</a:t>
                  </a:r>
                  <a:endPara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50" name="TextBox 49"/>
                <p:cNvSpPr txBox="1"/>
                <p:nvPr/>
              </p:nvSpPr>
              <p:spPr>
                <a:xfrm>
                  <a:off x="6486305" y="594359"/>
                  <a:ext cx="226174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b="1" smtClean="0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TIẾNG VIỆT</a:t>
                  </a:r>
                  <a:endPara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cxnSp>
            <p:nvCxnSpPr>
              <p:cNvPr id="48" name="Straight Connector 47"/>
              <p:cNvCxnSpPr/>
              <p:nvPr/>
            </p:nvCxnSpPr>
            <p:spPr>
              <a:xfrm>
                <a:off x="6676405" y="1082039"/>
                <a:ext cx="1887840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46" name="Text Box 14"/>
            <p:cNvSpPr txBox="1">
              <a:spLocks noChangeArrowheads="1"/>
            </p:cNvSpPr>
            <p:nvPr/>
          </p:nvSpPr>
          <p:spPr bwMode="auto">
            <a:xfrm>
              <a:off x="4785519" y="1066800"/>
              <a:ext cx="6019799" cy="575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800" b="1" dirty="0" err="1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Bài</a:t>
              </a:r>
              <a:r>
                <a:rPr lang="en-US" sz="2800" b="1" dirty="0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 1: </a:t>
              </a:r>
              <a:r>
                <a:rPr lang="en-US" sz="2800" b="1" dirty="0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TRẬN ĐÁNH TRÊN KHÔNG</a:t>
              </a:r>
              <a:endPara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</p:grpSp>
      <p:sp>
        <p:nvSpPr>
          <p:cNvPr id="22" name="Rectangle 21"/>
          <p:cNvSpPr/>
          <p:nvPr/>
        </p:nvSpPr>
        <p:spPr>
          <a:xfrm>
            <a:off x="319043" y="2864912"/>
            <a:ext cx="492367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Lóa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lởm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chởm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đốm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lửa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ngoằn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ngoèo</a:t>
            </a:r>
            <a:endParaRPr lang="en-US" sz="3600" b="1" i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19043" y="5401878"/>
            <a:ext cx="5152276" cy="27515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Hai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Mích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bám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vút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khoảng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trới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lóa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//</a:t>
            </a:r>
            <a:endParaRPr lang="vi-VN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473183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traight Connector 25"/>
          <p:cNvCxnSpPr/>
          <p:nvPr/>
        </p:nvCxnSpPr>
        <p:spPr>
          <a:xfrm>
            <a:off x="5448300" y="2667000"/>
            <a:ext cx="0" cy="5694403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1718225" y="1891336"/>
            <a:ext cx="2319747" cy="654607"/>
            <a:chOff x="1259767" y="1442589"/>
            <a:chExt cx="2319747" cy="654607"/>
          </a:xfrm>
        </p:grpSpPr>
        <p:sp>
          <p:nvSpPr>
            <p:cNvPr id="28" name="Rectangle 27"/>
            <p:cNvSpPr/>
            <p:nvPr/>
          </p:nvSpPr>
          <p:spPr>
            <a:xfrm>
              <a:off x="1259767" y="1442589"/>
              <a:ext cx="2319747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 smtClean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Luyện đọc</a:t>
              </a:r>
              <a:endParaRPr lang="en-US" sz="3800" b="1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1338517" y="2096852"/>
              <a:ext cx="22098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9357519" y="1907107"/>
            <a:ext cx="2791030" cy="654607"/>
            <a:chOff x="1024127" y="1442589"/>
            <a:chExt cx="2791030" cy="654607"/>
          </a:xfrm>
        </p:grpSpPr>
        <p:sp>
          <p:nvSpPr>
            <p:cNvPr id="31" name="Rectangle 30"/>
            <p:cNvSpPr/>
            <p:nvPr/>
          </p:nvSpPr>
          <p:spPr>
            <a:xfrm>
              <a:off x="1024127" y="1442589"/>
              <a:ext cx="2791030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 smtClean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Tìm hiểu bài</a:t>
              </a:r>
              <a:endParaRPr lang="en-US" sz="3800" b="1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1156059" y="2067013"/>
              <a:ext cx="256032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2" name="Rectangle 41"/>
          <p:cNvSpPr/>
          <p:nvPr/>
        </p:nvSpPr>
        <p:spPr>
          <a:xfrm>
            <a:off x="9154899" y="2819400"/>
            <a:ext cx="330083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NỘI DUNG</a:t>
            </a:r>
            <a:endParaRPr lang="en-US" sz="40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3" name="Group 42"/>
          <p:cNvGrpSpPr/>
          <p:nvPr/>
        </p:nvGrpSpPr>
        <p:grpSpPr>
          <a:xfrm>
            <a:off x="4617134" y="42893"/>
            <a:ext cx="6255239" cy="1599885"/>
            <a:chOff x="4617134" y="42893"/>
            <a:chExt cx="6255239" cy="1599885"/>
          </a:xfrm>
        </p:grpSpPr>
        <p:grpSp>
          <p:nvGrpSpPr>
            <p:cNvPr id="44" name="Group 43"/>
            <p:cNvGrpSpPr/>
            <p:nvPr/>
          </p:nvGrpSpPr>
          <p:grpSpPr>
            <a:xfrm>
              <a:off x="4617134" y="42893"/>
              <a:ext cx="6255239" cy="1013727"/>
              <a:chOff x="4539228" y="103852"/>
              <a:chExt cx="6149694" cy="1013727"/>
            </a:xfrm>
          </p:grpSpPr>
          <p:grpSp>
            <p:nvGrpSpPr>
              <p:cNvPr id="47" name="Group 46"/>
              <p:cNvGrpSpPr/>
              <p:nvPr/>
            </p:nvGrpSpPr>
            <p:grpSpPr>
              <a:xfrm>
                <a:off x="4539228" y="103852"/>
                <a:ext cx="6149694" cy="1013727"/>
                <a:chOff x="4539228" y="103852"/>
                <a:chExt cx="6149694" cy="1013727"/>
              </a:xfrm>
            </p:grpSpPr>
            <p:sp>
              <p:nvSpPr>
                <p:cNvPr id="49" name="TextBox 48"/>
                <p:cNvSpPr txBox="1"/>
                <p:nvPr/>
              </p:nvSpPr>
              <p:spPr>
                <a:xfrm>
                  <a:off x="4539228" y="103852"/>
                  <a:ext cx="6149694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Thứ……ngày…..tháng…..năm…….</a:t>
                  </a:r>
                  <a:endPara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50" name="TextBox 49"/>
                <p:cNvSpPr txBox="1"/>
                <p:nvPr/>
              </p:nvSpPr>
              <p:spPr>
                <a:xfrm>
                  <a:off x="6486305" y="594359"/>
                  <a:ext cx="226174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b="1" smtClean="0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TIẾNG VIỆT</a:t>
                  </a:r>
                  <a:endPara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cxnSp>
            <p:nvCxnSpPr>
              <p:cNvPr id="48" name="Straight Connector 47"/>
              <p:cNvCxnSpPr/>
              <p:nvPr/>
            </p:nvCxnSpPr>
            <p:spPr>
              <a:xfrm>
                <a:off x="6676405" y="1082039"/>
                <a:ext cx="1887840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46" name="Text Box 14"/>
            <p:cNvSpPr txBox="1">
              <a:spLocks noChangeArrowheads="1"/>
            </p:cNvSpPr>
            <p:nvPr/>
          </p:nvSpPr>
          <p:spPr bwMode="auto">
            <a:xfrm>
              <a:off x="4785519" y="1066800"/>
              <a:ext cx="6019799" cy="575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800" b="1" dirty="0" err="1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Bài</a:t>
              </a:r>
              <a:r>
                <a:rPr lang="en-US" sz="2800" b="1" dirty="0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 1: </a:t>
              </a:r>
              <a:r>
                <a:rPr lang="en-US" sz="2800" b="1" dirty="0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TRẬN ĐÁNH TRÊN KHÔNG</a:t>
              </a:r>
              <a:endPara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6485654" y="3449762"/>
            <a:ext cx="8773438" cy="4876799"/>
            <a:chOff x="6485654" y="4288031"/>
            <a:chExt cx="8773438" cy="4876799"/>
          </a:xfrm>
        </p:grpSpPr>
        <p:pic>
          <p:nvPicPr>
            <p:cNvPr id="2064" name="Picture 16" descr="Frame Border Transparent PNG Gold Image​ | Gallery Yopriceville -  High-Quality Images and Transparent… | Clip art frames borders, Frame  border design, Frame clipart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8433973" y="2339712"/>
              <a:ext cx="4876799" cy="87734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7194369" y="5206967"/>
              <a:ext cx="7356005" cy="31700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z="4000" b="1" i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  </a:t>
              </a:r>
              <a:r>
                <a:rPr lang="en-US" sz="4000" b="1" i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Câu</a:t>
              </a:r>
              <a:r>
                <a:rPr lang="en-US" sz="4000" b="1" i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i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chuyện</a:t>
              </a:r>
              <a:r>
                <a:rPr lang="en-US" sz="4000" b="1" i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i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kể</a:t>
              </a:r>
              <a:r>
                <a:rPr lang="en-US" sz="4000" b="1" i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i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về</a:t>
              </a:r>
              <a:r>
                <a:rPr lang="en-US" sz="4000" b="1" i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i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một</a:t>
              </a:r>
              <a:r>
                <a:rPr lang="en-US" sz="4000" b="1" i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i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trận</a:t>
              </a:r>
              <a:r>
                <a:rPr lang="en-US" sz="4000" b="1" i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i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đánh</a:t>
              </a:r>
              <a:r>
                <a:rPr lang="en-US" sz="4000" b="1" i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i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trên</a:t>
              </a:r>
              <a:r>
                <a:rPr lang="en-US" sz="4000" b="1" i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i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cao</a:t>
              </a:r>
              <a:r>
                <a:rPr lang="en-US" sz="4000" b="1" i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4000" b="1" i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chiếc</a:t>
              </a:r>
              <a:r>
                <a:rPr lang="en-US" sz="4000" b="1" i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i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máy</a:t>
              </a:r>
              <a:r>
                <a:rPr lang="en-US" sz="4000" b="1" i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bay </a:t>
              </a:r>
              <a:r>
                <a:rPr lang="en-US" sz="4000" b="1" i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Mích</a:t>
              </a:r>
              <a:r>
                <a:rPr lang="en-US" sz="4000" b="1" i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i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4000" b="1" i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ta </a:t>
              </a:r>
              <a:r>
                <a:rPr lang="en-US" sz="4000" b="1" i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đã</a:t>
              </a:r>
              <a:r>
                <a:rPr lang="en-US" sz="4000" b="1" i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i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hạ</a:t>
              </a:r>
              <a:r>
                <a:rPr lang="en-US" sz="4000" b="1" i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i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gục</a:t>
              </a:r>
              <a:r>
                <a:rPr lang="en-US" sz="4000" b="1" i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i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máy</a:t>
              </a:r>
              <a:r>
                <a:rPr lang="en-US" sz="4000" b="1" i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bay </a:t>
              </a:r>
              <a:r>
                <a:rPr lang="en-US" sz="4000" b="1" i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Mỹ</a:t>
              </a:r>
              <a:r>
                <a:rPr lang="en-US" sz="4000" b="1" i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i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khiến</a:t>
              </a:r>
              <a:r>
                <a:rPr lang="en-US" sz="4000" b="1" i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i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sz="4000" b="1" i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phi </a:t>
              </a:r>
              <a:r>
                <a:rPr lang="en-US" sz="4000" b="1" i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công</a:t>
              </a:r>
              <a:r>
                <a:rPr lang="en-US" sz="4000" b="1" i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i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Mỹ</a:t>
              </a:r>
              <a:r>
                <a:rPr lang="en-US" sz="4000" b="1" i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i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phải</a:t>
              </a:r>
              <a:r>
                <a:rPr lang="en-US" sz="4000" b="1" i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i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nhảy</a:t>
              </a:r>
              <a:r>
                <a:rPr lang="en-US" sz="4000" b="1" i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i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dù</a:t>
              </a:r>
              <a:r>
                <a:rPr lang="en-US" sz="4000" b="1" i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" name="AutoShape 2" descr="Khung viền PowerPoint đẹp - Phụ Kiện MacBook Chính Hã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Khung viền PowerPoint đẹp - Phụ Kiện MacBook Chính Hã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Khung viền đẹp PowerPoint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8" descr="Khung viền đẹp PowerPoint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10" descr="Khung viền đẹp PowerPoint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319043" y="2864912"/>
            <a:ext cx="492367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Lóa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lởm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chởm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đốm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lửa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ngoằn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ngoèo</a:t>
            </a:r>
            <a:endParaRPr lang="en-US" sz="3600" b="1" i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325737" y="5097774"/>
            <a:ext cx="5152276" cy="27515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Hai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Mích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bám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vút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khoảng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trới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lóa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//</a:t>
            </a:r>
            <a:endParaRPr lang="vi-VN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88922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3,1047787239,C:\Users\Tailieu\Documents\Bai giang duong truong son_pptx\Media.ppcx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9960</TotalTime>
  <Words>1043</Words>
  <Application>Microsoft Office PowerPoint</Application>
  <PresentationFormat>Custom</PresentationFormat>
  <Paragraphs>112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Admin</cp:lastModifiedBy>
  <cp:revision>1119</cp:revision>
  <dcterms:created xsi:type="dcterms:W3CDTF">2008-09-09T22:52:10Z</dcterms:created>
  <dcterms:modified xsi:type="dcterms:W3CDTF">2022-07-29T16:08:11Z</dcterms:modified>
</cp:coreProperties>
</file>