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ong Hung" initials="DH" lastIdx="1" clrIdx="0">
    <p:extLst>
      <p:ext uri="{19B8F6BF-5375-455C-9EA6-DF929625EA0E}">
        <p15:presenceInfo xmlns:p15="http://schemas.microsoft.com/office/powerpoint/2012/main" userId="159ce12b073912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FCFFEB"/>
    <a:srgbClr val="3333FF"/>
    <a:srgbClr val="CCECFF"/>
    <a:srgbClr val="DFFED2"/>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4660"/>
  </p:normalViewPr>
  <p:slideViewPr>
    <p:cSldViewPr snapToGrid="0">
      <p:cViewPr varScale="1">
        <p:scale>
          <a:sx n="56" d="100"/>
          <a:sy n="56" d="100"/>
        </p:scale>
        <p:origin x="126"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AB05-D0AD-4661-A563-ED0A973E8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F8AAF-B3D6-43E0-8BE6-ACC045CA8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D0CB0-ACD0-4F2D-999E-A38C11D615D1}"/>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BC35AAC0-AB66-45C6-8716-DDDEB5A1E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5496D-219E-4DC5-B6CB-0D09372B80BB}"/>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CB525EB-EDE9-454B-97E8-BA4EA8A5BDAF}"/>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8" name="Picture 7">
            <a:extLst>
              <a:ext uri="{FF2B5EF4-FFF2-40B4-BE49-F238E27FC236}">
                <a16:creationId xmlns:a16="http://schemas.microsoft.com/office/drawing/2014/main" id="{0BD34CDC-813E-42F1-AF2B-E4C69DF07BAF}"/>
              </a:ext>
            </a:extLst>
          </p:cNvPr>
          <p:cNvPicPr>
            <a:picLocks noChangeAspect="1"/>
          </p:cNvPicPr>
          <p:nvPr userDrawn="1"/>
        </p:nvPicPr>
        <p:blipFill>
          <a:blip r:embed="rId4">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117665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3267-A90C-45D6-BA22-0CF3557868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A3D663-20CA-49F7-9088-6A48A3D5A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DDACA-6EE9-4082-908E-56F4087D9393}"/>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1C134AFB-8600-422C-8FE6-3D694E843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994D0-9BDB-4F1F-A1AB-6640755470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5590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261DE-9197-4D26-B4B9-FF0D39134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83B291-7E96-497B-BF77-354A929E5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0F37F-EFAB-474E-833C-F3A45D4CFC2F}"/>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7B71406C-BE5D-4AF2-A987-F31D5F67F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F6D1E-FD61-44A6-9E7F-192733997F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39494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17DDAB8-4858-4218-A8DC-8FD3E20B70B0}"/>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9" name="Picture 8">
            <a:extLst>
              <a:ext uri="{FF2B5EF4-FFF2-40B4-BE49-F238E27FC236}">
                <a16:creationId xmlns:a16="http://schemas.microsoft.com/office/drawing/2014/main" id="{67A1FA8D-21B3-44D8-B273-98A7438BEA8B}"/>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r="21129"/>
          <a:stretch>
            <a:fillRect/>
          </a:stretch>
        </p:blipFill>
        <p:spPr>
          <a:xfrm rot="5400000" flipV="1">
            <a:off x="-2751421" y="3330291"/>
            <a:ext cx="5697036" cy="720206"/>
          </a:xfrm>
          <a:custGeom>
            <a:avLst/>
            <a:gdLst>
              <a:gd name="connsiteX0" fmla="*/ 0 w 3316895"/>
              <a:gd name="connsiteY0" fmla="*/ 0 h 1710480"/>
              <a:gd name="connsiteX1" fmla="*/ 0 w 3316895"/>
              <a:gd name="connsiteY1" fmla="*/ 1710480 h 1710480"/>
              <a:gd name="connsiteX2" fmla="*/ 3316895 w 3316895"/>
              <a:gd name="connsiteY2" fmla="*/ 1710480 h 1710480"/>
              <a:gd name="connsiteX3" fmla="*/ 3316895 w 3316895"/>
              <a:gd name="connsiteY3" fmla="*/ 0 h 1710480"/>
            </a:gdLst>
            <a:ahLst/>
            <a:cxnLst>
              <a:cxn ang="0">
                <a:pos x="connsiteX0" y="connsiteY0"/>
              </a:cxn>
              <a:cxn ang="0">
                <a:pos x="connsiteX1" y="connsiteY1"/>
              </a:cxn>
              <a:cxn ang="0">
                <a:pos x="connsiteX2" y="connsiteY2"/>
              </a:cxn>
              <a:cxn ang="0">
                <a:pos x="connsiteX3" y="connsiteY3"/>
              </a:cxn>
            </a:cxnLst>
            <a:rect l="l" t="t" r="r" b="b"/>
            <a:pathLst>
              <a:path w="3316895" h="1710480">
                <a:moveTo>
                  <a:pt x="0" y="0"/>
                </a:moveTo>
                <a:lnTo>
                  <a:pt x="0" y="1710480"/>
                </a:lnTo>
                <a:lnTo>
                  <a:pt x="3316895" y="1710480"/>
                </a:lnTo>
                <a:lnTo>
                  <a:pt x="3316895" y="0"/>
                </a:lnTo>
                <a:close/>
              </a:path>
            </a:pathLst>
          </a:custGeom>
        </p:spPr>
      </p:pic>
      <p:pic>
        <p:nvPicPr>
          <p:cNvPr id="10" name="Picture 9">
            <a:extLst>
              <a:ext uri="{FF2B5EF4-FFF2-40B4-BE49-F238E27FC236}">
                <a16:creationId xmlns:a16="http://schemas.microsoft.com/office/drawing/2014/main" id="{2502BBA3-2BFD-43FF-B8A0-E55627E9FA9A}"/>
              </a:ext>
            </a:extLst>
          </p:cNvPr>
          <p:cNvPicPr>
            <a:picLocks noChangeAspect="1"/>
          </p:cNvPicPr>
          <p:nvPr userDrawn="1"/>
        </p:nvPicPr>
        <p:blipFill>
          <a:blip r:embed="rId6">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7096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75C5-0B2B-42C5-8A7D-B896CBF96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F36B3-5183-422A-AD77-A0BDC58CC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268405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B002-73E3-4A59-97CF-80D6E2B63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81138-737A-4841-991D-4A6DC18E6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5B2B0-16C2-4497-A60F-28ED6CA0504E}"/>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349DC5C9-9957-4FDF-BF89-2833D58B7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B18C5-C816-4A36-B672-12859720B788}"/>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3951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16FE-AFBF-4941-97DE-A1D2C9219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3DDBE-57EF-48AF-AD79-133927320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39D72-66A3-4407-8621-82423B2348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1A51D-CA18-4B33-8FE1-25BC167DBA65}"/>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6" name="Footer Placeholder 5">
            <a:extLst>
              <a:ext uri="{FF2B5EF4-FFF2-40B4-BE49-F238E27FC236}">
                <a16:creationId xmlns:a16="http://schemas.microsoft.com/office/drawing/2014/main" id="{E3BD2AA3-3E11-44B8-8421-726D3EB6A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3108C-8C3E-47F3-B675-38C54FF9AE4D}"/>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7680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34F3-A85C-45D5-8A6A-6F06AD2F9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0BB03-7E04-4A15-9F04-3E57667AE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C36E7-DB1F-4044-9DF4-57AC3C158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2FB26-7839-4EF2-9099-450DDC968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49131-45CB-4AAD-B16F-CF3E54DC6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2D7F6-EE1D-4AD4-9744-9AEDBDB01E6D}"/>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8" name="Footer Placeholder 7">
            <a:extLst>
              <a:ext uri="{FF2B5EF4-FFF2-40B4-BE49-F238E27FC236}">
                <a16:creationId xmlns:a16="http://schemas.microsoft.com/office/drawing/2014/main" id="{180DB634-987D-4F59-8D47-1C4B935A1E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8064A-455F-4C62-8123-2DDC2D165A62}"/>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16583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62BC-2C50-485B-97B0-378993786E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A93BF-A87D-4B1C-ABB9-A67F6BED403A}"/>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4" name="Footer Placeholder 3">
            <a:extLst>
              <a:ext uri="{FF2B5EF4-FFF2-40B4-BE49-F238E27FC236}">
                <a16:creationId xmlns:a16="http://schemas.microsoft.com/office/drawing/2014/main" id="{67FE16EC-2185-4091-8D15-DBCF6C3CA0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CDF470-98F0-4603-A341-9C53C55A3A9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1261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EAA94-1BDC-42DD-B24B-C4FA5C707DB9}"/>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3" name="Footer Placeholder 2">
            <a:extLst>
              <a:ext uri="{FF2B5EF4-FFF2-40B4-BE49-F238E27FC236}">
                <a16:creationId xmlns:a16="http://schemas.microsoft.com/office/drawing/2014/main" id="{1113B2FC-2C28-419E-8F7B-005F39D582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D0AE7-0247-4B68-B6B7-C9CA5C7A101A}"/>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59767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FA3F-BF8D-4D4C-ADB2-5579AACD6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F2AFD-C213-4B15-9A0E-745342CE2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9834B-3759-4C6C-AEED-6B13CA338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4F9FD-D2C6-4CA2-8083-7E832774D564}"/>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6" name="Footer Placeholder 5">
            <a:extLst>
              <a:ext uri="{FF2B5EF4-FFF2-40B4-BE49-F238E27FC236}">
                <a16:creationId xmlns:a16="http://schemas.microsoft.com/office/drawing/2014/main" id="{53BC3B6B-A0E1-41D3-97AF-D8653D2C3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B3D31-D4E1-4232-AA98-8EAE7789EB26}"/>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94254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DC08-0059-434E-A005-8567C32A5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59BE8-FACC-4FFF-8F02-32E6E6F70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6B837E-755E-4B80-9050-49344F333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33D91-2280-4452-B770-9F1222173A20}"/>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6" name="Footer Placeholder 5">
            <a:extLst>
              <a:ext uri="{FF2B5EF4-FFF2-40B4-BE49-F238E27FC236}">
                <a16:creationId xmlns:a16="http://schemas.microsoft.com/office/drawing/2014/main" id="{B719EA15-6A4F-45B2-AC34-7EB39A041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541D7-3872-4DFC-AC84-07869D29A6A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4106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4">
                <a:lumMod val="0"/>
                <a:lumOff val="100000"/>
              </a:schemeClr>
            </a:gs>
            <a:gs pos="100000">
              <a:srgbClr val="FCFFEB"/>
            </a:gs>
            <a:gs pos="0">
              <a:srgbClr val="FFFFFF"/>
            </a:gs>
            <a:gs pos="60000">
              <a:schemeClr val="bg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AE268-8DC3-45A7-AC9B-F0654C96B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23FA5-FF0A-4701-89C0-67D667D9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8BED3-A4CA-478B-8CB8-08D7BF863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E4BDB85B-639E-44C8-B825-D3A7C36C4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EB2C0-62B7-4AE6-B9B9-AB1E080B8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719CC-8A80-4C58-9A09-9E734CA1AA2D}" type="slidenum">
              <a:rPr lang="en-US" smtClean="0"/>
              <a:t>‹#›</a:t>
            </a:fld>
            <a:endParaRPr lang="en-US"/>
          </a:p>
        </p:txBody>
      </p:sp>
      <p:pic>
        <p:nvPicPr>
          <p:cNvPr id="8" name="Picture 7">
            <a:extLst>
              <a:ext uri="{FF2B5EF4-FFF2-40B4-BE49-F238E27FC236}">
                <a16:creationId xmlns:a16="http://schemas.microsoft.com/office/drawing/2014/main" id="{8FB91FBD-4AD4-42F2-918E-E98DC24A8C70}"/>
              </a:ext>
            </a:extLst>
          </p:cNvPr>
          <p:cNvPicPr>
            <a:picLocks noChangeAspect="1"/>
          </p:cNvPicPr>
          <p:nvPr userDrawn="1"/>
        </p:nvPicPr>
        <p:blipFill>
          <a:blip r:embed="rId14"/>
          <a:stretch>
            <a:fillRect/>
          </a:stretch>
        </p:blipFill>
        <p:spPr>
          <a:xfrm>
            <a:off x="0" y="136525"/>
            <a:ext cx="1162049" cy="519724"/>
          </a:xfrm>
          <a:prstGeom prst="rect">
            <a:avLst/>
          </a:prstGeom>
        </p:spPr>
      </p:pic>
    </p:spTree>
    <p:extLst>
      <p:ext uri="{BB962C8B-B14F-4D97-AF65-F5344CB8AC3E}">
        <p14:creationId xmlns:p14="http://schemas.microsoft.com/office/powerpoint/2010/main" val="145894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227649-0BC6-4384-A17E-B9EFABC8B211}"/>
              </a:ext>
            </a:extLst>
          </p:cNvPr>
          <p:cNvSpPr txBox="1">
            <a:spLocks/>
          </p:cNvSpPr>
          <p:nvPr/>
        </p:nvSpPr>
        <p:spPr>
          <a:xfrm>
            <a:off x="101297" y="804788"/>
            <a:ext cx="9253718" cy="2624212"/>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07000"/>
              </a:lnSpc>
              <a:spcBef>
                <a:spcPts val="0"/>
              </a:spcBef>
              <a:spcAft>
                <a:spcPts val="1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err="1">
                <a:solidFill>
                  <a:srgbClr val="000099"/>
                </a:solidFill>
                <a:ea typeface="Calibri" panose="020F0502020204030204" pitchFamily="34" charset="0"/>
                <a:cs typeface="Times New Roman" panose="02020603050405020304" pitchFamily="18" charset="0"/>
              </a:rPr>
              <a:t>Bài</a:t>
            </a:r>
            <a:r>
              <a:rPr lang="en-US" sz="3200" b="1">
                <a:solidFill>
                  <a:srgbClr val="000099"/>
                </a:solidFill>
                <a:ea typeface="Calibri" panose="020F0502020204030204" pitchFamily="34" charset="0"/>
                <a:cs typeface="Times New Roman" panose="02020603050405020304" pitchFamily="18" charset="0"/>
              </a:rPr>
              <a:t> 1</a:t>
            </a:r>
            <a:r>
              <a:rPr lang="vi-VN" sz="3200" b="1">
                <a:solidFill>
                  <a:srgbClr val="000099"/>
                </a:solidFill>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32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Tại các nhà hàng, khách sạn, nhân viên phục vụ bàn thường xuyên phải bưng bê nhiều khay, địa đồ ăn khác nhau. Một trong những nguyên tắc nhân viên cần nhớ là khay phải được bưng bằng ít nhất 3 ngón tay. Hãy giải thích tại sao.</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2000"/>
              </a:lnSpc>
              <a:spcBef>
                <a:spcPts val="300"/>
              </a:spcBef>
              <a:spcAft>
                <a:spcPts val="300"/>
              </a:spcAft>
              <a:buFont typeface="Wingdings" panose="05000000000000000000" pitchFamily="2" charset="2"/>
              <a:buChar char="Ø"/>
            </a:pPr>
            <a:endParaRPr lang="en-US" sz="3200" dirty="0">
              <a:solidFill>
                <a:srgbClr val="000099"/>
              </a:solidFill>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8" name="Content Placeholder 2">
            <a:extLst>
              <a:ext uri="{FF2B5EF4-FFF2-40B4-BE49-F238E27FC236}">
                <a16:creationId xmlns:a16="http://schemas.microsoft.com/office/drawing/2014/main" id="{EBC21E14-7595-4A43-A473-ADEAC832307B}"/>
              </a:ext>
            </a:extLst>
          </p:cNvPr>
          <p:cNvSpPr txBox="1">
            <a:spLocks/>
          </p:cNvSpPr>
          <p:nvPr/>
        </p:nvSpPr>
        <p:spPr>
          <a:xfrm>
            <a:off x="99887" y="3429000"/>
            <a:ext cx="12092114" cy="3429000"/>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7000"/>
              </a:lnSpc>
              <a:spcBef>
                <a:spcPts val="200"/>
              </a:spcBef>
              <a:spcAft>
                <a:spcPts val="0"/>
              </a:spcAft>
              <a:buBlip>
                <a:blip r:embed="rId2"/>
              </a:buBlip>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a:solidFill>
                  <a:srgbClr val="1F3763"/>
                </a:solidFill>
                <a:ea typeface="Calibri" panose="020F0502020204030204" pitchFamily="34" charset="0"/>
              </a:rPr>
              <a:t>	</a:t>
            </a:r>
            <a:r>
              <a:rPr lang="en-US">
                <a:ea typeface="Calibri" panose="020F0502020204030204" pitchFamily="34" charset="0"/>
              </a:rPr>
              <a:t> </a:t>
            </a:r>
          </a:p>
          <a:p>
            <a:pPr marR="0">
              <a:lnSpc>
                <a:spcPct val="107000"/>
              </a:lnSpc>
              <a:spcBef>
                <a:spcPts val="200"/>
              </a:spcBef>
              <a:spcAft>
                <a:spcPts val="0"/>
              </a:spcAft>
            </a:pPr>
            <a:r>
              <a:rPr lang="en-US">
                <a:ea typeface="Calibri" panose="020F0502020204030204" pitchFamily="34" charset="0"/>
              </a:rPr>
              <a:t>Việc bưng ít nhất 3 ngón tay sẽ tạo thành mặt phẳng cố định chứa mặt khay giúp cố định khay trong quá trình di chuyển</a:t>
            </a:r>
            <a:endParaRPr lang="en-US" sz="2800" dirty="0">
              <a:latin typeface="Aarial"/>
              <a:ea typeface="Calibri" panose="020F0502020204030204" pitchFamily="34" charset="0"/>
            </a:endParaRPr>
          </a:p>
        </p:txBody>
      </p:sp>
      <p:pic>
        <p:nvPicPr>
          <p:cNvPr id="2" name="Picture 1">
            <a:extLst>
              <a:ext uri="{FF2B5EF4-FFF2-40B4-BE49-F238E27FC236}">
                <a16:creationId xmlns:a16="http://schemas.microsoft.com/office/drawing/2014/main" id="{B25765B8-7FAD-451E-8C86-D191370B9611}"/>
              </a:ext>
            </a:extLst>
          </p:cNvPr>
          <p:cNvPicPr>
            <a:picLocks noChangeAspect="1"/>
          </p:cNvPicPr>
          <p:nvPr/>
        </p:nvPicPr>
        <p:blipFill>
          <a:blip r:embed="rId3">
            <a:clrChange>
              <a:clrFrom>
                <a:srgbClr val="EAEEEE"/>
              </a:clrFrom>
              <a:clrTo>
                <a:srgbClr val="EAEEEE">
                  <a:alpha val="0"/>
                </a:srgbClr>
              </a:clrTo>
            </a:clrChange>
          </a:blip>
          <a:stretch>
            <a:fillRect/>
          </a:stretch>
        </p:blipFill>
        <p:spPr>
          <a:xfrm>
            <a:off x="9454900" y="947986"/>
            <a:ext cx="2637214" cy="2481014"/>
          </a:xfrm>
          <a:prstGeom prst="rect">
            <a:avLst/>
          </a:prstGeom>
        </p:spPr>
      </p:pic>
    </p:spTree>
    <p:extLst>
      <p:ext uri="{BB962C8B-B14F-4D97-AF65-F5344CB8AC3E}">
        <p14:creationId xmlns:p14="http://schemas.microsoft.com/office/powerpoint/2010/main" val="1274841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227649-0BC6-4384-A17E-B9EFABC8B211}"/>
              </a:ext>
            </a:extLst>
          </p:cNvPr>
          <p:cNvSpPr txBox="1">
            <a:spLocks/>
          </p:cNvSpPr>
          <p:nvPr/>
        </p:nvSpPr>
        <p:spPr>
          <a:xfrm>
            <a:off x="101297" y="804788"/>
            <a:ext cx="9009377" cy="2835560"/>
          </a:xfrm>
          <a:prstGeom prst="rect">
            <a:avLst/>
          </a:prstGeom>
          <a:solidFill>
            <a:schemeClr val="accent4">
              <a:lumMod val="20000"/>
              <a:lumOff val="80000"/>
              <a:alpha val="44000"/>
            </a:schemeClr>
          </a:solidFill>
          <a:ln>
            <a:solidFill>
              <a:srgbClr val="FF0000"/>
            </a:solidFill>
          </a:ln>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07000"/>
              </a:lnSpc>
              <a:spcBef>
                <a:spcPts val="0"/>
              </a:spcBef>
              <a:spcAft>
                <a:spcPts val="1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err="1">
                <a:solidFill>
                  <a:srgbClr val="000099"/>
                </a:solidFill>
                <a:ea typeface="Calibri" panose="020F0502020204030204" pitchFamily="34" charset="0"/>
                <a:cs typeface="Times New Roman" panose="02020603050405020304" pitchFamily="18" charset="0"/>
              </a:rPr>
              <a:t>Bài</a:t>
            </a:r>
            <a:r>
              <a:rPr lang="en-US" sz="3200" b="1">
                <a:solidFill>
                  <a:srgbClr val="000099"/>
                </a:solidFill>
                <a:ea typeface="Calibri" panose="020F0502020204030204" pitchFamily="34" charset="0"/>
                <a:cs typeface="Times New Roman" panose="02020603050405020304" pitchFamily="18" charset="0"/>
              </a:rPr>
              <a:t> 2</a:t>
            </a:r>
            <a:r>
              <a:rPr lang="vi-VN" sz="3200" b="1">
                <a:solidFill>
                  <a:srgbClr val="000099"/>
                </a:solidFill>
                <a:ea typeface="Calibri" panose="020F0502020204030204" pitchFamily="34" charset="0"/>
                <a:cs typeface="Times New Roman" panose="02020603050405020304" pitchFamily="18" charset="0"/>
              </a:rPr>
              <a:t> :</a:t>
            </a:r>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99"/>
                </a:solidFill>
                <a:latin typeface="Times New Roman" panose="02020603050405020304" pitchFamily="18" charset="0"/>
                <a:ea typeface="Calibri" panose="020F0502020204030204" pitchFamily="34" charset="0"/>
                <a:cs typeface="Times New Roman" panose="02020603050405020304" pitchFamily="18" charset="0"/>
              </a:rPr>
              <a:t>Bàn cắt giấy là một dụng cụ được sử dụng thường xuyên ở các cửa hàng photo-copy. Bàn cắt giấy gồm hai phần chính: phần bàn hình chữ nhật có chia kích thước giấy và phần dao cắt có một đầu được cố định vào bàn. Hãy giải thích tại sao khi sử dụng bàn cắt giấy thì các đường cắt luôn là đường thẳng.</a:t>
            </a:r>
            <a:endParaRPr lang="en-US" sz="2800">
              <a:solidFill>
                <a:srgbClr val="00009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4A489AFE-D0A5-424B-B516-C475242CFAF6}"/>
              </a:ext>
            </a:extLst>
          </p:cNvPr>
          <p:cNvGrpSpPr/>
          <p:nvPr/>
        </p:nvGrpSpPr>
        <p:grpSpPr>
          <a:xfrm>
            <a:off x="3922113" y="254651"/>
            <a:ext cx="6593487" cy="523220"/>
            <a:chOff x="477850" y="1505359"/>
            <a:chExt cx="7620776" cy="693968"/>
          </a:xfrm>
        </p:grpSpPr>
        <p:sp>
          <p:nvSpPr>
            <p:cNvPr id="11" name="Arrow: Pentagon 10">
              <a:extLst>
                <a:ext uri="{FF2B5EF4-FFF2-40B4-BE49-F238E27FC236}">
                  <a16:creationId xmlns:a16="http://schemas.microsoft.com/office/drawing/2014/main" id="{D1D39587-3364-422C-9E79-655B6BD47D27}"/>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EB26DE-E904-4C42-905B-2F475EC1DE34}"/>
                </a:ext>
              </a:extLst>
            </p:cNvPr>
            <p:cNvSpPr txBox="1"/>
            <p:nvPr/>
          </p:nvSpPr>
          <p:spPr>
            <a:xfrm>
              <a:off x="739856" y="1505359"/>
              <a:ext cx="7358770" cy="693968"/>
            </a:xfrm>
            <a:prstGeom prst="rect">
              <a:avLst/>
            </a:prstGeom>
            <a:noFill/>
          </p:spPr>
          <p:txBody>
            <a:bodyPr wrap="square">
              <a:spAutoFit/>
            </a:bodyPr>
            <a:lstStyle/>
            <a:p>
              <a:r>
                <a:rPr lang="en-US" sz="2800" b="1" dirty="0">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➍</a:t>
              </a:r>
              <a:r>
                <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tập</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mở</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rộng</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thực</a:t>
              </a:r>
              <a:r>
                <a:rPr lang="en-US"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8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tế</a:t>
              </a:r>
              <a:endParaRPr lang="vi-VN" sz="28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8" name="Content Placeholder 2">
            <a:extLst>
              <a:ext uri="{FF2B5EF4-FFF2-40B4-BE49-F238E27FC236}">
                <a16:creationId xmlns:a16="http://schemas.microsoft.com/office/drawing/2014/main" id="{EBC21E14-7595-4A43-A473-ADEAC832307B}"/>
              </a:ext>
            </a:extLst>
          </p:cNvPr>
          <p:cNvSpPr txBox="1">
            <a:spLocks/>
          </p:cNvSpPr>
          <p:nvPr/>
        </p:nvSpPr>
        <p:spPr>
          <a:xfrm>
            <a:off x="202594" y="3640349"/>
            <a:ext cx="11989406" cy="3217652"/>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12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a:solidFill>
                  <a:srgbClr val="1F3763"/>
                </a:solidFill>
                <a:ea typeface="Calibri" panose="020F0502020204030204" pitchFamily="34" charset="0"/>
              </a:rPr>
              <a:t>	</a:t>
            </a:r>
            <a:r>
              <a:rPr lang="en-US">
                <a:ea typeface="Calibri" panose="020F0502020204030204" pitchFamily="34" charset="0"/>
              </a:rPr>
              <a:t> </a:t>
            </a:r>
          </a:p>
          <a:p>
            <a:pPr marL="0" marR="0">
              <a:lnSpc>
                <a:spcPct val="107000"/>
              </a:lnSpc>
              <a:spcBef>
                <a:spcPts val="0"/>
              </a:spcBef>
              <a:spcAft>
                <a:spcPts val="1200"/>
              </a:spcAft>
            </a:pPr>
            <a:r>
              <a:rPr lang="en-US">
                <a:ea typeface="Calibri" panose="020F0502020204030204" pitchFamily="34" charset="0"/>
              </a:rPr>
              <a:t>Ta có: mặt phẳng chứa phần bàn và mặt phẳng chứa dao cắt, đường cắt chính là giao tuyến của hai mặt phẳng đó.</a:t>
            </a:r>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1200"/>
              </a:spcAft>
            </a:pPr>
            <a:r>
              <a:rPr lang="en-US">
                <a:ea typeface="Calibri" panose="020F0502020204030204" pitchFamily="34" charset="0"/>
              </a:rPr>
              <a:t>Giao tuyến của hai mặt phẳng là một đường thẳng nên đường cắt luôn là đường thẳng.</a:t>
            </a:r>
            <a:endParaRPr lang="en-US" sz="2800">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665A4895-474A-47DC-B168-706EB8849254}"/>
              </a:ext>
            </a:extLst>
          </p:cNvPr>
          <p:cNvPicPr>
            <a:picLocks noChangeAspect="1"/>
          </p:cNvPicPr>
          <p:nvPr/>
        </p:nvPicPr>
        <p:blipFill>
          <a:blip r:embed="rId2">
            <a:clrChange>
              <a:clrFrom>
                <a:srgbClr val="D1C3B8"/>
              </a:clrFrom>
              <a:clrTo>
                <a:srgbClr val="D1C3B8">
                  <a:alpha val="0"/>
                </a:srgbClr>
              </a:clrTo>
            </a:clrChange>
          </a:blip>
          <a:stretch>
            <a:fillRect/>
          </a:stretch>
        </p:blipFill>
        <p:spPr>
          <a:xfrm>
            <a:off x="9178228" y="1123249"/>
            <a:ext cx="2946218" cy="1850593"/>
          </a:xfrm>
          <a:prstGeom prst="rect">
            <a:avLst/>
          </a:prstGeom>
        </p:spPr>
      </p:pic>
    </p:spTree>
    <p:extLst>
      <p:ext uri="{BB962C8B-B14F-4D97-AF65-F5344CB8AC3E}">
        <p14:creationId xmlns:p14="http://schemas.microsoft.com/office/powerpoint/2010/main" val="1992320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230</Words>
  <PresentationFormat>Widescreen</PresentationFormat>
  <Paragraphs>9</Paragraphs>
  <Slides>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HGPSoeiKakugothicUB</vt:lpstr>
      <vt:lpstr>Yu Gothic</vt:lpstr>
      <vt:lpstr>Aarial</vt:lpstr>
      <vt:lpstr>Arial</vt:lpstr>
      <vt:lpstr>Baumans</vt:lpstr>
      <vt:lpstr>Calibri</vt:lpstr>
      <vt:lpstr>Calibri Light</vt:lpstr>
      <vt:lpstr>Georgia Pro Cond Black</vt:lpstr>
      <vt:lpstr>Times New Roman</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2023-04-28T05:43:14Z</cp:lastPrinted>
  <dcterms:created xsi:type="dcterms:W3CDTF">2023-03-24T14:43:27Z</dcterms:created>
  <dcterms:modified xsi:type="dcterms:W3CDTF">2023-08-01T08:07:01Z</dcterms:modified>
</cp:coreProperties>
</file>