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62" r:id="rId5"/>
    <p:sldId id="258" r:id="rId6"/>
    <p:sldId id="264" r:id="rId7"/>
    <p:sldId id="263" r:id="rId8"/>
    <p:sldId id="268" r:id="rId9"/>
    <p:sldId id="269" r:id="rId10"/>
    <p:sldId id="270" r:id="rId11"/>
    <p:sldId id="276" r:id="rId12"/>
    <p:sldId id="271" r:id="rId13"/>
    <p:sldId id="265" r:id="rId14"/>
    <p:sldId id="267" r:id="rId15"/>
    <p:sldId id="266"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660033"/>
    <a:srgbClr val="5BBF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2" d="100"/>
          <a:sy n="62" d="100"/>
        </p:scale>
        <p:origin x="7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1F1AB1-E2D7-4D37-B9B1-0EF339C26A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2003868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F1AB1-E2D7-4D37-B9B1-0EF339C26A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300445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F1AB1-E2D7-4D37-B9B1-0EF339C26A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46982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1F1AB1-E2D7-4D37-B9B1-0EF339C26A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241030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1F1AB1-E2D7-4D37-B9B1-0EF339C26AC3}"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58245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1F1AB1-E2D7-4D37-B9B1-0EF339C26AC3}"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399246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1F1AB1-E2D7-4D37-B9B1-0EF339C26AC3}" type="datetimeFigureOut">
              <a:rPr lang="en-US" smtClean="0"/>
              <a:t>9/16/2022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42313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1F1AB1-E2D7-4D37-B9B1-0EF339C26AC3}" type="datetimeFigureOut">
              <a:rPr lang="en-US" smtClean="0"/>
              <a:t>9/16/2022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1960287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F1AB1-E2D7-4D37-B9B1-0EF339C26AC3}" type="datetimeFigureOut">
              <a:rPr lang="en-US" smtClean="0"/>
              <a:t>9/16/2022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136659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1F1AB1-E2D7-4D37-B9B1-0EF339C26AC3}"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2209270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1F1AB1-E2D7-4D37-B9B1-0EF339C26AC3}" type="datetimeFigureOut">
              <a:rPr lang="en-US" smtClean="0"/>
              <a:t>9/16/2022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3BBF0-532C-46C6-97DD-B739596EDB7E}" type="slidenum">
              <a:rPr lang="en-US" smtClean="0"/>
              <a:t>‹#›</a:t>
            </a:fld>
            <a:endParaRPr lang="en-US"/>
          </a:p>
        </p:txBody>
      </p:sp>
    </p:spTree>
    <p:extLst>
      <p:ext uri="{BB962C8B-B14F-4D97-AF65-F5344CB8AC3E}">
        <p14:creationId xmlns:p14="http://schemas.microsoft.com/office/powerpoint/2010/main" val="324646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F1AB1-E2D7-4D37-B9B1-0EF339C26AC3}" type="datetimeFigureOut">
              <a:rPr lang="en-US" smtClean="0"/>
              <a:t>9/16/2022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3BBF0-532C-46C6-97DD-B739596EDB7E}" type="slidenum">
              <a:rPr lang="en-US" smtClean="0"/>
              <a:t>‹#›</a:t>
            </a:fld>
            <a:endParaRPr lang="en-US"/>
          </a:p>
        </p:txBody>
      </p:sp>
    </p:spTree>
    <p:extLst>
      <p:ext uri="{BB962C8B-B14F-4D97-AF65-F5344CB8AC3E}">
        <p14:creationId xmlns:p14="http://schemas.microsoft.com/office/powerpoint/2010/main" val="249557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9.jpeg"/><Relationship Id="rId7"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audio" Target="file:///F:\GIAO%20AN%20DIEN%20TU\SINH_9\Bai_08_NhiemSacThe\Sinh%209%20BAI%208\Easy%20Listening%20-%20Piano%20-%20Yanni%20-%20Nightingale.mp3" TargetMode="Externa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png"/><Relationship Id="rId9" Type="http://schemas.openxmlformats.org/officeDocument/2006/relationships/image" Target="../media/image25.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9144000" cy="6858000"/>
          </a:xfrm>
        </p:spPr>
      </p:pic>
      <p:sp>
        <p:nvSpPr>
          <p:cNvPr id="6149" name="WordArt 5"/>
          <p:cNvSpPr>
            <a:spLocks noChangeArrowheads="1" noChangeShapeType="1" noTextEdit="1"/>
          </p:cNvSpPr>
          <p:nvPr/>
        </p:nvSpPr>
        <p:spPr bwMode="auto">
          <a:xfrm>
            <a:off x="3505200" y="3200401"/>
            <a:ext cx="5029200" cy="1279525"/>
          </a:xfrm>
          <a:prstGeom prst="rect">
            <a:avLst/>
          </a:prstGeom>
        </p:spPr>
        <p:txBody>
          <a:bodyPr wrap="none" fromWordArt="1">
            <a:prstTxWarp prst="textPlain">
              <a:avLst>
                <a:gd name="adj" fmla="val 50000"/>
              </a:avLst>
            </a:prstTxWarp>
          </a:bodyPr>
          <a:lstStyle/>
          <a:p>
            <a:pPr algn="ctr"/>
            <a:r>
              <a:rPr lang="en-US" sz="3600" kern="10" dirty="0">
                <a:ln w="19050">
                  <a:solidFill>
                    <a:srgbClr val="FF0000"/>
                  </a:solidFill>
                  <a:round/>
                  <a:headEnd/>
                  <a:tailEnd/>
                </a:ln>
                <a:solidFill>
                  <a:schemeClr val="bg1"/>
                </a:solidFill>
                <a:effectLst>
                  <a:outerShdw dist="35921" dir="2700000" algn="ctr" rotWithShape="0">
                    <a:srgbClr val="990000"/>
                  </a:outerShdw>
                </a:effectLst>
                <a:latin typeface="VNI-Times"/>
              </a:rPr>
              <a:t>KHTN 6</a:t>
            </a:r>
          </a:p>
        </p:txBody>
      </p:sp>
      <p:sp>
        <p:nvSpPr>
          <p:cNvPr id="6150" name="WordArt 6"/>
          <p:cNvSpPr>
            <a:spLocks noChangeArrowheads="1" noChangeShapeType="1" noTextEdit="1"/>
          </p:cNvSpPr>
          <p:nvPr/>
        </p:nvSpPr>
        <p:spPr bwMode="auto">
          <a:xfrm>
            <a:off x="2743200" y="609600"/>
            <a:ext cx="6705600" cy="5638800"/>
          </a:xfrm>
          <a:prstGeom prst="rect">
            <a:avLst/>
          </a:prstGeom>
        </p:spPr>
        <p:txBody>
          <a:bodyPr spcFirstLastPara="1" wrap="none" fromWordArt="1">
            <a:prstTxWarp prst="textArchUp">
              <a:avLst>
                <a:gd name="adj" fmla="val 10800004"/>
              </a:avLst>
            </a:prstTxWarp>
          </a:bodyPr>
          <a:lstStyle/>
          <a:p>
            <a:pPr algn="ctr"/>
            <a:r>
              <a:rPr lang="en-US" sz="3200" kern="10" spc="-320">
                <a:ln w="12700">
                  <a:solidFill>
                    <a:srgbClr val="000099"/>
                  </a:solidFill>
                  <a:round/>
                  <a:headEnd/>
                  <a:tailEnd/>
                </a:ln>
                <a:solidFill>
                  <a:srgbClr val="0000FF"/>
                </a:solidFill>
                <a:effectLst>
                  <a:outerShdw dist="52363" dir="20757825" algn="ctr" rotWithShape="0">
                    <a:srgbClr val="FF9900"/>
                  </a:outerShdw>
                </a:effectLst>
                <a:latin typeface="VNI-Times"/>
              </a:rPr>
              <a:t>TRÖÔØNG THCS  HỒNG AN</a:t>
            </a:r>
          </a:p>
        </p:txBody>
      </p:sp>
      <p:sp>
        <p:nvSpPr>
          <p:cNvPr id="6151" name="WordArt 7"/>
          <p:cNvSpPr>
            <a:spLocks noChangeArrowheads="1" noChangeShapeType="1" noTextEdit="1"/>
          </p:cNvSpPr>
          <p:nvPr/>
        </p:nvSpPr>
        <p:spPr bwMode="auto">
          <a:xfrm>
            <a:off x="3962400" y="5486400"/>
            <a:ext cx="3962400" cy="762000"/>
          </a:xfrm>
          <a:prstGeom prst="rect">
            <a:avLst/>
          </a:prstGeom>
        </p:spPr>
        <p:txBody>
          <a:bodyPr wrap="none" fromWordArt="1">
            <a:prstTxWarp prst="textPlain">
              <a:avLst>
                <a:gd name="adj" fmla="val 50000"/>
              </a:avLst>
            </a:prstTxWarp>
          </a:bodyPr>
          <a:lstStyle/>
          <a:p>
            <a:pPr algn="ctr"/>
            <a:r>
              <a:rPr lang="en-US" kern="10">
                <a:ln w="9525">
                  <a:solidFill>
                    <a:srgbClr val="FF0000"/>
                  </a:solidFill>
                  <a:round/>
                  <a:headEnd/>
                  <a:tailEnd/>
                </a:ln>
                <a:solidFill>
                  <a:srgbClr val="FFFF00"/>
                </a:solidFill>
                <a:effectLst>
                  <a:outerShdw dist="35921" dir="2700000" algn="ctr" rotWithShape="0">
                    <a:srgbClr val="868686"/>
                  </a:outerShdw>
                </a:effectLst>
                <a:latin typeface="Arial"/>
                <a:cs typeface="Arial"/>
              </a:rPr>
              <a:t>Giáo viên: Trần Hữu Thanh Thủy</a:t>
            </a:r>
          </a:p>
        </p:txBody>
      </p:sp>
      <p:pic>
        <p:nvPicPr>
          <p:cNvPr id="2054" name="Picture 8"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181600"/>
            <a:ext cx="1905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686800" y="4953000"/>
            <a:ext cx="1981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5791200" y="2057400"/>
            <a:ext cx="685800" cy="4572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7" name="Rectangle 8"/>
          <p:cNvSpPr>
            <a:spLocks noChangeArrowheads="1"/>
          </p:cNvSpPr>
          <p:nvPr/>
        </p:nvSpPr>
        <p:spPr bwMode="auto">
          <a:xfrm>
            <a:off x="5638800" y="2286000"/>
            <a:ext cx="1066800" cy="2286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
        <p:nvSpPr>
          <p:cNvPr id="2058" name="Rectangle 9"/>
          <p:cNvSpPr>
            <a:spLocks noChangeArrowheads="1"/>
          </p:cNvSpPr>
          <p:nvPr/>
        </p:nvSpPr>
        <p:spPr bwMode="auto">
          <a:xfrm>
            <a:off x="5410200" y="2438400"/>
            <a:ext cx="1600200" cy="152400"/>
          </a:xfrm>
          <a:prstGeom prst="rect">
            <a:avLst/>
          </a:prstGeom>
          <a:solidFill>
            <a:srgbClr val="FF0000"/>
          </a:solidFill>
          <a:ln w="12700" algn="ctr">
            <a:solidFill>
              <a:srgbClr val="0000FF"/>
            </a:solidFill>
            <a:round/>
            <a:headEnd/>
            <a:tailEnd/>
          </a:ln>
        </p:spPr>
        <p:txBody>
          <a:bodyPr/>
          <a:lstStyle/>
          <a:p>
            <a:pPr eaLnBrk="1" hangingPunct="1"/>
            <a:endParaRPr lang="en-US" altLang="en-US" sz="2800" b="1">
              <a:solidFill>
                <a:srgbClr val="FF3300"/>
              </a:solidFill>
              <a:latin typeface="VNI-Times" pitchFamily="2" charset="0"/>
            </a:endParaRPr>
          </a:p>
        </p:txBody>
      </p:sp>
    </p:spTree>
    <p:extLst>
      <p:ext uri="{BB962C8B-B14F-4D97-AF65-F5344CB8AC3E}">
        <p14:creationId xmlns:p14="http://schemas.microsoft.com/office/powerpoint/2010/main" val="6693953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148">
                                            <p:bg/>
                                          </p:spTgt>
                                        </p:tgtEl>
                                        <p:attrNameLst>
                                          <p:attrName>style.visibility</p:attrName>
                                        </p:attrNameLst>
                                      </p:cBhvr>
                                      <p:to>
                                        <p:strVal val="visible"/>
                                      </p:to>
                                    </p:set>
                                    <p:animEffect transition="in" filter="plus(out)">
                                      <p:cBhvr>
                                        <p:cTn id="7" dur="1000"/>
                                        <p:tgtEl>
                                          <p:spTgt spid="6148">
                                            <p:bg/>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heel(4)">
                                      <p:cBhvr>
                                        <p:cTn id="11" dur="2000"/>
                                        <p:tgtEl>
                                          <p:spTgt spid="6149"/>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0" fill="hold"/>
                                        <p:tgtEl>
                                          <p:spTgt spid="6150"/>
                                        </p:tgtEl>
                                        <p:attrNameLst>
                                          <p:attrName>ppt_w</p:attrName>
                                        </p:attrNameLst>
                                      </p:cBhvr>
                                      <p:tavLst>
                                        <p:tav tm="0">
                                          <p:val>
                                            <p:fltVal val="0"/>
                                          </p:val>
                                        </p:tav>
                                        <p:tav tm="100000">
                                          <p:val>
                                            <p:strVal val="#ppt_w"/>
                                          </p:val>
                                        </p:tav>
                                      </p:tavLst>
                                    </p:anim>
                                    <p:anim calcmode="lin" valueType="num">
                                      <p:cBhvr>
                                        <p:cTn id="15" dur="5000" fill="hold"/>
                                        <p:tgtEl>
                                          <p:spTgt spid="6150"/>
                                        </p:tgtEl>
                                        <p:attrNameLst>
                                          <p:attrName>ppt_h</p:attrName>
                                        </p:attrNameLst>
                                      </p:cBhvr>
                                      <p:tavLst>
                                        <p:tav tm="0">
                                          <p:val>
                                            <p:fltVal val="0"/>
                                          </p:val>
                                        </p:tav>
                                        <p:tav tm="100000">
                                          <p:val>
                                            <p:strVal val="#ppt_h"/>
                                          </p:val>
                                        </p:tav>
                                      </p:tavLst>
                                    </p:anim>
                                    <p:anim calcmode="lin" valueType="num">
                                      <p:cBhvr>
                                        <p:cTn id="16" dur="5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6150"/>
                                        </p:tgtEl>
                                        <p:attrNameLst>
                                          <p:attrName>ppt_y</p:attrName>
                                        </p:attrNameLst>
                                      </p:cBhvr>
                                      <p:tavLst>
                                        <p:tav tm="0" fmla="#ppt_y+(sin(-2*pi*(1-$))*-#ppt_x+cos(-2*pi*(1-$))*(1-#ppt_y))*(1-$)">
                                          <p:val>
                                            <p:fltVal val="0"/>
                                          </p:val>
                                        </p:tav>
                                        <p:tav tm="100000">
                                          <p:val>
                                            <p:fltVal val="1"/>
                                          </p:val>
                                        </p:tav>
                                      </p:tavLst>
                                    </p:anim>
                                  </p:childTnLst>
                                </p:cTn>
                              </p:par>
                              <p:par>
                                <p:cTn id="18" presetID="22" presetClass="emph" presetSubtype="0" repeatCount="indefinite" fill="hold" grpId="1" nodeType="withEffect">
                                  <p:stCondLst>
                                    <p:cond delay="0"/>
                                  </p:stCondLst>
                                  <p:childTnLst>
                                    <p:animClr clrSpc="hsl" dir="cw">
                                      <p:cBhvr override="childStyle">
                                        <p:cTn id="19" dur="5000" fill="hold"/>
                                        <p:tgtEl>
                                          <p:spTgt spid="6150"/>
                                        </p:tgtEl>
                                        <p:attrNameLst>
                                          <p:attrName>style.color</p:attrName>
                                        </p:attrNameLst>
                                      </p:cBhvr>
                                      <p:by>
                                        <p:hsl h="-7200000" s="0" l="0"/>
                                      </p:by>
                                    </p:animClr>
                                    <p:animClr clrSpc="hsl" dir="cw">
                                      <p:cBhvr>
                                        <p:cTn id="20" dur="5000" fill="hold"/>
                                        <p:tgtEl>
                                          <p:spTgt spid="6150"/>
                                        </p:tgtEl>
                                        <p:attrNameLst>
                                          <p:attrName>fillcolor</p:attrName>
                                        </p:attrNameLst>
                                      </p:cBhvr>
                                      <p:by>
                                        <p:hsl h="-7200000" s="0" l="0"/>
                                      </p:by>
                                    </p:animClr>
                                    <p:animClr clrSpc="hsl" dir="cw">
                                      <p:cBhvr>
                                        <p:cTn id="21" dur="5000" fill="hold"/>
                                        <p:tgtEl>
                                          <p:spTgt spid="6150"/>
                                        </p:tgtEl>
                                        <p:attrNameLst>
                                          <p:attrName>stroke.color</p:attrName>
                                        </p:attrNameLst>
                                      </p:cBhvr>
                                      <p:by>
                                        <p:hsl h="-7200000" s="0" l="0"/>
                                      </p:by>
                                    </p:animClr>
                                    <p:set>
                                      <p:cBhvr>
                                        <p:cTn id="22" dur="5000" fill="hold"/>
                                        <p:tgtEl>
                                          <p:spTgt spid="6150"/>
                                        </p:tgtEl>
                                        <p:attrNameLst>
                                          <p:attrName>fill.type</p:attrName>
                                        </p:attrNameLst>
                                      </p:cBhvr>
                                      <p:to>
                                        <p:strVal val="solid"/>
                                      </p:to>
                                    </p:set>
                                  </p:childTnLst>
                                </p:cTn>
                              </p:par>
                            </p:childTnLst>
                          </p:cTn>
                        </p:par>
                        <p:par>
                          <p:cTn id="23" fill="hold" nodeType="afterGroup">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circle(in)">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animBg="1"/>
      <p:bldP spid="6149" grpId="0" animBg="1"/>
      <p:bldP spid="6150" grpId="0" animBg="1"/>
      <p:bldP spid="6150" grpId="1" animBg="1"/>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6" name="Rectangle 15"/>
          <p:cNvSpPr/>
          <p:nvPr/>
        </p:nvSpPr>
        <p:spPr>
          <a:xfrm>
            <a:off x="7396" y="784831"/>
            <a:ext cx="6096000" cy="3046988"/>
          </a:xfrm>
          <a:prstGeom prst="rect">
            <a:avLst/>
          </a:prstGeom>
        </p:spPr>
        <p:txBody>
          <a:bodyPr>
            <a:spAutoFit/>
          </a:bodyPr>
          <a:lstStyle/>
          <a:p>
            <a:r>
              <a:rPr lang="vi-VN" sz="2400" b="1" dirty="0">
                <a:latin typeface="+mj-lt"/>
              </a:rPr>
              <a:t>- Chúng ta có thể cảm nhận được các hiện tượng xung quanh bằng các giác quan của mình, nhưng không phải lúc nào chúng ta cũng cảm nhận đúng hiện tượng đang xảy ra.</a:t>
            </a:r>
          </a:p>
          <a:p>
            <a:r>
              <a:rPr lang="vi-VN" sz="2400" b="1" dirty="0">
                <a:latin typeface="+mj-lt"/>
              </a:rPr>
              <a:t>- Vì thế, đối với những hiện tượng cần sự chính xác, thay vì tin vào giác quan thì ta cần thực hiện thêm các phép đo.</a:t>
            </a:r>
          </a:p>
          <a:p>
            <a:r>
              <a:rPr lang="vi-VN" sz="2400" b="1" dirty="0">
                <a:latin typeface="+mj-lt"/>
              </a:rPr>
              <a:t>- Kết quả đo gồm số đo và đơn vị đo.</a:t>
            </a:r>
          </a:p>
        </p:txBody>
      </p:sp>
      <p:sp>
        <p:nvSpPr>
          <p:cNvPr id="17" name="TextBox 6"/>
          <p:cNvSpPr txBox="1">
            <a:spLocks noChangeArrowheads="1"/>
          </p:cNvSpPr>
          <p:nvPr/>
        </p:nvSpPr>
        <p:spPr bwMode="auto">
          <a:xfrm>
            <a:off x="7396" y="3777160"/>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19792" y="4226061"/>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smtClean="0">
                <a:solidFill>
                  <a:srgbClr val="006600"/>
                </a:solidFill>
                <a:latin typeface="Times New Roman" panose="02020603050405020304" pitchFamily="18" charset="0"/>
                <a:cs typeface="Times New Roman" panose="02020603050405020304" pitchFamily="18" charset="0"/>
              </a:rPr>
              <a:t>1. Đơn vị đo chiều dài</a:t>
            </a:r>
            <a:endParaRPr lang="en-US" altLang="en-US" sz="240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106" y="4390048"/>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a:t>
            </a:r>
            <a:r>
              <a:rPr lang="vi-VN" sz="2400" b="1" dirty="0">
                <a:latin typeface="Times New Roman" panose="02020603050405020304" pitchFamily="18" charset="0"/>
                <a:cs typeface="Times New Roman" panose="02020603050405020304" pitchFamily="18" charset="0"/>
              </a:rPr>
              <a:t>vị đo chiều dài là mét (metre), kí hiệu là m</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Ngoài </a:t>
            </a:r>
            <a:r>
              <a:rPr lang="vi-VN" sz="2400" b="1" dirty="0">
                <a:latin typeface="Times New Roman" panose="02020603050405020304" pitchFamily="18" charset="0"/>
                <a:cs typeface="Times New Roman" panose="02020603050405020304" pitchFamily="18" charset="0"/>
              </a:rPr>
              <a:t>mét, người ta còn dùng đơn vị đo chiều dài nhỏ hơn mét và lớn hơn mét</a:t>
            </a:r>
            <a:endParaRPr lang="en-US" sz="2400" b="1" dirty="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6942267"/>
              </p:ext>
            </p:extLst>
          </p:nvPr>
        </p:nvGraphicFramePr>
        <p:xfrm>
          <a:off x="6160420" y="461665"/>
          <a:ext cx="5988520" cy="4522470"/>
        </p:xfrm>
        <a:graphic>
          <a:graphicData uri="http://schemas.openxmlformats.org/drawingml/2006/table">
            <a:tbl>
              <a:tblPr>
                <a:tableStyleId>{5940675A-B579-460E-94D1-54222C63F5DA}</a:tableStyleId>
              </a:tblPr>
              <a:tblGrid>
                <a:gridCol w="2600969">
                  <a:extLst>
                    <a:ext uri="{9D8B030D-6E8A-4147-A177-3AD203B41FA5}">
                      <a16:colId xmlns:a16="http://schemas.microsoft.com/office/drawing/2014/main" val="3782577197"/>
                    </a:ext>
                  </a:extLst>
                </a:gridCol>
                <a:gridCol w="1216582">
                  <a:extLst>
                    <a:ext uri="{9D8B030D-6E8A-4147-A177-3AD203B41FA5}">
                      <a16:colId xmlns:a16="http://schemas.microsoft.com/office/drawing/2014/main" val="1150576135"/>
                    </a:ext>
                  </a:extLst>
                </a:gridCol>
                <a:gridCol w="2170969">
                  <a:extLst>
                    <a:ext uri="{9D8B030D-6E8A-4147-A177-3AD203B41FA5}">
                      <a16:colId xmlns:a16="http://schemas.microsoft.com/office/drawing/2014/main" val="3438223839"/>
                    </a:ext>
                  </a:extLst>
                </a:gridCol>
              </a:tblGrid>
              <a:tr h="0">
                <a:tc>
                  <a:txBody>
                    <a:bodyPr/>
                    <a:lstStyle/>
                    <a:p>
                      <a:pPr algn="l"/>
                      <a:r>
                        <a:rPr lang="vi-VN" sz="2400" b="1" dirty="0">
                          <a:effectLst/>
                          <a:latin typeface="Times New Roman" panose="02020603050405020304" pitchFamily="18" charset="0"/>
                          <a:cs typeface="Times New Roman" panose="02020603050405020304" pitchFamily="18" charset="0"/>
                        </a:rPr>
                        <a:t>Đơn vị</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Kí hiệu</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Đổi ra mét</a:t>
                      </a:r>
                    </a:p>
                  </a:txBody>
                  <a:tcPr marL="9525" marR="9525" marT="9525" marB="9525" anchor="ctr"/>
                </a:tc>
                <a:extLst>
                  <a:ext uri="{0D108BD9-81ED-4DB2-BD59-A6C34878D82A}">
                    <a16:rowId xmlns:a16="http://schemas.microsoft.com/office/drawing/2014/main" val="2116768085"/>
                  </a:ext>
                </a:extLst>
              </a:tr>
              <a:tr h="0">
                <a:tc>
                  <a:txBody>
                    <a:bodyPr/>
                    <a:lstStyle/>
                    <a:p>
                      <a:pPr algn="l"/>
                      <a:r>
                        <a:rPr lang="en-US" sz="2400" b="1">
                          <a:effectLst/>
                          <a:latin typeface="Times New Roman" panose="02020603050405020304" pitchFamily="18" charset="0"/>
                          <a:cs typeface="Times New Roman" panose="02020603050405020304" pitchFamily="18" charset="0"/>
                        </a:rPr>
                        <a:t>kilômét (kilometre)</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km</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       1 000 m</a:t>
                      </a:r>
                    </a:p>
                  </a:txBody>
                  <a:tcPr marL="9525" marR="9525" marT="9525" marB="9525" anchor="ctr"/>
                </a:tc>
                <a:extLst>
                  <a:ext uri="{0D108BD9-81ED-4DB2-BD59-A6C34878D82A}">
                    <a16:rowId xmlns:a16="http://schemas.microsoft.com/office/drawing/2014/main" val="3165442543"/>
                  </a:ext>
                </a:extLst>
              </a:tr>
              <a:tr h="0">
                <a:tc>
                  <a:txBody>
                    <a:bodyPr/>
                    <a:lstStyle/>
                    <a:p>
                      <a:pPr algn="l"/>
                      <a:r>
                        <a:rPr lang="en-US" sz="2400" b="1" dirty="0" err="1">
                          <a:effectLst/>
                          <a:latin typeface="Times New Roman" panose="02020603050405020304" pitchFamily="18" charset="0"/>
                          <a:cs typeface="Times New Roman" panose="02020603050405020304" pitchFamily="18" charset="0"/>
                        </a:rPr>
                        <a:t>đêximét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decimetre</a:t>
                      </a:r>
                      <a:r>
                        <a:rPr lang="en-US" sz="2400" b="1" dirty="0">
                          <a:effectLst/>
                          <a:latin typeface="Times New Roman" panose="02020603050405020304" pitchFamily="18" charset="0"/>
                          <a:cs typeface="Times New Roman" panose="02020603050405020304" pitchFamily="18" charset="0"/>
                        </a:rPr>
                        <a:t>)</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dm</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       0,1 m</a:t>
                      </a:r>
                    </a:p>
                  </a:txBody>
                  <a:tcPr marL="9525" marR="9525" marT="9525" marB="9525" anchor="ctr"/>
                </a:tc>
                <a:extLst>
                  <a:ext uri="{0D108BD9-81ED-4DB2-BD59-A6C34878D82A}">
                    <a16:rowId xmlns:a16="http://schemas.microsoft.com/office/drawing/2014/main" val="1268522756"/>
                  </a:ext>
                </a:extLst>
              </a:tr>
              <a:tr h="0">
                <a:tc>
                  <a:txBody>
                    <a:bodyPr/>
                    <a:lstStyle/>
                    <a:p>
                      <a:pPr algn="l"/>
                      <a:r>
                        <a:rPr lang="en-US" sz="2400" b="1">
                          <a:effectLst/>
                          <a:latin typeface="Times New Roman" panose="02020603050405020304" pitchFamily="18" charset="0"/>
                          <a:cs typeface="Times New Roman" panose="02020603050405020304" pitchFamily="18" charset="0"/>
                        </a:rPr>
                        <a:t>centimét (centimetre)</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cm</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       0,01 m</a:t>
                      </a:r>
                    </a:p>
                  </a:txBody>
                  <a:tcPr marL="9525" marR="9525" marT="9525" marB="9525" anchor="ctr"/>
                </a:tc>
                <a:extLst>
                  <a:ext uri="{0D108BD9-81ED-4DB2-BD59-A6C34878D82A}">
                    <a16:rowId xmlns:a16="http://schemas.microsoft.com/office/drawing/2014/main" val="2243722818"/>
                  </a:ext>
                </a:extLst>
              </a:tr>
              <a:tr h="0">
                <a:tc>
                  <a:txBody>
                    <a:bodyPr/>
                    <a:lstStyle/>
                    <a:p>
                      <a:pPr algn="l"/>
                      <a:r>
                        <a:rPr lang="en-US" sz="2400" b="1">
                          <a:effectLst/>
                          <a:latin typeface="Times New Roman" panose="02020603050405020304" pitchFamily="18" charset="0"/>
                          <a:cs typeface="Times New Roman" panose="02020603050405020304" pitchFamily="18" charset="0"/>
                        </a:rPr>
                        <a:t>milimét (millimetre)</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mm</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       0,001 m</a:t>
                      </a:r>
                    </a:p>
                  </a:txBody>
                  <a:tcPr marL="9525" marR="9525" marT="9525" marB="9525" anchor="ctr"/>
                </a:tc>
                <a:extLst>
                  <a:ext uri="{0D108BD9-81ED-4DB2-BD59-A6C34878D82A}">
                    <a16:rowId xmlns:a16="http://schemas.microsoft.com/office/drawing/2014/main" val="377154903"/>
                  </a:ext>
                </a:extLst>
              </a:tr>
              <a:tr h="0">
                <a:tc>
                  <a:txBody>
                    <a:bodyPr/>
                    <a:lstStyle/>
                    <a:p>
                      <a:pPr algn="l"/>
                      <a:r>
                        <a:rPr lang="en-US" sz="2400" b="1">
                          <a:effectLst/>
                          <a:latin typeface="Times New Roman" panose="02020603050405020304" pitchFamily="18" charset="0"/>
                          <a:cs typeface="Times New Roman" panose="02020603050405020304" pitchFamily="18" charset="0"/>
                        </a:rPr>
                        <a:t>micrômét (micrometre)</a:t>
                      </a:r>
                    </a:p>
                  </a:txBody>
                  <a:tcPr marL="9525" marR="9525" marT="9525" marB="9525" anchor="ctr"/>
                </a:tc>
                <a:tc>
                  <a:txBody>
                    <a:bodyPr/>
                    <a:lstStyle/>
                    <a:p>
                      <a:pPr algn="l"/>
                      <a:r>
                        <a:rPr lang="el-GR" sz="2400" b="1">
                          <a:effectLst/>
                          <a:latin typeface="Times New Roman" panose="02020603050405020304" pitchFamily="18" charset="0"/>
                          <a:cs typeface="Times New Roman" panose="02020603050405020304" pitchFamily="18" charset="0"/>
                        </a:rPr>
                        <a:t>μ</a:t>
                      </a:r>
                      <a:r>
                        <a:rPr lang="en-US" sz="2400" b="1">
                          <a:effectLst/>
                          <a:latin typeface="Times New Roman" panose="02020603050405020304" pitchFamily="18" charset="0"/>
                          <a:cs typeface="Times New Roman" panose="02020603050405020304" pitchFamily="18" charset="0"/>
                        </a:rPr>
                        <a:t>m</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       0,000 001 m</a:t>
                      </a:r>
                    </a:p>
                  </a:txBody>
                  <a:tcPr marL="9525" marR="9525" marT="9525" marB="9525" anchor="ctr"/>
                </a:tc>
                <a:extLst>
                  <a:ext uri="{0D108BD9-81ED-4DB2-BD59-A6C34878D82A}">
                    <a16:rowId xmlns:a16="http://schemas.microsoft.com/office/drawing/2014/main" val="2850164539"/>
                  </a:ext>
                </a:extLst>
              </a:tr>
              <a:tr h="0">
                <a:tc>
                  <a:txBody>
                    <a:bodyPr/>
                    <a:lstStyle/>
                    <a:p>
                      <a:pPr algn="l"/>
                      <a:r>
                        <a:rPr lang="en-US" sz="2400" b="1" dirty="0" err="1">
                          <a:effectLst/>
                          <a:latin typeface="Times New Roman" panose="02020603050405020304" pitchFamily="18" charset="0"/>
                          <a:cs typeface="Times New Roman" panose="02020603050405020304" pitchFamily="18" charset="0"/>
                        </a:rPr>
                        <a:t>nanômét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nanometre</a:t>
                      </a:r>
                      <a:r>
                        <a:rPr lang="en-US" sz="2400" b="1" dirty="0">
                          <a:effectLst/>
                          <a:latin typeface="Times New Roman" panose="02020603050405020304" pitchFamily="18" charset="0"/>
                          <a:cs typeface="Times New Roman" panose="02020603050405020304" pitchFamily="18" charset="0"/>
                        </a:rPr>
                        <a:t>)</a:t>
                      </a:r>
                    </a:p>
                  </a:txBody>
                  <a:tcPr marL="9525" marR="9525" marT="9525" marB="9525" anchor="ctr"/>
                </a:tc>
                <a:tc>
                  <a:txBody>
                    <a:bodyPr/>
                    <a:lstStyle/>
                    <a:p>
                      <a:pPr algn="l"/>
                      <a:r>
                        <a:rPr lang="en-US" sz="2400" b="1">
                          <a:effectLst/>
                          <a:latin typeface="Times New Roman" panose="02020603050405020304" pitchFamily="18" charset="0"/>
                          <a:cs typeface="Times New Roman" panose="02020603050405020304" pitchFamily="18" charset="0"/>
                        </a:rPr>
                        <a:t>nm</a:t>
                      </a:r>
                    </a:p>
                  </a:txBody>
                  <a:tcPr marL="9525" marR="9525" marT="9525" marB="9525" anchor="ctr"/>
                </a:tc>
                <a:tc>
                  <a:txBody>
                    <a:bodyPr/>
                    <a:lstStyle/>
                    <a:p>
                      <a:pPr algn="l"/>
                      <a:r>
                        <a:rPr lang="en-US" sz="2400" b="1" dirty="0">
                          <a:effectLst/>
                          <a:latin typeface="Times New Roman" panose="02020603050405020304" pitchFamily="18" charset="0"/>
                          <a:cs typeface="Times New Roman" panose="02020603050405020304" pitchFamily="18" charset="0"/>
                        </a:rPr>
                        <a:t>       0,000 000 001 m</a:t>
                      </a:r>
                    </a:p>
                  </a:txBody>
                  <a:tcPr marL="9525" marR="9525" marT="9525" marB="9525" anchor="ctr"/>
                </a:tc>
                <a:extLst>
                  <a:ext uri="{0D108BD9-81ED-4DB2-BD59-A6C34878D82A}">
                    <a16:rowId xmlns:a16="http://schemas.microsoft.com/office/drawing/2014/main" val="911778749"/>
                  </a:ext>
                </a:extLst>
              </a:tr>
            </a:tbl>
          </a:graphicData>
        </a:graphic>
      </p:graphicFrame>
    </p:spTree>
    <p:extLst>
      <p:ext uri="{BB962C8B-B14F-4D97-AF65-F5344CB8AC3E}">
        <p14:creationId xmlns:p14="http://schemas.microsoft.com/office/powerpoint/2010/main" val="14210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2695338"/>
              </p:ext>
            </p:extLst>
          </p:nvPr>
        </p:nvGraphicFramePr>
        <p:xfrm>
          <a:off x="162575" y="616648"/>
          <a:ext cx="9880326" cy="3547110"/>
        </p:xfrm>
        <a:graphic>
          <a:graphicData uri="http://schemas.openxmlformats.org/drawingml/2006/table">
            <a:tbl>
              <a:tblPr>
                <a:tableStyleId>{5940675A-B579-460E-94D1-54222C63F5DA}</a:tableStyleId>
              </a:tblPr>
              <a:tblGrid>
                <a:gridCol w="4291281">
                  <a:extLst>
                    <a:ext uri="{9D8B030D-6E8A-4147-A177-3AD203B41FA5}">
                      <a16:colId xmlns:a16="http://schemas.microsoft.com/office/drawing/2014/main" val="3782577197"/>
                    </a:ext>
                  </a:extLst>
                </a:gridCol>
                <a:gridCol w="2007212">
                  <a:extLst>
                    <a:ext uri="{9D8B030D-6E8A-4147-A177-3AD203B41FA5}">
                      <a16:colId xmlns:a16="http://schemas.microsoft.com/office/drawing/2014/main" val="1150576135"/>
                    </a:ext>
                  </a:extLst>
                </a:gridCol>
                <a:gridCol w="3581833">
                  <a:extLst>
                    <a:ext uri="{9D8B030D-6E8A-4147-A177-3AD203B41FA5}">
                      <a16:colId xmlns:a16="http://schemas.microsoft.com/office/drawing/2014/main" val="3438223839"/>
                    </a:ext>
                  </a:extLst>
                </a:gridCol>
              </a:tblGrid>
              <a:tr h="0">
                <a:tc>
                  <a:txBody>
                    <a:bodyPr/>
                    <a:lstStyle/>
                    <a:p>
                      <a:pPr algn="l"/>
                      <a:r>
                        <a:rPr lang="vi-VN" sz="3200" b="1" dirty="0">
                          <a:solidFill>
                            <a:srgbClr val="006600"/>
                          </a:solidFill>
                          <a:effectLst/>
                          <a:latin typeface="Times New Roman" panose="02020603050405020304" pitchFamily="18" charset="0"/>
                          <a:cs typeface="Times New Roman" panose="02020603050405020304" pitchFamily="18" charset="0"/>
                        </a:rPr>
                        <a:t>Đơn vị</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Kí hiệu</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Đổi ra mét</a:t>
                      </a:r>
                    </a:p>
                  </a:txBody>
                  <a:tcPr marL="9525" marR="9525" marT="9525" marB="9525" anchor="ctr"/>
                </a:tc>
                <a:extLst>
                  <a:ext uri="{0D108BD9-81ED-4DB2-BD59-A6C34878D82A}">
                    <a16:rowId xmlns:a16="http://schemas.microsoft.com/office/drawing/2014/main" val="2116768085"/>
                  </a:ext>
                </a:extLst>
              </a:tr>
              <a:tr h="0">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kilômét (kilometre)</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km</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       1 000 m</a:t>
                      </a:r>
                    </a:p>
                  </a:txBody>
                  <a:tcPr marL="9525" marR="9525" marT="9525" marB="9525" anchor="ctr"/>
                </a:tc>
                <a:extLst>
                  <a:ext uri="{0D108BD9-81ED-4DB2-BD59-A6C34878D82A}">
                    <a16:rowId xmlns:a16="http://schemas.microsoft.com/office/drawing/2014/main" val="3165442543"/>
                  </a:ext>
                </a:extLst>
              </a:tr>
              <a:tr h="0">
                <a:tc>
                  <a:txBody>
                    <a:bodyPr/>
                    <a:lstStyle/>
                    <a:p>
                      <a:pPr algn="l"/>
                      <a:r>
                        <a:rPr lang="en-US" sz="3200" b="1" dirty="0" err="1">
                          <a:solidFill>
                            <a:srgbClr val="006600"/>
                          </a:solidFill>
                          <a:effectLst/>
                          <a:latin typeface="Times New Roman" panose="02020603050405020304" pitchFamily="18" charset="0"/>
                          <a:cs typeface="Times New Roman" panose="02020603050405020304" pitchFamily="18" charset="0"/>
                        </a:rPr>
                        <a:t>đêximét</a:t>
                      </a:r>
                      <a:r>
                        <a:rPr lang="en-US" sz="3200" b="1" dirty="0">
                          <a:solidFill>
                            <a:srgbClr val="006600"/>
                          </a:solidFill>
                          <a:effectLst/>
                          <a:latin typeface="Times New Roman" panose="02020603050405020304" pitchFamily="18" charset="0"/>
                          <a:cs typeface="Times New Roman" panose="02020603050405020304" pitchFamily="18" charset="0"/>
                        </a:rPr>
                        <a:t> (</a:t>
                      </a:r>
                      <a:r>
                        <a:rPr lang="en-US" sz="3200" b="1" dirty="0" err="1">
                          <a:solidFill>
                            <a:srgbClr val="006600"/>
                          </a:solidFill>
                          <a:effectLst/>
                          <a:latin typeface="Times New Roman" panose="02020603050405020304" pitchFamily="18" charset="0"/>
                          <a:cs typeface="Times New Roman" panose="02020603050405020304" pitchFamily="18" charset="0"/>
                        </a:rPr>
                        <a:t>decimetre</a:t>
                      </a:r>
                      <a:r>
                        <a:rPr lang="en-US" sz="3200" b="1" dirty="0">
                          <a:solidFill>
                            <a:srgbClr val="006600"/>
                          </a:solidFill>
                          <a:effectLst/>
                          <a:latin typeface="Times New Roman" panose="02020603050405020304" pitchFamily="18" charset="0"/>
                          <a:cs typeface="Times New Roman" panose="02020603050405020304" pitchFamily="18" charset="0"/>
                        </a:rPr>
                        <a:t>)</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dm</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       0,1 m</a:t>
                      </a:r>
                    </a:p>
                  </a:txBody>
                  <a:tcPr marL="9525" marR="9525" marT="9525" marB="9525" anchor="ctr"/>
                </a:tc>
                <a:extLst>
                  <a:ext uri="{0D108BD9-81ED-4DB2-BD59-A6C34878D82A}">
                    <a16:rowId xmlns:a16="http://schemas.microsoft.com/office/drawing/2014/main" val="1268522756"/>
                  </a:ext>
                </a:extLst>
              </a:tr>
              <a:tr h="0">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centimét (centimetre)</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cm</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       0,01 m</a:t>
                      </a:r>
                    </a:p>
                  </a:txBody>
                  <a:tcPr marL="9525" marR="9525" marT="9525" marB="9525" anchor="ctr"/>
                </a:tc>
                <a:extLst>
                  <a:ext uri="{0D108BD9-81ED-4DB2-BD59-A6C34878D82A}">
                    <a16:rowId xmlns:a16="http://schemas.microsoft.com/office/drawing/2014/main" val="2243722818"/>
                  </a:ext>
                </a:extLst>
              </a:tr>
              <a:tr h="0">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milimét (millimetre)</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mm</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       0,001 m</a:t>
                      </a:r>
                    </a:p>
                  </a:txBody>
                  <a:tcPr marL="9525" marR="9525" marT="9525" marB="9525" anchor="ctr"/>
                </a:tc>
                <a:extLst>
                  <a:ext uri="{0D108BD9-81ED-4DB2-BD59-A6C34878D82A}">
                    <a16:rowId xmlns:a16="http://schemas.microsoft.com/office/drawing/2014/main" val="377154903"/>
                  </a:ext>
                </a:extLst>
              </a:tr>
              <a:tr h="0">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micrômét (micrometre)</a:t>
                      </a:r>
                    </a:p>
                  </a:txBody>
                  <a:tcPr marL="9525" marR="9525" marT="9525" marB="9525" anchor="ctr"/>
                </a:tc>
                <a:tc>
                  <a:txBody>
                    <a:bodyPr/>
                    <a:lstStyle/>
                    <a:p>
                      <a:pPr algn="l"/>
                      <a:r>
                        <a:rPr lang="el-GR" sz="3200" b="1">
                          <a:solidFill>
                            <a:srgbClr val="006600"/>
                          </a:solidFill>
                          <a:effectLst/>
                          <a:latin typeface="Times New Roman" panose="02020603050405020304" pitchFamily="18" charset="0"/>
                          <a:cs typeface="Times New Roman" panose="02020603050405020304" pitchFamily="18" charset="0"/>
                        </a:rPr>
                        <a:t>μ</a:t>
                      </a:r>
                      <a:r>
                        <a:rPr lang="en-US" sz="3200" b="1">
                          <a:solidFill>
                            <a:srgbClr val="006600"/>
                          </a:solidFill>
                          <a:effectLst/>
                          <a:latin typeface="Times New Roman" panose="02020603050405020304" pitchFamily="18" charset="0"/>
                          <a:cs typeface="Times New Roman" panose="02020603050405020304" pitchFamily="18" charset="0"/>
                        </a:rPr>
                        <a:t>m</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       0,000 001 m</a:t>
                      </a:r>
                    </a:p>
                  </a:txBody>
                  <a:tcPr marL="9525" marR="9525" marT="9525" marB="9525" anchor="ctr"/>
                </a:tc>
                <a:extLst>
                  <a:ext uri="{0D108BD9-81ED-4DB2-BD59-A6C34878D82A}">
                    <a16:rowId xmlns:a16="http://schemas.microsoft.com/office/drawing/2014/main" val="2850164539"/>
                  </a:ext>
                </a:extLst>
              </a:tr>
              <a:tr h="0">
                <a:tc>
                  <a:txBody>
                    <a:bodyPr/>
                    <a:lstStyle/>
                    <a:p>
                      <a:pPr algn="l"/>
                      <a:r>
                        <a:rPr lang="en-US" sz="3200" b="1" dirty="0" err="1">
                          <a:solidFill>
                            <a:srgbClr val="006600"/>
                          </a:solidFill>
                          <a:effectLst/>
                          <a:latin typeface="Times New Roman" panose="02020603050405020304" pitchFamily="18" charset="0"/>
                          <a:cs typeface="Times New Roman" panose="02020603050405020304" pitchFamily="18" charset="0"/>
                        </a:rPr>
                        <a:t>nanômét</a:t>
                      </a:r>
                      <a:r>
                        <a:rPr lang="en-US" sz="3200" b="1" dirty="0">
                          <a:solidFill>
                            <a:srgbClr val="006600"/>
                          </a:solidFill>
                          <a:effectLst/>
                          <a:latin typeface="Times New Roman" panose="02020603050405020304" pitchFamily="18" charset="0"/>
                          <a:cs typeface="Times New Roman" panose="02020603050405020304" pitchFamily="18" charset="0"/>
                        </a:rPr>
                        <a:t> (</a:t>
                      </a:r>
                      <a:r>
                        <a:rPr lang="en-US" sz="3200" b="1" dirty="0" err="1">
                          <a:solidFill>
                            <a:srgbClr val="006600"/>
                          </a:solidFill>
                          <a:effectLst/>
                          <a:latin typeface="Times New Roman" panose="02020603050405020304" pitchFamily="18" charset="0"/>
                          <a:cs typeface="Times New Roman" panose="02020603050405020304" pitchFamily="18" charset="0"/>
                        </a:rPr>
                        <a:t>nanometre</a:t>
                      </a:r>
                      <a:r>
                        <a:rPr lang="en-US" sz="3200" b="1" dirty="0">
                          <a:solidFill>
                            <a:srgbClr val="006600"/>
                          </a:solidFill>
                          <a:effectLst/>
                          <a:latin typeface="Times New Roman" panose="02020603050405020304" pitchFamily="18" charset="0"/>
                          <a:cs typeface="Times New Roman" panose="02020603050405020304" pitchFamily="18" charset="0"/>
                        </a:rPr>
                        <a:t>)</a:t>
                      </a:r>
                    </a:p>
                  </a:txBody>
                  <a:tcPr marL="9525" marR="9525" marT="9525" marB="9525" anchor="ctr"/>
                </a:tc>
                <a:tc>
                  <a:txBody>
                    <a:bodyPr/>
                    <a:lstStyle/>
                    <a:p>
                      <a:pPr algn="l"/>
                      <a:r>
                        <a:rPr lang="en-US" sz="3200" b="1">
                          <a:solidFill>
                            <a:srgbClr val="006600"/>
                          </a:solidFill>
                          <a:effectLst/>
                          <a:latin typeface="Times New Roman" panose="02020603050405020304" pitchFamily="18" charset="0"/>
                          <a:cs typeface="Times New Roman" panose="02020603050405020304" pitchFamily="18" charset="0"/>
                        </a:rPr>
                        <a:t>nm</a:t>
                      </a:r>
                    </a:p>
                  </a:txBody>
                  <a:tcPr marL="9525" marR="9525" marT="9525" marB="9525" anchor="ctr"/>
                </a:tc>
                <a:tc>
                  <a:txBody>
                    <a:bodyPr/>
                    <a:lstStyle/>
                    <a:p>
                      <a:pPr algn="l"/>
                      <a:r>
                        <a:rPr lang="en-US" sz="3200" b="1" dirty="0">
                          <a:solidFill>
                            <a:srgbClr val="006600"/>
                          </a:solidFill>
                          <a:effectLst/>
                          <a:latin typeface="Times New Roman" panose="02020603050405020304" pitchFamily="18" charset="0"/>
                          <a:cs typeface="Times New Roman" panose="02020603050405020304" pitchFamily="18" charset="0"/>
                        </a:rPr>
                        <a:t>       0,000 000 001 m</a:t>
                      </a:r>
                    </a:p>
                  </a:txBody>
                  <a:tcPr marL="9525" marR="9525" marT="9525" marB="9525" anchor="ctr"/>
                </a:tc>
                <a:extLst>
                  <a:ext uri="{0D108BD9-81ED-4DB2-BD59-A6C34878D82A}">
                    <a16:rowId xmlns:a16="http://schemas.microsoft.com/office/drawing/2014/main" val="911778749"/>
                  </a:ext>
                </a:extLst>
              </a:tr>
            </a:tbl>
          </a:graphicData>
        </a:graphic>
      </p:graphicFrame>
    </p:spTree>
    <p:extLst>
      <p:ext uri="{BB962C8B-B14F-4D97-AF65-F5344CB8AC3E}">
        <p14:creationId xmlns:p14="http://schemas.microsoft.com/office/powerpoint/2010/main" val="16160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6" name="Rectangle 15"/>
          <p:cNvSpPr/>
          <p:nvPr/>
        </p:nvSpPr>
        <p:spPr>
          <a:xfrm>
            <a:off x="7396" y="784831"/>
            <a:ext cx="6096000" cy="3046988"/>
          </a:xfrm>
          <a:prstGeom prst="rect">
            <a:avLst/>
          </a:prstGeom>
        </p:spPr>
        <p:txBody>
          <a:bodyPr>
            <a:spAutoFit/>
          </a:bodyPr>
          <a:lstStyle/>
          <a:p>
            <a:r>
              <a:rPr lang="vi-VN" sz="2400" b="1" dirty="0">
                <a:latin typeface="+mj-lt"/>
              </a:rPr>
              <a:t>- Chúng ta có thể cảm nhận được các hiện tượng xung quanh bằng các giác quan của mình, nhưng không phải lúc nào chúng ta cũng cảm nhận đúng hiện tượng đang xảy ra.</a:t>
            </a:r>
          </a:p>
          <a:p>
            <a:r>
              <a:rPr lang="vi-VN" sz="2400" b="1" dirty="0">
                <a:latin typeface="+mj-lt"/>
              </a:rPr>
              <a:t>- Vì thế, đối với những hiện tượng cần sự chính xác, thay vì tin vào giác quan thì ta cần thực hiện thêm các phép đo.</a:t>
            </a:r>
          </a:p>
          <a:p>
            <a:r>
              <a:rPr lang="vi-VN" sz="2400" b="1" dirty="0">
                <a:latin typeface="+mj-lt"/>
              </a:rPr>
              <a:t>- Kết quả đo gồm số đo và đơn vị đo.</a:t>
            </a:r>
          </a:p>
        </p:txBody>
      </p:sp>
      <p:sp>
        <p:nvSpPr>
          <p:cNvPr id="17" name="TextBox 6"/>
          <p:cNvSpPr txBox="1">
            <a:spLocks noChangeArrowheads="1"/>
          </p:cNvSpPr>
          <p:nvPr/>
        </p:nvSpPr>
        <p:spPr bwMode="auto">
          <a:xfrm>
            <a:off x="7396" y="3777160"/>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19792" y="4226061"/>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smtClean="0">
                <a:solidFill>
                  <a:srgbClr val="006600"/>
                </a:solidFill>
                <a:latin typeface="Times New Roman" panose="02020603050405020304" pitchFamily="18" charset="0"/>
                <a:cs typeface="Times New Roman" panose="02020603050405020304" pitchFamily="18" charset="0"/>
              </a:rPr>
              <a:t>1. Đơn vị đo chiều dài</a:t>
            </a:r>
            <a:endParaRPr lang="en-US" altLang="en-US" sz="240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106" y="4390048"/>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a:t>
            </a:r>
            <a:r>
              <a:rPr lang="vi-VN" sz="2400" b="1" dirty="0">
                <a:latin typeface="Times New Roman" panose="02020603050405020304" pitchFamily="18" charset="0"/>
                <a:cs typeface="Times New Roman" panose="02020603050405020304" pitchFamily="18" charset="0"/>
              </a:rPr>
              <a:t>vị đo chiều dài là mét (metre), kí hiệu là m</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Ngoài </a:t>
            </a:r>
            <a:r>
              <a:rPr lang="vi-VN" sz="2400" b="1" dirty="0">
                <a:latin typeface="Times New Roman" panose="02020603050405020304" pitchFamily="18" charset="0"/>
                <a:cs typeface="Times New Roman" panose="02020603050405020304" pitchFamily="18" charset="0"/>
              </a:rPr>
              <a:t>mét, người ta còn dùng đơn vị đo chiều dài nhỏ hơn mét và lớn hơn mét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913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35020" y="228179"/>
            <a:ext cx="7250703" cy="584775"/>
          </a:xfrm>
          <a:prstGeom prst="rect">
            <a:avLst/>
          </a:prstGeom>
        </p:spPr>
        <p:txBody>
          <a:bodyPr wrap="none">
            <a:spAutoFit/>
          </a:bodyPr>
          <a:lstStyle/>
          <a:p>
            <a:r>
              <a:rPr lang="en-US" sz="3200" b="1" dirty="0" err="1">
                <a:solidFill>
                  <a:srgbClr val="006600"/>
                </a:solidFill>
                <a:latin typeface="Times New Roman" panose="02020603050405020304" pitchFamily="18" charset="0"/>
                <a:cs typeface="Times New Roman" panose="02020603050405020304" pitchFamily="18" charset="0"/>
              </a:rPr>
              <a:t>Điền</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số</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thích</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hợp</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vào</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các</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chỗ</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trống</a:t>
            </a:r>
            <a:r>
              <a:rPr lang="en-US" sz="3200" b="1" dirty="0">
                <a:solidFill>
                  <a:srgbClr val="006600"/>
                </a:solidFill>
                <a:latin typeface="Times New Roman" panose="02020603050405020304" pitchFamily="18" charset="0"/>
                <a:cs typeface="Times New Roman" panose="02020603050405020304" pitchFamily="18" charset="0"/>
              </a:rPr>
              <a:t> </a:t>
            </a:r>
            <a:r>
              <a:rPr lang="en-US" sz="3200" b="1" dirty="0" err="1">
                <a:solidFill>
                  <a:srgbClr val="006600"/>
                </a:solidFill>
                <a:latin typeface="Times New Roman" panose="02020603050405020304" pitchFamily="18" charset="0"/>
                <a:cs typeface="Times New Roman" panose="02020603050405020304" pitchFamily="18" charset="0"/>
              </a:rPr>
              <a:t>sau</a:t>
            </a:r>
            <a:r>
              <a:rPr lang="en-US" sz="3200" b="1" dirty="0">
                <a:solidFill>
                  <a:srgbClr val="0066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911804" y="941400"/>
            <a:ext cx="8819049" cy="1569660"/>
          </a:xfrm>
          <a:prstGeom prst="rect">
            <a:avLst/>
          </a:prstGeom>
        </p:spPr>
        <p:txBody>
          <a:bodyPr wrap="square">
            <a:spAutoFit/>
          </a:bodyPr>
          <a:lstStyle/>
          <a:p>
            <a:r>
              <a:rPr lang="fi-FI" sz="3200" b="1" dirty="0">
                <a:solidFill>
                  <a:srgbClr val="660033"/>
                </a:solidFill>
                <a:latin typeface="Times New Roman" panose="02020603050405020304" pitchFamily="18" charset="0"/>
                <a:cs typeface="Times New Roman" panose="02020603050405020304" pitchFamily="18" charset="0"/>
              </a:rPr>
              <a:t>1 m = </a:t>
            </a:r>
            <a:r>
              <a:rPr lang="fi-FI" sz="3200" b="1" dirty="0" smtClean="0">
                <a:solidFill>
                  <a:srgbClr val="660033"/>
                </a:solidFill>
                <a:latin typeface="Times New Roman" panose="02020603050405020304" pitchFamily="18" charset="0"/>
                <a:cs typeface="Times New Roman" panose="02020603050405020304" pitchFamily="18" charset="0"/>
              </a:rPr>
              <a:t>..... cm</a:t>
            </a:r>
            <a:r>
              <a:rPr lang="fi-FI" sz="3200" b="1" dirty="0">
                <a:solidFill>
                  <a:srgbClr val="660033"/>
                </a:solidFill>
                <a:latin typeface="Times New Roman" panose="02020603050405020304" pitchFamily="18" charset="0"/>
                <a:cs typeface="Times New Roman" panose="02020603050405020304" pitchFamily="18" charset="0"/>
              </a:rPr>
              <a:t>.	</a:t>
            </a:r>
            <a:r>
              <a:rPr lang="fi-FI" sz="3200" b="1" dirty="0" smtClean="0">
                <a:solidFill>
                  <a:srgbClr val="660033"/>
                </a:solidFill>
                <a:latin typeface="Times New Roman" panose="02020603050405020304" pitchFamily="18" charset="0"/>
                <a:cs typeface="Times New Roman" panose="02020603050405020304" pitchFamily="18" charset="0"/>
              </a:rPr>
              <a:t>                              20 </a:t>
            </a:r>
            <a:r>
              <a:rPr lang="fi-FI" sz="3200" b="1" dirty="0">
                <a:solidFill>
                  <a:srgbClr val="660033"/>
                </a:solidFill>
                <a:latin typeface="Times New Roman" panose="02020603050405020304" pitchFamily="18" charset="0"/>
                <a:cs typeface="Times New Roman" panose="02020603050405020304" pitchFamily="18" charset="0"/>
              </a:rPr>
              <a:t>cm = </a:t>
            </a:r>
            <a:r>
              <a:rPr lang="fi-FI" sz="3200" b="1" dirty="0" smtClean="0">
                <a:solidFill>
                  <a:srgbClr val="660033"/>
                </a:solidFill>
                <a:latin typeface="Times New Roman" panose="02020603050405020304" pitchFamily="18" charset="0"/>
                <a:cs typeface="Times New Roman" panose="02020603050405020304" pitchFamily="18" charset="0"/>
              </a:rPr>
              <a:t>..... </a:t>
            </a:r>
            <a:r>
              <a:rPr lang="fi-FI" sz="3200" b="1" dirty="0">
                <a:solidFill>
                  <a:srgbClr val="660033"/>
                </a:solidFill>
                <a:latin typeface="Times New Roman" panose="02020603050405020304" pitchFamily="18" charset="0"/>
                <a:cs typeface="Times New Roman" panose="02020603050405020304" pitchFamily="18" charset="0"/>
              </a:rPr>
              <a:t>m</a:t>
            </a:r>
            <a:r>
              <a:rPr lang="fi-FI" sz="3200" b="1" dirty="0" smtClean="0">
                <a:solidFill>
                  <a:srgbClr val="660033"/>
                </a:solidFill>
                <a:latin typeface="Times New Roman" panose="02020603050405020304" pitchFamily="18" charset="0"/>
                <a:cs typeface="Times New Roman" panose="02020603050405020304" pitchFamily="18" charset="0"/>
              </a:rPr>
              <a:t>.</a:t>
            </a:r>
          </a:p>
          <a:p>
            <a:endParaRPr lang="fi-FI" sz="3200" b="1" dirty="0">
              <a:solidFill>
                <a:srgbClr val="660033"/>
              </a:solidFill>
              <a:latin typeface="Times New Roman" panose="02020603050405020304" pitchFamily="18" charset="0"/>
              <a:cs typeface="Times New Roman" panose="02020603050405020304" pitchFamily="18" charset="0"/>
            </a:endParaRPr>
          </a:p>
          <a:p>
            <a:r>
              <a:rPr lang="fi-FI" sz="3200" b="1" dirty="0">
                <a:solidFill>
                  <a:srgbClr val="660033"/>
                </a:solidFill>
                <a:latin typeface="Times New Roman" panose="02020603050405020304" pitchFamily="18" charset="0"/>
                <a:cs typeface="Times New Roman" panose="02020603050405020304" pitchFamily="18" charset="0"/>
              </a:rPr>
              <a:t>5 cm = </a:t>
            </a:r>
            <a:r>
              <a:rPr lang="fi-FI" sz="3200" b="1" dirty="0" smtClean="0">
                <a:solidFill>
                  <a:srgbClr val="660033"/>
                </a:solidFill>
                <a:latin typeface="Times New Roman" panose="02020603050405020304" pitchFamily="18" charset="0"/>
                <a:cs typeface="Times New Roman" panose="02020603050405020304" pitchFamily="18" charset="0"/>
              </a:rPr>
              <a:t>.....mm</a:t>
            </a:r>
            <a:r>
              <a:rPr lang="fi-FI" sz="3200" b="1" dirty="0">
                <a:solidFill>
                  <a:srgbClr val="660033"/>
                </a:solidFill>
                <a:latin typeface="Times New Roman" panose="02020603050405020304" pitchFamily="18" charset="0"/>
                <a:cs typeface="Times New Roman" panose="02020603050405020304" pitchFamily="18" charset="0"/>
              </a:rPr>
              <a:t>.	</a:t>
            </a:r>
            <a:r>
              <a:rPr lang="fi-FI" sz="3200" b="1" dirty="0" smtClean="0">
                <a:solidFill>
                  <a:srgbClr val="660033"/>
                </a:solidFill>
                <a:latin typeface="Times New Roman" panose="02020603050405020304" pitchFamily="18" charset="0"/>
                <a:cs typeface="Times New Roman" panose="02020603050405020304" pitchFamily="18" charset="0"/>
              </a:rPr>
              <a:t>                              1,2 </a:t>
            </a:r>
            <a:r>
              <a:rPr lang="fi-FI" sz="3200" b="1" dirty="0">
                <a:solidFill>
                  <a:srgbClr val="660033"/>
                </a:solidFill>
                <a:latin typeface="Times New Roman" panose="02020603050405020304" pitchFamily="18" charset="0"/>
                <a:cs typeface="Times New Roman" panose="02020603050405020304" pitchFamily="18" charset="0"/>
              </a:rPr>
              <a:t>km = </a:t>
            </a:r>
            <a:r>
              <a:rPr lang="fi-FI" sz="3200" b="1" dirty="0" smtClean="0">
                <a:solidFill>
                  <a:srgbClr val="660033"/>
                </a:solidFill>
                <a:latin typeface="Times New Roman" panose="02020603050405020304" pitchFamily="18" charset="0"/>
                <a:cs typeface="Times New Roman" panose="02020603050405020304" pitchFamily="18" charset="0"/>
              </a:rPr>
              <a:t>...... m</a:t>
            </a:r>
            <a:r>
              <a:rPr lang="fi-FI" sz="3200" b="1" dirty="0">
                <a:solidFill>
                  <a:srgbClr val="660033"/>
                </a:solidFill>
                <a:latin typeface="Times New Roman" panose="02020603050405020304" pitchFamily="18" charset="0"/>
                <a:cs typeface="Times New Roman" panose="02020603050405020304" pitchFamily="18" charset="0"/>
              </a:rPr>
              <a:t>.</a:t>
            </a:r>
            <a:endParaRPr lang="en-US" sz="3200" b="1" dirty="0">
              <a:solidFill>
                <a:srgbClr val="660033"/>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910687" y="941400"/>
            <a:ext cx="832514"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100 </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149989" y="941400"/>
            <a:ext cx="832514"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0,2 </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31409" y="1904478"/>
            <a:ext cx="832514" cy="584775"/>
          </a:xfrm>
          <a:prstGeom prst="rect">
            <a:avLst/>
          </a:prstGeom>
          <a:noFill/>
        </p:spPr>
        <p:txBody>
          <a:bodyPr wrap="square" rtlCol="0">
            <a:spAutoFit/>
          </a:bodyPr>
          <a:lstStyle/>
          <a:p>
            <a:r>
              <a:rPr lang="en-US" sz="3200" b="1" dirty="0">
                <a:solidFill>
                  <a:srgbClr val="0000CC"/>
                </a:solidFill>
                <a:latin typeface="Times New Roman" panose="02020603050405020304" pitchFamily="18" charset="0"/>
                <a:cs typeface="Times New Roman" panose="02020603050405020304" pitchFamily="18" charset="0"/>
              </a:rPr>
              <a:t>5</a:t>
            </a:r>
            <a:r>
              <a:rPr lang="en-US" sz="3200" b="1" dirty="0" smtClean="0">
                <a:solidFill>
                  <a:srgbClr val="0000CC"/>
                </a:solidFill>
                <a:latin typeface="Times New Roman" panose="02020603050405020304" pitchFamily="18" charset="0"/>
                <a:cs typeface="Times New Roman" panose="02020603050405020304" pitchFamily="18" charset="0"/>
              </a:rPr>
              <a:t>0 </a:t>
            </a: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149989" y="1904477"/>
            <a:ext cx="1239671" cy="584775"/>
          </a:xfrm>
          <a:prstGeom prst="rect">
            <a:avLst/>
          </a:prstGeom>
          <a:noFill/>
        </p:spPr>
        <p:txBody>
          <a:bodyPr wrap="square" rtlCol="0">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1200</a:t>
            </a:r>
            <a:endParaRPr lang="en-US" sz="32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245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731" y="103328"/>
            <a:ext cx="11828060" cy="461665"/>
          </a:xfrm>
          <a:prstGeom prst="rect">
            <a:avLst/>
          </a:prstGeom>
        </p:spPr>
        <p:txBody>
          <a:bodyPr wrap="square">
            <a:spAutoFit/>
          </a:bodyPr>
          <a:lstStyle/>
          <a:p>
            <a:r>
              <a:rPr lang="vi-VN" sz="2400" b="1" dirty="0">
                <a:solidFill>
                  <a:srgbClr val="0000CC"/>
                </a:solidFill>
                <a:latin typeface="+mj-lt"/>
              </a:rPr>
              <a:t>Ở một số nước trên thế giới, người ta thường dùng đơn vị là in (inch) và dặm (mile)</a:t>
            </a:r>
            <a:endParaRPr lang="en-US" sz="2400" b="1" dirty="0">
              <a:solidFill>
                <a:srgbClr val="0000CC"/>
              </a:solidFill>
              <a:latin typeface="+mj-lt"/>
            </a:endParaRPr>
          </a:p>
        </p:txBody>
      </p:sp>
      <p:sp>
        <p:nvSpPr>
          <p:cNvPr id="3" name="Rectangle 2"/>
          <p:cNvSpPr/>
          <p:nvPr/>
        </p:nvSpPr>
        <p:spPr>
          <a:xfrm>
            <a:off x="113731" y="564993"/>
            <a:ext cx="4637808"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1 in = 2,54 cm </a:t>
            </a:r>
            <a:r>
              <a:rPr lang="en-US" sz="2400" b="1" dirty="0" err="1">
                <a:solidFill>
                  <a:srgbClr val="006600"/>
                </a:solidFill>
                <a:latin typeface="Times New Roman" panose="02020603050405020304" pitchFamily="18" charset="0"/>
                <a:cs typeface="Times New Roman" panose="02020603050405020304" pitchFamily="18" charset="0"/>
              </a:rPr>
              <a:t>và</a:t>
            </a:r>
            <a:r>
              <a:rPr lang="en-US" sz="2400" b="1" dirty="0">
                <a:solidFill>
                  <a:srgbClr val="006600"/>
                </a:solidFill>
                <a:latin typeface="Times New Roman" panose="02020603050405020304" pitchFamily="18" charset="0"/>
                <a:cs typeface="Times New Roman" panose="02020603050405020304" pitchFamily="18" charset="0"/>
              </a:rPr>
              <a:t> 1 </a:t>
            </a:r>
            <a:r>
              <a:rPr lang="en-US" sz="2400" b="1" dirty="0" err="1">
                <a:solidFill>
                  <a:srgbClr val="006600"/>
                </a:solidFill>
                <a:latin typeface="Times New Roman" panose="02020603050405020304" pitchFamily="18" charset="0"/>
                <a:cs typeface="Times New Roman" panose="02020603050405020304" pitchFamily="18" charset="0"/>
              </a:rPr>
              <a:t>dặm</a:t>
            </a:r>
            <a:r>
              <a:rPr lang="en-US" sz="2400" b="1" dirty="0">
                <a:solidFill>
                  <a:srgbClr val="006600"/>
                </a:solidFill>
                <a:latin typeface="Times New Roman" panose="02020603050405020304" pitchFamily="18" charset="0"/>
                <a:cs typeface="Times New Roman" panose="02020603050405020304" pitchFamily="18" charset="0"/>
              </a:rPr>
              <a:t> = 1 609 m</a:t>
            </a:r>
          </a:p>
        </p:txBody>
      </p:sp>
      <p:sp>
        <p:nvSpPr>
          <p:cNvPr id="4" name="Rectangle 3"/>
          <p:cNvSpPr/>
          <p:nvPr/>
        </p:nvSpPr>
        <p:spPr>
          <a:xfrm>
            <a:off x="113730" y="1026658"/>
            <a:ext cx="10831773" cy="830997"/>
          </a:xfrm>
          <a:prstGeom prst="rect">
            <a:avLst/>
          </a:prstGeom>
        </p:spPr>
        <p:txBody>
          <a:bodyPr wrap="square">
            <a:spAutoFit/>
          </a:bodyPr>
          <a:lstStyle/>
          <a:p>
            <a:r>
              <a:rPr lang="vi-VN" sz="2400" b="1" dirty="0">
                <a:solidFill>
                  <a:srgbClr val="660033"/>
                </a:solidFill>
                <a:latin typeface="Times New Roman" panose="02020603050405020304" pitchFamily="18" charset="0"/>
                <a:cs typeface="Times New Roman" panose="02020603050405020304" pitchFamily="18" charset="0"/>
              </a:rPr>
              <a:t>Màn hình máy tính, tivi thường đo bằng đơn vị in</a:t>
            </a:r>
            <a:r>
              <a:rPr lang="vi-VN" sz="2400" b="1" dirty="0" smtClean="0">
                <a:solidFill>
                  <a:srgbClr val="660033"/>
                </a:solidFill>
                <a:latin typeface="Times New Roman" panose="02020603050405020304" pitchFamily="18" charset="0"/>
                <a:cs typeface="Times New Roman" panose="02020603050405020304" pitchFamily="18" charset="0"/>
              </a:rPr>
              <a:t>.</a:t>
            </a:r>
            <a:endParaRPr lang="vi-VN" sz="2400" b="1" dirty="0">
              <a:solidFill>
                <a:srgbClr val="660033"/>
              </a:solidFill>
              <a:latin typeface="Times New Roman" panose="02020603050405020304" pitchFamily="18" charset="0"/>
              <a:cs typeface="Times New Roman" panose="02020603050405020304" pitchFamily="18" charset="0"/>
            </a:endParaRPr>
          </a:p>
          <a:p>
            <a:r>
              <a:rPr lang="vi-VN" sz="2400" b="1" dirty="0">
                <a:solidFill>
                  <a:srgbClr val="660033"/>
                </a:solidFill>
                <a:latin typeface="Times New Roman" panose="02020603050405020304" pitchFamily="18" charset="0"/>
                <a:cs typeface="Times New Roman" panose="02020603050405020304" pitchFamily="18" charset="0"/>
              </a:rPr>
              <a:t>Ví dụ, màn hình tivi 40 in, nghĩa là đường chéo của nó dài 40 in, xấp xỉ 102 cm.</a:t>
            </a:r>
            <a:endParaRPr lang="en-US" sz="2400" b="1" dirty="0">
              <a:solidFill>
                <a:srgbClr val="660033"/>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715905" y="1999654"/>
            <a:ext cx="6004090" cy="4335109"/>
          </a:xfrm>
          <a:prstGeom prst="rect">
            <a:avLst/>
          </a:prstGeom>
        </p:spPr>
      </p:pic>
    </p:spTree>
    <p:extLst>
      <p:ext uri="{BB962C8B-B14F-4D97-AF65-F5344CB8AC3E}">
        <p14:creationId xmlns:p14="http://schemas.microsoft.com/office/powerpoint/2010/main" val="167109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861"/>
            <a:ext cx="12041875" cy="461665"/>
          </a:xfrm>
          <a:prstGeom prst="rect">
            <a:avLst/>
          </a:prstGeom>
        </p:spPr>
        <p:txBody>
          <a:bodyPr wrap="square">
            <a:spAutoFit/>
          </a:bodyPr>
          <a:lstStyle/>
          <a:p>
            <a:r>
              <a:rPr lang="vi-VN" sz="2400" b="1" dirty="0">
                <a:solidFill>
                  <a:srgbClr val="0000CC"/>
                </a:solidFill>
                <a:latin typeface="Times New Roman" panose="02020603050405020304" pitchFamily="18" charset="0"/>
                <a:cs typeface="Times New Roman" panose="02020603050405020304" pitchFamily="18" charset="0"/>
              </a:rPr>
              <a:t>Để đo những khoảng cách lớn trong vũ trụ, người ta dùng đơn vị là năm ánh sáng.</a:t>
            </a:r>
            <a:endParaRPr lang="en-US" sz="2400" b="1" dirty="0">
              <a:solidFill>
                <a:srgbClr val="0000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90801" y="660526"/>
            <a:ext cx="4927183"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1 </a:t>
            </a:r>
            <a:r>
              <a:rPr lang="en-US" sz="2400" b="1" dirty="0" err="1">
                <a:solidFill>
                  <a:srgbClr val="006600"/>
                </a:solidFill>
                <a:latin typeface="Times New Roman" panose="02020603050405020304" pitchFamily="18" charset="0"/>
                <a:cs typeface="Times New Roman" panose="02020603050405020304" pitchFamily="18" charset="0"/>
              </a:rPr>
              <a:t>năm</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ánh</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sáng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pprox</a:t>
            </a:r>
            <a:r>
              <a:rPr lang="en-US" sz="2400" b="1" dirty="0">
                <a:solidFill>
                  <a:srgbClr val="006600"/>
                </a:solidFill>
                <a:latin typeface="Times New Roman" panose="02020603050405020304" pitchFamily="18" charset="0"/>
                <a:cs typeface="Times New Roman" panose="02020603050405020304" pitchFamily="18" charset="0"/>
              </a:rPr>
              <a:t>) 9 461 </a:t>
            </a:r>
            <a:r>
              <a:rPr lang="en-US" sz="2400" b="1" dirty="0" err="1">
                <a:solidFill>
                  <a:srgbClr val="006600"/>
                </a:solidFill>
                <a:latin typeface="Times New Roman" panose="02020603050405020304" pitchFamily="18" charset="0"/>
                <a:cs typeface="Times New Roman" panose="02020603050405020304" pitchFamily="18" charset="0"/>
              </a:rPr>
              <a:t>tỉ</a:t>
            </a:r>
            <a:r>
              <a:rPr lang="en-US" sz="2400" b="1" dirty="0">
                <a:solidFill>
                  <a:srgbClr val="006600"/>
                </a:solidFill>
                <a:latin typeface="Times New Roman" panose="02020603050405020304" pitchFamily="18" charset="0"/>
                <a:cs typeface="Times New Roman" panose="02020603050405020304" pitchFamily="18" charset="0"/>
              </a:rPr>
              <a:t> km</a:t>
            </a:r>
          </a:p>
        </p:txBody>
      </p:sp>
      <p:pic>
        <p:nvPicPr>
          <p:cNvPr id="4" name="Picture 3"/>
          <p:cNvPicPr>
            <a:picLocks noChangeAspect="1"/>
          </p:cNvPicPr>
          <p:nvPr/>
        </p:nvPicPr>
        <p:blipFill>
          <a:blip r:embed="rId2"/>
          <a:stretch>
            <a:fillRect/>
          </a:stretch>
        </p:blipFill>
        <p:spPr>
          <a:xfrm>
            <a:off x="1385248" y="1583856"/>
            <a:ext cx="9027994" cy="5112102"/>
          </a:xfrm>
          <a:prstGeom prst="rect">
            <a:avLst/>
          </a:prstGeom>
        </p:spPr>
      </p:pic>
    </p:spTree>
    <p:extLst>
      <p:ext uri="{BB962C8B-B14F-4D97-AF65-F5344CB8AC3E}">
        <p14:creationId xmlns:p14="http://schemas.microsoft.com/office/powerpoint/2010/main" val="311354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6" name="Rectangle 15"/>
          <p:cNvSpPr/>
          <p:nvPr/>
        </p:nvSpPr>
        <p:spPr>
          <a:xfrm>
            <a:off x="7396" y="784831"/>
            <a:ext cx="6096000" cy="3046988"/>
          </a:xfrm>
          <a:prstGeom prst="rect">
            <a:avLst/>
          </a:prstGeom>
        </p:spPr>
        <p:txBody>
          <a:bodyPr>
            <a:spAutoFit/>
          </a:bodyPr>
          <a:lstStyle/>
          <a:p>
            <a:r>
              <a:rPr lang="vi-VN" sz="2400" b="1" dirty="0">
                <a:latin typeface="+mj-lt"/>
              </a:rPr>
              <a:t>- Chúng ta có thể cảm nhận được các hiện tượng xung quanh bằng các giác quan của mình, nhưng không phải lúc nào chúng ta cũng cảm nhận đúng hiện tượng đang xảy ra.</a:t>
            </a:r>
          </a:p>
          <a:p>
            <a:r>
              <a:rPr lang="vi-VN" sz="2400" b="1" dirty="0">
                <a:latin typeface="+mj-lt"/>
              </a:rPr>
              <a:t>- Vì thế, đối với những hiện tượng cần sự chính xác, thay vì tin vào giác quan thì ta cần thực hiện thêm các phép đo.</a:t>
            </a:r>
          </a:p>
          <a:p>
            <a:r>
              <a:rPr lang="vi-VN" sz="2400" b="1" dirty="0">
                <a:latin typeface="+mj-lt"/>
              </a:rPr>
              <a:t>- Kết quả đo gồm số đo và đơn vị đo.</a:t>
            </a:r>
          </a:p>
        </p:txBody>
      </p:sp>
      <p:sp>
        <p:nvSpPr>
          <p:cNvPr id="17" name="TextBox 6"/>
          <p:cNvSpPr txBox="1">
            <a:spLocks noChangeArrowheads="1"/>
          </p:cNvSpPr>
          <p:nvPr/>
        </p:nvSpPr>
        <p:spPr bwMode="auto">
          <a:xfrm>
            <a:off x="7396" y="3777160"/>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19792" y="4226061"/>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smtClean="0">
                <a:solidFill>
                  <a:srgbClr val="006600"/>
                </a:solidFill>
                <a:latin typeface="Times New Roman" panose="02020603050405020304" pitchFamily="18" charset="0"/>
                <a:cs typeface="Times New Roman" panose="02020603050405020304" pitchFamily="18" charset="0"/>
              </a:rPr>
              <a:t>1. Đơn vị đo chiều dài</a:t>
            </a:r>
            <a:endParaRPr lang="en-US" altLang="en-US" sz="240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106" y="4390048"/>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a:t>
            </a:r>
            <a:r>
              <a:rPr lang="vi-VN" sz="2400" b="1" dirty="0">
                <a:latin typeface="Times New Roman" panose="02020603050405020304" pitchFamily="18" charset="0"/>
                <a:cs typeface="Times New Roman" panose="02020603050405020304" pitchFamily="18" charset="0"/>
              </a:rPr>
              <a:t>vị đo chiều dài là mét (metre), kí hiệu là m</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Ngoài </a:t>
            </a:r>
            <a:r>
              <a:rPr lang="vi-VN" sz="2400" b="1" dirty="0">
                <a:latin typeface="Times New Roman" panose="02020603050405020304" pitchFamily="18" charset="0"/>
                <a:cs typeface="Times New Roman" panose="02020603050405020304" pitchFamily="18" charset="0"/>
              </a:rPr>
              <a:t>mét, người ta còn dùng đơn vị đo chiều dài nhỏ hơn mét và lớn hơn mét</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2106" y="5926265"/>
            <a:ext cx="2844048"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2. </a:t>
            </a:r>
            <a:r>
              <a:rPr lang="en-US" sz="2400" b="1" dirty="0" err="1">
                <a:solidFill>
                  <a:srgbClr val="006600"/>
                </a:solidFill>
                <a:latin typeface="Times New Roman" panose="02020603050405020304" pitchFamily="18" charset="0"/>
                <a:cs typeface="Times New Roman" panose="02020603050405020304" pitchFamily="18" charset="0"/>
              </a:rPr>
              <a:t>Cách</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đo</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chiều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dài</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6110792" y="461665"/>
            <a:ext cx="6333785" cy="461665"/>
          </a:xfrm>
          <a:prstGeom prst="rect">
            <a:avLst/>
          </a:prstGeom>
        </p:spPr>
        <p:txBody>
          <a:bodyPr wrap="none">
            <a:spAutoFit/>
          </a:bodyPr>
          <a:lstStyle/>
          <a:p>
            <a:r>
              <a:rPr lang="en-US" sz="2400" b="1" i="1" dirty="0" err="1">
                <a:solidFill>
                  <a:srgbClr val="0000CC"/>
                </a:solidFill>
                <a:latin typeface="Times New Roman" panose="02020603050405020304" pitchFamily="18" charset="0"/>
                <a:cs typeface="Times New Roman" panose="02020603050405020304" pitchFamily="18" charset="0"/>
              </a:rPr>
              <a:t>Hãy</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kể</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tên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các</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dụng</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cụ</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đo</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chiều</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dài</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mà</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em</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biết</a:t>
            </a:r>
            <a:r>
              <a:rPr lang="en-US" sz="2400" b="1" i="1" dirty="0">
                <a:solidFill>
                  <a:srgbClr val="0000CC"/>
                </a:solidFill>
                <a:latin typeface="Times New Roman" panose="02020603050405020304" pitchFamily="18" charset="0"/>
                <a:cs typeface="Times New Roman" panose="02020603050405020304" pitchFamily="18" charset="0"/>
              </a:rPr>
              <a:t>.</a:t>
            </a:r>
          </a:p>
        </p:txBody>
      </p:sp>
      <p:sp>
        <p:nvSpPr>
          <p:cNvPr id="8" name="Rectangle 7"/>
          <p:cNvSpPr/>
          <p:nvPr/>
        </p:nvSpPr>
        <p:spPr>
          <a:xfrm>
            <a:off x="6138106" y="923330"/>
            <a:ext cx="6096000" cy="830997"/>
          </a:xfrm>
          <a:prstGeom prst="rect">
            <a:avLst/>
          </a:prstGeom>
        </p:spPr>
        <p:txBody>
          <a:bodyPr>
            <a:spAutoFit/>
          </a:bodyPr>
          <a:lstStyle/>
          <a:p>
            <a:r>
              <a:rPr lang="vi-VN" sz="2400" b="1" dirty="0">
                <a:solidFill>
                  <a:srgbClr val="FF0000"/>
                </a:solidFill>
                <a:latin typeface="Times New Roman" panose="02020603050405020304" pitchFamily="18" charset="0"/>
                <a:cs typeface="Times New Roman" panose="02020603050405020304" pitchFamily="18" charset="0"/>
              </a:rPr>
              <a:t>Dụng cụ đo chiều dài: thước dây, thước kẻ, thước mét, thước cuộn...</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03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363" y="4110069"/>
            <a:ext cx="525306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168" y="1469215"/>
            <a:ext cx="3065431" cy="24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5"/>
          <p:cNvSpPr>
            <a:spLocks noChangeArrowheads="1"/>
          </p:cNvSpPr>
          <p:nvPr/>
        </p:nvSpPr>
        <p:spPr bwMode="auto">
          <a:xfrm>
            <a:off x="605118" y="2725174"/>
            <a:ext cx="164726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latin typeface="Times New Roman" panose="02020603050405020304" pitchFamily="18" charset="0"/>
                <a:cs typeface="Times New Roman" panose="02020603050405020304" pitchFamily="18" charset="0"/>
              </a:rPr>
              <a:t>  Hình a </a:t>
            </a:r>
            <a:endParaRPr lang="en-US" altLang="vi-VN" sz="3294" b="1" i="1">
              <a:latin typeface="Times New Roman" panose="02020603050405020304" pitchFamily="18" charset="0"/>
              <a:cs typeface="Times New Roman" panose="02020603050405020304" pitchFamily="18" charset="0"/>
            </a:endParaRPr>
          </a:p>
        </p:txBody>
      </p:sp>
      <p:sp>
        <p:nvSpPr>
          <p:cNvPr id="14341" name="Rectangle 5"/>
          <p:cNvSpPr>
            <a:spLocks noChangeArrowheads="1"/>
          </p:cNvSpPr>
          <p:nvPr/>
        </p:nvSpPr>
        <p:spPr bwMode="auto">
          <a:xfrm>
            <a:off x="41089" y="5338635"/>
            <a:ext cx="164726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latin typeface="Times New Roman" panose="02020603050405020304" pitchFamily="18" charset="0"/>
                <a:cs typeface="Times New Roman" panose="02020603050405020304" pitchFamily="18" charset="0"/>
              </a:rPr>
              <a:t>  Hình c </a:t>
            </a:r>
            <a:endParaRPr lang="en-US" altLang="vi-VN" sz="3294" b="1" i="1">
              <a:latin typeface="Times New Roman" panose="02020603050405020304" pitchFamily="18" charset="0"/>
              <a:cs typeface="Times New Roman" panose="02020603050405020304" pitchFamily="18" charset="0"/>
            </a:endParaRPr>
          </a:p>
        </p:txBody>
      </p:sp>
      <p:sp>
        <p:nvSpPr>
          <p:cNvPr id="14342" name="Rectangle 5"/>
          <p:cNvSpPr>
            <a:spLocks noChangeArrowheads="1"/>
          </p:cNvSpPr>
          <p:nvPr/>
        </p:nvSpPr>
        <p:spPr bwMode="auto">
          <a:xfrm>
            <a:off x="7974853" y="3430522"/>
            <a:ext cx="196725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latin typeface="Times New Roman" panose="02020603050405020304" pitchFamily="18" charset="0"/>
                <a:cs typeface="Times New Roman" panose="02020603050405020304" pitchFamily="18" charset="0"/>
              </a:rPr>
              <a:t>  Hình b </a:t>
            </a:r>
            <a:endParaRPr lang="en-US" altLang="vi-VN" sz="3294" b="1" i="1">
              <a:latin typeface="Times New Roman" panose="02020603050405020304" pitchFamily="18" charset="0"/>
              <a:cs typeface="Times New Roman" panose="02020603050405020304" pitchFamily="18" charset="0"/>
            </a:endParaRPr>
          </a:p>
        </p:txBody>
      </p:sp>
      <p:sp>
        <p:nvSpPr>
          <p:cNvPr id="14343" name="Rectangle 5"/>
          <p:cNvSpPr>
            <a:spLocks noChangeArrowheads="1"/>
          </p:cNvSpPr>
          <p:nvPr/>
        </p:nvSpPr>
        <p:spPr bwMode="auto">
          <a:xfrm>
            <a:off x="7669804" y="5644929"/>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latin typeface="Times New Roman" panose="02020603050405020304" pitchFamily="18" charset="0"/>
                <a:cs typeface="Times New Roman" panose="02020603050405020304" pitchFamily="18" charset="0"/>
              </a:rPr>
              <a:t>  Hình d </a:t>
            </a:r>
            <a:endParaRPr lang="en-US" altLang="vi-VN" sz="3294" b="1" i="1">
              <a:latin typeface="Times New Roman" panose="02020603050405020304" pitchFamily="18" charset="0"/>
              <a:cs typeface="Times New Roman" panose="02020603050405020304" pitchFamily="18" charset="0"/>
            </a:endParaRPr>
          </a:p>
        </p:txBody>
      </p:sp>
      <p:pic>
        <p:nvPicPr>
          <p:cNvPr id="1434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539" y="1469216"/>
            <a:ext cx="6130863" cy="1174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775" y="3467599"/>
            <a:ext cx="3636931" cy="1944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5"/>
          <p:cNvSpPr>
            <a:spLocks noChangeArrowheads="1"/>
          </p:cNvSpPr>
          <p:nvPr/>
        </p:nvSpPr>
        <p:spPr bwMode="auto">
          <a:xfrm>
            <a:off x="1274981" y="612243"/>
            <a:ext cx="8774206"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vi-VN" sz="3294" b="1">
                <a:solidFill>
                  <a:srgbClr val="FF0000"/>
                </a:solidFill>
                <a:latin typeface="Times New Roman" panose="02020603050405020304" pitchFamily="18" charset="0"/>
                <a:cs typeface="Times New Roman" panose="02020603050405020304" pitchFamily="18" charset="0"/>
              </a:rPr>
              <a:t>  Kể tên các loại th</a:t>
            </a:r>
            <a:r>
              <a:rPr lang="vi-VN" altLang="vi-VN" sz="3294" b="1">
                <a:solidFill>
                  <a:srgbClr val="FF0000"/>
                </a:solidFill>
                <a:latin typeface="Times New Roman" panose="02020603050405020304" pitchFamily="18" charset="0"/>
                <a:cs typeface="Times New Roman" panose="02020603050405020304" pitchFamily="18" charset="0"/>
              </a:rPr>
              <a:t>ư</a:t>
            </a:r>
            <a:r>
              <a:rPr lang="en-US" altLang="vi-VN" sz="3294" b="1">
                <a:solidFill>
                  <a:srgbClr val="FF0000"/>
                </a:solidFill>
                <a:latin typeface="Times New Roman" panose="02020603050405020304" pitchFamily="18" charset="0"/>
                <a:cs typeface="Times New Roman" panose="02020603050405020304" pitchFamily="18" charset="0"/>
              </a:rPr>
              <a:t>ớc ở hình  a, b, c, d </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sp>
        <p:nvSpPr>
          <p:cNvPr id="14347" name="Rectangle 5"/>
          <p:cNvSpPr>
            <a:spLocks noChangeArrowheads="1"/>
          </p:cNvSpPr>
          <p:nvPr/>
        </p:nvSpPr>
        <p:spPr bwMode="auto">
          <a:xfrm>
            <a:off x="4283137" y="6108106"/>
            <a:ext cx="1992157"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solidFill>
                  <a:srgbClr val="FF0000"/>
                </a:solidFill>
                <a:latin typeface="Times New Roman" panose="02020603050405020304" pitchFamily="18" charset="0"/>
                <a:cs typeface="Times New Roman" panose="02020603050405020304" pitchFamily="18" charset="0"/>
              </a:rPr>
              <a:t>  Hình 5.1 </a:t>
            </a:r>
            <a:endParaRPr lang="en-US" altLang="vi-VN" sz="3294" b="1" i="1">
              <a:solidFill>
                <a:srgbClr val="FF0000"/>
              </a:solidFill>
              <a:latin typeface="Times New Roman" panose="02020603050405020304" pitchFamily="18" charset="0"/>
              <a:cs typeface="Times New Roman" panose="02020603050405020304" pitchFamily="18" charset="0"/>
            </a:endParaRPr>
          </a:p>
        </p:txBody>
      </p:sp>
      <p:sp>
        <p:nvSpPr>
          <p:cNvPr id="12" name="Rectangle 5"/>
          <p:cNvSpPr>
            <a:spLocks noChangeArrowheads="1"/>
          </p:cNvSpPr>
          <p:nvPr/>
        </p:nvSpPr>
        <p:spPr bwMode="auto">
          <a:xfrm>
            <a:off x="1993402" y="2724551"/>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solidFill>
                  <a:srgbClr val="0000FF"/>
                </a:solidFill>
                <a:latin typeface="Times New Roman" panose="02020603050405020304" pitchFamily="18" charset="0"/>
                <a:cs typeface="Times New Roman" panose="02020603050405020304" pitchFamily="18" charset="0"/>
              </a:rPr>
              <a:t>  Thước kẻ</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3" name="Rectangle 5"/>
          <p:cNvSpPr>
            <a:spLocks noChangeArrowheads="1"/>
          </p:cNvSpPr>
          <p:nvPr/>
        </p:nvSpPr>
        <p:spPr bwMode="auto">
          <a:xfrm>
            <a:off x="9358157" y="3429277"/>
            <a:ext cx="2399304"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solidFill>
                  <a:srgbClr val="0000FF"/>
                </a:solidFill>
                <a:latin typeface="Times New Roman" panose="02020603050405020304" pitchFamily="18" charset="0"/>
                <a:cs typeface="Times New Roman" panose="02020603050405020304" pitchFamily="18" charset="0"/>
              </a:rPr>
              <a:t>  Thước dây</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4" name="Rectangle 5"/>
          <p:cNvSpPr>
            <a:spLocks noChangeArrowheads="1"/>
          </p:cNvSpPr>
          <p:nvPr/>
        </p:nvSpPr>
        <p:spPr bwMode="auto">
          <a:xfrm>
            <a:off x="1428128" y="5335522"/>
            <a:ext cx="2990725"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solidFill>
                  <a:srgbClr val="0000FF"/>
                </a:solidFill>
                <a:latin typeface="Times New Roman" panose="02020603050405020304" pitchFamily="18" charset="0"/>
                <a:cs typeface="Times New Roman" panose="02020603050405020304" pitchFamily="18" charset="0"/>
              </a:rPr>
              <a:t>  Thước cuộn</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auto">
          <a:xfrm>
            <a:off x="9063069" y="5625008"/>
            <a:ext cx="2989480" cy="61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6551" tIns="53275" rIns="106551" bIns="53275"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vi-VN" sz="3294" b="1">
                <a:solidFill>
                  <a:srgbClr val="0000FF"/>
                </a:solidFill>
                <a:latin typeface="Times New Roman" panose="02020603050405020304" pitchFamily="18" charset="0"/>
                <a:cs typeface="Times New Roman" panose="02020603050405020304" pitchFamily="18" charset="0"/>
              </a:rPr>
              <a:t>  Thước kẹp</a:t>
            </a:r>
            <a:endParaRPr lang="en-US" altLang="vi-VN" sz="3294" b="1" i="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5602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6" name="Rectangle 15"/>
          <p:cNvSpPr/>
          <p:nvPr/>
        </p:nvSpPr>
        <p:spPr>
          <a:xfrm>
            <a:off x="7396" y="784831"/>
            <a:ext cx="6096000" cy="3046988"/>
          </a:xfrm>
          <a:prstGeom prst="rect">
            <a:avLst/>
          </a:prstGeom>
        </p:spPr>
        <p:txBody>
          <a:bodyPr>
            <a:spAutoFit/>
          </a:bodyPr>
          <a:lstStyle/>
          <a:p>
            <a:r>
              <a:rPr lang="vi-VN" sz="2400" b="1" dirty="0">
                <a:latin typeface="+mj-lt"/>
              </a:rPr>
              <a:t>- Chúng ta có thể cảm nhận được các hiện tượng xung quanh bằng các giác quan của mình, nhưng không phải lúc nào chúng ta cũng cảm nhận đúng hiện tượng đang xảy ra.</a:t>
            </a:r>
          </a:p>
          <a:p>
            <a:r>
              <a:rPr lang="vi-VN" sz="2400" b="1" dirty="0">
                <a:latin typeface="+mj-lt"/>
              </a:rPr>
              <a:t>- Vì thế, đối với những hiện tượng cần sự chính xác, thay vì tin vào giác quan thì ta cần thực hiện thêm các phép đo.</a:t>
            </a:r>
          </a:p>
          <a:p>
            <a:r>
              <a:rPr lang="vi-VN" sz="2400" b="1" dirty="0">
                <a:latin typeface="+mj-lt"/>
              </a:rPr>
              <a:t>- Kết quả đo gồm số đo và đơn vị đo.</a:t>
            </a:r>
          </a:p>
        </p:txBody>
      </p:sp>
      <p:sp>
        <p:nvSpPr>
          <p:cNvPr id="17" name="TextBox 6"/>
          <p:cNvSpPr txBox="1">
            <a:spLocks noChangeArrowheads="1"/>
          </p:cNvSpPr>
          <p:nvPr/>
        </p:nvSpPr>
        <p:spPr bwMode="auto">
          <a:xfrm>
            <a:off x="7396" y="3777160"/>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19792" y="4226061"/>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smtClean="0">
                <a:solidFill>
                  <a:srgbClr val="006600"/>
                </a:solidFill>
                <a:latin typeface="Times New Roman" panose="02020603050405020304" pitchFamily="18" charset="0"/>
                <a:cs typeface="Times New Roman" panose="02020603050405020304" pitchFamily="18" charset="0"/>
              </a:rPr>
              <a:t>1. Đơn vị đo chiều dài</a:t>
            </a:r>
            <a:endParaRPr lang="en-US" altLang="en-US" sz="240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42106" y="4390048"/>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a:t>
            </a:r>
            <a:r>
              <a:rPr lang="vi-VN" sz="2400" b="1" dirty="0">
                <a:latin typeface="Times New Roman" panose="02020603050405020304" pitchFamily="18" charset="0"/>
                <a:cs typeface="Times New Roman" panose="02020603050405020304" pitchFamily="18" charset="0"/>
              </a:rPr>
              <a:t>vị đo chiều dài là mét (metre), kí hiệu là m</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Ngoài </a:t>
            </a:r>
            <a:r>
              <a:rPr lang="vi-VN" sz="2400" b="1" dirty="0">
                <a:latin typeface="Times New Roman" panose="02020603050405020304" pitchFamily="18" charset="0"/>
                <a:cs typeface="Times New Roman" panose="02020603050405020304" pitchFamily="18" charset="0"/>
              </a:rPr>
              <a:t>mét, người ta còn dùng đơn vị đo chiều dài nhỏ hơn mét và lớn hơn mét</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42106" y="5926265"/>
            <a:ext cx="2844048"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2. </a:t>
            </a:r>
            <a:r>
              <a:rPr lang="en-US" sz="2400" b="1" dirty="0" err="1">
                <a:solidFill>
                  <a:srgbClr val="006600"/>
                </a:solidFill>
                <a:latin typeface="Times New Roman" panose="02020603050405020304" pitchFamily="18" charset="0"/>
                <a:cs typeface="Times New Roman" panose="02020603050405020304" pitchFamily="18" charset="0"/>
              </a:rPr>
              <a:t>Cách</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đo</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chiều</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dài</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00" y="549752"/>
            <a:ext cx="6096000" cy="1938992"/>
          </a:xfrm>
          <a:prstGeom prst="rect">
            <a:avLst/>
          </a:prstGeom>
        </p:spPr>
        <p:txBody>
          <a:bodyPr>
            <a:spAutoFit/>
          </a:bodyPr>
          <a:lstStyle/>
          <a:p>
            <a:r>
              <a:rPr lang="vi-VN" sz="2400" b="1" dirty="0">
                <a:latin typeface="Times New Roman" panose="02020603050405020304" pitchFamily="18" charset="0"/>
                <a:cs typeface="Times New Roman" panose="02020603050405020304" pitchFamily="18" charset="0"/>
              </a:rPr>
              <a:t>+ Để đo chiều dài, người ta dùng thước.</a:t>
            </a:r>
          </a:p>
          <a:p>
            <a:r>
              <a:rPr lang="vi-VN" sz="2400" b="1" dirty="0">
                <a:latin typeface="Times New Roman" panose="02020603050405020304" pitchFamily="18" charset="0"/>
                <a:cs typeface="Times New Roman" panose="02020603050405020304" pitchFamily="18" charset="0"/>
              </a:rPr>
              <a:t>+ Có nhiều loại thước có chiều dài khác nhau: thước thẳng, thước dây, thước cuộn,…Với những trường hợp cụ thể, người ta lựa chọn những thước đo phù hợp.</a:t>
            </a:r>
          </a:p>
        </p:txBody>
      </p:sp>
    </p:spTree>
    <p:extLst>
      <p:ext uri="{BB962C8B-B14F-4D97-AF65-F5344CB8AC3E}">
        <p14:creationId xmlns:p14="http://schemas.microsoft.com/office/powerpoint/2010/main" val="26256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descr="68338,117624524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Easy Listening - Piano - Yanni - Nightingale.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2192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093772">
            <a:off x="9348789" y="5281613"/>
            <a:ext cx="1000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3" descr="1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601200" y="2286001"/>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4" descr="1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0"/>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5" descr="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1" y="3429000"/>
            <a:ext cx="8477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1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743200" y="381000"/>
            <a:ext cx="12382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WordArt 10"/>
          <p:cNvSpPr>
            <a:spLocks noChangeArrowheads="1" noChangeShapeType="1" noTextEdit="1"/>
          </p:cNvSpPr>
          <p:nvPr/>
        </p:nvSpPr>
        <p:spPr bwMode="auto">
          <a:xfrm>
            <a:off x="2438400" y="2133600"/>
            <a:ext cx="7315200" cy="16002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gradFill rotWithShape="1">
                  <a:gsLst>
                    <a:gs pos="0">
                      <a:srgbClr val="0000FF"/>
                    </a:gs>
                    <a:gs pos="50000">
                      <a:srgbClr val="FFFF00"/>
                    </a:gs>
                    <a:gs pos="100000">
                      <a:srgbClr val="0000FF"/>
                    </a:gs>
                  </a:gsLst>
                  <a:lin ang="18900000" scaled="1"/>
                </a:gra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Chúc sức khỏe quý thầy cô và các em </a:t>
            </a:r>
          </a:p>
        </p:txBody>
      </p:sp>
    </p:spTree>
    <p:extLst>
      <p:ext uri="{BB962C8B-B14F-4D97-AF65-F5344CB8AC3E}">
        <p14:creationId xmlns:p14="http://schemas.microsoft.com/office/powerpoint/2010/main" val="36461134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992"/>
                                        </p:tgtEl>
                                      </p:cBhvr>
                                    </p:cmd>
                                  </p:childTnLst>
                                </p:cTn>
                              </p:par>
                              <p:par>
                                <p:cTn id="7" presetID="2" presetClass="entr" presetSubtype="4" fill="hold" nodeType="withEffect">
                                  <p:stCondLst>
                                    <p:cond delay="0"/>
                                  </p:stCondLst>
                                  <p:childTnLst>
                                    <p:set>
                                      <p:cBhvr>
                                        <p:cTn id="8" dur="1" fill="hold">
                                          <p:stCondLst>
                                            <p:cond delay="0"/>
                                          </p:stCondLst>
                                        </p:cTn>
                                        <p:tgtEl>
                                          <p:spTgt spid="41994"/>
                                        </p:tgtEl>
                                        <p:attrNameLst>
                                          <p:attrName>style.visibility</p:attrName>
                                        </p:attrNameLst>
                                      </p:cBhvr>
                                      <p:to>
                                        <p:strVal val="visible"/>
                                      </p:to>
                                    </p:set>
                                    <p:anim calcmode="lin" valueType="num">
                                      <p:cBhvr additive="base">
                                        <p:cTn id="9" dur="500" fill="hold"/>
                                        <p:tgtEl>
                                          <p:spTgt spid="41994"/>
                                        </p:tgtEl>
                                        <p:attrNameLst>
                                          <p:attrName>ppt_x</p:attrName>
                                        </p:attrNameLst>
                                      </p:cBhvr>
                                      <p:tavLst>
                                        <p:tav tm="0">
                                          <p:val>
                                            <p:strVal val="#ppt_x"/>
                                          </p:val>
                                        </p:tav>
                                        <p:tav tm="100000">
                                          <p:val>
                                            <p:strVal val="#ppt_x"/>
                                          </p:val>
                                        </p:tav>
                                      </p:tavLst>
                                    </p:anim>
                                    <p:anim calcmode="lin" valueType="num">
                                      <p:cBhvr additive="base">
                                        <p:cTn id="10" dur="500" fill="hold"/>
                                        <p:tgtEl>
                                          <p:spTgt spid="41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 repeatCount="3000" fill="hold" display="0">
                  <p:stCondLst>
                    <p:cond delay="indefinite"/>
                  </p:stCondLst>
                  <p:endCondLst>
                    <p:cond evt="onPrev" delay="0">
                      <p:tgtEl>
                        <p:sldTgt/>
                      </p:tgtEl>
                    </p:cond>
                    <p:cond evt="onStopAudio" delay="0">
                      <p:tgtEl>
                        <p:sldTgt/>
                      </p:tgtEl>
                    </p:cond>
                  </p:endCondLst>
                </p:cTn>
                <p:tgtEl>
                  <p:spTgt spid="4199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09850" y="-16337"/>
            <a:ext cx="8643777" cy="461665"/>
          </a:xfrm>
          <a:prstGeom prst="rect">
            <a:avLst/>
          </a:prstGeom>
        </p:spPr>
        <p:txBody>
          <a:bodyPr wrap="none">
            <a:spAutoFit/>
          </a:bodyPr>
          <a:lstStyle/>
          <a:p>
            <a:pPr fontAlgn="base"/>
            <a:r>
              <a:rPr lang="vi-VN" sz="2400" b="1" dirty="0" smtClean="0">
                <a:solidFill>
                  <a:srgbClr val="990099"/>
                </a:solidFill>
                <a:latin typeface="+mj-lt"/>
              </a:rPr>
              <a:t>BÀI 3: ĐO CHIỀU DÀI, KHỐI LƯỢNG VÀ THỜI GIAN</a:t>
            </a:r>
            <a:r>
              <a:rPr lang="en-US" sz="2400" b="1" dirty="0" smtClean="0">
                <a:solidFill>
                  <a:srgbClr val="990099"/>
                </a:solidFill>
                <a:latin typeface="+mj-lt"/>
              </a:rPr>
              <a:t>(6 </a:t>
            </a:r>
            <a:r>
              <a:rPr lang="en-US" sz="2400" b="1" dirty="0" err="1">
                <a:solidFill>
                  <a:srgbClr val="990099"/>
                </a:solidFill>
                <a:latin typeface="+mj-lt"/>
              </a:rPr>
              <a:t>tiết</a:t>
            </a:r>
            <a:r>
              <a:rPr lang="en-US" sz="2400" b="1" dirty="0">
                <a:solidFill>
                  <a:srgbClr val="990099"/>
                </a:solidFill>
                <a:latin typeface="+mj-lt"/>
              </a:rPr>
              <a:t>)</a:t>
            </a:r>
            <a:endParaRPr lang="vi-VN" sz="2400" b="1" dirty="0">
              <a:solidFill>
                <a:srgbClr val="990099"/>
              </a:solidFill>
              <a:latin typeface="+mj-lt"/>
            </a:endParaRPr>
          </a:p>
        </p:txBody>
      </p:sp>
      <p:sp>
        <p:nvSpPr>
          <p:cNvPr id="5" name="TextBox 4"/>
          <p:cNvSpPr txBox="1"/>
          <p:nvPr/>
        </p:nvSpPr>
        <p:spPr>
          <a:xfrm>
            <a:off x="20872" y="214495"/>
            <a:ext cx="1981200" cy="461665"/>
          </a:xfrm>
          <a:prstGeom prst="rect">
            <a:avLst/>
          </a:prstGeom>
          <a:noFill/>
        </p:spPr>
        <p:txBody>
          <a:bodyPr wrap="square" rtlCol="0">
            <a:spAutoFit/>
          </a:bodyPr>
          <a:lstStyle/>
          <a:p>
            <a:r>
              <a:rPr lang="en-US" sz="2400" b="1" dirty="0">
                <a:solidFill>
                  <a:srgbClr val="0000CC"/>
                </a:solidFill>
                <a:latin typeface="Times New Roman" pitchFamily="18" charset="0"/>
                <a:cs typeface="Times New Roman" pitchFamily="18" charset="0"/>
              </a:rPr>
              <a:t>A. </a:t>
            </a:r>
            <a:r>
              <a:rPr lang="en-US" sz="2400" b="1" dirty="0" err="1">
                <a:solidFill>
                  <a:srgbClr val="0000CC"/>
                </a:solidFill>
                <a:latin typeface="Times New Roman" pitchFamily="18" charset="0"/>
                <a:cs typeface="Times New Roman" pitchFamily="18" charset="0"/>
              </a:rPr>
              <a:t>Khởi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động</a:t>
            </a:r>
            <a:endParaRPr lang="en-US" sz="2400" b="1" dirty="0">
              <a:solidFill>
                <a:srgbClr val="0000CC"/>
              </a:solidFill>
              <a:latin typeface="Times New Roman" pitchFamily="18" charset="0"/>
              <a:cs typeface="Times New Roman" pitchFamily="18" charset="0"/>
            </a:endParaRPr>
          </a:p>
        </p:txBody>
      </p:sp>
      <p:sp>
        <p:nvSpPr>
          <p:cNvPr id="2" name="Rectangle 1"/>
          <p:cNvSpPr/>
          <p:nvPr/>
        </p:nvSpPr>
        <p:spPr>
          <a:xfrm>
            <a:off x="128650" y="540098"/>
            <a:ext cx="11734799" cy="461665"/>
          </a:xfrm>
          <a:prstGeom prst="rect">
            <a:avLst/>
          </a:prstGeom>
        </p:spPr>
        <p:txBody>
          <a:bodyPr wrap="square">
            <a:spAutoFit/>
          </a:bodyPr>
          <a:lstStyle/>
          <a:p>
            <a:r>
              <a:rPr lang="vi-VN" sz="2400" b="1" dirty="0" smtClean="0">
                <a:solidFill>
                  <a:srgbClr val="00B050"/>
                </a:solidFill>
                <a:latin typeface="+mj-lt"/>
              </a:rPr>
              <a:t>Em hãy lấy một số ví dụ về hiện tượng xảy ra xung quanh chúng ta mà em biết?</a:t>
            </a:r>
            <a:endParaRPr lang="en-US" sz="2400" b="1" dirty="0">
              <a:solidFill>
                <a:srgbClr val="00B050"/>
              </a:solidFill>
              <a:latin typeface="+mj-lt"/>
            </a:endParaRPr>
          </a:p>
        </p:txBody>
      </p:sp>
      <p:sp>
        <p:nvSpPr>
          <p:cNvPr id="3" name="Rectangle 2"/>
          <p:cNvSpPr/>
          <p:nvPr/>
        </p:nvSpPr>
        <p:spPr>
          <a:xfrm>
            <a:off x="1019390" y="3556027"/>
            <a:ext cx="1098378" cy="461665"/>
          </a:xfrm>
          <a:prstGeom prst="rect">
            <a:avLst/>
          </a:prstGeom>
        </p:spPr>
        <p:txBody>
          <a:bodyPr wrap="none">
            <a:spAutoFit/>
          </a:bodyPr>
          <a:lstStyle/>
          <a:p>
            <a:r>
              <a:rPr lang="en-US" sz="2400" dirty="0" err="1" smtClean="0">
                <a:solidFill>
                  <a:srgbClr val="C00000"/>
                </a:solidFill>
                <a:latin typeface="Times New Roman" panose="02020603050405020304" pitchFamily="18" charset="0"/>
                <a:cs typeface="Times New Roman" panose="02020603050405020304" pitchFamily="18" charset="0"/>
              </a:rPr>
              <a:t>sấm</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sét</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86048" y="1051414"/>
            <a:ext cx="3158836" cy="2369127"/>
          </a:xfrm>
          <a:prstGeom prst="rect">
            <a:avLst/>
          </a:prstGeom>
        </p:spPr>
      </p:pic>
      <p:sp>
        <p:nvSpPr>
          <p:cNvPr id="11" name="Rectangle 10"/>
          <p:cNvSpPr/>
          <p:nvPr/>
        </p:nvSpPr>
        <p:spPr>
          <a:xfrm>
            <a:off x="4902480" y="3550867"/>
            <a:ext cx="1093569" cy="461665"/>
          </a:xfrm>
          <a:prstGeom prst="rect">
            <a:avLst/>
          </a:prstGeom>
        </p:spPr>
        <p:txBody>
          <a:bodyPr wrap="none">
            <a:spAutoFit/>
          </a:bodyPr>
          <a:lstStyle/>
          <a:p>
            <a:r>
              <a:rPr lang="vi-VN" sz="2400" dirty="0" smtClean="0">
                <a:solidFill>
                  <a:srgbClr val="C00000"/>
                </a:solidFill>
                <a:latin typeface="Times New Roman" panose="02020603050405020304" pitchFamily="18" charset="0"/>
                <a:cs typeface="Times New Roman" panose="02020603050405020304" pitchFamily="18" charset="0"/>
              </a:rPr>
              <a:t>mưa đá</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3933677" y="1091752"/>
            <a:ext cx="3845731" cy="2369127"/>
          </a:xfrm>
          <a:prstGeom prst="rect">
            <a:avLst/>
          </a:prstGeom>
        </p:spPr>
      </p:pic>
      <p:sp>
        <p:nvSpPr>
          <p:cNvPr id="13" name="Rectangle 12"/>
          <p:cNvSpPr/>
          <p:nvPr/>
        </p:nvSpPr>
        <p:spPr>
          <a:xfrm>
            <a:off x="8474539" y="3550868"/>
            <a:ext cx="2666114" cy="461665"/>
          </a:xfrm>
          <a:prstGeom prst="rect">
            <a:avLst/>
          </a:prstGeom>
        </p:spPr>
        <p:txBody>
          <a:bodyPr wrap="none">
            <a:spAutoFit/>
          </a:bodyPr>
          <a:lstStyle/>
          <a:p>
            <a:r>
              <a:rPr lang="en-US" sz="2400" dirty="0" err="1" smtClean="0">
                <a:solidFill>
                  <a:srgbClr val="C00000"/>
                </a:solidFill>
                <a:latin typeface="Times New Roman" panose="02020603050405020304" pitchFamily="18" charset="0"/>
                <a:cs typeface="Times New Roman" panose="02020603050405020304" pitchFamily="18" charset="0"/>
              </a:rPr>
              <a:t>tên</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lửa</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rời</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bệ</a:t>
            </a:r>
            <a:r>
              <a:rPr lang="en-US" sz="2400" dirty="0" smtClean="0">
                <a:solidFill>
                  <a:srgbClr val="C00000"/>
                </a:solidFill>
                <a:latin typeface="Times New Roman" panose="02020603050405020304" pitchFamily="18" charset="0"/>
                <a:cs typeface="Times New Roman" panose="02020603050405020304" pitchFamily="18" charset="0"/>
              </a:rPr>
              <a:t> </a:t>
            </a:r>
            <a:r>
              <a:rPr lang="en-US" sz="2400" dirty="0" err="1" smtClean="0">
                <a:solidFill>
                  <a:srgbClr val="C00000"/>
                </a:solidFill>
                <a:latin typeface="Times New Roman" panose="02020603050405020304" pitchFamily="18" charset="0"/>
                <a:cs typeface="Times New Roman" panose="02020603050405020304" pitchFamily="18" charset="0"/>
              </a:rPr>
              <a:t>phóng</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7939199" y="1051414"/>
            <a:ext cx="3736793" cy="2369127"/>
          </a:xfrm>
          <a:prstGeom prst="rect">
            <a:avLst/>
          </a:prstGeom>
        </p:spPr>
      </p:pic>
      <p:sp>
        <p:nvSpPr>
          <p:cNvPr id="15" name="Rectangle 14"/>
          <p:cNvSpPr/>
          <p:nvPr/>
        </p:nvSpPr>
        <p:spPr>
          <a:xfrm>
            <a:off x="186048" y="6096672"/>
            <a:ext cx="3661580" cy="461665"/>
          </a:xfrm>
          <a:prstGeom prst="rect">
            <a:avLst/>
          </a:prstGeom>
        </p:spPr>
        <p:txBody>
          <a:bodyPr wrap="none">
            <a:spAutoFit/>
          </a:bodyPr>
          <a:lstStyle/>
          <a:p>
            <a:r>
              <a:rPr lang="en-US" sz="2400" b="1" dirty="0" err="1" smtClean="0">
                <a:solidFill>
                  <a:srgbClr val="C00000"/>
                </a:solidFill>
                <a:latin typeface="Times New Roman" panose="02020603050405020304" pitchFamily="18" charset="0"/>
                <a:cs typeface="Times New Roman" panose="02020603050405020304" pitchFamily="18" charset="0"/>
              </a:rPr>
              <a:t>đoàn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tàu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chạy</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trên</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đệm</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từ</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149308" y="3925015"/>
            <a:ext cx="3195576" cy="2133662"/>
          </a:xfrm>
          <a:prstGeom prst="rect">
            <a:avLst/>
          </a:prstGeom>
        </p:spPr>
      </p:pic>
      <p:sp>
        <p:nvSpPr>
          <p:cNvPr id="17" name="Rectangle 16"/>
          <p:cNvSpPr/>
          <p:nvPr/>
        </p:nvSpPr>
        <p:spPr>
          <a:xfrm>
            <a:off x="5160833" y="6112960"/>
            <a:ext cx="1099981" cy="461665"/>
          </a:xfrm>
          <a:prstGeom prst="rect">
            <a:avLst/>
          </a:prstGeom>
        </p:spPr>
        <p:txBody>
          <a:bodyPr wrap="none">
            <a:spAutoFit/>
          </a:bodyPr>
          <a:lstStyle/>
          <a:p>
            <a:r>
              <a:rPr lang="en-US" sz="2400" b="1" dirty="0" err="1" smtClean="0">
                <a:solidFill>
                  <a:srgbClr val="C00000"/>
                </a:solidFill>
                <a:latin typeface="Times New Roman" panose="02020603050405020304" pitchFamily="18" charset="0"/>
                <a:cs typeface="Times New Roman" panose="02020603050405020304" pitchFamily="18" charset="0"/>
              </a:rPr>
              <a:t>lũ</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quét</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6"/>
          <a:stretch>
            <a:fillRect/>
          </a:stretch>
        </p:blipFill>
        <p:spPr>
          <a:xfrm>
            <a:off x="3933676" y="3925015"/>
            <a:ext cx="3793177" cy="2133662"/>
          </a:xfrm>
          <a:prstGeom prst="rect">
            <a:avLst/>
          </a:prstGeom>
        </p:spPr>
      </p:pic>
      <p:sp>
        <p:nvSpPr>
          <p:cNvPr id="19" name="Rectangle 18"/>
          <p:cNvSpPr/>
          <p:nvPr/>
        </p:nvSpPr>
        <p:spPr>
          <a:xfrm>
            <a:off x="9562636" y="6096672"/>
            <a:ext cx="628698" cy="461665"/>
          </a:xfrm>
          <a:prstGeom prst="rect">
            <a:avLst/>
          </a:prstGeom>
        </p:spPr>
        <p:txBody>
          <a:bodyPr wrap="none">
            <a:spAutoFit/>
          </a:bodyPr>
          <a:lstStyle/>
          <a:p>
            <a:r>
              <a:rPr lang="en-US" sz="2400" dirty="0" err="1" smtClean="0">
                <a:solidFill>
                  <a:srgbClr val="C00000"/>
                </a:solidFill>
                <a:latin typeface="Times New Roman" panose="02020603050405020304" pitchFamily="18" charset="0"/>
                <a:cs typeface="Times New Roman" panose="02020603050405020304" pitchFamily="18" charset="0"/>
              </a:rPr>
              <a:t>bão</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7"/>
          <a:stretch>
            <a:fillRect/>
          </a:stretch>
        </p:blipFill>
        <p:spPr>
          <a:xfrm>
            <a:off x="8022390" y="3925015"/>
            <a:ext cx="3413859" cy="2133662"/>
          </a:xfrm>
          <a:prstGeom prst="rect">
            <a:avLst/>
          </a:prstGeom>
        </p:spPr>
      </p:pic>
    </p:spTree>
    <p:extLst>
      <p:ext uri="{BB962C8B-B14F-4D97-AF65-F5344CB8AC3E}">
        <p14:creationId xmlns:p14="http://schemas.microsoft.com/office/powerpoint/2010/main" val="64115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ntr" presetSubtype="16"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diamond(in)">
                                      <p:cBhvr>
                                        <p:cTn id="70" dur="2000"/>
                                        <p:tgtEl>
                                          <p:spTgt spid="20"/>
                                        </p:tgtEl>
                                      </p:cBhvr>
                                    </p:animEffect>
                                  </p:childTnLst>
                                </p:cTn>
                              </p:par>
                              <p:par>
                                <p:cTn id="71" presetID="8" presetClass="entr" presetSubtype="16"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diamond(in)">
                                      <p:cBhvr>
                                        <p:cTn id="7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P spid="11" grpId="0"/>
      <p:bldP spid="13" grpId="0"/>
      <p:bldP spid="15" grpId="0"/>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6187" y="1112901"/>
            <a:ext cx="8621486" cy="4524315"/>
          </a:xfrm>
          <a:prstGeom prst="rect">
            <a:avLst/>
          </a:prstGeom>
        </p:spPr>
        <p:txBody>
          <a:bodyPr wrap="square">
            <a:spAutoFit/>
          </a:bodyPr>
          <a:lstStyle/>
          <a:p>
            <a:r>
              <a:rPr lang="vi-VN" sz="3200" b="1" dirty="0" smtClean="0">
                <a:solidFill>
                  <a:srgbClr val="5BBF01"/>
                </a:solidFill>
                <a:latin typeface="Times New Roman" panose="02020603050405020304" pitchFamily="18" charset="0"/>
                <a:cs typeface="Times New Roman" panose="02020603050405020304" pitchFamily="18" charset="0"/>
              </a:rPr>
              <a:t>Có rất nhiều hiện tượng xảy ra xung quanh chúng ta. Ví dụ mưa, nắng, sấm sét…là những hiện tượng thiên nhiên; tên lửa rời bệ phóng, đoàn tàu chạy trên đệm từ,…là những hiện tượng do con người tạo ra. Chúng ta có thể cảm nhận được các hiện tượng xung quanh bằng các giác quan của mình, nhưng có phải lúc nào chúng ta cũng cảm nhận đúng hiện tượng đang xảy ra không? </a:t>
            </a:r>
            <a:endParaRPr lang="en-US" sz="3200" b="1" dirty="0">
              <a:solidFill>
                <a:srgbClr val="5BBF0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25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2" y="3"/>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sp>
        <p:nvSpPr>
          <p:cNvPr id="3" name="TextBox 2"/>
          <p:cNvSpPr txBox="1"/>
          <p:nvPr/>
        </p:nvSpPr>
        <p:spPr>
          <a:xfrm>
            <a:off x="1524000" y="609603"/>
            <a:ext cx="2286000" cy="461665"/>
          </a:xfrm>
          <a:prstGeom prst="rect">
            <a:avLst/>
          </a:prstGeom>
          <a:noFill/>
        </p:spPr>
        <p:txBody>
          <a:bodyPr wrap="square" rtlCol="0">
            <a:spAutoFit/>
          </a:bodyPr>
          <a:lstStyle/>
          <a:p>
            <a:r>
              <a:rPr lang="en-US" sz="2400" b="1" dirty="0">
                <a:solidFill>
                  <a:srgbClr val="0000CC"/>
                </a:solidFill>
                <a:latin typeface="Times New Roman" pitchFamily="18" charset="0"/>
                <a:cs typeface="Times New Roman" pitchFamily="18" charset="0"/>
              </a:rPr>
              <a:t>B. </a:t>
            </a:r>
            <a:r>
              <a:rPr lang="en-US" sz="2400" b="1" dirty="0" err="1">
                <a:solidFill>
                  <a:srgbClr val="0000CC"/>
                </a:solidFill>
                <a:latin typeface="Times New Roman" pitchFamily="18" charset="0"/>
                <a:cs typeface="Times New Roman" pitchFamily="18" charset="0"/>
              </a:rPr>
              <a:t>Nội</a:t>
            </a:r>
            <a:r>
              <a:rPr lang="en-US" sz="2400" b="1" dirty="0">
                <a:solidFill>
                  <a:srgbClr val="0000CC"/>
                </a:solidFill>
                <a:latin typeface="Times New Roman" pitchFamily="18" charset="0"/>
                <a:cs typeface="Times New Roman" pitchFamily="18" charset="0"/>
              </a:rPr>
              <a:t> dung</a:t>
            </a:r>
          </a:p>
        </p:txBody>
      </p:sp>
      <p:sp>
        <p:nvSpPr>
          <p:cNvPr id="4" name="Oval 3"/>
          <p:cNvSpPr/>
          <p:nvPr/>
        </p:nvSpPr>
        <p:spPr>
          <a:xfrm>
            <a:off x="1905000" y="2999839"/>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1</a:t>
            </a:r>
          </a:p>
        </p:txBody>
      </p:sp>
      <p:sp>
        <p:nvSpPr>
          <p:cNvPr id="5" name="Oval 4"/>
          <p:cNvSpPr/>
          <p:nvPr/>
        </p:nvSpPr>
        <p:spPr>
          <a:xfrm>
            <a:off x="3733800" y="2999839"/>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2</a:t>
            </a:r>
          </a:p>
        </p:txBody>
      </p:sp>
      <p:sp>
        <p:nvSpPr>
          <p:cNvPr id="6" name="Oval 5"/>
          <p:cNvSpPr/>
          <p:nvPr/>
        </p:nvSpPr>
        <p:spPr>
          <a:xfrm>
            <a:off x="5334000" y="2923639"/>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3</a:t>
            </a:r>
          </a:p>
        </p:txBody>
      </p:sp>
      <p:sp>
        <p:nvSpPr>
          <p:cNvPr id="7" name="Oval 6"/>
          <p:cNvSpPr/>
          <p:nvPr/>
        </p:nvSpPr>
        <p:spPr>
          <a:xfrm>
            <a:off x="7010400" y="2847439"/>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4</a:t>
            </a:r>
          </a:p>
        </p:txBody>
      </p:sp>
      <p:sp>
        <p:nvSpPr>
          <p:cNvPr id="9" name="Right Arrow 8"/>
          <p:cNvSpPr/>
          <p:nvPr/>
        </p:nvSpPr>
        <p:spPr>
          <a:xfrm>
            <a:off x="4724400" y="3457039"/>
            <a:ext cx="609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2971800" y="3457039"/>
            <a:ext cx="609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6400800" y="3380839"/>
            <a:ext cx="609600" cy="1524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flipH="1">
            <a:off x="2362202" y="2390239"/>
            <a:ext cx="45719" cy="533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flipH="1">
            <a:off x="5791202" y="2390239"/>
            <a:ext cx="45719" cy="533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191000" y="3990439"/>
            <a:ext cx="762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7467600" y="3838039"/>
            <a:ext cx="76200" cy="609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29930" y="1595109"/>
            <a:ext cx="2664187" cy="707886"/>
          </a:xfrm>
          <a:prstGeom prst="rect">
            <a:avLst/>
          </a:prstGeom>
          <a:ln>
            <a:solidFill>
              <a:srgbClr val="FF0000"/>
            </a:solidFill>
          </a:ln>
        </p:spPr>
        <p:txBody>
          <a:bodyPr wrap="square">
            <a:spAutoFit/>
          </a:bodyPr>
          <a:lstStyle/>
          <a:p>
            <a:r>
              <a:rPr lang="vi-VN" sz="2000" b="0" i="0" dirty="0" smtClean="0">
                <a:solidFill>
                  <a:srgbClr val="C00000"/>
                </a:solidFill>
                <a:effectLst/>
                <a:latin typeface="Muli"/>
              </a:rPr>
              <a:t>I. Sự cảm nhận hiện tượng</a:t>
            </a:r>
            <a:endParaRPr lang="vi-VN" sz="2000" b="0" i="0" dirty="0">
              <a:solidFill>
                <a:srgbClr val="C00000"/>
              </a:solidFill>
              <a:effectLst/>
              <a:latin typeface="Muli"/>
            </a:endParaRPr>
          </a:p>
        </p:txBody>
      </p:sp>
      <p:sp>
        <p:nvSpPr>
          <p:cNvPr id="19" name="Rectangle 18"/>
          <p:cNvSpPr/>
          <p:nvPr/>
        </p:nvSpPr>
        <p:spPr>
          <a:xfrm>
            <a:off x="2971800" y="4654807"/>
            <a:ext cx="2667000" cy="400110"/>
          </a:xfrm>
          <a:prstGeom prst="rect">
            <a:avLst/>
          </a:prstGeom>
          <a:ln>
            <a:solidFill>
              <a:srgbClr val="FF0000"/>
            </a:solidFill>
          </a:ln>
        </p:spPr>
        <p:txBody>
          <a:bodyPr wrap="square">
            <a:spAutoFit/>
          </a:bodyPr>
          <a:lstStyle/>
          <a:p>
            <a:pPr fontAlgn="base"/>
            <a:r>
              <a:rPr lang="vi-VN" sz="2000" b="1" dirty="0" smtClean="0">
                <a:solidFill>
                  <a:srgbClr val="C00000"/>
                </a:solidFill>
                <a:latin typeface="Times New Roman" pitchFamily="18" charset="0"/>
                <a:cs typeface="Times New Roman" pitchFamily="18" charset="0"/>
              </a:rPr>
              <a:t>II. Đo chiều dài</a:t>
            </a:r>
            <a:endParaRPr lang="vi-VN" sz="2000" b="1" dirty="0">
              <a:solidFill>
                <a:srgbClr val="C00000"/>
              </a:solidFill>
              <a:latin typeface="Times New Roman" pitchFamily="18" charset="0"/>
              <a:cs typeface="Times New Roman" pitchFamily="18" charset="0"/>
            </a:endParaRPr>
          </a:p>
        </p:txBody>
      </p:sp>
      <p:sp>
        <p:nvSpPr>
          <p:cNvPr id="20" name="Rectangle 19"/>
          <p:cNvSpPr/>
          <p:nvPr/>
        </p:nvSpPr>
        <p:spPr>
          <a:xfrm>
            <a:off x="4659285" y="1881023"/>
            <a:ext cx="2438400" cy="400110"/>
          </a:xfrm>
          <a:prstGeom prst="rect">
            <a:avLst/>
          </a:prstGeom>
          <a:ln>
            <a:solidFill>
              <a:srgbClr val="FF0000"/>
            </a:solidFill>
          </a:ln>
        </p:spPr>
        <p:txBody>
          <a:bodyPr wrap="square">
            <a:spAutoFit/>
          </a:bodyPr>
          <a:lstStyle/>
          <a:p>
            <a:pPr fontAlgn="base"/>
            <a:r>
              <a:rPr lang="vi-VN" sz="2000" b="1" dirty="0" smtClean="0">
                <a:solidFill>
                  <a:srgbClr val="C00000"/>
                </a:solidFill>
                <a:latin typeface="Times New Roman" pitchFamily="18" charset="0"/>
                <a:cs typeface="Times New Roman" pitchFamily="18" charset="0"/>
              </a:rPr>
              <a:t>III. Đo khối lượng</a:t>
            </a:r>
            <a:endParaRPr lang="en-US" sz="2000" b="1" dirty="0">
              <a:solidFill>
                <a:srgbClr val="C00000"/>
              </a:solidFill>
              <a:latin typeface="Times New Roman" pitchFamily="18" charset="0"/>
              <a:cs typeface="Times New Roman" pitchFamily="18" charset="0"/>
            </a:endParaRPr>
          </a:p>
        </p:txBody>
      </p:sp>
      <p:sp>
        <p:nvSpPr>
          <p:cNvPr id="21" name="Rectangle 20"/>
          <p:cNvSpPr/>
          <p:nvPr/>
        </p:nvSpPr>
        <p:spPr>
          <a:xfrm>
            <a:off x="6476011" y="4523839"/>
            <a:ext cx="1983178" cy="400110"/>
          </a:xfrm>
          <a:prstGeom prst="rect">
            <a:avLst/>
          </a:prstGeom>
          <a:ln>
            <a:solidFill>
              <a:srgbClr val="FF0000"/>
            </a:solidFill>
          </a:ln>
        </p:spPr>
        <p:txBody>
          <a:bodyPr wrap="square">
            <a:spAutoFit/>
          </a:bodyPr>
          <a:lstStyle/>
          <a:p>
            <a:pPr fontAlgn="base"/>
            <a:r>
              <a:rPr lang="vi-VN" sz="2000" b="1" dirty="0" smtClean="0">
                <a:solidFill>
                  <a:srgbClr val="C00000"/>
                </a:solidFill>
                <a:latin typeface="Times New Roman" pitchFamily="18" charset="0"/>
                <a:cs typeface="Times New Roman" pitchFamily="18" charset="0"/>
              </a:rPr>
              <a:t>IV. Đo thời gian</a:t>
            </a:r>
            <a:endParaRPr lang="vi-VN"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4749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edge">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edge">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heckerboard(across)">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4)">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heckerboard(across)">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to="" calcmode="lin" valueType="num">
                                      <p:cBhvr>
                                        <p:cTn id="62" dur="1" fill="hold"/>
                                        <p:tgtEl>
                                          <p:spTgt spid="19"/>
                                        </p:tgtEl>
                                        <p:attrNameLst>
                                          <p:attrName/>
                                        </p:attrNameLst>
                                      </p:cBhvr>
                                    </p:anim>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heckerboard(across)">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edge">
                                      <p:cBhvr>
                                        <p:cTn id="72" dur="2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checkerboard(across)">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edge">
                                      <p:cBhvr>
                                        <p:cTn id="8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9" grpId="0" animBg="1"/>
      <p:bldP spid="10" grpId="0" animBg="1"/>
      <p:bldP spid="11"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7" name="Rectangle 6"/>
          <p:cNvSpPr/>
          <p:nvPr/>
        </p:nvSpPr>
        <p:spPr>
          <a:xfrm>
            <a:off x="6115064" y="507831"/>
            <a:ext cx="6162280" cy="830997"/>
          </a:xfrm>
          <a:prstGeom prst="rect">
            <a:avLst/>
          </a:prstGeom>
        </p:spPr>
        <p:txBody>
          <a:bodyPr wrap="square">
            <a:spAutoFit/>
          </a:bodyPr>
          <a:lstStyle/>
          <a:p>
            <a:r>
              <a:rPr lang="en-US" sz="2400" b="1" i="1" dirty="0" err="1">
                <a:solidFill>
                  <a:srgbClr val="0000CC"/>
                </a:solidFill>
                <a:latin typeface="Times New Roman" panose="02020603050405020304" pitchFamily="18" charset="0"/>
                <a:cs typeface="Times New Roman" panose="02020603050405020304" pitchFamily="18" charset="0"/>
              </a:rPr>
              <a:t>Hình</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tròn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màu</a:t>
            </a:r>
            <a:r>
              <a:rPr lang="en-US" sz="2400" b="1" i="1" dirty="0">
                <a:solidFill>
                  <a:srgbClr val="0000CC"/>
                </a:solidFill>
                <a:latin typeface="Times New Roman" panose="02020603050405020304" pitchFamily="18" charset="0"/>
                <a:cs typeface="Times New Roman" panose="02020603050405020304" pitchFamily="18" charset="0"/>
              </a:rPr>
              <a:t> cam ở </a:t>
            </a:r>
            <a:r>
              <a:rPr lang="en-US" sz="2400" b="1" i="1" dirty="0" err="1">
                <a:solidFill>
                  <a:srgbClr val="0000CC"/>
                </a:solidFill>
                <a:latin typeface="Times New Roman" panose="02020603050405020304" pitchFamily="18" charset="0"/>
                <a:cs typeface="Times New Roman" panose="02020603050405020304" pitchFamily="18" charset="0"/>
              </a:rPr>
              <a:t>hai</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hình</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có</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bằng</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nhau</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không</a:t>
            </a:r>
            <a:r>
              <a:rPr lang="en-US" sz="2400" b="1" i="1" dirty="0">
                <a:solidFill>
                  <a:srgbClr val="0000CC"/>
                </a:solidFill>
                <a:latin typeface="Times New Roman" panose="02020603050405020304" pitchFamily="18" charset="0"/>
                <a:cs typeface="Times New Roman" panose="02020603050405020304" pitchFamily="18" charset="0"/>
              </a:rPr>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587" y="1384994"/>
            <a:ext cx="4863200" cy="333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outerShdw>
                </a:effectLst>
              </a14:hiddenEffects>
            </a:ext>
          </a:extLst>
        </p:spPr>
      </p:pic>
      <p:sp>
        <p:nvSpPr>
          <p:cNvPr id="9" name="Rectangle 8"/>
          <p:cNvSpPr/>
          <p:nvPr/>
        </p:nvSpPr>
        <p:spPr>
          <a:xfrm>
            <a:off x="6127743" y="5496215"/>
            <a:ext cx="6205545" cy="461665"/>
          </a:xfrm>
          <a:prstGeom prst="rect">
            <a:avLst/>
          </a:prstGeom>
        </p:spPr>
        <p:txBody>
          <a:bodyPr wrap="none">
            <a:spAutoFit/>
          </a:bodyPr>
          <a:lstStyle/>
          <a:p>
            <a:r>
              <a:rPr lang="vi-VN" sz="2400" b="1" dirty="0">
                <a:solidFill>
                  <a:srgbClr val="006600"/>
                </a:solidFill>
                <a:latin typeface="Times New Roman" panose="02020603050405020304" pitchFamily="18" charset="0"/>
                <a:cs typeface="Times New Roman" panose="02020603050405020304" pitchFamily="18" charset="0"/>
              </a:rPr>
              <a:t>Ở hình 3.1: Hình tròn màu đỏ ở hình b to hơn</a:t>
            </a:r>
            <a:endParaRPr lang="en-US"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63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3" name="Rectangle 2"/>
          <p:cNvSpPr/>
          <p:nvPr/>
        </p:nvSpPr>
        <p:spPr>
          <a:xfrm>
            <a:off x="6096000" y="600164"/>
            <a:ext cx="6096000" cy="1200329"/>
          </a:xfrm>
          <a:prstGeom prst="rect">
            <a:avLst/>
          </a:prstGeom>
        </p:spPr>
        <p:txBody>
          <a:bodyPr>
            <a:spAutoFit/>
          </a:bodyPr>
          <a:lstStyle/>
          <a:p>
            <a:r>
              <a:rPr lang="en-US" sz="2400" b="1" i="1" dirty="0" err="1">
                <a:solidFill>
                  <a:srgbClr val="0000CC"/>
                </a:solidFill>
                <a:latin typeface="Times New Roman" panose="02020603050405020304" pitchFamily="18" charset="0"/>
                <a:cs typeface="Times New Roman" panose="02020603050405020304" pitchFamily="18" charset="0"/>
              </a:rPr>
              <a:t>Dựa</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vào</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quan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sát</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hãy</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sắp</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xếp</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các</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đoạn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thẳng</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nằm</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ngang</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trên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mỗi</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hình</a:t>
            </a:r>
            <a:r>
              <a:rPr lang="en-US" sz="2400" b="1" i="1" dirty="0">
                <a:solidFill>
                  <a:srgbClr val="0000CC"/>
                </a:solidFill>
                <a:latin typeface="Times New Roman" panose="02020603050405020304" pitchFamily="18" charset="0"/>
                <a:cs typeface="Times New Roman" panose="02020603050405020304" pitchFamily="18" charset="0"/>
              </a:rPr>
              <a:t> 3.2a </a:t>
            </a:r>
            <a:r>
              <a:rPr lang="en-US" sz="2400" b="1" i="1" dirty="0" err="1">
                <a:solidFill>
                  <a:srgbClr val="0000CC"/>
                </a:solidFill>
                <a:latin typeface="Times New Roman" panose="02020603050405020304" pitchFamily="18" charset="0"/>
                <a:cs typeface="Times New Roman" panose="02020603050405020304" pitchFamily="18" charset="0"/>
              </a:rPr>
              <a:t>và</a:t>
            </a:r>
            <a:r>
              <a:rPr lang="en-US" sz="2400" b="1" i="1" dirty="0">
                <a:solidFill>
                  <a:srgbClr val="0000CC"/>
                </a:solidFill>
                <a:latin typeface="Times New Roman" panose="02020603050405020304" pitchFamily="18" charset="0"/>
                <a:cs typeface="Times New Roman" panose="02020603050405020304" pitchFamily="18" charset="0"/>
              </a:rPr>
              <a:t> 3.2b </a:t>
            </a:r>
            <a:r>
              <a:rPr lang="en-US" sz="2400" b="1" i="1" dirty="0" err="1">
                <a:solidFill>
                  <a:srgbClr val="0000CC"/>
                </a:solidFill>
                <a:latin typeface="Times New Roman" panose="02020603050405020304" pitchFamily="18" charset="0"/>
                <a:cs typeface="Times New Roman" panose="02020603050405020304" pitchFamily="18" charset="0"/>
              </a:rPr>
              <a:t>theo</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thứ</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tự</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từ</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ngắn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đến</a:t>
            </a:r>
            <a:r>
              <a:rPr lang="en-US" sz="2400" b="1" i="1" dirty="0">
                <a:solidFill>
                  <a:srgbClr val="0000CC"/>
                </a:solidFill>
                <a:latin typeface="Times New Roman" panose="02020603050405020304" pitchFamily="18" charset="0"/>
                <a:cs typeface="Times New Roman" panose="02020603050405020304" pitchFamily="18" charset="0"/>
              </a:rPr>
              <a:t> </a:t>
            </a:r>
            <a:r>
              <a:rPr lang="en-US" sz="2400" b="1" i="1" dirty="0" err="1">
                <a:solidFill>
                  <a:srgbClr val="0000CC"/>
                </a:solidFill>
                <a:latin typeface="Times New Roman" panose="02020603050405020304" pitchFamily="18" charset="0"/>
                <a:cs typeface="Times New Roman" panose="02020603050405020304" pitchFamily="18" charset="0"/>
              </a:rPr>
              <a:t>dài</a:t>
            </a:r>
            <a:r>
              <a:rPr lang="en-US" sz="2400" b="1" i="1" dirty="0">
                <a:solidFill>
                  <a:srgbClr val="0000CC"/>
                </a:solidFill>
                <a:latin typeface="Times New Roman" panose="02020603050405020304" pitchFamily="18"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6329139" y="2087371"/>
            <a:ext cx="5537843" cy="2430038"/>
          </a:xfrm>
          <a:prstGeom prst="rect">
            <a:avLst/>
          </a:prstGeom>
        </p:spPr>
      </p:pic>
      <p:sp>
        <p:nvSpPr>
          <p:cNvPr id="10" name="Rectangle 9"/>
          <p:cNvSpPr>
            <a:spLocks noChangeArrowheads="1"/>
          </p:cNvSpPr>
          <p:nvPr/>
        </p:nvSpPr>
        <p:spPr bwMode="auto">
          <a:xfrm>
            <a:off x="6329139" y="4804287"/>
            <a:ext cx="3525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err="1" smtClean="0">
                <a:solidFill>
                  <a:srgbClr val="660033"/>
                </a:solidFill>
                <a:latin typeface="Times New Roman" panose="02020603050405020304" pitchFamily="18" charset="0"/>
                <a:cs typeface="Times New Roman" panose="02020603050405020304" pitchFamily="18" charset="0"/>
              </a:rPr>
              <a:t>Hình</a:t>
            </a:r>
            <a:r>
              <a:rPr lang="en-US" altLang="en-US" sz="2400" b="1" dirty="0" smtClean="0">
                <a:solidFill>
                  <a:srgbClr val="660033"/>
                </a:solidFill>
                <a:latin typeface="Times New Roman" panose="02020603050405020304" pitchFamily="18" charset="0"/>
                <a:cs typeface="Times New Roman" panose="02020603050405020304" pitchFamily="18" charset="0"/>
              </a:rPr>
              <a:t> 3.2a: 1 – 3 – 2 </a:t>
            </a:r>
          </a:p>
          <a:p>
            <a:pPr eaLnBrk="0" fontAlgn="base" hangingPunct="0">
              <a:spcBef>
                <a:spcPct val="0"/>
              </a:spcBef>
              <a:spcAft>
                <a:spcPct val="0"/>
              </a:spcAft>
            </a:pPr>
            <a:r>
              <a:rPr lang="en-US" altLang="en-US" sz="2400" b="1" dirty="0" err="1" smtClean="0">
                <a:solidFill>
                  <a:srgbClr val="660033"/>
                </a:solidFill>
                <a:latin typeface="Times New Roman" panose="02020603050405020304" pitchFamily="18" charset="0"/>
                <a:cs typeface="Times New Roman" panose="02020603050405020304" pitchFamily="18" charset="0"/>
              </a:rPr>
              <a:t>Hình</a:t>
            </a:r>
            <a:r>
              <a:rPr lang="en-US" altLang="en-US" sz="2400" b="1" dirty="0" smtClean="0">
                <a:solidFill>
                  <a:srgbClr val="660033"/>
                </a:solidFill>
                <a:latin typeface="Times New Roman" panose="02020603050405020304" pitchFamily="18" charset="0"/>
                <a:cs typeface="Times New Roman" panose="02020603050405020304" pitchFamily="18" charset="0"/>
              </a:rPr>
              <a:t> 3.2 b: 2 – 3 – 1 </a:t>
            </a:r>
          </a:p>
        </p:txBody>
      </p:sp>
    </p:spTree>
    <p:extLst>
      <p:ext uri="{BB962C8B-B14F-4D97-AF65-F5344CB8AC3E}">
        <p14:creationId xmlns:p14="http://schemas.microsoft.com/office/powerpoint/2010/main" val="200211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circle(in)">
                                      <p:cBhvr>
                                        <p:cTn id="19" dur="2000"/>
                                        <p:tgtEl>
                                          <p:spTgt spid="1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2" name="Rectangle 11"/>
          <p:cNvSpPr>
            <a:spLocks noChangeArrowheads="1"/>
          </p:cNvSpPr>
          <p:nvPr/>
        </p:nvSpPr>
        <p:spPr bwMode="auto">
          <a:xfrm>
            <a:off x="6139130" y="1708160"/>
            <a:ext cx="59495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vi-VN" altLang="en-US" sz="2400" b="1" i="1" dirty="0" smtClean="0">
                <a:solidFill>
                  <a:srgbClr val="0000CC"/>
                </a:solidFill>
                <a:latin typeface="Times New Roman" panose="02020603050405020304" pitchFamily="18" charset="0"/>
                <a:cs typeface="Times New Roman" panose="02020603050405020304" pitchFamily="18" charset="0"/>
              </a:rPr>
              <a:t>Hãy lấy ví dụ chứng tỏ các giác quan có thể cảm nhận sai một số hiện tượng.</a:t>
            </a:r>
            <a:endParaRPr lang="en-US" altLang="en-US" sz="2400" b="1" i="1" dirty="0" smtClean="0">
              <a:solidFill>
                <a:srgbClr val="0000CC"/>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6065909" y="2490463"/>
            <a:ext cx="594955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vi-VN" altLang="en-US" sz="2400" b="1" dirty="0" smtClean="0">
                <a:solidFill>
                  <a:srgbClr val="660033"/>
                </a:solidFill>
                <a:latin typeface="Times New Roman" panose="02020603050405020304" pitchFamily="18" charset="0"/>
                <a:cs typeface="Times New Roman" panose="02020603050405020304" pitchFamily="18" charset="0"/>
              </a:rPr>
              <a:t>Ví dụ:</a:t>
            </a:r>
            <a:endParaRPr lang="en-US" altLang="en-US" sz="2400" b="1" dirty="0" smtClean="0">
              <a:solidFill>
                <a:srgbClr val="660033"/>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vi-VN" altLang="en-US" sz="2400" b="1" dirty="0">
                <a:solidFill>
                  <a:srgbClr val="660033"/>
                </a:solidFill>
                <a:latin typeface="Times New Roman" panose="02020603050405020304" pitchFamily="18" charset="0"/>
                <a:cs typeface="Times New Roman" panose="02020603050405020304" pitchFamily="18" charset="0"/>
              </a:rPr>
              <a:t>-Khi đi từ nhà tới trường e nghĩ mình chỉ đi hết 5 phút nhưng khi sử dụng đồng hồ đo thì mất 7 phút.</a:t>
            </a:r>
            <a:endParaRPr lang="vi-VN" altLang="en-US" sz="2400" b="1" dirty="0" smtClean="0">
              <a:solidFill>
                <a:srgbClr val="660033"/>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vi-VN" altLang="en-US" sz="2400" b="1" dirty="0" smtClean="0">
                <a:solidFill>
                  <a:srgbClr val="660033"/>
                </a:solidFill>
                <a:latin typeface="Times New Roman" panose="02020603050405020304" pitchFamily="18" charset="0"/>
                <a:cs typeface="Times New Roman" panose="02020603050405020304" pitchFamily="18" charset="0"/>
              </a:rPr>
              <a:t>- Đứng trên nhà cao tầng quan sát thấy mọi vật dưới đất nhỏ bé.</a:t>
            </a:r>
          </a:p>
          <a:p>
            <a:pPr eaLnBrk="0" fontAlgn="base" hangingPunct="0">
              <a:spcBef>
                <a:spcPct val="0"/>
              </a:spcBef>
              <a:spcAft>
                <a:spcPct val="0"/>
              </a:spcAft>
            </a:pPr>
            <a:r>
              <a:rPr lang="vi-VN" altLang="en-US" sz="2400" b="1" dirty="0" smtClean="0">
                <a:solidFill>
                  <a:srgbClr val="660033"/>
                </a:solidFill>
                <a:latin typeface="Times New Roman" panose="02020603050405020304" pitchFamily="18" charset="0"/>
                <a:cs typeface="Times New Roman" panose="02020603050405020304" pitchFamily="18" charset="0"/>
              </a:rPr>
              <a:t>- Khi cho chiếc đũa vào cốc thủy tinh, quan sát thấy chiếc đũa bị biến dạng.</a:t>
            </a:r>
          </a:p>
        </p:txBody>
      </p:sp>
      <p:sp>
        <p:nvSpPr>
          <p:cNvPr id="14" name="Rectangle 13"/>
          <p:cNvSpPr/>
          <p:nvPr/>
        </p:nvSpPr>
        <p:spPr>
          <a:xfrm>
            <a:off x="6065909" y="461665"/>
            <a:ext cx="6096000" cy="830997"/>
          </a:xfrm>
          <a:prstGeom prst="rect">
            <a:avLst/>
          </a:prstGeom>
        </p:spPr>
        <p:txBody>
          <a:bodyPr>
            <a:spAutoFit/>
          </a:bodyPr>
          <a:lstStyle/>
          <a:p>
            <a:r>
              <a:rPr lang="vi-VN" sz="2400" b="1" i="1" dirty="0" smtClean="0">
                <a:solidFill>
                  <a:srgbClr val="0000CC"/>
                </a:solidFill>
                <a:latin typeface="Times New Roman" panose="02020603050405020304" pitchFamily="18" charset="0"/>
                <a:cs typeface="Times New Roman" panose="02020603050405020304" pitchFamily="18" charset="0"/>
              </a:rPr>
              <a:t>Muốn </a:t>
            </a:r>
            <a:r>
              <a:rPr lang="vi-VN" sz="2400" b="1" i="1" dirty="0">
                <a:solidFill>
                  <a:srgbClr val="0000CC"/>
                </a:solidFill>
                <a:latin typeface="Times New Roman" panose="02020603050405020304" pitchFamily="18" charset="0"/>
                <a:cs typeface="Times New Roman" panose="02020603050405020304" pitchFamily="18" charset="0"/>
              </a:rPr>
              <a:t>biết chính xác phải làm thế nào? Em dùng thước nào?</a:t>
            </a:r>
            <a:endParaRPr lang="en-US" sz="2400" b="1" i="1" dirty="0">
              <a:solidFill>
                <a:srgbClr val="0000CC"/>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6065909" y="1292662"/>
            <a:ext cx="6046848" cy="461665"/>
          </a:xfrm>
          <a:prstGeom prst="rect">
            <a:avLst/>
          </a:prstGeom>
        </p:spPr>
        <p:txBody>
          <a:bodyPr wrap="none">
            <a:spAutoFit/>
          </a:bodyPr>
          <a:lstStyle/>
          <a:p>
            <a:r>
              <a:rPr lang="vi-VN" sz="2400" b="1" dirty="0">
                <a:solidFill>
                  <a:srgbClr val="660033"/>
                </a:solidFill>
                <a:latin typeface="Times New Roman" panose="02020603050405020304" pitchFamily="18" charset="0"/>
                <a:cs typeface="Times New Roman" panose="02020603050405020304" pitchFamily="18" charset="0"/>
              </a:rPr>
              <a:t>Muốn biết chính xác ta dùng thước kẻ để đo.</a:t>
            </a:r>
            <a:endParaRPr lang="en-US" sz="2400" b="1" dirty="0">
              <a:solidFill>
                <a:srgbClr val="660033"/>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396" y="784831"/>
            <a:ext cx="6096000" cy="3046988"/>
          </a:xfrm>
          <a:prstGeom prst="rect">
            <a:avLst/>
          </a:prstGeom>
        </p:spPr>
        <p:txBody>
          <a:bodyPr>
            <a:spAutoFit/>
          </a:bodyPr>
          <a:lstStyle/>
          <a:p>
            <a:r>
              <a:rPr lang="vi-VN" sz="2400" b="1" dirty="0">
                <a:latin typeface="+mj-lt"/>
              </a:rPr>
              <a:t>- Chúng ta có thể cảm nhận được các hiện tượng xung quanh bằng các giác quan của mình, nhưng không phải lúc nào chúng ta cũng cảm nhận đúng hiện tượng đang xảy ra.</a:t>
            </a:r>
          </a:p>
          <a:p>
            <a:r>
              <a:rPr lang="vi-VN" sz="2400" b="1" dirty="0">
                <a:latin typeface="+mj-lt"/>
              </a:rPr>
              <a:t>- Vì thế, đối với những hiện tượng cần sự chính xác, thay vì tin vào giác quan thì ta cần thực hiện thêm các phép đo.</a:t>
            </a:r>
          </a:p>
          <a:p>
            <a:r>
              <a:rPr lang="vi-VN" sz="2400" b="1" dirty="0">
                <a:latin typeface="+mj-lt"/>
              </a:rPr>
              <a:t>- Kết quả đo gồm số đo và đơn vị đo.</a:t>
            </a:r>
          </a:p>
        </p:txBody>
      </p:sp>
      <p:sp>
        <p:nvSpPr>
          <p:cNvPr id="17" name="TextBox 6"/>
          <p:cNvSpPr txBox="1">
            <a:spLocks noChangeArrowheads="1"/>
          </p:cNvSpPr>
          <p:nvPr/>
        </p:nvSpPr>
        <p:spPr bwMode="auto">
          <a:xfrm>
            <a:off x="7396" y="3777160"/>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19792" y="4226061"/>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dirty="0" smtClean="0">
                <a:solidFill>
                  <a:srgbClr val="006600"/>
                </a:solidFill>
                <a:latin typeface="Times New Roman" panose="02020603050405020304" pitchFamily="18" charset="0"/>
                <a:cs typeface="Times New Roman" panose="02020603050405020304" pitchFamily="18" charset="0"/>
              </a:rPr>
              <a:t>1. </a:t>
            </a:r>
            <a:r>
              <a:rPr lang="en-US" altLang="en-US" sz="2400" b="1" dirty="0" err="1" smtClean="0">
                <a:solidFill>
                  <a:srgbClr val="006600"/>
                </a:solidFill>
                <a:latin typeface="Times New Roman" panose="02020603050405020304" pitchFamily="18" charset="0"/>
                <a:cs typeface="Times New Roman" panose="02020603050405020304" pitchFamily="18" charset="0"/>
              </a:rPr>
              <a:t>Đơn</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vị</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đo</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chiều</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dài</a:t>
            </a:r>
            <a:endParaRPr lang="en-US" altLang="en-US" sz="2400"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218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wheel(1)">
                                      <p:cBhvr>
                                        <p:cTn id="27" dur="20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3">
                                            <p:txEl>
                                              <p:pRg st="1" end="1"/>
                                            </p:txEl>
                                          </p:spTgt>
                                        </p:tgtEl>
                                        <p:attrNameLst>
                                          <p:attrName>style.visibility</p:attrName>
                                        </p:attrNameLst>
                                      </p:cBhvr>
                                      <p:to>
                                        <p:strVal val="visible"/>
                                      </p:to>
                                    </p:set>
                                    <p:animEffect transition="in" filter="wheel(1)">
                                      <p:cBhvr>
                                        <p:cTn id="32" dur="2000"/>
                                        <p:tgtEl>
                                          <p:spTgt spid="1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3">
                                            <p:txEl>
                                              <p:pRg st="2" end="2"/>
                                            </p:txEl>
                                          </p:spTgt>
                                        </p:tgtEl>
                                        <p:attrNameLst>
                                          <p:attrName>style.visibility</p:attrName>
                                        </p:attrNameLst>
                                      </p:cBhvr>
                                      <p:to>
                                        <p:strVal val="visible"/>
                                      </p:to>
                                    </p:set>
                                    <p:animEffect transition="in" filter="checkerboard(across)">
                                      <p:cBhvr>
                                        <p:cTn id="37" dur="500"/>
                                        <p:tgtEl>
                                          <p:spTgt spid="13">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 calcmode="lin" valueType="num">
                                      <p:cBhvr>
                                        <p:cTn id="42"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4" dur="500"/>
                                        <p:tgtEl>
                                          <p:spTgt spid="1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circle(in)">
                                      <p:cBhvr>
                                        <p:cTn id="49" dur="2000"/>
                                        <p:tgtEl>
                                          <p:spTgt spid="1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xEl>
                                              <p:pRg st="1" end="1"/>
                                            </p:txEl>
                                          </p:spTgt>
                                        </p:tgtEl>
                                        <p:attrNameLst>
                                          <p:attrName>style.visibility</p:attrName>
                                        </p:attrNameLst>
                                      </p:cBhvr>
                                      <p:to>
                                        <p:strVal val="visible"/>
                                      </p:to>
                                    </p:set>
                                    <p:animEffect transition="in" filter="circle(in)">
                                      <p:cBhvr>
                                        <p:cTn id="54" dur="2000"/>
                                        <p:tgtEl>
                                          <p:spTgt spid="1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16">
                                            <p:txEl>
                                              <p:pRg st="2" end="2"/>
                                            </p:txEl>
                                          </p:spTgt>
                                        </p:tgtEl>
                                        <p:attrNameLst>
                                          <p:attrName>style.visibility</p:attrName>
                                        </p:attrNameLst>
                                      </p:cBhvr>
                                      <p:to>
                                        <p:strVal val="visible"/>
                                      </p:to>
                                    </p:set>
                                    <p:animEffect transition="in" filter="circle(in)">
                                      <p:cBhvr>
                                        <p:cTn id="59" dur="2000"/>
                                        <p:tgtEl>
                                          <p:spTgt spid="1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ircle(in)">
                                      <p:cBhvr>
                                        <p:cTn id="64" dur="2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p:cNvPr>
          <p:cNvSpPr>
            <a:spLocks noGrp="1"/>
          </p:cNvSpPr>
          <p:nvPr>
            <p:ph idx="1"/>
          </p:nvPr>
        </p:nvSpPr>
        <p:spPr>
          <a:xfrm>
            <a:off x="4235519" y="1090259"/>
            <a:ext cx="6984114" cy="5102198"/>
          </a:xfrm>
          <a:extLst/>
        </p:spPr>
        <p:txBody>
          <a:bodyPr>
            <a:normAutofit fontScale="92500" lnSpcReduction="20000"/>
          </a:bodyPr>
          <a:lstStyle/>
          <a:p>
            <a:pPr marL="484086" indent="-484086" algn="just">
              <a:buFontTx/>
              <a:buAutoNum type="arabicPeriod"/>
              <a:defRPr/>
            </a:pPr>
            <a:r>
              <a:rPr lang="en-US" sz="3012" b="1" i="1" dirty="0" err="1">
                <a:highlight>
                  <a:srgbClr val="FFFFFF"/>
                </a:highlight>
                <a:latin typeface="Times New Roman" pitchFamily="18" charset="0"/>
                <a:ea typeface="A3.NotoSans-San" panose="020B0502040504020204" pitchFamily="34" charset="0"/>
                <a:cs typeface="Times New Roman" pitchFamily="18" charset="0"/>
              </a:rPr>
              <a:t>Hình</a:t>
            </a:r>
            <a:r>
              <a:rPr lang="en-US" sz="3012" b="1" i="1" dirty="0">
                <a:highlight>
                  <a:srgbClr val="FFFFFF"/>
                </a:highlight>
                <a:latin typeface="Times New Roman" pitchFamily="18" charset="0"/>
                <a:ea typeface="A3.NotoSans-San" panose="020B0502040504020204" pitchFamily="34" charset="0"/>
                <a:cs typeface="Times New Roman" pitchFamily="18" charset="0"/>
              </a:rPr>
              <a:t> </a:t>
            </a:r>
            <a:r>
              <a:rPr lang="en-US" sz="3012" b="1" i="1" dirty="0" err="1">
                <a:highlight>
                  <a:srgbClr val="FFFFFF"/>
                </a:highlight>
                <a:latin typeface="Times New Roman" pitchFamily="18" charset="0"/>
                <a:ea typeface="A3.NotoSans-San" panose="020B0502040504020204" pitchFamily="34" charset="0"/>
                <a:cs typeface="Times New Roman" pitchFamily="18" charset="0"/>
              </a:rPr>
              <a:t>thức</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Hoạt</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động</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cặp</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đôi</a:t>
            </a:r>
            <a:endParaRPr lang="en-US" sz="3012" dirty="0">
              <a:highlight>
                <a:srgbClr val="FFFFFF"/>
              </a:highlight>
              <a:latin typeface="Times New Roman" pitchFamily="18" charset="0"/>
              <a:ea typeface="A3.NotoSans-San" panose="020B0502040504020204" pitchFamily="34" charset="0"/>
              <a:cs typeface="Times New Roman" pitchFamily="18" charset="0"/>
            </a:endParaRPr>
          </a:p>
          <a:p>
            <a:pPr marL="484086" indent="-484086" algn="just">
              <a:buFontTx/>
              <a:buAutoNum type="arabicPeriod"/>
              <a:defRPr/>
            </a:pPr>
            <a:r>
              <a:rPr lang="en-US" sz="3012" b="1" i="1" dirty="0" err="1">
                <a:highlight>
                  <a:srgbClr val="FFFFFF"/>
                </a:highlight>
                <a:latin typeface="Times New Roman" pitchFamily="18" charset="0"/>
                <a:ea typeface="A3.NotoSans-San" panose="020B0502040504020204" pitchFamily="34" charset="0"/>
                <a:cs typeface="Times New Roman" pitchFamily="18" charset="0"/>
              </a:rPr>
              <a:t>Thời</a:t>
            </a:r>
            <a:r>
              <a:rPr lang="en-US" sz="3012" b="1" i="1" dirty="0">
                <a:highlight>
                  <a:srgbClr val="FFFFFF"/>
                </a:highlight>
                <a:latin typeface="Times New Roman" pitchFamily="18" charset="0"/>
                <a:ea typeface="A3.NotoSans-San" panose="020B0502040504020204" pitchFamily="34" charset="0"/>
                <a:cs typeface="Times New Roman" pitchFamily="18" charset="0"/>
              </a:rPr>
              <a:t> </a:t>
            </a:r>
            <a:r>
              <a:rPr lang="en-US" sz="3012" b="1" i="1" dirty="0" err="1">
                <a:highlight>
                  <a:srgbClr val="FFFFFF"/>
                </a:highlight>
                <a:latin typeface="Times New Roman" pitchFamily="18" charset="0"/>
                <a:ea typeface="A3.NotoSans-San" panose="020B0502040504020204" pitchFamily="34" charset="0"/>
                <a:cs typeface="Times New Roman" pitchFamily="18" charset="0"/>
              </a:rPr>
              <a:t>gian</a:t>
            </a:r>
            <a:r>
              <a:rPr lang="en-US" sz="3012" dirty="0">
                <a:highlight>
                  <a:srgbClr val="FFFFFF"/>
                </a:highlight>
                <a:latin typeface="Times New Roman" pitchFamily="18" charset="0"/>
                <a:ea typeface="A3.NotoSans-San" panose="020B0502040504020204" pitchFamily="34" charset="0"/>
                <a:cs typeface="Times New Roman" pitchFamily="18" charset="0"/>
              </a:rPr>
              <a:t>: 3 </a:t>
            </a:r>
            <a:r>
              <a:rPr lang="en-US" sz="3012" dirty="0" err="1">
                <a:highlight>
                  <a:srgbClr val="FFFFFF"/>
                </a:highlight>
                <a:latin typeface="Times New Roman" pitchFamily="18" charset="0"/>
                <a:ea typeface="A3.NotoSans-San" panose="020B0502040504020204" pitchFamily="34" charset="0"/>
                <a:cs typeface="Times New Roman" pitchFamily="18" charset="0"/>
              </a:rPr>
              <a:t>phút</a:t>
            </a:r>
            <a:endParaRPr lang="en-US" sz="3012" dirty="0">
              <a:highlight>
                <a:srgbClr val="FFFFFF"/>
              </a:highlight>
              <a:latin typeface="Times New Roman" pitchFamily="18" charset="0"/>
              <a:ea typeface="A3.NotoSans-San" panose="020B0502040504020204" pitchFamily="34" charset="0"/>
              <a:cs typeface="Times New Roman" pitchFamily="18" charset="0"/>
            </a:endParaRPr>
          </a:p>
          <a:p>
            <a:pPr marL="484086" indent="-484086" algn="just">
              <a:lnSpc>
                <a:spcPct val="120000"/>
              </a:lnSpc>
              <a:spcBef>
                <a:spcPts val="0"/>
              </a:spcBef>
              <a:buFontTx/>
              <a:buAutoNum type="arabicPeriod"/>
              <a:defRPr/>
            </a:pPr>
            <a:r>
              <a:rPr lang="en-US" sz="3012" b="1" i="1" dirty="0" err="1">
                <a:highlight>
                  <a:srgbClr val="FFFFFF"/>
                </a:highlight>
                <a:latin typeface="Times New Roman" pitchFamily="18" charset="0"/>
                <a:ea typeface="A3.NotoSans-San" panose="020B0502040504020204" pitchFamily="34" charset="0"/>
                <a:cs typeface="Times New Roman" pitchFamily="18" charset="0"/>
              </a:rPr>
              <a:t>Nhiệm</a:t>
            </a:r>
            <a:r>
              <a:rPr lang="en-US" sz="3012" b="1" i="1" dirty="0">
                <a:highlight>
                  <a:srgbClr val="FFFFFF"/>
                </a:highlight>
                <a:latin typeface="Times New Roman" pitchFamily="18" charset="0"/>
                <a:ea typeface="A3.NotoSans-San" panose="020B0502040504020204" pitchFamily="34" charset="0"/>
                <a:cs typeface="Times New Roman" pitchFamily="18" charset="0"/>
              </a:rPr>
              <a:t> </a:t>
            </a:r>
            <a:r>
              <a:rPr lang="en-US" sz="3012" b="1" i="1" dirty="0" err="1">
                <a:highlight>
                  <a:srgbClr val="FFFFFF"/>
                </a:highlight>
                <a:latin typeface="Times New Roman" pitchFamily="18" charset="0"/>
                <a:ea typeface="A3.NotoSans-San" panose="020B0502040504020204" pitchFamily="34" charset="0"/>
                <a:cs typeface="Times New Roman" pitchFamily="18" charset="0"/>
              </a:rPr>
              <a:t>vụ</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Trả</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lời</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các</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câu</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hỏi</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sau</a:t>
            </a:r>
            <a:endParaRPr lang="en-US" sz="3012" dirty="0">
              <a:highlight>
                <a:srgbClr val="FFFFFF"/>
              </a:highlight>
              <a:latin typeface="Times New Roman" pitchFamily="18" charset="0"/>
              <a:ea typeface="A3.NotoSans-San" panose="020B0502040504020204" pitchFamily="34" charset="0"/>
              <a:cs typeface="Times New Roman" pitchFamily="18" charset="0"/>
            </a:endParaRPr>
          </a:p>
          <a:p>
            <a:pPr marL="0" indent="0" algn="just">
              <a:buNone/>
              <a:defRPr/>
            </a:pPr>
            <a:r>
              <a:rPr lang="en-US" sz="3012" b="1" dirty="0">
                <a:solidFill>
                  <a:srgbClr val="C55A11"/>
                </a:solidFill>
                <a:highlight>
                  <a:srgbClr val="FFFFFF"/>
                </a:highlight>
                <a:latin typeface="Times New Roman" pitchFamily="18" charset="0"/>
                <a:ea typeface="A3.NotoSans-San" panose="020B0502040504020204" pitchFamily="34" charset="0"/>
                <a:cs typeface="Times New Roman" pitchFamily="18" charset="0"/>
              </a:rPr>
              <a:t>H1</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Kể</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tên</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một</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số</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đơn</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vị</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dùng</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để</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độ</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dài</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mà</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em</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biết</a:t>
            </a:r>
            <a:r>
              <a:rPr lang="en-US" sz="3012" dirty="0">
                <a:highlight>
                  <a:srgbClr val="FFFFFF"/>
                </a:highlight>
                <a:latin typeface="Times New Roman" pitchFamily="18" charset="0"/>
                <a:ea typeface="A3.NotoSans-San" panose="020B0502040504020204" pitchFamily="34" charset="0"/>
                <a:cs typeface="Times New Roman" pitchFamily="18" charset="0"/>
              </a:rPr>
              <a:t>.</a:t>
            </a:r>
          </a:p>
          <a:p>
            <a:pPr marL="0" indent="0" algn="just">
              <a:buNone/>
              <a:defRPr/>
            </a:pPr>
            <a:r>
              <a:rPr lang="en-US" sz="3012" b="1" dirty="0">
                <a:solidFill>
                  <a:srgbClr val="C55A11"/>
                </a:solidFill>
                <a:highlight>
                  <a:srgbClr val="FFFFFF"/>
                </a:highlight>
                <a:latin typeface="Times New Roman" pitchFamily="18" charset="0"/>
                <a:ea typeface="A3.NotoSans-San" panose="020B0502040504020204" pitchFamily="34" charset="0"/>
                <a:cs typeface="Times New Roman" pitchFamily="18" charset="0"/>
              </a:rPr>
              <a:t>H2</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Điền</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số</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thích</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hợp</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vào</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chỗ</a:t>
            </a:r>
            <a:r>
              <a:rPr lang="en-US" sz="3012" dirty="0">
                <a:highlight>
                  <a:srgbClr val="FFFFFF"/>
                </a:highlight>
                <a:latin typeface="Times New Roman" pitchFamily="18" charset="0"/>
                <a:ea typeface="A3.NotoSans-San" panose="020B0502040504020204" pitchFamily="34" charset="0"/>
                <a:cs typeface="Times New Roman" pitchFamily="18" charset="0"/>
              </a:rPr>
              <a:t> </a:t>
            </a:r>
            <a:r>
              <a:rPr lang="en-US" sz="3012" dirty="0" err="1">
                <a:highlight>
                  <a:srgbClr val="FFFFFF"/>
                </a:highlight>
                <a:latin typeface="Times New Roman" pitchFamily="18" charset="0"/>
                <a:ea typeface="A3.NotoSans-San" panose="020B0502040504020204" pitchFamily="34" charset="0"/>
                <a:cs typeface="Times New Roman" pitchFamily="18" charset="0"/>
              </a:rPr>
              <a:t>trống</a:t>
            </a:r>
            <a:r>
              <a:rPr lang="en-US" sz="3012" dirty="0">
                <a:highlight>
                  <a:srgbClr val="FFFFFF"/>
                </a:highlight>
                <a:latin typeface="Times New Roman" pitchFamily="18" charset="0"/>
                <a:ea typeface="A3.NotoSans-San" panose="020B0502040504020204" pitchFamily="34" charset="0"/>
                <a:cs typeface="Times New Roman" pitchFamily="18" charset="0"/>
              </a:rPr>
              <a:t>:</a:t>
            </a:r>
          </a:p>
          <a:p>
            <a:pPr marL="0" indent="0">
              <a:buNone/>
              <a:defRPr/>
            </a:pPr>
            <a:r>
              <a:rPr lang="en-US" dirty="0" smtClean="0">
                <a:latin typeface="Times New Roman" pitchFamily="18" charset="0"/>
                <a:cs typeface="Times New Roman" pitchFamily="18" charset="0"/>
              </a:rPr>
              <a:t>	1,25m</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 ..... </a:t>
            </a:r>
            <a:r>
              <a:rPr lang="en-US" dirty="0" err="1" smtClean="0">
                <a:latin typeface="Times New Roman" pitchFamily="18" charset="0"/>
                <a:cs typeface="Times New Roman" pitchFamily="18" charset="0"/>
              </a:rPr>
              <a:t>dm</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0,1dm</a:t>
            </a: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 .... </a:t>
            </a:r>
            <a:r>
              <a:rPr lang="en-US" dirty="0" smtClean="0">
                <a:latin typeface="Times New Roman" pitchFamily="18" charset="0"/>
                <a:cs typeface="Times New Roman" pitchFamily="18" charset="0"/>
              </a:rPr>
              <a:t>mm</a:t>
            </a:r>
            <a:r>
              <a:rPr lang="vi-VN"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0" indent="0">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….mm </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0,1m </a:t>
            </a:r>
          </a:p>
          <a:p>
            <a:pPr marL="0" indent="0">
              <a:buNone/>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.....cm </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0,5dm</a:t>
            </a:r>
            <a:endParaRPr lang="en-US" dirty="0">
              <a:latin typeface="Times New Roman" pitchFamily="18" charset="0"/>
              <a:cs typeface="Times New Roman" pitchFamily="18" charset="0"/>
            </a:endParaRPr>
          </a:p>
          <a:p>
            <a:pPr marL="0" indent="0" algn="just">
              <a:buNone/>
              <a:defRPr/>
            </a:pPr>
            <a:endParaRPr lang="en-US" sz="3012" dirty="0">
              <a:highlight>
                <a:srgbClr val="FFFFFF"/>
              </a:highlight>
              <a:latin typeface="Times New Roman" pitchFamily="18" charset="0"/>
              <a:ea typeface="A3.NotoSans-San" panose="020B0502040504020204" pitchFamily="34" charset="0"/>
              <a:cs typeface="Times New Roman" pitchFamily="18" charset="0"/>
            </a:endParaRPr>
          </a:p>
          <a:p>
            <a:pPr marL="0" indent="0" algn="just">
              <a:buNone/>
              <a:defRPr/>
            </a:pPr>
            <a:r>
              <a:rPr lang="en-US" sz="3012" dirty="0">
                <a:highlight>
                  <a:srgbClr val="FFFFFF"/>
                </a:highlight>
                <a:latin typeface="Times New Roman" pitchFamily="18" charset="0"/>
                <a:ea typeface="A3.NotoSans-San" panose="020B0502040504020204" pitchFamily="34" charset="0"/>
                <a:cs typeface="Times New Roman" pitchFamily="18" charset="0"/>
              </a:rPr>
              <a:t> </a:t>
            </a:r>
          </a:p>
        </p:txBody>
      </p:sp>
      <p:pic>
        <p:nvPicPr>
          <p:cNvPr id="9220" name="Graphic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756" y="1049619"/>
            <a:ext cx="2736725" cy="2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Countdown 3 minutes-Nho">
            <a:hlinkClick r:id="" action="ppaction://media"/>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56" y="3817471"/>
            <a:ext cx="2736725" cy="1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31301" y="790638"/>
            <a:ext cx="2802370"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ts val="1294"/>
              </a:lnSpc>
            </a:pPr>
            <a:r>
              <a:rPr lang="en-US" altLang="en-US" sz="2196" b="1">
                <a:solidFill>
                  <a:srgbClr val="FF0000"/>
                </a:solidFill>
                <a:latin typeface="Times New Roman" panose="02020603050405020304" pitchFamily="18" charset="0"/>
                <a:cs typeface="Times New Roman" panose="02020603050405020304" pitchFamily="18" charset="0"/>
              </a:rPr>
              <a:t>1. Đơn vị đo chiều dài</a:t>
            </a:r>
            <a:endParaRPr lang="en-US" altLang="en-US" sz="2196">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7214337"/>
      </p:ext>
    </p:extLst>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6" y="0"/>
            <a:ext cx="8643777" cy="461665"/>
          </a:xfrm>
          <a:prstGeom prst="rect">
            <a:avLst/>
          </a:prstGeom>
        </p:spPr>
        <p:txBody>
          <a:bodyPr wrap="none">
            <a:spAutoFit/>
          </a:bodyPr>
          <a:lstStyle/>
          <a:p>
            <a:pPr lvl="0" fontAlgn="base"/>
            <a:r>
              <a:rPr lang="vi-VN" sz="2400" b="1" dirty="0">
                <a:solidFill>
                  <a:srgbClr val="990099"/>
                </a:solidFill>
                <a:latin typeface="Times New Roman" panose="02020603050405020304" pitchFamily="18" charset="0"/>
              </a:rPr>
              <a:t>BÀI 3: ĐO CHIỀU DÀI, KHỐI LƯỢNG VÀ THỜI GIAN</a:t>
            </a:r>
            <a:r>
              <a:rPr lang="en-US" sz="2400" b="1" dirty="0">
                <a:solidFill>
                  <a:srgbClr val="990099"/>
                </a:solidFill>
                <a:latin typeface="Calibri Light" panose="020F0302020204030204"/>
              </a:rPr>
              <a:t>(6 </a:t>
            </a:r>
            <a:r>
              <a:rPr lang="en-US" sz="2400" b="1" dirty="0" err="1">
                <a:solidFill>
                  <a:srgbClr val="990099"/>
                </a:solidFill>
                <a:latin typeface="Calibri Light" panose="020F0302020204030204"/>
              </a:rPr>
              <a:t>tiết</a:t>
            </a:r>
            <a:r>
              <a:rPr lang="en-US" sz="2400" b="1" dirty="0">
                <a:solidFill>
                  <a:srgbClr val="990099"/>
                </a:solidFill>
                <a:latin typeface="Calibri Light" panose="020F0302020204030204"/>
              </a:rPr>
              <a:t>)</a:t>
            </a:r>
            <a:endParaRPr lang="vi-VN" sz="2400" b="1" dirty="0">
              <a:solidFill>
                <a:srgbClr val="990099"/>
              </a:solidFill>
              <a:latin typeface="Times New Roman" panose="02020603050405020304" pitchFamily="18" charset="0"/>
            </a:endParaRPr>
          </a:p>
        </p:txBody>
      </p:sp>
      <p:cxnSp>
        <p:nvCxnSpPr>
          <p:cNvPr id="4" name="Straight Connector 3"/>
          <p:cNvCxnSpPr>
            <a:stCxn id="2" idx="2"/>
          </p:cNvCxnSpPr>
          <p:nvPr/>
        </p:nvCxnSpPr>
        <p:spPr>
          <a:xfrm>
            <a:off x="6115065" y="461665"/>
            <a:ext cx="727" cy="639633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461665"/>
            <a:ext cx="3684022" cy="461665"/>
          </a:xfrm>
          <a:prstGeom prst="rect">
            <a:avLst/>
          </a:prstGeom>
        </p:spPr>
        <p:txBody>
          <a:bodyPr wrap="none">
            <a:spAutoFit/>
          </a:bodyPr>
          <a:lstStyle/>
          <a:p>
            <a:r>
              <a:rPr lang="vi-VN" sz="2400" b="1" dirty="0">
                <a:solidFill>
                  <a:srgbClr val="C00000"/>
                </a:solidFill>
                <a:latin typeface="+mj-lt"/>
              </a:rPr>
              <a:t>I. Sự cảm nhận hiện tượng</a:t>
            </a:r>
          </a:p>
        </p:txBody>
      </p:sp>
      <p:sp>
        <p:nvSpPr>
          <p:cNvPr id="16" name="Rectangle 15"/>
          <p:cNvSpPr/>
          <p:nvPr/>
        </p:nvSpPr>
        <p:spPr>
          <a:xfrm>
            <a:off x="7396" y="784831"/>
            <a:ext cx="6096000" cy="3046988"/>
          </a:xfrm>
          <a:prstGeom prst="rect">
            <a:avLst/>
          </a:prstGeom>
        </p:spPr>
        <p:txBody>
          <a:bodyPr>
            <a:spAutoFit/>
          </a:bodyPr>
          <a:lstStyle/>
          <a:p>
            <a:r>
              <a:rPr lang="vi-VN" sz="2400" b="1" dirty="0">
                <a:latin typeface="+mj-lt"/>
              </a:rPr>
              <a:t>- Chúng ta có thể cảm nhận được các hiện tượng xung quanh bằng các giác quan của mình, nhưng không phải lúc nào chúng ta cũng cảm nhận đúng hiện tượng đang xảy ra.</a:t>
            </a:r>
          </a:p>
          <a:p>
            <a:r>
              <a:rPr lang="vi-VN" sz="2400" b="1" dirty="0">
                <a:latin typeface="+mj-lt"/>
              </a:rPr>
              <a:t>- Vì thế, đối với những hiện tượng cần sự chính xác, thay vì tin vào giác quan thì ta cần thực hiện thêm các phép đo.</a:t>
            </a:r>
          </a:p>
          <a:p>
            <a:r>
              <a:rPr lang="vi-VN" sz="2400" b="1" dirty="0">
                <a:latin typeface="+mj-lt"/>
              </a:rPr>
              <a:t>- Kết quả đo gồm số đo và đơn vị đo.</a:t>
            </a:r>
          </a:p>
        </p:txBody>
      </p:sp>
      <p:sp>
        <p:nvSpPr>
          <p:cNvPr id="17" name="TextBox 6"/>
          <p:cNvSpPr txBox="1">
            <a:spLocks noChangeArrowheads="1"/>
          </p:cNvSpPr>
          <p:nvPr/>
        </p:nvSpPr>
        <p:spPr bwMode="auto">
          <a:xfrm>
            <a:off x="7396" y="3777160"/>
            <a:ext cx="6107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2400" b="1" dirty="0" smtClean="0">
                <a:solidFill>
                  <a:srgbClr val="C00000"/>
                </a:solidFill>
                <a:latin typeface="Times New Roman" panose="02020603050405020304" pitchFamily="18" charset="0"/>
                <a:cs typeface="Times New Roman" panose="02020603050405020304" pitchFamily="18" charset="0"/>
              </a:rPr>
              <a:t>II. </a:t>
            </a:r>
            <a:r>
              <a:rPr lang="en-US" altLang="en-US" sz="2400" b="1" dirty="0" err="1" smtClean="0">
                <a:solidFill>
                  <a:srgbClr val="C00000"/>
                </a:solidFill>
                <a:latin typeface="Times New Roman" panose="02020603050405020304" pitchFamily="18" charset="0"/>
                <a:cs typeface="Times New Roman" panose="02020603050405020304" pitchFamily="18" charset="0"/>
              </a:rPr>
              <a:t>Đo</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chiều</a:t>
            </a:r>
            <a:r>
              <a:rPr lang="en-US" altLang="en-US" sz="2400" b="1" dirty="0" smtClean="0">
                <a:solidFill>
                  <a:srgbClr val="C00000"/>
                </a:solidFill>
                <a:latin typeface="Times New Roman" panose="02020603050405020304" pitchFamily="18" charset="0"/>
                <a:cs typeface="Times New Roman" panose="02020603050405020304" pitchFamily="18" charset="0"/>
              </a:rPr>
              <a:t> </a:t>
            </a:r>
            <a:r>
              <a:rPr lang="en-US" altLang="en-US" sz="2400" b="1" dirty="0" err="1" smtClean="0">
                <a:solidFill>
                  <a:srgbClr val="C00000"/>
                </a:solidFill>
                <a:latin typeface="Times New Roman" panose="02020603050405020304" pitchFamily="18" charset="0"/>
                <a:cs typeface="Times New Roman" panose="02020603050405020304" pitchFamily="18" charset="0"/>
              </a:rPr>
              <a:t>dài</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p:txBody>
      </p:sp>
      <p:sp>
        <p:nvSpPr>
          <p:cNvPr id="18" name="Rectangle 1"/>
          <p:cNvSpPr>
            <a:spLocks noChangeArrowheads="1"/>
          </p:cNvSpPr>
          <p:nvPr/>
        </p:nvSpPr>
        <p:spPr bwMode="auto">
          <a:xfrm>
            <a:off x="19792" y="4226061"/>
            <a:ext cx="3039615" cy="32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0" fontAlgn="base" hangingPunct="0">
              <a:lnSpc>
                <a:spcPts val="1650"/>
              </a:lnSpc>
              <a:spcBef>
                <a:spcPct val="0"/>
              </a:spcBef>
              <a:spcAft>
                <a:spcPct val="0"/>
              </a:spcAft>
            </a:pPr>
            <a:r>
              <a:rPr lang="en-US" altLang="en-US" sz="2400" b="1" dirty="0" smtClean="0">
                <a:solidFill>
                  <a:srgbClr val="006600"/>
                </a:solidFill>
                <a:latin typeface="Times New Roman" panose="02020603050405020304" pitchFamily="18" charset="0"/>
                <a:cs typeface="Times New Roman" panose="02020603050405020304" pitchFamily="18" charset="0"/>
              </a:rPr>
              <a:t>1. </a:t>
            </a:r>
            <a:r>
              <a:rPr lang="en-US" altLang="en-US" sz="2400" b="1" dirty="0" err="1" smtClean="0">
                <a:solidFill>
                  <a:srgbClr val="006600"/>
                </a:solidFill>
                <a:latin typeface="Times New Roman" panose="02020603050405020304" pitchFamily="18" charset="0"/>
                <a:cs typeface="Times New Roman" panose="02020603050405020304" pitchFamily="18" charset="0"/>
              </a:rPr>
              <a:t>Đơn</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vị</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đo</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chiều</a:t>
            </a:r>
            <a:r>
              <a:rPr lang="en-US" altLang="en-US" sz="2400" b="1" dirty="0" smtClean="0">
                <a:solidFill>
                  <a:srgbClr val="006600"/>
                </a:solidFill>
                <a:latin typeface="Times New Roman" panose="02020603050405020304" pitchFamily="18" charset="0"/>
                <a:cs typeface="Times New Roman" panose="02020603050405020304" pitchFamily="18" charset="0"/>
              </a:rPr>
              <a:t> </a:t>
            </a:r>
            <a:r>
              <a:rPr lang="en-US" altLang="en-US" sz="2400" b="1" dirty="0" err="1" smtClean="0">
                <a:solidFill>
                  <a:srgbClr val="006600"/>
                </a:solidFill>
                <a:latin typeface="Times New Roman" panose="02020603050405020304" pitchFamily="18" charset="0"/>
                <a:cs typeface="Times New Roman" panose="02020603050405020304" pitchFamily="18" charset="0"/>
              </a:rPr>
              <a:t>dài</a:t>
            </a:r>
            <a:endParaRPr lang="en-US" altLang="en-US" sz="2400" dirty="0" smtClean="0">
              <a:solidFill>
                <a:srgbClr val="0066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6096000" y="461665"/>
            <a:ext cx="6096000" cy="4154984"/>
          </a:xfrm>
          <a:prstGeom prst="rect">
            <a:avLst/>
          </a:prstGeom>
        </p:spPr>
        <p:txBody>
          <a:bodyPr>
            <a:spAutoFit/>
          </a:bodyPr>
          <a:lstStyle/>
          <a:p>
            <a:r>
              <a:rPr lang="vi-VN" sz="2400" b="1" dirty="0">
                <a:solidFill>
                  <a:srgbClr val="660033"/>
                </a:solidFill>
                <a:latin typeface="Times New Roman" panose="02020603050405020304" pitchFamily="18" charset="0"/>
                <a:cs typeface="Times New Roman" panose="02020603050405020304" pitchFamily="18" charset="0"/>
              </a:rPr>
              <a:t>1. Đơn vị đo chiều dài trong hệ thống đo lường chính thức của nước ta hiện nay là m. Ngoài đơn vị là mét, người ta còn dùng đơn vị lớn hơn và nhỏ hơn của mét Một số đơn vị đo chiều dài: kilomet, hectomet, decamet, mét, đêximét, xentimét, milimet,…).</a:t>
            </a:r>
          </a:p>
          <a:p>
            <a:r>
              <a:rPr lang="vi-VN" sz="2400" b="1" dirty="0">
                <a:solidFill>
                  <a:srgbClr val="660033"/>
                </a:solidFill>
                <a:latin typeface="Times New Roman" panose="02020603050405020304" pitchFamily="18" charset="0"/>
                <a:cs typeface="Times New Roman" panose="02020603050405020304" pitchFamily="18" charset="0"/>
              </a:rPr>
              <a:t>2. Đổi đơn vị:</a:t>
            </a:r>
          </a:p>
          <a:p>
            <a:r>
              <a:rPr lang="en-US" sz="2400" b="1" dirty="0" smtClean="0">
                <a:solidFill>
                  <a:srgbClr val="660033"/>
                </a:solidFill>
                <a:latin typeface="Times New Roman" panose="02020603050405020304" pitchFamily="18" charset="0"/>
                <a:cs typeface="Times New Roman" panose="02020603050405020304" pitchFamily="18" charset="0"/>
              </a:rPr>
              <a:t>a.</a:t>
            </a:r>
            <a:r>
              <a:rPr lang="vi-VN" sz="2400" b="1" dirty="0" smtClean="0">
                <a:solidFill>
                  <a:srgbClr val="660033"/>
                </a:solidFill>
                <a:latin typeface="Times New Roman" panose="02020603050405020304" pitchFamily="18" charset="0"/>
                <a:cs typeface="Times New Roman" panose="02020603050405020304" pitchFamily="18" charset="0"/>
              </a:rPr>
              <a:t>1,</a:t>
            </a:r>
            <a:r>
              <a:rPr lang="en-US" sz="2400" b="1" dirty="0" smtClean="0">
                <a:solidFill>
                  <a:srgbClr val="660033"/>
                </a:solidFill>
                <a:latin typeface="Times New Roman" panose="02020603050405020304" pitchFamily="18" charset="0"/>
                <a:cs typeface="Times New Roman" panose="02020603050405020304" pitchFamily="18" charset="0"/>
              </a:rPr>
              <a:t>2</a:t>
            </a:r>
            <a:r>
              <a:rPr lang="vi-VN" sz="2400" b="1" dirty="0" smtClean="0">
                <a:solidFill>
                  <a:srgbClr val="660033"/>
                </a:solidFill>
                <a:latin typeface="Times New Roman" panose="02020603050405020304" pitchFamily="18" charset="0"/>
                <a:cs typeface="Times New Roman" panose="02020603050405020304" pitchFamily="18" charset="0"/>
              </a:rPr>
              <a:t>5m </a:t>
            </a:r>
            <a:r>
              <a:rPr lang="vi-VN" sz="2400" b="1" dirty="0">
                <a:solidFill>
                  <a:srgbClr val="660033"/>
                </a:solidFill>
                <a:latin typeface="Times New Roman" panose="02020603050405020304" pitchFamily="18" charset="0"/>
                <a:cs typeface="Times New Roman" panose="02020603050405020304" pitchFamily="18" charset="0"/>
              </a:rPr>
              <a:t>= </a:t>
            </a:r>
            <a:r>
              <a:rPr lang="vi-VN" sz="2400" b="1" dirty="0" smtClean="0">
                <a:solidFill>
                  <a:srgbClr val="660033"/>
                </a:solidFill>
                <a:latin typeface="Times New Roman" panose="02020603050405020304" pitchFamily="18" charset="0"/>
                <a:cs typeface="Times New Roman" panose="02020603050405020304" pitchFamily="18" charset="0"/>
              </a:rPr>
              <a:t>1</a:t>
            </a:r>
            <a:r>
              <a:rPr lang="en-US" sz="2400" b="1" dirty="0" smtClean="0">
                <a:solidFill>
                  <a:srgbClr val="660033"/>
                </a:solidFill>
                <a:latin typeface="Times New Roman" panose="02020603050405020304" pitchFamily="18" charset="0"/>
                <a:cs typeface="Times New Roman" panose="02020603050405020304" pitchFamily="18" charset="0"/>
              </a:rPr>
              <a:t>2</a:t>
            </a:r>
            <a:r>
              <a:rPr lang="vi-VN" sz="2400" b="1" dirty="0" smtClean="0">
                <a:solidFill>
                  <a:srgbClr val="660033"/>
                </a:solidFill>
                <a:latin typeface="Times New Roman" panose="02020603050405020304" pitchFamily="18" charset="0"/>
                <a:cs typeface="Times New Roman" panose="02020603050405020304" pitchFamily="18" charset="0"/>
              </a:rPr>
              <a:t>,5 </a:t>
            </a:r>
            <a:r>
              <a:rPr lang="vi-VN" sz="2400" b="1" dirty="0">
                <a:solidFill>
                  <a:srgbClr val="660033"/>
                </a:solidFill>
                <a:latin typeface="Times New Roman" panose="02020603050405020304" pitchFamily="18" charset="0"/>
                <a:cs typeface="Times New Roman" panose="02020603050405020304" pitchFamily="18" charset="0"/>
              </a:rPr>
              <a:t>dm                                     </a:t>
            </a:r>
            <a:endParaRPr lang="en-US" sz="2400" b="1" dirty="0" smtClean="0">
              <a:solidFill>
                <a:srgbClr val="660033"/>
              </a:solidFill>
              <a:latin typeface="Times New Roman" panose="02020603050405020304" pitchFamily="18" charset="0"/>
              <a:cs typeface="Times New Roman" panose="02020603050405020304" pitchFamily="18" charset="0"/>
            </a:endParaRPr>
          </a:p>
          <a:p>
            <a:r>
              <a:rPr lang="vi-VN" sz="2400" b="1" dirty="0" smtClean="0">
                <a:solidFill>
                  <a:srgbClr val="660033"/>
                </a:solidFill>
                <a:latin typeface="Times New Roman" panose="02020603050405020304" pitchFamily="18" charset="0"/>
                <a:cs typeface="Times New Roman" panose="02020603050405020304" pitchFamily="18" charset="0"/>
              </a:rPr>
              <a:t>b</a:t>
            </a:r>
            <a:r>
              <a:rPr lang="vi-VN" sz="2400" b="1" dirty="0">
                <a:solidFill>
                  <a:srgbClr val="660033"/>
                </a:solidFill>
                <a:latin typeface="Times New Roman" panose="02020603050405020304" pitchFamily="18" charset="0"/>
                <a:cs typeface="Times New Roman" panose="02020603050405020304" pitchFamily="18" charset="0"/>
              </a:rPr>
              <a:t>. </a:t>
            </a:r>
            <a:r>
              <a:rPr lang="vi-VN" sz="2400" b="1" dirty="0" smtClean="0">
                <a:solidFill>
                  <a:srgbClr val="660033"/>
                </a:solidFill>
                <a:latin typeface="Times New Roman" panose="02020603050405020304" pitchFamily="18" charset="0"/>
                <a:cs typeface="Times New Roman" panose="02020603050405020304" pitchFamily="18" charset="0"/>
              </a:rPr>
              <a:t>0,</a:t>
            </a:r>
            <a:r>
              <a:rPr lang="en-US" sz="2400" b="1" dirty="0" smtClean="0">
                <a:solidFill>
                  <a:srgbClr val="660033"/>
                </a:solidFill>
                <a:latin typeface="Times New Roman" panose="02020603050405020304" pitchFamily="18" charset="0"/>
                <a:cs typeface="Times New Roman" panose="02020603050405020304" pitchFamily="18" charset="0"/>
              </a:rPr>
              <a:t>1</a:t>
            </a:r>
            <a:r>
              <a:rPr lang="vi-VN" sz="2400" b="1" dirty="0" smtClean="0">
                <a:solidFill>
                  <a:srgbClr val="660033"/>
                </a:solidFill>
                <a:latin typeface="Times New Roman" panose="02020603050405020304" pitchFamily="18" charset="0"/>
                <a:cs typeface="Times New Roman" panose="02020603050405020304" pitchFamily="18" charset="0"/>
              </a:rPr>
              <a:t>dm </a:t>
            </a:r>
            <a:r>
              <a:rPr lang="vi-VN" sz="2400" b="1" dirty="0">
                <a:solidFill>
                  <a:srgbClr val="660033"/>
                </a:solidFill>
                <a:latin typeface="Times New Roman" panose="02020603050405020304" pitchFamily="18" charset="0"/>
                <a:cs typeface="Times New Roman" panose="02020603050405020304" pitchFamily="18" charset="0"/>
              </a:rPr>
              <a:t>= </a:t>
            </a:r>
            <a:r>
              <a:rPr lang="en-US" sz="2400" b="1" dirty="0" smtClean="0">
                <a:solidFill>
                  <a:srgbClr val="660033"/>
                </a:solidFill>
                <a:latin typeface="Times New Roman" panose="02020603050405020304" pitchFamily="18" charset="0"/>
                <a:cs typeface="Times New Roman" panose="02020603050405020304" pitchFamily="18" charset="0"/>
              </a:rPr>
              <a:t>1</a:t>
            </a:r>
            <a:r>
              <a:rPr lang="vi-VN" sz="2400" b="1" dirty="0" smtClean="0">
                <a:solidFill>
                  <a:srgbClr val="660033"/>
                </a:solidFill>
                <a:latin typeface="Times New Roman" panose="02020603050405020304" pitchFamily="18" charset="0"/>
                <a:cs typeface="Times New Roman" panose="02020603050405020304" pitchFamily="18" charset="0"/>
              </a:rPr>
              <a:t>0mm</a:t>
            </a:r>
            <a:endParaRPr lang="vi-VN" sz="2400" b="1" dirty="0">
              <a:solidFill>
                <a:srgbClr val="660033"/>
              </a:solidFill>
              <a:latin typeface="Times New Roman" panose="02020603050405020304" pitchFamily="18" charset="0"/>
              <a:cs typeface="Times New Roman" panose="02020603050405020304" pitchFamily="18" charset="0"/>
            </a:endParaRPr>
          </a:p>
          <a:p>
            <a:r>
              <a:rPr lang="vi-VN" sz="2400" b="1" dirty="0">
                <a:solidFill>
                  <a:srgbClr val="660033"/>
                </a:solidFill>
                <a:latin typeface="Times New Roman" panose="02020603050405020304" pitchFamily="18" charset="0"/>
                <a:cs typeface="Times New Roman" panose="02020603050405020304" pitchFamily="18" charset="0"/>
              </a:rPr>
              <a:t>c. </a:t>
            </a:r>
            <a:r>
              <a:rPr lang="vi-VN" sz="2400" b="1" dirty="0" smtClean="0">
                <a:solidFill>
                  <a:srgbClr val="660033"/>
                </a:solidFill>
                <a:latin typeface="Times New Roman" panose="02020603050405020304" pitchFamily="18" charset="0"/>
                <a:cs typeface="Times New Roman" panose="02020603050405020304" pitchFamily="18" charset="0"/>
              </a:rPr>
              <a:t>1</a:t>
            </a:r>
            <a:r>
              <a:rPr lang="en-US" sz="2400" b="1" dirty="0">
                <a:solidFill>
                  <a:srgbClr val="660033"/>
                </a:solidFill>
                <a:latin typeface="Times New Roman" panose="02020603050405020304" pitchFamily="18" charset="0"/>
                <a:cs typeface="Times New Roman" panose="02020603050405020304" pitchFamily="18" charset="0"/>
              </a:rPr>
              <a:t>0</a:t>
            </a:r>
            <a:r>
              <a:rPr lang="vi-VN" sz="2400" b="1" dirty="0" smtClean="0">
                <a:solidFill>
                  <a:srgbClr val="660033"/>
                </a:solidFill>
                <a:latin typeface="Times New Roman" panose="02020603050405020304" pitchFamily="18" charset="0"/>
                <a:cs typeface="Times New Roman" panose="02020603050405020304" pitchFamily="18" charset="0"/>
              </a:rPr>
              <a:t>0mm </a:t>
            </a:r>
            <a:r>
              <a:rPr lang="vi-VN" sz="2400" b="1" dirty="0">
                <a:solidFill>
                  <a:srgbClr val="660033"/>
                </a:solidFill>
                <a:latin typeface="Times New Roman" panose="02020603050405020304" pitchFamily="18" charset="0"/>
                <a:cs typeface="Times New Roman" panose="02020603050405020304" pitchFamily="18" charset="0"/>
              </a:rPr>
              <a:t>= </a:t>
            </a:r>
            <a:r>
              <a:rPr lang="vi-VN" sz="2400" b="1" dirty="0" smtClean="0">
                <a:solidFill>
                  <a:srgbClr val="660033"/>
                </a:solidFill>
                <a:latin typeface="Times New Roman" panose="02020603050405020304" pitchFamily="18" charset="0"/>
                <a:cs typeface="Times New Roman" panose="02020603050405020304" pitchFamily="18" charset="0"/>
              </a:rPr>
              <a:t>0,1m                                        </a:t>
            </a:r>
            <a:endParaRPr lang="en-US" sz="2400" b="1" dirty="0" smtClean="0">
              <a:solidFill>
                <a:srgbClr val="660033"/>
              </a:solidFill>
              <a:latin typeface="Times New Roman" panose="02020603050405020304" pitchFamily="18" charset="0"/>
              <a:cs typeface="Times New Roman" panose="02020603050405020304" pitchFamily="18" charset="0"/>
            </a:endParaRPr>
          </a:p>
          <a:p>
            <a:r>
              <a:rPr lang="vi-VN" sz="2400" b="1" dirty="0" smtClean="0">
                <a:solidFill>
                  <a:srgbClr val="660033"/>
                </a:solidFill>
                <a:latin typeface="Times New Roman" panose="02020603050405020304" pitchFamily="18" charset="0"/>
                <a:cs typeface="Times New Roman" panose="02020603050405020304" pitchFamily="18" charset="0"/>
              </a:rPr>
              <a:t>d</a:t>
            </a:r>
            <a:r>
              <a:rPr lang="vi-VN" sz="2400" b="1" dirty="0">
                <a:solidFill>
                  <a:srgbClr val="660033"/>
                </a:solidFill>
                <a:latin typeface="Times New Roman" panose="02020603050405020304" pitchFamily="18" charset="0"/>
                <a:cs typeface="Times New Roman" panose="02020603050405020304" pitchFamily="18" charset="0"/>
              </a:rPr>
              <a:t>. </a:t>
            </a:r>
            <a:r>
              <a:rPr lang="en-US" sz="2400" b="1" smtClean="0">
                <a:solidFill>
                  <a:srgbClr val="660033"/>
                </a:solidFill>
                <a:latin typeface="Times New Roman" panose="02020603050405020304" pitchFamily="18" charset="0"/>
                <a:cs typeface="Times New Roman" panose="02020603050405020304" pitchFamily="18" charset="0"/>
              </a:rPr>
              <a:t>5</a:t>
            </a:r>
            <a:r>
              <a:rPr lang="vi-VN" sz="2400" b="1" smtClean="0">
                <a:solidFill>
                  <a:srgbClr val="660033"/>
                </a:solidFill>
                <a:latin typeface="Times New Roman" panose="02020603050405020304" pitchFamily="18" charset="0"/>
                <a:cs typeface="Times New Roman" panose="02020603050405020304" pitchFamily="18" charset="0"/>
              </a:rPr>
              <a:t>cm </a:t>
            </a:r>
            <a:r>
              <a:rPr lang="vi-VN" sz="2400" b="1" dirty="0">
                <a:solidFill>
                  <a:srgbClr val="660033"/>
                </a:solidFill>
                <a:latin typeface="Times New Roman" panose="02020603050405020304" pitchFamily="18" charset="0"/>
                <a:cs typeface="Times New Roman" panose="02020603050405020304" pitchFamily="18" charset="0"/>
              </a:rPr>
              <a:t>= </a:t>
            </a:r>
            <a:r>
              <a:rPr lang="vi-VN" sz="2400" b="1" dirty="0" smtClean="0">
                <a:solidFill>
                  <a:srgbClr val="660033"/>
                </a:solidFill>
                <a:latin typeface="Times New Roman" panose="02020603050405020304" pitchFamily="18" charset="0"/>
                <a:cs typeface="Times New Roman" panose="02020603050405020304" pitchFamily="18" charset="0"/>
              </a:rPr>
              <a:t>0,</a:t>
            </a:r>
            <a:r>
              <a:rPr lang="en-US" sz="2400" b="1" dirty="0" smtClean="0">
                <a:solidFill>
                  <a:srgbClr val="660033"/>
                </a:solidFill>
                <a:latin typeface="Times New Roman" panose="02020603050405020304" pitchFamily="18" charset="0"/>
                <a:cs typeface="Times New Roman" panose="02020603050405020304" pitchFamily="18" charset="0"/>
              </a:rPr>
              <a:t>5</a:t>
            </a:r>
            <a:r>
              <a:rPr lang="vi-VN" sz="2400" b="1" dirty="0" smtClean="0">
                <a:solidFill>
                  <a:srgbClr val="660033"/>
                </a:solidFill>
                <a:latin typeface="Times New Roman" panose="02020603050405020304" pitchFamily="18" charset="0"/>
                <a:cs typeface="Times New Roman" panose="02020603050405020304" pitchFamily="18" charset="0"/>
              </a:rPr>
              <a:t>dm</a:t>
            </a:r>
            <a:endParaRPr lang="vi-VN" sz="2400" b="1" dirty="0">
              <a:solidFill>
                <a:srgbClr val="660033"/>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792" y="4616649"/>
            <a:ext cx="6096000" cy="1569660"/>
          </a:xfrm>
          <a:prstGeom prst="rect">
            <a:avLst/>
          </a:prstGeom>
        </p:spPr>
        <p:txBody>
          <a:bodyPr>
            <a:spAutoFit/>
          </a:bodyPr>
          <a:lstStyle/>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Đơn </a:t>
            </a:r>
            <a:r>
              <a:rPr lang="vi-VN" sz="2400" b="1" dirty="0">
                <a:latin typeface="Times New Roman" panose="02020603050405020304" pitchFamily="18" charset="0"/>
                <a:cs typeface="Times New Roman" panose="02020603050405020304" pitchFamily="18" charset="0"/>
              </a:rPr>
              <a:t>vị đo chiều dài là mét (metre), kí hiệu là m</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t>
            </a:r>
            <a:r>
              <a:rPr lang="vi-VN" sz="2400" b="1" dirty="0" smtClean="0">
                <a:latin typeface="Times New Roman" panose="02020603050405020304" pitchFamily="18" charset="0"/>
                <a:cs typeface="Times New Roman" panose="02020603050405020304" pitchFamily="18" charset="0"/>
              </a:rPr>
              <a:t>Ngoài </a:t>
            </a:r>
            <a:r>
              <a:rPr lang="vi-VN" sz="2400" b="1" dirty="0">
                <a:latin typeface="Times New Roman" panose="02020603050405020304" pitchFamily="18" charset="0"/>
                <a:cs typeface="Times New Roman" panose="02020603050405020304" pitchFamily="18" charset="0"/>
              </a:rPr>
              <a:t>mét, người ta còn dùng đơn vị đo chiều dài nhỏ hơn mét và lớn hơn mét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160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ircle(in)">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ircle(in)">
                                      <p:cBhvr>
                                        <p:cTn id="42" dur="2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Effect transition="in" filter="circle(in)">
                                      <p:cBhvr>
                                        <p:cTn id="47" dur="2000"/>
                                        <p:tgtEl>
                                          <p:spTgt spid="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Effect transition="in" filter="circle(in)">
                                      <p:cBhvr>
                                        <p:cTn id="5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1772</Words>
  <Application>Microsoft Office PowerPoint</Application>
  <PresentationFormat>Widescreen</PresentationFormat>
  <Paragraphs>182</Paragraphs>
  <Slides>19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A3.NotoSans-San</vt:lpstr>
      <vt:lpstr>Arial</vt:lpstr>
      <vt:lpstr>Calibri</vt:lpstr>
      <vt:lpstr>Calibri Light</vt:lpstr>
      <vt:lpstr>Muli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cp:revision>
  <dcterms:created xsi:type="dcterms:W3CDTF">2022-09-13T10:01:27Z</dcterms:created>
  <dcterms:modified xsi:type="dcterms:W3CDTF">2022-09-16T03:29:43Z</dcterms:modified>
</cp:coreProperties>
</file>