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7" r:id="rId3"/>
    <p:sldId id="372" r:id="rId4"/>
    <p:sldId id="373" r:id="rId5"/>
    <p:sldId id="359" r:id="rId6"/>
    <p:sldId id="374" r:id="rId7"/>
    <p:sldId id="375" r:id="rId8"/>
    <p:sldId id="34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71" r:id="rId20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43" d="100"/>
          <a:sy n="43" d="100"/>
        </p:scale>
        <p:origin x="518" y="8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2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3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3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6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66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88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42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4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7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7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77B7-E933-43C0-B829-CA23C3EEA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0A6C8-375B-4FC5-ACBA-58F6C2577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6106-0419-4E7D-B813-37C020E4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FD3E-7A05-4615-9010-376F1016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0AA4B-2747-4DE4-8926-F5AE2978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8054-8FE1-4D53-8B33-CA839AC4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C99BD-E177-46BD-9A4B-8EDABD16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6E7A-29AF-4A78-A4DF-A53A2C48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590B-079E-4669-A08A-85518285FF16}" type="datetimeFigureOut">
              <a:rPr lang="en-US" smtClean="0"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8369-4895-4D06-B3E7-4FF4D9DE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8915F-3A92-46C4-B3ED-CFC72B7E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9BE-FCE6-4BF4-A6AD-E94BB06B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C35F5-6590-44CF-B8B3-7F676C489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09D02-374E-4477-A4A1-1A0D9D2EC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FFA97-21FE-4A68-B6DC-2AE0643B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441DE-AA4C-4C7E-A479-6DCF01B9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8BBFB-64DE-4E2E-8EE7-7A36A2BD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13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7D57-1DC6-42FA-8E7A-18B142E2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84030-EA03-4C19-86CF-B9FC2238B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593C-59FF-4E3C-9297-47808025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B03C-652A-47A6-A24A-AFB418EB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289AD-96FA-4865-971A-90C62622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B7BB-D169-4F7B-BF79-BE806CA8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B229D-946B-43A8-B6E6-BA954DF29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9A25-3C22-46A8-AF6A-EE750A87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324FF-F87D-4739-8C21-207FB3E3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3BAB-9BF1-49E5-9074-BC789710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6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9F89-E396-4012-8129-79D284BC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FCADE-2239-41EE-974B-656603BB2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8BEEC-B126-48AC-B9BE-661D46CA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FDACE-B4F7-459E-A944-AC0D390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4B3E0-7C2B-4D03-9949-3285825E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F601-F1B7-406F-B1A1-2DF6063E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242F-C599-4E40-9C86-133D5458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68761-9181-41AD-A264-769C19134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4463D-A07A-45A4-BEE1-22F4987F2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1EAEA-FC56-4D0C-BC93-E53EFBBE5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4BA60-70A7-4C25-959B-5D54863D8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C87E9-F89C-416E-A88F-1234EB28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FD486-2E4F-4628-9439-D2A229F6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D71C8-DC67-4326-8865-CF24CCB2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4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787A-9839-49B3-BFEF-F54278AB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0658-EF14-493A-8DBF-7B54F932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18732-3670-4129-B5FF-BFBE453C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6223E-B9A4-4A09-B528-CF278B96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3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8A589-3E3C-4CAD-9A46-4B4ED7EA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A7473-CBC0-45FC-880A-B63EF5A2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284DE-E6AF-4A99-A840-7E4C21A5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2101-4F8D-43FA-B61B-EEA77FE4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9500-671E-4CDC-82F1-633761B55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42A37-A8A5-4338-99FD-FAA6F963E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520-D48A-43F7-8470-45F65EEE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590B-079E-4669-A08A-85518285FF16}" type="datetimeFigureOut">
              <a:rPr lang="en-US" smtClean="0"/>
              <a:t>26/08/2021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701BF-041F-4ACE-AB74-96CBB0A0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3D008-9448-469A-BBDE-2C7AA58C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9BE-FCE6-4BF4-A6AD-E94BB06B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C623-9293-4F18-A0B7-34BF6F1E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0D0A2-14A4-4E10-BCB2-594CC48A8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6F2FD-EDD5-4656-ABDA-BF188EDF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04590-31EC-4202-976F-DE47F3F9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52433-D099-46DB-B94B-8F4B6C87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D70-9045-419B-A1B7-C346F83C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8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082F2-E751-4F09-85CF-12AB90B1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67B3F-E663-4721-A66F-A54E19B67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510CB-8E73-409E-923F-3F4DF6416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590B-079E-4669-A08A-85518285FF16}" type="datetimeFigureOut">
              <a:rPr lang="en-US" smtClean="0"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7706E-C2E5-4E66-BC5B-C78A5E227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C6F87-58C7-4DD2-9DEE-19A21DF50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9BE-FCE6-4BF4-A6AD-E94BB06B60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4A9499E-3248-4E70-9159-8D4E466C29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3F8E1F-9673-494D-8E02-507C338B3A6D}"/>
              </a:ext>
            </a:extLst>
          </p:cNvPr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22963-EFD8-4ABE-898B-82965D9F437D}"/>
              </a:ext>
            </a:extLst>
          </p:cNvPr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83AC9-C5E6-4F2B-8C62-C6F153E35DCE}"/>
              </a:ext>
            </a:extLst>
          </p:cNvPr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25B8903-1582-4400-886A-45283199927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6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8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BE550-2682-4670-8945-D7BC7D1A2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7" y="1434353"/>
            <a:ext cx="23855253" cy="126002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MẶT NÓN, MẶT TRỤ, MẶT CẦU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4" y="1883773"/>
            <a:ext cx="1495230" cy="1828579"/>
            <a:chOff x="12784885" y="1066801"/>
            <a:chExt cx="2050146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69499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814128" cy="1338831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TRỤ TRÒN XOAY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71666" y="7640053"/>
                  <a:ext cx="98309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037386" y="7091767"/>
            <a:ext cx="16838179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KHÁI NIỆM VỀ MẶT TRÒN XOAY (TT)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037386" y="9735625"/>
            <a:ext cx="7831128" cy="960202"/>
            <a:chOff x="739068" y="1515168"/>
            <a:chExt cx="7832147" cy="960327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5320796" cy="3966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2" y="1706054"/>
                <a:ext cx="5320794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924AF84-046C-4857-9A2C-77B7A6A8147F}"/>
              </a:ext>
            </a:extLst>
          </p:cNvPr>
          <p:cNvGrpSpPr/>
          <p:nvPr/>
        </p:nvGrpSpPr>
        <p:grpSpPr>
          <a:xfrm>
            <a:off x="4037386" y="11001676"/>
            <a:ext cx="9472086" cy="968318"/>
            <a:chOff x="739068" y="1515168"/>
            <a:chExt cx="9473319" cy="968444"/>
          </a:xfrm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B8C62FAB-3A67-4535-98E0-89BD2229B6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66A809-35B5-4706-825E-E9E8DC0993F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1" name="Freeform 71">
                <a:extLst>
                  <a:ext uri="{FF2B5EF4-FFF2-40B4-BE49-F238E27FC236}">
                    <a16:creationId xmlns:a16="http://schemas.microsoft.com/office/drawing/2014/main" id="{05A6D5DD-4CEC-4DA7-918A-6F2BFF8EC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id="{206A6AC1-F2E7-44DB-9F8A-DBD827B29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3">
                <a:extLst>
                  <a:ext uri="{FF2B5EF4-FFF2-40B4-BE49-F238E27FC236}">
                    <a16:creationId xmlns:a16="http://schemas.microsoft.com/office/drawing/2014/main" id="{BFE3796F-7A15-4534-8E67-AF2FA420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4">
                <a:extLst>
                  <a:ext uri="{FF2B5EF4-FFF2-40B4-BE49-F238E27FC236}">
                    <a16:creationId xmlns:a16="http://schemas.microsoft.com/office/drawing/2014/main" id="{68EF8D11-E2A0-462F-A060-94C2E3931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5">
                <a:extLst>
                  <a:ext uri="{FF2B5EF4-FFF2-40B4-BE49-F238E27FC236}">
                    <a16:creationId xmlns:a16="http://schemas.microsoft.com/office/drawing/2014/main" id="{38C08053-5AA0-4A15-BC95-4BC16E169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6">
                <a:extLst>
                  <a:ext uri="{FF2B5EF4-FFF2-40B4-BE49-F238E27FC236}">
                    <a16:creationId xmlns:a16="http://schemas.microsoft.com/office/drawing/2014/main" id="{8D58BB1E-6147-41F8-ABE1-4E5F1ABEB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7">
                <a:extLst>
                  <a:ext uri="{FF2B5EF4-FFF2-40B4-BE49-F238E27FC236}">
                    <a16:creationId xmlns:a16="http://schemas.microsoft.com/office/drawing/2014/main" id="{BCDEB898-75B8-486B-B313-8FEAC8C40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8">
                <a:extLst>
                  <a:ext uri="{FF2B5EF4-FFF2-40B4-BE49-F238E27FC236}">
                    <a16:creationId xmlns:a16="http://schemas.microsoft.com/office/drawing/2014/main" id="{880FC8C1-64C8-4D81-A266-D46DDF33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9">
                <a:extLst>
                  <a:ext uri="{FF2B5EF4-FFF2-40B4-BE49-F238E27FC236}">
                    <a16:creationId xmlns:a16="http://schemas.microsoft.com/office/drawing/2014/main" id="{6266E1EE-2296-42B7-9AE3-FCAA96211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0">
                <a:extLst>
                  <a:ext uri="{FF2B5EF4-FFF2-40B4-BE49-F238E27FC236}">
                    <a16:creationId xmlns:a16="http://schemas.microsoft.com/office/drawing/2014/main" id="{F1781D45-7859-450B-B3C2-276BA84AB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1">
                <a:extLst>
                  <a:ext uri="{FF2B5EF4-FFF2-40B4-BE49-F238E27FC236}">
                    <a16:creationId xmlns:a16="http://schemas.microsoft.com/office/drawing/2014/main" id="{8EEE7AD6-E55D-4298-8A16-86457B905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2">
                <a:extLst>
                  <a:ext uri="{FF2B5EF4-FFF2-40B4-BE49-F238E27FC236}">
                    <a16:creationId xmlns:a16="http://schemas.microsoft.com/office/drawing/2014/main" id="{66EA574B-ECE0-4922-831D-E96EA93B9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18A987D-CB93-42C3-8E79-699A0ADF1F6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26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trụ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chiều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cao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dài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sinh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Kí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thể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khối trụ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b="1" dirty="0" err="1"/>
                  <a:t>đúng</a:t>
                </a:r>
                <a:r>
                  <a:rPr lang="en-US" sz="4800" dirty="0"/>
                  <a:t>?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26599"/>
              </a:xfrm>
              <a:prstGeom prst="rect">
                <a:avLst/>
              </a:prstGeom>
              <a:blipFill>
                <a:blip r:embed="rId4"/>
                <a:stretch>
                  <a:fillRect l="-1216" t="-8240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993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el-GR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𝑟h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993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4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6984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69842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7232116" cy="904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nor/>
                      </m:rP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đá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GB" sz="4800"/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7232116" cy="904094"/>
              </a:xfrm>
              <a:prstGeom prst="rect">
                <a:avLst/>
              </a:prstGeom>
              <a:blipFill>
                <a:blip r:embed="rId9"/>
                <a:stretch>
                  <a:fillRect l="-1627" t="-16216" b="-26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543800" y="48998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867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cm,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cm.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9339" r="-118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l-GR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01606" y="496021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06" y="4960214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58128" y="4790276"/>
                <a:ext cx="5485687" cy="1470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l-GR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70</m:t>
                          </m:r>
                          <m:r>
                            <a:rPr lang="el-GR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128" y="4790276"/>
                <a:ext cx="5485687" cy="1470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688580"/>
                <a:ext cx="5698424" cy="149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l-GR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35</m:t>
                          </m:r>
                          <m:r>
                            <a:rPr lang="el-GR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688580"/>
                <a:ext cx="5698424" cy="14950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7232116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.7.5=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70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GB" sz="4800"/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7232116" cy="902748"/>
              </a:xfrm>
              <a:prstGeom prst="rect">
                <a:avLst/>
              </a:prstGeom>
              <a:blipFill>
                <a:blip r:embed="rId9"/>
                <a:stretch>
                  <a:fillRect l="-1627" t="-16216" b="-26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543800" y="48998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692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l-GR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01606" y="496021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06" y="4960214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58128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128" y="4876800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79115" y="4803267"/>
                <a:ext cx="56984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115" y="4803267"/>
                <a:ext cx="569842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7232116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𝑡𝑝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đá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4800"/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7232116" cy="902748"/>
              </a:xfrm>
              <a:prstGeom prst="rect">
                <a:avLst/>
              </a:prstGeom>
              <a:blipFill>
                <a:blip r:embed="rId9"/>
                <a:stretch>
                  <a:fillRect l="-1627" t="-16216" b="-26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2497931" y="477925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570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2424" y="6792309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337010" y="1057865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010" y="1057865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Quay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xung quanh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0994" y="4599078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l-GR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a:rPr lang="el-GR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94" y="4599078"/>
                <a:ext cx="5485687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01606" y="496021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06" y="4960214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58128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128" y="4876800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79115" y="4803267"/>
                <a:ext cx="56984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115" y="4803267"/>
                <a:ext cx="569842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280829" y="9747660"/>
                <a:ext cx="172321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GB" sz="4800"/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29" y="9747660"/>
                <a:ext cx="17232116" cy="830997"/>
              </a:xfrm>
              <a:prstGeom prst="rect">
                <a:avLst/>
              </a:prstGeom>
              <a:blipFill>
                <a:blip r:embed="rId9"/>
                <a:stretch>
                  <a:fillRect l="-159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513823" y="475602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E85F811-C38D-48BF-BEBD-D23247E7A3A2}"/>
                  </a:ext>
                </a:extLst>
              </p:cNvPr>
              <p:cNvSpPr txBox="1"/>
              <p:nvPr/>
            </p:nvSpPr>
            <p:spPr>
              <a:xfrm>
                <a:off x="2415719" y="7881430"/>
                <a:ext cx="1960608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xung quanh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E85F811-C38D-48BF-BEBD-D23247E7A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19" y="7881430"/>
                <a:ext cx="19606081" cy="1446550"/>
              </a:xfrm>
              <a:prstGeom prst="rect">
                <a:avLst/>
              </a:prstGeom>
              <a:blipFill>
                <a:blip r:embed="rId10"/>
                <a:stretch>
                  <a:fillRect l="-1243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6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2424" y="6792309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337010" y="1057865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010" y="1057865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33375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cm thì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333750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35846" y="480326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12</m:t>
                      </m:r>
                      <m:r>
                        <a:rPr lang="el-GR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46" y="4803266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01606" y="496021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06" y="4960214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87292" y="490571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292" y="4905710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79115" y="4803267"/>
                <a:ext cx="56984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18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115" y="4803267"/>
                <a:ext cx="569842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842043" y="8624157"/>
                <a:ext cx="172321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8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.3=12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GB" sz="4800"/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043" y="8624157"/>
                <a:ext cx="17232116" cy="830997"/>
              </a:xfrm>
              <a:prstGeom prst="rect">
                <a:avLst/>
              </a:prstGeom>
              <a:blipFill>
                <a:blip r:embed="rId9"/>
                <a:stretch>
                  <a:fillRect l="-159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2305767" y="466415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973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2424" y="6792309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337010" y="1057865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010" y="1057865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00278" y="3179102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Bên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3179102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7974" y="509289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</m:t>
                      </m:r>
                      <m:r>
                        <a:rPr lang="el-GR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74" y="5092892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01606" y="4960214"/>
                <a:ext cx="5485687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f>
                        <m:fPr>
                          <m:ctrlPr>
                            <a:rPr lang="el-GR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l-GR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06" y="4960214"/>
                <a:ext cx="5485687" cy="1347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87292" y="4905710"/>
                <a:ext cx="5485687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l-GR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292" y="4905710"/>
                <a:ext cx="5485687" cy="13474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10901" y="5200430"/>
                <a:ext cx="56984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901" y="5200430"/>
                <a:ext cx="569842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842043" y="8624157"/>
                <a:ext cx="17232116" cy="1396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60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60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.(</m:t>
                        </m:r>
                        <m:f>
                          <m:fPr>
                            <m:ctrlPr>
                              <a:rPr lang="el-GR" sz="60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60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60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.1=</m:t>
                    </m:r>
                    <m:f>
                      <m:fPr>
                        <m:ctrlPr>
                          <a:rPr lang="el-GR" sz="60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sz="60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GB" sz="6000"/>
                      <m:t>.</m:t>
                    </m:r>
                  </m:oMath>
                </a14:m>
                <a:endParaRPr lang="en-US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043" y="8624157"/>
                <a:ext cx="17232116" cy="1396088"/>
              </a:xfrm>
              <a:prstGeom prst="rect">
                <a:avLst/>
              </a:prstGeom>
              <a:blipFill>
                <a:blip r:embed="rId9"/>
                <a:stretch>
                  <a:fillRect l="-1592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602308" y="499256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69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2424" y="704948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35292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337009" y="1201168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009" y="1201168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00278" y="3179102"/>
                <a:ext cx="225658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Quay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3179102"/>
                <a:ext cx="22565882" cy="2308324"/>
              </a:xfrm>
              <a:prstGeom prst="rect">
                <a:avLst/>
              </a:prstGeom>
              <a:blipFill>
                <a:blip r:embed="rId4"/>
                <a:stretch>
                  <a:fillRect l="-1216" t="-6349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7974" y="555009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64</m:t>
                      </m:r>
                      <m:r>
                        <a:rPr lang="el-GR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74" y="5550092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01605" y="55500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05" y="55500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19557" y="552133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96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9557" y="552133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63968" y="5521338"/>
                <a:ext cx="56984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126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968" y="5521338"/>
                <a:ext cx="569842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721951" y="9983094"/>
                <a:ext cx="13516015" cy="1951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l-GR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</m:oMath>
                </a14:m>
                <a:endParaRPr lang="en-US" sz="48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𝑥𝑞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𝑟h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=64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51" y="9983094"/>
                <a:ext cx="13516015" cy="1951432"/>
              </a:xfrm>
              <a:prstGeom prst="rect">
                <a:avLst/>
              </a:prstGeom>
              <a:blipFill>
                <a:blip r:embed="rId9"/>
                <a:stretch>
                  <a:fillRect l="-2029" t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2272545" y="53830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77EBA6-B1FB-41ED-90FA-FB163BC72733}"/>
                  </a:ext>
                </a:extLst>
              </p:cNvPr>
              <p:cNvSpPr txBox="1"/>
              <p:nvPr/>
            </p:nvSpPr>
            <p:spPr>
              <a:xfrm>
                <a:off x="1652447" y="8213048"/>
                <a:ext cx="1387524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Quay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77EBA6-B1FB-41ED-90FA-FB163BC72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" y="8213048"/>
                <a:ext cx="13875243" cy="1569660"/>
              </a:xfrm>
              <a:prstGeom prst="rect">
                <a:avLst/>
              </a:prstGeom>
              <a:blipFill>
                <a:blip r:embed="rId10"/>
                <a:stretch>
                  <a:fillRect l="-1977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43383FA-6C29-493E-80FE-D65BABF581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38670" y="7500912"/>
            <a:ext cx="5213054" cy="53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2424" y="6792309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937945" y="1217000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945" y="1217000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00278" y="3179102"/>
                <a:ext cx="22565882" cy="1594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𝐵𝐷𝐶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Quay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3179102"/>
                <a:ext cx="22565882" cy="1594411"/>
              </a:xfrm>
              <a:prstGeom prst="rect">
                <a:avLst/>
              </a:prstGeom>
              <a:blipFill>
                <a:blip r:embed="rId4"/>
                <a:stretch>
                  <a:fillRect l="-1216" t="-7663" b="-19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7974" y="5092892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a:rPr lang="el-GR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74" y="5092892"/>
                <a:ext cx="5485687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01605" y="5092891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a:rPr lang="el-GR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05" y="5092891"/>
                <a:ext cx="5485687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15444" y="4802566"/>
                <a:ext cx="5485687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l-GR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444" y="4802566"/>
                <a:ext cx="5485687" cy="1618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63968" y="5064138"/>
                <a:ext cx="56984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968" y="5064138"/>
                <a:ext cx="569842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652447" y="9687126"/>
                <a:ext cx="13516015" cy="2649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𝑡𝑎𝑛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30°=</m:t>
                    </m:r>
                    <m:f>
                      <m:fPr>
                        <m:ctrlPr>
                          <a:rPr lang="el-GR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𝑟h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" y="9687126"/>
                <a:ext cx="13516015" cy="2649508"/>
              </a:xfrm>
              <a:prstGeom prst="rect">
                <a:avLst/>
              </a:prstGeom>
              <a:blipFill>
                <a:blip r:embed="rId9"/>
                <a:stretch>
                  <a:fillRect l="-2030" t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430877" y="506151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77EBA6-B1FB-41ED-90FA-FB163BC72733}"/>
                  </a:ext>
                </a:extLst>
              </p:cNvPr>
              <p:cNvSpPr txBox="1"/>
              <p:nvPr/>
            </p:nvSpPr>
            <p:spPr>
              <a:xfrm>
                <a:off x="1652447" y="7955873"/>
                <a:ext cx="1387524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Quay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chữ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77EBA6-B1FB-41ED-90FA-FB163BC72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" y="7955873"/>
                <a:ext cx="13875243" cy="1569660"/>
              </a:xfrm>
              <a:prstGeom prst="rect">
                <a:avLst/>
              </a:prstGeom>
              <a:blipFill>
                <a:blip r:embed="rId10"/>
                <a:stretch>
                  <a:fillRect l="-1977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4589955-8654-4357-AB0E-1A1971528C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50084" y="7168870"/>
            <a:ext cx="5009430" cy="57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2424" y="6792309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2937945" y="1217000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945" y="1217000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000278" y="3179102"/>
                <a:ext cx="22565882" cy="1673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Cắt hình trụ bởi một mặt phẳng song song với trục và cách trục một khoảng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, Thiết diện thu được là hình vuông có diện tích bằng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16. </m:t>
                    </m:r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Tính thể tích khối trụ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3179102"/>
                <a:ext cx="22565882" cy="1673407"/>
              </a:xfrm>
              <a:prstGeom prst="rect">
                <a:avLst/>
              </a:prstGeom>
              <a:blipFill>
                <a:blip r:embed="rId4"/>
                <a:stretch>
                  <a:fillRect l="-459" t="-8759" r="-1108" b="-16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37974" y="509289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24</m:t>
                      </m:r>
                      <m:r>
                        <a:rPr lang="el-GR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74" y="5092892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101605" y="50928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a:rPr lang="el-GR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05" y="50928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519389" y="510596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389" y="5105966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63968" y="5064138"/>
                <a:ext cx="5698424" cy="943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</m:rad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968" y="5064138"/>
                <a:ext cx="5698424" cy="943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652448" y="9342987"/>
                <a:ext cx="135160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Khi đó: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8" y="9342987"/>
                <a:ext cx="13516015" cy="830997"/>
              </a:xfrm>
              <a:prstGeom prst="rect">
                <a:avLst/>
              </a:prstGeom>
              <a:blipFill>
                <a:blip r:embed="rId9"/>
                <a:stretch>
                  <a:fillRect l="-203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2868514" y="499603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77EBA6-B1FB-41ED-90FA-FB163BC72733}"/>
                  </a:ext>
                </a:extLst>
              </p:cNvPr>
              <p:cNvSpPr txBox="1"/>
              <p:nvPr/>
            </p:nvSpPr>
            <p:spPr>
              <a:xfrm>
                <a:off x="1652448" y="7721441"/>
                <a:ext cx="1511155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Thiết diện cắt bởi mặt phẳng song song với trục là hình vuông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77EBA6-B1FB-41ED-90FA-FB163BC72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8" y="7721441"/>
                <a:ext cx="15111553" cy="1569660"/>
              </a:xfrm>
              <a:prstGeom prst="rect">
                <a:avLst/>
              </a:prstGeom>
              <a:blipFill>
                <a:blip r:embed="rId10"/>
                <a:stretch>
                  <a:fillRect l="-1815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>
            <a:extLst>
              <a:ext uri="{FF2B5EF4-FFF2-40B4-BE49-F238E27FC236}">
                <a16:creationId xmlns:a16="http://schemas.microsoft.com/office/drawing/2014/main" id="{607949A6-6ED7-41E5-B295-695BC08E039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599" y="7623306"/>
            <a:ext cx="4595953" cy="53776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FE277C6-9CF0-4404-ABC4-5AB72FFD2E23}"/>
                  </a:ext>
                </a:extLst>
              </p:cNvPr>
              <p:cNvSpPr/>
              <p:nvPr/>
            </p:nvSpPr>
            <p:spPr>
              <a:xfrm>
                <a:off x="1643483" y="10225870"/>
                <a:ext cx="15488071" cy="902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cách trục một khoảng bằng</a:t>
                </a:r>
                <a:r>
                  <a:rPr lang="en-US" sz="4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FE277C6-9CF0-4404-ABC4-5AB72FFD2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83" y="10225870"/>
                <a:ext cx="15488071" cy="902876"/>
              </a:xfrm>
              <a:prstGeom prst="rect">
                <a:avLst/>
              </a:prstGeom>
              <a:blipFill>
                <a:blip r:embed="rId12"/>
                <a:stretch>
                  <a:fillRect l="-1811" t="-10067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C23EF1-84F9-4736-96D0-AD1C5A78CC7F}"/>
                  </a:ext>
                </a:extLst>
              </p:cNvPr>
              <p:cNvSpPr/>
              <p:nvPr/>
            </p:nvSpPr>
            <p:spPr>
              <a:xfrm>
                <a:off x="1634518" y="11024791"/>
                <a:ext cx="15488071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OB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𝐻𝐵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C23EF1-84F9-4736-96D0-AD1C5A78C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518" y="11024791"/>
                <a:ext cx="15488071" cy="934743"/>
              </a:xfrm>
              <a:prstGeom prst="rect">
                <a:avLst/>
              </a:prstGeom>
              <a:blipFill>
                <a:blip r:embed="rId13"/>
                <a:stretch>
                  <a:fillRect l="-1771" t="-45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9917E48-4FCE-49C3-A83F-B7370DCE31E5}"/>
                  </a:ext>
                </a:extLst>
              </p:cNvPr>
              <p:cNvSpPr/>
              <p:nvPr/>
            </p:nvSpPr>
            <p:spPr>
              <a:xfrm>
                <a:off x="1585985" y="11883456"/>
                <a:ext cx="15488071" cy="900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.4=24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9917E48-4FCE-49C3-A83F-B7370DCE3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85" y="11883456"/>
                <a:ext cx="15488071" cy="900439"/>
              </a:xfrm>
              <a:prstGeom prst="rect">
                <a:avLst/>
              </a:prstGeom>
              <a:blipFill>
                <a:blip r:embed="rId14"/>
                <a:stretch>
                  <a:fillRect l="-1771"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1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0" grpId="0"/>
      <p:bldP spid="77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35915" y="1828800"/>
            <a:ext cx="12189485" cy="907192"/>
            <a:chOff x="7335460" y="7543799"/>
            <a:chExt cx="2013551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TRỤ TRÒN XOAY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35460" y="7543799"/>
              <a:ext cx="1655506" cy="872846"/>
              <a:chOff x="7335459" y="7543800"/>
              <a:chExt cx="16555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35459" y="7640053"/>
                <a:ext cx="1655506" cy="776593"/>
                <a:chOff x="7335459" y="7640053"/>
                <a:chExt cx="1655506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35459" y="7640053"/>
                  <a:ext cx="1655506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ĐỊNH 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981200" y="3963051"/>
                <a:ext cx="14809504" cy="347787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Trong </a:t>
                </a:r>
                <a:r>
                  <a:rPr lang="en-US" sz="4400" dirty="0" err="1"/>
                  <a:t>mặt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phẳng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song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song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4400" dirty="0">
                    <a:solidFill>
                      <a:schemeClr val="tx1"/>
                    </a:solidFill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 Khi quay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xung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quanh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sinh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ra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xoay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trụ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tròn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xoay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</a:rPr>
                  <a:t>(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tắt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en-US" sz="4400" dirty="0">
                    <a:solidFill>
                      <a:schemeClr val="tx1"/>
                    </a:solidFill>
                  </a:rPr>
                  <a:t>)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963051"/>
                <a:ext cx="14809504" cy="3477875"/>
              </a:xfrm>
              <a:prstGeom prst="rect">
                <a:avLst/>
              </a:prstGeom>
              <a:blipFill>
                <a:blip r:embed="rId3"/>
                <a:stretch>
                  <a:fillRect l="-1647" t="-3678" r="-1647" b="-718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1981200" y="7791883"/>
                <a:ext cx="111252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Đường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thẳng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∆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/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trụ</a:t>
                </a:r>
                <a:r>
                  <a:rPr lang="en-US" sz="4400" dirty="0"/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791883"/>
                <a:ext cx="11125200" cy="769441"/>
              </a:xfrm>
              <a:prstGeom prst="rect">
                <a:avLst/>
              </a:prstGeom>
              <a:blipFill>
                <a:blip r:embed="rId4"/>
                <a:stretch>
                  <a:fillRect l="-2192" t="-17460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/>
              <p:nvPr/>
            </p:nvSpPr>
            <p:spPr>
              <a:xfrm>
                <a:off x="1953491" y="8919013"/>
                <a:ext cx="1451533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Đường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thẳng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𝑙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đường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sinh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trụ</a:t>
                </a:r>
                <a:r>
                  <a:rPr lang="en-US" sz="4400" dirty="0"/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8919013"/>
                <a:ext cx="14515337" cy="769441"/>
              </a:xfrm>
              <a:prstGeom prst="rect">
                <a:avLst/>
              </a:prstGeom>
              <a:blipFill>
                <a:blip r:embed="rId5"/>
                <a:stretch>
                  <a:fillRect l="-1679" t="-17460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B90A0B2-AAA8-4560-9F49-9D31919D2503}"/>
                  </a:ext>
                </a:extLst>
              </p:cNvPr>
              <p:cNvSpPr/>
              <p:nvPr/>
            </p:nvSpPr>
            <p:spPr>
              <a:xfrm>
                <a:off x="1981200" y="10009467"/>
                <a:ext cx="1451533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𝑟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bán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kính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B90A0B2-AAA8-4560-9F49-9D31919D2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009467"/>
                <a:ext cx="14515337" cy="769441"/>
              </a:xfrm>
              <a:prstGeom prst="rect">
                <a:avLst/>
              </a:prstGeom>
              <a:blipFill>
                <a:blip r:embed="rId6"/>
                <a:stretch>
                  <a:fillRect l="-1680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3F8F139-72F4-4203-9329-222715CD7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02200" y="3335666"/>
            <a:ext cx="5943600" cy="81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5" grpId="0"/>
      <p:bldP spid="6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35915" y="1828800"/>
            <a:ext cx="12189485" cy="907192"/>
            <a:chOff x="7335460" y="7543799"/>
            <a:chExt cx="2013551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TRỤ TRÒN XOAY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35460" y="7543799"/>
              <a:ext cx="1655506" cy="872846"/>
              <a:chOff x="7335459" y="7543800"/>
              <a:chExt cx="16555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35459" y="7640053"/>
                <a:ext cx="1655506" cy="776593"/>
                <a:chOff x="7335459" y="7640053"/>
                <a:chExt cx="1655506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35459" y="7640053"/>
                  <a:ext cx="1655506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480950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HÌNH TRỤ TRÒN XOAY VÀ KHỐI TRỤ TRÒN XOAY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981200" y="3963051"/>
                <a:ext cx="14809504" cy="2800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a) </a:t>
                </a:r>
                <a:r>
                  <a:rPr lang="en-US" sz="4400" dirty="0" err="1"/>
                  <a:t>Xét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chữ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nhật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Khi quay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xung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quanh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chứa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cạnh</a:t>
                </a:r>
                <a:r>
                  <a:rPr lang="en-US" sz="4400" dirty="0"/>
                  <a:t> (</a:t>
                </a:r>
                <a:r>
                  <a:rPr lang="en-US" sz="4400" dirty="0" err="1"/>
                  <a:t>chẳng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hạn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cạnh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 dirty="0"/>
                  <a:t>) </a:t>
                </a:r>
                <a:r>
                  <a:rPr lang="en-US" sz="4400" dirty="0" err="1"/>
                  <a:t>thì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gấp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khúc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𝐴𝐷𝐶𝐵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tạo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hình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trụ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tròn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xoay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</a:rPr>
                  <a:t>(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tắt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en-US" sz="4400" dirty="0">
                    <a:solidFill>
                      <a:schemeClr val="tx1"/>
                    </a:solidFill>
                  </a:rPr>
                  <a:t>).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963051"/>
                <a:ext cx="14809504" cy="2800767"/>
              </a:xfrm>
              <a:prstGeom prst="rect">
                <a:avLst/>
              </a:prstGeom>
              <a:blipFill>
                <a:blip r:embed="rId3"/>
                <a:stretch>
                  <a:fillRect l="-1647" t="-4565" b="-913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1812590" y="6789534"/>
                <a:ext cx="1514672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Hai </a:t>
                </a:r>
                <a:r>
                  <a:rPr lang="en-US" sz="4400" b="1" dirty="0" err="1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đáy</a:t>
                </a:r>
                <a:r>
                  <a:rPr lang="en-US" sz="4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tròn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590" y="6789534"/>
                <a:ext cx="15146724" cy="769441"/>
              </a:xfrm>
              <a:prstGeom prst="rect">
                <a:avLst/>
              </a:prstGeom>
              <a:blipFill>
                <a:blip r:embed="rId4"/>
                <a:stretch>
                  <a:fillRect l="-1610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/>
              <p:nvPr/>
            </p:nvSpPr>
            <p:spPr>
              <a:xfrm>
                <a:off x="1861079" y="7498539"/>
                <a:ext cx="1451533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Đ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ường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sinh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đoạn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400" dirty="0"/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079" y="7498539"/>
                <a:ext cx="14515337" cy="769441"/>
              </a:xfrm>
              <a:prstGeom prst="rect">
                <a:avLst/>
              </a:prstGeom>
              <a:blipFill>
                <a:blip r:embed="rId5"/>
                <a:stretch>
                  <a:fillRect l="-1680" t="-17460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B90A0B2-AAA8-4560-9F49-9D31919D2503}"/>
                  </a:ext>
                </a:extLst>
              </p:cNvPr>
              <p:cNvSpPr/>
              <p:nvPr/>
            </p:nvSpPr>
            <p:spPr>
              <a:xfrm>
                <a:off x="1861079" y="10836896"/>
                <a:ext cx="1451533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b="1" dirty="0" err="1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Chiều</a:t>
                </a:r>
                <a:r>
                  <a:rPr lang="fr-FR" sz="4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cao</a:t>
                </a:r>
                <a:r>
                  <a:rPr lang="fr-FR" sz="44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𝐴𝐵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𝐶𝐷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B90A0B2-AAA8-4560-9F49-9D31919D2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079" y="10836896"/>
                <a:ext cx="14515337" cy="769441"/>
              </a:xfrm>
              <a:prstGeom prst="rect">
                <a:avLst/>
              </a:prstGeom>
              <a:blipFill>
                <a:blip r:embed="rId6"/>
                <a:stretch>
                  <a:fillRect l="-1680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9CEE681-9820-463E-96EF-4B7371795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9800" y="3349521"/>
            <a:ext cx="5943600" cy="7635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4A2946-37AE-4B0F-A0B3-B90E64CE3B72}"/>
                  </a:ext>
                </a:extLst>
              </p:cNvPr>
              <p:cNvSpPr/>
              <p:nvPr/>
            </p:nvSpPr>
            <p:spPr>
              <a:xfrm>
                <a:off x="1868006" y="8490609"/>
                <a:ext cx="14515337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Mặt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xung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quanh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là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mặt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do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đoạn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𝐶𝐷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tạo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</a:rPr>
                  <a:t> quay,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cắt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sinh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trải</a:t>
                </a:r>
                <a:r>
                  <a:rPr lang="en-US" sz="4400" dirty="0">
                    <a:solidFill>
                      <a:schemeClr val="tx1"/>
                    </a:solidFill>
                  </a:rPr>
                  <a:t> ra ta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xung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quanh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chữ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nhật</a:t>
                </a:r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4A2946-37AE-4B0F-A0B3-B90E64CE3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006" y="8490609"/>
                <a:ext cx="14515337" cy="2123658"/>
              </a:xfrm>
              <a:prstGeom prst="rect">
                <a:avLst/>
              </a:prstGeom>
              <a:blipFill>
                <a:blip r:embed="rId8"/>
                <a:stretch>
                  <a:fillRect l="-1679" t="-6609" r="-2435" b="-126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E627C29-6A63-40F4-BD41-CC54A530D937}"/>
              </a:ext>
            </a:extLst>
          </p:cNvPr>
          <p:cNvSpPr/>
          <p:nvPr/>
        </p:nvSpPr>
        <p:spPr>
          <a:xfrm>
            <a:off x="1868006" y="11828966"/>
            <a:ext cx="14809504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/>
              <a:t>b) </a:t>
            </a:r>
            <a:r>
              <a:rPr lang="en-US" sz="4400" b="1" dirty="0" err="1">
                <a:solidFill>
                  <a:srgbClr val="FF0000"/>
                </a:solidFill>
              </a:rPr>
              <a:t>Khối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trụ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tròn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xoay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phần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gian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giới</a:t>
            </a:r>
            <a:r>
              <a:rPr lang="en-US" sz="4400" dirty="0"/>
              <a:t> </a:t>
            </a:r>
            <a:r>
              <a:rPr lang="en-US" sz="4400" dirty="0" err="1"/>
              <a:t>hạn</a:t>
            </a:r>
            <a:r>
              <a:rPr lang="en-US" sz="4400" dirty="0"/>
              <a:t> </a:t>
            </a:r>
            <a:r>
              <a:rPr lang="en-US" sz="4400" dirty="0" err="1"/>
              <a:t>bởi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trụ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kể</a:t>
            </a:r>
            <a:r>
              <a:rPr lang="en-US" sz="4400" dirty="0"/>
              <a:t>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trụ</a:t>
            </a:r>
            <a:r>
              <a:rPr lang="en-US" sz="4400" dirty="0"/>
              <a:t> </a:t>
            </a:r>
            <a:r>
              <a:rPr lang="en-US" sz="4400" dirty="0" err="1"/>
              <a:t>đó</a:t>
            </a:r>
            <a:r>
              <a:rPr lang="en-US" sz="4400" dirty="0"/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5" grpId="0"/>
      <p:bldP spid="65" grpId="0"/>
      <p:bldP spid="39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35915" y="1828800"/>
            <a:ext cx="12189485" cy="907192"/>
            <a:chOff x="7335460" y="7543799"/>
            <a:chExt cx="2013551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TRỤ TRÒN XOAY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35460" y="7543799"/>
              <a:ext cx="1655506" cy="872846"/>
              <a:chOff x="7335459" y="7543800"/>
              <a:chExt cx="16555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35459" y="7640053"/>
                <a:ext cx="1655506" cy="776593"/>
                <a:chOff x="7335459" y="7640053"/>
                <a:chExt cx="1655506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35459" y="7640053"/>
                  <a:ext cx="1655506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73875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CÔNG THỨC TÍNH DIỆN TÍCH HÌNH TRỤ, THỂ TÍCH KHỐI TRỤ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981200" y="3963051"/>
            <a:ext cx="116586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/>
              <a:t>a) </a:t>
            </a:r>
            <a:r>
              <a:rPr lang="en-US" sz="4400" dirty="0" err="1"/>
              <a:t>Diện</a:t>
            </a:r>
            <a:r>
              <a:rPr lang="en-US" sz="4400" dirty="0"/>
              <a:t> </a:t>
            </a:r>
            <a:r>
              <a:rPr lang="en-US" sz="4400" dirty="0" err="1"/>
              <a:t>tích</a:t>
            </a:r>
            <a:r>
              <a:rPr lang="en-US" sz="4400" dirty="0"/>
              <a:t> </a:t>
            </a:r>
            <a:r>
              <a:rPr lang="en-US" sz="4400" dirty="0" err="1"/>
              <a:t>xung</a:t>
            </a:r>
            <a:r>
              <a:rPr lang="en-US" sz="4400" dirty="0"/>
              <a:t> </a:t>
            </a:r>
            <a:r>
              <a:rPr lang="en-US" sz="4400" dirty="0" err="1"/>
              <a:t>quanh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trụ</a:t>
            </a:r>
            <a:endParaRPr lang="vi-VN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0" y="4972888"/>
                <a:ext cx="15146724" cy="82170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𝑟𝑙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72888"/>
                <a:ext cx="15146724" cy="82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70C30C76-1211-43DB-85F5-CEED1B9286ED}"/>
              </a:ext>
            </a:extLst>
          </p:cNvPr>
          <p:cNvSpPr/>
          <p:nvPr/>
        </p:nvSpPr>
        <p:spPr>
          <a:xfrm>
            <a:off x="1798735" y="6263793"/>
            <a:ext cx="14515337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ym typeface="Wingdings 2" panose="05020102010507070707" pitchFamily="18" charset="2"/>
              </a:rPr>
              <a:t>b) </a:t>
            </a:r>
            <a:r>
              <a:rPr lang="fr-FR" sz="4400" dirty="0" err="1">
                <a:sym typeface="Wingdings 2" panose="05020102010507070707" pitchFamily="18" charset="2"/>
              </a:rPr>
              <a:t>Diện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tích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toàn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phần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của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trụ</a:t>
            </a:r>
            <a:endParaRPr lang="vi-VN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B90A0B2-AAA8-4560-9F49-9D31919D2503}"/>
                  </a:ext>
                </a:extLst>
              </p:cNvPr>
              <p:cNvSpPr/>
              <p:nvPr/>
            </p:nvSpPr>
            <p:spPr>
              <a:xfrm>
                <a:off x="315693" y="9653373"/>
                <a:ext cx="14515337" cy="82285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𝑉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đá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.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𝑐h𝑖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ề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𝑢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𝑐𝑎𝑜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</m:oMath>
                </a14:m>
                <a:r>
                  <a:rPr lang="el-GR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B90A0B2-AAA8-4560-9F49-9D31919D2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3" y="9653373"/>
                <a:ext cx="14515337" cy="822854"/>
              </a:xfrm>
              <a:prstGeom prst="rect">
                <a:avLst/>
              </a:prstGeom>
              <a:blipFill>
                <a:blip r:embed="rId4"/>
                <a:stretch>
                  <a:fillRect t="-17037" b="-266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34A2946-37AE-4B0F-A0B3-B90E64CE3B72}"/>
              </a:ext>
            </a:extLst>
          </p:cNvPr>
          <p:cNvSpPr/>
          <p:nvPr/>
        </p:nvSpPr>
        <p:spPr>
          <a:xfrm>
            <a:off x="1798735" y="8664853"/>
            <a:ext cx="1180643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ym typeface="Wingdings 2" panose="05020102010507070707" pitchFamily="18" charset="2"/>
              </a:rPr>
              <a:t>c) </a:t>
            </a:r>
            <a:r>
              <a:rPr lang="fr-FR" sz="4400" dirty="0" err="1">
                <a:sym typeface="Wingdings 2" panose="05020102010507070707" pitchFamily="18" charset="2"/>
              </a:rPr>
              <a:t>Thể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tích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của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khối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trụ</a:t>
            </a:r>
            <a:endParaRPr lang="vi-VN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50F68-7531-4F93-9685-C9E8AC43F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1857" y="4026877"/>
            <a:ext cx="11896450" cy="6838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615B45-211F-44B5-BBFB-CC068EA6C522}"/>
                  </a:ext>
                </a:extLst>
              </p:cNvPr>
              <p:cNvSpPr/>
              <p:nvPr/>
            </p:nvSpPr>
            <p:spPr>
              <a:xfrm>
                <a:off x="237138" y="7270579"/>
                <a:ext cx="15146724" cy="83644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𝑡𝑝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đá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l-GR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615B45-211F-44B5-BBFB-CC068EA6C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38" y="7270579"/>
                <a:ext cx="15146724" cy="836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5" grpId="0"/>
      <p:bldP spid="65" grpId="0"/>
      <p:bldP spid="39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35915" y="1447800"/>
            <a:ext cx="16380485" cy="907192"/>
            <a:chOff x="7335460" y="7543799"/>
            <a:chExt cx="2705852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TRỤ TRÒN XOAY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35460" y="7543799"/>
              <a:ext cx="1655506" cy="872846"/>
              <a:chOff x="7335459" y="7543800"/>
              <a:chExt cx="16555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35459" y="7640053"/>
                <a:ext cx="1655506" cy="776593"/>
                <a:chOff x="7335459" y="7640053"/>
                <a:chExt cx="1655506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35459" y="7640053"/>
                  <a:ext cx="1655506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538606" y="3846834"/>
                <a:ext cx="22778594" cy="1510222"/>
              </a:xfrm>
              <a:prstGeom prst="rect">
                <a:avLst/>
              </a:prstGeom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6" y="3846834"/>
                <a:ext cx="22778594" cy="1510222"/>
              </a:xfrm>
              <a:prstGeom prst="rect">
                <a:avLst/>
              </a:prstGeom>
              <a:blipFill>
                <a:blip r:embed="rId3"/>
                <a:stretch>
                  <a:fillRect l="-1070" t="-4032" r="-294" b="-1774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799954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 1: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824070" y="6616781"/>
            <a:ext cx="23065873" cy="6642019"/>
            <a:chOff x="1205494" y="6947472"/>
            <a:chExt cx="22231784" cy="6959144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179458"/>
              <a:ext cx="22227693" cy="67271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724379" y="8464883"/>
                <a:ext cx="18608374" cy="90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𝑥𝑞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l-GR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79" y="8464883"/>
                <a:ext cx="18608374" cy="900952"/>
              </a:xfrm>
              <a:prstGeom prst="rect">
                <a:avLst/>
              </a:prstGeom>
              <a:blipFill>
                <a:blip r:embed="rId4"/>
                <a:stretch>
                  <a:fillRect t="-7483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6DD5CE7-6D3D-4685-92C3-8CABDBBB92B2}"/>
                  </a:ext>
                </a:extLst>
              </p:cNvPr>
              <p:cNvSpPr/>
              <p:nvPr/>
            </p:nvSpPr>
            <p:spPr>
              <a:xfrm>
                <a:off x="660816" y="10217898"/>
                <a:ext cx="20904288" cy="902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𝑡𝑝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𝑥𝑞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+2.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đá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+2)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6DD5CE7-6D3D-4685-92C3-8CABDBBB9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6" y="10217898"/>
                <a:ext cx="20904288" cy="902106"/>
              </a:xfrm>
              <a:prstGeom prst="rect">
                <a:avLst/>
              </a:prstGeom>
              <a:blipFill>
                <a:blip r:embed="rId5"/>
                <a:stretch>
                  <a:fillRect t="-6757" b="-23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D24ACFB-E2B5-4C32-8EFB-7E3D2869F476}"/>
                  </a:ext>
                </a:extLst>
              </p:cNvPr>
              <p:cNvSpPr/>
              <p:nvPr/>
            </p:nvSpPr>
            <p:spPr>
              <a:xfrm>
                <a:off x="675888" y="11786840"/>
                <a:ext cx="20904288" cy="86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D24ACFB-E2B5-4C32-8EFB-7E3D2869F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88" y="11786840"/>
                <a:ext cx="20904288" cy="864532"/>
              </a:xfrm>
              <a:prstGeom prst="rect">
                <a:avLst/>
              </a:prstGeom>
              <a:blipFill>
                <a:blip r:embed="rId6"/>
                <a:stretch>
                  <a:fillRect t="-780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2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35915" y="1447800"/>
            <a:ext cx="16380485" cy="907192"/>
            <a:chOff x="7335460" y="7543799"/>
            <a:chExt cx="2705852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TRỤ TRÒN XOAY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35460" y="7543799"/>
              <a:ext cx="1655506" cy="872846"/>
              <a:chOff x="7335459" y="7543800"/>
              <a:chExt cx="16555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35459" y="7640053"/>
                <a:ext cx="1655506" cy="776593"/>
                <a:chOff x="7335459" y="7640053"/>
                <a:chExt cx="1655506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35459" y="7640053"/>
                  <a:ext cx="1655506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507912" y="3087315"/>
                <a:ext cx="2405985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thiết diện qua trục là một hình vuông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2" y="3087315"/>
                <a:ext cx="24059856" cy="1446550"/>
              </a:xfrm>
              <a:prstGeom prst="rect">
                <a:avLst/>
              </a:prstGeom>
              <a:blipFill>
                <a:blip r:embed="rId3"/>
                <a:stretch>
                  <a:fillRect l="-1013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 2: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710524" y="5176685"/>
            <a:ext cx="22962916" cy="7964006"/>
            <a:chOff x="1205494" y="6947472"/>
            <a:chExt cx="22360673" cy="9113566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356581" cy="888158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857125" y="8423764"/>
                <a:ext cx="14382871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𝑥𝑞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l-GR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25" y="8423764"/>
                <a:ext cx="14382871" cy="835293"/>
              </a:xfrm>
              <a:prstGeom prst="rect">
                <a:avLst/>
              </a:prstGeom>
              <a:blipFill>
                <a:blip r:embed="rId4"/>
                <a:stretch>
                  <a:fillRect t="-1605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6DD5CE7-6D3D-4685-92C3-8CABDBBB92B2}"/>
                  </a:ext>
                </a:extLst>
              </p:cNvPr>
              <p:cNvSpPr/>
              <p:nvPr/>
            </p:nvSpPr>
            <p:spPr>
              <a:xfrm>
                <a:off x="884834" y="9525749"/>
                <a:ext cx="15269564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𝑡𝑝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6DD5CE7-6D3D-4685-92C3-8CABDBBB9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34" y="9525749"/>
                <a:ext cx="15269564" cy="835293"/>
              </a:xfrm>
              <a:prstGeom prst="rect">
                <a:avLst/>
              </a:prstGeom>
              <a:blipFill>
                <a:blip r:embed="rId5"/>
                <a:stretch>
                  <a:fillRect t="-1605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D06C78-AA9D-41E7-8248-66FE0A3259B5}"/>
                  </a:ext>
                </a:extLst>
              </p:cNvPr>
              <p:cNvSpPr/>
              <p:nvPr/>
            </p:nvSpPr>
            <p:spPr>
              <a:xfrm>
                <a:off x="1107970" y="6063405"/>
                <a:ext cx="15503626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D06C78-AA9D-41E7-8248-66FE0A325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70" y="6063405"/>
                <a:ext cx="15503626" cy="2277547"/>
              </a:xfrm>
              <a:prstGeom prst="rect">
                <a:avLst/>
              </a:prstGeom>
              <a:blipFill>
                <a:blip r:embed="rId6"/>
                <a:stretch>
                  <a:fillRect l="-1612" t="-5898" b="-1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8E8F96D-6444-4F86-AE7F-A12F697EF77D}"/>
                  </a:ext>
                </a:extLst>
              </p:cNvPr>
              <p:cNvSpPr/>
              <p:nvPr/>
            </p:nvSpPr>
            <p:spPr>
              <a:xfrm>
                <a:off x="898689" y="10560503"/>
                <a:ext cx="152695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8E8F96D-6444-4F86-AE7F-A12F697E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89" y="10560503"/>
                <a:ext cx="15269564" cy="769441"/>
              </a:xfrm>
              <a:prstGeom prst="rect">
                <a:avLst/>
              </a:prstGeom>
              <a:blipFill>
                <a:blip r:embed="rId7"/>
                <a:stretch>
                  <a:fillRect t="-18110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66BCB1C-F6D3-4DFD-AB44-7E73511F4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4600" y="6460178"/>
            <a:ext cx="4355553" cy="52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35915" y="1447800"/>
            <a:ext cx="16380485" cy="907192"/>
            <a:chOff x="7335460" y="7543799"/>
            <a:chExt cx="2705852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TRỤ TRÒN XOAY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35460" y="7543799"/>
              <a:ext cx="1655506" cy="872846"/>
              <a:chOff x="7335459" y="7543800"/>
              <a:chExt cx="16555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35459" y="7640053"/>
                <a:ext cx="1655506" cy="776593"/>
                <a:chOff x="7335459" y="7640053"/>
                <a:chExt cx="1655506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35459" y="7640053"/>
                  <a:ext cx="1655506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507912" y="3087315"/>
                <a:ext cx="233644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tròn xoay và hình vuông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2" y="3087315"/>
                <a:ext cx="23364400" cy="2800767"/>
              </a:xfrm>
              <a:prstGeom prst="rect">
                <a:avLst/>
              </a:prstGeom>
              <a:blipFill>
                <a:blip r:embed="rId3"/>
                <a:stretch>
                  <a:fillRect l="-1044" t="-4565" r="-157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 3: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710524" y="6049550"/>
            <a:ext cx="23368676" cy="7338852"/>
            <a:chOff x="1205494" y="6947472"/>
            <a:chExt cx="22360673" cy="8233135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356581" cy="80011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887914" y="12218851"/>
                <a:ext cx="14382871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𝑥𝑞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l-GR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el-GR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14" y="12218851"/>
                <a:ext cx="14382871" cy="1169551"/>
              </a:xfrm>
              <a:prstGeom prst="rect">
                <a:avLst/>
              </a:prstGeom>
              <a:blipFill>
                <a:blip r:embed="rId4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D06C78-AA9D-41E7-8248-66FE0A3259B5}"/>
                  </a:ext>
                </a:extLst>
              </p:cNvPr>
              <p:cNvSpPr/>
              <p:nvPr/>
            </p:nvSpPr>
            <p:spPr>
              <a:xfrm>
                <a:off x="1032034" y="6894809"/>
                <a:ext cx="15503626" cy="2412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ABCD</m:t>
                            </m:r>
                          </m:e>
                        </m:d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ABO</m:t>
                            </m:r>
                          </m:e>
                        </m:d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MI</m:t>
                            </m:r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MO</m:t>
                            </m:r>
                          </m:e>
                        </m:d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𝐼𝑀𝑂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D06C78-AA9D-41E7-8248-66FE0A325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6894809"/>
                <a:ext cx="15503626" cy="2412905"/>
              </a:xfrm>
              <a:prstGeom prst="rect">
                <a:avLst/>
              </a:prstGeom>
              <a:blipFill>
                <a:blip r:embed="rId5"/>
                <a:stretch>
                  <a:fillRect t="-5303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993DB5-29F4-4E40-B2EF-67BEE583CD39}"/>
                  </a:ext>
                </a:extLst>
              </p:cNvPr>
              <p:cNvSpPr/>
              <p:nvPr/>
            </p:nvSpPr>
            <p:spPr>
              <a:xfrm>
                <a:off x="1142514" y="9247729"/>
                <a:ext cx="15503626" cy="2002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𝐼𝑀𝑂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993DB5-29F4-4E40-B2EF-67BEE583C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14" y="9247729"/>
                <a:ext cx="15503626" cy="2002279"/>
              </a:xfrm>
              <a:prstGeom prst="rect">
                <a:avLst/>
              </a:prstGeom>
              <a:blipFill>
                <a:blip r:embed="rId6"/>
                <a:stretch>
                  <a:fillRect t="-6402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94046C-7981-43B9-96A2-396D23F13E36}"/>
                  </a:ext>
                </a:extLst>
              </p:cNvPr>
              <p:cNvSpPr txBox="1"/>
              <p:nvPr/>
            </p:nvSpPr>
            <p:spPr>
              <a:xfrm>
                <a:off x="1957709" y="11317655"/>
                <a:ext cx="14440200" cy="847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𝑀𝑂𝐴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vuông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tại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94046C-7981-43B9-96A2-396D23F13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09" y="11317655"/>
                <a:ext cx="14440200" cy="847027"/>
              </a:xfrm>
              <a:prstGeom prst="rect">
                <a:avLst/>
              </a:prstGeom>
              <a:blipFill>
                <a:blip r:embed="rId7"/>
                <a:stretch>
                  <a:fillRect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2598EF3-9F4C-4AE1-8F8C-CEE492A30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8655" y="6744393"/>
            <a:ext cx="4724400" cy="63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26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26599"/>
              </a:xfrm>
              <a:prstGeom prst="rect">
                <a:avLst/>
              </a:prstGeom>
              <a:blipFill>
                <a:blip r:embed="rId4"/>
                <a:stretch>
                  <a:fillRect l="-1216" t="-9363" b="-1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8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𝑟h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87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8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87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9027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8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879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88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m:rPr>
                        <m:nor/>
                      </m:rP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887935"/>
              </a:xfrm>
              <a:prstGeom prst="rect">
                <a:avLst/>
              </a:prstGeom>
              <a:blipFill>
                <a:blip r:embed="rId9"/>
                <a:stretch>
                  <a:fillRect l="-2301" t="-17123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7055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998434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26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vi-VN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26599"/>
              </a:xfrm>
              <a:prstGeom prst="rect">
                <a:avLst/>
              </a:prstGeom>
              <a:blipFill>
                <a:blip r:embed="rId4"/>
                <a:stretch>
                  <a:fillRect l="-1216" t="-9363" r="-945" b="-1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8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𝑟h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87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8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87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𝑟𝑙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9027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698424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𝑡𝑝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𝑟𝑙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l-GR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698424" cy="9027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7232116" cy="904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𝑡𝑝</m:t>
                        </m:r>
                      </m:sub>
                    </m:sSub>
                    <m:r>
                      <m:rPr>
                        <m:nor/>
                      </m:rP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đá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𝑟𝑙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l-GR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7232116" cy="904094"/>
              </a:xfrm>
              <a:prstGeom prst="rect">
                <a:avLst/>
              </a:prstGeom>
              <a:blipFill>
                <a:blip r:embed="rId9"/>
                <a:stretch>
                  <a:fillRect l="-1627" t="-16216" b="-26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7525868" y="489729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813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</TotalTime>
  <Words>2689</Words>
  <Application>Microsoft Office PowerPoint</Application>
  <PresentationFormat>Custom</PresentationFormat>
  <Paragraphs>263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AvantGarde-Demi</vt:lpstr>
      <vt:lpstr>Calibri</vt:lpstr>
      <vt:lpstr>Calibri Light</vt:lpstr>
      <vt:lpstr>Cambria Math</vt:lpstr>
      <vt:lpstr>Chu Van An</vt:lpstr>
      <vt:lpstr>Tahoma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DOAN</cp:lastModifiedBy>
  <cp:revision>477</cp:revision>
  <dcterms:created xsi:type="dcterms:W3CDTF">2013-08-31T11:42:51Z</dcterms:created>
  <dcterms:modified xsi:type="dcterms:W3CDTF">2021-08-26T08:31:06Z</dcterms:modified>
</cp:coreProperties>
</file>