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7"/>
  </p:notesMasterIdLst>
  <p:sldIdLst>
    <p:sldId id="317" r:id="rId2"/>
    <p:sldId id="316" r:id="rId3"/>
    <p:sldId id="536" r:id="rId4"/>
    <p:sldId id="256" r:id="rId5"/>
    <p:sldId id="559" r:id="rId6"/>
    <p:sldId id="558" r:id="rId7"/>
    <p:sldId id="277" r:id="rId8"/>
    <p:sldId id="560" r:id="rId9"/>
    <p:sldId id="562" r:id="rId10"/>
    <p:sldId id="561" r:id="rId11"/>
    <p:sldId id="563" r:id="rId12"/>
    <p:sldId id="571" r:id="rId13"/>
    <p:sldId id="573" r:id="rId14"/>
    <p:sldId id="566" r:id="rId15"/>
    <p:sldId id="568" r:id="rId16"/>
    <p:sldId id="570" r:id="rId17"/>
    <p:sldId id="574" r:id="rId18"/>
    <p:sldId id="575" r:id="rId19"/>
    <p:sldId id="585" r:id="rId20"/>
    <p:sldId id="576" r:id="rId21"/>
    <p:sldId id="577" r:id="rId22"/>
    <p:sldId id="578" r:id="rId23"/>
    <p:sldId id="580" r:id="rId24"/>
    <p:sldId id="579" r:id="rId25"/>
    <p:sldId id="581" r:id="rId26"/>
    <p:sldId id="582" r:id="rId27"/>
    <p:sldId id="583" r:id="rId28"/>
    <p:sldId id="586" r:id="rId29"/>
    <p:sldId id="588" r:id="rId30"/>
    <p:sldId id="557" r:id="rId31"/>
    <p:sldId id="589" r:id="rId32"/>
    <p:sldId id="590" r:id="rId33"/>
    <p:sldId id="591" r:id="rId34"/>
    <p:sldId id="592" r:id="rId35"/>
    <p:sldId id="268" r:id="rId36"/>
    <p:sldId id="593" r:id="rId37"/>
    <p:sldId id="267" r:id="rId38"/>
    <p:sldId id="595" r:id="rId39"/>
    <p:sldId id="596" r:id="rId40"/>
    <p:sldId id="597" r:id="rId41"/>
    <p:sldId id="540" r:id="rId42"/>
    <p:sldId id="598" r:id="rId43"/>
    <p:sldId id="600" r:id="rId44"/>
    <p:sldId id="602" r:id="rId45"/>
    <p:sldId id="599" r:id="rId46"/>
    <p:sldId id="603" r:id="rId47"/>
    <p:sldId id="601" r:id="rId48"/>
    <p:sldId id="605" r:id="rId49"/>
    <p:sldId id="608" r:id="rId50"/>
    <p:sldId id="607" r:id="rId51"/>
    <p:sldId id="609" r:id="rId52"/>
    <p:sldId id="610" r:id="rId53"/>
    <p:sldId id="612" r:id="rId54"/>
    <p:sldId id="611" r:id="rId55"/>
    <p:sldId id="289" r:id="rId56"/>
  </p:sldIdLst>
  <p:sldSz cx="12192000" cy="6858000"/>
  <p:notesSz cx="6858000" cy="9144000"/>
  <p:embeddedFontLst>
    <p:embeddedFont>
      <p:font typeface="#9Slide03 AllRoundGothic" panose="020B0703020202020104" pitchFamily="34" charset="0"/>
      <p:regular r:id="rId58"/>
    </p:embeddedFont>
    <p:embeddedFont>
      <p:font typeface="#9Slide07 SVNDessert Menu Scrip" panose="00000500000000000000" pitchFamily="2" charset="0"/>
      <p:regular r:id="rId59"/>
    </p:embeddedFont>
    <p:embeddedFont>
      <p:font typeface="Anton" pitchFamily="2" charset="0"/>
      <p:regular r:id="rId60"/>
    </p:embeddedFont>
    <p:embeddedFont>
      <p:font typeface="Calibri" panose="020F0502020204030204" pitchFamily="34" charset="0"/>
      <p:regular r:id="rId61"/>
      <p:bold r:id="rId62"/>
      <p:italic r:id="rId63"/>
      <p:boldItalic r:id="rId64"/>
    </p:embeddedFont>
    <p:embeddedFont>
      <p:font typeface="Montserrat Medium" panose="00000600000000000000" pitchFamily="2" charset="0"/>
      <p:regular r:id="rId65"/>
      <p:italic r:id="rId66"/>
    </p:embeddedFont>
    <p:embeddedFont>
      <p:font typeface="Roboto" panose="02000000000000000000" pitchFamily="2" charset="0"/>
      <p:regular r:id="rId67"/>
      <p:bold r:id="rId68"/>
      <p:italic r:id="rId69"/>
      <p:boldItalic r:id="rId70"/>
    </p:embeddedFont>
    <p:embeddedFont>
      <p:font typeface="Roboto Black" panose="02000000000000000000" pitchFamily="2" charset="0"/>
      <p:bold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B"/>
    <a:srgbClr val="89D3E2"/>
    <a:srgbClr val="8C5841"/>
    <a:srgbClr val="F87C68"/>
    <a:srgbClr val="FFD54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2019" autoAdjust="0"/>
  </p:normalViewPr>
  <p:slideViewPr>
    <p:cSldViewPr>
      <p:cViewPr varScale="1">
        <p:scale>
          <a:sx n="67" d="100"/>
          <a:sy n="67" d="100"/>
        </p:scale>
        <p:origin x="8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1EC6B-CF2C-42CA-9671-AE377A3D59FF}"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EB44A-F735-4173-86A1-C3EAE3C250E8}" type="slidenum">
              <a:rPr lang="en-US" smtClean="0"/>
              <a:t>‹#›</a:t>
            </a:fld>
            <a:endParaRPr lang="en-US"/>
          </a:p>
        </p:txBody>
      </p:sp>
    </p:spTree>
    <p:extLst>
      <p:ext uri="{BB962C8B-B14F-4D97-AF65-F5344CB8AC3E}">
        <p14:creationId xmlns:p14="http://schemas.microsoft.com/office/powerpoint/2010/main" val="3970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F0F0F"/>
                </a:solidFill>
                <a:effectLst/>
                <a:latin typeface="Roboto" panose="02000000000000000000" pitchFamily="2" charset="0"/>
              </a:rPr>
              <a:t>Biển Chết - một hồ nước trong đất liền, nằm giáp biên giới Jordan, Israel và Palestine, theo Live Science. Nó được công nhận là một trong những hồ chứa nước có độ mặn cao nhất thế giới. Vậy tại sao ở đây, chúng ta lại dễ dàng nổi trên mặt nước?</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a:t>
            </a:fld>
            <a:endParaRPr lang="en-US"/>
          </a:p>
        </p:txBody>
      </p:sp>
    </p:spTree>
    <p:extLst>
      <p:ext uri="{BB962C8B-B14F-4D97-AF65-F5344CB8AC3E}">
        <p14:creationId xmlns:p14="http://schemas.microsoft.com/office/powerpoint/2010/main" val="379897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Trọng lực có xu hướng kéo các vật xuống dưới. Vậy tại sao khi đổ nước vào cốc, nắp chai nhựa lại nổi lên?</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7</a:t>
            </a:fld>
            <a:endParaRPr lang="en-US"/>
          </a:p>
        </p:txBody>
      </p:sp>
    </p:spTree>
    <p:extLst>
      <p:ext uri="{BB962C8B-B14F-4D97-AF65-F5344CB8AC3E}">
        <p14:creationId xmlns:p14="http://schemas.microsoft.com/office/powerpoint/2010/main" val="93573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8</a:t>
            </a:fld>
            <a:endParaRPr lang="en-US"/>
          </a:p>
        </p:txBody>
      </p:sp>
    </p:spTree>
    <p:extLst>
      <p:ext uri="{BB962C8B-B14F-4D97-AF65-F5344CB8AC3E}">
        <p14:creationId xmlns:p14="http://schemas.microsoft.com/office/powerpoint/2010/main" val="41786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9</a:t>
            </a:fld>
            <a:endParaRPr lang="en-US"/>
          </a:p>
        </p:txBody>
      </p:sp>
    </p:spTree>
    <p:extLst>
      <p:ext uri="{BB962C8B-B14F-4D97-AF65-F5344CB8AC3E}">
        <p14:creationId xmlns:p14="http://schemas.microsoft.com/office/powerpoint/2010/main" val="423905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10</a:t>
            </a:fld>
            <a:endParaRPr lang="en-US"/>
          </a:p>
        </p:txBody>
      </p:sp>
    </p:spTree>
    <p:extLst>
      <p:ext uri="{BB962C8B-B14F-4D97-AF65-F5344CB8AC3E}">
        <p14:creationId xmlns:p14="http://schemas.microsoft.com/office/powerpoint/2010/main" val="214633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11</a:t>
            </a:fld>
            <a:endParaRPr lang="en-US"/>
          </a:p>
        </p:txBody>
      </p:sp>
    </p:spTree>
    <p:extLst>
      <p:ext uri="{BB962C8B-B14F-4D97-AF65-F5344CB8AC3E}">
        <p14:creationId xmlns:p14="http://schemas.microsoft.com/office/powerpoint/2010/main" val="266410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23</a:t>
            </a:fld>
            <a:endParaRPr lang="en-US"/>
          </a:p>
        </p:txBody>
      </p:sp>
    </p:spTree>
    <p:extLst>
      <p:ext uri="{BB962C8B-B14F-4D97-AF65-F5344CB8AC3E}">
        <p14:creationId xmlns:p14="http://schemas.microsoft.com/office/powerpoint/2010/main" val="412855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30</a:t>
            </a:fld>
            <a:endParaRPr lang="en-US"/>
          </a:p>
        </p:txBody>
      </p:sp>
    </p:spTree>
    <p:extLst>
      <p:ext uri="{BB962C8B-B14F-4D97-AF65-F5344CB8AC3E}">
        <p14:creationId xmlns:p14="http://schemas.microsoft.com/office/powerpoint/2010/main" val="374878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CE03-405D-4387-B5CD-8656A5D116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EC7CF-16B4-476A-ADC8-E03A14A18C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7E322-BABC-4B17-9DDD-A73E4623E98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5" name="Footer Placeholder 4">
            <a:extLst>
              <a:ext uri="{FF2B5EF4-FFF2-40B4-BE49-F238E27FC236}">
                <a16:creationId xmlns:a16="http://schemas.microsoft.com/office/drawing/2014/main" id="{B4640283-334B-4640-9668-6B61BE97DF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42C437-2F64-49EF-82CA-17978F24D9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35120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4834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304800"/>
            <a:ext cx="12193057" cy="6172201"/>
          </a:xfrm>
          <a:prstGeom prst="rect">
            <a:avLst/>
          </a:prstGeom>
        </p:spPr>
      </p:pic>
    </p:spTree>
    <p:extLst>
      <p:ext uri="{BB962C8B-B14F-4D97-AF65-F5344CB8AC3E}">
        <p14:creationId xmlns:p14="http://schemas.microsoft.com/office/powerpoint/2010/main" val="8896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2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0F3D-A231-41AA-9A64-E29B0E2AF1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538E9-DA75-4DA7-8A7B-57ED29BE88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1CF03-6BB5-4D0C-A5A5-D37A382BFF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6F4-2341-44A9-88B9-8556465712D1}"/>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6" name="Footer Placeholder 5">
            <a:extLst>
              <a:ext uri="{FF2B5EF4-FFF2-40B4-BE49-F238E27FC236}">
                <a16:creationId xmlns:a16="http://schemas.microsoft.com/office/drawing/2014/main" id="{238DE3CA-8293-4FEE-A8DD-077117A8BD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E77D6D-8E20-441E-BC65-15696C092AC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610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960B-4690-45BA-8FAB-173689AD2B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B924D-F42E-4BD8-ACB5-BE1AD6305E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895D9-636A-43CA-8D88-17CDC7DF00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6E4B-77EB-4263-961E-6F48EB035957}"/>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6" name="Footer Placeholder 5">
            <a:extLst>
              <a:ext uri="{FF2B5EF4-FFF2-40B4-BE49-F238E27FC236}">
                <a16:creationId xmlns:a16="http://schemas.microsoft.com/office/drawing/2014/main" id="{25B42342-968D-46D6-AD4D-EC86CE24D3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FF2B2D-7098-4FF8-98F6-E36562D69B7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73208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302A-27A9-4CFC-A833-2A9B81C3DB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68280-4B23-4809-8F21-2CCD9EC904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95121-8973-4BDA-A1DD-E679CD4D2E20}"/>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5" name="Footer Placeholder 4">
            <a:extLst>
              <a:ext uri="{FF2B5EF4-FFF2-40B4-BE49-F238E27FC236}">
                <a16:creationId xmlns:a16="http://schemas.microsoft.com/office/drawing/2014/main" id="{90D8028D-8589-421D-96C8-9E6CAADCA4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635591-261E-4ACD-AD74-68C8046624D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192938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E54AB-DEF3-4808-8D5F-F40A5DFAC6C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3E8F4-49FE-4D5A-81F6-22BD52FDBDB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6A1FF-D402-440F-87F0-AD7E3AAE2D1D}"/>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5" name="Footer Placeholder 4">
            <a:extLst>
              <a:ext uri="{FF2B5EF4-FFF2-40B4-BE49-F238E27FC236}">
                <a16:creationId xmlns:a16="http://schemas.microsoft.com/office/drawing/2014/main" id="{CCC4C88D-CF2F-48A4-83C3-EDB9797F8D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33455-4A11-4ED0-9FE6-28ACE9D3E9F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9369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7"/>
            <a:ext cx="12193057" cy="5468586"/>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267096"/>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6"/>
            <a:ext cx="12193057" cy="5934694"/>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35781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4869-54A8-4FAE-8A3A-152CC9310F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FD2754-3BC3-4FF1-B76B-8ADDCA4C93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7D780-366C-4338-9610-50DB8786B706}"/>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5" name="Footer Placeholder 4">
            <a:extLst>
              <a:ext uri="{FF2B5EF4-FFF2-40B4-BE49-F238E27FC236}">
                <a16:creationId xmlns:a16="http://schemas.microsoft.com/office/drawing/2014/main" id="{B706BF10-7161-4BFB-BAC6-7D9DC3A7DD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EB45FB-35DC-4BD8-9325-6695882DA1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54519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4BFB-8F28-4B02-A153-FE8DDA8E6E6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F5436-DFEF-45CF-AB12-56D9B20827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165E9-B5BB-4E11-AF98-D1A89EA743C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5" name="Footer Placeholder 4">
            <a:extLst>
              <a:ext uri="{FF2B5EF4-FFF2-40B4-BE49-F238E27FC236}">
                <a16:creationId xmlns:a16="http://schemas.microsoft.com/office/drawing/2014/main" id="{BD15D8B6-572E-42D0-9888-75039650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B7FA94-071A-42C4-AC8F-C605F6FD5FF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88608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1385-1CDA-40F3-B5A9-FBAA5FD20C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FA6365-52CE-46C7-94C9-594E4F2144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5A118-DC2A-4AAB-8591-E5A65B3649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44DC1-BF3F-4577-ACD4-DAF110409A15}"/>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6" name="Footer Placeholder 5">
            <a:extLst>
              <a:ext uri="{FF2B5EF4-FFF2-40B4-BE49-F238E27FC236}">
                <a16:creationId xmlns:a16="http://schemas.microsoft.com/office/drawing/2014/main" id="{6B477111-1F8F-4B8F-B856-3B6C8B26BD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A7B9C7-86C7-4112-8B67-D6A35838F6FF}"/>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38949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776C-BF85-407D-9CDA-1CC72253BA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E400E9-AEF5-4D52-906D-89029EFA6F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738AB-8330-401A-9B3F-60F7E1D32D6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F2F37-AC94-45BC-B972-08FAF98D28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B109B4-460D-40FF-B6B2-78C0F3E25B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53B36D-8397-4077-826C-72BD372FC20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8" name="Footer Placeholder 7">
            <a:extLst>
              <a:ext uri="{FF2B5EF4-FFF2-40B4-BE49-F238E27FC236}">
                <a16:creationId xmlns:a16="http://schemas.microsoft.com/office/drawing/2014/main" id="{D9C300D5-BB38-4B45-A5AC-F97FE7E950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C4665A-E6D5-4812-8C40-486BDCF24D10}"/>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08307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6D6F-BFBF-4E02-A19A-393F9DD5FC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C7E5C9-8901-4619-85C1-F5C6A0878FC4}"/>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6/20/2023</a:t>
            </a:fld>
            <a:endParaRPr lang="en-US"/>
          </a:p>
        </p:txBody>
      </p:sp>
      <p:sp>
        <p:nvSpPr>
          <p:cNvPr id="4" name="Footer Placeholder 3">
            <a:extLst>
              <a:ext uri="{FF2B5EF4-FFF2-40B4-BE49-F238E27FC236}">
                <a16:creationId xmlns:a16="http://schemas.microsoft.com/office/drawing/2014/main" id="{B6CE916A-61DD-4F35-874D-1EE713252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177566-33AB-45F2-BC13-DF19851ABC8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930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4">
            <a:extLst>
              <a:ext uri="{FF2B5EF4-FFF2-40B4-BE49-F238E27FC236}">
                <a16:creationId xmlns:a16="http://schemas.microsoft.com/office/drawing/2014/main" id="{D97603A4-911F-E070-F1ED-B1191CC289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4"/>
          </a:xfrm>
          <a:prstGeom prst="rect">
            <a:avLst/>
          </a:prstGeom>
        </p:spPr>
      </p:pic>
      <p:pic>
        <p:nvPicPr>
          <p:cNvPr id="6" name="3">
            <a:extLst>
              <a:ext uri="{FF2B5EF4-FFF2-40B4-BE49-F238E27FC236}">
                <a16:creationId xmlns:a16="http://schemas.microsoft.com/office/drawing/2014/main" id="{0CEDB97B-E8AB-2CF8-7A4E-8BE506728D42}"/>
              </a:ext>
            </a:extLst>
          </p:cNvPr>
          <p:cNvPicPr>
            <a:picLocks noChangeAspect="1"/>
          </p:cNvPicPr>
          <p:nvPr userDrawn="1"/>
        </p:nvPicPr>
        <p:blipFill rotWithShape="1">
          <a:blip r:embed="rId3"/>
          <a:srcRect t="21853"/>
          <a:stretch/>
        </p:blipFill>
        <p:spPr>
          <a:xfrm>
            <a:off x="0" y="-35105"/>
            <a:ext cx="12188952" cy="6512104"/>
          </a:xfrm>
          <a:prstGeom prst="rect">
            <a:avLst/>
          </a:prstGeom>
        </p:spPr>
      </p:pic>
    </p:spTree>
    <p:extLst>
      <p:ext uri="{BB962C8B-B14F-4D97-AF65-F5344CB8AC3E}">
        <p14:creationId xmlns:p14="http://schemas.microsoft.com/office/powerpoint/2010/main" val="3755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1137279"/>
            <a:ext cx="12193057" cy="4800601"/>
          </a:xfrm>
          <a:prstGeom prst="rect">
            <a:avLst/>
          </a:prstGeom>
        </p:spPr>
      </p:pic>
    </p:spTree>
    <p:extLst>
      <p:ext uri="{BB962C8B-B14F-4D97-AF65-F5344CB8AC3E}">
        <p14:creationId xmlns:p14="http://schemas.microsoft.com/office/powerpoint/2010/main" val="12043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9Slide.vn - 2019">
            <a:extLst>
              <a:ext uri="{FF2B5EF4-FFF2-40B4-BE49-F238E27FC236}">
                <a16:creationId xmlns:a16="http://schemas.microsoft.com/office/drawing/2014/main" id="{CAD8D23E-CB57-4B14-99E2-6C587A4E57F3}"/>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1086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8" r:id="rId8"/>
    <p:sldLayoutId id="2147483663" r:id="rId9"/>
    <p:sldLayoutId id="2147483664" r:id="rId10"/>
    <p:sldLayoutId id="2147483665" r:id="rId11"/>
    <p:sldLayoutId id="2147483656" r:id="rId12"/>
    <p:sldLayoutId id="2147483657" r:id="rId13"/>
    <p:sldLayoutId id="2147483658" r:id="rId14"/>
    <p:sldLayoutId id="2147483659" r:id="rId15"/>
    <p:sldLayoutId id="2147483661" r:id="rId16"/>
    <p:sldLayoutId id="214748366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3DA9C1F8-C52B-4D5C-BAC7-DB75EAEC20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76200"/>
            <a:ext cx="12192000" cy="6934200"/>
          </a:xfrm>
          <a:prstGeom prst="rect">
            <a:avLst/>
          </a:prstGeom>
        </p:spPr>
      </p:pic>
      <p:pic>
        <p:nvPicPr>
          <p:cNvPr id="3" name="2">
            <a:extLst>
              <a:ext uri="{FF2B5EF4-FFF2-40B4-BE49-F238E27FC236}">
                <a16:creationId xmlns:a16="http://schemas.microsoft.com/office/drawing/2014/main" id="{F0E8FDDD-4B74-4FF5-9000-219B42109EB6}"/>
              </a:ext>
            </a:extLst>
          </p:cNvPr>
          <p:cNvPicPr>
            <a:picLocks noChangeAspect="1"/>
          </p:cNvPicPr>
          <p:nvPr/>
        </p:nvPicPr>
        <p:blipFill>
          <a:blip r:embed="rId3"/>
          <a:stretch>
            <a:fillRect/>
          </a:stretch>
        </p:blipFill>
        <p:spPr>
          <a:xfrm>
            <a:off x="-529" y="840139"/>
            <a:ext cx="12193057" cy="5468586"/>
          </a:xfrm>
          <a:prstGeom prst="rect">
            <a:avLst/>
          </a:prstGeom>
        </p:spPr>
      </p:pic>
      <p:pic>
        <p:nvPicPr>
          <p:cNvPr id="8" name="Picture 2" descr="Hình ảnh Khởi động, Tàu Vũ Trụ, Chuyển đổi Biểu Tượng, Biểu Tượng Thể Dụ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 y="1143000"/>
            <a:ext cx="3518261" cy="3518262"/>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B7340229-B08D-4684-A60F-5EDF7A6619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5" t="45100" r="5772"/>
          <a:stretch/>
        </p:blipFill>
        <p:spPr>
          <a:xfrm flipV="1">
            <a:off x="0" y="3766910"/>
            <a:ext cx="12192000" cy="3091089"/>
          </a:xfrm>
          <a:prstGeom prst="rect">
            <a:avLst/>
          </a:prstGeom>
        </p:spPr>
      </p:pic>
      <p:sp>
        <p:nvSpPr>
          <p:cNvPr id="7" name="TextBox 6"/>
          <p:cNvSpPr txBox="1"/>
          <p:nvPr/>
        </p:nvSpPr>
        <p:spPr>
          <a:xfrm>
            <a:off x="2362200" y="2030719"/>
            <a:ext cx="9067801" cy="1446550"/>
          </a:xfrm>
          <a:prstGeom prst="rect">
            <a:avLst/>
          </a:prstGeom>
          <a:noFill/>
        </p:spPr>
        <p:txBody>
          <a:bodyPr wrap="square" rtlCol="0">
            <a:spAutoFit/>
          </a:bodyPr>
          <a:lstStyle/>
          <a:p>
            <a:pPr algn="ctr"/>
            <a:r>
              <a:rPr lang="en-US" sz="8800" b="1" dirty="0">
                <a:solidFill>
                  <a:srgbClr val="FF0000"/>
                </a:solidFill>
                <a:latin typeface="#9Slide03 AllRoundGothic" panose="020B07030202020201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86833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4"/>
            <a:ext cx="9724533" cy="80892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Em hãy nêu khái niệm </a:t>
            </a:r>
            <a:r>
              <a:rPr lang="vi-VN" sz="3200" b="1">
                <a:latin typeface="Times New Roman" panose="02020603050405020304" pitchFamily="18" charset="0"/>
                <a:cs typeface="Times New Roman" panose="02020603050405020304" pitchFamily="18" charset="0"/>
              </a:rPr>
              <a:t>lực đẩy Archimedes </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DA77526-A0C5-2B27-4438-FB39CB81FF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981000"/>
            <a:ext cx="657290" cy="657290"/>
          </a:xfrm>
          <a:prstGeom prst="rect">
            <a:avLst/>
          </a:prstGeom>
        </p:spPr>
      </p:pic>
      <p:pic>
        <p:nvPicPr>
          <p:cNvPr id="14" name="Picture 13" descr="A person on a paddle board&#10;&#10;Description automatically generated">
            <a:extLst>
              <a:ext uri="{FF2B5EF4-FFF2-40B4-BE49-F238E27FC236}">
                <a16:creationId xmlns:a16="http://schemas.microsoft.com/office/drawing/2014/main" id="{CDC27EF3-FB3A-53C9-5DBD-FAE9427D9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112173"/>
            <a:ext cx="4990407" cy="3327862"/>
          </a:xfrm>
          <a:prstGeom prst="rect">
            <a:avLst/>
          </a:prstGeom>
        </p:spPr>
      </p:pic>
      <p:sp>
        <p:nvSpPr>
          <p:cNvPr id="15" name="Content Placeholder 6">
            <a:extLst>
              <a:ext uri="{FF2B5EF4-FFF2-40B4-BE49-F238E27FC236}">
                <a16:creationId xmlns:a16="http://schemas.microsoft.com/office/drawing/2014/main" id="{8B0759C8-02C4-3C80-A388-746B282998F0}"/>
              </a:ext>
            </a:extLst>
          </p:cNvPr>
          <p:cNvSpPr txBox="1">
            <a:spLocks/>
          </p:cNvSpPr>
          <p:nvPr/>
        </p:nvSpPr>
        <p:spPr>
          <a:xfrm>
            <a:off x="6415332" y="2616410"/>
            <a:ext cx="5374317" cy="189447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solidFill>
                  <a:srgbClr val="C00000"/>
                </a:solidFill>
                <a:latin typeface="Times New Roman" panose="02020603050405020304" pitchFamily="18" charset="0"/>
                <a:cs typeface="Times New Roman" panose="02020603050405020304" pitchFamily="18" charset="0"/>
              </a:rPr>
              <a:t>     Lực đẩy do chất lỏng tác dụng lên vật đặt trong nó gọi là </a:t>
            </a:r>
            <a:r>
              <a:rPr lang="vi-VN" sz="3200" b="1">
                <a:solidFill>
                  <a:srgbClr val="C00000"/>
                </a:solidFill>
                <a:latin typeface="Times New Roman" panose="02020603050405020304" pitchFamily="18" charset="0"/>
                <a:cs typeface="Times New Roman" panose="02020603050405020304" pitchFamily="18" charset="0"/>
              </a:rPr>
              <a:t>lực đẩy Archimedes </a:t>
            </a:r>
            <a:r>
              <a:rPr lang="vi-VN" sz="3200">
                <a:solidFill>
                  <a:srgbClr val="C00000"/>
                </a:solidFill>
                <a:latin typeface="Times New Roman" panose="02020603050405020304" pitchFamily="18" charset="0"/>
                <a:cs typeface="Times New Roman" panose="02020603050405020304" pitchFamily="18" charset="0"/>
              </a:rPr>
              <a:t>.</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16" name="Picture 4">
            <a:extLst>
              <a:ext uri="{FF2B5EF4-FFF2-40B4-BE49-F238E27FC236}">
                <a16:creationId xmlns:a16="http://schemas.microsoft.com/office/drawing/2014/main" id="{4051C726-89B8-19D5-D567-DB7A2B263D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6559" y="2337244"/>
            <a:ext cx="808923" cy="8089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8B78CAE5-FF9F-ACD0-05C0-6CF574A57325}"/>
              </a:ext>
            </a:extLst>
          </p:cNvPr>
          <p:cNvSpPr/>
          <p:nvPr/>
        </p:nvSpPr>
        <p:spPr>
          <a:xfrm>
            <a:off x="6089115" y="2112172"/>
            <a:ext cx="5673581" cy="3345948"/>
          </a:xfrm>
          <a:prstGeom prst="roundRect">
            <a:avLst>
              <a:gd name="adj" fmla="val 0"/>
            </a:avLst>
          </a:prstGeom>
          <a:noFill/>
          <a:ln w="19050">
            <a:solidFill>
              <a:schemeClr val="accent1">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99F22111-CCF0-33CE-C5D7-B6AC6B20F046}"/>
              </a:ext>
            </a:extLst>
          </p:cNvPr>
          <p:cNvSpPr txBox="1">
            <a:spLocks/>
          </p:cNvSpPr>
          <p:nvPr/>
        </p:nvSpPr>
        <p:spPr>
          <a:xfrm>
            <a:off x="6934660" y="4374158"/>
            <a:ext cx="5447307" cy="654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nSpc>
                <a:spcPct val="150000"/>
              </a:lnSpc>
            </a:pPr>
            <a:r>
              <a:rPr lang="vi-VN" sz="3200">
                <a:solidFill>
                  <a:srgbClr val="C00000"/>
                </a:solidFill>
                <a:latin typeface="Times New Roman" panose="02020603050405020304" pitchFamily="18" charset="0"/>
                <a:cs typeface="Times New Roman" panose="02020603050405020304" pitchFamily="18" charset="0"/>
              </a:rPr>
              <a:t>Kí hiệu : </a:t>
            </a:r>
            <a:r>
              <a:rPr lang="en-US" sz="3200">
                <a:solidFill>
                  <a:srgbClr val="C00000"/>
                </a:solidFill>
                <a:latin typeface="Times New Roman" panose="02020603050405020304" pitchFamily="18" charset="0"/>
                <a:cs typeface="Times New Roman" panose="02020603050405020304" pitchFamily="18" charset="0"/>
              </a:rPr>
              <a:t>F</a:t>
            </a:r>
            <a:r>
              <a:rPr lang="en-US" sz="3200" baseline="-25000">
                <a:solidFill>
                  <a:srgbClr val="C00000"/>
                </a:solidFill>
                <a:latin typeface="Times New Roman" panose="02020603050405020304" pitchFamily="18" charset="0"/>
                <a:cs typeface="Times New Roman" panose="02020603050405020304" pitchFamily="18" charset="0"/>
              </a:rPr>
              <a:t>A</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499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066800" y="942921"/>
            <a:ext cx="105918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Khi thả vào nước, viên bi, ốc vít, nắp chai nhựa đều chịu tác dụng của lực đẩy Archimedes. Tại sao viên bi và ốc vít chìm, còn nắp nhựa nổi?</a:t>
            </a:r>
            <a:endParaRPr lang="en-US" sz="3200">
              <a:latin typeface="Times New Roman" panose="02020603050405020304" pitchFamily="18" charset="0"/>
              <a:cs typeface="Times New Roman" panose="02020603050405020304" pitchFamily="18" charset="0"/>
            </a:endParaRPr>
          </a:p>
        </p:txBody>
      </p: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FB76B4B-3A35-EC72-AA74-8FDB4B55DB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76" y="976837"/>
            <a:ext cx="657290" cy="574423"/>
          </a:xfrm>
          <a:prstGeom prst="rect">
            <a:avLst/>
          </a:prstGeom>
        </p:spPr>
      </p:pic>
      <p:sp>
        <p:nvSpPr>
          <p:cNvPr id="3" name="Content Placeholder 6">
            <a:extLst>
              <a:ext uri="{FF2B5EF4-FFF2-40B4-BE49-F238E27FC236}">
                <a16:creationId xmlns:a16="http://schemas.microsoft.com/office/drawing/2014/main" id="{A01219EC-C263-9778-8179-BE76F2387BCF}"/>
              </a:ext>
            </a:extLst>
          </p:cNvPr>
          <p:cNvSpPr txBox="1">
            <a:spLocks/>
          </p:cNvSpPr>
          <p:nvPr/>
        </p:nvSpPr>
        <p:spPr>
          <a:xfrm>
            <a:off x="4185526" y="3348192"/>
            <a:ext cx="8006474" cy="284375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Viên bi, ốc vít chìm: do trọng lực tác dụng lên chúng lớn hơn lực đẩy Archimedes. </a:t>
            </a:r>
          </a:p>
          <a:p>
            <a:pPr marL="0" lvl="0" indent="0">
              <a:buNone/>
            </a:pPr>
            <a:r>
              <a:rPr lang="vi-VN" sz="3200">
                <a:latin typeface="Times New Roman" panose="02020603050405020304" pitchFamily="18" charset="0"/>
                <a:cs typeface="Times New Roman" panose="02020603050405020304" pitchFamily="18" charset="0"/>
              </a:rPr>
              <a:t>     Nắp nhựa nổi do lực đẩy Archimedes lớn hơn trọng lực tác dụng lên nó. </a:t>
            </a:r>
            <a:endParaRPr lang="en-US" sz="3200">
              <a:latin typeface="Times New Roman" panose="02020603050405020304" pitchFamily="18" charset="0"/>
              <a:cs typeface="Times New Roman" panose="02020603050405020304" pitchFamily="18" charset="0"/>
            </a:endParaRPr>
          </a:p>
        </p:txBody>
      </p:sp>
      <p:pic>
        <p:nvPicPr>
          <p:cNvPr id="4" name="Picture 3" descr="A glass of water with a blue lid&#10;&#10;Description automatically generated with low confidence">
            <a:extLst>
              <a:ext uri="{FF2B5EF4-FFF2-40B4-BE49-F238E27FC236}">
                <a16:creationId xmlns:a16="http://schemas.microsoft.com/office/drawing/2014/main" id="{C47DC0CE-F526-B9ED-BCD0-964E9F88D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772" y="2825222"/>
            <a:ext cx="2705478" cy="3048425"/>
          </a:xfrm>
          <a:prstGeom prst="rect">
            <a:avLst/>
          </a:prstGeom>
        </p:spPr>
      </p:pic>
      <p:grpSp>
        <p:nvGrpSpPr>
          <p:cNvPr id="6" name="Group 5">
            <a:extLst>
              <a:ext uri="{FF2B5EF4-FFF2-40B4-BE49-F238E27FC236}">
                <a16:creationId xmlns:a16="http://schemas.microsoft.com/office/drawing/2014/main" id="{760CBD74-5C40-F890-D460-A49D689F24C7}"/>
              </a:ext>
            </a:extLst>
          </p:cNvPr>
          <p:cNvGrpSpPr/>
          <p:nvPr/>
        </p:nvGrpSpPr>
        <p:grpSpPr>
          <a:xfrm>
            <a:off x="4130325" y="2784458"/>
            <a:ext cx="1934103" cy="644542"/>
            <a:chOff x="304970" y="2133600"/>
            <a:chExt cx="1934103" cy="644542"/>
          </a:xfrm>
        </p:grpSpPr>
        <p:grpSp>
          <p:nvGrpSpPr>
            <p:cNvPr id="7" name="Group 6">
              <a:extLst>
                <a:ext uri="{FF2B5EF4-FFF2-40B4-BE49-F238E27FC236}">
                  <a16:creationId xmlns:a16="http://schemas.microsoft.com/office/drawing/2014/main" id="{167BCB3A-BDD3-D8AD-6D47-1D42339E688A}"/>
                </a:ext>
              </a:extLst>
            </p:cNvPr>
            <p:cNvGrpSpPr/>
            <p:nvPr/>
          </p:nvGrpSpPr>
          <p:grpSpPr>
            <a:xfrm>
              <a:off x="610298" y="2222724"/>
              <a:ext cx="1628775" cy="463337"/>
              <a:chOff x="876300" y="1783116"/>
              <a:chExt cx="1628775" cy="463337"/>
            </a:xfrm>
          </p:grpSpPr>
          <p:sp>
            <p:nvSpPr>
              <p:cNvPr id="16" name="Rectangle: Rounded Corners 15">
                <a:extLst>
                  <a:ext uri="{FF2B5EF4-FFF2-40B4-BE49-F238E27FC236}">
                    <a16:creationId xmlns:a16="http://schemas.microsoft.com/office/drawing/2014/main" id="{B8EDB847-9A29-8A27-B9F4-E342DCEBAB29}"/>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A9112CE3-12C9-FB98-0993-5E1D36365D4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8DA6BD7E-2DAD-4B4B-8684-58F34A70816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94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circle, graphics, creativity, astronomy&#10;&#10;Description automatically generated">
            <a:extLst>
              <a:ext uri="{FF2B5EF4-FFF2-40B4-BE49-F238E27FC236}">
                <a16:creationId xmlns:a16="http://schemas.microsoft.com/office/drawing/2014/main" id="{C5C540FF-C835-DDD9-8B76-3146E0B5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B8B34F2A-AD2C-17FE-11D6-902372F9A25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10 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73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8441"/>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381000" y="566334"/>
            <a:ext cx="7950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1. Hãy biểu diễn các lực tác dụng vào viên bi, ốc vít kim loại, miếng xốp khi chúng ở vị trí như trong Hình 17.2. Viên bi </a:t>
            </a:r>
            <a:r>
              <a:rPr lang="en-US" sz="3200">
                <a:latin typeface="Times New Roman" panose="02020603050405020304" pitchFamily="18" charset="0"/>
                <a:cs typeface="Times New Roman" panose="02020603050405020304" pitchFamily="18" charset="0"/>
              </a:rPr>
              <a:t>(1) và </a:t>
            </a:r>
            <a:r>
              <a:rPr lang="vi-VN" sz="3200">
                <a:latin typeface="Times New Roman" panose="02020603050405020304" pitchFamily="18" charset="0"/>
                <a:cs typeface="Times New Roman" panose="02020603050405020304" pitchFamily="18" charset="0"/>
              </a:rPr>
              <a:t>ốc vít </a:t>
            </a:r>
            <a:r>
              <a:rPr lang="en-US" sz="3200">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chìm xuống, miếng xốp </a:t>
            </a:r>
            <a:r>
              <a:rPr lang="en-US" sz="3200">
                <a:latin typeface="Times New Roman" panose="02020603050405020304" pitchFamily="18" charset="0"/>
                <a:cs typeface="Times New Roman" panose="02020603050405020304" pitchFamily="18" charset="0"/>
              </a:rPr>
              <a:t>(3) </a:t>
            </a:r>
            <a:r>
              <a:rPr lang="vi-VN" sz="3200">
                <a:latin typeface="Times New Roman" panose="02020603050405020304" pitchFamily="18" charset="0"/>
                <a:cs typeface="Times New Roman" panose="02020603050405020304" pitchFamily="18" charset="0"/>
              </a:rPr>
              <a:t>nổi lên.</a:t>
            </a:r>
            <a:endParaRPr lang="en-US" sz="3200">
              <a:latin typeface="Times New Roman" panose="02020603050405020304" pitchFamily="18"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376286" y="2667000"/>
            <a:ext cx="8164728"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
        <p:nvSpPr>
          <p:cNvPr id="11" name="Google Shape;463;p56">
            <a:extLst>
              <a:ext uri="{FF2B5EF4-FFF2-40B4-BE49-F238E27FC236}">
                <a16:creationId xmlns:a16="http://schemas.microsoft.com/office/drawing/2014/main" id="{397473B5-1F0B-A2FB-991D-CC64A7A775D6}"/>
              </a:ext>
            </a:extLst>
          </p:cNvPr>
          <p:cNvSpPr txBox="1">
            <a:spLocks/>
          </p:cNvSpPr>
          <p:nvPr/>
        </p:nvSpPr>
        <p:spPr>
          <a:xfrm>
            <a:off x="355076" y="3811574"/>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12" name="Picture 11">
            <a:extLst>
              <a:ext uri="{FF2B5EF4-FFF2-40B4-BE49-F238E27FC236}">
                <a16:creationId xmlns:a16="http://schemas.microsoft.com/office/drawing/2014/main" id="{B0D4BA1A-C162-90FC-8D41-036F02A8B9ED}"/>
              </a:ext>
            </a:extLst>
          </p:cNvPr>
          <p:cNvPicPr>
            <a:picLocks noChangeAspect="1"/>
          </p:cNvPicPr>
          <p:nvPr/>
        </p:nvPicPr>
        <p:blipFill>
          <a:blip r:embed="rId2"/>
          <a:stretch>
            <a:fillRect/>
          </a:stretch>
        </p:blipFill>
        <p:spPr>
          <a:xfrm>
            <a:off x="8677143" y="3428214"/>
            <a:ext cx="3072353" cy="1743226"/>
          </a:xfrm>
          <a:prstGeom prst="rect">
            <a:avLst/>
          </a:prstGeom>
        </p:spPr>
      </p:pic>
      <p:pic>
        <p:nvPicPr>
          <p:cNvPr id="15" name="Picture 14">
            <a:extLst>
              <a:ext uri="{FF2B5EF4-FFF2-40B4-BE49-F238E27FC236}">
                <a16:creationId xmlns:a16="http://schemas.microsoft.com/office/drawing/2014/main" id="{1350CB58-A943-611C-C11E-1B83E3AA6DE0}"/>
              </a:ext>
            </a:extLst>
          </p:cNvPr>
          <p:cNvPicPr>
            <a:picLocks noChangeAspect="1"/>
          </p:cNvPicPr>
          <p:nvPr/>
        </p:nvPicPr>
        <p:blipFill>
          <a:blip r:embed="rId3"/>
          <a:stretch>
            <a:fillRect/>
          </a:stretch>
        </p:blipFill>
        <p:spPr>
          <a:xfrm>
            <a:off x="8287732" y="609600"/>
            <a:ext cx="3443696" cy="1949043"/>
          </a:xfrm>
          <a:prstGeom prst="rect">
            <a:avLst/>
          </a:prstGeom>
        </p:spPr>
      </p:pic>
      <p:sp>
        <p:nvSpPr>
          <p:cNvPr id="16" name="Rectangle: Rounded Corners 15">
            <a:extLst>
              <a:ext uri="{FF2B5EF4-FFF2-40B4-BE49-F238E27FC236}">
                <a16:creationId xmlns:a16="http://schemas.microsoft.com/office/drawing/2014/main" id="{E945DD58-5B2E-F30A-163E-2AC0C213F363}"/>
              </a:ext>
            </a:extLst>
          </p:cNvPr>
          <p:cNvSpPr/>
          <p:nvPr/>
        </p:nvSpPr>
        <p:spPr>
          <a:xfrm>
            <a:off x="9076172" y="2583344"/>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000FC02-EA12-0C7E-6CB9-B0D455D5BC0C}"/>
              </a:ext>
            </a:extLst>
          </p:cNvPr>
          <p:cNvSpPr txBox="1"/>
          <p:nvPr/>
        </p:nvSpPr>
        <p:spPr>
          <a:xfrm>
            <a:off x="9125932" y="2518301"/>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sz="28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BCD333F-54A5-755A-6B22-61A5C676979A}"/>
              </a:ext>
            </a:extLst>
          </p:cNvPr>
          <p:cNvSpPr/>
          <p:nvPr/>
        </p:nvSpPr>
        <p:spPr>
          <a:xfrm>
            <a:off x="9372600" y="5192328"/>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4E2C8BD-DA69-CF9D-FCCC-0B1697AEA2A0}"/>
              </a:ext>
            </a:extLst>
          </p:cNvPr>
          <p:cNvSpPr txBox="1"/>
          <p:nvPr/>
        </p:nvSpPr>
        <p:spPr>
          <a:xfrm>
            <a:off x="9486993" y="5171440"/>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152400" y="566334"/>
            <a:ext cx="11887200" cy="5308941"/>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61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75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DB143056-6F1C-C4D0-4A29-ECF3FBADA742}"/>
              </a:ext>
            </a:extLst>
          </p:cNvPr>
          <p:cNvSpPr txBox="1">
            <a:spLocks/>
          </p:cNvSpPr>
          <p:nvPr/>
        </p:nvSpPr>
        <p:spPr>
          <a:xfrm>
            <a:off x="283232" y="1463152"/>
            <a:ext cx="5181600" cy="3794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1. Hãy biểu diễn các lực tác dụng vào viên bi, ốc vít kim loại, miếng xốp khi chúng ở vị trí như trong Hình 17.2.</a:t>
            </a:r>
          </a:p>
          <a:p>
            <a:pPr marL="0" indent="0">
              <a:buNone/>
            </a:pPr>
            <a:r>
              <a:rPr lang="vi-VN" sz="3200">
                <a:latin typeface="Times New Roman" panose="02020603050405020304" pitchFamily="18" charset="0"/>
                <a:cs typeface="Times New Roman" panose="02020603050405020304" pitchFamily="18" charset="0"/>
              </a:rPr>
              <a:t>Viên bi </a:t>
            </a:r>
            <a:r>
              <a:rPr lang="en-US" sz="3200">
                <a:latin typeface="Times New Roman" panose="02020603050405020304" pitchFamily="18" charset="0"/>
                <a:cs typeface="Times New Roman" panose="02020603050405020304" pitchFamily="18" charset="0"/>
              </a:rPr>
              <a:t>(1) và </a:t>
            </a:r>
            <a:r>
              <a:rPr lang="vi-VN" sz="3200">
                <a:latin typeface="Times New Roman" panose="02020603050405020304" pitchFamily="18" charset="0"/>
                <a:cs typeface="Times New Roman" panose="02020603050405020304" pitchFamily="18" charset="0"/>
              </a:rPr>
              <a:t>ốc vít </a:t>
            </a:r>
            <a:r>
              <a:rPr lang="en-US" sz="3200">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chìm xuống, miếng xốp </a:t>
            </a:r>
            <a:r>
              <a:rPr lang="en-US" sz="3200">
                <a:latin typeface="Times New Roman" panose="02020603050405020304" pitchFamily="18" charset="0"/>
                <a:cs typeface="Times New Roman" panose="02020603050405020304" pitchFamily="18" charset="0"/>
              </a:rPr>
              <a:t>(3) </a:t>
            </a:r>
            <a:r>
              <a:rPr lang="vi-VN" sz="3200">
                <a:latin typeface="Times New Roman" panose="02020603050405020304" pitchFamily="18" charset="0"/>
                <a:cs typeface="Times New Roman" panose="02020603050405020304" pitchFamily="18" charset="0"/>
              </a:rPr>
              <a:t>nổi lên.</a:t>
            </a:r>
            <a:endParaRPr lang="en-US"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6474"/>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81432"/>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16FB2D-0CFD-9D4E-BAE5-482EAD84EBAF}"/>
              </a:ext>
            </a:extLst>
          </p:cNvPr>
          <p:cNvGrpSpPr/>
          <p:nvPr/>
        </p:nvGrpSpPr>
        <p:grpSpPr>
          <a:xfrm>
            <a:off x="244926" y="5124203"/>
            <a:ext cx="1934103" cy="644542"/>
            <a:chOff x="304970" y="2133600"/>
            <a:chExt cx="1934103" cy="644542"/>
          </a:xfrm>
        </p:grpSpPr>
        <p:grpSp>
          <p:nvGrpSpPr>
            <p:cNvPr id="55" name="Group 54">
              <a:extLst>
                <a:ext uri="{FF2B5EF4-FFF2-40B4-BE49-F238E27FC236}">
                  <a16:creationId xmlns:a16="http://schemas.microsoft.com/office/drawing/2014/main" id="{C13E1098-5A4A-CB2B-5C90-E9E182DCC431}"/>
                </a:ext>
              </a:extLst>
            </p:cNvPr>
            <p:cNvGrpSpPr/>
            <p:nvPr/>
          </p:nvGrpSpPr>
          <p:grpSpPr>
            <a:xfrm>
              <a:off x="610298" y="2222724"/>
              <a:ext cx="1628775" cy="463337"/>
              <a:chOff x="876300" y="1783116"/>
              <a:chExt cx="1628775" cy="463337"/>
            </a:xfrm>
          </p:grpSpPr>
          <p:sp>
            <p:nvSpPr>
              <p:cNvPr id="57" name="Rectangle: Rounded Corners 56">
                <a:extLst>
                  <a:ext uri="{FF2B5EF4-FFF2-40B4-BE49-F238E27FC236}">
                    <a16:creationId xmlns:a16="http://schemas.microsoft.com/office/drawing/2014/main" id="{D3C508EB-644B-7853-0740-E5AA7C0435EA}"/>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TextBox 57">
                <a:extLst>
                  <a:ext uri="{FF2B5EF4-FFF2-40B4-BE49-F238E27FC236}">
                    <a16:creationId xmlns:a16="http://schemas.microsoft.com/office/drawing/2014/main" id="{C80A89DE-F31B-87E7-4917-ED7E36806F37}"/>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6" name="Picture 2">
              <a:extLst>
                <a:ext uri="{FF2B5EF4-FFF2-40B4-BE49-F238E27FC236}">
                  <a16:creationId xmlns:a16="http://schemas.microsoft.com/office/drawing/2014/main" id="{FCF248DA-ECAB-21ED-C713-71228FE0830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25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par>
                                <p:cTn id="50" presetID="22" presetClass="entr" presetSubtype="4"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7260"/>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95064"/>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ontent Placeholder 6">
            <a:extLst>
              <a:ext uri="{FF2B5EF4-FFF2-40B4-BE49-F238E27FC236}">
                <a16:creationId xmlns:a16="http://schemas.microsoft.com/office/drawing/2014/main" id="{AF125AF2-3659-C5A4-66D2-58665F479D4C}"/>
              </a:ext>
            </a:extLst>
          </p:cNvPr>
          <p:cNvSpPr txBox="1">
            <a:spLocks/>
          </p:cNvSpPr>
          <p:nvPr/>
        </p:nvSpPr>
        <p:spPr>
          <a:xfrm>
            <a:off x="339908" y="1357439"/>
            <a:ext cx="5181600"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87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05D0DDF1-C461-C26E-EADD-23BE850DACEB}"/>
              </a:ext>
            </a:extLst>
          </p:cNvPr>
          <p:cNvSpPr/>
          <p:nvPr/>
        </p:nvSpPr>
        <p:spPr>
          <a:xfrm>
            <a:off x="8695172" y="5386352"/>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763000" y="5334156"/>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sp>
        <p:nvSpPr>
          <p:cNvPr id="13" name="Google Shape;463;p56">
            <a:extLst>
              <a:ext uri="{FF2B5EF4-FFF2-40B4-BE49-F238E27FC236}">
                <a16:creationId xmlns:a16="http://schemas.microsoft.com/office/drawing/2014/main" id="{6CAB3F04-1F3F-A67C-C191-A6EBE1C059A2}"/>
              </a:ext>
            </a:extLst>
          </p:cNvPr>
          <p:cNvSpPr txBox="1">
            <a:spLocks/>
          </p:cNvSpPr>
          <p:nvPr/>
        </p:nvSpPr>
        <p:spPr>
          <a:xfrm>
            <a:off x="440716" y="1423253"/>
            <a:ext cx="6493484" cy="49677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gn="just"/>
            <a:r>
              <a:rPr lang="en-US" sz="3200">
                <a:latin typeface="Times New Roman" panose="02020603050405020304" pitchFamily="18" charset="0"/>
                <a:cs typeface="Times New Roman" panose="02020603050405020304" pitchFamily="18" charset="0"/>
              </a:rPr>
              <a:t>Điều kiện để một vật chìm xuống hoặc nổi lên khi đặt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chất </a:t>
            </a:r>
            <a:r>
              <a:rPr lang="vi-VN" sz="3200">
                <a:latin typeface="Times New Roman" panose="02020603050405020304" pitchFamily="18" charset="0"/>
                <a:cs typeface="Times New Roman" panose="02020603050405020304" pitchFamily="18" charset="0"/>
              </a:rPr>
              <a:t>lỏng.</a:t>
            </a:r>
          </a:p>
          <a:p>
            <a:pPr algn="just"/>
            <a:r>
              <a:rPr lang="vi-VN" sz="3200">
                <a:latin typeface="Times New Roman" panose="02020603050405020304" pitchFamily="18" charset="0"/>
                <a:cs typeface="Times New Roman" panose="02020603050405020304" pitchFamily="18" charset="0"/>
              </a:rPr>
              <a:t>Một vật trong lòng chất lỏng sẽ</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Vật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chìm</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xuống</a:t>
            </a:r>
            <a:r>
              <a:rPr lang="en-US" sz="3200">
                <a:latin typeface="Times New Roman" panose="02020603050405020304" pitchFamily="18" charset="0"/>
                <a:cs typeface="Times New Roman" panose="02020603050405020304" pitchFamily="18" charset="0"/>
              </a:rPr>
              <a:t> khi</a:t>
            </a:r>
            <a:r>
              <a:rPr lang="vi-VN" sz="3200">
                <a:latin typeface="Times New Roman" panose="02020603050405020304" pitchFamily="18" charset="0"/>
                <a:cs typeface="Times New Roman" panose="02020603050405020304" pitchFamily="18" charset="0"/>
              </a:rPr>
              <a:t> lực đẩy Archimedes nhỏ hơn trọng lượng của vật</a:t>
            </a:r>
            <a:r>
              <a:rPr lang="en-US" sz="3200">
                <a:latin typeface="Times New Roman" panose="02020603050405020304" pitchFamily="18" charset="0"/>
                <a:cs typeface="Times New Roman" panose="02020603050405020304" pitchFamily="18" charset="0"/>
              </a:rPr>
              <a:t>: F</a:t>
            </a:r>
            <a:r>
              <a:rPr lang="en-US" sz="3200" baseline="-250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&lt; P</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Vật sẽ nổi lên khi</a:t>
            </a:r>
            <a:r>
              <a:rPr lang="vi-VN" sz="3200">
                <a:latin typeface="Times New Roman" panose="02020603050405020304" pitchFamily="18" charset="0"/>
                <a:cs typeface="Times New Roman" panose="02020603050405020304" pitchFamily="18" charset="0"/>
              </a:rPr>
              <a:t> lực đẩy Archimedes nhỏ hơn trọng lượng của vật</a:t>
            </a:r>
            <a:r>
              <a:rPr lang="en-US" sz="3200">
                <a:latin typeface="Times New Roman" panose="02020603050405020304" pitchFamily="18" charset="0"/>
                <a:cs typeface="Times New Roman" panose="02020603050405020304" pitchFamily="18" charset="0"/>
              </a:rPr>
              <a:t>: : F</a:t>
            </a:r>
            <a:r>
              <a:rPr lang="en-US" sz="3200" baseline="-250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&gt;P</a:t>
            </a:r>
            <a:endParaRPr lang="en-US" sz="320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E5AE0F6-42C2-6819-ED0F-9361D7DF9398}"/>
              </a:ext>
            </a:extLst>
          </p:cNvPr>
          <p:cNvPicPr>
            <a:picLocks noChangeAspect="1"/>
          </p:cNvPicPr>
          <p:nvPr/>
        </p:nvPicPr>
        <p:blipFill>
          <a:blip r:embed="rId3"/>
          <a:stretch>
            <a:fillRect/>
          </a:stretch>
        </p:blipFill>
        <p:spPr>
          <a:xfrm>
            <a:off x="7315200" y="1135136"/>
            <a:ext cx="4757499" cy="4162098"/>
          </a:xfrm>
          <a:prstGeom prst="rect">
            <a:avLst/>
          </a:prstGeom>
        </p:spPr>
      </p:pic>
      <p:pic>
        <p:nvPicPr>
          <p:cNvPr id="9" name="Picture 4">
            <a:extLst>
              <a:ext uri="{FF2B5EF4-FFF2-40B4-BE49-F238E27FC236}">
                <a16:creationId xmlns:a16="http://schemas.microsoft.com/office/drawing/2014/main" id="{E134A3CD-D9CD-D3B7-78C2-FA5029236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121" y="817981"/>
            <a:ext cx="678306" cy="6343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643687A-69A6-CB77-0805-FFC85619077D}"/>
              </a:ext>
            </a:extLst>
          </p:cNvPr>
          <p:cNvGrpSpPr/>
          <p:nvPr/>
        </p:nvGrpSpPr>
        <p:grpSpPr>
          <a:xfrm>
            <a:off x="202367" y="841358"/>
            <a:ext cx="1934103" cy="644542"/>
            <a:chOff x="304970" y="2133600"/>
            <a:chExt cx="1934103" cy="644542"/>
          </a:xfrm>
        </p:grpSpPr>
        <p:grpSp>
          <p:nvGrpSpPr>
            <p:cNvPr id="16" name="Group 15">
              <a:extLst>
                <a:ext uri="{FF2B5EF4-FFF2-40B4-BE49-F238E27FC236}">
                  <a16:creationId xmlns:a16="http://schemas.microsoft.com/office/drawing/2014/main" id="{772F940D-40BA-E2F1-B790-8607202D6450}"/>
                </a:ext>
              </a:extLst>
            </p:cNvPr>
            <p:cNvGrpSpPr/>
            <p:nvPr/>
          </p:nvGrpSpPr>
          <p:grpSpPr>
            <a:xfrm>
              <a:off x="610298" y="2222724"/>
              <a:ext cx="1628775" cy="463337"/>
              <a:chOff x="876300" y="1783116"/>
              <a:chExt cx="1628775" cy="463337"/>
            </a:xfrm>
          </p:grpSpPr>
          <p:sp>
            <p:nvSpPr>
              <p:cNvPr id="24" name="Rectangle: Rounded Corners 23">
                <a:extLst>
                  <a:ext uri="{FF2B5EF4-FFF2-40B4-BE49-F238E27FC236}">
                    <a16:creationId xmlns:a16="http://schemas.microsoft.com/office/drawing/2014/main" id="{6465FDB7-F3F1-C38D-6E8F-6E7C5D01EDC7}"/>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TextBox 24">
                <a:extLst>
                  <a:ext uri="{FF2B5EF4-FFF2-40B4-BE49-F238E27FC236}">
                    <a16:creationId xmlns:a16="http://schemas.microsoft.com/office/drawing/2014/main" id="{DB16213A-3FA6-0D1F-80A9-D4AF39ADC02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22" name="Picture 2">
              <a:extLst>
                <a:ext uri="{FF2B5EF4-FFF2-40B4-BE49-F238E27FC236}">
                  <a16:creationId xmlns:a16="http://schemas.microsoft.com/office/drawing/2014/main" id="{FA96F138-2A4F-DFEC-29BE-29FDE88E9A8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3631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Google Shape;463;p56">
            <a:extLst>
              <a:ext uri="{FF2B5EF4-FFF2-40B4-BE49-F238E27FC236}">
                <a16:creationId xmlns:a16="http://schemas.microsoft.com/office/drawing/2014/main" id="{178A0D09-0E8B-1A2C-96A2-602BEF74EED8}"/>
              </a:ext>
            </a:extLst>
          </p:cNvPr>
          <p:cNvSpPr txBox="1">
            <a:spLocks/>
          </p:cNvSpPr>
          <p:nvPr/>
        </p:nvSpPr>
        <p:spPr>
          <a:xfrm>
            <a:off x="501453" y="1044047"/>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6" name="Picture 5">
            <a:extLst>
              <a:ext uri="{FF2B5EF4-FFF2-40B4-BE49-F238E27FC236}">
                <a16:creationId xmlns:a16="http://schemas.microsoft.com/office/drawing/2014/main" id="{E5E39C4F-B6C1-7190-ECC3-A43574908FE6}"/>
              </a:ext>
            </a:extLst>
          </p:cNvPr>
          <p:cNvPicPr>
            <a:picLocks noChangeAspect="1"/>
          </p:cNvPicPr>
          <p:nvPr/>
        </p:nvPicPr>
        <p:blipFill>
          <a:blip r:embed="rId3"/>
          <a:stretch>
            <a:fillRect/>
          </a:stretch>
        </p:blipFill>
        <p:spPr>
          <a:xfrm>
            <a:off x="8833177" y="999796"/>
            <a:ext cx="3072353" cy="1743226"/>
          </a:xfrm>
          <a:prstGeom prst="rect">
            <a:avLst/>
          </a:prstGeom>
        </p:spPr>
      </p:pic>
      <p:sp>
        <p:nvSpPr>
          <p:cNvPr id="7" name="Rectangle: Rounded Corners 6">
            <a:extLst>
              <a:ext uri="{FF2B5EF4-FFF2-40B4-BE49-F238E27FC236}">
                <a16:creationId xmlns:a16="http://schemas.microsoft.com/office/drawing/2014/main" id="{53618BC7-9B63-103E-4257-00B66C53C48A}"/>
              </a:ext>
            </a:extLst>
          </p:cNvPr>
          <p:cNvSpPr/>
          <p:nvPr/>
        </p:nvSpPr>
        <p:spPr>
          <a:xfrm>
            <a:off x="9528634" y="2763910"/>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6AF923-EE35-E4C5-C2D2-D3BC5C92119F}"/>
              </a:ext>
            </a:extLst>
          </p:cNvPr>
          <p:cNvSpPr txBox="1"/>
          <p:nvPr/>
        </p:nvSpPr>
        <p:spPr>
          <a:xfrm>
            <a:off x="9643027" y="2743022"/>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sp>
        <p:nvSpPr>
          <p:cNvPr id="14" name="TextBox 13">
            <a:extLst>
              <a:ext uri="{FF2B5EF4-FFF2-40B4-BE49-F238E27FC236}">
                <a16:creationId xmlns:a16="http://schemas.microsoft.com/office/drawing/2014/main" id="{949EB741-C329-8837-D598-D27AA8D39704}"/>
              </a:ext>
            </a:extLst>
          </p:cNvPr>
          <p:cNvSpPr txBox="1"/>
          <p:nvPr/>
        </p:nvSpPr>
        <p:spPr>
          <a:xfrm>
            <a:off x="484171" y="4067347"/>
            <a:ext cx="11243226" cy="1569660"/>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         Lực đẩy của nước tác dụng lên quả bóng sẽ tăng dần từ khi bắt đầu nhấn quả bóng vào nước đến khi quả bóng chìm hoàn toàn trong nước. </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7F41323-5163-9904-A9DE-C7E65F7CC2C3}"/>
              </a:ext>
            </a:extLst>
          </p:cNvPr>
          <p:cNvGrpSpPr/>
          <p:nvPr/>
        </p:nvGrpSpPr>
        <p:grpSpPr>
          <a:xfrm>
            <a:off x="529162" y="3408553"/>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016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10739-472E-78F0-188A-9628FB1AD213}"/>
              </a:ext>
            </a:extLst>
          </p:cNvPr>
          <p:cNvSpPr txBox="1"/>
          <p:nvPr/>
        </p:nvSpPr>
        <p:spPr>
          <a:xfrm>
            <a:off x="4950642" y="657519"/>
            <a:ext cx="3200399"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EM CÓ BIẾT?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9C51DE-287E-862C-09D0-4A153F8BEBFD}"/>
              </a:ext>
            </a:extLst>
          </p:cNvPr>
          <p:cNvPicPr>
            <a:picLocks noChangeAspect="1"/>
          </p:cNvPicPr>
          <p:nvPr/>
        </p:nvPicPr>
        <p:blipFill>
          <a:blip r:embed="rId2"/>
          <a:stretch>
            <a:fillRect/>
          </a:stretch>
        </p:blipFill>
        <p:spPr>
          <a:xfrm>
            <a:off x="6550841" y="1242294"/>
            <a:ext cx="5313010" cy="3124200"/>
          </a:xfrm>
          <a:prstGeom prst="rect">
            <a:avLst/>
          </a:prstGeom>
        </p:spPr>
      </p:pic>
      <p:sp>
        <p:nvSpPr>
          <p:cNvPr id="5" name="TextBox 4">
            <a:extLst>
              <a:ext uri="{FF2B5EF4-FFF2-40B4-BE49-F238E27FC236}">
                <a16:creationId xmlns:a16="http://schemas.microsoft.com/office/drawing/2014/main" id="{2CE1F5CF-C103-94D6-ACB7-318D49A71CCD}"/>
              </a:ext>
            </a:extLst>
          </p:cNvPr>
          <p:cNvSpPr txBox="1"/>
          <p:nvPr/>
        </p:nvSpPr>
        <p:spPr>
          <a:xfrm>
            <a:off x="152400" y="1084953"/>
            <a:ext cx="6131463" cy="4708981"/>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Cá chép cũng như nhiều loài cá khác có khả năng thay đổi thể tích cơ thể bằng cách đưa không khí vào làm phồng bong bóng khí. </a:t>
            </a:r>
          </a:p>
          <a:p>
            <a:pPr algn="just"/>
            <a:r>
              <a:rPr lang="vi-VN" sz="3000">
                <a:latin typeface="Times New Roman" panose="02020603050405020304" pitchFamily="18" charset="0"/>
                <a:cs typeface="Times New Roman" panose="02020603050405020304" pitchFamily="18" charset="0"/>
              </a:rPr>
              <a:t>       Khi bong bóng nhỏ lại, thể tích giảm và lực đẩy Archimedes giảm, khiến cá chìm xuống. </a:t>
            </a:r>
          </a:p>
          <a:p>
            <a:pPr algn="just"/>
            <a:r>
              <a:rPr lang="vi-VN" sz="3000">
                <a:latin typeface="Times New Roman" panose="02020603050405020304" pitchFamily="18" charset="0"/>
                <a:cs typeface="Times New Roman" panose="02020603050405020304" pitchFamily="18" charset="0"/>
              </a:rPr>
              <a:t>       Khi bong bóng to ra, thể tích tăng và lực đẩy Archimedes tăng, khiến cá nổi lên. </a:t>
            </a:r>
            <a:endParaRPr lang="en-US" sz="3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0E659A-57D4-0FEC-3B07-F0ECD53C665D}"/>
              </a:ext>
            </a:extLst>
          </p:cNvPr>
          <p:cNvSpPr txBox="1"/>
          <p:nvPr/>
        </p:nvSpPr>
        <p:spPr>
          <a:xfrm>
            <a:off x="762000" y="5612792"/>
            <a:ext cx="11101852" cy="553998"/>
          </a:xfrm>
          <a:prstGeom prst="rect">
            <a:avLst/>
          </a:prstGeom>
          <a:noFill/>
        </p:spPr>
        <p:txBody>
          <a:bodyPr wrap="square">
            <a:spAutoFit/>
          </a:bodyPr>
          <a:lstStyle/>
          <a:p>
            <a:r>
              <a:rPr kumimoji="0" lang="vi-VN" sz="3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Nhờ cơ chế này cá có thể nổi lên hoặc chìm xuống trong nước dễ dàng. </a:t>
            </a:r>
            <a:endParaRPr lang="en-US" sz="3000"/>
          </a:p>
        </p:txBody>
      </p:sp>
      <p:sp>
        <p:nvSpPr>
          <p:cNvPr id="12" name="Rectangle: Rounded Corners 11">
            <a:extLst>
              <a:ext uri="{FF2B5EF4-FFF2-40B4-BE49-F238E27FC236}">
                <a16:creationId xmlns:a16="http://schemas.microsoft.com/office/drawing/2014/main" id="{BBAAC39F-1C0D-1677-6139-906829D955A1}"/>
              </a:ext>
            </a:extLst>
          </p:cNvPr>
          <p:cNvSpPr/>
          <p:nvPr/>
        </p:nvSpPr>
        <p:spPr>
          <a:xfrm>
            <a:off x="8496207" y="4615031"/>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2945-DE9C-1F5E-ED2B-A5A25F2CEA81}"/>
              </a:ext>
            </a:extLst>
          </p:cNvPr>
          <p:cNvSpPr txBox="1"/>
          <p:nvPr/>
        </p:nvSpPr>
        <p:spPr>
          <a:xfrm>
            <a:off x="8610600" y="4594143"/>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17.3</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95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BE474-7E66-34FB-E969-9FA912EF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711" y="1039090"/>
            <a:ext cx="4777509" cy="4672277"/>
          </a:xfrm>
          <a:prstGeom prst="rect">
            <a:avLst/>
          </a:prstGeom>
        </p:spPr>
      </p:pic>
      <p:sp>
        <p:nvSpPr>
          <p:cNvPr id="3" name="TextBox 2">
            <a:extLst>
              <a:ext uri="{FF2B5EF4-FFF2-40B4-BE49-F238E27FC236}">
                <a16:creationId xmlns:a16="http://schemas.microsoft.com/office/drawing/2014/main" id="{F2455C52-CE47-3A22-AF18-129594901D7D}"/>
              </a:ext>
            </a:extLst>
          </p:cNvPr>
          <p:cNvSpPr txBox="1"/>
          <p:nvPr/>
        </p:nvSpPr>
        <p:spPr>
          <a:xfrm>
            <a:off x="762000" y="1770629"/>
            <a:ext cx="5133100" cy="3316742"/>
          </a:xfrm>
          <a:prstGeom prst="rect">
            <a:avLst/>
          </a:prstGeom>
          <a:noFill/>
        </p:spPr>
        <p:txBody>
          <a:bodyPr wrap="square" rtlCol="0">
            <a:spAutoFit/>
          </a:bodyPr>
          <a:lstStyle/>
          <a:p>
            <a:pPr algn="just">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Hình ảnh bên mô tả một truyền thuyết về một nhà bác học. Ông ấy là ai, truyền thuyết đó là gì? </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FB5F7524-218A-486E-23F5-2C29A309C2F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24200" y="1027545"/>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5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lying in water reading a book&#10;&#10;Description automatically generated with medium confidence">
            <a:extLst>
              <a:ext uri="{FF2B5EF4-FFF2-40B4-BE49-F238E27FC236}">
                <a16:creationId xmlns:a16="http://schemas.microsoft.com/office/drawing/2014/main" id="{A744D7A8-84CB-DD59-761E-0A3E0DE5C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192000" cy="5717458"/>
          </a:xfrm>
          <a:prstGeom prst="rect">
            <a:avLst/>
          </a:prstGeom>
        </p:spPr>
      </p:pic>
      <p:sp>
        <p:nvSpPr>
          <p:cNvPr id="13" name="TextBox 12">
            <a:extLst>
              <a:ext uri="{FF2B5EF4-FFF2-40B4-BE49-F238E27FC236}">
                <a16:creationId xmlns:a16="http://schemas.microsoft.com/office/drawing/2014/main" id="{EF0F9B05-0DE4-BF83-21F7-B23AC26F8D89}"/>
              </a:ext>
            </a:extLst>
          </p:cNvPr>
          <p:cNvSpPr txBox="1"/>
          <p:nvPr/>
        </p:nvSpPr>
        <p:spPr>
          <a:xfrm>
            <a:off x="2133600" y="152400"/>
            <a:ext cx="9296400" cy="823752"/>
          </a:xfrm>
          <a:prstGeom prst="rect">
            <a:avLst/>
          </a:prstGeom>
          <a:noFill/>
        </p:spPr>
        <p:txBody>
          <a:bodyPr wrap="square" rtlCol="0">
            <a:spAutoFit/>
          </a:bodyPr>
          <a:lstStyle/>
          <a:p>
            <a:pPr>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Em có suy nghĩ gì khi nhìn thấy hình ảnh này?</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4">
            <a:extLst>
              <a:ext uri="{FF2B5EF4-FFF2-40B4-BE49-F238E27FC236}">
                <a16:creationId xmlns:a16="http://schemas.microsoft.com/office/drawing/2014/main" id="{D9A2475A-8FC0-EF39-7AA1-2C54341937F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6800" y="152400"/>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6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53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D0FEB6-3A4E-D6A5-593A-738FC7522CAA}"/>
              </a:ext>
            </a:extLst>
          </p:cNvPr>
          <p:cNvGrpSpPr/>
          <p:nvPr/>
        </p:nvGrpSpPr>
        <p:grpSpPr>
          <a:xfrm>
            <a:off x="-1729426" y="-2649532"/>
            <a:ext cx="10489162" cy="8655439"/>
            <a:chOff x="53641" y="-1884122"/>
            <a:chExt cx="9028752" cy="7450339"/>
          </a:xfrm>
          <a:blipFill dpi="0" rotWithShape="1">
            <a:blip r:embed="rId2"/>
            <a:srcRect/>
            <a:stretch>
              <a:fillRect t="24000" b="-3000"/>
            </a:stretch>
          </a:blipFill>
        </p:grpSpPr>
        <p:sp>
          <p:nvSpPr>
            <p:cNvPr id="3" name="Diamond 2">
              <a:extLst>
                <a:ext uri="{FF2B5EF4-FFF2-40B4-BE49-F238E27FC236}">
                  <a16:creationId xmlns:a16="http://schemas.microsoft.com/office/drawing/2014/main" id="{2FABBE1D-AC85-A32B-1B3F-2797C9A295D0}"/>
                </a:ext>
              </a:extLst>
            </p:cNvPr>
            <p:cNvSpPr/>
            <p:nvPr/>
          </p:nvSpPr>
          <p:spPr>
            <a:xfrm>
              <a:off x="1581624"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87E35131-F0E4-244F-B77A-58AAC067FB30}"/>
                </a:ext>
              </a:extLst>
            </p:cNvPr>
            <p:cNvSpPr/>
            <p:nvPr/>
          </p:nvSpPr>
          <p:spPr>
            <a:xfrm>
              <a:off x="3109607" y="2649397"/>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1B8A5140-2AA1-9B7A-5476-CD3165805D21}"/>
                </a:ext>
              </a:extLst>
            </p:cNvPr>
            <p:cNvSpPr/>
            <p:nvPr/>
          </p:nvSpPr>
          <p:spPr>
            <a:xfrm>
              <a:off x="4637590"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43736B2-B720-8C6D-3C7D-99DEAE5220E7}"/>
                </a:ext>
              </a:extLst>
            </p:cNvPr>
            <p:cNvSpPr/>
            <p:nvPr/>
          </p:nvSpPr>
          <p:spPr>
            <a:xfrm>
              <a:off x="3109607"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4E47E3F9-74D3-9476-F5DD-51CF8878A674}"/>
                </a:ext>
              </a:extLst>
            </p:cNvPr>
            <p:cNvSpPr/>
            <p:nvPr/>
          </p:nvSpPr>
          <p:spPr>
            <a:xfrm>
              <a:off x="53641"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A99C5F3C-63B3-64D2-FE64-B705C29A4C55}"/>
                </a:ext>
              </a:extLst>
            </p:cNvPr>
            <p:cNvSpPr/>
            <p:nvPr/>
          </p:nvSpPr>
          <p:spPr>
            <a:xfrm>
              <a:off x="1581624" y="-188412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1CC83E27-EDE3-BFE5-806F-B445470180EC}"/>
                </a:ext>
              </a:extLst>
            </p:cNvPr>
            <p:cNvSpPr/>
            <p:nvPr/>
          </p:nvSpPr>
          <p:spPr>
            <a:xfrm>
              <a:off x="4637590" y="-1879520"/>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8D3AEC4E-DB04-62BF-C67D-3F3158A5BD22}"/>
                </a:ext>
              </a:extLst>
            </p:cNvPr>
            <p:cNvSpPr/>
            <p:nvPr/>
          </p:nvSpPr>
          <p:spPr>
            <a:xfrm>
              <a:off x="6165573"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iamond 10">
            <a:extLst>
              <a:ext uri="{FF2B5EF4-FFF2-40B4-BE49-F238E27FC236}">
                <a16:creationId xmlns:a16="http://schemas.microsoft.com/office/drawing/2014/main" id="{5008D0B4-C979-2246-5D3D-C9356285DEE5}"/>
              </a:ext>
            </a:extLst>
          </p:cNvPr>
          <p:cNvSpPr/>
          <p:nvPr/>
        </p:nvSpPr>
        <p:spPr>
          <a:xfrm>
            <a:off x="-6480150" y="1510814"/>
            <a:ext cx="10243198" cy="10243198"/>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0194BB2E-1006-7F49-28F0-743EE7F89DB6}"/>
              </a:ext>
            </a:extLst>
          </p:cNvPr>
          <p:cNvSpPr/>
          <p:nvPr/>
        </p:nvSpPr>
        <p:spPr>
          <a:xfrm>
            <a:off x="-1195903" y="3758361"/>
            <a:ext cx="10243198" cy="10243198"/>
          </a:xfrm>
          <a:prstGeom prst="diamond">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2505D86-B4F7-B411-7FC8-7900CC0821ED}"/>
              </a:ext>
            </a:extLst>
          </p:cNvPr>
          <p:cNvGrpSpPr/>
          <p:nvPr/>
        </p:nvGrpSpPr>
        <p:grpSpPr>
          <a:xfrm>
            <a:off x="9262873" y="5215505"/>
            <a:ext cx="2929127" cy="135470"/>
            <a:chOff x="0" y="5645926"/>
            <a:chExt cx="2929127" cy="135470"/>
          </a:xfrm>
          <a:solidFill>
            <a:schemeClr val="accent1">
              <a:lumMod val="75000"/>
            </a:schemeClr>
          </a:solidFill>
        </p:grpSpPr>
        <p:sp>
          <p:nvSpPr>
            <p:cNvPr id="15" name="Rectangle: Rounded Corners 14">
              <a:extLst>
                <a:ext uri="{FF2B5EF4-FFF2-40B4-BE49-F238E27FC236}">
                  <a16:creationId xmlns:a16="http://schemas.microsoft.com/office/drawing/2014/main" id="{51E9581A-6D78-E6B3-563F-1F0C505EFDDF}"/>
                </a:ext>
              </a:extLst>
            </p:cNvPr>
            <p:cNvSpPr/>
            <p:nvPr/>
          </p:nvSpPr>
          <p:spPr>
            <a:xfrm>
              <a:off x="0" y="5645926"/>
              <a:ext cx="2141316"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2AB6357-DDE0-5431-B077-87D107673EDF}"/>
                </a:ext>
              </a:extLst>
            </p:cNvPr>
            <p:cNvSpPr/>
            <p:nvPr/>
          </p:nvSpPr>
          <p:spPr>
            <a:xfrm>
              <a:off x="2245127" y="5647612"/>
              <a:ext cx="684000"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9">
            <a:extLst>
              <a:ext uri="{FF2B5EF4-FFF2-40B4-BE49-F238E27FC236}">
                <a16:creationId xmlns:a16="http://schemas.microsoft.com/office/drawing/2014/main" id="{A168C3BD-388D-9E15-F927-9E4A80997E57}"/>
              </a:ext>
            </a:extLst>
          </p:cNvPr>
          <p:cNvSpPr txBox="1">
            <a:spLocks/>
          </p:cNvSpPr>
          <p:nvPr/>
        </p:nvSpPr>
        <p:spPr>
          <a:xfrm>
            <a:off x="6652883" y="3365169"/>
            <a:ext cx="5411162"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6C83506B-DBA9-A4E2-DD8E-F7A08CB5664F}"/>
              </a:ext>
            </a:extLst>
          </p:cNvPr>
          <p:cNvSpPr/>
          <p:nvPr/>
        </p:nvSpPr>
        <p:spPr>
          <a:xfrm>
            <a:off x="8710433" y="2551504"/>
            <a:ext cx="855709" cy="830997"/>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8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B9043706-AD81-12DB-00AC-0272F6DDCA94}"/>
              </a:ext>
            </a:extLst>
          </p:cNvPr>
          <p:cNvSpPr txBox="1">
            <a:spLocks/>
          </p:cNvSpPr>
          <p:nvPr/>
        </p:nvSpPr>
        <p:spPr>
          <a:xfrm>
            <a:off x="381000" y="720438"/>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a:solidFill>
                  <a:schemeClr val="accent1">
                    <a:lumMod val="50000"/>
                  </a:schemeClr>
                </a:solidFill>
                <a:latin typeface="Times New Roman" panose="02020603050405020304" pitchFamily="18" charset="0"/>
                <a:cs typeface="Times New Roman" panose="02020603050405020304" pitchFamily="18" charset="0"/>
              </a:rPr>
              <a:t>1. Thí nghiệm</a:t>
            </a:r>
            <a:endParaRPr lang="en-US" sz="36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ontent Placeholder 9">
            <a:extLst>
              <a:ext uri="{FF2B5EF4-FFF2-40B4-BE49-F238E27FC236}">
                <a16:creationId xmlns:a16="http://schemas.microsoft.com/office/drawing/2014/main" id="{48B65800-D773-0A23-84B0-724DD58DFACF}"/>
              </a:ext>
            </a:extLst>
          </p:cNvPr>
          <p:cNvSpPr txBox="1">
            <a:spLocks/>
          </p:cNvSpPr>
          <p:nvPr/>
        </p:nvSpPr>
        <p:spPr>
          <a:xfrm>
            <a:off x="533400" y="1330038"/>
            <a:ext cx="2837873"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Dụng cụ:</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ontent Placeholder 9">
            <a:extLst>
              <a:ext uri="{FF2B5EF4-FFF2-40B4-BE49-F238E27FC236}">
                <a16:creationId xmlns:a16="http://schemas.microsoft.com/office/drawing/2014/main" id="{4E13E5C9-6924-5C9A-1D06-1B7430AF4E27}"/>
              </a:ext>
            </a:extLst>
          </p:cNvPr>
          <p:cNvSpPr txBox="1">
            <a:spLocks/>
          </p:cNvSpPr>
          <p:nvPr/>
        </p:nvSpPr>
        <p:spPr>
          <a:xfrm>
            <a:off x="583045" y="1939638"/>
            <a:ext cx="6655955" cy="40801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Một lực kế có giới hạn đo 2N (1) ;</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Cân điện tử (2);</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Quả nặng bằng nhựa 130g (3);</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Bình tràn (4); ống đong (5); giá thí nghiệm (6)</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B223C2E-8DD0-F157-0737-EC69A1270903}"/>
              </a:ext>
            </a:extLst>
          </p:cNvPr>
          <p:cNvPicPr>
            <a:picLocks noChangeAspect="1"/>
          </p:cNvPicPr>
          <p:nvPr/>
        </p:nvPicPr>
        <p:blipFill>
          <a:blip r:embed="rId3"/>
          <a:stretch>
            <a:fillRect/>
          </a:stretch>
        </p:blipFill>
        <p:spPr>
          <a:xfrm>
            <a:off x="7467600" y="1066800"/>
            <a:ext cx="3788768" cy="3867495"/>
          </a:xfrm>
          <a:prstGeom prst="rect">
            <a:avLst/>
          </a:prstGeom>
        </p:spPr>
      </p:pic>
      <p:cxnSp>
        <p:nvCxnSpPr>
          <p:cNvPr id="14" name="Straight Connector 13">
            <a:extLst>
              <a:ext uri="{FF2B5EF4-FFF2-40B4-BE49-F238E27FC236}">
                <a16:creationId xmlns:a16="http://schemas.microsoft.com/office/drawing/2014/main" id="{53121537-6800-3C7F-D94C-C7466686D85D}"/>
              </a:ext>
            </a:extLst>
          </p:cNvPr>
          <p:cNvCxnSpPr/>
          <p:nvPr/>
        </p:nvCxnSpPr>
        <p:spPr>
          <a:xfrm flipV="1">
            <a:off x="9603509" y="2105343"/>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2FADCC-ECA5-6341-1A2D-5F69DDCD3CCD}"/>
              </a:ext>
            </a:extLst>
          </p:cNvPr>
          <p:cNvSpPr txBox="1"/>
          <p:nvPr/>
        </p:nvSpPr>
        <p:spPr>
          <a:xfrm>
            <a:off x="10541000" y="1745536"/>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(1)</a:t>
            </a:r>
            <a:endParaRPr lang="en-US" sz="2800"/>
          </a:p>
        </p:txBody>
      </p:sp>
      <p:cxnSp>
        <p:nvCxnSpPr>
          <p:cNvPr id="17" name="Straight Connector 16">
            <a:extLst>
              <a:ext uri="{FF2B5EF4-FFF2-40B4-BE49-F238E27FC236}">
                <a16:creationId xmlns:a16="http://schemas.microsoft.com/office/drawing/2014/main" id="{963FE44D-44CF-23F8-FB7A-019B350C9AE8}"/>
              </a:ext>
            </a:extLst>
          </p:cNvPr>
          <p:cNvCxnSpPr/>
          <p:nvPr/>
        </p:nvCxnSpPr>
        <p:spPr>
          <a:xfrm flipV="1">
            <a:off x="10541704" y="4017407"/>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7A1CF8-87B2-C7B9-FE7A-F8694A350DE3}"/>
              </a:ext>
            </a:extLst>
          </p:cNvPr>
          <p:cNvSpPr txBox="1"/>
          <p:nvPr/>
        </p:nvSpPr>
        <p:spPr>
          <a:xfrm>
            <a:off x="11285681" y="3556669"/>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(2)</a:t>
            </a:r>
            <a:endParaRPr lang="en-US" sz="2800"/>
          </a:p>
        </p:txBody>
      </p:sp>
      <p:cxnSp>
        <p:nvCxnSpPr>
          <p:cNvPr id="19" name="Straight Connector 18">
            <a:extLst>
              <a:ext uri="{FF2B5EF4-FFF2-40B4-BE49-F238E27FC236}">
                <a16:creationId xmlns:a16="http://schemas.microsoft.com/office/drawing/2014/main" id="{61A1B715-0902-9ED3-B66B-B755C85253E1}"/>
              </a:ext>
            </a:extLst>
          </p:cNvPr>
          <p:cNvCxnSpPr/>
          <p:nvPr/>
        </p:nvCxnSpPr>
        <p:spPr>
          <a:xfrm flipV="1">
            <a:off x="9495461" y="3163002"/>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9575F7-82CD-91D2-1EF8-655DEF6590A5}"/>
              </a:ext>
            </a:extLst>
          </p:cNvPr>
          <p:cNvSpPr txBox="1"/>
          <p:nvPr/>
        </p:nvSpPr>
        <p:spPr>
          <a:xfrm>
            <a:off x="10239438" y="2702264"/>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(3)</a:t>
            </a:r>
            <a:endParaRPr lang="en-US" sz="2800"/>
          </a:p>
        </p:txBody>
      </p:sp>
      <p:cxnSp>
        <p:nvCxnSpPr>
          <p:cNvPr id="23" name="Straight Connector 22">
            <a:extLst>
              <a:ext uri="{FF2B5EF4-FFF2-40B4-BE49-F238E27FC236}">
                <a16:creationId xmlns:a16="http://schemas.microsoft.com/office/drawing/2014/main" id="{035E32B2-50F5-5A61-70F5-D230F6FCC895}"/>
              </a:ext>
            </a:extLst>
          </p:cNvPr>
          <p:cNvCxnSpPr>
            <a:cxnSpLocks/>
          </p:cNvCxnSpPr>
          <p:nvPr/>
        </p:nvCxnSpPr>
        <p:spPr>
          <a:xfrm flipH="1" flipV="1">
            <a:off x="7467600" y="3287967"/>
            <a:ext cx="1896468" cy="53544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B6BA60-3B64-CC7E-E5D0-97295E010F18}"/>
              </a:ext>
            </a:extLst>
          </p:cNvPr>
          <p:cNvSpPr txBox="1"/>
          <p:nvPr/>
        </p:nvSpPr>
        <p:spPr>
          <a:xfrm>
            <a:off x="6899563" y="2901392"/>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(4)</a:t>
            </a:r>
            <a:endParaRPr lang="en-US" sz="2800"/>
          </a:p>
        </p:txBody>
      </p:sp>
      <p:cxnSp>
        <p:nvCxnSpPr>
          <p:cNvPr id="27" name="Straight Connector 26">
            <a:extLst>
              <a:ext uri="{FF2B5EF4-FFF2-40B4-BE49-F238E27FC236}">
                <a16:creationId xmlns:a16="http://schemas.microsoft.com/office/drawing/2014/main" id="{F53907F1-E0EE-6502-946B-7FA0DED52278}"/>
              </a:ext>
            </a:extLst>
          </p:cNvPr>
          <p:cNvCxnSpPr/>
          <p:nvPr/>
        </p:nvCxnSpPr>
        <p:spPr>
          <a:xfrm flipV="1">
            <a:off x="10369452" y="3473405"/>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446A45-7366-3C6A-66E8-C815241A6FC4}"/>
              </a:ext>
            </a:extLst>
          </p:cNvPr>
          <p:cNvSpPr txBox="1"/>
          <p:nvPr/>
        </p:nvSpPr>
        <p:spPr>
          <a:xfrm>
            <a:off x="11113429" y="3012667"/>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(5)</a:t>
            </a:r>
            <a:endParaRPr lang="en-US" sz="2800"/>
          </a:p>
        </p:txBody>
      </p:sp>
      <p:cxnSp>
        <p:nvCxnSpPr>
          <p:cNvPr id="29" name="Straight Connector 28">
            <a:extLst>
              <a:ext uri="{FF2B5EF4-FFF2-40B4-BE49-F238E27FC236}">
                <a16:creationId xmlns:a16="http://schemas.microsoft.com/office/drawing/2014/main" id="{362C8708-442C-A509-FEC8-17733536762E}"/>
              </a:ext>
            </a:extLst>
          </p:cNvPr>
          <p:cNvCxnSpPr/>
          <p:nvPr/>
        </p:nvCxnSpPr>
        <p:spPr>
          <a:xfrm flipV="1">
            <a:off x="8444826" y="1479796"/>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30EC74-F2E6-6CEB-A0D8-386A7AF31BF9}"/>
              </a:ext>
            </a:extLst>
          </p:cNvPr>
          <p:cNvSpPr txBox="1"/>
          <p:nvPr/>
        </p:nvSpPr>
        <p:spPr>
          <a:xfrm>
            <a:off x="9188803" y="1019058"/>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(6)</a:t>
            </a:r>
            <a:endParaRPr lang="en-US" sz="2800"/>
          </a:p>
        </p:txBody>
      </p:sp>
      <p:sp>
        <p:nvSpPr>
          <p:cNvPr id="31" name="Rectangle: Rounded Corners 30">
            <a:extLst>
              <a:ext uri="{FF2B5EF4-FFF2-40B4-BE49-F238E27FC236}">
                <a16:creationId xmlns:a16="http://schemas.microsoft.com/office/drawing/2014/main" id="{0CE41A70-F15E-5D40-A9F1-B0D70912D104}"/>
              </a:ext>
            </a:extLst>
          </p:cNvPr>
          <p:cNvSpPr/>
          <p:nvPr/>
        </p:nvSpPr>
        <p:spPr>
          <a:xfrm>
            <a:off x="8562848" y="5046589"/>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373C2C1-A0DF-68B1-7B95-699E615C9979}"/>
              </a:ext>
            </a:extLst>
          </p:cNvPr>
          <p:cNvSpPr txBox="1"/>
          <p:nvPr/>
        </p:nvSpPr>
        <p:spPr>
          <a:xfrm>
            <a:off x="8647319" y="4982037"/>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a:p>
        </p:txBody>
      </p:sp>
      <p:sp>
        <p:nvSpPr>
          <p:cNvPr id="34" name="Oval 33">
            <a:extLst>
              <a:ext uri="{FF2B5EF4-FFF2-40B4-BE49-F238E27FC236}">
                <a16:creationId xmlns:a16="http://schemas.microsoft.com/office/drawing/2014/main" id="{880693BF-7E70-4B0D-6C23-CCB8FF90DB08}"/>
              </a:ext>
            </a:extLst>
          </p:cNvPr>
          <p:cNvSpPr/>
          <p:nvPr/>
        </p:nvSpPr>
        <p:spPr>
          <a:xfrm>
            <a:off x="273402" y="18806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81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left)">
                                      <p:cBhvr>
                                        <p:cTn id="61" dur="500"/>
                                        <p:tgtEl>
                                          <p:spTgt spid="6">
                                            <p:txEl>
                                              <p:pRg st="3" end="3"/>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8" grpId="0"/>
      <p:bldP spid="20" grpId="0"/>
      <p:bldP spid="24" grpId="0"/>
      <p:bldP spid="28" grpId="0"/>
      <p:bldP spid="30" grpId="0"/>
      <p:bldP spid="31"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83FDBD-F3D6-7500-FBBC-1F216C3B3F2B}"/>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9">
            <a:extLst>
              <a:ext uri="{FF2B5EF4-FFF2-40B4-BE49-F238E27FC236}">
                <a16:creationId xmlns:a16="http://schemas.microsoft.com/office/drawing/2014/main" id="{EA9764E7-77F1-FF98-217A-53EF54507254}"/>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081DA4-B262-1759-4BBF-55E666B2FFDE}"/>
              </a:ext>
            </a:extLst>
          </p:cNvPr>
          <p:cNvPicPr>
            <a:picLocks noChangeAspect="1"/>
          </p:cNvPicPr>
          <p:nvPr/>
        </p:nvPicPr>
        <p:blipFill>
          <a:blip r:embed="rId3"/>
          <a:stretch>
            <a:fillRect/>
          </a:stretch>
        </p:blipFill>
        <p:spPr>
          <a:xfrm>
            <a:off x="8458200" y="810389"/>
            <a:ext cx="3470056" cy="3533011"/>
          </a:xfrm>
          <a:prstGeom prst="rect">
            <a:avLst/>
          </a:prstGeom>
        </p:spPr>
      </p:pic>
      <p:sp>
        <p:nvSpPr>
          <p:cNvPr id="5" name="Rectangle: Rounded Corners 4">
            <a:extLst>
              <a:ext uri="{FF2B5EF4-FFF2-40B4-BE49-F238E27FC236}">
                <a16:creationId xmlns:a16="http://schemas.microsoft.com/office/drawing/2014/main" id="{080DC69B-60E1-2823-A5C1-9AAE0B2D03D0}"/>
              </a:ext>
            </a:extLst>
          </p:cNvPr>
          <p:cNvSpPr/>
          <p:nvPr/>
        </p:nvSpPr>
        <p:spPr>
          <a:xfrm>
            <a:off x="9364329" y="4442588"/>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09A7AD-038B-69B2-08A0-8A77E6036795}"/>
              </a:ext>
            </a:extLst>
          </p:cNvPr>
          <p:cNvSpPr txBox="1"/>
          <p:nvPr/>
        </p:nvSpPr>
        <p:spPr>
          <a:xfrm>
            <a:off x="9448800" y="4378036"/>
            <a:ext cx="1981200" cy="523220"/>
          </a:xfrm>
          <a:prstGeom prst="rect">
            <a:avLst/>
          </a:prstGeom>
          <a:noFill/>
        </p:spPr>
        <p:txBody>
          <a:bodyPr wrap="square">
            <a:spAutoFit/>
          </a:bodyPr>
          <a:lstStyle/>
          <a:p>
            <a:pPr algn="just"/>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1B21FB-FA51-48B5-CF48-13FBAF764150}"/>
              </a:ext>
            </a:extLst>
          </p:cNvPr>
          <p:cNvSpPr txBox="1"/>
          <p:nvPr/>
        </p:nvSpPr>
        <p:spPr>
          <a:xfrm>
            <a:off x="263744" y="724952"/>
            <a:ext cx="8083112"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Montserrat Medium"/>
              <a:buNone/>
              <a:tabLst/>
              <a:defRPr/>
            </a:pPr>
            <a:r>
              <a:rPr lang="vi-VN" sz="2800" b="1">
                <a:solidFill>
                  <a:srgbClr val="C0000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Treo quả nặng vào lực kế</a:t>
            </a:r>
            <a:r>
              <a:rPr lang="vi-VN" sz="2800">
                <a:latin typeface="Times New Roman" panose="02020603050405020304" pitchFamily="18" charset="0"/>
                <a:cs typeface="Times New Roman" panose="02020603050405020304" pitchFamily="18" charset="0"/>
              </a:rPr>
              <a:t> được móc trên giá thí nghiệm. Đọc số chỉ của lực kế (P).</a:t>
            </a:r>
            <a:endParaRPr kumimoji="0" lang="en-US" sz="2800" b="0" i="0" u="none" strike="noStrike" kern="0" cap="none" spc="0" normalizeH="0" baseline="-25000" noProof="0" dirty="0">
              <a:ln>
                <a:noFill/>
              </a:ln>
              <a:effectLst/>
              <a:uLnTx/>
              <a:uFillTx/>
              <a:latin typeface="Times New Roman" panose="02020603050405020304" pitchFamily="18" charset="0"/>
              <a:cs typeface="Times New Roman" panose="02020603050405020304" pitchFamily="18" charset="0"/>
              <a:sym typeface="Montserrat Medium"/>
            </a:endParaRPr>
          </a:p>
        </p:txBody>
      </p:sp>
      <p:sp>
        <p:nvSpPr>
          <p:cNvPr id="8" name="TextBox 7">
            <a:extLst>
              <a:ext uri="{FF2B5EF4-FFF2-40B4-BE49-F238E27FC236}">
                <a16:creationId xmlns:a16="http://schemas.microsoft.com/office/drawing/2014/main" id="{BA6E7A58-CBA8-B754-68E8-603871474EC8}"/>
              </a:ext>
            </a:extLst>
          </p:cNvPr>
          <p:cNvSpPr txBox="1"/>
          <p:nvPr/>
        </p:nvSpPr>
        <p:spPr>
          <a:xfrm>
            <a:off x="263744" y="1538339"/>
            <a:ext cx="8083112" cy="564257"/>
          </a:xfrm>
          <a:prstGeom prst="rect">
            <a:avLst/>
          </a:prstGeom>
          <a:noFill/>
        </p:spPr>
        <p:txBody>
          <a:bodyPr wrap="square">
            <a:spAutoFit/>
          </a:bodyPr>
          <a:lstStyle/>
          <a:p>
            <a:pPr lvl="0" algn="just">
              <a:lnSpc>
                <a:spcPct val="120000"/>
              </a:lnSpc>
              <a:buClr>
                <a:srgbClr val="FFFFFF"/>
              </a:buClr>
            </a:pPr>
            <a:r>
              <a:rPr lang="vi-VN" sz="2800" b="1">
                <a:solidFill>
                  <a:srgbClr val="C0000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Nhúng quả nặng vào bình tràn đựng đầy nước.</a:t>
            </a:r>
          </a:p>
        </p:txBody>
      </p:sp>
      <p:sp>
        <p:nvSpPr>
          <p:cNvPr id="9" name="TextBox 8">
            <a:extLst>
              <a:ext uri="{FF2B5EF4-FFF2-40B4-BE49-F238E27FC236}">
                <a16:creationId xmlns:a16="http://schemas.microsoft.com/office/drawing/2014/main" id="{031B4E51-D665-5F88-E07A-4E5FBF556542}"/>
              </a:ext>
            </a:extLst>
          </p:cNvPr>
          <p:cNvSpPr txBox="1"/>
          <p:nvPr/>
        </p:nvSpPr>
        <p:spPr>
          <a:xfrm>
            <a:off x="152400" y="2042755"/>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3: </a:t>
            </a:r>
            <a:r>
              <a:rPr kumimoji="0" lang="en-US"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Khi nước chảy vào ống đong đạt 20 cm</a:t>
            </a:r>
            <a:r>
              <a:rPr kumimoji="0" lang="en-US" sz="2800" b="0" i="0" u="none" strike="noStrike" kern="0" cap="none" spc="0" normalizeH="0" baseline="3000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3</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đọc giá trị F</a:t>
            </a:r>
            <a:r>
              <a:rPr kumimoji="0" lang="en-US" sz="2800" b="0" i="0" u="none" strike="noStrike" kern="120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trên lực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kế.</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8F38FFF-569D-F6DF-F09E-7E9972AF643F}"/>
              </a:ext>
            </a:extLst>
          </p:cNvPr>
          <p:cNvSpPr txBox="1"/>
          <p:nvPr/>
        </p:nvSpPr>
        <p:spPr>
          <a:xfrm>
            <a:off x="152400" y="2918981"/>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4: </a:t>
            </a:r>
            <a:r>
              <a:rPr kumimoji="0" lang="vi-VN" sz="28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Ghi vào bảng17.1 giá trị lực đẩy Archimedes có độ lớn </a:t>
            </a:r>
            <a:r>
              <a:rPr lang="en-US" sz="2800">
                <a:latin typeface="Times New Roman" panose="02020603050405020304" pitchFamily="18" charset="0"/>
                <a:cs typeface="Times New Roman" panose="02020603050405020304" pitchFamily="18" charset="0"/>
              </a:rPr>
              <a:t>F</a:t>
            </a:r>
            <a:r>
              <a:rPr lang="en-US" sz="2800" baseline="-25000">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 P – F</a:t>
            </a:r>
            <a:r>
              <a:rPr lang="en-US" sz="2800" baseline="-2500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7FFD94-83E9-7B8C-EEC7-936728F211B0}"/>
              </a:ext>
            </a:extLst>
          </p:cNvPr>
          <p:cNvSpPr txBox="1"/>
          <p:nvPr/>
        </p:nvSpPr>
        <p:spPr>
          <a:xfrm>
            <a:off x="152400" y="3785538"/>
            <a:ext cx="8153400" cy="1384995"/>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5: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Dùng cân điện tử đo khối lượng nước từ bình tràn chảy ra ống đong và tính trọng lượng của lượng nước đó, ghi vào bảng 17.1.</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6A208B-0BC6-2ADF-919B-EEEF5099EE02}"/>
              </a:ext>
            </a:extLst>
          </p:cNvPr>
          <p:cNvSpPr txBox="1"/>
          <p:nvPr/>
        </p:nvSpPr>
        <p:spPr>
          <a:xfrm>
            <a:off x="143164" y="5034919"/>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6: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Tiếp tục làm thí nghiệm với lượng nước chảy ra ống đong đạt 4</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6</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a:t>
            </a:r>
            <a:r>
              <a:rPr lang="en-US"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8</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Thay nước bằng nước muối và tiếp tục làm thí nghiệm.</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25E14C-6A55-4EA9-838C-E43D2DB30AC0}"/>
              </a:ext>
            </a:extLst>
          </p:cNvPr>
          <p:cNvSpPr txBox="1"/>
          <p:nvPr/>
        </p:nvSpPr>
        <p:spPr>
          <a:xfrm>
            <a:off x="124691" y="5851304"/>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7:</a:t>
            </a:r>
            <a:r>
              <a:rPr kumimoji="0" lang="vi-VN" sz="2800" b="1" i="0" u="none" strike="noStrike" kern="1200" cap="none" spc="0" normalizeH="0" noProof="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So sánh trọng lượng  của lượng chất lỏng trào</a:t>
            </a:r>
            <a:r>
              <a:rPr kumimoji="0" lang="vi-VN" sz="280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ra với lực đẩy  Archimedes tương ứng.</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371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9">
            <a:extLst>
              <a:ext uri="{FF2B5EF4-FFF2-40B4-BE49-F238E27FC236}">
                <a16:creationId xmlns:a16="http://schemas.microsoft.com/office/drawing/2014/main" id="{9D95E4D7-5029-DA48-CEDD-4F6D199A3CEA}"/>
              </a:ext>
            </a:extLst>
          </p:cNvPr>
          <p:cNvGraphicFramePr>
            <a:graphicFrameLocks noGrp="1"/>
          </p:cNvGraphicFramePr>
          <p:nvPr>
            <p:extLst>
              <p:ext uri="{D42A27DB-BD31-4B8C-83A1-F6EECF244321}">
                <p14:modId xmlns:p14="http://schemas.microsoft.com/office/powerpoint/2010/main" val="3475622166"/>
              </p:ext>
            </p:extLst>
          </p:nvPr>
        </p:nvGraphicFramePr>
        <p:xfrm>
          <a:off x="282197" y="752660"/>
          <a:ext cx="11780005" cy="5282308"/>
        </p:xfrm>
        <a:graphic>
          <a:graphicData uri="http://schemas.openxmlformats.org/drawingml/2006/table">
            <a:tbl>
              <a:tblPr firstRow="1" bandRow="1"/>
              <a:tblGrid>
                <a:gridCol w="2356001">
                  <a:extLst>
                    <a:ext uri="{9D8B030D-6E8A-4147-A177-3AD203B41FA5}">
                      <a16:colId xmlns:a16="http://schemas.microsoft.com/office/drawing/2014/main" val="1689223587"/>
                    </a:ext>
                  </a:extLst>
                </a:gridCol>
                <a:gridCol w="2356001">
                  <a:extLst>
                    <a:ext uri="{9D8B030D-6E8A-4147-A177-3AD203B41FA5}">
                      <a16:colId xmlns:a16="http://schemas.microsoft.com/office/drawing/2014/main" val="229630103"/>
                    </a:ext>
                  </a:extLst>
                </a:gridCol>
                <a:gridCol w="2356001">
                  <a:extLst>
                    <a:ext uri="{9D8B030D-6E8A-4147-A177-3AD203B41FA5}">
                      <a16:colId xmlns:a16="http://schemas.microsoft.com/office/drawing/2014/main" val="4060593397"/>
                    </a:ext>
                  </a:extLst>
                </a:gridCol>
                <a:gridCol w="2356001">
                  <a:extLst>
                    <a:ext uri="{9D8B030D-6E8A-4147-A177-3AD203B41FA5}">
                      <a16:colId xmlns:a16="http://schemas.microsoft.com/office/drawing/2014/main" val="1187967395"/>
                    </a:ext>
                  </a:extLst>
                </a:gridCol>
                <a:gridCol w="2356001">
                  <a:extLst>
                    <a:ext uri="{9D8B030D-6E8A-4147-A177-3AD203B41FA5}">
                      <a16:colId xmlns:a16="http://schemas.microsoft.com/office/drawing/2014/main" val="3450762473"/>
                    </a:ext>
                  </a:extLst>
                </a:gridCol>
              </a:tblGrid>
              <a:tr h="1395505">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Thể</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tích</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chất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lỏng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4953923"/>
                  </a:ext>
                </a:extLst>
              </a:tr>
              <a:tr h="870997">
                <a:tc>
                  <a:txBody>
                    <a:bodyPr/>
                    <a:lstStyle/>
                    <a:p>
                      <a:pPr algn="ct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20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7045689"/>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40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904412"/>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60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709501"/>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80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5198789"/>
                  </a:ext>
                </a:extLst>
              </a:tr>
            </a:tbl>
          </a:graphicData>
        </a:graphic>
      </p:graphicFrame>
      <p:sp>
        <p:nvSpPr>
          <p:cNvPr id="25" name="Rectangle: Rounded Corners 24">
            <a:extLst>
              <a:ext uri="{FF2B5EF4-FFF2-40B4-BE49-F238E27FC236}">
                <a16:creationId xmlns:a16="http://schemas.microsoft.com/office/drawing/2014/main" id="{70B75639-8DFD-EE6E-9C8F-36C4FD3AFF50}"/>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CEC1961A-EBDF-87CB-D94D-DDFFDF7B89B6}"/>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25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2</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04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53258C-7818-B40B-F1A3-B2D1CEEB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8" name="Group 7">
            <a:extLst>
              <a:ext uri="{FF2B5EF4-FFF2-40B4-BE49-F238E27FC236}">
                <a16:creationId xmlns:a16="http://schemas.microsoft.com/office/drawing/2014/main" id="{1BE3397A-A218-371F-9943-3FA074294306}"/>
              </a:ext>
            </a:extLst>
          </p:cNvPr>
          <p:cNvGrpSpPr/>
          <p:nvPr/>
        </p:nvGrpSpPr>
        <p:grpSpPr>
          <a:xfrm>
            <a:off x="436490" y="2467402"/>
            <a:ext cx="1934103" cy="644542"/>
            <a:chOff x="304970" y="2133600"/>
            <a:chExt cx="1934103" cy="644542"/>
          </a:xfrm>
        </p:grpSpPr>
        <p:grpSp>
          <p:nvGrpSpPr>
            <p:cNvPr id="9" name="Group 8">
              <a:extLst>
                <a:ext uri="{FF2B5EF4-FFF2-40B4-BE49-F238E27FC236}">
                  <a16:creationId xmlns:a16="http://schemas.microsoft.com/office/drawing/2014/main" id="{219716E5-286A-2322-514E-A429DAC704BA}"/>
                </a:ext>
              </a:extLst>
            </p:cNvPr>
            <p:cNvGrpSpPr/>
            <p:nvPr/>
          </p:nvGrpSpPr>
          <p:grpSpPr>
            <a:xfrm>
              <a:off x="610298" y="2222724"/>
              <a:ext cx="1628775" cy="463337"/>
              <a:chOff x="876300" y="1783116"/>
              <a:chExt cx="1628775" cy="463337"/>
            </a:xfrm>
          </p:grpSpPr>
          <p:sp>
            <p:nvSpPr>
              <p:cNvPr id="11" name="Rectangle: Rounded Corners 10">
                <a:extLst>
                  <a:ext uri="{FF2B5EF4-FFF2-40B4-BE49-F238E27FC236}">
                    <a16:creationId xmlns:a16="http://schemas.microsoft.com/office/drawing/2014/main" id="{0EDFA91B-F035-FFA8-1070-D99D27A4CDEC}"/>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111B3AC8-A795-194E-A58B-7C6C3C256F0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0" name="Picture 2">
              <a:extLst>
                <a:ext uri="{FF2B5EF4-FFF2-40B4-BE49-F238E27FC236}">
                  <a16:creationId xmlns:a16="http://schemas.microsoft.com/office/drawing/2014/main" id="{BE39D923-52FB-AF96-2C3F-79190269973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Google Shape;463;p56">
            <a:extLst>
              <a:ext uri="{FF2B5EF4-FFF2-40B4-BE49-F238E27FC236}">
                <a16:creationId xmlns:a16="http://schemas.microsoft.com/office/drawing/2014/main" id="{72456E4E-DC76-FF33-A72A-C6C274958D24}"/>
              </a:ext>
            </a:extLst>
          </p:cNvPr>
          <p:cNvSpPr txBox="1">
            <a:spLocks/>
          </p:cNvSpPr>
          <p:nvPr/>
        </p:nvSpPr>
        <p:spPr>
          <a:xfrm>
            <a:off x="1472358" y="1019495"/>
            <a:ext cx="10255058" cy="1411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dirty="0">
                <a:solidFill>
                  <a:schemeClr val="tx1"/>
                </a:solidFill>
                <a:latin typeface="Times New Roman" panose="02020603050405020304" pitchFamily="18" charset="0"/>
                <a:cs typeface="Times New Roman" panose="02020603050405020304" pitchFamily="18" charset="0"/>
              </a:rPr>
              <a:t>Từ bảng số liệu ta có thể rút ra được kết luận gì về </a:t>
            </a:r>
            <a:r>
              <a:rPr lang="vi-VN" sz="3200" b="1" dirty="0">
                <a:solidFill>
                  <a:srgbClr val="C00000"/>
                </a:solidFill>
                <a:latin typeface="Times New Roman" panose="02020603050405020304" pitchFamily="18" charset="0"/>
                <a:cs typeface="Times New Roman" panose="02020603050405020304" pitchFamily="18" charset="0"/>
              </a:rPr>
              <a:t>độ lớn lực đẩy Archimedes.</a:t>
            </a:r>
            <a:endParaRPr kumimoji="0" lang="en-US" sz="3200" b="1" i="0" u="none" strike="noStrike" kern="0" cap="none" spc="0" normalizeH="0" baseline="-25000" noProof="0" dirty="0">
              <a:ln>
                <a:noFill/>
              </a:ln>
              <a:solidFill>
                <a:srgbClr val="C00000"/>
              </a:solidFill>
              <a:effectLst/>
              <a:uLnTx/>
              <a:uFillTx/>
              <a:latin typeface="Times New Roman" panose="02020603050405020304" pitchFamily="18" charset="0"/>
              <a:cs typeface="Times New Roman" panose="02020603050405020304" pitchFamily="18" charset="0"/>
              <a:sym typeface="Anton"/>
            </a:endParaRPr>
          </a:p>
        </p:txBody>
      </p:sp>
      <p:sp>
        <p:nvSpPr>
          <p:cNvPr id="22" name="TextBox 21">
            <a:extLst>
              <a:ext uri="{FF2B5EF4-FFF2-40B4-BE49-F238E27FC236}">
                <a16:creationId xmlns:a16="http://schemas.microsoft.com/office/drawing/2014/main" id="{8019A391-23A5-CECC-9CDD-1B104D4BB469}"/>
              </a:ext>
            </a:extLst>
          </p:cNvPr>
          <p:cNvSpPr txBox="1"/>
          <p:nvPr/>
        </p:nvSpPr>
        <p:spPr>
          <a:xfrm>
            <a:off x="1403542" y="3347488"/>
            <a:ext cx="10323874" cy="1077218"/>
          </a:xfrm>
          <a:prstGeom prst="rect">
            <a:avLst/>
          </a:prstGeom>
          <a:noFill/>
        </p:spPr>
        <p:txBody>
          <a:bodyPr wrap="square">
            <a:spAutoFit/>
          </a:bodyPr>
          <a:lstStyle/>
          <a:p>
            <a:pPr algn="just"/>
            <a:r>
              <a:rPr lang="vi-VN" sz="3200">
                <a:solidFill>
                  <a:srgbClr val="C00000"/>
                </a:solidFill>
                <a:latin typeface="Times New Roman" panose="02020603050405020304" pitchFamily="18" charset="0"/>
                <a:cs typeface="Times New Roman" panose="02020603050405020304" pitchFamily="18" charset="0"/>
              </a:rPr>
              <a:t>Độ lớn lực đẩy Archimedes </a:t>
            </a:r>
            <a:r>
              <a:rPr lang="vi-VN" sz="3200" b="1">
                <a:solidFill>
                  <a:srgbClr val="C00000"/>
                </a:solidFill>
                <a:latin typeface="Times New Roman" panose="02020603050405020304" pitchFamily="18" charset="0"/>
                <a:cs typeface="Times New Roman" panose="02020603050405020304" pitchFamily="18" charset="0"/>
              </a:rPr>
              <a:t>bằng trọng lượng nước bị vật chiếm chỗ.</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36" y="325528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19A391-23A5-CECC-9CDD-1B104D4BB469}"/>
              </a:ext>
            </a:extLst>
          </p:cNvPr>
          <p:cNvSpPr txBox="1"/>
          <p:nvPr/>
        </p:nvSpPr>
        <p:spPr>
          <a:xfrm>
            <a:off x="1066800" y="1749944"/>
            <a:ext cx="10323874" cy="1077218"/>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Một vật đặt trong chất lỏng chịu tác dụng một lực đẩy hướng thẳng đứng từ dưới lên trên có độ lớn tính bằng công thức:</a:t>
            </a: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7" y="876572"/>
            <a:ext cx="678306" cy="6343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9">
            <a:extLst>
              <a:ext uri="{FF2B5EF4-FFF2-40B4-BE49-F238E27FC236}">
                <a16:creationId xmlns:a16="http://schemas.microsoft.com/office/drawing/2014/main" id="{5BB20D55-9E0C-74F3-461B-4D6AC25D331D}"/>
              </a:ext>
            </a:extLst>
          </p:cNvPr>
          <p:cNvSpPr txBox="1">
            <a:spLocks/>
          </p:cNvSpPr>
          <p:nvPr/>
        </p:nvSpPr>
        <p:spPr>
          <a:xfrm>
            <a:off x="941825" y="91894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2. Định luật </a:t>
            </a:r>
            <a:r>
              <a:rPr lang="vi-VN" sz="3200" b="1">
                <a:solidFill>
                  <a:srgbClr val="4FC1E9">
                    <a:lumMod val="50000"/>
                  </a:srgbClr>
                </a:solidFill>
                <a:latin typeface="Times New Roman" panose="02020603050405020304" pitchFamily="18" charset="0"/>
                <a:cs typeface="Times New Roman" panose="02020603050405020304" pitchFamily="18" charset="0"/>
              </a:rPr>
              <a:t>Archimedes</a:t>
            </a:r>
            <a:endParaRPr lang="en-US" sz="32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8A6ADF-B1B6-34E6-9F1E-2FF90EEA8328}"/>
              </a:ext>
            </a:extLst>
          </p:cNvPr>
          <p:cNvSpPr txBox="1"/>
          <p:nvPr/>
        </p:nvSpPr>
        <p:spPr>
          <a:xfrm>
            <a:off x="4800600" y="2804071"/>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6" name="Google Shape;463;p56">
            <a:extLst>
              <a:ext uri="{FF2B5EF4-FFF2-40B4-BE49-F238E27FC236}">
                <a16:creationId xmlns:a16="http://schemas.microsoft.com/office/drawing/2014/main" id="{17970FAF-4402-4106-3D66-857DFB22A849}"/>
              </a:ext>
            </a:extLst>
          </p:cNvPr>
          <p:cNvSpPr txBox="1">
            <a:spLocks/>
          </p:cNvSpPr>
          <p:nvPr/>
        </p:nvSpPr>
        <p:spPr>
          <a:xfrm>
            <a:off x="3236779" y="3586781"/>
            <a:ext cx="5474407" cy="5657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F</a:t>
            </a:r>
            <a:r>
              <a:rPr lang="en-US" sz="3200" baseline="-25000" noProof="0" dirty="0">
                <a:solidFill>
                  <a:schemeClr val="tx1"/>
                </a:solidFill>
                <a:latin typeface="Times New Roman" panose="02020603050405020304" pitchFamily="18" charset="0"/>
                <a:cs typeface="Times New Roman" panose="02020603050405020304" pitchFamily="18" charset="0"/>
              </a:rPr>
              <a:t>A</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lực</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đẩy</a:t>
            </a:r>
            <a:r>
              <a:rPr lang="en-US" sz="3200" noProof="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a:t>
            </a:r>
            <a:r>
              <a:rPr lang="en-US" sz="3200" noProof="0">
                <a:solidFill>
                  <a:schemeClr val="tx1"/>
                </a:solidFill>
                <a:latin typeface="Times New Roman" panose="02020603050405020304" pitchFamily="18" charset="0"/>
                <a:cs typeface="Times New Roman" panose="02020603050405020304" pitchFamily="18" charset="0"/>
              </a:rPr>
              <a:t>rchimedes </a:t>
            </a:r>
            <a:r>
              <a:rPr lang="en-US" sz="3200" noProof="0" dirty="0">
                <a:solidFill>
                  <a:schemeClr val="tx1"/>
                </a:solidFill>
                <a:latin typeface="Times New Roman" panose="02020603050405020304" pitchFamily="18" charset="0"/>
                <a:cs typeface="Times New Roman" panose="02020603050405020304" pitchFamily="18" charset="0"/>
              </a:rPr>
              <a:t>(N)</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7" name="Google Shape;463;p56">
            <a:extLst>
              <a:ext uri="{FF2B5EF4-FFF2-40B4-BE49-F238E27FC236}">
                <a16:creationId xmlns:a16="http://schemas.microsoft.com/office/drawing/2014/main" id="{50384F4F-DD48-0C10-B66F-DE40B7E379C2}"/>
              </a:ext>
            </a:extLst>
          </p:cNvPr>
          <p:cNvSpPr txBox="1">
            <a:spLocks/>
          </p:cNvSpPr>
          <p:nvPr/>
        </p:nvSpPr>
        <p:spPr>
          <a:xfrm>
            <a:off x="3312979" y="4073583"/>
            <a:ext cx="7010400"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d: </a:t>
            </a:r>
            <a:r>
              <a:rPr lang="en-US" sz="3200" noProof="0" dirty="0" err="1">
                <a:solidFill>
                  <a:schemeClr val="tx1"/>
                </a:solidFill>
                <a:latin typeface="Times New Roman" panose="02020603050405020304" pitchFamily="18" charset="0"/>
                <a:cs typeface="Times New Roman" panose="02020603050405020304" pitchFamily="18" charset="0"/>
              </a:rPr>
              <a:t>trọng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lượng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riêng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(N/m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8" name="Google Shape;463;p56">
            <a:extLst>
              <a:ext uri="{FF2B5EF4-FFF2-40B4-BE49-F238E27FC236}">
                <a16:creationId xmlns:a16="http://schemas.microsoft.com/office/drawing/2014/main" id="{8DAA8C4E-C75F-520C-805E-BFDF6774E605}"/>
              </a:ext>
            </a:extLst>
          </p:cNvPr>
          <p:cNvSpPr txBox="1">
            <a:spLocks/>
          </p:cNvSpPr>
          <p:nvPr/>
        </p:nvSpPr>
        <p:spPr>
          <a:xfrm>
            <a:off x="3312979" y="4587021"/>
            <a:ext cx="8201316"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V: </a:t>
            </a:r>
            <a:r>
              <a:rPr lang="en-US" sz="3200" noProof="0" dirty="0" err="1">
                <a:solidFill>
                  <a:schemeClr val="tx1"/>
                </a:solidFill>
                <a:latin typeface="Times New Roman" panose="02020603050405020304" pitchFamily="18" charset="0"/>
                <a:cs typeface="Times New Roman" panose="02020603050405020304" pitchFamily="18" charset="0"/>
              </a:rPr>
              <a:t>thể</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tích</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phần</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bị</a:t>
            </a:r>
            <a:r>
              <a:rPr lang="en-US" sz="3200" noProof="0">
                <a:solidFill>
                  <a:schemeClr val="tx1"/>
                </a:solidFill>
                <a:latin typeface="Times New Roman" panose="02020603050405020304" pitchFamily="18" charset="0"/>
                <a:cs typeface="Times New Roman" panose="02020603050405020304" pitchFamily="18" charset="0"/>
              </a:rPr>
              <a:t> </a:t>
            </a:r>
            <a:r>
              <a:rPr lang="vi-VN" sz="3200" noProof="0">
                <a:solidFill>
                  <a:schemeClr val="tx1"/>
                </a:solidFill>
                <a:latin typeface="Times New Roman" panose="02020603050405020304" pitchFamily="18" charset="0"/>
                <a:cs typeface="Times New Roman" panose="02020603050405020304" pitchFamily="18" charset="0"/>
              </a:rPr>
              <a:t>vật </a:t>
            </a:r>
            <a:r>
              <a:rPr lang="en-US" sz="3200" noProof="0">
                <a:solidFill>
                  <a:schemeClr val="tx1"/>
                </a:solidFill>
                <a:latin typeface="Times New Roman" panose="02020603050405020304" pitchFamily="18" charset="0"/>
                <a:cs typeface="Times New Roman" panose="02020603050405020304" pitchFamily="18" charset="0"/>
              </a:rPr>
              <a:t>chiếm </a:t>
            </a:r>
            <a:r>
              <a:rPr lang="en-US" sz="3200" noProof="0" dirty="0" err="1">
                <a:solidFill>
                  <a:schemeClr val="tx1"/>
                </a:solidFill>
                <a:latin typeface="Times New Roman" panose="02020603050405020304" pitchFamily="18" charset="0"/>
                <a:cs typeface="Times New Roman" panose="02020603050405020304" pitchFamily="18" charset="0"/>
              </a:rPr>
              <a:t>chỗ</a:t>
            </a:r>
            <a:r>
              <a:rPr lang="en-US" sz="3200" noProof="0" dirty="0">
                <a:solidFill>
                  <a:schemeClr val="tx1"/>
                </a:solidFill>
                <a:latin typeface="Times New Roman" panose="02020603050405020304" pitchFamily="18" charset="0"/>
                <a:cs typeface="Times New Roman" panose="02020603050405020304" pitchFamily="18" charset="0"/>
              </a:rPr>
              <a:t> (m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9" name="Left Brace 18">
            <a:extLst>
              <a:ext uri="{FF2B5EF4-FFF2-40B4-BE49-F238E27FC236}">
                <a16:creationId xmlns:a16="http://schemas.microsoft.com/office/drawing/2014/main" id="{F56C51D8-685C-7833-D6E6-E46D4C772A83}"/>
              </a:ext>
            </a:extLst>
          </p:cNvPr>
          <p:cNvSpPr/>
          <p:nvPr/>
        </p:nvSpPr>
        <p:spPr>
          <a:xfrm>
            <a:off x="3008179" y="3756873"/>
            <a:ext cx="381000" cy="16376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Google Shape;463;p56">
            <a:extLst>
              <a:ext uri="{FF2B5EF4-FFF2-40B4-BE49-F238E27FC236}">
                <a16:creationId xmlns:a16="http://schemas.microsoft.com/office/drawing/2014/main" id="{95399948-8F02-0DC6-D996-604F086B9D8E}"/>
              </a:ext>
            </a:extLst>
          </p:cNvPr>
          <p:cNvSpPr txBox="1">
            <a:spLocks/>
          </p:cNvSpPr>
          <p:nvPr/>
        </p:nvSpPr>
        <p:spPr>
          <a:xfrm>
            <a:off x="1101436" y="3695057"/>
            <a:ext cx="1906743"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vi-VN" sz="3200" noProof="0">
                <a:solidFill>
                  <a:schemeClr val="tx1"/>
                </a:solidFill>
                <a:latin typeface="Times New Roman" panose="02020603050405020304" pitchFamily="18" charset="0"/>
                <a:cs typeface="Times New Roman" panose="02020603050405020304" pitchFamily="18" charset="0"/>
              </a:rPr>
              <a:t>Trong đó:</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Tree>
    <p:extLst>
      <p:ext uri="{BB962C8B-B14F-4D97-AF65-F5344CB8AC3E}">
        <p14:creationId xmlns:p14="http://schemas.microsoft.com/office/powerpoint/2010/main" val="194923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4" grpId="0"/>
      <p:bldP spid="16" grpId="0"/>
      <p:bldP spid="17" grpId="0"/>
      <p:bldP spid="18" grpId="0"/>
      <p:bldP spid="19"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5869D872-5B3B-0F63-088F-FA7DABC3E5FA}"/>
              </a:ext>
            </a:extLst>
          </p:cNvPr>
          <p:cNvSpPr txBox="1">
            <a:spLocks/>
          </p:cNvSpPr>
          <p:nvPr/>
        </p:nvSpPr>
        <p:spPr>
          <a:xfrm>
            <a:off x="609600" y="806911"/>
            <a:ext cx="11201400" cy="2622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Thả </a:t>
            </a:r>
            <a:r>
              <a:rPr lang="vi-VN" sz="3200" dirty="0">
                <a:latin typeface="Times New Roman" panose="02020603050405020304" pitchFamily="18" charset="0"/>
                <a:cs typeface="Times New Roman" panose="02020603050405020304" pitchFamily="18" charset="0"/>
              </a:rPr>
              <a:t>một viên đất nặn hình tròn nặng khoảng 100 g vào cốc nước, viên đất nặn sẽ chìm xuống đáy. Hãy tạo hình viên đất nặn này thành một vật có thể nổi được trên mặt nước. Vận dụng công thức định luật Archimedes, hãy giải thích vì sao cùng một viên đất nặn với hình dạng khác nhau lại có thể lúc thì chìm, lúc thì nổi.</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pic>
        <p:nvPicPr>
          <p:cNvPr id="3" name="Picture 2">
            <a:extLst>
              <a:ext uri="{FF2B5EF4-FFF2-40B4-BE49-F238E27FC236}">
                <a16:creationId xmlns:a16="http://schemas.microsoft.com/office/drawing/2014/main" id="{FFA38799-51D6-1C12-313F-877C5C959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98" y="806911"/>
            <a:ext cx="769102" cy="672138"/>
          </a:xfrm>
          <a:prstGeom prst="rect">
            <a:avLst/>
          </a:prstGeom>
        </p:spPr>
      </p:pic>
      <p:pic>
        <p:nvPicPr>
          <p:cNvPr id="5" name="Picture 4">
            <a:extLst>
              <a:ext uri="{FF2B5EF4-FFF2-40B4-BE49-F238E27FC236}">
                <a16:creationId xmlns:a16="http://schemas.microsoft.com/office/drawing/2014/main" id="{B0CE6C57-35E4-6D99-8D93-59D787332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86200"/>
            <a:ext cx="2590800" cy="2032994"/>
          </a:xfrm>
          <a:prstGeom prst="rect">
            <a:avLst/>
          </a:prstGeom>
        </p:spPr>
      </p:pic>
      <p:sp>
        <p:nvSpPr>
          <p:cNvPr id="6" name="Rectangle 5">
            <a:extLst>
              <a:ext uri="{FF2B5EF4-FFF2-40B4-BE49-F238E27FC236}">
                <a16:creationId xmlns:a16="http://schemas.microsoft.com/office/drawing/2014/main" id="{215A36D8-50CF-2BC3-B7C7-F410235A51AE}"/>
              </a:ext>
            </a:extLst>
          </p:cNvPr>
          <p:cNvSpPr/>
          <p:nvPr/>
        </p:nvSpPr>
        <p:spPr>
          <a:xfrm>
            <a:off x="6096000" y="3733800"/>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EB1B5E-82E4-BD1B-1545-AD2A7F0F7424}"/>
              </a:ext>
            </a:extLst>
          </p:cNvPr>
          <p:cNvSpPr/>
          <p:nvPr/>
        </p:nvSpPr>
        <p:spPr>
          <a:xfrm>
            <a:off x="6114472" y="3523961"/>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002C1AF-6B74-916D-D5C1-7FAE09A3F783}"/>
              </a:ext>
            </a:extLst>
          </p:cNvPr>
          <p:cNvSpPr/>
          <p:nvPr/>
        </p:nvSpPr>
        <p:spPr>
          <a:xfrm>
            <a:off x="7239000" y="3644900"/>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1FCC391-7F1F-961C-D747-12603AEBCBF3}"/>
              </a:ext>
            </a:extLst>
          </p:cNvPr>
          <p:cNvSpPr/>
          <p:nvPr/>
        </p:nvSpPr>
        <p:spPr>
          <a:xfrm>
            <a:off x="6477000" y="5112284"/>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E43712-66CA-D9A2-E05C-934119F2E9A0}"/>
              </a:ext>
            </a:extLst>
          </p:cNvPr>
          <p:cNvGrpSpPr/>
          <p:nvPr/>
        </p:nvGrpSpPr>
        <p:grpSpPr>
          <a:xfrm>
            <a:off x="3490648" y="3644900"/>
            <a:ext cx="1934103" cy="644542"/>
            <a:chOff x="304970" y="2133600"/>
            <a:chExt cx="1934103" cy="644542"/>
          </a:xfrm>
        </p:grpSpPr>
        <p:grpSp>
          <p:nvGrpSpPr>
            <p:cNvPr id="12" name="Group 11">
              <a:extLst>
                <a:ext uri="{FF2B5EF4-FFF2-40B4-BE49-F238E27FC236}">
                  <a16:creationId xmlns:a16="http://schemas.microsoft.com/office/drawing/2014/main" id="{2884CEC8-AA5A-2524-9FB5-037FD4B18394}"/>
                </a:ext>
              </a:extLst>
            </p:cNvPr>
            <p:cNvGrpSpPr/>
            <p:nvPr/>
          </p:nvGrpSpPr>
          <p:grpSpPr>
            <a:xfrm>
              <a:off x="610298" y="2222724"/>
              <a:ext cx="1628775" cy="463337"/>
              <a:chOff x="876300" y="1783116"/>
              <a:chExt cx="1628775" cy="463337"/>
            </a:xfrm>
          </p:grpSpPr>
          <p:sp>
            <p:nvSpPr>
              <p:cNvPr id="14" name="Rectangle: Rounded Corners 13">
                <a:extLst>
                  <a:ext uri="{FF2B5EF4-FFF2-40B4-BE49-F238E27FC236}">
                    <a16:creationId xmlns:a16="http://schemas.microsoft.com/office/drawing/2014/main" id="{83C176AE-6847-1D57-6C87-9D0E9A0878FE}"/>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2B9B8BE-D0D7-541B-6B8A-3FF5307FAB61}"/>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3" name="Picture 2">
              <a:extLst>
                <a:ext uri="{FF2B5EF4-FFF2-40B4-BE49-F238E27FC236}">
                  <a16:creationId xmlns:a16="http://schemas.microsoft.com/office/drawing/2014/main" id="{D5F4CE89-371D-BCF0-DCE2-6180456C604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65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81CF6D78-74BE-3930-2118-00DA58C98877}"/>
              </a:ext>
            </a:extLst>
          </p:cNvPr>
          <p:cNvSpPr txBox="1">
            <a:spLocks/>
          </p:cNvSpPr>
          <p:nvPr/>
        </p:nvSpPr>
        <p:spPr>
          <a:xfrm>
            <a:off x="609600" y="975065"/>
            <a:ext cx="5938611"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3" name="Rectangle 2">
            <a:extLst>
              <a:ext uri="{FF2B5EF4-FFF2-40B4-BE49-F238E27FC236}">
                <a16:creationId xmlns:a16="http://schemas.microsoft.com/office/drawing/2014/main" id="{B965C5E3-EE2C-D64D-F3E3-45B1136849BD}"/>
              </a:ext>
            </a:extLst>
          </p:cNvPr>
          <p:cNvSpPr/>
          <p:nvPr/>
        </p:nvSpPr>
        <p:spPr>
          <a:xfrm>
            <a:off x="7162800" y="211059"/>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5DFE55-AC0D-736B-083C-CB1E820B0EB6}"/>
              </a:ext>
            </a:extLst>
          </p:cNvPr>
          <p:cNvSpPr/>
          <p:nvPr/>
        </p:nvSpPr>
        <p:spPr>
          <a:xfrm>
            <a:off x="7162800" y="16164"/>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D6CE29C1-BAE1-269C-2CD4-412BCDCECE84}"/>
              </a:ext>
            </a:extLst>
          </p:cNvPr>
          <p:cNvSpPr/>
          <p:nvPr/>
        </p:nvSpPr>
        <p:spPr>
          <a:xfrm>
            <a:off x="8305800" y="122159"/>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B7C93BB-6DD4-5B36-DADF-9C915E4ACCE9}"/>
              </a:ext>
            </a:extLst>
          </p:cNvPr>
          <p:cNvSpPr/>
          <p:nvPr/>
        </p:nvSpPr>
        <p:spPr>
          <a:xfrm>
            <a:off x="7543800" y="1589543"/>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38B7EF4-9181-2364-4518-FF84C5AAD88B}"/>
              </a:ext>
            </a:extLst>
          </p:cNvPr>
          <p:cNvGrpSpPr/>
          <p:nvPr/>
        </p:nvGrpSpPr>
        <p:grpSpPr>
          <a:xfrm>
            <a:off x="2529151" y="133183"/>
            <a:ext cx="1934103" cy="644542"/>
            <a:chOff x="304970" y="2133600"/>
            <a:chExt cx="1934103" cy="644542"/>
          </a:xfrm>
        </p:grpSpPr>
        <p:grpSp>
          <p:nvGrpSpPr>
            <p:cNvPr id="8" name="Group 7">
              <a:extLst>
                <a:ext uri="{FF2B5EF4-FFF2-40B4-BE49-F238E27FC236}">
                  <a16:creationId xmlns:a16="http://schemas.microsoft.com/office/drawing/2014/main" id="{9470C23E-AB76-4796-667D-191BF92D5E16}"/>
                </a:ext>
              </a:extLst>
            </p:cNvPr>
            <p:cNvGrpSpPr/>
            <p:nvPr/>
          </p:nvGrpSpPr>
          <p:grpSpPr>
            <a:xfrm>
              <a:off x="610298" y="2222724"/>
              <a:ext cx="1628775" cy="463337"/>
              <a:chOff x="876300" y="1783116"/>
              <a:chExt cx="1628775" cy="463337"/>
            </a:xfrm>
          </p:grpSpPr>
          <p:sp>
            <p:nvSpPr>
              <p:cNvPr id="10" name="Rectangle: Rounded Corners 9">
                <a:extLst>
                  <a:ext uri="{FF2B5EF4-FFF2-40B4-BE49-F238E27FC236}">
                    <a16:creationId xmlns:a16="http://schemas.microsoft.com/office/drawing/2014/main" id="{6F147A50-AB65-7B56-1534-91CEE2FD51A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TextBox 10">
                <a:extLst>
                  <a:ext uri="{FF2B5EF4-FFF2-40B4-BE49-F238E27FC236}">
                    <a16:creationId xmlns:a16="http://schemas.microsoft.com/office/drawing/2014/main" id="{D62D3B46-EA7B-65CE-8192-4FC6BF5006D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37A97C8E-E0A1-1B50-2B97-6EF100ACE17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F51E34B5-0A12-F951-2950-0B1B9E68F5D1}"/>
              </a:ext>
            </a:extLst>
          </p:cNvPr>
          <p:cNvSpPr txBox="1"/>
          <p:nvPr/>
        </p:nvSpPr>
        <p:spPr>
          <a:xfrm>
            <a:off x="2529151" y="1942209"/>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3" name="Google Shape;463;p56">
            <a:extLst>
              <a:ext uri="{FF2B5EF4-FFF2-40B4-BE49-F238E27FC236}">
                <a16:creationId xmlns:a16="http://schemas.microsoft.com/office/drawing/2014/main" id="{A813A5A8-0C63-2F2F-BCE0-C971F36D2959}"/>
              </a:ext>
            </a:extLst>
          </p:cNvPr>
          <p:cNvSpPr txBox="1">
            <a:spLocks/>
          </p:cNvSpPr>
          <p:nvPr/>
        </p:nvSpPr>
        <p:spPr>
          <a:xfrm>
            <a:off x="457197" y="2396453"/>
            <a:ext cx="11125204"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viên đất nặn vo tròn, thể tích viên đất nặn nhỏ =&gt; lực đẩy Archimedes tác dụng lên khối đất nặn nhỏ hơn trọng lực tác dụng lên nó =&gt; viên đất nặn chìm trong nước. </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4" name="Google Shape;463;p56">
            <a:extLst>
              <a:ext uri="{FF2B5EF4-FFF2-40B4-BE49-F238E27FC236}">
                <a16:creationId xmlns:a16="http://schemas.microsoft.com/office/drawing/2014/main" id="{44D4EE5A-92D7-5639-0CAF-03851EBE93D9}"/>
              </a:ext>
            </a:extLst>
          </p:cNvPr>
          <p:cNvSpPr txBox="1">
            <a:spLocks/>
          </p:cNvSpPr>
          <p:nvPr/>
        </p:nvSpPr>
        <p:spPr>
          <a:xfrm>
            <a:off x="466433" y="3876851"/>
            <a:ext cx="10963567"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ta dàn mỏng khối đất nặn thành hình chiếc thuyền, thể tích nước bị chiếc thuyền chiếm chỗ lớn =&gt; lực đẩy Archimedes tác dụng lên khối đất nặn lớn hơn trọng lực tác dụng lên nó =&gt; khối đất nặn nổi lên.</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212323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457200"/>
            <a:ext cx="12193057" cy="5562600"/>
          </a:xfrm>
          <a:prstGeom prst="rect">
            <a:avLst/>
          </a:prstGeom>
        </p:spPr>
      </p:pic>
      <p:pic>
        <p:nvPicPr>
          <p:cNvPr id="5" name="Picture 4">
            <a:extLst>
              <a:ext uri="{FF2B5EF4-FFF2-40B4-BE49-F238E27FC236}">
                <a16:creationId xmlns:a16="http://schemas.microsoft.com/office/drawing/2014/main" id="{3CD72F71-D126-292D-018B-A88562EF9B2C}"/>
              </a:ext>
            </a:extLst>
          </p:cNvPr>
          <p:cNvPicPr>
            <a:picLocks noChangeAspect="1"/>
          </p:cNvPicPr>
          <p:nvPr/>
        </p:nvPicPr>
        <p:blipFill>
          <a:blip r:embed="rId4"/>
          <a:stretch>
            <a:fillRect/>
          </a:stretch>
        </p:blipFill>
        <p:spPr>
          <a:xfrm>
            <a:off x="8119875" y="1308841"/>
            <a:ext cx="3657600" cy="4087907"/>
          </a:xfrm>
          <a:prstGeom prst="rect">
            <a:avLst/>
          </a:prstGeom>
        </p:spPr>
      </p:pic>
      <p:pic>
        <p:nvPicPr>
          <p:cNvPr id="6" name="Picture 5">
            <a:extLst>
              <a:ext uri="{FF2B5EF4-FFF2-40B4-BE49-F238E27FC236}">
                <a16:creationId xmlns:a16="http://schemas.microsoft.com/office/drawing/2014/main" id="{F16D2DAD-ADE6-98EF-6D31-18A1139E887C}"/>
              </a:ext>
            </a:extLst>
          </p:cNvPr>
          <p:cNvPicPr>
            <a:picLocks noChangeAspect="1"/>
          </p:cNvPicPr>
          <p:nvPr/>
        </p:nvPicPr>
        <p:blipFill rotWithShape="1">
          <a:blip r:embed="rId5"/>
          <a:srcRect t="6280"/>
          <a:stretch/>
        </p:blipFill>
        <p:spPr>
          <a:xfrm>
            <a:off x="4081543" y="1308841"/>
            <a:ext cx="3349669" cy="4087907"/>
          </a:xfrm>
          <a:prstGeom prst="rect">
            <a:avLst/>
          </a:prstGeom>
        </p:spPr>
      </p:pic>
      <p:sp>
        <p:nvSpPr>
          <p:cNvPr id="8" name="TextBox 7">
            <a:extLst>
              <a:ext uri="{FF2B5EF4-FFF2-40B4-BE49-F238E27FC236}">
                <a16:creationId xmlns:a16="http://schemas.microsoft.com/office/drawing/2014/main" id="{E49F38D6-6035-DAFB-113B-DBD85B995C73}"/>
              </a:ext>
            </a:extLst>
          </p:cNvPr>
          <p:cNvSpPr txBox="1"/>
          <p:nvPr/>
        </p:nvSpPr>
        <p:spPr>
          <a:xfrm>
            <a:off x="232025" y="1364876"/>
            <a:ext cx="3418004" cy="4031873"/>
          </a:xfrm>
          <a:prstGeom prst="rect">
            <a:avLst/>
          </a:prstGeom>
          <a:noFill/>
        </p:spPr>
        <p:txBody>
          <a:bodyPr wrap="square" rtlCol="0">
            <a:spAutoFit/>
          </a:bodyPr>
          <a:lstStyle/>
          <a:p>
            <a:pPr algn="ctr"/>
            <a:r>
              <a:rPr lang="vi-VN" sz="320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Đặt viên bi sắt, ốc vít kim loại, nắp chai nhựa vào một cốc thủy tinh. Vì sao khi đổ nước vào cốc, có vật nổi lên, có vật lại không nổi lên?</a:t>
            </a:r>
            <a:endParaRPr lang="en-US" sz="32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8975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EBF76C-4606-5C69-60E7-F6514D492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53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F51B7C-773B-7068-C4CB-3F7EABA33C15}"/>
              </a:ext>
            </a:extLst>
          </p:cNvPr>
          <p:cNvSpPr/>
          <p:nvPr/>
        </p:nvSpPr>
        <p:spPr>
          <a:xfrm>
            <a:off x="0" y="5334000"/>
            <a:ext cx="12192000" cy="1384995"/>
          </a:xfrm>
          <a:prstGeom prst="rect">
            <a:avLst/>
          </a:prstGeom>
        </p:spPr>
        <p:txBody>
          <a:bodyPr wrap="square">
            <a:spAutoFit/>
          </a:bodyPr>
          <a:lstStyle/>
          <a:p>
            <a:r>
              <a:rPr lang="en-US" sz="2800" i="1" kern="100" dirty="0" err="1">
                <a:solidFill>
                  <a:srgbClr val="000000"/>
                </a:solidFill>
                <a:latin typeface="Times New Roman" panose="02020603050405020304" pitchFamily="18" charset="0"/>
                <a:ea typeface="SimSun" panose="02010600030101010101" pitchFamily="2" charset="-122"/>
              </a:rPr>
              <a:t>Tàu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chở</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dầu</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từng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tên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khác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là</a:t>
            </a:r>
            <a:r>
              <a:rPr lang="en-US" sz="2800" i="1" kern="100" dirty="0">
                <a:solidFill>
                  <a:srgbClr val="000000"/>
                </a:solidFill>
                <a:latin typeface="Times New Roman" panose="02020603050405020304" pitchFamily="18" charset="0"/>
                <a:ea typeface="SimSun" panose="02010600030101010101" pitchFamily="2" charset="-122"/>
              </a:rPr>
              <a:t> Knock Nevis, </a:t>
            </a:r>
            <a:r>
              <a:rPr lang="en-US" sz="2800" i="1" kern="100" dirty="0" err="1">
                <a:solidFill>
                  <a:srgbClr val="000000"/>
                </a:solidFill>
                <a:latin typeface="Times New Roman" panose="02020603050405020304" pitchFamily="18" charset="0"/>
                <a:ea typeface="SimSun" panose="02010600030101010101" pitchFamily="2" charset="-122"/>
              </a:rPr>
              <a:t>Jahre</a:t>
            </a:r>
            <a:r>
              <a:rPr lang="en-US" sz="2800" i="1" kern="100" dirty="0">
                <a:solidFill>
                  <a:srgbClr val="000000"/>
                </a:solidFill>
                <a:latin typeface="Times New Roman" panose="02020603050405020304" pitchFamily="18" charset="0"/>
                <a:ea typeface="SimSun" panose="02010600030101010101" pitchFamily="2" charset="-122"/>
              </a:rPr>
              <a:t> Viking, Happy Giant hay </a:t>
            </a:r>
            <a:r>
              <a:rPr lang="en-US" sz="2800" i="1" kern="100" dirty="0" err="1">
                <a:solidFill>
                  <a:srgbClr val="000000"/>
                </a:solidFill>
                <a:latin typeface="Times New Roman" panose="02020603050405020304" pitchFamily="18" charset="0"/>
                <a:ea typeface="SimSun" panose="02010600030101010101" pitchFamily="2" charset="-122"/>
              </a:rPr>
              <a:t>Seawise</a:t>
            </a:r>
            <a:r>
              <a:rPr lang="en-US" sz="2800" i="1" kern="100" dirty="0">
                <a:solidFill>
                  <a:srgbClr val="000000"/>
                </a:solidFill>
                <a:latin typeface="Times New Roman" panose="02020603050405020304" pitchFamily="18" charset="0"/>
                <a:ea typeface="SimSun" panose="02010600030101010101" pitchFamily="2" charset="-122"/>
              </a:rPr>
              <a:t> Giant. </a:t>
            </a:r>
            <a:r>
              <a:rPr lang="en-US" sz="2800" i="1" kern="100" dirty="0" err="1">
                <a:solidFill>
                  <a:srgbClr val="000000"/>
                </a:solidFill>
                <a:latin typeface="Times New Roman" panose="02020603050405020304" pitchFamily="18" charset="0"/>
                <a:ea typeface="SimSun" panose="02010600030101010101" pitchFamily="2" charset="-122"/>
              </a:rPr>
              <a:t>Nó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chiều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dài</a:t>
            </a:r>
            <a:r>
              <a:rPr lang="en-US" sz="2800" i="1" kern="100" dirty="0">
                <a:solidFill>
                  <a:srgbClr val="000000"/>
                </a:solidFill>
                <a:latin typeface="Times New Roman" panose="02020603050405020304" pitchFamily="18" charset="0"/>
                <a:ea typeface="SimSun" panose="02010600030101010101" pitchFamily="2" charset="-122"/>
              </a:rPr>
              <a:t> 458,45 m, </a:t>
            </a:r>
            <a:r>
              <a:rPr lang="en-US" sz="2800" i="1" kern="100" dirty="0" err="1">
                <a:solidFill>
                  <a:srgbClr val="000000"/>
                </a:solidFill>
                <a:latin typeface="Times New Roman" panose="02020603050405020304" pitchFamily="18" charset="0"/>
                <a:ea typeface="SimSun" panose="02010600030101010101" pitchFamily="2" charset="-122"/>
              </a:rPr>
              <a:t>rộng</a:t>
            </a:r>
            <a:r>
              <a:rPr lang="en-US" sz="2800" i="1" kern="100" dirty="0">
                <a:solidFill>
                  <a:srgbClr val="000000"/>
                </a:solidFill>
                <a:latin typeface="Times New Roman" panose="02020603050405020304" pitchFamily="18" charset="0"/>
                <a:ea typeface="SimSun" panose="02010600030101010101" pitchFamily="2" charset="-122"/>
              </a:rPr>
              <a:t> 68,8 m </a:t>
            </a:r>
            <a:r>
              <a:rPr lang="en-US" sz="2800" i="1" kern="100" dirty="0" err="1">
                <a:solidFill>
                  <a:srgbClr val="000000"/>
                </a:solidFill>
                <a:latin typeface="Times New Roman" panose="02020603050405020304" pitchFamily="18" charset="0"/>
                <a:ea typeface="SimSun" panose="02010600030101010101" pitchFamily="2" charset="-122"/>
              </a:rPr>
              <a:t>và</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nặng</a:t>
            </a:r>
            <a:r>
              <a:rPr lang="en-US" sz="2800" i="1" kern="100" dirty="0">
                <a:solidFill>
                  <a:srgbClr val="000000"/>
                </a:solidFill>
                <a:latin typeface="Times New Roman" panose="02020603050405020304" pitchFamily="18" charset="0"/>
                <a:ea typeface="SimSun" panose="02010600030101010101" pitchFamily="2" charset="-122"/>
              </a:rPr>
              <a:t> 260,941 </a:t>
            </a:r>
            <a:r>
              <a:rPr lang="en-US" sz="2800" i="1" kern="100" dirty="0" err="1">
                <a:solidFill>
                  <a:srgbClr val="000000"/>
                </a:solidFill>
                <a:latin typeface="Times New Roman" panose="02020603050405020304" pitchFamily="18" charset="0"/>
                <a:ea typeface="SimSun" panose="02010600030101010101" pitchFamily="2" charset="-122"/>
              </a:rPr>
              <a:t>tấn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Nếu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dựng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đứng</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sẽ</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cao</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hơn</a:t>
            </a:r>
            <a:r>
              <a:rPr lang="en-US" sz="2800" i="1" kern="100" dirty="0">
                <a:solidFill>
                  <a:srgbClr val="000000"/>
                </a:solidFill>
                <a:latin typeface="Times New Roman" panose="02020603050405020304" pitchFamily="18" charset="0"/>
                <a:ea typeface="SimSun" panose="02010600030101010101" pitchFamily="2" charset="-122"/>
              </a:rPr>
              <a:t> 108,45 m so </a:t>
            </a:r>
            <a:r>
              <a:rPr lang="en-US" sz="2800" i="1" kern="100" dirty="0" err="1">
                <a:solidFill>
                  <a:srgbClr val="000000"/>
                </a:solidFill>
                <a:latin typeface="Times New Roman" panose="02020603050405020304" pitchFamily="18" charset="0"/>
                <a:ea typeface="SimSun" panose="02010600030101010101" pitchFamily="2" charset="-122"/>
              </a:rPr>
              <a:t>với</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tòa</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tháp</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Keangnam</a:t>
            </a:r>
            <a:r>
              <a:rPr lang="en-US" sz="2800" i="1" kern="100" dirty="0">
                <a:solidFill>
                  <a:srgbClr val="000000"/>
                </a:solidFill>
                <a:latin typeface="Times New Roman" panose="02020603050405020304" pitchFamily="18" charset="0"/>
                <a:ea typeface="SimSun" panose="02010600030101010101" pitchFamily="2" charset="-122"/>
              </a:rPr>
              <a:t> ở </a:t>
            </a:r>
            <a:r>
              <a:rPr lang="en-US" sz="2800" i="1" kern="100" dirty="0" err="1">
                <a:solidFill>
                  <a:srgbClr val="000000"/>
                </a:solidFill>
                <a:latin typeface="Times New Roman" panose="02020603050405020304" pitchFamily="18" charset="0"/>
                <a:ea typeface="SimSun" panose="02010600030101010101" pitchFamily="2" charset="-122"/>
              </a:rPr>
              <a:t>Việt</a:t>
            </a:r>
            <a:r>
              <a:rPr lang="en-US" sz="2800" i="1" kern="100" dirty="0">
                <a:solidFill>
                  <a:srgbClr val="000000"/>
                </a:solidFill>
                <a:latin typeface="Times New Roman" panose="02020603050405020304" pitchFamily="18" charset="0"/>
                <a:ea typeface="SimSun" panose="02010600030101010101" pitchFamily="2" charset="-122"/>
              </a:rPr>
              <a:t> Nam. </a:t>
            </a:r>
            <a:endParaRPr lang="en-US" sz="2800" dirty="0"/>
          </a:p>
        </p:txBody>
      </p:sp>
    </p:spTree>
    <p:extLst>
      <p:ext uri="{BB962C8B-B14F-4D97-AF65-F5344CB8AC3E}">
        <p14:creationId xmlns:p14="http://schemas.microsoft.com/office/powerpoint/2010/main" val="3183026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3</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91720B1-CCB4-BB67-45DB-2A290E5EA783}"/>
              </a:ext>
            </a:extLst>
          </p:cNvPr>
          <p:cNvSpPr/>
          <p:nvPr/>
        </p:nvSpPr>
        <p:spPr>
          <a:xfrm>
            <a:off x="272473" y="206960"/>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69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524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3</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828702" y="1020330"/>
            <a:ext cx="7569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50000"/>
              </a:lnSpc>
              <a:buNone/>
            </a:pPr>
            <a:r>
              <a:rPr lang="vi-VN" sz="3200">
                <a:latin typeface="Times New Roman" panose="02020603050405020304" pitchFamily="18" charset="0"/>
                <a:cs typeface="Times New Roman" panose="02020603050405020304" pitchFamily="18" charset="0"/>
              </a:rPr>
              <a:t>       1. Giải thích vì sao trong thí nghiệm mở đầu, nắp chai nhựa lại nổi lên, còn viên bi, ốc vít  kim loại vẫn nằm ở đáy cốc.</a:t>
            </a: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777324" y="3569508"/>
            <a:ext cx="10434466"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50000"/>
              </a:lnSpc>
              <a:buNone/>
            </a:pPr>
            <a:r>
              <a:rPr lang="vi-VN" sz="3200">
                <a:latin typeface="Times New Roman" panose="02020603050405020304" pitchFamily="18" charset="0"/>
                <a:cs typeface="Times New Roman" panose="02020603050405020304" pitchFamily="18" charset="0"/>
              </a:rPr>
              <a:t>      2. Hãy so sánh trọng lượng riêng của vật và trọng lượng riêng của chất lỏng khi vật chìm, vật nổi.</a:t>
            </a:r>
            <a:endParaRPr lang="en-US" sz="32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533400" y="839909"/>
            <a:ext cx="11125200" cy="4590532"/>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E6B810-D9FA-2BBB-BC3D-609532A6A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641" y="994398"/>
            <a:ext cx="2295657" cy="2586655"/>
          </a:xfrm>
          <a:prstGeom prst="rect">
            <a:avLst/>
          </a:prstGeom>
        </p:spPr>
      </p:pic>
    </p:spTree>
    <p:extLst>
      <p:ext uri="{BB962C8B-B14F-4D97-AF65-F5344CB8AC3E}">
        <p14:creationId xmlns:p14="http://schemas.microsoft.com/office/powerpoint/2010/main" val="613153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660382" y="2804975"/>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834490" y="1017940"/>
            <a:ext cx="7569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1. Giải thích vì sao trong thí nghiệm mở đầu, nắp chai nhựa lại nổi lên, còn viên bi, ốc vít  kim loại vẫn nằm ở đáy cốc.</a:t>
            </a:r>
          </a:p>
        </p:txBody>
      </p:sp>
      <p:pic>
        <p:nvPicPr>
          <p:cNvPr id="13" name="Picture 12">
            <a:extLst>
              <a:ext uri="{FF2B5EF4-FFF2-40B4-BE49-F238E27FC236}">
                <a16:creationId xmlns:a16="http://schemas.microsoft.com/office/drawing/2014/main" id="{F9D3536C-8E0F-B1CF-E9A3-EB7135BC0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852683"/>
            <a:ext cx="2431491" cy="2739707"/>
          </a:xfrm>
          <a:prstGeom prst="rect">
            <a:avLst/>
          </a:prstGeom>
        </p:spPr>
      </p:pic>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995900" y="3672616"/>
            <a:ext cx="10815100"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Nắp chai nhựa nổi lên vì trọng lượng của nó nhỏ hơn độ lớn lực đẩy Archimedes tác dụng lên nó.</a:t>
            </a:r>
          </a:p>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Viên bi, ốc vít kim loại chìm xuống đáy cốc là do trọng lượng của nó lớn hơn độ lớn lực đẩy Archimedes tác dụng lên nó.</a:t>
            </a: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71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22" y="772542"/>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556491" y="1920417"/>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765552" y="875067"/>
            <a:ext cx="10815099"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2. Hãy so sánh </a:t>
            </a:r>
            <a:r>
              <a:rPr lang="vi-VN" sz="3200" b="1">
                <a:solidFill>
                  <a:srgbClr val="C00000"/>
                </a:solidFill>
                <a:latin typeface="Times New Roman" panose="02020603050405020304" pitchFamily="18" charset="0"/>
                <a:cs typeface="Times New Roman" panose="02020603050405020304" pitchFamily="18" charset="0"/>
              </a:rPr>
              <a:t>trọng lượng riêng của vật </a:t>
            </a:r>
            <a:r>
              <a:rPr lang="vi-VN" sz="3200">
                <a:latin typeface="Times New Roman" panose="02020603050405020304" pitchFamily="18" charset="0"/>
                <a:cs typeface="Times New Roman" panose="02020603050405020304" pitchFamily="18" charset="0"/>
              </a:rPr>
              <a:t>và </a:t>
            </a:r>
            <a:r>
              <a:rPr lang="vi-VN" sz="3200" b="1">
                <a:solidFill>
                  <a:srgbClr val="C00000"/>
                </a:solidFill>
                <a:latin typeface="Times New Roman" panose="02020603050405020304" pitchFamily="18" charset="0"/>
                <a:cs typeface="Times New Roman" panose="02020603050405020304" pitchFamily="18" charset="0"/>
              </a:rPr>
              <a:t>trọng lượng riêng của chất lỏng </a:t>
            </a:r>
            <a:r>
              <a:rPr lang="vi-VN" sz="3200">
                <a:latin typeface="Times New Roman" panose="02020603050405020304" pitchFamily="18" charset="0"/>
                <a:cs typeface="Times New Roman" panose="02020603050405020304" pitchFamily="18" charset="0"/>
              </a:rPr>
              <a:t>khi vật chìm, vật nổi.</a:t>
            </a:r>
          </a:p>
        </p:txBody>
      </p:sp>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1019179" y="3086133"/>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nổi: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&gt;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57A7C0F7-02E6-2EF4-13BD-16EF0FEEA1BA}"/>
              </a:ext>
            </a:extLst>
          </p:cNvPr>
          <p:cNvSpPr txBox="1">
            <a:spLocks/>
          </p:cNvSpPr>
          <p:nvPr/>
        </p:nvSpPr>
        <p:spPr>
          <a:xfrm>
            <a:off x="974612" y="3840238"/>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chìm: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&lt;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6" name="Content Placeholder 6">
            <a:extLst>
              <a:ext uri="{FF2B5EF4-FFF2-40B4-BE49-F238E27FC236}">
                <a16:creationId xmlns:a16="http://schemas.microsoft.com/office/drawing/2014/main" id="{18216871-CC31-690D-F8F0-78B839958D2D}"/>
              </a:ext>
            </a:extLst>
          </p:cNvPr>
          <p:cNvSpPr txBox="1">
            <a:spLocks/>
          </p:cNvSpPr>
          <p:nvPr/>
        </p:nvSpPr>
        <p:spPr>
          <a:xfrm>
            <a:off x="1037651" y="2472876"/>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Xét một vật đang chìm hoàn toàn trong nước. Để:</a:t>
            </a:r>
          </a:p>
        </p:txBody>
      </p:sp>
      <p:sp>
        <p:nvSpPr>
          <p:cNvPr id="7" name="Content Placeholder 6">
            <a:extLst>
              <a:ext uri="{FF2B5EF4-FFF2-40B4-BE49-F238E27FC236}">
                <a16:creationId xmlns:a16="http://schemas.microsoft.com/office/drawing/2014/main" id="{A4B4D9A4-048E-5C24-A002-4CD277F6F937}"/>
              </a:ext>
            </a:extLst>
          </p:cNvPr>
          <p:cNvSpPr txBox="1">
            <a:spLocks/>
          </p:cNvSpPr>
          <p:nvPr/>
        </p:nvSpPr>
        <p:spPr>
          <a:xfrm>
            <a:off x="795570" y="4453495"/>
            <a:ext cx="10815100"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b="1">
                <a:solidFill>
                  <a:srgbClr val="C00000"/>
                </a:solidFill>
                <a:latin typeface="Times New Roman" panose="02020603050405020304" pitchFamily="18" charset="0"/>
                <a:cs typeface="Times New Roman" panose="02020603050405020304" pitchFamily="18" charset="0"/>
              </a:rPr>
              <a:t>=&gt; Vật nổi trong nước có trọng lượng riêng nhỏ hơn trọng lượng riêng của nước, vật chìm trong nước có trọng lượng riêng lớn hơn trọng lượng riêng của nước.</a:t>
            </a:r>
          </a:p>
        </p:txBody>
      </p:sp>
      <p:pic>
        <p:nvPicPr>
          <p:cNvPr id="8" name="Picture 4">
            <a:extLst>
              <a:ext uri="{FF2B5EF4-FFF2-40B4-BE49-F238E27FC236}">
                <a16:creationId xmlns:a16="http://schemas.microsoft.com/office/drawing/2014/main" id="{3B812572-6185-42B2-CB8B-05E1C57EE1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14606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4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4"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38200"/>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60904" y="2758240"/>
            <a:ext cx="5870198" cy="1341521"/>
          </a:xfrm>
          <a:prstGeom prst="rect">
            <a:avLst/>
          </a:prstGeom>
          <a:noFill/>
        </p:spPr>
        <p:txBody>
          <a:bodyPr wrap="none" lIns="0" tIns="0" rIns="0" bIns="0" rtlCol="0">
            <a:spAutoFit/>
          </a:bodyPr>
          <a:lstStyle/>
          <a:p>
            <a:pPr algn="ctr">
              <a:lnSpc>
                <a:spcPct val="120000"/>
              </a:lnSpc>
            </a:pPr>
            <a:r>
              <a:rPr lang="en-US" sz="8000" b="1">
                <a:solidFill>
                  <a:schemeClr val="accent6">
                    <a:lumMod val="50000"/>
                  </a:schemeClr>
                </a:solidFill>
              </a:rPr>
              <a:t>EM ĐÃ HỌC</a:t>
            </a:r>
          </a:p>
        </p:txBody>
      </p:sp>
    </p:spTree>
    <p:extLst>
      <p:ext uri="{BB962C8B-B14F-4D97-AF65-F5344CB8AC3E}">
        <p14:creationId xmlns:p14="http://schemas.microsoft.com/office/powerpoint/2010/main" val="987134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262B1-FE68-9296-7A05-BE20229FE25A}"/>
              </a:ext>
            </a:extLst>
          </p:cNvPr>
          <p:cNvSpPr txBox="1"/>
          <p:nvPr/>
        </p:nvSpPr>
        <p:spPr>
          <a:xfrm>
            <a:off x="934062" y="692512"/>
            <a:ext cx="10811091" cy="1938992"/>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Một vật đặt trong chất lỏng chịu tác dụng một lực đẩy hướng thẳng đứng từ dưới lên trên có độ lớn tính bằng công thức: </a:t>
            </a:r>
            <a:r>
              <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F</a:t>
            </a:r>
            <a:r>
              <a:rPr lang="en-US" sz="3000" kern="0" baseline="-2500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A</a:t>
            </a:r>
            <a:r>
              <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 d.</a:t>
            </a:r>
            <a:r>
              <a:rPr lang="vi-VN"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V, </a:t>
            </a:r>
            <a:r>
              <a:rPr lang="vi-VN" sz="3000" kern="0">
                <a:solidFill>
                  <a:schemeClr val="tx1">
                    <a:lumMod val="95000"/>
                    <a:lumOff val="5000"/>
                  </a:schemeClr>
                </a:solidFill>
                <a:latin typeface="Times New Roman" panose="02020603050405020304" pitchFamily="18" charset="0"/>
                <a:ea typeface="Roboto Black" panose="02000000000000000000" pitchFamily="2" charset="0"/>
                <a:cs typeface="Times New Roman" panose="02020603050405020304" pitchFamily="18" charset="0"/>
                <a:sym typeface="Anton"/>
              </a:rPr>
              <a:t>trong đó </a:t>
            </a:r>
            <a:r>
              <a:rPr lang="en-US" sz="3000">
                <a:solidFill>
                  <a:schemeClr val="tx1">
                    <a:lumMod val="95000"/>
                    <a:lumOff val="5000"/>
                  </a:schemeClr>
                </a:solidFill>
                <a:latin typeface="Times New Roman" panose="02020603050405020304" pitchFamily="18" charset="0"/>
                <a:cs typeface="Times New Roman" panose="02020603050405020304" pitchFamily="18" charset="0"/>
              </a:rPr>
              <a:t>d</a:t>
            </a:r>
            <a:r>
              <a:rPr lang="vi-VN" sz="3000">
                <a:solidFill>
                  <a:schemeClr val="tx1">
                    <a:lumMod val="95000"/>
                    <a:lumOff val="5000"/>
                  </a:schemeClr>
                </a:solidFill>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là</a:t>
            </a:r>
            <a:r>
              <a:rPr lang="en-US" sz="3000">
                <a:latin typeface="Times New Roman" panose="02020603050405020304" pitchFamily="18" charset="0"/>
                <a:cs typeface="Times New Roman" panose="02020603050405020304" pitchFamily="18" charset="0"/>
              </a:rPr>
              <a:t> trọng lượng riêng chất </a:t>
            </a:r>
            <a:r>
              <a:rPr lang="vi-VN" sz="3000">
                <a:latin typeface="Times New Roman" panose="02020603050405020304" pitchFamily="18" charset="0"/>
                <a:cs typeface="Times New Roman" panose="02020603050405020304" pitchFamily="18" charset="0"/>
              </a:rPr>
              <a:t>lỏng, </a:t>
            </a:r>
            <a:r>
              <a:rPr lang="en-US" sz="3000">
                <a:latin typeface="Times New Roman" panose="02020603050405020304" pitchFamily="18" charset="0"/>
                <a:cs typeface="Times New Roman" panose="02020603050405020304" pitchFamily="18" charset="0"/>
              </a:rPr>
              <a:t>V</a:t>
            </a:r>
            <a:r>
              <a:rPr lang="vi-VN" sz="3000">
                <a:latin typeface="Times New Roman" panose="02020603050405020304" pitchFamily="18" charset="0"/>
                <a:cs typeface="Times New Roman" panose="02020603050405020304" pitchFamily="18" charset="0"/>
              </a:rPr>
              <a:t> là </a:t>
            </a:r>
            <a:r>
              <a:rPr lang="en-US" sz="3000">
                <a:latin typeface="Times New Roman" panose="02020603050405020304" pitchFamily="18" charset="0"/>
                <a:cs typeface="Times New Roman" panose="02020603050405020304" pitchFamily="18" charset="0"/>
              </a:rPr>
              <a:t>thể tích phần chất lỏng bị </a:t>
            </a:r>
            <a:r>
              <a:rPr lang="vi-VN" sz="3000">
                <a:latin typeface="Times New Roman" panose="02020603050405020304" pitchFamily="18" charset="0"/>
                <a:cs typeface="Times New Roman" panose="02020603050405020304" pitchFamily="18" charset="0"/>
              </a:rPr>
              <a:t>vật </a:t>
            </a:r>
            <a:r>
              <a:rPr lang="en-US" sz="3000">
                <a:latin typeface="Times New Roman" panose="02020603050405020304" pitchFamily="18" charset="0"/>
                <a:cs typeface="Times New Roman" panose="02020603050405020304" pitchFamily="18" charset="0"/>
              </a:rPr>
              <a:t>chiếm </a:t>
            </a:r>
            <a:r>
              <a:rPr lang="vi-VN" sz="3000">
                <a:latin typeface="Times New Roman" panose="02020603050405020304" pitchFamily="18" charset="0"/>
                <a:cs typeface="Times New Roman" panose="02020603050405020304" pitchFamily="18" charset="0"/>
              </a:rPr>
              <a:t>chỗ. </a:t>
            </a:r>
            <a:r>
              <a:rPr lang="en-US" sz="3000">
                <a:latin typeface="Times New Roman" panose="02020603050405020304" pitchFamily="18" charset="0"/>
                <a:cs typeface="Times New Roman" panose="02020603050405020304" pitchFamily="18" charset="0"/>
              </a:rPr>
              <a:t> </a:t>
            </a:r>
            <a:endPar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endParaRPr>
          </a:p>
        </p:txBody>
      </p:sp>
      <p:sp>
        <p:nvSpPr>
          <p:cNvPr id="7" name="TextBox 6">
            <a:extLst>
              <a:ext uri="{FF2B5EF4-FFF2-40B4-BE49-F238E27FC236}">
                <a16:creationId xmlns:a16="http://schemas.microsoft.com/office/drawing/2014/main" id="{D5B34641-2ED4-ED49-597A-60690704EC20}"/>
              </a:ext>
            </a:extLst>
          </p:cNvPr>
          <p:cNvSpPr txBox="1"/>
          <p:nvPr/>
        </p:nvSpPr>
        <p:spPr>
          <a:xfrm>
            <a:off x="913280" y="2601494"/>
            <a:ext cx="10811091" cy="1938992"/>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Một vật trong lòng chất lỏng sẽ</a:t>
            </a:r>
            <a:r>
              <a:rPr lang="en-US" sz="3000">
                <a:latin typeface="Times New Roman" panose="02020603050405020304" pitchFamily="18" charset="0"/>
                <a:cs typeface="Times New Roman" panose="02020603050405020304" pitchFamily="18" charset="0"/>
              </a:rPr>
              <a:t>:</a:t>
            </a:r>
          </a:p>
          <a:p>
            <a:pPr algn="just"/>
            <a:r>
              <a:rPr lang="vi-VN" sz="3000">
                <a:latin typeface="Times New Roman" panose="02020603050405020304" pitchFamily="18" charset="0"/>
                <a:cs typeface="Times New Roman" panose="02020603050405020304" pitchFamily="18" charset="0"/>
              </a:rPr>
              <a:t>+ C</a:t>
            </a:r>
            <a:r>
              <a:rPr lang="en-US" sz="3000">
                <a:latin typeface="Times New Roman" panose="02020603050405020304" pitchFamily="18" charset="0"/>
                <a:cs typeface="Times New Roman" panose="02020603050405020304" pitchFamily="18" charset="0"/>
              </a:rPr>
              <a:t>hìm xuống khi</a:t>
            </a:r>
            <a:r>
              <a:rPr lang="vi-VN" sz="3000">
                <a:latin typeface="Times New Roman" panose="02020603050405020304" pitchFamily="18" charset="0"/>
                <a:cs typeface="Times New Roman" panose="02020603050405020304" pitchFamily="18" charset="0"/>
              </a:rPr>
              <a:t> lực đẩy Archimedes nhỏ hơn trọng lượng của vật</a:t>
            </a:r>
            <a:r>
              <a:rPr lang="en-US" sz="3000">
                <a:latin typeface="Times New Roman" panose="02020603050405020304" pitchFamily="18" charset="0"/>
                <a:cs typeface="Times New Roman" panose="02020603050405020304" pitchFamily="18" charset="0"/>
              </a:rPr>
              <a:t>: F</a:t>
            </a:r>
            <a:r>
              <a:rPr lang="en-US" sz="3000" baseline="-25000">
                <a:latin typeface="Times New Roman" panose="02020603050405020304" pitchFamily="18" charset="0"/>
                <a:cs typeface="Times New Roman" panose="02020603050405020304" pitchFamily="18" charset="0"/>
              </a:rPr>
              <a:t>A</a:t>
            </a:r>
            <a:r>
              <a:rPr lang="vi-VN" sz="3000">
                <a:latin typeface="Times New Roman" panose="02020603050405020304" pitchFamily="18" charset="0"/>
                <a:cs typeface="Times New Roman" panose="02020603050405020304" pitchFamily="18" charset="0"/>
              </a:rPr>
              <a:t>&lt; P</a:t>
            </a:r>
            <a:r>
              <a:rPr lang="en-US" sz="3000">
                <a:latin typeface="Times New Roman" panose="02020603050405020304" pitchFamily="18" charset="0"/>
                <a:cs typeface="Times New Roman" panose="02020603050405020304" pitchFamily="18" charset="0"/>
              </a:rPr>
              <a:t> </a:t>
            </a:r>
            <a:endParaRPr lang="vi-VN" sz="3000">
              <a:latin typeface="Times New Roman" panose="02020603050405020304" pitchFamily="18" charset="0"/>
              <a:cs typeface="Times New Roman" panose="02020603050405020304" pitchFamily="18" charset="0"/>
            </a:endParaRPr>
          </a:p>
          <a:p>
            <a:pPr algn="just"/>
            <a:r>
              <a:rPr lang="vi-VN" sz="3000">
                <a:latin typeface="Times New Roman" panose="02020603050405020304" pitchFamily="18" charset="0"/>
                <a:cs typeface="Times New Roman" panose="02020603050405020304" pitchFamily="18" charset="0"/>
              </a:rPr>
              <a:t>+ N</a:t>
            </a:r>
            <a:r>
              <a:rPr lang="en-US" sz="3000">
                <a:latin typeface="Times New Roman" panose="02020603050405020304" pitchFamily="18" charset="0"/>
                <a:cs typeface="Times New Roman" panose="02020603050405020304" pitchFamily="18" charset="0"/>
              </a:rPr>
              <a:t>ổi lên khi</a:t>
            </a:r>
            <a:r>
              <a:rPr lang="vi-VN" sz="3000">
                <a:latin typeface="Times New Roman" panose="02020603050405020304" pitchFamily="18" charset="0"/>
                <a:cs typeface="Times New Roman" panose="02020603050405020304" pitchFamily="18" charset="0"/>
              </a:rPr>
              <a:t> lực đẩy Archimedes lớn hơn trọng lượng của vật</a:t>
            </a:r>
            <a:r>
              <a:rPr lang="en-US" sz="3000">
                <a:latin typeface="Times New Roman" panose="02020603050405020304" pitchFamily="18" charset="0"/>
                <a:cs typeface="Times New Roman" panose="02020603050405020304" pitchFamily="18" charset="0"/>
              </a:rPr>
              <a:t>: F</a:t>
            </a:r>
            <a:r>
              <a:rPr lang="en-US" sz="3000" baseline="-25000">
                <a:latin typeface="Times New Roman" panose="02020603050405020304" pitchFamily="18" charset="0"/>
                <a:cs typeface="Times New Roman" panose="02020603050405020304" pitchFamily="18" charset="0"/>
              </a:rPr>
              <a:t>A</a:t>
            </a:r>
            <a:r>
              <a:rPr lang="vi-VN" sz="3000">
                <a:latin typeface="Times New Roman" panose="02020603050405020304" pitchFamily="18" charset="0"/>
                <a:cs typeface="Times New Roman" panose="02020603050405020304" pitchFamily="18" charset="0"/>
              </a:rPr>
              <a:t>&gt;P</a:t>
            </a:r>
            <a:endParaRPr lang="en-US" sz="300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7E9E597D-25E2-0A2A-85A7-808F0A341FD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38798" y="708459"/>
            <a:ext cx="644542" cy="644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B5F3AFD-85A4-12A6-C167-293B8C2D50A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6065" y="2531711"/>
            <a:ext cx="644542" cy="644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3B4F947-2FB4-66BC-FAB9-3F53AA485C6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4790" y="4635594"/>
            <a:ext cx="644542" cy="64454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a:extLst>
              <a:ext uri="{FF2B5EF4-FFF2-40B4-BE49-F238E27FC236}">
                <a16:creationId xmlns:a16="http://schemas.microsoft.com/office/drawing/2014/main" id="{21574160-C1E6-2766-E0B0-EC9268FCC770}"/>
              </a:ext>
            </a:extLst>
          </p:cNvPr>
          <p:cNvSpPr txBox="1">
            <a:spLocks/>
          </p:cNvSpPr>
          <p:nvPr/>
        </p:nvSpPr>
        <p:spPr>
          <a:xfrm>
            <a:off x="934062" y="4540486"/>
            <a:ext cx="10790309"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000">
                <a:solidFill>
                  <a:schemeClr val="tx1">
                    <a:lumMod val="95000"/>
                    <a:lumOff val="5000"/>
                  </a:schemeClr>
                </a:solidFill>
                <a:latin typeface="Times New Roman" panose="02020603050405020304" pitchFamily="18" charset="0"/>
                <a:cs typeface="Times New Roman" panose="02020603050405020304" pitchFamily="18" charset="0"/>
              </a:rPr>
              <a:t> Một vật sẽ chìm xuống chất lỏng nếu trọng lượng riêng của vật lớn hơn trọng lượng riêng của chất lỏng, vật sẽ nổi lên nếu trọng lượng riêng của vật nhỏ hơn trọng lượng riêng của chất lỏng.</a:t>
            </a:r>
          </a:p>
        </p:txBody>
      </p:sp>
    </p:spTree>
    <p:extLst>
      <p:ext uri="{BB962C8B-B14F-4D97-AF65-F5344CB8AC3E}">
        <p14:creationId xmlns:p14="http://schemas.microsoft.com/office/powerpoint/2010/main" val="2513782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245862" y="2758240"/>
            <a:ext cx="5700278" cy="1341521"/>
          </a:xfrm>
          <a:prstGeom prst="rect">
            <a:avLst/>
          </a:prstGeom>
          <a:noFill/>
        </p:spPr>
        <p:txBody>
          <a:bodyPr wrap="none" lIns="0" tIns="0" rIns="0" bIns="0" rtlCol="0">
            <a:spAutoFit/>
          </a:bodyPr>
          <a:lstStyle/>
          <a:p>
            <a:pPr algn="ctr">
              <a:lnSpc>
                <a:spcPct val="120000"/>
              </a:lnSpc>
            </a:pPr>
            <a:r>
              <a:rPr lang="en-US" sz="8000" b="1">
                <a:solidFill>
                  <a:schemeClr val="accent6">
                    <a:lumMod val="50000"/>
                  </a:schemeClr>
                </a:solidFill>
              </a:rPr>
              <a:t>EM CÓ </a:t>
            </a:r>
            <a:r>
              <a:rPr lang="vi-VN" sz="8000" b="1">
                <a:solidFill>
                  <a:schemeClr val="accent6">
                    <a:lumMod val="50000"/>
                  </a:schemeClr>
                </a:solidFill>
              </a:rPr>
              <a:t>THỂ</a:t>
            </a:r>
            <a:endParaRPr lang="en-US" sz="8000" b="1">
              <a:solidFill>
                <a:schemeClr val="accent6">
                  <a:lumMod val="50000"/>
                </a:schemeClr>
              </a:solidFill>
            </a:endParaRPr>
          </a:p>
        </p:txBody>
      </p:sp>
    </p:spTree>
    <p:extLst>
      <p:ext uri="{BB962C8B-B14F-4D97-AF65-F5344CB8AC3E}">
        <p14:creationId xmlns:p14="http://schemas.microsoft.com/office/powerpoint/2010/main" val="1033036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3C623-780D-7FDB-82C7-47772D606E6E}"/>
              </a:ext>
            </a:extLst>
          </p:cNvPr>
          <p:cNvSpPr/>
          <p:nvPr/>
        </p:nvSpPr>
        <p:spPr>
          <a:xfrm>
            <a:off x="358311" y="1295400"/>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04587-CCE9-B57A-C517-477ECA00FCE0}"/>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57538D7-32A8-C72D-6910-304F66CF2B1C}"/>
              </a:ext>
            </a:extLst>
          </p:cNvPr>
          <p:cNvGrpSpPr/>
          <p:nvPr/>
        </p:nvGrpSpPr>
        <p:grpSpPr>
          <a:xfrm>
            <a:off x="511629" y="573249"/>
            <a:ext cx="11332946" cy="1788951"/>
            <a:chOff x="-1337614" y="3806269"/>
            <a:chExt cx="11332946" cy="1788951"/>
          </a:xfrm>
        </p:grpSpPr>
        <p:sp>
          <p:nvSpPr>
            <p:cNvPr id="3" name="TextBox 2">
              <a:extLst>
                <a:ext uri="{FF2B5EF4-FFF2-40B4-BE49-F238E27FC236}">
                  <a16:creationId xmlns:a16="http://schemas.microsoft.com/office/drawing/2014/main" id="{5B080158-F97F-48F3-6B19-6C766052678D}"/>
                </a:ext>
              </a:extLst>
            </p:cNvPr>
            <p:cNvSpPr txBox="1"/>
            <p:nvPr/>
          </p:nvSpPr>
          <p:spPr>
            <a:xfrm>
              <a:off x="-139268" y="3806269"/>
              <a:ext cx="10134600" cy="1788951"/>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r>
                <a:rPr lang="vi-VN" sz="3200">
                  <a:latin typeface="Times New Roman" panose="02020603050405020304" pitchFamily="18" charset="0"/>
                  <a:cs typeface="Times New Roman" panose="02020603050405020304" pitchFamily="18" charset="0"/>
                </a:rPr>
                <a:t>Ước tính được thể tích phần nước biển bị tàu chiếm chỗ khi biết trọng lượng riêng của nước biển, kích thước và khối lượng của con tàu.</a:t>
              </a:r>
              <a:endParaRPr lang="vi-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4B65CE-7DE3-79AB-B9B0-C2C1FBA20F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37614" y="4147420"/>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AAAAD15-23AF-EB22-EBEB-30C157511172}"/>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2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3C623-780D-7FDB-82C7-47772D606E6E}"/>
              </a:ext>
            </a:extLst>
          </p:cNvPr>
          <p:cNvSpPr/>
          <p:nvPr/>
        </p:nvSpPr>
        <p:spPr>
          <a:xfrm>
            <a:off x="358311" y="1295400"/>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04587-CCE9-B57A-C517-477ECA00FCE0}"/>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57538D7-32A8-C72D-6910-304F66CF2B1C}"/>
              </a:ext>
            </a:extLst>
          </p:cNvPr>
          <p:cNvGrpSpPr/>
          <p:nvPr/>
        </p:nvGrpSpPr>
        <p:grpSpPr>
          <a:xfrm>
            <a:off x="539870" y="914400"/>
            <a:ext cx="11293819" cy="1173398"/>
            <a:chOff x="-1309373" y="4147420"/>
            <a:chExt cx="11293819" cy="1173398"/>
          </a:xfrm>
        </p:grpSpPr>
        <p:sp>
          <p:nvSpPr>
            <p:cNvPr id="3" name="TextBox 2">
              <a:extLst>
                <a:ext uri="{FF2B5EF4-FFF2-40B4-BE49-F238E27FC236}">
                  <a16:creationId xmlns:a16="http://schemas.microsoft.com/office/drawing/2014/main" id="{5B080158-F97F-48F3-6B19-6C766052678D}"/>
                </a:ext>
              </a:extLst>
            </p:cNvPr>
            <p:cNvSpPr txBox="1"/>
            <p:nvPr/>
          </p:nvSpPr>
          <p:spPr>
            <a:xfrm>
              <a:off x="-150154" y="4147420"/>
              <a:ext cx="10134600" cy="1173398"/>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r>
                <a:rPr lang="vi-VN" sz="3200">
                  <a:latin typeface="Times New Roman" panose="02020603050405020304" pitchFamily="18" charset="0"/>
                  <a:cs typeface="Times New Roman" panose="02020603050405020304" pitchFamily="18" charset="0"/>
                </a:rPr>
                <a:t>Giải thích được tại sao con tàu rất nặng mà vẫn nổi được trên mặt nước.</a:t>
              </a:r>
              <a:endParaRPr lang="vi-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4B65CE-7DE3-79AB-B9B0-C2C1FBA20F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9373" y="4376020"/>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AAAAD15-23AF-EB22-EBEB-30C157511172}"/>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97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90" y="-7620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10304" y="152400"/>
            <a:ext cx="12193057" cy="5468586"/>
          </a:xfrm>
          <a:prstGeom prst="rect">
            <a:avLst/>
          </a:prstGeom>
        </p:spPr>
      </p:pic>
      <p:sp>
        <p:nvSpPr>
          <p:cNvPr id="8" name="TextBox 7">
            <a:extLst>
              <a:ext uri="{FF2B5EF4-FFF2-40B4-BE49-F238E27FC236}">
                <a16:creationId xmlns:a16="http://schemas.microsoft.com/office/drawing/2014/main" id="{2736F615-ECF4-4DE6-9492-6C67DF5E6CEB}"/>
              </a:ext>
            </a:extLst>
          </p:cNvPr>
          <p:cNvSpPr txBox="1"/>
          <p:nvPr/>
        </p:nvSpPr>
        <p:spPr>
          <a:xfrm>
            <a:off x="990600" y="947738"/>
            <a:ext cx="10569625" cy="1213602"/>
          </a:xfrm>
          <a:prstGeom prst="rect">
            <a:avLst/>
          </a:prstGeom>
          <a:noFill/>
        </p:spPr>
        <p:txBody>
          <a:bodyPr wrap="none" lIns="0" tIns="0" rIns="0" bIns="0" rtlCol="0">
            <a:spAutoFit/>
          </a:bodyPr>
          <a:lstStyle/>
          <a:p>
            <a:pPr algn="ctr">
              <a:lnSpc>
                <a:spcPct val="120000"/>
              </a:lnSpc>
            </a:pPr>
            <a:r>
              <a:rPr lang="vi-VN" sz="7200" b="1" spc="-80">
                <a:solidFill>
                  <a:srgbClr val="C00000"/>
                </a:solidFill>
                <a:latin typeface="Times New Roman" panose="02020603050405020304" pitchFamily="18" charset="0"/>
                <a:cs typeface="Times New Roman" panose="02020603050405020304" pitchFamily="18" charset="0"/>
              </a:rPr>
              <a:t>LỰC ĐẨY ARCHIMEDES</a:t>
            </a:r>
            <a:endParaRPr lang="en-US" sz="7200" b="1" spc="-8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E15ED69-CCA7-48B0-B815-CB1AD58D8A45}"/>
              </a:ext>
            </a:extLst>
          </p:cNvPr>
          <p:cNvSpPr txBox="1"/>
          <p:nvPr/>
        </p:nvSpPr>
        <p:spPr>
          <a:xfrm>
            <a:off x="4941254" y="327281"/>
            <a:ext cx="2327560" cy="910186"/>
          </a:xfrm>
          <a:prstGeom prst="rect">
            <a:avLst/>
          </a:prstGeom>
          <a:noFill/>
        </p:spPr>
        <p:txBody>
          <a:bodyPr wrap="none" lIns="0" tIns="0" rIns="0" bIns="0" rtlCol="0">
            <a:spAutoFit/>
          </a:bodyPr>
          <a:lstStyle/>
          <a:p>
            <a:pPr algn="ctr">
              <a:lnSpc>
                <a:spcPct val="120000"/>
              </a:lnSpc>
            </a:pPr>
            <a:r>
              <a:rPr lang="en-US" sz="5400" b="1">
                <a:solidFill>
                  <a:schemeClr val="accent6">
                    <a:lumMod val="50000"/>
                  </a:schemeClr>
                </a:solidFill>
                <a:latin typeface="Times New Roman" panose="02020603050405020304" pitchFamily="18" charset="0"/>
                <a:cs typeface="Times New Roman" panose="02020603050405020304" pitchFamily="18" charset="0"/>
              </a:rPr>
              <a:t>BÀI </a:t>
            </a:r>
            <a:r>
              <a:rPr lang="vi-VN" sz="5400" b="1">
                <a:solidFill>
                  <a:schemeClr val="accent6">
                    <a:lumMod val="50000"/>
                  </a:schemeClr>
                </a:solidFill>
                <a:latin typeface="Times New Roman" panose="02020603050405020304" pitchFamily="18" charset="0"/>
                <a:cs typeface="Times New Roman" panose="02020603050405020304" pitchFamily="18" charset="0"/>
              </a:rPr>
              <a:t>17</a:t>
            </a:r>
            <a:r>
              <a:rPr lang="en-US" sz="5400" b="1">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 name="Picture 2" descr="A sailboat in the water&#10;&#10;Description automatically generated with low confidence">
            <a:extLst>
              <a:ext uri="{FF2B5EF4-FFF2-40B4-BE49-F238E27FC236}">
                <a16:creationId xmlns:a16="http://schemas.microsoft.com/office/drawing/2014/main" id="{957DDFA7-CC68-280A-CD77-DBE882B2C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 y="2238082"/>
            <a:ext cx="12230585" cy="4619918"/>
          </a:xfrm>
          <a:prstGeom prst="rect">
            <a:avLst/>
          </a:prstGeom>
        </p:spPr>
      </p:pic>
    </p:spTree>
    <p:extLst>
      <p:ext uri="{BB962C8B-B14F-4D97-AF65-F5344CB8AC3E}">
        <p14:creationId xmlns:p14="http://schemas.microsoft.com/office/powerpoint/2010/main" val="3077763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88953" y="2388310"/>
            <a:ext cx="5814092"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LUYỆN TẬP</a:t>
            </a:r>
            <a:endParaRPr lang="en-US" sz="8000" b="1">
              <a:solidFill>
                <a:schemeClr val="accent6">
                  <a:lumMod val="50000"/>
                </a:schemeClr>
              </a:solidFill>
            </a:endParaRPr>
          </a:p>
        </p:txBody>
      </p:sp>
    </p:spTree>
    <p:extLst>
      <p:ext uri="{BB962C8B-B14F-4D97-AF65-F5344CB8AC3E}">
        <p14:creationId xmlns:p14="http://schemas.microsoft.com/office/powerpoint/2010/main" val="229128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343400"/>
            <a:ext cx="12192000" cy="25146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1143000" y="1066800"/>
            <a:ext cx="10287000" cy="5287538"/>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1</a:t>
            </a:r>
            <a:r>
              <a:rPr lang="en-US" sz="3600" u="sng" kern="800">
                <a:solidFill>
                  <a:srgbClr val="C00000"/>
                </a:solidFill>
                <a:latin typeface="Times New Roman" panose="02020603050405020304" pitchFamily="18" charset="0"/>
                <a:cs typeface="Times New Roman" panose="02020603050405020304" pitchFamily="18" charset="0"/>
              </a:rPr>
              <a:t>.</a:t>
            </a:r>
            <a:r>
              <a:rPr lang="en-US" sz="36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vật ở trong nước chịu tác dụng của những lực nào?</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lực ma sát.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lực.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D</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Trọng lực và 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094334" y="4800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5979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344779"/>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2</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một vật nhúng trong chất lỏng bằng: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vật.	</a:t>
            </a:r>
            <a:endPar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chất lỏng.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phần chất lỏng bị vật chiếm chỗ.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phần vật nằm dưới mặt chất lỏng.</a:t>
            </a:r>
            <a:r>
              <a:rPr lang="en-US" sz="3600">
                <a:solidFill>
                  <a:srgbClr val="C0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3429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9591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2742226"/>
          </a:xfrm>
          <a:prstGeom prst="rect">
            <a:avLst/>
          </a:prstGeom>
          <a:noFill/>
        </p:spPr>
        <p:txBody>
          <a:bodyPr wrap="square" rtlCol="0">
            <a:spAutoFit/>
          </a:bodyPr>
          <a:lstStyle/>
          <a:p>
            <a:pPr algn="just">
              <a:lnSpc>
                <a:spcPct val="150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3</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thức tính lực </a:t>
            </a:r>
            <a:r>
              <a:rPr lang="en-US" sz="3600">
                <a:effectLst/>
                <a:latin typeface="Times New Roman" panose="02020603050405020304" pitchFamily="18" charset="0"/>
                <a:ea typeface="Calibri" panose="020F0502020204030204" pitchFamily="34" charset="0"/>
                <a:cs typeface="Times New Roman" panose="02020603050405020304" pitchFamily="18" charset="0"/>
              </a:rPr>
              <a:t>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effectLst/>
                <a:latin typeface="Times New Roman" panose="02020603050405020304" pitchFamily="18" charset="0"/>
                <a:ea typeface="Calibri" panose="020F0502020204030204" pitchFamily="34" charset="0"/>
                <a:cs typeface="Times New Roman" panose="02020603050405020304" pitchFamily="18" charset="0"/>
              </a:rPr>
              <a:t> là:</a:t>
            </a:r>
          </a:p>
          <a:p>
            <a:pPr algn="just">
              <a:lnSpc>
                <a:spcPct val="150000"/>
              </a:lnSpc>
              <a:spcAft>
                <a:spcPts val="1000"/>
              </a:spcAft>
              <a:tabLst>
                <a:tab pos="1620520" algn="l"/>
                <a:tab pos="4860925" algn="l"/>
              </a:tabLst>
            </a:pP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effectLst/>
                <a:latin typeface="Times New Roman" panose="02020603050405020304" pitchFamily="18" charset="0"/>
                <a:ea typeface="Calibri" panose="020F0502020204030204" pitchFamily="34" charset="0"/>
                <a:cs typeface="Times New Roman" panose="02020603050405020304" pitchFamily="18" charset="0"/>
              </a:rPr>
              <a:t>.V    </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a:t>
            </a:r>
            <a:endParaRPr lang="vi-VN" sz="3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620520" algn="l"/>
                <a:tab pos="4860925" algn="l"/>
              </a:tabLst>
            </a:pPr>
            <a:r>
              <a:rPr lang="vi-VN" sz="3600" b="1" baseline="-25000">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d.h</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828800" y="22860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4757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26719" y="5029200"/>
            <a:ext cx="12192000" cy="18288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914400" y="1110807"/>
            <a:ext cx="11087100" cy="4483279"/>
          </a:xfrm>
          <a:prstGeom prst="rect">
            <a:avLst/>
          </a:prstGeom>
          <a:noFill/>
        </p:spPr>
        <p:txBody>
          <a:bodyPr wrap="square" rtlCol="0">
            <a:spAutoFit/>
          </a:bodyPr>
          <a:lstStyle/>
          <a:p>
            <a:pPr algn="just">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4</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 sao miếng gỗ thả vào nước thì nổi?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pPr>
            <a:r>
              <a:rPr lang="vi-VN"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lớn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3600" b="1">
                <a:solidFill>
                  <a:schemeClr val="accent1">
                    <a:lumMod val="5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nhỏ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Vì gỗ nhẹ.</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của gỗ nhỏ hơn khối lượng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Oval 6">
            <a:extLst>
              <a:ext uri="{FF2B5EF4-FFF2-40B4-BE49-F238E27FC236}">
                <a16:creationId xmlns:a16="http://schemas.microsoft.com/office/drawing/2014/main" id="{D289FE04-5772-2F73-D3E2-8089AC41417C}"/>
              </a:ext>
            </a:extLst>
          </p:cNvPr>
          <p:cNvSpPr/>
          <p:nvPr/>
        </p:nvSpPr>
        <p:spPr>
          <a:xfrm>
            <a:off x="871847" y="3033607"/>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8608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66800"/>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5</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ôm một tảng đá trong nước ta thấy nhẹ hơn khi ôm nó trong không khí. Sở dĩ như vậy là vì:</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tảng đá thay đổi.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nước thay đổi.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360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ó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ực đẩy của nước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viên đá khi ôm tảng đá trong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tảng đá</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ngấm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4572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416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30172"/>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6</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Lực đẩy Archimedes của chất lỏng tác dụng lên vật nhỏ hơn trọng lượng của vật thì:</a:t>
            </a:r>
          </a:p>
          <a:p>
            <a:pPr algn="just">
              <a:lnSpc>
                <a:spcPct val="115000"/>
              </a:lnSpc>
              <a:spcAft>
                <a:spcPts val="1000"/>
              </a:spcAft>
            </a:pPr>
            <a:r>
              <a:rPr lang="vi-VN" sz="3600" b="1" kern="800">
                <a:latin typeface="Times New Roman" panose="02020603050405020304" pitchFamily="18" charset="0"/>
                <a:cs typeface="Times New Roman" panose="02020603050405020304" pitchFamily="18" charset="0"/>
              </a:rPr>
              <a:t>A. </a:t>
            </a:r>
            <a:r>
              <a:rPr lang="vi-VN" sz="3600" kern="800">
                <a:latin typeface="Times New Roman" panose="02020603050405020304" pitchFamily="18" charset="0"/>
                <a:cs typeface="Times New Roman" panose="02020603050405020304" pitchFamily="18" charset="0"/>
              </a:rPr>
              <a:t>vật nổi lên.  </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B.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chìm xuống.</a:t>
            </a:r>
          </a:p>
          <a:p>
            <a:pPr algn="just">
              <a:lnSpc>
                <a:spcPct val="115000"/>
              </a:lnSpc>
              <a:spcAft>
                <a:spcPts val="1000"/>
              </a:spcAft>
            </a:pPr>
            <a:r>
              <a:rPr lang="vi-VN" sz="3600" b="1" kern="800">
                <a:latin typeface="Times New Roman" panose="02020603050405020304" pitchFamily="18" charset="0"/>
                <a:ea typeface="Calibri" panose="020F0502020204030204" pitchFamily="34" charset="0"/>
                <a:cs typeface="Times New Roman" panose="02020603050405020304" pitchFamily="18" charset="0"/>
              </a:rPr>
              <a:t>C. </a:t>
            </a:r>
            <a:r>
              <a:rPr lang="vi-VN" sz="3600" kern="800">
                <a:latin typeface="Times New Roman" panose="02020603050405020304" pitchFamily="18" charset="0"/>
                <a:cs typeface="Times New Roman" panose="02020603050405020304" pitchFamily="18" charset="0"/>
              </a:rPr>
              <a:t>v</a:t>
            </a:r>
            <a:r>
              <a:rPr lang="vi-VN" sz="3600" kern="800">
                <a:latin typeface="Times New Roman" panose="02020603050405020304" pitchFamily="18" charset="0"/>
                <a:ea typeface="Calibri" panose="020F0502020204030204" pitchFamily="34" charset="0"/>
                <a:cs typeface="Times New Roman" panose="02020603050405020304" pitchFamily="18" charset="0"/>
              </a:rPr>
              <a:t>ật lơ lửng trong chất lỏng.</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D.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có thể chìm, nổi hoặc lơ lửng tùy thuộc hình dạng của vật.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DD6F69B4-1210-33CF-4A88-68E65FB98F11}"/>
              </a:ext>
            </a:extLst>
          </p:cNvPr>
          <p:cNvSpPr/>
          <p:nvPr/>
        </p:nvSpPr>
        <p:spPr>
          <a:xfrm>
            <a:off x="381000" y="3276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943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12029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7</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tích của một miếng sắt là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Biết khối lượng riêng của nước là 1000kg/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tác dụng lên miếng sắt khi nhúng chìm trong nước sẽ nhận giá trị nào trong các giá trị sau:</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20N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2000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0N</a:t>
            </a:r>
          </a:p>
        </p:txBody>
      </p:sp>
      <p:sp>
        <p:nvSpPr>
          <p:cNvPr id="7" name="Oval 6">
            <a:extLst>
              <a:ext uri="{FF2B5EF4-FFF2-40B4-BE49-F238E27FC236}">
                <a16:creationId xmlns:a16="http://schemas.microsoft.com/office/drawing/2014/main" id="{D289FE04-5772-2F73-D3E2-8089AC41417C}"/>
              </a:ext>
            </a:extLst>
          </p:cNvPr>
          <p:cNvSpPr/>
          <p:nvPr/>
        </p:nvSpPr>
        <p:spPr>
          <a:xfrm>
            <a:off x="6629400" y="3868018"/>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5788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613245"/>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8</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D4533FF-33C1-9F5A-78A8-4E2F5E61AE06}"/>
              </a:ext>
            </a:extLst>
          </p:cNvPr>
          <p:cNvSpPr/>
          <p:nvPr/>
        </p:nvSpPr>
        <p:spPr>
          <a:xfrm>
            <a:off x="358311" y="1281408"/>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F3713A-369D-D04D-BA6B-D8A3D5381495}"/>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89EBDF7-27AD-C52C-6178-C9D5F63B65B6}"/>
              </a:ext>
            </a:extLst>
          </p:cNvPr>
          <p:cNvSpPr txBox="1"/>
          <p:nvPr/>
        </p:nvSpPr>
        <p:spPr>
          <a:xfrm>
            <a:off x="708489" y="1122116"/>
            <a:ext cx="11125200" cy="1107996"/>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pPr>
              <a:lnSpc>
                <a:spcPct val="100000"/>
              </a:lnSpc>
            </a:pPr>
            <a:r>
              <a:rPr lang="vi-VN" sz="3600" u="sng">
                <a:solidFill>
                  <a:srgbClr val="C00000"/>
                </a:solidFill>
                <a:latin typeface="Times New Roman" panose="02020603050405020304" pitchFamily="18" charset="0"/>
                <a:cs typeface="Times New Roman" panose="02020603050405020304" pitchFamily="18" charset="0"/>
              </a:rPr>
              <a:t>Câu 8.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endParaRPr lang="vi-VN" sz="36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02D0ACE-829C-DF69-B5FB-4C25D9C8272B}"/>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44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31542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8</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u="sng"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r>
              <a:rPr lang="vi-VN" sz="3600" kern="800">
                <a:solidFill>
                  <a:srgbClr val="C00000"/>
                </a:solidFill>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473692"/>
            <a:ext cx="1898480" cy="644542"/>
            <a:chOff x="304970" y="2133600"/>
            <a:chExt cx="1898480"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593152" cy="464890"/>
              <a:chOff x="876300" y="1783116"/>
              <a:chExt cx="1593152" cy="464890"/>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45452" y="1845588"/>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602672" y="3245034"/>
            <a:ext cx="10986655"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600">
                <a:latin typeface="Times New Roman" panose="02020603050405020304" pitchFamily="18" charset="0"/>
                <a:cs typeface="Times New Roman" panose="02020603050405020304" pitchFamily="18" charset="0"/>
              </a:rPr>
              <a:t>  Tàu nặng nhưng thể tích lớn nên trọng lượng riêng của tàu nhỏ hơn nước. Do đó tàu có thể nổi trên mặt nước. </a:t>
            </a:r>
            <a:endParaRPr kumimoji="0" lang="en-US" sz="36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183431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4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745863"/>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9</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So sánh lực đẩy Archimedes tác dụng lên ba vật làm bằng sắt, nhôm, đồng có hình dạng khác nhau nhưng thể tích bằng nhau được nhúng chìm hoàn toàn trong nước.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869897"/>
            <a:ext cx="1934103" cy="644542"/>
            <a:chOff x="304970" y="2133600"/>
            <a:chExt cx="1934103"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628775" cy="463337"/>
              <a:chOff x="876300" y="1783116"/>
              <a:chExt cx="1628775" cy="463337"/>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481940" y="3547853"/>
            <a:ext cx="10085582"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1" name="TextBox 10">
            <a:extLst>
              <a:ext uri="{FF2B5EF4-FFF2-40B4-BE49-F238E27FC236}">
                <a16:creationId xmlns:a16="http://schemas.microsoft.com/office/drawing/2014/main" id="{518AF9EE-6B41-7768-4B53-CEBBC2BB48C3}"/>
              </a:ext>
            </a:extLst>
          </p:cNvPr>
          <p:cNvSpPr txBox="1"/>
          <p:nvPr/>
        </p:nvSpPr>
        <p:spPr>
          <a:xfrm>
            <a:off x="7772400" y="3569601"/>
            <a:ext cx="297645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2" name="TextBox 11">
            <a:extLst>
              <a:ext uri="{FF2B5EF4-FFF2-40B4-BE49-F238E27FC236}">
                <a16:creationId xmlns:a16="http://schemas.microsoft.com/office/drawing/2014/main" id="{1ADE6225-6677-4003-1AFE-22AC71D836BF}"/>
              </a:ext>
            </a:extLst>
          </p:cNvPr>
          <p:cNvSpPr txBox="1"/>
          <p:nvPr/>
        </p:nvSpPr>
        <p:spPr>
          <a:xfrm>
            <a:off x="685800" y="4028086"/>
            <a:ext cx="11125200" cy="1745863"/>
          </a:xfrm>
          <a:prstGeom prst="rect">
            <a:avLst/>
          </a:prstGeom>
          <a:noFill/>
        </p:spPr>
        <p:txBody>
          <a:bodyPr wrap="square" rtlCol="0">
            <a:spAutoFit/>
          </a:bodyPr>
          <a:lstStyle/>
          <a:p>
            <a:pPr algn="just">
              <a:lnSpc>
                <a:spcPct val="115000"/>
              </a:lnSpc>
              <a:spcAft>
                <a:spcPts val="1000"/>
              </a:spcAft>
            </a:pPr>
            <a:r>
              <a:rPr lang="vi-VN" sz="3200" kern="800">
                <a:latin typeface="Times New Roman" panose="02020603050405020304" pitchFamily="18" charset="0"/>
                <a:cs typeface="Times New Roman" panose="02020603050405020304" pitchFamily="18" charset="0"/>
              </a:rPr>
              <a:t>Ba vật có thể tích bằng nhau được nhúng chìm hoàn toàn trong nước =&gt; có cùng V và d =&gt; </a:t>
            </a:r>
            <a:r>
              <a:rPr lang="vi-VN" sz="3200">
                <a:latin typeface="Times New Roman" panose="02020603050405020304" pitchFamily="18" charset="0"/>
                <a:cs typeface="Times New Roman" panose="02020603050405020304" pitchFamily="18" charset="0"/>
              </a:rPr>
              <a:t>lực đẩy Archimedes tác dụng lên ba vật bằng nhau.</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284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CC3E12-465C-1C40-E5E7-D2BDD7896A71}"/>
              </a:ext>
            </a:extLst>
          </p:cNvPr>
          <p:cNvSpPr txBox="1"/>
          <p:nvPr/>
        </p:nvSpPr>
        <p:spPr>
          <a:xfrm>
            <a:off x="457200" y="152400"/>
            <a:ext cx="11125200" cy="2878480"/>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10</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Cân một cái vòng vàng bằng cân lò xo, được giá trị 500g; nhúng chìm hoàn toàn chiếc vòng này trong nước, đọc được giá trị 400g. Theo em, chiếc vòng này có được làm bằng vàng nguyên chất không? Tại sao? Biết trọng lượng riêng của vàng là 193000</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800">
                <a:latin typeface="Times New Roman" panose="02020603050405020304" pitchFamily="18" charset="0"/>
                <a:cs typeface="Times New Roman" panose="02020603050405020304" pitchFamily="18" charset="0"/>
              </a:rPr>
              <a:t> trọng lượng riêng của nước là 10000</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D6E443B-9682-44B8-F037-5EE116FC4633}"/>
              </a:ext>
            </a:extLst>
          </p:cNvPr>
          <p:cNvSpPr txBox="1"/>
          <p:nvPr/>
        </p:nvSpPr>
        <p:spPr>
          <a:xfrm>
            <a:off x="584860" y="2895600"/>
            <a:ext cx="3606140" cy="3111429"/>
          </a:xfrm>
          <a:prstGeom prst="rect">
            <a:avLst/>
          </a:prstGeom>
          <a:noFill/>
        </p:spPr>
        <p:txBody>
          <a:bodyPr wrap="square">
            <a:spAutoFit/>
          </a:bodyPr>
          <a:lstStyle/>
          <a:p>
            <a:pPr>
              <a:lnSpc>
                <a:spcPct val="107000"/>
              </a:lnSpc>
              <a:spcAft>
                <a:spcPts val="800"/>
              </a:spcAft>
            </a:pPr>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Tóm </a:t>
            </a:r>
            <a:r>
              <a:rPr lang="vi-VN" sz="3200" b="1" kern="100">
                <a:effectLst/>
                <a:latin typeface="Times New Roman" panose="02020603050405020304" pitchFamily="18" charset="0"/>
                <a:ea typeface="Calibri" panose="020F0502020204030204" pitchFamily="34" charset="0"/>
                <a:cs typeface="Times New Roman" panose="02020603050405020304" pitchFamily="18" charset="0"/>
              </a:rPr>
              <a:t>tắt</a:t>
            </a:r>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=500g= 0,5kg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=400g= 0,4kg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vàng</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=193000N/m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=10000N/m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AC83E6-DE4B-CD3B-0183-BC302E00C56A}"/>
              </a:ext>
            </a:extLst>
          </p:cNvPr>
          <p:cNvSpPr txBox="1"/>
          <p:nvPr/>
        </p:nvSpPr>
        <p:spPr>
          <a:xfrm>
            <a:off x="4312722" y="4114800"/>
            <a:ext cx="5059878" cy="1120243"/>
          </a:xfrm>
          <a:prstGeom prst="rect">
            <a:avLst/>
          </a:prstGeom>
          <a:noFill/>
        </p:spPr>
        <p:txBody>
          <a:bodyPr wrap="square">
            <a:spAutoFit/>
          </a:bodyPr>
          <a:lstStyle/>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Vòng có được làm bằng vàng nguyên chất không?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Brace 5">
            <a:extLst>
              <a:ext uri="{FF2B5EF4-FFF2-40B4-BE49-F238E27FC236}">
                <a16:creationId xmlns:a16="http://schemas.microsoft.com/office/drawing/2014/main" id="{34559EE8-2DC2-A10A-5998-02C3A7C878A6}"/>
              </a:ext>
            </a:extLst>
          </p:cNvPr>
          <p:cNvSpPr/>
          <p:nvPr/>
        </p:nvSpPr>
        <p:spPr>
          <a:xfrm>
            <a:off x="3962400" y="3581400"/>
            <a:ext cx="228600" cy="228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Tree>
    <p:extLst>
      <p:ext uri="{BB962C8B-B14F-4D97-AF65-F5344CB8AC3E}">
        <p14:creationId xmlns:p14="http://schemas.microsoft.com/office/powerpoint/2010/main" val="31925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4A726-6F45-FB90-5D8B-F48134637849}"/>
              </a:ext>
            </a:extLst>
          </p:cNvPr>
          <p:cNvSpPr txBox="1"/>
          <p:nvPr/>
        </p:nvSpPr>
        <p:spPr>
          <a:xfrm>
            <a:off x="762000" y="0"/>
            <a:ext cx="10820400" cy="5790047"/>
          </a:xfrm>
          <a:prstGeom prst="rect">
            <a:avLst/>
          </a:prstGeom>
          <a:noFill/>
        </p:spPr>
        <p:txBody>
          <a:bodyPr wrap="square">
            <a:spAutoFit/>
          </a:bodyPr>
          <a:lstStyle/>
          <a:p>
            <a:pPr>
              <a:lnSpc>
                <a:spcPct val="150000"/>
              </a:lnSpc>
              <a:spcAft>
                <a:spcPts val="800"/>
              </a:spcAft>
            </a:pPr>
            <a:r>
              <a:rPr lang="vi-VN" sz="3200" b="1" kern="100">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của vật ở ngoài không khí: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0,5.10 = 5 (N)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của vật ở trong nước: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=0,4.10 = 4 (N)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Lực đẩy Archimedes tác dụng lên vật: F</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P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5 – 4 = 1(N)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Thể tích của vật: V= F</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 1:10000 = 0,0001(m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riêng của vật: 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 P:V = 5 : 0,0001 =50000(N/m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&lt; 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vàng</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=&gt; vòng tay không được làm bằng vàng nguyên chất.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0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360477" y="2388310"/>
            <a:ext cx="5471050"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VẬN DỤNG</a:t>
            </a:r>
            <a:endParaRPr lang="en-US" sz="8000" b="1">
              <a:solidFill>
                <a:schemeClr val="accent6">
                  <a:lumMod val="50000"/>
                </a:schemeClr>
              </a:solidFill>
            </a:endParaRPr>
          </a:p>
        </p:txBody>
      </p:sp>
    </p:spTree>
    <p:extLst>
      <p:ext uri="{BB962C8B-B14F-4D97-AF65-F5344CB8AC3E}">
        <p14:creationId xmlns:p14="http://schemas.microsoft.com/office/powerpoint/2010/main" val="12967590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n a submarine&#10;&#10;Description automatically generated">
            <a:extLst>
              <a:ext uri="{FF2B5EF4-FFF2-40B4-BE49-F238E27FC236}">
                <a16:creationId xmlns:a16="http://schemas.microsoft.com/office/drawing/2014/main" id="{E25F7F8B-24E5-50ED-88BF-B9644DAA9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600200"/>
            <a:ext cx="5455024" cy="3882233"/>
          </a:xfrm>
          <a:prstGeom prst="rect">
            <a:avLst/>
          </a:prstGeom>
        </p:spPr>
      </p:pic>
      <p:sp>
        <p:nvSpPr>
          <p:cNvPr id="4" name="Text Box 7">
            <a:extLst>
              <a:ext uri="{FF2B5EF4-FFF2-40B4-BE49-F238E27FC236}">
                <a16:creationId xmlns:a16="http://schemas.microsoft.com/office/drawing/2014/main" id="{3E2BB209-BD8F-A555-BB89-8739F54FAF3E}"/>
              </a:ext>
            </a:extLst>
          </p:cNvPr>
          <p:cNvSpPr txBox="1">
            <a:spLocks noChangeArrowheads="1"/>
          </p:cNvSpPr>
          <p:nvPr/>
        </p:nvSpPr>
        <p:spPr bwMode="auto">
          <a:xfrm>
            <a:off x="609600" y="1600200"/>
            <a:ext cx="5105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b="1">
                <a:solidFill>
                  <a:srgbClr val="C00000"/>
                </a:solidFill>
                <a:latin typeface="Times New Roman" panose="02020603050405020304" pitchFamily="18" charset="0"/>
                <a:cs typeface="Times New Roman" panose="02020603050405020304" pitchFamily="18" charset="0"/>
              </a:rPr>
              <a:t>Tàu ngầm rất to, nhưng nó có thể</a:t>
            </a:r>
            <a:r>
              <a:rPr lang="en-US" altLang="en-US" b="1">
                <a:solidFill>
                  <a:srgbClr val="C00000"/>
                </a:solidFill>
                <a:latin typeface="Times New Roman" panose="02020603050405020304" pitchFamily="18" charset="0"/>
                <a:cs typeface="Times New Roman" panose="02020603050405020304" pitchFamily="18" charset="0"/>
              </a:rPr>
              <a:t> </a:t>
            </a:r>
            <a:r>
              <a:rPr lang="vi-VN" altLang="en-US" b="1">
                <a:solidFill>
                  <a:srgbClr val="C00000"/>
                </a:solidFill>
                <a:latin typeface="Times New Roman" panose="02020603050405020304" pitchFamily="18" charset="0"/>
                <a:cs typeface="Times New Roman" panose="02020603050405020304" pitchFamily="18" charset="0"/>
              </a:rPr>
              <a:t>lặn sâu </a:t>
            </a:r>
            <a:r>
              <a:rPr lang="en-US" altLang="en-US" b="1">
                <a:solidFill>
                  <a:srgbClr val="C00000"/>
                </a:solidFill>
                <a:latin typeface="Times New Roman" panose="02020603050405020304" pitchFamily="18" charset="0"/>
                <a:cs typeface="Times New Roman" panose="02020603050405020304" pitchFamily="18" charset="0"/>
              </a:rPr>
              <a:t> xuống</a:t>
            </a:r>
            <a:r>
              <a:rPr lang="vi-VN" altLang="en-US" b="1">
                <a:solidFill>
                  <a:srgbClr val="C00000"/>
                </a:solidFill>
                <a:latin typeface="Times New Roman" panose="02020603050405020304" pitchFamily="18" charset="0"/>
                <a:cs typeface="Times New Roman" panose="02020603050405020304" pitchFamily="18" charset="0"/>
              </a:rPr>
              <a:t> đáy biển</a:t>
            </a:r>
            <a:r>
              <a:rPr lang="en-US" altLang="en-US" b="1">
                <a:solidFill>
                  <a:srgbClr val="C00000"/>
                </a:solidFill>
                <a:latin typeface="Times New Roman" panose="02020603050405020304" pitchFamily="18" charset="0"/>
                <a:cs typeface="Times New Roman" panose="02020603050405020304" pitchFamily="18" charset="0"/>
              </a:rPr>
              <a:t>, lơ lửng trong nước hoặc nổi lên trên mặt nước.</a:t>
            </a:r>
            <a:r>
              <a:rPr lang="vi-VN" altLang="en-US" b="1">
                <a:solidFill>
                  <a:srgbClr val="C00000"/>
                </a:solidFill>
                <a:latin typeface="Times New Roman" panose="02020603050405020304" pitchFamily="18" charset="0"/>
                <a:cs typeface="Times New Roman" panose="02020603050405020304" pitchFamily="18" charset="0"/>
              </a:rPr>
              <a:t> Em hãy tìm hiểu xem, hoạt động nào của tàu ngầm giúp nó có thể làm được điều đó?</a:t>
            </a:r>
          </a:p>
        </p:txBody>
      </p:sp>
    </p:spTree>
    <p:extLst>
      <p:ext uri="{BB962C8B-B14F-4D97-AF65-F5344CB8AC3E}">
        <p14:creationId xmlns:p14="http://schemas.microsoft.com/office/powerpoint/2010/main" val="14107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1394392" y="2266246"/>
            <a:ext cx="9403216" cy="2325508"/>
          </a:xfrm>
          <a:prstGeom prst="rect">
            <a:avLst/>
          </a:prstGeom>
          <a:noFill/>
        </p:spPr>
        <p:txBody>
          <a:bodyPr wrap="none" lIns="0" tIns="0" rIns="0" bIns="0" rtlCol="0">
            <a:spAutoFit/>
          </a:bodyPr>
          <a:lstStyle/>
          <a:p>
            <a:pPr algn="ctr">
              <a:lnSpc>
                <a:spcPct val="120000"/>
              </a:lnSpc>
            </a:pPr>
            <a:r>
              <a:rPr lang="en-US" sz="6600" b="1">
                <a:solidFill>
                  <a:schemeClr val="accent6">
                    <a:lumMod val="50000"/>
                  </a:schemeClr>
                </a:solidFill>
              </a:rPr>
              <a:t>CẢM ƠN CÁC EM</a:t>
            </a:r>
          </a:p>
          <a:p>
            <a:pPr algn="ctr">
              <a:lnSpc>
                <a:spcPct val="120000"/>
              </a:lnSpc>
            </a:pPr>
            <a:r>
              <a:rPr lang="en-US" sz="6600" b="1">
                <a:solidFill>
                  <a:schemeClr val="accent6">
                    <a:lumMod val="50000"/>
                  </a:schemeClr>
                </a:solidFill>
              </a:rPr>
              <a:t>ĐÃ CHÚ Ý LẮNG NGHE</a:t>
            </a:r>
          </a:p>
        </p:txBody>
      </p:sp>
    </p:spTree>
    <p:extLst>
      <p:ext uri="{BB962C8B-B14F-4D97-AF65-F5344CB8AC3E}">
        <p14:creationId xmlns:p14="http://schemas.microsoft.com/office/powerpoint/2010/main" val="1610454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7E99BAA1-D2FC-7434-95CF-E86D3A2AF63A}"/>
              </a:ext>
            </a:extLst>
          </p:cNvPr>
          <p:cNvSpPr txBox="1">
            <a:spLocks/>
          </p:cNvSpPr>
          <p:nvPr/>
        </p:nvSpPr>
        <p:spPr>
          <a:xfrm>
            <a:off x="7010400" y="1992278"/>
            <a:ext cx="4953000"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D27A739-BFB2-8C69-489B-3D479FE2C999}"/>
              </a:ext>
            </a:extLst>
          </p:cNvPr>
          <p:cNvGrpSpPr/>
          <p:nvPr/>
        </p:nvGrpSpPr>
        <p:grpSpPr>
          <a:xfrm>
            <a:off x="-2819400" y="0"/>
            <a:ext cx="10820400" cy="7162801"/>
            <a:chOff x="-2967941" y="0"/>
            <a:chExt cx="11892020" cy="7795747"/>
          </a:xfrm>
          <a:blipFill dpi="0" rotWithShape="1">
            <a:blip r:embed="rId2"/>
            <a:srcRect/>
            <a:stretch>
              <a:fillRect l="-1000" r="-11000"/>
            </a:stretch>
          </a:blipFill>
        </p:grpSpPr>
        <p:sp>
          <p:nvSpPr>
            <p:cNvPr id="8" name="Isosceles Triangle 7">
              <a:extLst>
                <a:ext uri="{FF2B5EF4-FFF2-40B4-BE49-F238E27FC236}">
                  <a16:creationId xmlns:a16="http://schemas.microsoft.com/office/drawing/2014/main" id="{FA43FE3E-E58A-61B2-E389-24B1F277F978}"/>
                </a:ext>
              </a:extLst>
            </p:cNvPr>
            <p:cNvSpPr/>
            <p:nvPr/>
          </p:nvSpPr>
          <p:spPr>
            <a:xfrm flipV="1">
              <a:off x="-2087946" y="0"/>
              <a:ext cx="11012025" cy="77957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Isosceles Triangle 10">
              <a:extLst>
                <a:ext uri="{FF2B5EF4-FFF2-40B4-BE49-F238E27FC236}">
                  <a16:creationId xmlns:a16="http://schemas.microsoft.com/office/drawing/2014/main" id="{E0FD87EB-4DDA-91F0-C8BF-4360B6173C96}"/>
                </a:ext>
              </a:extLst>
            </p:cNvPr>
            <p:cNvSpPr/>
            <p:nvPr/>
          </p:nvSpPr>
          <p:spPr>
            <a:xfrm>
              <a:off x="3892565" y="4059915"/>
              <a:ext cx="4703180" cy="3352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Isosceles Triangle 11">
              <a:extLst>
                <a:ext uri="{FF2B5EF4-FFF2-40B4-BE49-F238E27FC236}">
                  <a16:creationId xmlns:a16="http://schemas.microsoft.com/office/drawing/2014/main" id="{37731372-9D91-2C51-BAD1-26ED509A3127}"/>
                </a:ext>
              </a:extLst>
            </p:cNvPr>
            <p:cNvSpPr/>
            <p:nvPr/>
          </p:nvSpPr>
          <p:spPr>
            <a:xfrm>
              <a:off x="-2967941" y="3185160"/>
              <a:ext cx="5965236" cy="42446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2" name="Picture 1" descr="A picture containing circle, graphics, creativity, astronomy&#10;&#10;Description automatically generated">
            <a:extLst>
              <a:ext uri="{FF2B5EF4-FFF2-40B4-BE49-F238E27FC236}">
                <a16:creationId xmlns:a16="http://schemas.microsoft.com/office/drawing/2014/main" id="{7DDF69A6-35AE-79AE-3737-67FD2E2A3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357969"/>
            <a:ext cx="634309" cy="634309"/>
          </a:xfrm>
          <a:prstGeom prst="rect">
            <a:avLst/>
          </a:prstGeom>
          <a:ln>
            <a:noFill/>
          </a:ln>
        </p:spPr>
      </p:pic>
    </p:spTree>
    <p:extLst>
      <p:ext uri="{BB962C8B-B14F-4D97-AF65-F5344CB8AC3E}">
        <p14:creationId xmlns:p14="http://schemas.microsoft.com/office/powerpoint/2010/main" val="297393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FB302AB7-8147-0EBF-BAB3-6985E92393D3}"/>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4761869" y="2108138"/>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944E761B-C26A-DCC2-B189-28A5955BD65A}"/>
              </a:ext>
            </a:extLst>
          </p:cNvPr>
          <p:cNvPicPr>
            <a:picLocks noChangeAspect="1"/>
          </p:cNvPicPr>
          <p:nvPr/>
        </p:nvPicPr>
        <p:blipFill rotWithShape="1">
          <a:blip r:embed="rId6"/>
          <a:srcRect t="54087" r="59126"/>
          <a:stretch/>
        </p:blipFill>
        <p:spPr>
          <a:xfrm>
            <a:off x="1524000" y="1942711"/>
            <a:ext cx="1738313" cy="1714500"/>
          </a:xfrm>
          <a:prstGeom prst="rect">
            <a:avLst/>
          </a:prstGeom>
        </p:spPr>
      </p:pic>
      <p:pic>
        <p:nvPicPr>
          <p:cNvPr id="18" name="Picture 17" descr="A silver ball on a black background&#10;&#10;Description automatically generated with medium confidence">
            <a:extLst>
              <a:ext uri="{FF2B5EF4-FFF2-40B4-BE49-F238E27FC236}">
                <a16:creationId xmlns:a16="http://schemas.microsoft.com/office/drawing/2014/main" id="{B55B8DF0-FDE8-15A6-C9FA-EE4059B4A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1909511"/>
            <a:ext cx="1687838" cy="1738473"/>
          </a:xfrm>
          <a:prstGeom prst="rect">
            <a:avLst/>
          </a:prstGeom>
        </p:spPr>
      </p:pic>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553066" y="1025615"/>
            <a:ext cx="110490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Mọi vật trên Trái Đất đều chịu tác dụng của trọng lực.</a:t>
            </a:r>
            <a:endParaRPr lang="en-US" sz="320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5FF578C-A43B-D9FB-5729-DD480B188285}"/>
              </a:ext>
            </a:extLst>
          </p:cNvPr>
          <p:cNvGrpSpPr/>
          <p:nvPr/>
        </p:nvGrpSpPr>
        <p:grpSpPr>
          <a:xfrm>
            <a:off x="2506548" y="4088500"/>
            <a:ext cx="571500" cy="435517"/>
            <a:chOff x="6850543" y="2350828"/>
            <a:chExt cx="571500" cy="435517"/>
          </a:xfrm>
        </p:grpSpPr>
        <p:sp>
          <p:nvSpPr>
            <p:cNvPr id="15" name="Google Shape;463;p56">
              <a:extLst>
                <a:ext uri="{FF2B5EF4-FFF2-40B4-BE49-F238E27FC236}">
                  <a16:creationId xmlns:a16="http://schemas.microsoft.com/office/drawing/2014/main" id="{7F866DF5-0904-1CD7-18F2-F5C9763ED2D4}"/>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12A5A946-8B6A-3C24-01F0-470509301B9C}"/>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506FF77E-D5B2-9320-4C92-6E8F8AD8CC1E}"/>
              </a:ext>
            </a:extLst>
          </p:cNvPr>
          <p:cNvCxnSpPr/>
          <p:nvPr/>
        </p:nvCxnSpPr>
        <p:spPr>
          <a:xfrm>
            <a:off x="2286000" y="3036016"/>
            <a:ext cx="0" cy="15087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32A9CED-BD15-A943-E7F4-CD94B5E06103}"/>
              </a:ext>
            </a:extLst>
          </p:cNvPr>
          <p:cNvGrpSpPr/>
          <p:nvPr/>
        </p:nvGrpSpPr>
        <p:grpSpPr>
          <a:xfrm>
            <a:off x="6149026" y="3963186"/>
            <a:ext cx="571500" cy="435517"/>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5973451" y="3036016"/>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8A43D4E-481E-A3F8-99B2-AA619BB970E6}"/>
              </a:ext>
            </a:extLst>
          </p:cNvPr>
          <p:cNvGrpSpPr/>
          <p:nvPr/>
        </p:nvGrpSpPr>
        <p:grpSpPr>
          <a:xfrm>
            <a:off x="9832313" y="4626974"/>
            <a:ext cx="571500" cy="435517"/>
            <a:chOff x="6850543" y="2350828"/>
            <a:chExt cx="571500" cy="435517"/>
          </a:xfrm>
        </p:grpSpPr>
        <p:sp>
          <p:nvSpPr>
            <p:cNvPr id="27" name="Google Shape;463;p56">
              <a:extLst>
                <a:ext uri="{FF2B5EF4-FFF2-40B4-BE49-F238E27FC236}">
                  <a16:creationId xmlns:a16="http://schemas.microsoft.com/office/drawing/2014/main" id="{8B8FF182-E610-52BF-ADF5-498DB6FF596A}"/>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26603890-3B95-0AE2-DDE9-8FE83150A368}"/>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9C6BD8D5-96B8-F268-6A28-4E09783C3E84}"/>
              </a:ext>
            </a:extLst>
          </p:cNvPr>
          <p:cNvCxnSpPr>
            <a:cxnSpLocks/>
          </p:cNvCxnSpPr>
          <p:nvPr/>
        </p:nvCxnSpPr>
        <p:spPr>
          <a:xfrm>
            <a:off x="9685452" y="2907682"/>
            <a:ext cx="0" cy="20453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15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 calcmode="lin" valueType="num">
                                      <p:cBhvr>
                                        <p:cTn id="14" dur="750" fill="hold"/>
                                        <p:tgtEl>
                                          <p:spTgt spid="14"/>
                                        </p:tgtEl>
                                        <p:attrNameLst>
                                          <p:attrName>style.rotation</p:attrName>
                                        </p:attrNameLst>
                                      </p:cBhvr>
                                      <p:tavLst>
                                        <p:tav tm="0">
                                          <p:val>
                                            <p:fltVal val="90"/>
                                          </p:val>
                                        </p:tav>
                                        <p:tav tm="100000">
                                          <p:val>
                                            <p:fltVal val="0"/>
                                          </p:val>
                                        </p:tav>
                                      </p:tavLst>
                                    </p:anim>
                                    <p:animEffect transition="in" filter="fade">
                                      <p:cBhvr>
                                        <p:cTn id="15" dur="750"/>
                                        <p:tgtEl>
                                          <p:spTgt spid="1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31" presetClass="entr" presetSubtype="0"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ppt_w</p:attrName>
                                        </p:attrNameLst>
                                      </p:cBhvr>
                                      <p:tavLst>
                                        <p:tav tm="0">
                                          <p:val>
                                            <p:fltVal val="0"/>
                                          </p:val>
                                        </p:tav>
                                        <p:tav tm="100000">
                                          <p:val>
                                            <p:strVal val="#ppt_w"/>
                                          </p:val>
                                        </p:tav>
                                      </p:tavLst>
                                    </p:anim>
                                    <p:anim calcmode="lin" valueType="num">
                                      <p:cBhvr>
                                        <p:cTn id="23" dur="750" fill="hold"/>
                                        <p:tgtEl>
                                          <p:spTgt spid="18"/>
                                        </p:tgtEl>
                                        <p:attrNameLst>
                                          <p:attrName>ppt_h</p:attrName>
                                        </p:attrNameLst>
                                      </p:cBhvr>
                                      <p:tavLst>
                                        <p:tav tm="0">
                                          <p:val>
                                            <p:fltVal val="0"/>
                                          </p:val>
                                        </p:tav>
                                        <p:tav tm="100000">
                                          <p:val>
                                            <p:strVal val="#ppt_h"/>
                                          </p:val>
                                        </p:tav>
                                      </p:tavLst>
                                    </p:anim>
                                    <p:anim calcmode="lin" valueType="num">
                                      <p:cBhvr>
                                        <p:cTn id="24" dur="750" fill="hold"/>
                                        <p:tgtEl>
                                          <p:spTgt spid="18"/>
                                        </p:tgtEl>
                                        <p:attrNameLst>
                                          <p:attrName>style.rotation</p:attrName>
                                        </p:attrNameLst>
                                      </p:cBhvr>
                                      <p:tavLst>
                                        <p:tav tm="0">
                                          <p:val>
                                            <p:fltVal val="90"/>
                                          </p:val>
                                        </p:tav>
                                        <p:tav tm="100000">
                                          <p:val>
                                            <p:fltVal val="0"/>
                                          </p:val>
                                        </p:tav>
                                      </p:tavLst>
                                    </p:anim>
                                    <p:animEffect transition="in" filter="fade">
                                      <p:cBhvr>
                                        <p:cTn id="25" dur="75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8628"/>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2EBFD9FA-8033-3188-DA67-E78A6F19EAD9}"/>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7391400" y="3189982"/>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grpSp>
        <p:nvGrpSpPr>
          <p:cNvPr id="21" name="Group 20">
            <a:extLst>
              <a:ext uri="{FF2B5EF4-FFF2-40B4-BE49-F238E27FC236}">
                <a16:creationId xmlns:a16="http://schemas.microsoft.com/office/drawing/2014/main" id="{732A9CED-BD15-A943-E7F4-CD94B5E06103}"/>
              </a:ext>
            </a:extLst>
          </p:cNvPr>
          <p:cNvGrpSpPr/>
          <p:nvPr/>
        </p:nvGrpSpPr>
        <p:grpSpPr>
          <a:xfrm>
            <a:off x="8982912" y="4600206"/>
            <a:ext cx="556569" cy="207703"/>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8651788" y="3777674"/>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5"/>
            <a:ext cx="9724533"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Nắp chai nhựa nổi lên chứng tỏ nước tác dụng lực đẩy lên vật ngược chiều với trọng lực.</a:t>
            </a:r>
            <a:endParaRPr lang="en-US" sz="32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822D2A4-F60D-88CF-7C5F-DDF9A180239A}"/>
              </a:ext>
            </a:extLst>
          </p:cNvPr>
          <p:cNvGrpSpPr/>
          <p:nvPr/>
        </p:nvGrpSpPr>
        <p:grpSpPr>
          <a:xfrm>
            <a:off x="8810820" y="2492716"/>
            <a:ext cx="556569" cy="515581"/>
            <a:chOff x="6852414" y="2320905"/>
            <a:chExt cx="571500" cy="435517"/>
          </a:xfrm>
        </p:grpSpPr>
        <p:sp>
          <p:nvSpPr>
            <p:cNvPr id="4" name="Google Shape;463;p56">
              <a:extLst>
                <a:ext uri="{FF2B5EF4-FFF2-40B4-BE49-F238E27FC236}">
                  <a16:creationId xmlns:a16="http://schemas.microsoft.com/office/drawing/2014/main" id="{850205A3-4C29-471E-5369-F03A26566FE2}"/>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vi-VN" sz="3600" b="1" baseline="-25000" dirty="0">
                  <a:solidFill>
                    <a:schemeClr val="tx1"/>
                  </a:solidFill>
                  <a:latin typeface="Times New Roman" panose="02020603050405020304" pitchFamily="18" charset="0"/>
                  <a:cs typeface="Times New Roman" panose="02020603050405020304" pitchFamily="18" charset="0"/>
                </a:rPr>
                <a:t>F</a:t>
              </a:r>
              <a:endParaRPr lang="en-US" sz="3600" b="1" baseline="-25000" dirty="0">
                <a:solidFill>
                  <a:schemeClr val="tx1"/>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5D07E8CE-694D-00FC-4A42-BB3AFF02429D}"/>
                </a:ext>
              </a:extLst>
            </p:cNvPr>
            <p:cNvCxnSpPr/>
            <p:nvPr/>
          </p:nvCxnSpPr>
          <p:spPr>
            <a:xfrm>
              <a:off x="6884671" y="2481738"/>
              <a:ext cx="36576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A76B721E-14B7-F636-CF7F-78A10FA598D0}"/>
              </a:ext>
            </a:extLst>
          </p:cNvPr>
          <p:cNvCxnSpPr>
            <a:cxnSpLocks/>
          </p:cNvCxnSpPr>
          <p:nvPr/>
        </p:nvCxnSpPr>
        <p:spPr>
          <a:xfrm flipV="1">
            <a:off x="8651788" y="2492716"/>
            <a:ext cx="0" cy="128495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glass of water with a blue lid&#10;&#10;Description automatically generated with low confidence">
            <a:extLst>
              <a:ext uri="{FF2B5EF4-FFF2-40B4-BE49-F238E27FC236}">
                <a16:creationId xmlns:a16="http://schemas.microsoft.com/office/drawing/2014/main" id="{7CB75AE9-CBC3-B4A1-D4C9-DB868D26F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6707" y="2350689"/>
            <a:ext cx="2705478" cy="3048425"/>
          </a:xfrm>
          <a:prstGeom prst="rect">
            <a:avLst/>
          </a:prstGeom>
        </p:spPr>
      </p:pic>
    </p:spTree>
    <p:extLst>
      <p:ext uri="{BB962C8B-B14F-4D97-AF65-F5344CB8AC3E}">
        <p14:creationId xmlns:p14="http://schemas.microsoft.com/office/powerpoint/2010/main" val="54498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14141"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6995" y="981000"/>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Khi dùng tay nhấn chìm quả bóng xuống nước, ta cảm nhận được lực đẩy của nước tác dụng lên quả bóng.</a:t>
            </a:r>
            <a:endParaRPr lang="en-US"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9A3CE59-2E14-E8B1-1662-4EE285042D7B}"/>
              </a:ext>
            </a:extLst>
          </p:cNvPr>
          <p:cNvPicPr>
            <a:picLocks noChangeAspect="1"/>
          </p:cNvPicPr>
          <p:nvPr/>
        </p:nvPicPr>
        <p:blipFill>
          <a:blip r:embed="rId6"/>
          <a:stretch>
            <a:fillRect/>
          </a:stretch>
        </p:blipFill>
        <p:spPr>
          <a:xfrm>
            <a:off x="3200400" y="2199009"/>
            <a:ext cx="4968664" cy="2819176"/>
          </a:xfrm>
          <a:prstGeom prst="rect">
            <a:avLst/>
          </a:prstGeom>
        </p:spPr>
      </p:pic>
      <p:sp>
        <p:nvSpPr>
          <p:cNvPr id="4" name="Content Placeholder 6">
            <a:extLst>
              <a:ext uri="{FF2B5EF4-FFF2-40B4-BE49-F238E27FC236}">
                <a16:creationId xmlns:a16="http://schemas.microsoft.com/office/drawing/2014/main" id="{97766306-BF40-30C8-8143-8350CD50B4A7}"/>
              </a:ext>
            </a:extLst>
          </p:cNvPr>
          <p:cNvSpPr txBox="1">
            <a:spLocks/>
          </p:cNvSpPr>
          <p:nvPr/>
        </p:nvSpPr>
        <p:spPr>
          <a:xfrm>
            <a:off x="1066800" y="4700722"/>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=&gt; Lực đẩy của nước tác dụng lên quả bóng trong trường hợp này được gọi là </a:t>
            </a:r>
            <a:r>
              <a:rPr lang="vi-VN" sz="3200" b="1">
                <a:solidFill>
                  <a:srgbClr val="FF0000"/>
                </a:solidFill>
                <a:latin typeface="Times New Roman" panose="02020603050405020304" pitchFamily="18" charset="0"/>
                <a:cs typeface="Times New Roman" panose="02020603050405020304" pitchFamily="18" charset="0"/>
              </a:rPr>
              <a:t>lực đẩy Archimedes</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00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1">
      <a:majorFont>
        <a:latin typeface="Arial"/>
        <a:ea typeface="方正少儿简体"/>
        <a:cs typeface=""/>
      </a:majorFont>
      <a:minorFont>
        <a:latin typeface="Arial"/>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1726</TotalTime>
  <Words>3085</Words>
  <PresentationFormat>Widescreen</PresentationFormat>
  <Paragraphs>244</Paragraphs>
  <Slides>55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Montserrat Medium</vt:lpstr>
      <vt:lpstr>#9Slide07 SVNDessert Menu Scrip</vt:lpstr>
      <vt:lpstr>Times New Roman</vt:lpstr>
      <vt:lpstr>Roboto Black</vt:lpstr>
      <vt:lpstr>Anton</vt:lpstr>
      <vt:lpstr>#9Slide03 AllRoundGothic</vt: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2022-05-26T04:19:46Z</dcterms:created>
  <dcterms:modified xsi:type="dcterms:W3CDTF">2023-06-20T04:07:55Z</dcterms:modified>
</cp:coreProperties>
</file>