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2" r:id="rId2"/>
    <p:sldMasterId id="2147483684" r:id="rId3"/>
  </p:sldMasterIdLst>
  <p:notesMasterIdLst>
    <p:notesMasterId r:id="rId21"/>
  </p:notesMasterIdLst>
  <p:sldIdLst>
    <p:sldId id="256" r:id="rId4"/>
    <p:sldId id="313" r:id="rId5"/>
    <p:sldId id="312" r:id="rId6"/>
    <p:sldId id="431" r:id="rId7"/>
    <p:sldId id="432" r:id="rId8"/>
    <p:sldId id="433" r:id="rId9"/>
    <p:sldId id="435" r:id="rId10"/>
    <p:sldId id="436" r:id="rId11"/>
    <p:sldId id="437" r:id="rId12"/>
    <p:sldId id="434" r:id="rId13"/>
    <p:sldId id="438" r:id="rId14"/>
    <p:sldId id="439" r:id="rId15"/>
    <p:sldId id="440" r:id="rId16"/>
    <p:sldId id="263" r:id="rId17"/>
    <p:sldId id="270" r:id="rId18"/>
    <p:sldId id="279" r:id="rId19"/>
    <p:sldId id="336"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UTM Avo" panose="02040603050506020204" pitchFamily="18" charset="0"/>
      <p:regular r:id="rId28"/>
      <p:bold r:id="rId29"/>
      <p:italic r:id="rId30"/>
      <p:boldItalic r:id="rId31"/>
    </p:embeddedFont>
  </p:embeddedFontLst>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F1EA"/>
    <a:srgbClr val="FFE5E5"/>
    <a:srgbClr val="FFCCCC"/>
    <a:srgbClr val="333289"/>
    <a:srgbClr val="FFD944"/>
    <a:srgbClr val="310A0D"/>
    <a:srgbClr val="FFFAF7"/>
    <a:srgbClr val="123C12"/>
    <a:srgbClr val="FF7C80"/>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557" autoAdjust="0"/>
  </p:normalViewPr>
  <p:slideViewPr>
    <p:cSldViewPr snapToGrid="0">
      <p:cViewPr varScale="1">
        <p:scale>
          <a:sx n="71" d="100"/>
          <a:sy n="71" d="100"/>
        </p:scale>
        <p:origin x="72"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E79C56-6DAA-494A-B0B7-71F262502AD6}" type="datetimeFigureOut">
              <a:rPr lang="en-US" smtClean="0"/>
              <a:t>2/26/2024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2B2F3-1DE3-42E0-A402-B4826F0D7F2F}" type="slidenum">
              <a:rPr lang="en-US" smtClean="0"/>
              <a:t>‹#›</a:t>
            </a:fld>
            <a:endParaRPr lang="en-US"/>
          </a:p>
        </p:txBody>
      </p:sp>
    </p:spTree>
    <p:extLst>
      <p:ext uri="{BB962C8B-B14F-4D97-AF65-F5344CB8AC3E}">
        <p14:creationId xmlns:p14="http://schemas.microsoft.com/office/powerpoint/2010/main" val="3001039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CB359-C368-FAAB-58D5-0D02FBB3D6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032F6F-935E-C66B-8985-FCC117989D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0EBAB38-F9B1-12E8-4194-CD76A9D9AD36}"/>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7510F5B9-0BBA-6237-AA41-7C8A68FB5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73F7DC-A0D2-2B59-3108-A6C6969B3DF2}"/>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3689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B10C0-86E6-71B8-02C1-6ADF112455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49FDAF7-A048-683D-CCCC-A63BA5B51F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8BC5C8-39F6-6DD7-9FBA-7C02F011CA7E}"/>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BEADA172-8CFC-0C43-AABF-1121A5E1C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851D-8129-DE77-B672-9040F1A251D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47286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A3BDA-1EAA-353D-F8DE-1FA3FAC253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114AA8-3789-CBC3-5C55-CAEDF3B88E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B3290-4B06-5823-1D14-C03BE4FA6A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647E6A11-9C61-AEB0-DA00-C59F4DD3A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08BEB-E646-E98F-031B-DAA706C808D8}"/>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4824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932537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22738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612349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190463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949BE-1264-40E4-BDA5-77919F8C2881}" type="datetimeFigureOut">
              <a:rPr lang="en-US" smtClean="0"/>
              <a:t>2/26/2024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2449840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949BE-1264-40E4-BDA5-77919F8C2881}" type="datetimeFigureOut">
              <a:rPr lang="en-US" smtClean="0"/>
              <a:t>2/26/2024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94144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949BE-1264-40E4-BDA5-77919F8C2881}" type="datetimeFigureOut">
              <a:rPr lang="en-US" smtClean="0"/>
              <a:t>2/26/2024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928281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118808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D68C-4EF3-3E93-F0E4-7A1EAF30AE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A9882-3F56-BADC-45F5-A1FA9E284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2AE65-1C31-E61D-C80A-17679EA4FBF9}"/>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CB217C64-8BD3-3E2A-43D6-03E984216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9A8E1E-00B5-FF84-1631-BE2FDBC6853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50294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949BE-1264-40E4-BDA5-77919F8C2881}" type="datetimeFigureOut">
              <a:rPr lang="en-US" smtClean="0"/>
              <a:t>2/26/2024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391201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49523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949BE-1264-40E4-BDA5-77919F8C2881}" type="datetimeFigureOut">
              <a:rPr lang="en-US" smtClean="0"/>
              <a:t>2/26/2024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676ABB-7A76-4521-92C4-E4A5C9A8EA59}" type="slidenum">
              <a:rPr lang="en-US" smtClean="0"/>
              <a:t>‹#›</a:t>
            </a:fld>
            <a:endParaRPr lang="en-US"/>
          </a:p>
        </p:txBody>
      </p:sp>
    </p:spTree>
    <p:extLst>
      <p:ext uri="{BB962C8B-B14F-4D97-AF65-F5344CB8AC3E}">
        <p14:creationId xmlns:p14="http://schemas.microsoft.com/office/powerpoint/2010/main" val="10645481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163EA-5E16-0164-3BF7-EC6193188E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76C1A5-D051-8CD0-E385-04A1BB9C46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E8B92-5EBB-861C-F641-232B78583BC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7DE1FA5-F0E9-920C-9617-20FF0411F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35CBFB-D74C-A513-032C-49C669C55A90}"/>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284594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F5FB1-B7B6-E690-03F9-233493113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A55743-94AF-F71F-6977-BA5AC7FF25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35840-7275-07FB-4ECD-6A47C5E26F44}"/>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90F6FB95-8616-2719-0EF2-AD6DA12AD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D52DA1-4EAA-5B92-2E1E-54F03167DAD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52043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35860-AEC1-F21E-9439-AC5E985F83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16979-79D4-4C8A-C601-95DC67AF07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0C1366-F510-43D2-F98E-965A52513E5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028A0301-AFD1-A01E-9432-7C0E9BEA6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A5184-EEF7-EE92-A5D4-839DE873B3CE}"/>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790493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18EF-B2D9-B1BE-C161-D13DE68974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CEA824-C61F-1EF0-F51E-18319AA1BC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94C721-113D-8B59-E65F-84AE609CA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02189D-BD29-274B-72ED-B84764A073FE}"/>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CFECB693-E414-2C0A-CAA5-15C4CB3F7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7725BF-2EEF-84C6-2BB1-729C28E20F24}"/>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2944936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96D48-1528-BF8A-2F89-D761D88DBF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3901AC-E4A8-58D0-A52E-5CADBFB11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DA3EE9-7C77-EEFC-CE78-00E89BAE88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B90C92-E471-B5F7-6BEC-2CE3E14082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400897-423C-07E1-A10A-7C59F23AA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D8E054-52BB-9483-E1EB-D05C5880E859}"/>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8" name="Footer Placeholder 7">
            <a:extLst>
              <a:ext uri="{FF2B5EF4-FFF2-40B4-BE49-F238E27FC236}">
                <a16:creationId xmlns:a16="http://schemas.microsoft.com/office/drawing/2014/main" id="{39EC79F0-876F-DCD2-6992-E25F90C2DA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89AE4E-2FE4-95BC-1725-EACD29A4E573}"/>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269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D625-FC08-D663-FF18-8710C7E8A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14C6F2-7565-5AD1-9625-7F784BA6240B}"/>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4" name="Footer Placeholder 3">
            <a:extLst>
              <a:ext uri="{FF2B5EF4-FFF2-40B4-BE49-F238E27FC236}">
                <a16:creationId xmlns:a16="http://schemas.microsoft.com/office/drawing/2014/main" id="{418EB37D-3164-F74D-30C0-A3CF9C906B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D8DA1A-C6DA-15F4-F28F-12A6846DE7B6}"/>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4098833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373B0-FE23-81C5-1342-81A7DE13F603}"/>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3" name="Footer Placeholder 2">
            <a:extLst>
              <a:ext uri="{FF2B5EF4-FFF2-40B4-BE49-F238E27FC236}">
                <a16:creationId xmlns:a16="http://schemas.microsoft.com/office/drawing/2014/main" id="{71A0B33B-6F6D-08CE-F79B-EDC97DD9C0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C02294D-94A1-C185-CA85-2DE03FE4CCC7}"/>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1527883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DA0A-999E-F79D-3D7B-BC0F80AB9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3E550-A2B2-1FD4-FC5E-0155D7D380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7FD8D4-E3E9-3387-ECDD-20703B5339E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5" name="Footer Placeholder 4">
            <a:extLst>
              <a:ext uri="{FF2B5EF4-FFF2-40B4-BE49-F238E27FC236}">
                <a16:creationId xmlns:a16="http://schemas.microsoft.com/office/drawing/2014/main" id="{F5FE3999-2E2F-4649-76D3-B231DD6528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73A913-02D6-7024-9DDD-B530DE88D33C}"/>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451456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85DBE-06F2-A90E-2773-94F846419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8090A59-53B7-5DAD-4D2D-46531514AE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C06CDE-6ADF-3AE3-6DFD-D9A0EC8BB5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B2EB0-C857-5536-3D6F-AEB2489AF9A7}"/>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63D6DA25-59E1-8576-4DDB-60DD5B5CB1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E5CBE-DCE2-C05B-F325-632066928EA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3580172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5A1A3-C002-BE74-93F5-FDB4A1AC8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077B58-B74F-002B-32B6-14E76C63A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F11DC5D-FF3E-4100-4F80-E4D1073F84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A2486-3500-0000-44B3-599E88FABF1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6" name="Footer Placeholder 5">
            <a:extLst>
              <a:ext uri="{FF2B5EF4-FFF2-40B4-BE49-F238E27FC236}">
                <a16:creationId xmlns:a16="http://schemas.microsoft.com/office/drawing/2014/main" id="{595029E0-8C18-D056-9955-D030C24E87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A773AE-FB84-2633-7C9E-CF58AF68EAD8}"/>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37081629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393D7-77AB-6883-3786-975512956D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748A89-586A-D3F5-2955-B2C04E33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D291DF-C5C3-9C6D-FABE-2704A8FE99BF}"/>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A4A8887F-0F21-1832-AFB6-2C135249C3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075050-4C27-476B-843C-DD44B93ADC8F}"/>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800464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EFA051-CA26-FA49-A07B-5EA4E5FC91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B17C35-63EA-6A66-24CE-146DFB5856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B6019F-AA6A-078D-9D2E-AB27C7AACBA0}"/>
              </a:ext>
            </a:extLst>
          </p:cNvPr>
          <p:cNvSpPr>
            <a:spLocks noGrp="1"/>
          </p:cNvSpPr>
          <p:nvPr>
            <p:ph type="dt" sz="half" idx="10"/>
          </p:nvPr>
        </p:nvSpPr>
        <p:spPr/>
        <p:txBody>
          <a:body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C438E183-218B-EC4C-402E-8CFDF480A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13DF49-864D-94D6-0F01-4C5F95F2896C}"/>
              </a:ext>
            </a:extLst>
          </p:cNvPr>
          <p:cNvSpPr>
            <a:spLocks noGrp="1"/>
          </p:cNvSpPr>
          <p:nvPr>
            <p:ph type="sldNum" sz="quarter" idx="12"/>
          </p:nvPr>
        </p:nvSpPr>
        <p:spPr/>
        <p:txBody>
          <a:bodyPr/>
          <a:lstStyle/>
          <a:p>
            <a:fld id="{B2FCAD0A-DAF0-46D1-BC9F-C74D80005738}" type="slidenum">
              <a:rPr lang="en-US" smtClean="0"/>
              <a:t>‹#›</a:t>
            </a:fld>
            <a:endParaRPr lang="en-US"/>
          </a:p>
        </p:txBody>
      </p:sp>
    </p:spTree>
    <p:extLst>
      <p:ext uri="{BB962C8B-B14F-4D97-AF65-F5344CB8AC3E}">
        <p14:creationId xmlns:p14="http://schemas.microsoft.com/office/powerpoint/2010/main" val="5946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A10D7-43E2-27E6-B52B-80214C7A82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3B1AF0-1660-95CB-8909-C7079FB0B4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CF109-C42D-ABD0-92C8-8E04F6898B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43B5F6-C21A-532C-A7A0-20FFA9B88BCF}"/>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6C4B400-062F-F623-23E7-2F390EBF36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3765A9-6170-524F-1675-81BB3793209B}"/>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260706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7FFF5-B0CD-4F13-AC32-B2D3C699DE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D59DCE-D1E5-36F7-3C1C-28022F721B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AE6A7-B025-35F2-355E-7BB5EAA86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54B650-45FF-38E4-C8D8-C877757FA3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899E66-9168-3AF3-51A1-AC9160720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53256E-39DB-9C33-4E7F-391F27F04C47}"/>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8" name="Footer Placeholder 7">
            <a:extLst>
              <a:ext uri="{FF2B5EF4-FFF2-40B4-BE49-F238E27FC236}">
                <a16:creationId xmlns:a16="http://schemas.microsoft.com/office/drawing/2014/main" id="{62B8C339-1E2E-D100-3748-06F1DA82AF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6C3A0B-C84F-EB4D-66BA-36B5DCDD7917}"/>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7761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26ED7-C03A-95E1-BC49-5FD53FCD97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AF172-E041-99AC-255A-8B5AB21FC198}"/>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4" name="Footer Placeholder 3">
            <a:extLst>
              <a:ext uri="{FF2B5EF4-FFF2-40B4-BE49-F238E27FC236}">
                <a16:creationId xmlns:a16="http://schemas.microsoft.com/office/drawing/2014/main" id="{2AC00131-E27D-75AB-A7EA-C5355539F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567D31-2DC5-DB2A-29BF-E0835B1015D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237201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01730-6A3E-18EC-47DD-A614769CD06C}"/>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3" name="Footer Placeholder 2">
            <a:extLst>
              <a:ext uri="{FF2B5EF4-FFF2-40B4-BE49-F238E27FC236}">
                <a16:creationId xmlns:a16="http://schemas.microsoft.com/office/drawing/2014/main" id="{F14E3FDD-3A6C-B024-AEC6-BED99AB03C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FCE5AC-7F66-41A2-B146-4000CBB93B83}"/>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1468019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C3546-C49D-9798-0C37-F80C19352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1DCA46A-6FFF-8B45-A293-C794CFBD62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469AA1-2D1A-3054-CDD6-567969990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2BBB5-2CDF-8FC1-981F-4A0C5518ABC3}"/>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D1DFD70F-5533-0BBF-9AEF-91CAC5B0FE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28F2FB-2DEE-F0A1-465D-C673D1397229}"/>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352322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939B4-E217-B28D-30FF-2C0AB0D75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43FFDC-E88F-1F0C-ECF0-7AA21FFA7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BE10CB-D284-A341-F846-78EED0D97B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D62789-07EF-DBB0-122A-BEA8179E60B0}"/>
              </a:ext>
            </a:extLst>
          </p:cNvPr>
          <p:cNvSpPr>
            <a:spLocks noGrp="1"/>
          </p:cNvSpPr>
          <p:nvPr>
            <p:ph type="dt" sz="half" idx="10"/>
          </p:nvPr>
        </p:nvSpPr>
        <p:spPr/>
        <p:txBody>
          <a:bodyPr/>
          <a:lstStyle/>
          <a:p>
            <a:fld id="{9B35F583-0148-4553-964E-C48E0D09F0A7}" type="datetimeFigureOut">
              <a:rPr lang="en-US" smtClean="0"/>
              <a:t>2/26/2024</a:t>
            </a:fld>
            <a:endParaRPr lang="en-US"/>
          </a:p>
        </p:txBody>
      </p:sp>
      <p:sp>
        <p:nvSpPr>
          <p:cNvPr id="6" name="Footer Placeholder 5">
            <a:extLst>
              <a:ext uri="{FF2B5EF4-FFF2-40B4-BE49-F238E27FC236}">
                <a16:creationId xmlns:a16="http://schemas.microsoft.com/office/drawing/2014/main" id="{375C2917-4D78-E2C5-B240-2C83A2A028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4E6FDF-BCDB-7F7A-F813-4FDA4DCAD790}"/>
              </a:ext>
            </a:extLst>
          </p:cNvPr>
          <p:cNvSpPr>
            <a:spLocks noGrp="1"/>
          </p:cNvSpPr>
          <p:nvPr>
            <p:ph type="sldNum" sz="quarter" idx="12"/>
          </p:nvPr>
        </p:nvSpPr>
        <p:spPr/>
        <p:txBody>
          <a:bodyPr/>
          <a:lstStyle/>
          <a:p>
            <a:fld id="{E5E96640-AC40-4FB1-869D-32BD2614E6D2}" type="slidenum">
              <a:rPr lang="en-US" smtClean="0"/>
              <a:t>‹#›</a:t>
            </a:fld>
            <a:endParaRPr lang="en-US"/>
          </a:p>
        </p:txBody>
      </p:sp>
    </p:spTree>
    <p:extLst>
      <p:ext uri="{BB962C8B-B14F-4D97-AF65-F5344CB8AC3E}">
        <p14:creationId xmlns:p14="http://schemas.microsoft.com/office/powerpoint/2010/main" val="2777117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CE697A-28CD-EDD6-6415-D3C701EC59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0A0CBA-D392-B3C6-11C8-2B7A43CDAA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2FCAAC-A88B-1C44-0137-1A638B2A3B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9B35F583-0148-4553-964E-C48E0D09F0A7}" type="datetimeFigureOut">
              <a:rPr lang="en-US" smtClean="0"/>
              <a:pPr/>
              <a:t>2/26/2024</a:t>
            </a:fld>
            <a:endParaRPr lang="en-US"/>
          </a:p>
        </p:txBody>
      </p:sp>
      <p:sp>
        <p:nvSpPr>
          <p:cNvPr id="5" name="Footer Placeholder 4">
            <a:extLst>
              <a:ext uri="{FF2B5EF4-FFF2-40B4-BE49-F238E27FC236}">
                <a16:creationId xmlns:a16="http://schemas.microsoft.com/office/drawing/2014/main" id="{C98EEFD4-4D1A-FAD6-8C8F-648DA608DE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en-US"/>
          </a:p>
        </p:txBody>
      </p:sp>
      <p:sp>
        <p:nvSpPr>
          <p:cNvPr id="6" name="Slide Number Placeholder 5">
            <a:extLst>
              <a:ext uri="{FF2B5EF4-FFF2-40B4-BE49-F238E27FC236}">
                <a16:creationId xmlns:a16="http://schemas.microsoft.com/office/drawing/2014/main" id="{10BC7197-0211-521E-ABF8-E35EA0FC83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E5E96640-AC40-4FB1-869D-32BD2614E6D2}" type="slidenum">
              <a:rPr lang="en-US" smtClean="0"/>
              <a:pPr/>
              <a:t>‹#›</a:t>
            </a:fld>
            <a:endParaRPr lang="en-US"/>
          </a:p>
        </p:txBody>
      </p:sp>
    </p:spTree>
    <p:extLst>
      <p:ext uri="{BB962C8B-B14F-4D97-AF65-F5344CB8AC3E}">
        <p14:creationId xmlns:p14="http://schemas.microsoft.com/office/powerpoint/2010/main" val="101289674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UTM Avo" panose="0204060305050602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949BE-1264-40E4-BDA5-77919F8C2881}" type="datetimeFigureOut">
              <a:rPr lang="en-US" smtClean="0"/>
              <a:t>2/26/2024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676ABB-7A76-4521-92C4-E4A5C9A8EA59}" type="slidenum">
              <a:rPr lang="en-US" smtClean="0"/>
              <a:t>‹#›</a:t>
            </a:fld>
            <a:endParaRPr lang="en-US"/>
          </a:p>
        </p:txBody>
      </p:sp>
    </p:spTree>
    <p:extLst>
      <p:ext uri="{BB962C8B-B14F-4D97-AF65-F5344CB8AC3E}">
        <p14:creationId xmlns:p14="http://schemas.microsoft.com/office/powerpoint/2010/main" val="41326095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CB8E471B-AE77-BA89-2C2C-3C1B3FFC444A}"/>
              </a:ext>
            </a:extLst>
          </p:cNvPr>
          <p:cNvSpPr txBox="1"/>
          <p:nvPr userDrawn="1"/>
        </p:nvSpPr>
        <p:spPr>
          <a:xfrm>
            <a:off x="0" y="-27349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AD2C8457-2C65-AECF-4226-BAA6D30A47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05DB20-E44C-5BFC-4FA7-C96AFFC982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A4B673-F1CA-CC81-D3CF-2EA41B43D8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DEAE1-69FA-42CF-B65D-944C8BD08CC2}" type="datetimeFigureOut">
              <a:rPr lang="en-US" smtClean="0"/>
              <a:t>2/26/2024</a:t>
            </a:fld>
            <a:endParaRPr lang="en-US"/>
          </a:p>
        </p:txBody>
      </p:sp>
      <p:sp>
        <p:nvSpPr>
          <p:cNvPr id="5" name="Footer Placeholder 4">
            <a:extLst>
              <a:ext uri="{FF2B5EF4-FFF2-40B4-BE49-F238E27FC236}">
                <a16:creationId xmlns:a16="http://schemas.microsoft.com/office/drawing/2014/main" id="{7925DDE0-5353-BD71-71EC-BEA2574C66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CE4915A-B8CD-FCF9-59A0-649E8CB84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FCAD0A-DAF0-46D1-BC9F-C74D80005738}" type="slidenum">
              <a:rPr lang="en-US" smtClean="0"/>
              <a:t>‹#›</a:t>
            </a:fld>
            <a:endParaRPr lang="en-US"/>
          </a:p>
        </p:txBody>
      </p:sp>
    </p:spTree>
    <p:extLst>
      <p:ext uri="{BB962C8B-B14F-4D97-AF65-F5344CB8AC3E}">
        <p14:creationId xmlns:p14="http://schemas.microsoft.com/office/powerpoint/2010/main" val="4878610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hoc10.vn/doc-sach/tieng-viet-4-tap-2/1/388/76/" TargetMode="External"/><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5.png"/><Relationship Id="rId2" Type="http://schemas.openxmlformats.org/officeDocument/2006/relationships/slideLayout" Target="../slideLayouts/slideLayout23.xml"/><Relationship Id="rId1" Type="http://schemas.openxmlformats.org/officeDocument/2006/relationships/tags" Target="../tags/tag1.xml"/><Relationship Id="rId6" Type="http://schemas.microsoft.com/office/2007/relationships/hdphoto" Target="../media/hdphoto2.wdp"/><Relationship Id="rId5" Type="http://schemas.openxmlformats.org/officeDocument/2006/relationships/image" Target="../media/image24.png"/><Relationship Id="rId4" Type="http://schemas.openxmlformats.org/officeDocument/2006/relationships/hyperlink" Target="https://www.facebook.com/groups/hoc10donghanhcunggiaovientieuhoc"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hoc10.vn/doc-sach/tieng-viet-4-tap-2/1/388/76/"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hoc10.vn/luyen-tap/11582"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3A7158-F256-0F37-DC68-7D8AA6BFCB04}"/>
              </a:ext>
            </a:extLst>
          </p:cNvPr>
          <p:cNvSpPr txBox="1"/>
          <p:nvPr/>
        </p:nvSpPr>
        <p:spPr>
          <a:xfrm>
            <a:off x="8910084" y="141514"/>
            <a:ext cx="32819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a:sym typeface="Arial"/>
              </a:rPr>
              <a:t>TIẾNG VIỆT 4</a:t>
            </a:r>
          </a:p>
        </p:txBody>
      </p:sp>
      <p:sp>
        <p:nvSpPr>
          <p:cNvPr id="5" name="Rectangle 4">
            <a:extLst>
              <a:ext uri="{FF2B5EF4-FFF2-40B4-BE49-F238E27FC236}">
                <a16:creationId xmlns:a16="http://schemas.microsoft.com/office/drawing/2014/main" id="{824A85AF-B5D2-9AE2-F443-FFA2E121B5BA}"/>
              </a:ext>
            </a:extLst>
          </p:cNvPr>
          <p:cNvSpPr/>
          <p:nvPr/>
        </p:nvSpPr>
        <p:spPr>
          <a:xfrm>
            <a:off x="10994960" y="730646"/>
            <a:ext cx="990977"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err="1">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Tập</a:t>
            </a:r>
            <a:r>
              <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rPr>
              <a:t> </a:t>
            </a:r>
            <a:r>
              <a:rPr lang="en-US" sz="2400" kern="0" dirty="0">
                <a:solidFill>
                  <a:srgbClr val="FFFFFF"/>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sym typeface="Arial"/>
              </a:rPr>
              <a:t>2</a:t>
            </a:r>
            <a:endParaRPr kumimoji="0" lang="en-US" sz="24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UTM Avo" panose="02040603050506020204" pitchFamily="18" charset="0"/>
              <a:cs typeface="Arial" panose="020B0604020202020204" pitchFamily="34" charset="0"/>
              <a:sym typeface="Arial"/>
            </a:endParaRPr>
          </a:p>
        </p:txBody>
      </p:sp>
      <p:sp>
        <p:nvSpPr>
          <p:cNvPr id="10" name="Google Shape;54;p1">
            <a:extLst>
              <a:ext uri="{FF2B5EF4-FFF2-40B4-BE49-F238E27FC236}">
                <a16:creationId xmlns:a16="http://schemas.microsoft.com/office/drawing/2014/main" id="{E2DA8A9E-0953-ED8C-7BAC-84F79CDCD854}"/>
              </a:ext>
            </a:extLst>
          </p:cNvPr>
          <p:cNvSpPr txBox="1">
            <a:spLocks/>
          </p:cNvSpPr>
          <p:nvPr/>
        </p:nvSpPr>
        <p:spPr>
          <a:xfrm>
            <a:off x="933450" y="1610586"/>
            <a:ext cx="10325100" cy="3636828"/>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50000"/>
              </a:lnSpc>
              <a:spcBef>
                <a:spcPts val="0"/>
              </a:spcBef>
              <a:spcAft>
                <a:spcPts val="0"/>
              </a:spcAft>
              <a:buClr>
                <a:srgbClr val="000000"/>
              </a:buClr>
              <a:buSzPts val="990"/>
              <a:buFont typeface="Arial"/>
              <a:buNone/>
              <a:tabLst/>
              <a:defRPr/>
            </a:pPr>
            <a:r>
              <a:rPr kumimoji="0" lang="en-US" sz="4800" b="1" i="0" u="none" strike="noStrike" kern="0" cap="none" spc="0" normalizeH="0" baseline="0" noProof="0" dirty="0" err="1">
                <a:ln>
                  <a:noFill/>
                </a:ln>
                <a:solidFill>
                  <a:srgbClr val="002060"/>
                </a:solidFill>
                <a:effectLst/>
                <a:uLnTx/>
                <a:uFillTx/>
                <a:latin typeface="UTM Avo" panose="02040603050506020204" pitchFamily="18" charset="0"/>
                <a:cs typeface="Calibri"/>
                <a:sym typeface="Calibri"/>
              </a:rPr>
              <a:t>Tuần</a:t>
            </a:r>
            <a:r>
              <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rPr>
              <a:t> </a:t>
            </a:r>
            <a:r>
              <a:rPr lang="en-US" sz="4800" b="1" kern="0" dirty="0">
                <a:solidFill>
                  <a:srgbClr val="002060"/>
                </a:solidFill>
                <a:latin typeface="UTM Avo" panose="02040603050506020204" pitchFamily="18" charset="0"/>
              </a:rPr>
              <a:t>28</a:t>
            </a:r>
            <a:endParaRPr kumimoji="0" lang="en-US" sz="4800" b="1" i="0" u="none" strike="noStrike" kern="0" cap="none" spc="0" normalizeH="0" baseline="0" noProof="0" dirty="0">
              <a:ln>
                <a:noFill/>
              </a:ln>
              <a:solidFill>
                <a:srgbClr val="002060"/>
              </a:solidFill>
              <a:effectLst/>
              <a:uLnTx/>
              <a:uFillTx/>
              <a:latin typeface="UTM Avo" panose="02040603050506020204" pitchFamily="18" charset="0"/>
              <a:cs typeface="Calibri"/>
              <a:sym typeface="Calibri"/>
            </a:endParaRPr>
          </a:p>
          <a:p>
            <a:pPr marL="0" marR="0" lvl="0" indent="0" algn="ctr" defTabSz="914377" rtl="0" eaLnBrk="1" fontAlgn="auto" latinLnBrk="0" hangingPunct="1">
              <a:lnSpc>
                <a:spcPct val="150000"/>
              </a:lnSpc>
              <a:spcBef>
                <a:spcPts val="0"/>
              </a:spcBef>
              <a:spcAft>
                <a:spcPts val="0"/>
              </a:spcAft>
              <a:buClr>
                <a:srgbClr val="000000"/>
              </a:buClr>
              <a:buSzPts val="4400"/>
              <a:buFont typeface="Calibri"/>
              <a:buNone/>
              <a:tabLst/>
              <a:defRPr/>
            </a:pPr>
            <a:r>
              <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Arial" panose="020B0604020202020204" pitchFamily="34" charset="0"/>
                <a:sym typeface="Calibri"/>
              </a:rPr>
              <a:t>Luyện từ và câu: Luyện tập về lựa chọn từ ngữ</a:t>
            </a:r>
            <a:endParaRPr kumimoji="0" lang="vi-VN" sz="4800" b="1" i="0" u="none" strike="noStrike" kern="0" cap="none" spc="0" normalizeH="0" baseline="0" noProof="0" dirty="0">
              <a:ln>
                <a:noFill/>
              </a:ln>
              <a:solidFill>
                <a:srgbClr val="FF0000"/>
              </a:solidFill>
              <a:effectLst/>
              <a:uLnTx/>
              <a:uFillTx/>
              <a:latin typeface="UTM Avo" panose="02040603050506020204" pitchFamily="18" charset="0"/>
              <a:cs typeface="Calibri"/>
              <a:sym typeface="Calibri"/>
            </a:endParaRPr>
          </a:p>
        </p:txBody>
      </p:sp>
    </p:spTree>
    <p:extLst>
      <p:ext uri="{BB962C8B-B14F-4D97-AF65-F5344CB8AC3E}">
        <p14:creationId xmlns:p14="http://schemas.microsoft.com/office/powerpoint/2010/main" val="3438162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8A025BC-76E9-56DF-A27A-DCF0A49F3BF0}"/>
            </a:ext>
          </a:extLst>
        </p:cNvPr>
        <p:cNvGrpSpPr/>
        <p:nvPr/>
      </p:nvGrpSpPr>
      <p:grpSpPr>
        <a:xfrm>
          <a:off x="0" y="0"/>
          <a:ext cx="0" cy="0"/>
          <a:chOff x="0" y="0"/>
          <a:chExt cx="0" cy="0"/>
        </a:xfrm>
      </p:grpSpPr>
      <p:sp>
        <p:nvSpPr>
          <p:cNvPr id="11" name="Google Shape;169;p10">
            <a:extLst>
              <a:ext uri="{FF2B5EF4-FFF2-40B4-BE49-F238E27FC236}">
                <a16:creationId xmlns:a16="http://schemas.microsoft.com/office/drawing/2014/main" id="{019AFB9B-A2F0-8B5A-533C-023A94676D95}"/>
              </a:ext>
            </a:extLst>
          </p:cNvPr>
          <p:cNvSpPr/>
          <p:nvPr/>
        </p:nvSpPr>
        <p:spPr>
          <a:xfrm>
            <a:off x="509771" y="2320541"/>
            <a:ext cx="11172457" cy="4105659"/>
          </a:xfrm>
          <a:prstGeom prst="roundRect">
            <a:avLst>
              <a:gd name="adj" fmla="val 6884"/>
            </a:avLst>
          </a:prstGeom>
          <a:solidFill>
            <a:schemeClr val="lt1"/>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400" dirty="0">
                <a:solidFill>
                  <a:schemeClr val="bg1"/>
                </a:solidFill>
                <a:latin typeface="UTM Avo" panose="02040603050506020204" pitchFamily="18" charset="0"/>
              </a:rPr>
              <a:t>Hồ về thu, nước </a:t>
            </a:r>
            <a:r>
              <a:rPr lang="vi-VN" sz="2400" i="1" dirty="0">
                <a:solidFill>
                  <a:schemeClr val="bg1"/>
                </a:solidFill>
                <a:latin typeface="UTM Avo" panose="02040603050506020204" pitchFamily="18" charset="0"/>
              </a:rPr>
              <a:t>(trong vắt, trong trẻo)</a:t>
            </a:r>
            <a:r>
              <a:rPr lang="vi-VN" sz="2400" dirty="0">
                <a:solidFill>
                  <a:schemeClr val="bg1"/>
                </a:solidFill>
                <a:latin typeface="UTM Avo" panose="02040603050506020204" pitchFamily="18" charset="0"/>
              </a:rPr>
              <a:t>, mênh mông. Trăng toả sáng rọi vào các gợn sóng </a:t>
            </a:r>
            <a:r>
              <a:rPr lang="vi-VN" sz="2400" i="1" dirty="0">
                <a:solidFill>
                  <a:schemeClr val="bg1"/>
                </a:solidFill>
                <a:latin typeface="UTM Avo" panose="02040603050506020204" pitchFamily="18" charset="0"/>
              </a:rPr>
              <a:t>(ào ạt, lăn tăn)</a:t>
            </a:r>
            <a:r>
              <a:rPr lang="vi-VN" sz="2400" dirty="0">
                <a:solidFill>
                  <a:schemeClr val="bg1"/>
                </a:solidFill>
                <a:latin typeface="UTM Avo" panose="02040603050506020204" pitchFamily="18" charset="0"/>
              </a:rPr>
              <a:t>. Thuyền ra khỏi bờ thì hãy hãy gió đông nam, sóng vỗ rập rình. Một lát, thuyền vào gần một đám sen. Bấy giờ, sen trên hồ đã gần tàn nhưng vẫn còn lơ thơ mấy đoá hoa nở muộn. Mùi hương đưa theo chiều gió </a:t>
            </a:r>
            <a:r>
              <a:rPr lang="vi-VN" sz="2400" i="1" dirty="0">
                <a:solidFill>
                  <a:schemeClr val="bg1"/>
                </a:solidFill>
                <a:latin typeface="UTM Avo" panose="02040603050506020204" pitchFamily="18" charset="0"/>
              </a:rPr>
              <a:t>(ngào ngạt, sực nức)</a:t>
            </a:r>
            <a:r>
              <a:rPr lang="vi-VN" sz="2400" dirty="0">
                <a:solidFill>
                  <a:schemeClr val="bg1"/>
                </a:solidFill>
                <a:latin typeface="UTM Avo" panose="02040603050506020204" pitchFamily="18" charset="0"/>
              </a:rPr>
              <a:t>. Thuyền theo gió cứ từ từ mà đi ra giữa khoảng </a:t>
            </a:r>
            <a:r>
              <a:rPr lang="vi-VN" sz="2400" i="1" dirty="0">
                <a:solidFill>
                  <a:schemeClr val="bg1"/>
                </a:solidFill>
                <a:latin typeface="UTM Avo" panose="02040603050506020204" pitchFamily="18" charset="0"/>
              </a:rPr>
              <a:t>(vô tận, mênh mông).</a:t>
            </a:r>
          </a:p>
          <a:p>
            <a:pPr algn="r">
              <a:lnSpc>
                <a:spcPct val="150000"/>
              </a:lnSpc>
            </a:pPr>
            <a:r>
              <a:rPr lang="vi-VN" sz="2400" dirty="0">
                <a:solidFill>
                  <a:schemeClr val="bg1"/>
                </a:solidFill>
                <a:latin typeface="UTM Avo" panose="02040603050506020204" pitchFamily="18" charset="0"/>
              </a:rPr>
              <a:t>Theo PHAN KẾ BÍNH</a:t>
            </a:r>
          </a:p>
        </p:txBody>
      </p:sp>
      <p:sp>
        <p:nvSpPr>
          <p:cNvPr id="5" name="Google Shape;178;p11">
            <a:extLst>
              <a:ext uri="{FF2B5EF4-FFF2-40B4-BE49-F238E27FC236}">
                <a16:creationId xmlns:a16="http://schemas.microsoft.com/office/drawing/2014/main" id="{3E3C0F59-7119-479D-F479-4B762AF3C707}"/>
              </a:ext>
            </a:extLst>
          </p:cNvPr>
          <p:cNvSpPr/>
          <p:nvPr/>
        </p:nvSpPr>
        <p:spPr>
          <a:xfrm flipH="1">
            <a:off x="9423400" y="1303950"/>
            <a:ext cx="2768600" cy="70265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Đáp án</a:t>
            </a:r>
            <a:endParaRPr lang="en-US" sz="2800" b="1" kern="0" dirty="0">
              <a:solidFill>
                <a:srgbClr val="FFFFFF"/>
              </a:solidFill>
              <a:latin typeface="UTM Avo" panose="02040603050506020204" pitchFamily="18" charset="0"/>
              <a:cs typeface="Arial"/>
              <a:sym typeface="Arial"/>
            </a:endParaRPr>
          </a:p>
        </p:txBody>
      </p:sp>
      <p:cxnSp>
        <p:nvCxnSpPr>
          <p:cNvPr id="7" name="Google Shape;180;p11">
            <a:extLst>
              <a:ext uri="{FF2B5EF4-FFF2-40B4-BE49-F238E27FC236}">
                <a16:creationId xmlns:a16="http://schemas.microsoft.com/office/drawing/2014/main" id="{A1E3E534-3C62-14B5-849F-1A708FD577A5}"/>
              </a:ext>
            </a:extLst>
          </p:cNvPr>
          <p:cNvCxnSpPr>
            <a:cxnSpLocks/>
          </p:cNvCxnSpPr>
          <p:nvPr/>
        </p:nvCxnSpPr>
        <p:spPr>
          <a:xfrm>
            <a:off x="3397250" y="2959100"/>
            <a:ext cx="1301750" cy="0"/>
          </a:xfrm>
          <a:prstGeom prst="straightConnector1">
            <a:avLst/>
          </a:prstGeom>
          <a:noFill/>
          <a:ln w="57150" cap="flat" cmpd="sng">
            <a:solidFill>
              <a:srgbClr val="C00000"/>
            </a:solidFill>
            <a:prstDash val="solid"/>
            <a:round/>
            <a:headEnd type="none" w="sm" len="sm"/>
            <a:tailEnd type="none" w="sm" len="sm"/>
          </a:ln>
        </p:spPr>
      </p:cxnSp>
      <p:cxnSp>
        <p:nvCxnSpPr>
          <p:cNvPr id="8" name="Google Shape;181;p11">
            <a:extLst>
              <a:ext uri="{FF2B5EF4-FFF2-40B4-BE49-F238E27FC236}">
                <a16:creationId xmlns:a16="http://schemas.microsoft.com/office/drawing/2014/main" id="{95F763DC-78BE-071D-D1A5-A50F15D90376}"/>
              </a:ext>
            </a:extLst>
          </p:cNvPr>
          <p:cNvCxnSpPr/>
          <p:nvPr/>
        </p:nvCxnSpPr>
        <p:spPr>
          <a:xfrm>
            <a:off x="4899259" y="3533274"/>
            <a:ext cx="1016000" cy="0"/>
          </a:xfrm>
          <a:prstGeom prst="straightConnector1">
            <a:avLst/>
          </a:prstGeom>
          <a:noFill/>
          <a:ln w="57150" cap="flat" cmpd="sng">
            <a:solidFill>
              <a:srgbClr val="C00000"/>
            </a:solidFill>
            <a:prstDash val="solid"/>
            <a:round/>
            <a:headEnd type="none" w="sm" len="sm"/>
            <a:tailEnd type="none" w="sm" len="sm"/>
          </a:ln>
        </p:spPr>
      </p:cxnSp>
      <p:cxnSp>
        <p:nvCxnSpPr>
          <p:cNvPr id="9" name="Google Shape;182;p11">
            <a:extLst>
              <a:ext uri="{FF2B5EF4-FFF2-40B4-BE49-F238E27FC236}">
                <a16:creationId xmlns:a16="http://schemas.microsoft.com/office/drawing/2014/main" id="{BED0D8CD-215E-FFC4-3A4A-3305D04FF818}"/>
              </a:ext>
            </a:extLst>
          </p:cNvPr>
          <p:cNvCxnSpPr/>
          <p:nvPr/>
        </p:nvCxnSpPr>
        <p:spPr>
          <a:xfrm>
            <a:off x="6505074" y="5172777"/>
            <a:ext cx="1524000" cy="0"/>
          </a:xfrm>
          <a:prstGeom prst="straightConnector1">
            <a:avLst/>
          </a:prstGeom>
          <a:noFill/>
          <a:ln w="57150" cap="flat" cmpd="sng">
            <a:solidFill>
              <a:srgbClr val="C00000"/>
            </a:solidFill>
            <a:prstDash val="solid"/>
            <a:round/>
            <a:headEnd type="none" w="sm" len="sm"/>
            <a:tailEnd type="none" w="sm" len="sm"/>
          </a:ln>
        </p:spPr>
      </p:cxnSp>
      <p:cxnSp>
        <p:nvCxnSpPr>
          <p:cNvPr id="10" name="Google Shape;183;p11">
            <a:extLst>
              <a:ext uri="{FF2B5EF4-FFF2-40B4-BE49-F238E27FC236}">
                <a16:creationId xmlns:a16="http://schemas.microsoft.com/office/drawing/2014/main" id="{E053E890-8627-929D-F05C-2C755CDBFFE2}"/>
              </a:ext>
            </a:extLst>
          </p:cNvPr>
          <p:cNvCxnSpPr/>
          <p:nvPr/>
        </p:nvCxnSpPr>
        <p:spPr>
          <a:xfrm>
            <a:off x="6875647" y="5745163"/>
            <a:ext cx="1879600" cy="0"/>
          </a:xfrm>
          <a:prstGeom prst="straightConnector1">
            <a:avLst/>
          </a:prstGeom>
          <a:noFill/>
          <a:ln w="57150" cap="flat" cmpd="sng">
            <a:solidFill>
              <a:srgbClr val="C00000"/>
            </a:solidFill>
            <a:prstDash val="solid"/>
            <a:round/>
            <a:headEnd type="none" w="sm" len="sm"/>
            <a:tailEnd type="none" w="sm" len="sm"/>
          </a:ln>
        </p:spPr>
      </p:cxnSp>
    </p:spTree>
    <p:extLst>
      <p:ext uri="{BB962C8B-B14F-4D97-AF65-F5344CB8AC3E}">
        <p14:creationId xmlns:p14="http://schemas.microsoft.com/office/powerpoint/2010/main" val="73334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043230-04A7-7469-C84D-32CA97DBB83F}"/>
            </a:ext>
          </a:extLst>
        </p:cNvPr>
        <p:cNvGrpSpPr/>
        <p:nvPr/>
      </p:nvGrpSpPr>
      <p:grpSpPr>
        <a:xfrm>
          <a:off x="0" y="0"/>
          <a:ext cx="0" cy="0"/>
          <a:chOff x="0" y="0"/>
          <a:chExt cx="0" cy="0"/>
        </a:xfrm>
      </p:grpSpPr>
      <p:sp>
        <p:nvSpPr>
          <p:cNvPr id="7" name="Google Shape;117;p6">
            <a:extLst>
              <a:ext uri="{FF2B5EF4-FFF2-40B4-BE49-F238E27FC236}">
                <a16:creationId xmlns:a16="http://schemas.microsoft.com/office/drawing/2014/main" id="{6FE6A42C-E42C-4BF6-854B-B20CE16189F8}"/>
              </a:ext>
            </a:extLst>
          </p:cNvPr>
          <p:cNvSpPr/>
          <p:nvPr/>
        </p:nvSpPr>
        <p:spPr>
          <a:xfrm>
            <a:off x="3429000" y="1050255"/>
            <a:ext cx="5334000" cy="762000"/>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5D3D2F"/>
                </a:solidFill>
                <a:latin typeface="UTM Avo" panose="02040603050506020204" pitchFamily="18" charset="0"/>
                <a:cs typeface="Arial"/>
                <a:sym typeface="Arial"/>
              </a:rPr>
              <a:t>Bài tập 3 SGK tr.76</a:t>
            </a:r>
            <a:endParaRPr lang="en-US" sz="2800" b="1" kern="0" dirty="0" err="1">
              <a:solidFill>
                <a:srgbClr val="5D3D2F"/>
              </a:solidFill>
              <a:latin typeface="UTM Avo" panose="02040603050506020204" pitchFamily="18" charset="0"/>
              <a:cs typeface="Arial"/>
              <a:sym typeface="Arial"/>
            </a:endParaRPr>
          </a:p>
        </p:txBody>
      </p:sp>
      <p:sp>
        <p:nvSpPr>
          <p:cNvPr id="2" name="Google Shape;169;p10">
            <a:extLst>
              <a:ext uri="{FF2B5EF4-FFF2-40B4-BE49-F238E27FC236}">
                <a16:creationId xmlns:a16="http://schemas.microsoft.com/office/drawing/2014/main" id="{ADE0A1F3-B2CE-2244-8578-A3998EADFAF2}"/>
              </a:ext>
            </a:extLst>
          </p:cNvPr>
          <p:cNvSpPr/>
          <p:nvPr/>
        </p:nvSpPr>
        <p:spPr>
          <a:xfrm>
            <a:off x="509771" y="1812255"/>
            <a:ext cx="11172457" cy="2547405"/>
          </a:xfrm>
          <a:prstGeom prst="roundRect">
            <a:avLst>
              <a:gd name="adj" fmla="val 6884"/>
            </a:avLst>
          </a:prstGeom>
          <a:solidFill>
            <a:schemeClr val="lt1"/>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342900" indent="-342900" algn="just">
              <a:lnSpc>
                <a:spcPct val="150000"/>
              </a:lnSpc>
              <a:buFont typeface="Arial" panose="020B0604020202020204" pitchFamily="34" charset="0"/>
              <a:buChar char="•"/>
            </a:pPr>
            <a:r>
              <a:rPr lang="vi-VN" sz="2400" dirty="0">
                <a:solidFill>
                  <a:schemeClr val="bg1"/>
                </a:solidFill>
                <a:latin typeface="UTM Avo" panose="02040603050506020204" pitchFamily="18" charset="0"/>
              </a:rPr>
              <a:t>Viết một đoạn văn ngắn về hình ảnh người thiếu niên dũng cảm trong bài thơ “Em bé Bảo Ninh”.</a:t>
            </a:r>
          </a:p>
          <a:p>
            <a:pPr marL="342900" indent="-342900" algn="just">
              <a:lnSpc>
                <a:spcPct val="150000"/>
              </a:lnSpc>
              <a:buFont typeface="Arial" panose="020B0604020202020204" pitchFamily="34" charset="0"/>
              <a:buChar char="•"/>
            </a:pPr>
            <a:r>
              <a:rPr lang="vi-VN" sz="2400" dirty="0">
                <a:solidFill>
                  <a:schemeClr val="bg1"/>
                </a:solidFill>
                <a:latin typeface="UTM Avo" panose="02040603050506020204" pitchFamily="18" charset="0"/>
              </a:rPr>
              <a:t>Chọn một từ em thích trong đoạn văn và cho biết từ đó phản ánh đúng cảm nghĩ của em về nhân vật như thế nào.</a:t>
            </a:r>
          </a:p>
        </p:txBody>
      </p:sp>
      <p:pic>
        <p:nvPicPr>
          <p:cNvPr id="4" name="Google Shape;194;p13">
            <a:extLst>
              <a:ext uri="{FF2B5EF4-FFF2-40B4-BE49-F238E27FC236}">
                <a16:creationId xmlns:a16="http://schemas.microsoft.com/office/drawing/2014/main" id="{15B8293F-E80F-933D-33B0-FD6B659573CE}"/>
              </a:ext>
            </a:extLst>
          </p:cNvPr>
          <p:cNvPicPr preferRelativeResize="0"/>
          <p:nvPr/>
        </p:nvPicPr>
        <p:blipFill rotWithShape="1">
          <a:blip r:embed="rId3">
            <a:alphaModFix/>
          </a:blip>
          <a:srcRect/>
          <a:stretch/>
        </p:blipFill>
        <p:spPr>
          <a:xfrm>
            <a:off x="3835399" y="4359660"/>
            <a:ext cx="4521200" cy="2353629"/>
          </a:xfrm>
          <a:prstGeom prst="rect">
            <a:avLst/>
          </a:prstGeom>
          <a:noFill/>
          <a:ln>
            <a:noFill/>
          </a:ln>
        </p:spPr>
      </p:pic>
    </p:spTree>
    <p:extLst>
      <p:ext uri="{BB962C8B-B14F-4D97-AF65-F5344CB8AC3E}">
        <p14:creationId xmlns:p14="http://schemas.microsoft.com/office/powerpoint/2010/main" val="1844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6441A24-9047-3136-714F-68CFD17FCF5D}"/>
            </a:ext>
          </a:extLst>
        </p:cNvPr>
        <p:cNvGrpSpPr/>
        <p:nvPr/>
      </p:nvGrpSpPr>
      <p:grpSpPr>
        <a:xfrm>
          <a:off x="0" y="0"/>
          <a:ext cx="0" cy="0"/>
          <a:chOff x="0" y="0"/>
          <a:chExt cx="0" cy="0"/>
        </a:xfrm>
      </p:grpSpPr>
      <p:sp>
        <p:nvSpPr>
          <p:cNvPr id="3" name="Google Shape;203;p14">
            <a:extLst>
              <a:ext uri="{FF2B5EF4-FFF2-40B4-BE49-F238E27FC236}">
                <a16:creationId xmlns:a16="http://schemas.microsoft.com/office/drawing/2014/main" id="{1B5CB0F1-4895-39EE-5D39-50B15DC0785E}"/>
              </a:ext>
            </a:extLst>
          </p:cNvPr>
          <p:cNvSpPr/>
          <p:nvPr/>
        </p:nvSpPr>
        <p:spPr>
          <a:xfrm>
            <a:off x="0" y="1689100"/>
            <a:ext cx="3886200"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Đoạn văn gợi ý</a:t>
            </a:r>
            <a:endParaRPr lang="en-US" sz="2800" b="1" kern="0" dirty="0">
              <a:solidFill>
                <a:srgbClr val="FFFFFF"/>
              </a:solidFill>
              <a:latin typeface="UTM Avo" panose="02040603050506020204" pitchFamily="18" charset="0"/>
              <a:cs typeface="Arial"/>
              <a:sym typeface="Arial"/>
            </a:endParaRPr>
          </a:p>
        </p:txBody>
      </p:sp>
      <p:sp>
        <p:nvSpPr>
          <p:cNvPr id="5" name="Google Shape;204;p14">
            <a:extLst>
              <a:ext uri="{FF2B5EF4-FFF2-40B4-BE49-F238E27FC236}">
                <a16:creationId xmlns:a16="http://schemas.microsoft.com/office/drawing/2014/main" id="{7E6E539B-B5D7-F4EC-AB8A-41B723F88BA1}"/>
              </a:ext>
            </a:extLst>
          </p:cNvPr>
          <p:cNvSpPr/>
          <p:nvPr/>
        </p:nvSpPr>
        <p:spPr>
          <a:xfrm>
            <a:off x="344272" y="2511163"/>
            <a:ext cx="11503455" cy="4118237"/>
          </a:xfrm>
          <a:prstGeom prst="roundRect">
            <a:avLst>
              <a:gd name="adj" fmla="val 4264"/>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en-US" sz="2400" kern="0">
                <a:solidFill>
                  <a:srgbClr val="000000"/>
                </a:solidFill>
                <a:latin typeface="UTM Avo" panose="02040603050506020204" pitchFamily="18" charset="0"/>
                <a:cs typeface="Arial"/>
                <a:sym typeface="Arial"/>
              </a:rPr>
              <a:t>	</a:t>
            </a:r>
            <a:r>
              <a:rPr lang="vi-VN" sz="2400" kern="0">
                <a:solidFill>
                  <a:srgbClr val="000000"/>
                </a:solidFill>
                <a:latin typeface="UTM Avo" panose="02040603050506020204" pitchFamily="18" charset="0"/>
                <a:cs typeface="Arial"/>
                <a:sym typeface="Arial"/>
              </a:rPr>
              <a:t>Bạn </a:t>
            </a:r>
            <a:r>
              <a:rPr lang="vi-VN" sz="2400" kern="0" dirty="0">
                <a:solidFill>
                  <a:srgbClr val="000000"/>
                </a:solidFill>
                <a:latin typeface="UTM Avo" panose="02040603050506020204" pitchFamily="18" charset="0"/>
                <a:cs typeface="Arial"/>
                <a:sym typeface="Arial"/>
              </a:rPr>
              <a:t>nhỏ trong bài thơ </a:t>
            </a:r>
            <a:r>
              <a:rPr lang="vi-VN" sz="2400" i="1" kern="0" dirty="0">
                <a:solidFill>
                  <a:srgbClr val="000000"/>
                </a:solidFill>
                <a:latin typeface="UTM Avo" panose="02040603050506020204" pitchFamily="18" charset="0"/>
                <a:cs typeface="Arial"/>
                <a:sym typeface="Arial"/>
              </a:rPr>
              <a:t>“Em bé Bảo Ninh” </a:t>
            </a:r>
            <a:r>
              <a:rPr lang="vi-VN" sz="2400" kern="0" dirty="0">
                <a:solidFill>
                  <a:srgbClr val="000000"/>
                </a:solidFill>
                <a:latin typeface="UTM Avo" panose="02040603050506020204" pitchFamily="18" charset="0"/>
                <a:cs typeface="Arial"/>
                <a:sym typeface="Arial"/>
              </a:rPr>
              <a:t>là một thiếu niên gan dạ và cũng rất hồn nhiên. Giữa lúc máy bay Mỹ điên cuồng bắn phá, bạn nhỏ ấy đã xông lên tiếp đạn cho các cô chú dân quân bắn máy bay địch. Bài thơ ví bạn nhỏ như một cánh tên rẽ gió bay trên cồn cát, thật là mạnh mẽ. Khi thấy máy bay của Mỹ bị các cô chú dân quân bắn cháy, bạn nhỏ ấy vui mừng reo lên, nhảy lên và chạy đi báo tin vui như một chú chim non hót vang lưng trời bài ca chiến thắng. Em rất yêu quý và tự hào về bạn nhỏ.</a:t>
            </a:r>
          </a:p>
        </p:txBody>
      </p:sp>
    </p:spTree>
    <p:extLst>
      <p:ext uri="{BB962C8B-B14F-4D97-AF65-F5344CB8AC3E}">
        <p14:creationId xmlns:p14="http://schemas.microsoft.com/office/powerpoint/2010/main" val="30942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D82E3C7-D006-E903-C6F9-48493391FE01}"/>
            </a:ext>
          </a:extLst>
        </p:cNvPr>
        <p:cNvGrpSpPr/>
        <p:nvPr/>
      </p:nvGrpSpPr>
      <p:grpSpPr>
        <a:xfrm>
          <a:off x="0" y="0"/>
          <a:ext cx="0" cy="0"/>
          <a:chOff x="0" y="0"/>
          <a:chExt cx="0" cy="0"/>
        </a:xfrm>
      </p:grpSpPr>
      <p:sp>
        <p:nvSpPr>
          <p:cNvPr id="2" name="Google Shape;212;p15">
            <a:extLst>
              <a:ext uri="{FF2B5EF4-FFF2-40B4-BE49-F238E27FC236}">
                <a16:creationId xmlns:a16="http://schemas.microsoft.com/office/drawing/2014/main" id="{20D0E442-4BE5-197A-58BE-E4BE5EB8B3A8}"/>
              </a:ext>
            </a:extLst>
          </p:cNvPr>
          <p:cNvSpPr/>
          <p:nvPr/>
        </p:nvSpPr>
        <p:spPr>
          <a:xfrm>
            <a:off x="643592" y="2423261"/>
            <a:ext cx="3016931" cy="1042751"/>
          </a:xfrm>
          <a:prstGeom prst="roundRect">
            <a:avLst>
              <a:gd name="adj" fmla="val 12421"/>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400" kern="0">
                <a:solidFill>
                  <a:srgbClr val="000000"/>
                </a:solidFill>
                <a:latin typeface="UTM Avo" panose="02040603050506020204" pitchFamily="18" charset="0"/>
                <a:cs typeface="Arial"/>
                <a:sym typeface="Arial"/>
              </a:rPr>
              <a:t>Hồn nhiên</a:t>
            </a:r>
            <a:endParaRPr lang="en-US" sz="2400" kern="0" dirty="0">
              <a:solidFill>
                <a:srgbClr val="000000"/>
              </a:solidFill>
              <a:latin typeface="UTM Avo" panose="02040603050506020204" pitchFamily="18" charset="0"/>
              <a:cs typeface="Arial"/>
              <a:sym typeface="Arial"/>
            </a:endParaRPr>
          </a:p>
        </p:txBody>
      </p:sp>
      <p:sp>
        <p:nvSpPr>
          <p:cNvPr id="4" name="Google Shape;213;p15">
            <a:extLst>
              <a:ext uri="{FF2B5EF4-FFF2-40B4-BE49-F238E27FC236}">
                <a16:creationId xmlns:a16="http://schemas.microsoft.com/office/drawing/2014/main" id="{0E51AB1A-4CA3-1F31-EE12-DFF130AA7A6F}"/>
              </a:ext>
            </a:extLst>
          </p:cNvPr>
          <p:cNvSpPr/>
          <p:nvPr/>
        </p:nvSpPr>
        <p:spPr>
          <a:xfrm>
            <a:off x="3859619" y="1140479"/>
            <a:ext cx="4472763" cy="942321"/>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u="sng" kern="0">
                <a:solidFill>
                  <a:srgbClr val="C00000"/>
                </a:solidFill>
                <a:latin typeface="UTM Avo" panose="02040603050506020204" pitchFamily="18" charset="0"/>
                <a:cs typeface="Arial"/>
                <a:sym typeface="Arial"/>
              </a:rPr>
              <a:t>Từ ngữ yêu thích</a:t>
            </a:r>
            <a:endParaRPr lang="en-US" sz="2800" b="1" u="sng" kern="0" dirty="0">
              <a:solidFill>
                <a:srgbClr val="C00000"/>
              </a:solidFill>
              <a:latin typeface="UTM Avo" panose="02040603050506020204" pitchFamily="18" charset="0"/>
              <a:cs typeface="Arial"/>
              <a:sym typeface="Arial"/>
            </a:endParaRPr>
          </a:p>
        </p:txBody>
      </p:sp>
      <p:sp>
        <p:nvSpPr>
          <p:cNvPr id="6" name="Google Shape;214;p15">
            <a:extLst>
              <a:ext uri="{FF2B5EF4-FFF2-40B4-BE49-F238E27FC236}">
                <a16:creationId xmlns:a16="http://schemas.microsoft.com/office/drawing/2014/main" id="{84B5CCB8-8005-2A64-2DE6-6FD542B52CCE}"/>
              </a:ext>
            </a:extLst>
          </p:cNvPr>
          <p:cNvSpPr/>
          <p:nvPr/>
        </p:nvSpPr>
        <p:spPr>
          <a:xfrm>
            <a:off x="7721600" y="2423261"/>
            <a:ext cx="3827081" cy="1042751"/>
          </a:xfrm>
          <a:prstGeom prst="roundRect">
            <a:avLst>
              <a:gd name="adj" fmla="val 12421"/>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400" kern="0">
                <a:solidFill>
                  <a:srgbClr val="000000"/>
                </a:solidFill>
                <a:latin typeface="UTM Avo" panose="02040603050506020204" pitchFamily="18" charset="0"/>
                <a:cs typeface="Arial"/>
                <a:sym typeface="Arial"/>
              </a:rPr>
              <a:t>Hót vang </a:t>
            </a:r>
            <a:endParaRPr lang="en-US" sz="2400" kern="0" dirty="0">
              <a:solidFill>
                <a:srgbClr val="000000"/>
              </a:solidFill>
              <a:latin typeface="UTM Avo" panose="02040603050506020204" pitchFamily="18" charset="0"/>
              <a:cs typeface="Arial"/>
              <a:sym typeface="Arial"/>
            </a:endParaRPr>
          </a:p>
        </p:txBody>
      </p:sp>
      <p:sp>
        <p:nvSpPr>
          <p:cNvPr id="7" name="Google Shape;215;p15">
            <a:extLst>
              <a:ext uri="{FF2B5EF4-FFF2-40B4-BE49-F238E27FC236}">
                <a16:creationId xmlns:a16="http://schemas.microsoft.com/office/drawing/2014/main" id="{EE0344C8-C862-FDCB-7F36-13D1829CE979}"/>
              </a:ext>
            </a:extLst>
          </p:cNvPr>
          <p:cNvSpPr/>
          <p:nvPr/>
        </p:nvSpPr>
        <p:spPr>
          <a:xfrm>
            <a:off x="4272864" y="2423261"/>
            <a:ext cx="3019294" cy="1042751"/>
          </a:xfrm>
          <a:prstGeom prst="roundRect">
            <a:avLst>
              <a:gd name="adj" fmla="val 12421"/>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lvl="0" algn="ctr">
              <a:buClr>
                <a:srgbClr val="000000"/>
              </a:buClr>
            </a:pPr>
            <a:r>
              <a:rPr lang="en-US" sz="2400" kern="0">
                <a:solidFill>
                  <a:srgbClr val="000000"/>
                </a:solidFill>
                <a:latin typeface="UTM Avo" panose="02040603050506020204" pitchFamily="18" charset="0"/>
                <a:cs typeface="Arial"/>
                <a:sym typeface="Arial"/>
              </a:rPr>
              <a:t>Gan dạ </a:t>
            </a:r>
            <a:endParaRPr lang="en-US" sz="2400" kern="0" dirty="0">
              <a:solidFill>
                <a:srgbClr val="000000"/>
              </a:solidFill>
              <a:latin typeface="UTM Avo" panose="02040603050506020204" pitchFamily="18" charset="0"/>
              <a:cs typeface="Arial"/>
              <a:sym typeface="Arial"/>
            </a:endParaRPr>
          </a:p>
        </p:txBody>
      </p:sp>
      <p:sp>
        <p:nvSpPr>
          <p:cNvPr id="8" name="Google Shape;216;p15">
            <a:extLst>
              <a:ext uri="{FF2B5EF4-FFF2-40B4-BE49-F238E27FC236}">
                <a16:creationId xmlns:a16="http://schemas.microsoft.com/office/drawing/2014/main" id="{3CDB8878-9B42-422A-61D7-ED2910FA3A4A}"/>
              </a:ext>
            </a:extLst>
          </p:cNvPr>
          <p:cNvSpPr/>
          <p:nvPr/>
        </p:nvSpPr>
        <p:spPr>
          <a:xfrm>
            <a:off x="643592" y="4188753"/>
            <a:ext cx="3016931" cy="2318723"/>
          </a:xfrm>
          <a:prstGeom prst="roundRect">
            <a:avLst>
              <a:gd name="adj" fmla="val 7886"/>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vi-VN" sz="2400" kern="0">
                <a:solidFill>
                  <a:srgbClr val="000000"/>
                </a:solidFill>
                <a:latin typeface="UTM Avo" panose="02040603050506020204" pitchFamily="18" charset="0"/>
                <a:cs typeface="Arial"/>
                <a:sym typeface="Arial"/>
              </a:rPr>
              <a:t>Diễn tả đúng hình ảnh bạn nhỏ ở cuối bài thơ.</a:t>
            </a:r>
            <a:endParaRPr lang="vi-VN" sz="2400" kern="0" dirty="0">
              <a:solidFill>
                <a:srgbClr val="000000"/>
              </a:solidFill>
              <a:latin typeface="UTM Avo" panose="02040603050506020204" pitchFamily="18" charset="0"/>
              <a:cs typeface="Arial"/>
              <a:sym typeface="Arial"/>
            </a:endParaRPr>
          </a:p>
        </p:txBody>
      </p:sp>
      <p:sp>
        <p:nvSpPr>
          <p:cNvPr id="9" name="Google Shape;217;p15">
            <a:extLst>
              <a:ext uri="{FF2B5EF4-FFF2-40B4-BE49-F238E27FC236}">
                <a16:creationId xmlns:a16="http://schemas.microsoft.com/office/drawing/2014/main" id="{8E1505F6-20DF-E876-63E4-424A5103A9D0}"/>
              </a:ext>
            </a:extLst>
          </p:cNvPr>
          <p:cNvSpPr/>
          <p:nvPr/>
        </p:nvSpPr>
        <p:spPr>
          <a:xfrm>
            <a:off x="4175117" y="4186233"/>
            <a:ext cx="3214785" cy="2318723"/>
          </a:xfrm>
          <a:prstGeom prst="roundRect">
            <a:avLst>
              <a:gd name="adj" fmla="val 7886"/>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en-US" sz="2400" kern="0">
                <a:solidFill>
                  <a:srgbClr val="000000"/>
                </a:solidFill>
                <a:latin typeface="UTM Avo" panose="02040603050506020204" pitchFamily="18" charset="0"/>
                <a:cs typeface="Arial"/>
                <a:sym typeface="Arial"/>
              </a:rPr>
              <a:t>Diễn tả sự dũng cảm của bạn nhỏ.</a:t>
            </a:r>
            <a:endParaRPr lang="en-US" sz="2400" kern="0" dirty="0">
              <a:solidFill>
                <a:srgbClr val="000000"/>
              </a:solidFill>
              <a:latin typeface="UTM Avo" panose="02040603050506020204" pitchFamily="18" charset="0"/>
              <a:cs typeface="Arial"/>
              <a:sym typeface="Arial"/>
            </a:endParaRPr>
          </a:p>
        </p:txBody>
      </p:sp>
      <p:sp>
        <p:nvSpPr>
          <p:cNvPr id="10" name="Google Shape;218;p15">
            <a:extLst>
              <a:ext uri="{FF2B5EF4-FFF2-40B4-BE49-F238E27FC236}">
                <a16:creationId xmlns:a16="http://schemas.microsoft.com/office/drawing/2014/main" id="{10BBE867-9D1E-B50E-CE22-09B6B93333E9}"/>
              </a:ext>
            </a:extLst>
          </p:cNvPr>
          <p:cNvSpPr/>
          <p:nvPr/>
        </p:nvSpPr>
        <p:spPr>
          <a:xfrm>
            <a:off x="7721600" y="4123858"/>
            <a:ext cx="3827081" cy="2318723"/>
          </a:xfrm>
          <a:prstGeom prst="roundRect">
            <a:avLst>
              <a:gd name="adj" fmla="val 7886"/>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vi-VN" sz="2400" kern="0">
                <a:solidFill>
                  <a:srgbClr val="000000"/>
                </a:solidFill>
                <a:latin typeface="UTM Avo" panose="02040603050506020204" pitchFamily="18" charset="0"/>
                <a:cs typeface="Arial"/>
                <a:sym typeface="Arial"/>
              </a:rPr>
              <a:t>Nói lên niềm vui vô hạn của chú chim non là bạn nhỏ trong bài thơ.</a:t>
            </a:r>
            <a:endParaRPr lang="vi-VN" sz="2400" kern="0" dirty="0">
              <a:solidFill>
                <a:srgbClr val="000000"/>
              </a:solidFill>
              <a:latin typeface="UTM Avo" panose="02040603050506020204" pitchFamily="18" charset="0"/>
              <a:cs typeface="Arial"/>
              <a:sym typeface="Arial"/>
            </a:endParaRPr>
          </a:p>
        </p:txBody>
      </p:sp>
      <p:sp>
        <p:nvSpPr>
          <p:cNvPr id="11" name="Google Shape;219;p15">
            <a:extLst>
              <a:ext uri="{FF2B5EF4-FFF2-40B4-BE49-F238E27FC236}">
                <a16:creationId xmlns:a16="http://schemas.microsoft.com/office/drawing/2014/main" id="{840722CA-12E7-C039-CCF3-A84C4C3CA805}"/>
              </a:ext>
            </a:extLst>
          </p:cNvPr>
          <p:cNvSpPr/>
          <p:nvPr/>
        </p:nvSpPr>
        <p:spPr>
          <a:xfrm>
            <a:off x="1693393" y="3466011"/>
            <a:ext cx="917327" cy="863600"/>
          </a:xfrm>
          <a:prstGeom prst="downArrow">
            <a:avLst>
              <a:gd name="adj1" fmla="val 50000"/>
              <a:gd name="adj2" fmla="val 50000"/>
            </a:avLst>
          </a:prstGeom>
          <a:solidFill>
            <a:srgbClr val="5D3D2F"/>
          </a:solidFill>
          <a:ln w="254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sp>
        <p:nvSpPr>
          <p:cNvPr id="12" name="Google Shape;220;p15">
            <a:extLst>
              <a:ext uri="{FF2B5EF4-FFF2-40B4-BE49-F238E27FC236}">
                <a16:creationId xmlns:a16="http://schemas.microsoft.com/office/drawing/2014/main" id="{2F91263C-2191-3028-A950-F8FB6695632C}"/>
              </a:ext>
            </a:extLst>
          </p:cNvPr>
          <p:cNvSpPr/>
          <p:nvPr/>
        </p:nvSpPr>
        <p:spPr>
          <a:xfrm>
            <a:off x="5323847" y="3452628"/>
            <a:ext cx="917327" cy="863600"/>
          </a:xfrm>
          <a:prstGeom prst="downArrow">
            <a:avLst>
              <a:gd name="adj1" fmla="val 50000"/>
              <a:gd name="adj2" fmla="val 50000"/>
            </a:avLst>
          </a:prstGeom>
          <a:solidFill>
            <a:srgbClr val="5D3D2F"/>
          </a:solidFill>
          <a:ln w="254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sp>
        <p:nvSpPr>
          <p:cNvPr id="13" name="Google Shape;221;p15">
            <a:extLst>
              <a:ext uri="{FF2B5EF4-FFF2-40B4-BE49-F238E27FC236}">
                <a16:creationId xmlns:a16="http://schemas.microsoft.com/office/drawing/2014/main" id="{F72A52CE-8AA1-0768-D8C6-122CF5B01719}"/>
              </a:ext>
            </a:extLst>
          </p:cNvPr>
          <p:cNvSpPr/>
          <p:nvPr/>
        </p:nvSpPr>
        <p:spPr>
          <a:xfrm>
            <a:off x="9176477" y="3468079"/>
            <a:ext cx="917327" cy="863600"/>
          </a:xfrm>
          <a:prstGeom prst="downArrow">
            <a:avLst>
              <a:gd name="adj1" fmla="val 50000"/>
              <a:gd name="adj2" fmla="val 50000"/>
            </a:avLst>
          </a:prstGeom>
          <a:solidFill>
            <a:srgbClr val="5D3D2F"/>
          </a:solidFill>
          <a:ln w="254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spTree>
    <p:extLst>
      <p:ext uri="{BB962C8B-B14F-4D97-AF65-F5344CB8AC3E}">
        <p14:creationId xmlns:p14="http://schemas.microsoft.com/office/powerpoint/2010/main" val="202635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par>
                                <p:cTn id="35" presetID="10"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664D20-74C5-8336-948B-0FD43CC1F98D}"/>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id="{3A319D05-18F3-7BA0-2861-0E3E2B6B78E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7FACED03-32C2-183E-9F34-7FDE9C8D8E5A}"/>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94022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Google Shape;656;p20">
            <a:extLst>
              <a:ext uri="{FF2B5EF4-FFF2-40B4-BE49-F238E27FC236}">
                <a16:creationId xmlns:a16="http://schemas.microsoft.com/office/drawing/2014/main" id="{7B95E557-39BF-7326-A7BB-05CF427DC60C}"/>
              </a:ext>
            </a:extLst>
          </p:cNvPr>
          <p:cNvSpPr/>
          <p:nvPr/>
        </p:nvSpPr>
        <p:spPr>
          <a:xfrm>
            <a:off x="1382012" y="1965080"/>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defRPr/>
            </a:pPr>
            <a:r>
              <a:rPr lang="vi-VN" sz="2400" kern="0">
                <a:solidFill>
                  <a:schemeClr val="bg1"/>
                </a:solidFill>
                <a:latin typeface="UTM Avo" panose="02040603050506020204" pitchFamily="18" charset="0"/>
                <a:cs typeface="Arial"/>
                <a:sym typeface="Arial"/>
              </a:rPr>
              <a:t>Ôn tập kiến thức đã học</a:t>
            </a:r>
            <a:endParaRPr lang="vi-VN" sz="2400" kern="0" dirty="0">
              <a:solidFill>
                <a:schemeClr val="bg1"/>
              </a:solidFill>
              <a:latin typeface="UTM Avo" panose="02040603050506020204" pitchFamily="18" charset="0"/>
              <a:cs typeface="Arial"/>
              <a:sym typeface="Arial"/>
            </a:endParaRPr>
          </a:p>
        </p:txBody>
      </p:sp>
      <p:sp>
        <p:nvSpPr>
          <p:cNvPr id="8" name="Google Shape;657;p20">
            <a:extLst>
              <a:ext uri="{FF2B5EF4-FFF2-40B4-BE49-F238E27FC236}">
                <a16:creationId xmlns:a16="http://schemas.microsoft.com/office/drawing/2014/main" id="{793DD1C3-6BB7-C8BF-2C95-71A6ED31FCE7}"/>
              </a:ext>
            </a:extLst>
          </p:cNvPr>
          <p:cNvSpPr/>
          <p:nvPr/>
        </p:nvSpPr>
        <p:spPr>
          <a:xfrm>
            <a:off x="5931434" y="1965079"/>
            <a:ext cx="4406366" cy="2370664"/>
          </a:xfrm>
          <a:prstGeom prst="rect">
            <a:avLst/>
          </a:prstGeom>
          <a:solidFill>
            <a:srgbClr val="FFFFFF"/>
          </a:solidFill>
          <a:ln w="25400" cap="flat" cmpd="sng">
            <a:solidFill>
              <a:srgbClr val="BA9461"/>
            </a:solidFill>
            <a:prstDash val="solid"/>
            <a:round/>
            <a:headEnd type="none" w="sm" len="sm"/>
            <a:tailEnd type="none" w="sm" len="sm"/>
          </a:ln>
        </p:spPr>
        <p:txBody>
          <a:bodyPr spcFirstLastPara="1" wrap="square" lIns="121900" tIns="60933" rIns="121900" bIns="60933" anchor="ctr" anchorCtr="0">
            <a:noAutofit/>
          </a:bodyPr>
          <a:lstStyle/>
          <a:p>
            <a:pPr lvl="0" algn="ctr">
              <a:lnSpc>
                <a:spcPct val="150000"/>
              </a:lnSpc>
              <a:buClr>
                <a:srgbClr val="000000"/>
              </a:buClr>
            </a:pPr>
            <a:r>
              <a:rPr lang="vi-VN" sz="2400" kern="0" dirty="0">
                <a:solidFill>
                  <a:schemeClr val="bg1"/>
                </a:solidFill>
                <a:latin typeface="UTM Avo" panose="02040603050506020204" pitchFamily="18" charset="0"/>
                <a:cs typeface="Arial"/>
                <a:sym typeface="Arial"/>
              </a:rPr>
              <a:t>Chuẩn bị Bài viết 2</a:t>
            </a:r>
          </a:p>
          <a:p>
            <a:pPr lvl="0" algn="ctr">
              <a:lnSpc>
                <a:spcPct val="150000"/>
              </a:lnSpc>
              <a:buClr>
                <a:srgbClr val="000000"/>
              </a:buClr>
            </a:pPr>
            <a:r>
              <a:rPr lang="vi-VN" sz="2400" b="1" kern="0" dirty="0">
                <a:solidFill>
                  <a:schemeClr val="bg1"/>
                </a:solidFill>
                <a:latin typeface="UTM Avo" panose="02040603050506020204" pitchFamily="18" charset="0"/>
                <a:cs typeface="Arial"/>
                <a:sym typeface="Arial"/>
              </a:rPr>
              <a:t> Luyện tập viết báo cáo</a:t>
            </a:r>
          </a:p>
        </p:txBody>
      </p:sp>
      <p:pic>
        <p:nvPicPr>
          <p:cNvPr id="9" name="Google Shape;658;p20">
            <a:extLst>
              <a:ext uri="{FF2B5EF4-FFF2-40B4-BE49-F238E27FC236}">
                <a16:creationId xmlns:a16="http://schemas.microsoft.com/office/drawing/2014/main" id="{BBD011D8-837F-4E1B-8824-D894F3125C3D}"/>
              </a:ext>
            </a:extLst>
          </p:cNvPr>
          <p:cNvPicPr preferRelativeResize="0"/>
          <p:nvPr/>
        </p:nvPicPr>
        <p:blipFill rotWithShape="1">
          <a:blip r:embed="rId3">
            <a:alphaModFix/>
          </a:blip>
          <a:srcRect/>
          <a:stretch/>
        </p:blipFill>
        <p:spPr>
          <a:xfrm>
            <a:off x="3119738" y="4553997"/>
            <a:ext cx="5952524" cy="2269400"/>
          </a:xfrm>
          <a:prstGeom prst="rect">
            <a:avLst/>
          </a:prstGeom>
          <a:noFill/>
          <a:ln>
            <a:noFill/>
          </a:ln>
        </p:spPr>
      </p:pic>
    </p:spTree>
    <p:extLst>
      <p:ext uri="{BB962C8B-B14F-4D97-AF65-F5344CB8AC3E}">
        <p14:creationId xmlns:p14="http://schemas.microsoft.com/office/powerpoint/2010/main" val="51549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ppt_w</p:attrName>
                                        </p:attrNameLst>
                                      </p:cBhvr>
                                      <p:tavLst>
                                        <p:tav tm="0">
                                          <p:val>
                                            <p:strVal val="0"/>
                                          </p:val>
                                        </p:tav>
                                        <p:tav tm="100000">
                                          <p:val>
                                            <p:strVal val="#ppt_w"/>
                                          </p:val>
                                        </p:tav>
                                      </p:tavLst>
                                    </p:anim>
                                    <p:anim calcmode="lin" valueType="num">
                                      <p:cBhvr additive="base">
                                        <p:cTn id="8" dur="500"/>
                                        <p:tgtEl>
                                          <p:spTgt spid="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ppt_w</p:attrName>
                                        </p:attrNameLst>
                                      </p:cBhvr>
                                      <p:tavLst>
                                        <p:tav tm="0">
                                          <p:val>
                                            <p:strVal val="0"/>
                                          </p:val>
                                        </p:tav>
                                        <p:tav tm="100000">
                                          <p:val>
                                            <p:strVal val="#ppt_w"/>
                                          </p:val>
                                        </p:tav>
                                      </p:tavLst>
                                    </p:anim>
                                    <p:anim calcmode="lin" valueType="num">
                                      <p:cBhvr additive="base">
                                        <p:cTn id="12" dur="500"/>
                                        <p:tgtEl>
                                          <p:spTgt spid="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5416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ACB027CB-33A2-DB8E-FDCD-11D3E26EE0D0}"/>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E3EB4BD1-2902-EC4A-0F38-79BCCA9B2602}"/>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11" name="Rectangle: Rounded Corners 10">
            <a:extLst>
              <a:ext uri="{FF2B5EF4-FFF2-40B4-BE49-F238E27FC236}">
                <a16:creationId xmlns:a16="http://schemas.microsoft.com/office/drawing/2014/main" id="{277F7C17-E574-9332-676F-7B4FC88CD262}"/>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hlinkClick r:id="rId4"/>
            <a:extLst>
              <a:ext uri="{FF2B5EF4-FFF2-40B4-BE49-F238E27FC236}">
                <a16:creationId xmlns:a16="http://schemas.microsoft.com/office/drawing/2014/main" id="{EEDCC7DA-65BA-6B5F-4904-487E49566583}"/>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15" name="TextBox 14">
            <a:extLst>
              <a:ext uri="{FF2B5EF4-FFF2-40B4-BE49-F238E27FC236}">
                <a16:creationId xmlns:a16="http://schemas.microsoft.com/office/drawing/2014/main" id="{27B892AE-66B0-F635-0B83-4AD3E5525730}"/>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1026" name="Picture 2" descr="Ngón Trỏ, ngón tay, Máy tính Biểu tượng Tay - tay png tải về - Miễn phí  trong suốt Tay png Tải về.">
            <a:extLst>
              <a:ext uri="{FF2B5EF4-FFF2-40B4-BE49-F238E27FC236}">
                <a16:creationId xmlns:a16="http://schemas.microsoft.com/office/drawing/2014/main" id="{7E39AE3B-04ED-AC20-C486-F5B9A97F621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32875A-4427-A797-26A3-6FCDC20AC81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ustDataLst>
      <p:tags r:id="rId1"/>
    </p:custDataLst>
    <p:extLst>
      <p:ext uri="{BB962C8B-B14F-4D97-AF65-F5344CB8AC3E}">
        <p14:creationId xmlns:p14="http://schemas.microsoft.com/office/powerpoint/2010/main" val="247533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10"/>
                                        </p:tgtEl>
                                        <p:attrNameLst>
                                          <p:attrName>style.color</p:attrName>
                                        </p:attrNameLst>
                                      </p:cBhvr>
                                      <p:by>
                                        <p:hsl h="7200000" s="0" l="0"/>
                                      </p:by>
                                    </p:animClr>
                                    <p:animClr clrSpc="hsl" dir="cw">
                                      <p:cBhvr>
                                        <p:cTn id="7" dur="1000" fill="hold"/>
                                        <p:tgtEl>
                                          <p:spTgt spid="10"/>
                                        </p:tgtEl>
                                        <p:attrNameLst>
                                          <p:attrName>fillcolor</p:attrName>
                                        </p:attrNameLst>
                                      </p:cBhvr>
                                      <p:by>
                                        <p:hsl h="7200000" s="0" l="0"/>
                                      </p:by>
                                    </p:animClr>
                                    <p:animClr clrSpc="hsl" dir="cw">
                                      <p:cBhvr>
                                        <p:cTn id="8" dur="1000" fill="hold"/>
                                        <p:tgtEl>
                                          <p:spTgt spid="10"/>
                                        </p:tgtEl>
                                        <p:attrNameLst>
                                          <p:attrName>stroke.color</p:attrName>
                                        </p:attrNameLst>
                                      </p:cBhvr>
                                      <p:by>
                                        <p:hsl h="7200000" s="0" l="0"/>
                                      </p:by>
                                    </p:animClr>
                                    <p:set>
                                      <p:cBhvr>
                                        <p:cTn id="9" dur="1000" fill="hold"/>
                                        <p:tgtEl>
                                          <p:spTgt spid="10"/>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11"/>
                                        </p:tgtEl>
                                        <p:attrNameLst>
                                          <p:attrName>fillcolor</p:attrName>
                                        </p:attrNameLst>
                                      </p:cBhvr>
                                      <p:to>
                                        <a:srgbClr val="C5E0B3"/>
                                      </p:to>
                                    </p:animClr>
                                    <p:set>
                                      <p:cBhvr>
                                        <p:cTn id="12" dur="1000" fill="hold"/>
                                        <p:tgtEl>
                                          <p:spTgt spid="11"/>
                                        </p:tgtEl>
                                        <p:attrNameLst>
                                          <p:attrName>fill.type</p:attrName>
                                        </p:attrNameLst>
                                      </p:cBhvr>
                                      <p:to>
                                        <p:strVal val="solid"/>
                                      </p:to>
                                    </p:set>
                                    <p:set>
                                      <p:cBhvr>
                                        <p:cTn id="13" dur="1000" fill="hold"/>
                                        <p:tgtEl>
                                          <p:spTgt spid="11"/>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6"/>
                                        </p:tgtEl>
                                        <p:attrNameLst>
                                          <p:attrName>style.color</p:attrName>
                                        </p:attrNameLst>
                                      </p:cBhvr>
                                      <p:by>
                                        <p:hsl h="7200000" s="0" l="0"/>
                                      </p:by>
                                    </p:animClr>
                                    <p:animClr clrSpc="hsl" dir="cw">
                                      <p:cBhvr>
                                        <p:cTn id="16" dur="1000" fill="hold"/>
                                        <p:tgtEl>
                                          <p:spTgt spid="6"/>
                                        </p:tgtEl>
                                        <p:attrNameLst>
                                          <p:attrName>fillcolor</p:attrName>
                                        </p:attrNameLst>
                                      </p:cBhvr>
                                      <p:by>
                                        <p:hsl h="7200000" s="0" l="0"/>
                                      </p:by>
                                    </p:animClr>
                                    <p:animClr clrSpc="hsl" dir="cw">
                                      <p:cBhvr>
                                        <p:cTn id="17" dur="1000" fill="hold"/>
                                        <p:tgtEl>
                                          <p:spTgt spid="6"/>
                                        </p:tgtEl>
                                        <p:attrNameLst>
                                          <p:attrName>stroke.color</p:attrName>
                                        </p:attrNameLst>
                                      </p:cBhvr>
                                      <p:by>
                                        <p:hsl h="7200000" s="0" l="0"/>
                                      </p:by>
                                    </p:animClr>
                                    <p:set>
                                      <p:cBhvr>
                                        <p:cTn id="18" dur="10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4CEEB08-608A-5F36-FB91-784BDFA2E2B5}"/>
              </a:ext>
            </a:extLst>
          </p:cNvPr>
          <p:cNvGrpSpPr/>
          <p:nvPr/>
        </p:nvGrpSpPr>
        <p:grpSpPr>
          <a:xfrm>
            <a:off x="10807666" y="746200"/>
            <a:ext cx="1216041" cy="1432566"/>
            <a:chOff x="930253" y="1555705"/>
            <a:chExt cx="1279160" cy="1432566"/>
          </a:xfrm>
        </p:grpSpPr>
        <p:pic>
          <p:nvPicPr>
            <p:cNvPr id="3" name="Picture 2">
              <a:hlinkClick r:id="rId3"/>
              <a:extLst>
                <a:ext uri="{FF2B5EF4-FFF2-40B4-BE49-F238E27FC236}">
                  <a16:creationId xmlns:a16="http://schemas.microsoft.com/office/drawing/2014/main" id="{51B2920E-A40D-D6D8-4BCD-E4F34093820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7499" t="15368" r="7236" b="7264"/>
            <a:stretch/>
          </p:blipFill>
          <p:spPr>
            <a:xfrm>
              <a:off x="1064544" y="1555705"/>
              <a:ext cx="1010579" cy="917007"/>
            </a:xfrm>
            <a:prstGeom prst="rect">
              <a:avLst/>
            </a:prstGeom>
          </p:spPr>
        </p:pic>
        <p:sp>
          <p:nvSpPr>
            <p:cNvPr id="4" name="TextBox 3">
              <a:extLst>
                <a:ext uri="{FF2B5EF4-FFF2-40B4-BE49-F238E27FC236}">
                  <a16:creationId xmlns:a16="http://schemas.microsoft.com/office/drawing/2014/main" id="{C845B327-6186-5F74-CEA4-8A07C70707ED}"/>
                </a:ext>
              </a:extLst>
            </p:cNvPr>
            <p:cNvSpPr txBox="1"/>
            <p:nvPr/>
          </p:nvSpPr>
          <p:spPr>
            <a:xfrm>
              <a:off x="930253" y="2526606"/>
              <a:ext cx="1279160" cy="461665"/>
            </a:xfrm>
            <a:prstGeom prst="rect">
              <a:avLst/>
            </a:prstGeom>
            <a:noFill/>
          </p:spPr>
          <p:txBody>
            <a:bodyPr wrap="square" rtlCol="0">
              <a:spAutoFit/>
            </a:bodyPr>
            <a:lstStyle/>
            <a:p>
              <a:pPr algn="ctr"/>
              <a:r>
                <a:rPr lang="en-US" sz="1200" b="1" dirty="0" err="1">
                  <a:solidFill>
                    <a:schemeClr val="accent2"/>
                  </a:solidFill>
                  <a:latin typeface="UTM Avo" panose="02040603050506020204" pitchFamily="18" charset="0"/>
                </a:rPr>
                <a:t>Ấn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để</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đến</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trang</a:t>
              </a:r>
              <a:r>
                <a:rPr lang="en-US" sz="1200" b="1" dirty="0">
                  <a:solidFill>
                    <a:schemeClr val="accent2"/>
                  </a:solidFill>
                  <a:latin typeface="UTM Avo" panose="02040603050506020204" pitchFamily="18" charset="0"/>
                </a:rPr>
                <a:t> </a:t>
              </a:r>
              <a:r>
                <a:rPr lang="en-US" sz="1200" b="1" dirty="0" err="1">
                  <a:solidFill>
                    <a:schemeClr val="accent2"/>
                  </a:solidFill>
                  <a:latin typeface="UTM Avo" panose="02040603050506020204" pitchFamily="18" charset="0"/>
                </a:rPr>
                <a:t>sách</a:t>
              </a:r>
              <a:endParaRPr lang="en-US" sz="1200" b="1" dirty="0">
                <a:solidFill>
                  <a:schemeClr val="accent2"/>
                </a:solidFill>
                <a:latin typeface="UTM Avo" panose="02040603050506020204" pitchFamily="18" charset="0"/>
              </a:endParaRPr>
            </a:p>
          </p:txBody>
        </p:sp>
      </p:grpSp>
    </p:spTree>
    <p:extLst>
      <p:ext uri="{BB962C8B-B14F-4D97-AF65-F5344CB8AC3E}">
        <p14:creationId xmlns:p14="http://schemas.microsoft.com/office/powerpoint/2010/main" val="364040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97;p2">
            <a:extLst>
              <a:ext uri="{FF2B5EF4-FFF2-40B4-BE49-F238E27FC236}">
                <a16:creationId xmlns:a16="http://schemas.microsoft.com/office/drawing/2014/main" id="{7BBCA5F2-77A8-4591-4B29-C46F8ECCEDC3}"/>
              </a:ext>
            </a:extLst>
          </p:cNvPr>
          <p:cNvSpPr/>
          <p:nvPr/>
        </p:nvSpPr>
        <p:spPr>
          <a:xfrm>
            <a:off x="542238" y="3163613"/>
            <a:ext cx="6789525" cy="3057667"/>
          </a:xfrm>
          <a:prstGeom prst="roundRect">
            <a:avLst>
              <a:gd name="adj" fmla="val 5803"/>
            </a:avLst>
          </a:prstGeom>
          <a:solidFill>
            <a:srgbClr val="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lvl="0" algn="ctr">
              <a:lnSpc>
                <a:spcPct val="150000"/>
              </a:lnSpc>
              <a:buClr>
                <a:srgbClr val="000000"/>
              </a:buClr>
            </a:pPr>
            <a:r>
              <a:rPr lang="vi-VN" sz="2400" b="1" kern="0" dirty="0">
                <a:solidFill>
                  <a:srgbClr val="C00000"/>
                </a:solidFill>
                <a:latin typeface="UTM Avo" panose="02040603050506020204" pitchFamily="18" charset="0"/>
                <a:cs typeface="Arial"/>
                <a:sym typeface="Arial"/>
              </a:rPr>
              <a:t>Em hãy trả lời câu hỏi sau:</a:t>
            </a:r>
          </a:p>
          <a:p>
            <a:pPr lvl="0" algn="ctr">
              <a:lnSpc>
                <a:spcPct val="150000"/>
              </a:lnSpc>
              <a:buClr>
                <a:srgbClr val="000000"/>
              </a:buClr>
            </a:pPr>
            <a:r>
              <a:rPr lang="vi-VN" sz="2400" kern="0" dirty="0">
                <a:solidFill>
                  <a:srgbClr val="000000"/>
                </a:solidFill>
                <a:latin typeface="UTM Avo" panose="02040603050506020204" pitchFamily="18" charset="0"/>
                <a:cs typeface="Arial"/>
                <a:sym typeface="Arial"/>
              </a:rPr>
              <a:t>Dựa vào kiến thức đã học cũng như hiểu biết của bản thân, em hãy kể tên những tấm gương truyền cảm hứng cho tuổi trẻ về lòng dũng cảm, tinh thần yêu nước?</a:t>
            </a:r>
          </a:p>
        </p:txBody>
      </p:sp>
      <p:grpSp>
        <p:nvGrpSpPr>
          <p:cNvPr id="4" name="Google Shape;98;p2">
            <a:extLst>
              <a:ext uri="{FF2B5EF4-FFF2-40B4-BE49-F238E27FC236}">
                <a16:creationId xmlns:a16="http://schemas.microsoft.com/office/drawing/2014/main" id="{29DB9F8A-BC43-4E89-F10E-205EBC60AD54}"/>
              </a:ext>
            </a:extLst>
          </p:cNvPr>
          <p:cNvGrpSpPr/>
          <p:nvPr/>
        </p:nvGrpSpPr>
        <p:grpSpPr>
          <a:xfrm>
            <a:off x="7874000" y="1135108"/>
            <a:ext cx="3708400" cy="5404533"/>
            <a:chOff x="11811000" y="1702662"/>
            <a:chExt cx="5562600" cy="8106799"/>
          </a:xfrm>
        </p:grpSpPr>
        <p:pic>
          <p:nvPicPr>
            <p:cNvPr id="5" name="Google Shape;99;p2">
              <a:extLst>
                <a:ext uri="{FF2B5EF4-FFF2-40B4-BE49-F238E27FC236}">
                  <a16:creationId xmlns:a16="http://schemas.microsoft.com/office/drawing/2014/main" id="{C043353E-3216-256E-1FD4-AF7D33D37DBF}"/>
                </a:ext>
              </a:extLst>
            </p:cNvPr>
            <p:cNvPicPr preferRelativeResize="0"/>
            <p:nvPr/>
          </p:nvPicPr>
          <p:blipFill rotWithShape="1">
            <a:blip r:embed="rId3">
              <a:alphaModFix/>
            </a:blip>
            <a:srcRect/>
            <a:stretch/>
          </p:blipFill>
          <p:spPr>
            <a:xfrm>
              <a:off x="11811000" y="1702662"/>
              <a:ext cx="5562600" cy="7629259"/>
            </a:xfrm>
            <a:prstGeom prst="rect">
              <a:avLst/>
            </a:prstGeom>
            <a:noFill/>
            <a:ln>
              <a:noFill/>
            </a:ln>
            <a:effectLst>
              <a:outerShdw blurRad="190500" algn="tl" rotWithShape="0">
                <a:srgbClr val="000000">
                  <a:alpha val="69803"/>
                </a:srgbClr>
              </a:outerShdw>
            </a:effectLst>
          </p:spPr>
        </p:pic>
        <p:sp>
          <p:nvSpPr>
            <p:cNvPr id="9" name="Google Shape;100;p2">
              <a:extLst>
                <a:ext uri="{FF2B5EF4-FFF2-40B4-BE49-F238E27FC236}">
                  <a16:creationId xmlns:a16="http://schemas.microsoft.com/office/drawing/2014/main" id="{993DB64B-149E-8625-7FEA-AC6739A764FB}"/>
                </a:ext>
              </a:extLst>
            </p:cNvPr>
            <p:cNvSpPr/>
            <p:nvPr/>
          </p:nvSpPr>
          <p:spPr>
            <a:xfrm>
              <a:off x="12281456" y="8818861"/>
              <a:ext cx="4621687" cy="990600"/>
            </a:xfrm>
            <a:prstGeom prst="roundRect">
              <a:avLst>
                <a:gd name="adj" fmla="val 5803"/>
              </a:avLst>
            </a:prstGeom>
            <a:solidFill>
              <a:srgbClr val="FFFFFF"/>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Võ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Thị</a:t>
              </a:r>
              <a:r>
                <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a:t>
              </a:r>
              <a:r>
                <a:rPr kumimoji="0" lang="en-US" sz="24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Sáu</a:t>
              </a:r>
              <a:endParaRPr kumimoji="0" lang="en-US" sz="24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0" name="Google Shape;101;p2">
            <a:extLst>
              <a:ext uri="{FF2B5EF4-FFF2-40B4-BE49-F238E27FC236}">
                <a16:creationId xmlns:a16="http://schemas.microsoft.com/office/drawing/2014/main" id="{A38A1583-F95C-5D4F-9FD5-51F57843240C}"/>
              </a:ext>
            </a:extLst>
          </p:cNvPr>
          <p:cNvPicPr preferRelativeResize="0"/>
          <p:nvPr/>
        </p:nvPicPr>
        <p:blipFill rotWithShape="1">
          <a:blip r:embed="rId4">
            <a:alphaModFix/>
          </a:blip>
          <a:srcRect/>
          <a:stretch/>
        </p:blipFill>
        <p:spPr>
          <a:xfrm>
            <a:off x="3012966" y="1854202"/>
            <a:ext cx="1401379" cy="1151942"/>
          </a:xfrm>
          <a:prstGeom prst="rect">
            <a:avLst/>
          </a:prstGeom>
          <a:noFill/>
          <a:ln>
            <a:noFill/>
          </a:ln>
        </p:spPr>
      </p:pic>
    </p:spTree>
    <p:extLst>
      <p:ext uri="{BB962C8B-B14F-4D97-AF65-F5344CB8AC3E}">
        <p14:creationId xmlns:p14="http://schemas.microsoft.com/office/powerpoint/2010/main" val="391583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6D46696-D551-0CE2-DCA4-6367878D4972}"/>
              </a:ext>
            </a:extLst>
          </p:cNvPr>
          <p:cNvGrpSpPr/>
          <p:nvPr/>
        </p:nvGrpSpPr>
        <p:grpSpPr>
          <a:xfrm>
            <a:off x="4372963" y="2971800"/>
            <a:ext cx="3446073" cy="1715532"/>
            <a:chOff x="4372963" y="2971800"/>
            <a:chExt cx="3446073" cy="1715532"/>
          </a:xfrm>
        </p:grpSpPr>
        <p:sp>
          <p:nvSpPr>
            <p:cNvPr id="4" name="TextBox 3">
              <a:extLst>
                <a:ext uri="{FF2B5EF4-FFF2-40B4-BE49-F238E27FC236}">
                  <a16:creationId xmlns:a16="http://schemas.microsoft.com/office/drawing/2014/main" id="{7B227C03-EA6D-D55C-3CEA-72AED9BAB691}"/>
                </a:ext>
              </a:extLst>
            </p:cNvPr>
            <p:cNvSpPr txBox="1"/>
            <p:nvPr/>
          </p:nvSpPr>
          <p:spPr>
            <a:xfrm>
              <a:off x="4372963" y="4318000"/>
              <a:ext cx="3446073" cy="369332"/>
            </a:xfrm>
            <a:prstGeom prst="rect">
              <a:avLst/>
            </a:prstGeom>
            <a:noFill/>
          </p:spPr>
          <p:txBody>
            <a:bodyPr wrap="square" rtlCol="0">
              <a:spAutoFit/>
            </a:bodyPr>
            <a:lstStyle/>
            <a:p>
              <a:pPr algn="ctr"/>
              <a:r>
                <a:rPr lang="en-US" b="1">
                  <a:solidFill>
                    <a:schemeClr val="accent2"/>
                  </a:solidFill>
                  <a:latin typeface="UTM Avo" panose="02040603050506020204" pitchFamily="18" charset="0"/>
                </a:rPr>
                <a:t>Ấn vào đây để luyện tập</a:t>
              </a:r>
              <a:endParaRPr lang="en-US" b="1" dirty="0">
                <a:solidFill>
                  <a:schemeClr val="accent2"/>
                </a:solidFill>
                <a:latin typeface="UTM Avo" panose="02040603050506020204" pitchFamily="18" charset="0"/>
              </a:endParaRPr>
            </a:p>
          </p:txBody>
        </p:sp>
        <p:pic>
          <p:nvPicPr>
            <p:cNvPr id="7" name="Picture 6">
              <a:hlinkClick r:id="rId3"/>
              <a:extLst>
                <a:ext uri="{FF2B5EF4-FFF2-40B4-BE49-F238E27FC236}">
                  <a16:creationId xmlns:a16="http://schemas.microsoft.com/office/drawing/2014/main" id="{73EF12D0-795D-378F-8041-99A818AAF31A}"/>
                </a:ext>
              </a:extLst>
            </p:cNvPr>
            <p:cNvPicPr>
              <a:picLocks noChangeAspect="1"/>
            </p:cNvPicPr>
            <p:nvPr/>
          </p:nvPicPr>
          <p:blipFill>
            <a:blip r:embed="rId4"/>
            <a:stretch>
              <a:fillRect/>
            </a:stretch>
          </p:blipFill>
          <p:spPr>
            <a:xfrm>
              <a:off x="5422900" y="2971800"/>
              <a:ext cx="1346200" cy="1346200"/>
            </a:xfrm>
            <a:prstGeom prst="rect">
              <a:avLst/>
            </a:prstGeom>
          </p:spPr>
        </p:pic>
      </p:grpSp>
    </p:spTree>
    <p:extLst>
      <p:ext uri="{BB962C8B-B14F-4D97-AF65-F5344CB8AC3E}">
        <p14:creationId xmlns:p14="http://schemas.microsoft.com/office/powerpoint/2010/main" val="3374201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12C5D13-D4B3-9916-1D31-A2961165161F}"/>
            </a:ext>
          </a:extLst>
        </p:cNvPr>
        <p:cNvGrpSpPr/>
        <p:nvPr/>
      </p:nvGrpSpPr>
      <p:grpSpPr>
        <a:xfrm>
          <a:off x="0" y="0"/>
          <a:ext cx="0" cy="0"/>
          <a:chOff x="0" y="0"/>
          <a:chExt cx="0" cy="0"/>
        </a:xfrm>
      </p:grpSpPr>
      <p:sp>
        <p:nvSpPr>
          <p:cNvPr id="7" name="Google Shape;117;p6">
            <a:extLst>
              <a:ext uri="{FF2B5EF4-FFF2-40B4-BE49-F238E27FC236}">
                <a16:creationId xmlns:a16="http://schemas.microsoft.com/office/drawing/2014/main" id="{D2B989D6-4EBA-F320-B41D-BF939C79FE34}"/>
              </a:ext>
            </a:extLst>
          </p:cNvPr>
          <p:cNvSpPr/>
          <p:nvPr/>
        </p:nvSpPr>
        <p:spPr>
          <a:xfrm>
            <a:off x="3429000" y="1050255"/>
            <a:ext cx="5334000" cy="762000"/>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5D3D2F"/>
                </a:solidFill>
                <a:latin typeface="UTM Avo" panose="02040603050506020204" pitchFamily="18" charset="0"/>
                <a:cs typeface="Arial"/>
                <a:sym typeface="Arial"/>
              </a:rPr>
              <a:t>Bài tập 1 SGK tr.76</a:t>
            </a:r>
            <a:endParaRPr lang="en-US" sz="2800" b="1" kern="0" dirty="0">
              <a:solidFill>
                <a:srgbClr val="5D3D2F"/>
              </a:solidFill>
              <a:latin typeface="UTM Avo" panose="02040603050506020204" pitchFamily="18" charset="0"/>
              <a:cs typeface="Arial"/>
              <a:sym typeface="Arial"/>
            </a:endParaRPr>
          </a:p>
        </p:txBody>
      </p:sp>
      <p:sp>
        <p:nvSpPr>
          <p:cNvPr id="8" name="Google Shape;118;p6">
            <a:extLst>
              <a:ext uri="{FF2B5EF4-FFF2-40B4-BE49-F238E27FC236}">
                <a16:creationId xmlns:a16="http://schemas.microsoft.com/office/drawing/2014/main" id="{7E3E2BB0-113C-9F2B-2ED9-3418C4916FA4}"/>
              </a:ext>
            </a:extLst>
          </p:cNvPr>
          <p:cNvSpPr/>
          <p:nvPr/>
        </p:nvSpPr>
        <p:spPr>
          <a:xfrm>
            <a:off x="2806700" y="1578523"/>
            <a:ext cx="6578600"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2400" b="1" kern="0">
                <a:solidFill>
                  <a:srgbClr val="C00000"/>
                </a:solidFill>
                <a:latin typeface="UTM Avo" panose="02040603050506020204" pitchFamily="18" charset="0"/>
                <a:cs typeface="Arial"/>
                <a:sym typeface="Arial"/>
              </a:rPr>
              <a:t>Đọc khổ thơ sau và trả lời các câu hỏi: </a:t>
            </a:r>
            <a:endParaRPr lang="vi-VN" sz="2400" b="1" kern="0" dirty="0">
              <a:solidFill>
                <a:srgbClr val="C00000"/>
              </a:solidFill>
              <a:latin typeface="UTM Avo" panose="02040603050506020204" pitchFamily="18" charset="0"/>
              <a:cs typeface="Arial"/>
              <a:sym typeface="Arial"/>
            </a:endParaRPr>
          </a:p>
        </p:txBody>
      </p:sp>
      <p:sp>
        <p:nvSpPr>
          <p:cNvPr id="9" name="Google Shape;119;p6">
            <a:extLst>
              <a:ext uri="{FF2B5EF4-FFF2-40B4-BE49-F238E27FC236}">
                <a16:creationId xmlns:a16="http://schemas.microsoft.com/office/drawing/2014/main" id="{00BECA28-724C-6B37-4460-16D72D6D47C7}"/>
              </a:ext>
            </a:extLst>
          </p:cNvPr>
          <p:cNvSpPr/>
          <p:nvPr/>
        </p:nvSpPr>
        <p:spPr>
          <a:xfrm>
            <a:off x="1545159" y="3361189"/>
            <a:ext cx="3584482" cy="3211560"/>
          </a:xfrm>
          <a:prstGeom prst="roundRect">
            <a:avLst>
              <a:gd name="adj" fmla="val 6001"/>
            </a:avLst>
          </a:prstGeom>
          <a:solidFill>
            <a:srgbClr val="5D3D2F"/>
          </a:solidFill>
          <a:ln>
            <a:noFill/>
          </a:ln>
        </p:spPr>
        <p:txBody>
          <a:bodyPr spcFirstLastPara="1" wrap="square" lIns="60950" tIns="30467" rIns="60950" bIns="30467" anchor="ctr" anchorCtr="0">
            <a:noAutofit/>
          </a:bodyPr>
          <a:lstStyle/>
          <a:p>
            <a:pPr indent="114300" algn="just">
              <a:lnSpc>
                <a:spcPct val="150000"/>
              </a:lnSpc>
              <a:buClr>
                <a:srgbClr val="000000"/>
              </a:buClr>
              <a:buFont typeface="Arial"/>
              <a:buNone/>
            </a:pPr>
            <a:r>
              <a:rPr lang="vi-VN" sz="2400" i="1" kern="0" dirty="0">
                <a:latin typeface="UTM Avo" panose="02040603050506020204" pitchFamily="18" charset="0"/>
                <a:cs typeface="Arial"/>
                <a:sym typeface="Arial"/>
              </a:rPr>
              <a:t>Dưới trời lửa khói</a:t>
            </a:r>
          </a:p>
          <a:p>
            <a:pPr indent="114300" algn="just">
              <a:lnSpc>
                <a:spcPct val="150000"/>
              </a:lnSpc>
              <a:buClr>
                <a:srgbClr val="000000"/>
              </a:buClr>
              <a:buFont typeface="Arial"/>
              <a:buNone/>
            </a:pPr>
            <a:r>
              <a:rPr lang="vi-VN" sz="2400" i="1" kern="0" dirty="0">
                <a:latin typeface="UTM Avo" panose="02040603050506020204" pitchFamily="18" charset="0"/>
                <a:cs typeface="Arial"/>
                <a:sym typeface="Arial"/>
              </a:rPr>
              <a:t>Em như cánh tên</a:t>
            </a:r>
          </a:p>
          <a:p>
            <a:pPr indent="114300" algn="just">
              <a:lnSpc>
                <a:spcPct val="150000"/>
              </a:lnSpc>
              <a:buClr>
                <a:srgbClr val="000000"/>
              </a:buClr>
              <a:buFont typeface="Arial"/>
              <a:buNone/>
            </a:pPr>
            <a:r>
              <a:rPr lang="vi-VN" sz="2400" i="1" kern="0" dirty="0">
                <a:latin typeface="UTM Avo" panose="02040603050506020204" pitchFamily="18" charset="0"/>
                <a:cs typeface="Arial"/>
                <a:sym typeface="Arial"/>
              </a:rPr>
              <a:t>Bay trên cồn cát</a:t>
            </a:r>
          </a:p>
          <a:p>
            <a:pPr indent="114300" algn="just">
              <a:lnSpc>
                <a:spcPct val="150000"/>
              </a:lnSpc>
              <a:buClr>
                <a:srgbClr val="000000"/>
              </a:buClr>
              <a:buFont typeface="Arial"/>
              <a:buNone/>
            </a:pPr>
            <a:r>
              <a:rPr lang="vi-VN" sz="2400" i="1" kern="0" dirty="0">
                <a:latin typeface="UTM Avo" panose="02040603050506020204" pitchFamily="18" charset="0"/>
                <a:cs typeface="Arial"/>
                <a:sym typeface="Arial"/>
              </a:rPr>
              <a:t>Rẽ gió xông lên</a:t>
            </a:r>
          </a:p>
          <a:p>
            <a:pPr indent="304815" algn="r">
              <a:lnSpc>
                <a:spcPct val="150000"/>
              </a:lnSpc>
              <a:buClr>
                <a:srgbClr val="000000"/>
              </a:buClr>
              <a:buFont typeface="Arial"/>
              <a:buNone/>
            </a:pPr>
            <a:r>
              <a:rPr lang="vi-VN" sz="2400" i="1" kern="0" dirty="0">
                <a:latin typeface="UTM Avo" panose="02040603050506020204" pitchFamily="18" charset="0"/>
                <a:cs typeface="Arial"/>
                <a:sym typeface="Arial"/>
              </a:rPr>
              <a:t>Nguyễn Văn Dinh</a:t>
            </a:r>
          </a:p>
        </p:txBody>
      </p:sp>
      <p:sp>
        <p:nvSpPr>
          <p:cNvPr id="10" name="Google Shape;120;p6">
            <a:extLst>
              <a:ext uri="{FF2B5EF4-FFF2-40B4-BE49-F238E27FC236}">
                <a16:creationId xmlns:a16="http://schemas.microsoft.com/office/drawing/2014/main" id="{B2A454FF-85CC-DCB5-BDD1-5E8E7659A58E}"/>
              </a:ext>
            </a:extLst>
          </p:cNvPr>
          <p:cNvSpPr/>
          <p:nvPr/>
        </p:nvSpPr>
        <p:spPr>
          <a:xfrm>
            <a:off x="5747723" y="2459961"/>
            <a:ext cx="6030553" cy="4270993"/>
          </a:xfrm>
          <a:prstGeom prst="roundRect">
            <a:avLst>
              <a:gd name="adj" fmla="val 4076"/>
            </a:avLst>
          </a:prstGeom>
          <a:solidFill>
            <a:srgbClr val="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en-US" sz="2400" kern="0" dirty="0">
                <a:solidFill>
                  <a:srgbClr val="000000"/>
                </a:solidFill>
                <a:latin typeface="UTM Avo" panose="02040603050506020204" pitchFamily="18" charset="0"/>
                <a:cs typeface="Arial"/>
                <a:sym typeface="Arial"/>
              </a:rPr>
              <a:t>a. </a:t>
            </a:r>
            <a:r>
              <a:rPr lang="en-US" sz="2400" kern="0" dirty="0" err="1">
                <a:solidFill>
                  <a:srgbClr val="000000"/>
                </a:solidFill>
                <a:latin typeface="UTM Avo" panose="02040603050506020204" pitchFamily="18" charset="0"/>
                <a:cs typeface="Arial"/>
                <a:sym typeface="Arial"/>
              </a:rPr>
              <a:t>Các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từ</a:t>
            </a:r>
            <a:r>
              <a:rPr lang="en-US" sz="2400"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cánh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và</a:t>
            </a:r>
            <a:r>
              <a:rPr lang="en-US" sz="2400" kern="0" dirty="0">
                <a:solidFill>
                  <a:srgbClr val="000000"/>
                </a:solidFill>
                <a:latin typeface="UTM Avo" panose="02040603050506020204" pitchFamily="18" charset="0"/>
                <a:cs typeface="Arial"/>
                <a:sym typeface="Arial"/>
              </a:rPr>
              <a:t> </a:t>
            </a:r>
            <a:r>
              <a:rPr lang="en-US" sz="2400" i="1" kern="0" dirty="0">
                <a:solidFill>
                  <a:srgbClr val="000000"/>
                </a:solidFill>
                <a:latin typeface="UTM Avo" panose="02040603050506020204" pitchFamily="18" charset="0"/>
                <a:cs typeface="Arial"/>
                <a:sym typeface="Arial"/>
              </a:rPr>
              <a:t>bay</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gợi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đến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sự</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vật</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nào</a:t>
            </a:r>
            <a:r>
              <a:rPr lang="en-US" sz="2400" kern="0" dirty="0">
                <a:solidFill>
                  <a:srgbClr val="000000"/>
                </a:solidFill>
                <a:latin typeface="UTM Avo" panose="02040603050506020204" pitchFamily="18" charset="0"/>
                <a:cs typeface="Arial"/>
                <a:sym typeface="Arial"/>
              </a:rPr>
              <a:t>?</a:t>
            </a:r>
          </a:p>
          <a:p>
            <a:pPr lvl="0" algn="just">
              <a:lnSpc>
                <a:spcPct val="150000"/>
              </a:lnSpc>
              <a:buClr>
                <a:srgbClr val="000000"/>
              </a:buClr>
            </a:pPr>
            <a:r>
              <a:rPr lang="en-US" sz="2400" kern="0" dirty="0">
                <a:solidFill>
                  <a:srgbClr val="000000"/>
                </a:solidFill>
                <a:latin typeface="UTM Avo" panose="02040603050506020204" pitchFamily="18" charset="0"/>
                <a:cs typeface="Arial"/>
                <a:sym typeface="Arial"/>
              </a:rPr>
              <a:t>b. </a:t>
            </a:r>
            <a:r>
              <a:rPr lang="en-US" sz="2400" kern="0" dirty="0" err="1">
                <a:solidFill>
                  <a:srgbClr val="000000"/>
                </a:solidFill>
                <a:latin typeface="UTM Avo" panose="02040603050506020204" pitchFamily="18" charset="0"/>
                <a:cs typeface="Arial"/>
                <a:sym typeface="Arial"/>
              </a:rPr>
              <a:t>Những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từ</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nào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nghĩa</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giống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từ</a:t>
            </a:r>
            <a:r>
              <a:rPr lang="en-US" sz="2400"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cánh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trong</a:t>
            </a:r>
            <a:r>
              <a:rPr lang="en-US" sz="2400"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cánh</a:t>
            </a:r>
            <a:r>
              <a:rPr lang="en-US" sz="2400" i="1"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tên</a:t>
            </a:r>
            <a:r>
              <a:rPr lang="en-US" sz="2400" kern="0" dirty="0">
                <a:solidFill>
                  <a:srgbClr val="000000"/>
                </a:solidFill>
                <a:latin typeface="UTM Avo" panose="02040603050506020204" pitchFamily="18" charset="0"/>
                <a:cs typeface="Arial"/>
                <a:sym typeface="Arial"/>
              </a:rPr>
              <a:t>)?</a:t>
            </a:r>
          </a:p>
          <a:p>
            <a:pPr lvl="0" algn="just">
              <a:lnSpc>
                <a:spcPct val="150000"/>
              </a:lnSpc>
              <a:buClr>
                <a:srgbClr val="000000"/>
              </a:buClr>
            </a:pPr>
            <a:r>
              <a:rPr lang="en-US" sz="2400" kern="0" dirty="0" err="1">
                <a:solidFill>
                  <a:srgbClr val="000000"/>
                </a:solidFill>
                <a:latin typeface="UTM Avo" panose="02040603050506020204" pitchFamily="18" charset="0"/>
                <a:cs typeface="Arial"/>
                <a:sym typeface="Arial"/>
              </a:rPr>
              <a:t>Mũi</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tên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bó</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tên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chiếc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tên</a:t>
            </a:r>
            <a:r>
              <a:rPr lang="en-US" sz="2400" kern="0" dirty="0">
                <a:solidFill>
                  <a:srgbClr val="000000"/>
                </a:solidFill>
                <a:latin typeface="UTM Avo" panose="02040603050506020204" pitchFamily="18" charset="0"/>
                <a:cs typeface="Arial"/>
                <a:sym typeface="Arial"/>
              </a:rPr>
              <a:t>)</a:t>
            </a:r>
          </a:p>
          <a:p>
            <a:pPr lvl="0" algn="just">
              <a:lnSpc>
                <a:spcPct val="150000"/>
              </a:lnSpc>
              <a:buClr>
                <a:srgbClr val="000000"/>
              </a:buClr>
            </a:pPr>
            <a:r>
              <a:rPr lang="en-US" sz="2400" kern="0" dirty="0">
                <a:solidFill>
                  <a:srgbClr val="000000"/>
                </a:solidFill>
                <a:latin typeface="UTM Avo" panose="02040603050506020204" pitchFamily="18" charset="0"/>
                <a:cs typeface="Arial"/>
                <a:sym typeface="Arial"/>
              </a:rPr>
              <a:t>c. Theo </a:t>
            </a:r>
            <a:r>
              <a:rPr lang="en-US" sz="2400" kern="0" dirty="0" err="1">
                <a:solidFill>
                  <a:srgbClr val="000000"/>
                </a:solidFill>
                <a:latin typeface="UTM Avo" panose="02040603050506020204" pitchFamily="18" charset="0"/>
                <a:cs typeface="Arial"/>
                <a:sym typeface="Arial"/>
              </a:rPr>
              <a:t>em</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vì</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sao</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tác</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giả</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chọn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từ</a:t>
            </a:r>
            <a:r>
              <a:rPr lang="en-US" sz="2400" kern="0" dirty="0">
                <a:solidFill>
                  <a:srgbClr val="000000"/>
                </a:solidFill>
                <a:latin typeface="UTM Avo" panose="02040603050506020204" pitchFamily="18" charset="0"/>
                <a:cs typeface="Arial"/>
                <a:sym typeface="Arial"/>
              </a:rPr>
              <a:t> </a:t>
            </a:r>
            <a:r>
              <a:rPr lang="en-US" sz="2400" i="1" kern="0" dirty="0" err="1">
                <a:solidFill>
                  <a:srgbClr val="000000"/>
                </a:solidFill>
                <a:latin typeface="UTM Avo" panose="02040603050506020204" pitchFamily="18" charset="0"/>
                <a:cs typeface="Arial"/>
                <a:sym typeface="Arial"/>
              </a:rPr>
              <a:t>cánh</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mà</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không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chọn</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những</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từ</a:t>
            </a:r>
            <a:r>
              <a:rPr lang="en-US" sz="2400" kern="0" dirty="0">
                <a:solidFill>
                  <a:srgbClr val="000000"/>
                </a:solidFill>
                <a:latin typeface="UTM Avo" panose="02040603050506020204" pitchFamily="18" charset="0"/>
                <a:cs typeface="Arial"/>
                <a:sym typeface="Arial"/>
              </a:rPr>
              <a:t> </a:t>
            </a:r>
            <a:r>
              <a:rPr lang="en-US" sz="2400" kern="0" dirty="0" err="1">
                <a:solidFill>
                  <a:srgbClr val="000000"/>
                </a:solidFill>
                <a:latin typeface="UTM Avo" panose="02040603050506020204" pitchFamily="18" charset="0"/>
                <a:cs typeface="Arial"/>
                <a:sym typeface="Arial"/>
              </a:rPr>
              <a:t>khác</a:t>
            </a:r>
            <a:r>
              <a:rPr lang="en-US" sz="2400" kern="0" dirty="0">
                <a:solidFill>
                  <a:srgbClr val="000000"/>
                </a:solidFill>
                <a:latin typeface="UTM Avo" panose="02040603050506020204" pitchFamily="18" charset="0"/>
                <a:cs typeface="Arial"/>
                <a:sym typeface="Arial"/>
              </a:rPr>
              <a:t>?</a:t>
            </a:r>
          </a:p>
        </p:txBody>
      </p:sp>
      <p:pic>
        <p:nvPicPr>
          <p:cNvPr id="11" name="Google Shape;121;p6">
            <a:extLst>
              <a:ext uri="{FF2B5EF4-FFF2-40B4-BE49-F238E27FC236}">
                <a16:creationId xmlns:a16="http://schemas.microsoft.com/office/drawing/2014/main" id="{A463B572-BD27-E421-0536-D31A402B2FBB}"/>
              </a:ext>
            </a:extLst>
          </p:cNvPr>
          <p:cNvPicPr preferRelativeResize="0"/>
          <p:nvPr/>
        </p:nvPicPr>
        <p:blipFill rotWithShape="1">
          <a:blip r:embed="rId3">
            <a:alphaModFix/>
          </a:blip>
          <a:srcRect/>
          <a:stretch/>
        </p:blipFill>
        <p:spPr>
          <a:xfrm>
            <a:off x="2743621" y="2465626"/>
            <a:ext cx="1187557" cy="1124100"/>
          </a:xfrm>
          <a:prstGeom prst="rect">
            <a:avLst/>
          </a:prstGeom>
          <a:noFill/>
          <a:ln>
            <a:noFill/>
          </a:ln>
        </p:spPr>
      </p:pic>
      <p:pic>
        <p:nvPicPr>
          <p:cNvPr id="6" name="Google Shape;115;p6">
            <a:extLst>
              <a:ext uri="{FF2B5EF4-FFF2-40B4-BE49-F238E27FC236}">
                <a16:creationId xmlns:a16="http://schemas.microsoft.com/office/drawing/2014/main" id="{C2B086C7-1D12-2BE2-B853-AE4D5D452456}"/>
              </a:ext>
            </a:extLst>
          </p:cNvPr>
          <p:cNvPicPr preferRelativeResize="0"/>
          <p:nvPr/>
        </p:nvPicPr>
        <p:blipFill rotWithShape="1">
          <a:blip r:embed="rId4">
            <a:alphaModFix/>
          </a:blip>
          <a:srcRect/>
          <a:stretch/>
        </p:blipFill>
        <p:spPr>
          <a:xfrm>
            <a:off x="232096" y="4472296"/>
            <a:ext cx="1313063" cy="2385704"/>
          </a:xfrm>
          <a:prstGeom prst="rect">
            <a:avLst/>
          </a:prstGeom>
          <a:noFill/>
          <a:ln>
            <a:noFill/>
          </a:ln>
        </p:spPr>
      </p:pic>
    </p:spTree>
    <p:extLst>
      <p:ext uri="{BB962C8B-B14F-4D97-AF65-F5344CB8AC3E}">
        <p14:creationId xmlns:p14="http://schemas.microsoft.com/office/powerpoint/2010/main" val="270664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BAA981C-4E80-631F-D166-A283CBA03229}"/>
            </a:ext>
          </a:extLst>
        </p:cNvPr>
        <p:cNvGrpSpPr/>
        <p:nvPr/>
      </p:nvGrpSpPr>
      <p:grpSpPr>
        <a:xfrm>
          <a:off x="0" y="0"/>
          <a:ext cx="0" cy="0"/>
          <a:chOff x="0" y="0"/>
          <a:chExt cx="0" cy="0"/>
        </a:xfrm>
      </p:grpSpPr>
      <p:sp>
        <p:nvSpPr>
          <p:cNvPr id="2" name="Google Shape;129;p7">
            <a:extLst>
              <a:ext uri="{FF2B5EF4-FFF2-40B4-BE49-F238E27FC236}">
                <a16:creationId xmlns:a16="http://schemas.microsoft.com/office/drawing/2014/main" id="{DC1FEF48-36EB-67A8-031B-560FFE256169}"/>
              </a:ext>
            </a:extLst>
          </p:cNvPr>
          <p:cNvSpPr/>
          <p:nvPr/>
        </p:nvSpPr>
        <p:spPr>
          <a:xfrm>
            <a:off x="0" y="1803400"/>
            <a:ext cx="2781300"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Đáp án</a:t>
            </a:r>
            <a:endParaRPr lang="en-US" sz="2800" b="1" kern="0" dirty="0">
              <a:solidFill>
                <a:srgbClr val="FFFFFF"/>
              </a:solidFill>
              <a:latin typeface="UTM Avo" panose="02040603050506020204" pitchFamily="18" charset="0"/>
              <a:cs typeface="Arial"/>
              <a:sym typeface="Arial"/>
            </a:endParaRPr>
          </a:p>
        </p:txBody>
      </p:sp>
      <p:sp>
        <p:nvSpPr>
          <p:cNvPr id="3" name="Google Shape;130;p7">
            <a:extLst>
              <a:ext uri="{FF2B5EF4-FFF2-40B4-BE49-F238E27FC236}">
                <a16:creationId xmlns:a16="http://schemas.microsoft.com/office/drawing/2014/main" id="{C37ADBFD-C1DD-68D1-5CD8-603C3F761C79}"/>
              </a:ext>
            </a:extLst>
          </p:cNvPr>
          <p:cNvSpPr/>
          <p:nvPr/>
        </p:nvSpPr>
        <p:spPr>
          <a:xfrm>
            <a:off x="2439244" y="2514600"/>
            <a:ext cx="7313512" cy="1426262"/>
          </a:xfrm>
          <a:prstGeom prst="roundRect">
            <a:avLst>
              <a:gd name="adj" fmla="val 1100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vi-VN" sz="2400" kern="0" dirty="0">
                <a:solidFill>
                  <a:srgbClr val="000000"/>
                </a:solidFill>
                <a:latin typeface="UTM Avo" panose="02040603050506020204" pitchFamily="18" charset="0"/>
                <a:cs typeface="Arial"/>
                <a:sym typeface="Arial"/>
              </a:rPr>
              <a:t>a. Các từ “cánh” và “bay” gợi cho em nghĩ đến một số sự vật như: chim, diều, máy bay.</a:t>
            </a:r>
          </a:p>
        </p:txBody>
      </p:sp>
      <p:sp>
        <p:nvSpPr>
          <p:cNvPr id="4" name="Google Shape;131;p7">
            <a:extLst>
              <a:ext uri="{FF2B5EF4-FFF2-40B4-BE49-F238E27FC236}">
                <a16:creationId xmlns:a16="http://schemas.microsoft.com/office/drawing/2014/main" id="{05AC33D6-8FE8-C937-9525-45F9FE583BE9}"/>
              </a:ext>
            </a:extLst>
          </p:cNvPr>
          <p:cNvSpPr/>
          <p:nvPr/>
        </p:nvSpPr>
        <p:spPr>
          <a:xfrm>
            <a:off x="4711700" y="4305089"/>
            <a:ext cx="1871241" cy="2379957"/>
          </a:xfrm>
          <a:custGeom>
            <a:avLst/>
            <a:gdLst/>
            <a:ahLst/>
            <a:cxnLst/>
            <a:rect l="l" t="t" r="r" b="b"/>
            <a:pathLst>
              <a:path w="3235262" h="4114800" extrusionOk="0">
                <a:moveTo>
                  <a:pt x="0" y="0"/>
                </a:moveTo>
                <a:lnTo>
                  <a:pt x="3235262" y="0"/>
                </a:lnTo>
                <a:lnTo>
                  <a:pt x="3235262" y="4114800"/>
                </a:lnTo>
                <a:lnTo>
                  <a:pt x="0" y="4114800"/>
                </a:lnTo>
                <a:lnTo>
                  <a:pt x="0" y="0"/>
                </a:lnTo>
                <a:close/>
              </a:path>
            </a:pathLst>
          </a:custGeom>
          <a:blipFill rotWithShape="1">
            <a:blip r:embed="rId3">
              <a:alphaModFix/>
            </a:blip>
            <a:stretch>
              <a:fillRect/>
            </a:stretch>
          </a:blipFill>
          <a:ln>
            <a:noFill/>
          </a:ln>
        </p:spPr>
        <p:txBody>
          <a:bodyPr/>
          <a:lstStyle/>
          <a:p>
            <a:endParaRPr lang="en-US"/>
          </a:p>
        </p:txBody>
      </p:sp>
      <p:sp>
        <p:nvSpPr>
          <p:cNvPr id="5" name="Google Shape;132;p7">
            <a:extLst>
              <a:ext uri="{FF2B5EF4-FFF2-40B4-BE49-F238E27FC236}">
                <a16:creationId xmlns:a16="http://schemas.microsoft.com/office/drawing/2014/main" id="{0E071995-A039-941B-8CE9-E2DA3C4FDE88}"/>
              </a:ext>
            </a:extLst>
          </p:cNvPr>
          <p:cNvSpPr/>
          <p:nvPr/>
        </p:nvSpPr>
        <p:spPr>
          <a:xfrm>
            <a:off x="7071743" y="4881988"/>
            <a:ext cx="4167758" cy="1609797"/>
          </a:xfrm>
          <a:custGeom>
            <a:avLst/>
            <a:gdLst/>
            <a:ahLst/>
            <a:cxnLst/>
            <a:rect l="l" t="t" r="r" b="b"/>
            <a:pathLst>
              <a:path w="7205798" h="2783240" extrusionOk="0">
                <a:moveTo>
                  <a:pt x="0" y="0"/>
                </a:moveTo>
                <a:lnTo>
                  <a:pt x="7205798" y="0"/>
                </a:lnTo>
                <a:lnTo>
                  <a:pt x="7205798" y="2783239"/>
                </a:lnTo>
                <a:lnTo>
                  <a:pt x="0" y="2783239"/>
                </a:lnTo>
                <a:lnTo>
                  <a:pt x="0" y="0"/>
                </a:lnTo>
                <a:close/>
              </a:path>
            </a:pathLst>
          </a:custGeom>
          <a:blipFill rotWithShape="1">
            <a:blip r:embed="rId4">
              <a:alphaModFix/>
            </a:blip>
            <a:stretch>
              <a:fillRect/>
            </a:stretch>
          </a:blipFill>
          <a:ln>
            <a:noFill/>
          </a:ln>
        </p:spPr>
        <p:txBody>
          <a:bodyPr/>
          <a:lstStyle/>
          <a:p>
            <a:endParaRPr lang="en-US"/>
          </a:p>
        </p:txBody>
      </p:sp>
      <p:sp>
        <p:nvSpPr>
          <p:cNvPr id="8" name="Google Shape;133;p7">
            <a:extLst>
              <a:ext uri="{FF2B5EF4-FFF2-40B4-BE49-F238E27FC236}">
                <a16:creationId xmlns:a16="http://schemas.microsoft.com/office/drawing/2014/main" id="{96CF40C6-FEFE-47CC-2AA2-936346EBF5FE}"/>
              </a:ext>
            </a:extLst>
          </p:cNvPr>
          <p:cNvSpPr/>
          <p:nvPr/>
        </p:nvSpPr>
        <p:spPr>
          <a:xfrm>
            <a:off x="791345" y="4211959"/>
            <a:ext cx="2618935" cy="2379957"/>
          </a:xfrm>
          <a:custGeom>
            <a:avLst/>
            <a:gdLst/>
            <a:ahLst/>
            <a:cxnLst/>
            <a:rect l="l" t="t" r="r" b="b"/>
            <a:pathLst>
              <a:path w="4527978" h="4114800" extrusionOk="0">
                <a:moveTo>
                  <a:pt x="0" y="0"/>
                </a:moveTo>
                <a:lnTo>
                  <a:pt x="4527978" y="0"/>
                </a:lnTo>
                <a:lnTo>
                  <a:pt x="4527978" y="4114800"/>
                </a:lnTo>
                <a:lnTo>
                  <a:pt x="0" y="4114800"/>
                </a:lnTo>
                <a:lnTo>
                  <a:pt x="0" y="0"/>
                </a:lnTo>
                <a:close/>
              </a:path>
            </a:pathLst>
          </a:custGeom>
          <a:blipFill rotWithShape="1">
            <a:blip r:embed="rId5">
              <a:alphaModFix/>
            </a:blip>
            <a:stretch>
              <a:fillRect/>
            </a:stretch>
          </a:blipFill>
          <a:ln>
            <a:noFill/>
          </a:ln>
        </p:spPr>
        <p:txBody>
          <a:bodyPr/>
          <a:lstStyle/>
          <a:p>
            <a:endParaRPr lang="en-US"/>
          </a:p>
        </p:txBody>
      </p:sp>
    </p:spTree>
    <p:extLst>
      <p:ext uri="{BB962C8B-B14F-4D97-AF65-F5344CB8AC3E}">
        <p14:creationId xmlns:p14="http://schemas.microsoft.com/office/powerpoint/2010/main" val="16469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C12AC0A-4D0B-3506-9125-CBA7DFD65EE0}"/>
            </a:ext>
          </a:extLst>
        </p:cNvPr>
        <p:cNvGrpSpPr/>
        <p:nvPr/>
      </p:nvGrpSpPr>
      <p:grpSpPr>
        <a:xfrm>
          <a:off x="0" y="0"/>
          <a:ext cx="0" cy="0"/>
          <a:chOff x="0" y="0"/>
          <a:chExt cx="0" cy="0"/>
        </a:xfrm>
      </p:grpSpPr>
      <p:sp>
        <p:nvSpPr>
          <p:cNvPr id="2" name="Google Shape;129;p7">
            <a:extLst>
              <a:ext uri="{FF2B5EF4-FFF2-40B4-BE49-F238E27FC236}">
                <a16:creationId xmlns:a16="http://schemas.microsoft.com/office/drawing/2014/main" id="{BD6B5058-4939-BCC2-B01B-B0C63D208011}"/>
              </a:ext>
            </a:extLst>
          </p:cNvPr>
          <p:cNvSpPr/>
          <p:nvPr/>
        </p:nvSpPr>
        <p:spPr>
          <a:xfrm>
            <a:off x="0" y="1803400"/>
            <a:ext cx="2781300"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Đáp án</a:t>
            </a:r>
            <a:endParaRPr lang="en-US" sz="2800" b="1" kern="0" dirty="0">
              <a:solidFill>
                <a:srgbClr val="FFFFFF"/>
              </a:solidFill>
              <a:latin typeface="UTM Avo" panose="02040603050506020204" pitchFamily="18" charset="0"/>
              <a:cs typeface="Arial"/>
              <a:sym typeface="Arial"/>
            </a:endParaRPr>
          </a:p>
        </p:txBody>
      </p:sp>
      <p:sp>
        <p:nvSpPr>
          <p:cNvPr id="3" name="Google Shape;130;p7">
            <a:extLst>
              <a:ext uri="{FF2B5EF4-FFF2-40B4-BE49-F238E27FC236}">
                <a16:creationId xmlns:a16="http://schemas.microsoft.com/office/drawing/2014/main" id="{18F5C75B-9FB2-8222-0B7E-E49AFC3904F6}"/>
              </a:ext>
            </a:extLst>
          </p:cNvPr>
          <p:cNvSpPr/>
          <p:nvPr/>
        </p:nvSpPr>
        <p:spPr>
          <a:xfrm>
            <a:off x="1921414" y="2598284"/>
            <a:ext cx="8349172" cy="975837"/>
          </a:xfrm>
          <a:prstGeom prst="roundRect">
            <a:avLst>
              <a:gd name="adj" fmla="val 1100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lvl="0" algn="just">
              <a:lnSpc>
                <a:spcPct val="150000"/>
              </a:lnSpc>
              <a:buClr>
                <a:srgbClr val="000000"/>
              </a:buClr>
            </a:pPr>
            <a:r>
              <a:rPr lang="vi-VN" sz="2400" kern="0" dirty="0">
                <a:solidFill>
                  <a:srgbClr val="000000"/>
                </a:solidFill>
                <a:latin typeface="UTM Avo" panose="02040603050506020204" pitchFamily="18" charset="0"/>
                <a:cs typeface="Arial"/>
                <a:sym typeface="Arial"/>
              </a:rPr>
              <a:t>b. Những từ có nghĩa giống từ </a:t>
            </a:r>
            <a:r>
              <a:rPr lang="vi-VN" sz="2400" i="1" kern="0" dirty="0">
                <a:solidFill>
                  <a:srgbClr val="000000"/>
                </a:solidFill>
                <a:latin typeface="UTM Avo" panose="02040603050506020204" pitchFamily="18" charset="0"/>
                <a:cs typeface="Arial"/>
                <a:sym typeface="Arial"/>
              </a:rPr>
              <a:t>cánh</a:t>
            </a:r>
            <a:r>
              <a:rPr lang="vi-VN" sz="2400" kern="0" dirty="0">
                <a:solidFill>
                  <a:srgbClr val="000000"/>
                </a:solidFill>
                <a:latin typeface="UTM Avo" panose="02040603050506020204" pitchFamily="18" charset="0"/>
                <a:cs typeface="Arial"/>
                <a:sym typeface="Arial"/>
              </a:rPr>
              <a:t> (trong </a:t>
            </a:r>
            <a:r>
              <a:rPr lang="vi-VN" sz="2400" i="1" kern="0" dirty="0">
                <a:solidFill>
                  <a:srgbClr val="000000"/>
                </a:solidFill>
                <a:latin typeface="UTM Avo" panose="02040603050506020204" pitchFamily="18" charset="0"/>
                <a:cs typeface="Arial"/>
                <a:sym typeface="Arial"/>
              </a:rPr>
              <a:t>cánh tên</a:t>
            </a:r>
            <a:r>
              <a:rPr lang="vi-VN" sz="2400" kern="0" dirty="0">
                <a:solidFill>
                  <a:srgbClr val="000000"/>
                </a:solidFill>
                <a:latin typeface="UTM Avo" panose="02040603050506020204" pitchFamily="18" charset="0"/>
                <a:cs typeface="Arial"/>
                <a:sym typeface="Arial"/>
              </a:rPr>
              <a:t>)</a:t>
            </a:r>
          </a:p>
        </p:txBody>
      </p:sp>
      <p:sp>
        <p:nvSpPr>
          <p:cNvPr id="6" name="Google Shape;141;p8">
            <a:extLst>
              <a:ext uri="{FF2B5EF4-FFF2-40B4-BE49-F238E27FC236}">
                <a16:creationId xmlns:a16="http://schemas.microsoft.com/office/drawing/2014/main" id="{64A67823-E56F-903A-81E8-027F79BB0526}"/>
              </a:ext>
            </a:extLst>
          </p:cNvPr>
          <p:cNvSpPr/>
          <p:nvPr/>
        </p:nvSpPr>
        <p:spPr>
          <a:xfrm>
            <a:off x="1781925" y="3809641"/>
            <a:ext cx="3395750" cy="2514599"/>
          </a:xfrm>
          <a:prstGeom prst="roundRect">
            <a:avLst>
              <a:gd name="adj" fmla="val 9053"/>
            </a:avLst>
          </a:prstGeom>
          <a:solidFill>
            <a:schemeClr val="lt1"/>
          </a:solidFill>
          <a:ln>
            <a:noFill/>
          </a:ln>
        </p:spPr>
        <p:txBody>
          <a:bodyPr spcFirstLastPara="1" wrap="square" lIns="60950" tIns="30467" rIns="60950" bIns="30467" anchor="ctr" anchorCtr="0">
            <a:noAutofit/>
          </a:bodyPr>
          <a:lstStyle/>
          <a:p>
            <a:pPr indent="304815" algn="just">
              <a:lnSpc>
                <a:spcPct val="150000"/>
              </a:lnSpc>
            </a:pPr>
            <a:r>
              <a:rPr lang="vi-VN" sz="2400" i="1" dirty="0">
                <a:solidFill>
                  <a:schemeClr val="dk1"/>
                </a:solidFill>
                <a:latin typeface="UTM Avo" panose="02040603050506020204" pitchFamily="18" charset="0"/>
                <a:ea typeface="Calibri"/>
                <a:cs typeface="Calibri"/>
                <a:sym typeface="Calibri"/>
              </a:rPr>
              <a:t>Dưới trời lửa khói</a:t>
            </a:r>
          </a:p>
          <a:p>
            <a:pPr indent="304815" algn="just">
              <a:lnSpc>
                <a:spcPct val="150000"/>
              </a:lnSpc>
            </a:pPr>
            <a:r>
              <a:rPr lang="vi-VN" sz="2400" i="1" dirty="0">
                <a:solidFill>
                  <a:schemeClr val="dk1"/>
                </a:solidFill>
                <a:latin typeface="UTM Avo" panose="02040603050506020204" pitchFamily="18" charset="0"/>
                <a:ea typeface="Calibri"/>
                <a:cs typeface="Calibri"/>
                <a:sym typeface="Calibri"/>
              </a:rPr>
              <a:t>Em như cánh tên</a:t>
            </a:r>
          </a:p>
          <a:p>
            <a:pPr indent="304815" algn="just">
              <a:lnSpc>
                <a:spcPct val="150000"/>
              </a:lnSpc>
            </a:pPr>
            <a:r>
              <a:rPr lang="vi-VN" sz="2400" i="1" dirty="0">
                <a:solidFill>
                  <a:schemeClr val="dk1"/>
                </a:solidFill>
                <a:latin typeface="UTM Avo" panose="02040603050506020204" pitchFamily="18" charset="0"/>
                <a:ea typeface="Calibri"/>
                <a:cs typeface="Calibri"/>
                <a:sym typeface="Calibri"/>
              </a:rPr>
              <a:t>Bay trên cồn cát</a:t>
            </a:r>
          </a:p>
          <a:p>
            <a:pPr indent="304815" algn="just">
              <a:lnSpc>
                <a:spcPct val="150000"/>
              </a:lnSpc>
            </a:pPr>
            <a:r>
              <a:rPr lang="vi-VN" sz="2400" i="1" dirty="0">
                <a:solidFill>
                  <a:schemeClr val="dk1"/>
                </a:solidFill>
                <a:latin typeface="UTM Avo" panose="02040603050506020204" pitchFamily="18" charset="0"/>
                <a:ea typeface="Calibri"/>
                <a:cs typeface="Calibri"/>
                <a:sym typeface="Calibri"/>
              </a:rPr>
              <a:t>Rẽ gió xông lên</a:t>
            </a:r>
          </a:p>
        </p:txBody>
      </p:sp>
      <p:cxnSp>
        <p:nvCxnSpPr>
          <p:cNvPr id="9" name="Google Shape;143;p8">
            <a:extLst>
              <a:ext uri="{FF2B5EF4-FFF2-40B4-BE49-F238E27FC236}">
                <a16:creationId xmlns:a16="http://schemas.microsoft.com/office/drawing/2014/main" id="{A0F7F6B4-6348-90C3-C051-1636AB7A8A07}"/>
              </a:ext>
            </a:extLst>
          </p:cNvPr>
          <p:cNvCxnSpPr/>
          <p:nvPr/>
        </p:nvCxnSpPr>
        <p:spPr>
          <a:xfrm>
            <a:off x="3479800" y="5066940"/>
            <a:ext cx="1250002" cy="0"/>
          </a:xfrm>
          <a:prstGeom prst="straightConnector1">
            <a:avLst/>
          </a:prstGeom>
          <a:noFill/>
          <a:ln w="57150" cap="flat" cmpd="sng">
            <a:solidFill>
              <a:srgbClr val="C00000"/>
            </a:solidFill>
            <a:prstDash val="solid"/>
            <a:round/>
            <a:headEnd type="none" w="sm" len="sm"/>
            <a:tailEnd type="none" w="sm" len="sm"/>
          </a:ln>
        </p:spPr>
      </p:cxnSp>
      <p:sp>
        <p:nvSpPr>
          <p:cNvPr id="10" name="Google Shape;144;p8">
            <a:extLst>
              <a:ext uri="{FF2B5EF4-FFF2-40B4-BE49-F238E27FC236}">
                <a16:creationId xmlns:a16="http://schemas.microsoft.com/office/drawing/2014/main" id="{A13A871B-8D7D-D67A-7AB8-B3DE7389550E}"/>
              </a:ext>
            </a:extLst>
          </p:cNvPr>
          <p:cNvSpPr/>
          <p:nvPr/>
        </p:nvSpPr>
        <p:spPr>
          <a:xfrm>
            <a:off x="6728675" y="4128930"/>
            <a:ext cx="3351200" cy="796444"/>
          </a:xfrm>
          <a:prstGeom prst="roundRect">
            <a:avLst>
              <a:gd name="adj" fmla="val 6036"/>
            </a:avLst>
          </a:prstGeom>
          <a:solidFill>
            <a:schemeClr val="lt1"/>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algn="ctr"/>
            <a:r>
              <a:rPr lang="en-US" sz="2400">
                <a:solidFill>
                  <a:schemeClr val="dk1"/>
                </a:solidFill>
                <a:latin typeface="UTM Avo" panose="02040603050506020204" pitchFamily="18" charset="0"/>
              </a:rPr>
              <a:t>Từ “mũi” (mũi tên) </a:t>
            </a:r>
            <a:endParaRPr lang="en-US" sz="2400" dirty="0">
              <a:solidFill>
                <a:schemeClr val="dk1"/>
              </a:solidFill>
              <a:latin typeface="UTM Avo" panose="02040603050506020204" pitchFamily="18" charset="0"/>
            </a:endParaRPr>
          </a:p>
        </p:txBody>
      </p:sp>
      <p:sp>
        <p:nvSpPr>
          <p:cNvPr id="11" name="Google Shape;145;p8">
            <a:extLst>
              <a:ext uri="{FF2B5EF4-FFF2-40B4-BE49-F238E27FC236}">
                <a16:creationId xmlns:a16="http://schemas.microsoft.com/office/drawing/2014/main" id="{F2E0791B-8889-4892-016F-BAC2FB2CD30C}"/>
              </a:ext>
            </a:extLst>
          </p:cNvPr>
          <p:cNvSpPr/>
          <p:nvPr/>
        </p:nvSpPr>
        <p:spPr>
          <a:xfrm>
            <a:off x="6728675" y="5492827"/>
            <a:ext cx="3894641" cy="796444"/>
          </a:xfrm>
          <a:prstGeom prst="roundRect">
            <a:avLst>
              <a:gd name="adj" fmla="val 6036"/>
            </a:avLst>
          </a:prstGeom>
          <a:solidFill>
            <a:schemeClr val="lt1"/>
          </a:solidFill>
          <a:ln w="381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algn="ctr"/>
            <a:r>
              <a:rPr lang="en-US" sz="2400">
                <a:solidFill>
                  <a:schemeClr val="dk1"/>
                </a:solidFill>
                <a:latin typeface="UTM Avo" panose="02040603050506020204" pitchFamily="18" charset="0"/>
              </a:rPr>
              <a:t>Từ “chiếc” (chiếc tên) </a:t>
            </a:r>
            <a:endParaRPr lang="en-US" sz="2400" dirty="0">
              <a:solidFill>
                <a:schemeClr val="dk1"/>
              </a:solidFill>
              <a:latin typeface="UTM Avo" panose="02040603050506020204" pitchFamily="18" charset="0"/>
            </a:endParaRPr>
          </a:p>
        </p:txBody>
      </p:sp>
      <p:pic>
        <p:nvPicPr>
          <p:cNvPr id="12" name="Google Shape;146;p8">
            <a:extLst>
              <a:ext uri="{FF2B5EF4-FFF2-40B4-BE49-F238E27FC236}">
                <a16:creationId xmlns:a16="http://schemas.microsoft.com/office/drawing/2014/main" id="{8EC69FBC-9EF3-FFC2-B0D9-B3F6F8B75393}"/>
              </a:ext>
            </a:extLst>
          </p:cNvPr>
          <p:cNvPicPr preferRelativeResize="0"/>
          <p:nvPr/>
        </p:nvPicPr>
        <p:blipFill rotWithShape="1">
          <a:blip r:embed="rId3">
            <a:alphaModFix/>
          </a:blip>
          <a:srcRect/>
          <a:stretch/>
        </p:blipFill>
        <p:spPr>
          <a:xfrm rot="-3730708" flipH="1">
            <a:off x="5533204" y="4272408"/>
            <a:ext cx="772077" cy="742337"/>
          </a:xfrm>
          <a:prstGeom prst="rect">
            <a:avLst/>
          </a:prstGeom>
          <a:noFill/>
          <a:ln>
            <a:noFill/>
          </a:ln>
        </p:spPr>
      </p:pic>
      <p:pic>
        <p:nvPicPr>
          <p:cNvPr id="13" name="Google Shape;147;p8">
            <a:extLst>
              <a:ext uri="{FF2B5EF4-FFF2-40B4-BE49-F238E27FC236}">
                <a16:creationId xmlns:a16="http://schemas.microsoft.com/office/drawing/2014/main" id="{B6A7AF81-279B-DA1D-965A-D5ABBDDAF703}"/>
              </a:ext>
            </a:extLst>
          </p:cNvPr>
          <p:cNvPicPr preferRelativeResize="0"/>
          <p:nvPr/>
        </p:nvPicPr>
        <p:blipFill rotWithShape="1">
          <a:blip r:embed="rId3">
            <a:alphaModFix/>
          </a:blip>
          <a:srcRect/>
          <a:stretch/>
        </p:blipFill>
        <p:spPr>
          <a:xfrm rot="-6702484">
            <a:off x="5492231" y="5296681"/>
            <a:ext cx="772077" cy="698918"/>
          </a:xfrm>
          <a:prstGeom prst="rect">
            <a:avLst/>
          </a:prstGeom>
          <a:noFill/>
          <a:ln>
            <a:noFill/>
          </a:ln>
        </p:spPr>
      </p:pic>
    </p:spTree>
    <p:extLst>
      <p:ext uri="{BB962C8B-B14F-4D97-AF65-F5344CB8AC3E}">
        <p14:creationId xmlns:p14="http://schemas.microsoft.com/office/powerpoint/2010/main" val="123218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0F6D60C-1ECC-F28B-E687-FB91AC87ABD0}"/>
            </a:ext>
          </a:extLst>
        </p:cNvPr>
        <p:cNvGrpSpPr/>
        <p:nvPr/>
      </p:nvGrpSpPr>
      <p:grpSpPr>
        <a:xfrm>
          <a:off x="0" y="0"/>
          <a:ext cx="0" cy="0"/>
          <a:chOff x="0" y="0"/>
          <a:chExt cx="0" cy="0"/>
        </a:xfrm>
      </p:grpSpPr>
      <p:sp>
        <p:nvSpPr>
          <p:cNvPr id="2" name="Google Shape;129;p7">
            <a:extLst>
              <a:ext uri="{FF2B5EF4-FFF2-40B4-BE49-F238E27FC236}">
                <a16:creationId xmlns:a16="http://schemas.microsoft.com/office/drawing/2014/main" id="{EE00A8D1-FE47-5CED-DE37-5EC890FC89CF}"/>
              </a:ext>
            </a:extLst>
          </p:cNvPr>
          <p:cNvSpPr/>
          <p:nvPr/>
        </p:nvSpPr>
        <p:spPr>
          <a:xfrm>
            <a:off x="0" y="1803400"/>
            <a:ext cx="2781300" cy="711200"/>
          </a:xfrm>
          <a:prstGeom prst="homePlate">
            <a:avLst>
              <a:gd name="adj" fmla="val 50000"/>
            </a:avLst>
          </a:prstGeom>
          <a:solidFill>
            <a:srgbClr val="C00000"/>
          </a:solidFill>
          <a:ln w="38100" cap="flat" cmpd="sng">
            <a:solidFill>
              <a:srgbClr val="C00000"/>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FFFFFF"/>
                </a:solidFill>
                <a:latin typeface="UTM Avo" panose="02040603050506020204" pitchFamily="18" charset="0"/>
                <a:cs typeface="Arial"/>
                <a:sym typeface="Arial"/>
              </a:rPr>
              <a:t>Đáp án</a:t>
            </a:r>
            <a:endParaRPr lang="en-US" sz="2800" b="1" kern="0" dirty="0">
              <a:solidFill>
                <a:srgbClr val="FFFFFF"/>
              </a:solidFill>
              <a:latin typeface="UTM Avo" panose="02040603050506020204" pitchFamily="18" charset="0"/>
              <a:cs typeface="Arial"/>
              <a:sym typeface="Arial"/>
            </a:endParaRPr>
          </a:p>
        </p:txBody>
      </p:sp>
      <p:sp>
        <p:nvSpPr>
          <p:cNvPr id="3" name="Google Shape;130;p7">
            <a:extLst>
              <a:ext uri="{FF2B5EF4-FFF2-40B4-BE49-F238E27FC236}">
                <a16:creationId xmlns:a16="http://schemas.microsoft.com/office/drawing/2014/main" id="{E1BBE4CA-4C0F-EF8E-CCDF-DC108071F695}"/>
              </a:ext>
            </a:extLst>
          </p:cNvPr>
          <p:cNvSpPr/>
          <p:nvPr/>
        </p:nvSpPr>
        <p:spPr>
          <a:xfrm>
            <a:off x="3098800" y="1849196"/>
            <a:ext cx="5994400" cy="975837"/>
          </a:xfrm>
          <a:prstGeom prst="roundRect">
            <a:avLst>
              <a:gd name="adj" fmla="val 11006"/>
            </a:avLst>
          </a:prstGeom>
          <a:solidFill>
            <a:srgbClr val="FFFFFF"/>
          </a:solidFill>
          <a:ln w="38100" cap="flat" cmpd="sng">
            <a:solidFill>
              <a:srgbClr val="8D554D"/>
            </a:solidFill>
            <a:prstDash val="solid"/>
            <a:round/>
            <a:headEnd type="none" w="sm" len="sm"/>
            <a:tailEnd type="none" w="sm" len="sm"/>
          </a:ln>
        </p:spPr>
        <p:txBody>
          <a:bodyPr spcFirstLastPara="1" wrap="square" lIns="60950" tIns="30467" rIns="60950" bIns="30467" anchor="ctr" anchorCtr="0">
            <a:noAutofit/>
          </a:bodyPr>
          <a:lstStyle/>
          <a:p>
            <a:pPr lvl="0" algn="ctr">
              <a:lnSpc>
                <a:spcPct val="150000"/>
              </a:lnSpc>
              <a:buClr>
                <a:srgbClr val="000000"/>
              </a:buClr>
            </a:pPr>
            <a:r>
              <a:rPr lang="vi-VN" sz="2400" kern="0" dirty="0">
                <a:solidFill>
                  <a:srgbClr val="000000"/>
                </a:solidFill>
                <a:latin typeface="UTM Avo" panose="02040603050506020204" pitchFamily="18" charset="0"/>
                <a:cs typeface="Arial"/>
                <a:sym typeface="Arial"/>
              </a:rPr>
              <a:t>c. Tác giả chọn từ “cánh” (cánh tên) </a:t>
            </a:r>
          </a:p>
        </p:txBody>
      </p:sp>
      <p:sp>
        <p:nvSpPr>
          <p:cNvPr id="4" name="Google Shape;156;p9">
            <a:extLst>
              <a:ext uri="{FF2B5EF4-FFF2-40B4-BE49-F238E27FC236}">
                <a16:creationId xmlns:a16="http://schemas.microsoft.com/office/drawing/2014/main" id="{19CC47FB-C4B7-66C3-531F-5E2A47E6855B}"/>
              </a:ext>
            </a:extLst>
          </p:cNvPr>
          <p:cNvSpPr/>
          <p:nvPr/>
        </p:nvSpPr>
        <p:spPr>
          <a:xfrm>
            <a:off x="1174750" y="2976518"/>
            <a:ext cx="4216400" cy="1163956"/>
          </a:xfrm>
          <a:prstGeom prst="roundRect">
            <a:avLst>
              <a:gd name="adj" fmla="val 11876"/>
            </a:avLst>
          </a:prstGeom>
          <a:solidFill>
            <a:srgbClr val="5D3D2F"/>
          </a:solidFill>
          <a:ln>
            <a:noFill/>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kern="0" dirty="0">
                <a:solidFill>
                  <a:srgbClr val="FFFFFF"/>
                </a:solidFill>
                <a:latin typeface="UTM Avo" panose="02040603050506020204" pitchFamily="18" charset="0"/>
                <a:cs typeface="Arial"/>
                <a:sym typeface="Arial"/>
              </a:rPr>
              <a:t>Giúp cho người đọc liên tưởng đến cánh chim</a:t>
            </a:r>
          </a:p>
        </p:txBody>
      </p:sp>
      <p:pic>
        <p:nvPicPr>
          <p:cNvPr id="5" name="Google Shape;157;p9">
            <a:extLst>
              <a:ext uri="{FF2B5EF4-FFF2-40B4-BE49-F238E27FC236}">
                <a16:creationId xmlns:a16="http://schemas.microsoft.com/office/drawing/2014/main" id="{F9878CFA-CBF5-8EAA-828D-F7BBAD871B5A}"/>
              </a:ext>
            </a:extLst>
          </p:cNvPr>
          <p:cNvPicPr preferRelativeResize="0"/>
          <p:nvPr/>
        </p:nvPicPr>
        <p:blipFill rotWithShape="1">
          <a:blip r:embed="rId3">
            <a:alphaModFix/>
          </a:blip>
          <a:srcRect/>
          <a:stretch/>
        </p:blipFill>
        <p:spPr>
          <a:xfrm>
            <a:off x="6096000" y="3429000"/>
            <a:ext cx="5441357" cy="3061473"/>
          </a:xfrm>
          <a:prstGeom prst="rect">
            <a:avLst/>
          </a:prstGeom>
          <a:noFill/>
          <a:ln>
            <a:noFill/>
          </a:ln>
          <a:effectLst>
            <a:outerShdw blurRad="190500" algn="tl" rotWithShape="0">
              <a:srgbClr val="000000">
                <a:alpha val="69803"/>
              </a:srgbClr>
            </a:outerShdw>
          </a:effectLst>
        </p:spPr>
      </p:pic>
      <p:sp>
        <p:nvSpPr>
          <p:cNvPr id="7" name="Google Shape;158;p9">
            <a:extLst>
              <a:ext uri="{FF2B5EF4-FFF2-40B4-BE49-F238E27FC236}">
                <a16:creationId xmlns:a16="http://schemas.microsoft.com/office/drawing/2014/main" id="{AE9C24F9-F06F-BC60-1DAC-5E91E04428D8}"/>
              </a:ext>
            </a:extLst>
          </p:cNvPr>
          <p:cNvSpPr/>
          <p:nvPr/>
        </p:nvSpPr>
        <p:spPr>
          <a:xfrm>
            <a:off x="1390650" y="4864375"/>
            <a:ext cx="3784600" cy="1919936"/>
          </a:xfrm>
          <a:prstGeom prst="roundRect">
            <a:avLst>
              <a:gd name="adj" fmla="val 0"/>
            </a:avLst>
          </a:prstGeom>
          <a:noFill/>
          <a:ln>
            <a:noFill/>
          </a:ln>
        </p:spPr>
        <p:txBody>
          <a:bodyPr spcFirstLastPara="1" wrap="square" lIns="60950" tIns="30467" rIns="60950" bIns="30467" anchor="ctr" anchorCtr="0">
            <a:noAutofit/>
          </a:bodyPr>
          <a:lstStyle/>
          <a:p>
            <a:pPr algn="ctr">
              <a:lnSpc>
                <a:spcPct val="150000"/>
              </a:lnSpc>
              <a:buClr>
                <a:srgbClr val="000000"/>
              </a:buClr>
              <a:buFont typeface="Arial"/>
              <a:buNone/>
            </a:pPr>
            <a:r>
              <a:rPr lang="vi-VN" sz="2400" b="1" kern="0">
                <a:solidFill>
                  <a:srgbClr val="000000"/>
                </a:solidFill>
                <a:latin typeface="UTM Avo" panose="02040603050506020204" pitchFamily="18" charset="0"/>
                <a:cs typeface="Arial"/>
                <a:sym typeface="Arial"/>
              </a:rPr>
              <a:t>Dùng từ “cánh” sẽ phù hợp với các từ ngữ xung quanh (bay, rẽ).</a:t>
            </a:r>
            <a:endParaRPr lang="vi-VN" sz="2400" b="1" kern="0" dirty="0">
              <a:solidFill>
                <a:srgbClr val="000000"/>
              </a:solidFill>
              <a:latin typeface="UTM Avo" panose="02040603050506020204" pitchFamily="18" charset="0"/>
              <a:cs typeface="Arial"/>
              <a:sym typeface="Arial"/>
            </a:endParaRPr>
          </a:p>
        </p:txBody>
      </p:sp>
      <p:sp>
        <p:nvSpPr>
          <p:cNvPr id="8" name="Google Shape;159;p9">
            <a:extLst>
              <a:ext uri="{FF2B5EF4-FFF2-40B4-BE49-F238E27FC236}">
                <a16:creationId xmlns:a16="http://schemas.microsoft.com/office/drawing/2014/main" id="{B2F55FBF-8251-FA92-A319-12C165DFC292}"/>
              </a:ext>
            </a:extLst>
          </p:cNvPr>
          <p:cNvSpPr/>
          <p:nvPr/>
        </p:nvSpPr>
        <p:spPr>
          <a:xfrm>
            <a:off x="2952750" y="4216537"/>
            <a:ext cx="660400" cy="651807"/>
          </a:xfrm>
          <a:prstGeom prst="downArrow">
            <a:avLst>
              <a:gd name="adj1" fmla="val 50000"/>
              <a:gd name="adj2" fmla="val 50000"/>
            </a:avLst>
          </a:prstGeom>
          <a:solidFill>
            <a:srgbClr val="5D3D2F"/>
          </a:solidFill>
          <a:ln w="25400" cap="flat" cmpd="sng">
            <a:solidFill>
              <a:srgbClr val="5D3D2F"/>
            </a:solidFill>
            <a:prstDash val="solid"/>
            <a:round/>
            <a:headEnd type="none" w="sm" len="sm"/>
            <a:tailEnd type="none" w="sm" len="sm"/>
          </a:ln>
        </p:spPr>
        <p:txBody>
          <a:bodyPr spcFirstLastPara="1" wrap="square" lIns="60950" tIns="30467" rIns="60950" bIns="30467" anchor="ctr" anchorCtr="0">
            <a:noAutofit/>
          </a:bodyPr>
          <a:lstStyle/>
          <a:p>
            <a:pPr algn="ctr">
              <a:buClr>
                <a:srgbClr val="000000"/>
              </a:buClr>
              <a:buFont typeface="Arial"/>
              <a:buNone/>
            </a:pPr>
            <a:endParaRPr sz="1200" kern="0">
              <a:solidFill>
                <a:srgbClr val="FFFFFF"/>
              </a:solidFill>
              <a:ea typeface="Calibri"/>
              <a:cs typeface="Calibri"/>
              <a:sym typeface="Calibri"/>
            </a:endParaRPr>
          </a:p>
        </p:txBody>
      </p:sp>
    </p:spTree>
    <p:extLst>
      <p:ext uri="{BB962C8B-B14F-4D97-AF65-F5344CB8AC3E}">
        <p14:creationId xmlns:p14="http://schemas.microsoft.com/office/powerpoint/2010/main" val="66524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A9D824C-3615-9867-2F5E-2687AD5EF258}"/>
            </a:ext>
          </a:extLst>
        </p:cNvPr>
        <p:cNvGrpSpPr/>
        <p:nvPr/>
      </p:nvGrpSpPr>
      <p:grpSpPr>
        <a:xfrm>
          <a:off x="0" y="0"/>
          <a:ext cx="0" cy="0"/>
          <a:chOff x="0" y="0"/>
          <a:chExt cx="0" cy="0"/>
        </a:xfrm>
      </p:grpSpPr>
      <p:sp>
        <p:nvSpPr>
          <p:cNvPr id="7" name="Google Shape;117;p6">
            <a:extLst>
              <a:ext uri="{FF2B5EF4-FFF2-40B4-BE49-F238E27FC236}">
                <a16:creationId xmlns:a16="http://schemas.microsoft.com/office/drawing/2014/main" id="{2158337A-A34B-41DF-8568-DD4FEB758225}"/>
              </a:ext>
            </a:extLst>
          </p:cNvPr>
          <p:cNvSpPr/>
          <p:nvPr/>
        </p:nvSpPr>
        <p:spPr>
          <a:xfrm>
            <a:off x="3429000" y="1050255"/>
            <a:ext cx="5334000" cy="762000"/>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2800" b="1" kern="0">
                <a:solidFill>
                  <a:srgbClr val="5D3D2F"/>
                </a:solidFill>
                <a:latin typeface="UTM Avo" panose="02040603050506020204" pitchFamily="18" charset="0"/>
                <a:cs typeface="Arial"/>
                <a:sym typeface="Arial"/>
              </a:rPr>
              <a:t>Bài tập 2 SGK tr.76</a:t>
            </a:r>
          </a:p>
        </p:txBody>
      </p:sp>
      <p:sp>
        <p:nvSpPr>
          <p:cNvPr id="8" name="Google Shape;118;p6">
            <a:extLst>
              <a:ext uri="{FF2B5EF4-FFF2-40B4-BE49-F238E27FC236}">
                <a16:creationId xmlns:a16="http://schemas.microsoft.com/office/drawing/2014/main" id="{45C4B642-21EB-AB3E-3339-7A08EFA3366F}"/>
              </a:ext>
            </a:extLst>
          </p:cNvPr>
          <p:cNvSpPr/>
          <p:nvPr/>
        </p:nvSpPr>
        <p:spPr>
          <a:xfrm>
            <a:off x="232096" y="1578523"/>
            <a:ext cx="11832904"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2400" b="1" kern="0" dirty="0">
                <a:solidFill>
                  <a:srgbClr val="C00000"/>
                </a:solidFill>
                <a:latin typeface="UTM Avo" panose="02040603050506020204" pitchFamily="18" charset="0"/>
                <a:cs typeface="Arial"/>
                <a:sym typeface="Arial"/>
              </a:rPr>
              <a:t>Tìm từ thích hợp trong ngoặc đơn để hoàn chỉnh đoạn văn sau:</a:t>
            </a:r>
          </a:p>
        </p:txBody>
      </p:sp>
      <p:sp>
        <p:nvSpPr>
          <p:cNvPr id="2" name="Google Shape;169;p10">
            <a:extLst>
              <a:ext uri="{FF2B5EF4-FFF2-40B4-BE49-F238E27FC236}">
                <a16:creationId xmlns:a16="http://schemas.microsoft.com/office/drawing/2014/main" id="{D8FFF76B-82E7-530F-FF83-9FC305A56E55}"/>
              </a:ext>
            </a:extLst>
          </p:cNvPr>
          <p:cNvSpPr/>
          <p:nvPr/>
        </p:nvSpPr>
        <p:spPr>
          <a:xfrm>
            <a:off x="509771" y="2498341"/>
            <a:ext cx="11172457" cy="4105659"/>
          </a:xfrm>
          <a:prstGeom prst="roundRect">
            <a:avLst>
              <a:gd name="adj" fmla="val 6884"/>
            </a:avLst>
          </a:prstGeom>
          <a:solidFill>
            <a:schemeClr val="lt1"/>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algn="just">
              <a:lnSpc>
                <a:spcPct val="150000"/>
              </a:lnSpc>
            </a:pPr>
            <a:r>
              <a:rPr lang="vi-VN" sz="2400" dirty="0">
                <a:solidFill>
                  <a:schemeClr val="bg1"/>
                </a:solidFill>
                <a:latin typeface="UTM Avo" panose="02040603050506020204" pitchFamily="18" charset="0"/>
              </a:rPr>
              <a:t>Hồ về thu, nước </a:t>
            </a:r>
            <a:r>
              <a:rPr lang="vi-VN" sz="2400" i="1" dirty="0">
                <a:solidFill>
                  <a:schemeClr val="bg1"/>
                </a:solidFill>
                <a:latin typeface="UTM Avo" panose="02040603050506020204" pitchFamily="18" charset="0"/>
              </a:rPr>
              <a:t>(trong vắt, trong trẻo)</a:t>
            </a:r>
            <a:r>
              <a:rPr lang="vi-VN" sz="2400" dirty="0">
                <a:solidFill>
                  <a:schemeClr val="bg1"/>
                </a:solidFill>
                <a:latin typeface="UTM Avo" panose="02040603050506020204" pitchFamily="18" charset="0"/>
              </a:rPr>
              <a:t>, mênh mông. Trăng toả sáng rọi vào các gợn sóng </a:t>
            </a:r>
            <a:r>
              <a:rPr lang="vi-VN" sz="2400" i="1" dirty="0">
                <a:solidFill>
                  <a:schemeClr val="bg1"/>
                </a:solidFill>
                <a:latin typeface="UTM Avo" panose="02040603050506020204" pitchFamily="18" charset="0"/>
              </a:rPr>
              <a:t>(ào ạt, lăn tăn)</a:t>
            </a:r>
            <a:r>
              <a:rPr lang="vi-VN" sz="2400" dirty="0">
                <a:solidFill>
                  <a:schemeClr val="bg1"/>
                </a:solidFill>
                <a:latin typeface="UTM Avo" panose="02040603050506020204" pitchFamily="18" charset="0"/>
              </a:rPr>
              <a:t>. Thuyền ra khỏi bờ thì hãy hãy gió đông nam, sóng vỗ rập rình. Một lát, thuyền vào gần một đám sen. Bấy giờ, sen trên hồ đã gần tàn nhưng vẫn còn lơ thơ mấy đoá hoa nở muộn. Mùi hương đưa theo chiều gió </a:t>
            </a:r>
            <a:r>
              <a:rPr lang="vi-VN" sz="2400" i="1" dirty="0">
                <a:solidFill>
                  <a:schemeClr val="bg1"/>
                </a:solidFill>
                <a:latin typeface="UTM Avo" panose="02040603050506020204" pitchFamily="18" charset="0"/>
              </a:rPr>
              <a:t>(ngào ngạt, sực nức)</a:t>
            </a:r>
            <a:r>
              <a:rPr lang="vi-VN" sz="2400" dirty="0">
                <a:solidFill>
                  <a:schemeClr val="bg1"/>
                </a:solidFill>
                <a:latin typeface="UTM Avo" panose="02040603050506020204" pitchFamily="18" charset="0"/>
              </a:rPr>
              <a:t>. Thuyền theo gió cứ từ từ mà đi ra giữa khoảng </a:t>
            </a:r>
            <a:r>
              <a:rPr lang="vi-VN" sz="2400" i="1" dirty="0">
                <a:solidFill>
                  <a:schemeClr val="bg1"/>
                </a:solidFill>
                <a:latin typeface="UTM Avo" panose="02040603050506020204" pitchFamily="18" charset="0"/>
              </a:rPr>
              <a:t>(vô tận, mênh mông).</a:t>
            </a:r>
          </a:p>
          <a:p>
            <a:pPr algn="r">
              <a:lnSpc>
                <a:spcPct val="150000"/>
              </a:lnSpc>
            </a:pPr>
            <a:r>
              <a:rPr lang="vi-VN" sz="2400" dirty="0">
                <a:solidFill>
                  <a:schemeClr val="bg1"/>
                </a:solidFill>
                <a:latin typeface="UTM Avo" panose="02040603050506020204" pitchFamily="18" charset="0"/>
              </a:rPr>
              <a:t>Theo PHAN KẾ BÍNH</a:t>
            </a:r>
          </a:p>
        </p:txBody>
      </p:sp>
      <p:pic>
        <p:nvPicPr>
          <p:cNvPr id="3" name="Google Shape;170;p10">
            <a:extLst>
              <a:ext uri="{FF2B5EF4-FFF2-40B4-BE49-F238E27FC236}">
                <a16:creationId xmlns:a16="http://schemas.microsoft.com/office/drawing/2014/main" id="{7DEB3CAD-81A6-CABE-470A-D1C88E71F49C}"/>
              </a:ext>
            </a:extLst>
          </p:cNvPr>
          <p:cNvPicPr preferRelativeResize="0"/>
          <p:nvPr/>
        </p:nvPicPr>
        <p:blipFill rotWithShape="1">
          <a:blip r:embed="rId3">
            <a:alphaModFix/>
          </a:blip>
          <a:srcRect/>
          <a:stretch/>
        </p:blipFill>
        <p:spPr>
          <a:xfrm>
            <a:off x="11105731" y="2113185"/>
            <a:ext cx="1086269" cy="812775"/>
          </a:xfrm>
          <a:prstGeom prst="rect">
            <a:avLst/>
          </a:prstGeom>
          <a:noFill/>
          <a:ln>
            <a:noFill/>
          </a:ln>
        </p:spPr>
      </p:pic>
    </p:spTree>
    <p:extLst>
      <p:ext uri="{BB962C8B-B14F-4D97-AF65-F5344CB8AC3E}">
        <p14:creationId xmlns:p14="http://schemas.microsoft.com/office/powerpoint/2010/main" val="25719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noFill/>
        </a:ln>
      </a:spPr>
      <a:bodyPr spcFirstLastPara="1" wrap="square" lIns="121900" tIns="60933" rIns="121900" bIns="60933" anchor="t" anchorCtr="0">
        <a:spAutoFit/>
      </a:bodyPr>
      <a:lstStyle>
        <a:defPPr algn="ctr">
          <a:buClr>
            <a:srgbClr val="000000"/>
          </a:buClr>
          <a:buFont typeface="Arial"/>
          <a:buNone/>
          <a:defRPr sz="4800" b="1" kern="0" dirty="0">
            <a:solidFill>
              <a:srgbClr val="530E0E"/>
            </a:solidFill>
            <a:cs typeface="Arial"/>
            <a:sym typeface="Aria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F6ED58AA-6044-4063-A2D9-5C566FADBD0E}" vid="{6929B544-CFDD-4290-A91C-DFD0546A7D3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Tuần 28 - Kể chuyện. Lên đường</Template>
  <TotalTime>37</TotalTime>
  <Words>847</Words>
  <PresentationFormat>Widescreen</PresentationFormat>
  <Paragraphs>62</Paragraphs>
  <Slides>17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Calibri Light</vt:lpstr>
      <vt:lpstr>Calibri</vt:lpstr>
      <vt:lpstr>UTM Avo</vt:lpstr>
      <vt:lpstr>Arial</vt:lpstr>
      <vt:lpstr>Office Theme</vt:lpstr>
      <vt:lpstr>2_Office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2024-02-22T18:14:35Z</dcterms:created>
  <dcterms:modified xsi:type="dcterms:W3CDTF">2024-02-26T09:36:30Z</dcterms:modified>
</cp:coreProperties>
</file>