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01" r:id="rId2"/>
    <p:sldId id="257" r:id="rId3"/>
    <p:sldId id="284" r:id="rId4"/>
    <p:sldId id="285" r:id="rId5"/>
    <p:sldId id="382" r:id="rId6"/>
    <p:sldId id="286" r:id="rId7"/>
    <p:sldId id="383" r:id="rId8"/>
    <p:sldId id="398" r:id="rId9"/>
    <p:sldId id="386" r:id="rId10"/>
    <p:sldId id="399" r:id="rId11"/>
    <p:sldId id="401" r:id="rId12"/>
    <p:sldId id="373" r:id="rId13"/>
    <p:sldId id="392" r:id="rId14"/>
    <p:sldId id="403" r:id="rId15"/>
    <p:sldId id="404" r:id="rId16"/>
    <p:sldId id="409" r:id="rId17"/>
    <p:sldId id="408" r:id="rId18"/>
    <p:sldId id="405" r:id="rId19"/>
    <p:sldId id="407" r:id="rId20"/>
    <p:sldId id="410" r:id="rId21"/>
    <p:sldId id="388" r:id="rId22"/>
    <p:sldId id="294" r:id="rId23"/>
    <p:sldId id="402" r:id="rId24"/>
    <p:sldId id="412" r:id="rId25"/>
    <p:sldId id="269" r:id="rId26"/>
    <p:sldId id="295" r:id="rId27"/>
    <p:sldId id="317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261" autoAdjust="0"/>
  </p:normalViewPr>
  <p:slideViewPr>
    <p:cSldViewPr snapToGrid="0" snapToObjects="1">
      <p:cViewPr varScale="1">
        <p:scale>
          <a:sx n="68" d="100"/>
          <a:sy n="68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4.png"/><Relationship Id="rId18" Type="http://schemas.microsoft.com/office/2007/relationships/hdphoto" Target="../media/hdphoto5.wdp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26.png"/><Relationship Id="rId2" Type="http://schemas.openxmlformats.org/officeDocument/2006/relationships/audio" Target="../media/audio4.wav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23.png"/><Relationship Id="rId5" Type="http://schemas.openxmlformats.org/officeDocument/2006/relationships/audio" Target="../media/audio8.wav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duhome.com.vn/DHALesson?idGrade=19&amp;idSubject=1&amp;idSeries=117&amp;idTheme=979&amp;IdLevel=1&amp;idThemeServer=58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1: FAMILY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2.1 – Vocabulary &amp;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7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79ED1-03DE-407D-B63C-4511472E88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70" y="1030919"/>
            <a:ext cx="8683879" cy="1115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2705C-45D7-49F3-90E6-30235AC5AC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" y="2480824"/>
            <a:ext cx="10017771" cy="1599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B780F-2966-4AFF-8A33-52F4FB23BD17}"/>
              </a:ext>
            </a:extLst>
          </p:cNvPr>
          <p:cNvSpPr txBox="1"/>
          <p:nvPr/>
        </p:nvSpPr>
        <p:spPr>
          <a:xfrm>
            <a:off x="10195560" y="897458"/>
            <a:ext cx="1943100" cy="5162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</a:rPr>
              <a:t>kind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unreliable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easygoing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untidy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helpful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selfish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lazy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intelligent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b="1" spc="-100" dirty="0"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D34F0-3E09-4CCC-9FF9-C96015C1ED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352" y="-78812"/>
            <a:ext cx="4919363" cy="1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BA3D4-2DAF-4611-98C1-FB816129B2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71"/>
          <a:stretch/>
        </p:blipFill>
        <p:spPr>
          <a:xfrm>
            <a:off x="20178" y="373318"/>
            <a:ext cx="3317382" cy="59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A16AB-0563-4463-A766-AA284B201C8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15" y="1954694"/>
            <a:ext cx="2926524" cy="38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61172-4AE5-4139-9258-D61E7E5D95C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189" y="1954694"/>
            <a:ext cx="3781487" cy="3843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6D049-362D-456E-87DB-BEFA9E07D15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239" y="1954694"/>
            <a:ext cx="2845547" cy="3843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D20AD1-7055-490B-A96F-7D3C6B368CF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159" y="1954694"/>
            <a:ext cx="2527030" cy="3843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7BA61-A3ED-4AF0-8859-960A788C7F32}"/>
              </a:ext>
            </a:extLst>
          </p:cNvPr>
          <p:cNvSpPr txBox="1"/>
          <p:nvPr/>
        </p:nvSpPr>
        <p:spPr>
          <a:xfrm>
            <a:off x="3337560" y="3068265"/>
            <a:ext cx="190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untidy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54299-B288-4A62-AE87-38CB3D8A5A05}"/>
              </a:ext>
            </a:extLst>
          </p:cNvPr>
          <p:cNvSpPr txBox="1"/>
          <p:nvPr/>
        </p:nvSpPr>
        <p:spPr>
          <a:xfrm>
            <a:off x="3341370" y="3872175"/>
            <a:ext cx="190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selfish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7AFF-3558-4B56-AF01-ABCBD4CC92AA}"/>
              </a:ext>
            </a:extLst>
          </p:cNvPr>
          <p:cNvSpPr txBox="1"/>
          <p:nvPr/>
        </p:nvSpPr>
        <p:spPr>
          <a:xfrm>
            <a:off x="3341370" y="4695135"/>
            <a:ext cx="190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kind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0DBF-5F56-41C6-B340-6D45F026C4BD}"/>
              </a:ext>
            </a:extLst>
          </p:cNvPr>
          <p:cNvSpPr txBox="1"/>
          <p:nvPr/>
        </p:nvSpPr>
        <p:spPr>
          <a:xfrm>
            <a:off x="8427719" y="2271975"/>
            <a:ext cx="2372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intelligent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4CBEC-60DE-4191-A71C-5A957AD8069E}"/>
              </a:ext>
            </a:extLst>
          </p:cNvPr>
          <p:cNvSpPr txBox="1"/>
          <p:nvPr/>
        </p:nvSpPr>
        <p:spPr>
          <a:xfrm>
            <a:off x="8431529" y="3087315"/>
            <a:ext cx="2372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lazy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F4741-2267-41B3-854E-06E9020703C3}"/>
              </a:ext>
            </a:extLst>
          </p:cNvPr>
          <p:cNvSpPr txBox="1"/>
          <p:nvPr/>
        </p:nvSpPr>
        <p:spPr>
          <a:xfrm>
            <a:off x="8515349" y="3914085"/>
            <a:ext cx="2446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easygoing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83DBF-7DB9-43E2-8F8C-14EE734BFF97}"/>
              </a:ext>
            </a:extLst>
          </p:cNvPr>
          <p:cNvSpPr txBox="1"/>
          <p:nvPr/>
        </p:nvSpPr>
        <p:spPr>
          <a:xfrm>
            <a:off x="8484869" y="4706565"/>
            <a:ext cx="2446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unreliable</a:t>
            </a:r>
            <a:endParaRPr lang="en-US" sz="40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B30D0-9614-48F2-9D46-71F28630EBE3}"/>
              </a:ext>
            </a:extLst>
          </p:cNvPr>
          <p:cNvSpPr txBox="1"/>
          <p:nvPr/>
        </p:nvSpPr>
        <p:spPr>
          <a:xfrm>
            <a:off x="7160841" y="15019"/>
            <a:ext cx="3480490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4.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0CC9DE-C3E2-40C4-BAC0-C8A09F313DF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737360" y="1035710"/>
            <a:ext cx="4247621" cy="6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lf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tellig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z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asyg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reliable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CEE8D-C22E-48E6-80E7-F36723DF5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142" y="396921"/>
            <a:ext cx="8676677" cy="5931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B0FD6-6380-473D-B930-CED4B623B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8206" y="515840"/>
            <a:ext cx="6547672" cy="13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6B68B7-CCA5-4454-AE88-86E2182C33BB}"/>
              </a:ext>
            </a:extLst>
          </p:cNvPr>
          <p:cNvSpPr txBox="1"/>
          <p:nvPr/>
        </p:nvSpPr>
        <p:spPr>
          <a:xfrm>
            <a:off x="4469130" y="373620"/>
            <a:ext cx="3257550" cy="85068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u="sng" spc="-100" dirty="0">
                <a:solidFill>
                  <a:srgbClr val="FF0000"/>
                </a:solidFill>
                <a:effectLst/>
              </a:rPr>
              <a:t>PAIRWORK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EBE22-D474-4DCA-8D07-CE4142B48B11}"/>
              </a:ext>
            </a:extLst>
          </p:cNvPr>
          <p:cNvSpPr txBox="1"/>
          <p:nvPr/>
        </p:nvSpPr>
        <p:spPr>
          <a:xfrm>
            <a:off x="1543050" y="1486140"/>
            <a:ext cx="9521190" cy="461357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pc="-100" dirty="0">
                <a:solidFill>
                  <a:srgbClr val="0070C0"/>
                </a:solidFill>
                <a:effectLst/>
              </a:rPr>
              <a:t>What chores do you do? How often?</a:t>
            </a:r>
          </a:p>
          <a:p>
            <a:pPr>
              <a:lnSpc>
                <a:spcPct val="150000"/>
              </a:lnSpc>
            </a:pPr>
            <a:r>
              <a:rPr lang="en-US" sz="4000" spc="-100" dirty="0">
                <a:solidFill>
                  <a:srgbClr val="0070C0"/>
                </a:solidFill>
              </a:rPr>
              <a:t>Who do you think does the most chores in your</a:t>
            </a:r>
            <a:br>
              <a:rPr lang="en-US" sz="4000" spc="-100" dirty="0">
                <a:solidFill>
                  <a:srgbClr val="0070C0"/>
                </a:solidFill>
              </a:rPr>
            </a:br>
            <a:r>
              <a:rPr lang="en-US" sz="4000" spc="-100" dirty="0">
                <a:solidFill>
                  <a:srgbClr val="0070C0"/>
                </a:solidFill>
              </a:rPr>
              <a:t>family? Who does the fewest chores?</a:t>
            </a:r>
          </a:p>
          <a:p>
            <a:pPr>
              <a:lnSpc>
                <a:spcPct val="150000"/>
              </a:lnSpc>
            </a:pPr>
            <a:endParaRPr lang="en-US" sz="4000" spc="-100" dirty="0">
              <a:solidFill>
                <a:srgbClr val="0070C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sz="4000" spc="-1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8335A-CA2C-43B8-B9CC-0E853D4C8979}"/>
              </a:ext>
            </a:extLst>
          </p:cNvPr>
          <p:cNvSpPr txBox="1"/>
          <p:nvPr/>
        </p:nvSpPr>
        <p:spPr>
          <a:xfrm>
            <a:off x="39950" y="335059"/>
            <a:ext cx="210888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6094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A3A77-F666-438C-BB9B-60BEE6F97A13}"/>
              </a:ext>
            </a:extLst>
          </p:cNvPr>
          <p:cNvSpPr txBox="1"/>
          <p:nvPr/>
        </p:nvSpPr>
        <p:spPr>
          <a:xfrm>
            <a:off x="34290" y="335059"/>
            <a:ext cx="232029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4552D-9693-4F88-86F2-D262D47BA370}"/>
              </a:ext>
            </a:extLst>
          </p:cNvPr>
          <p:cNvSpPr txBox="1"/>
          <p:nvPr/>
        </p:nvSpPr>
        <p:spPr>
          <a:xfrm>
            <a:off x="2589413" y="267927"/>
            <a:ext cx="9939053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0" spc="-100" dirty="0">
                <a:solidFill>
                  <a:srgbClr val="002060"/>
                </a:solidFill>
                <a:effectLst/>
              </a:rPr>
              <a:t>a. Read the interview Adam Parker gave about his family.</a:t>
            </a:r>
            <a:br>
              <a:rPr lang="en-US" sz="3200" b="1" i="0" spc="-100" dirty="0">
                <a:solidFill>
                  <a:srgbClr val="002060"/>
                </a:solidFill>
                <a:effectLst/>
              </a:rPr>
            </a:br>
            <a:r>
              <a:rPr lang="en-US" sz="3200" b="1" i="0" spc="-100" dirty="0">
                <a:solidFill>
                  <a:srgbClr val="002060"/>
                </a:solidFill>
                <a:effectLst/>
              </a:rPr>
              <a:t>Who is the least helpful family member?</a:t>
            </a:r>
            <a:r>
              <a:rPr lang="en-US" sz="3200" spc="-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B75B8-39AD-4BE8-AD62-E168DDAAA339}"/>
              </a:ext>
            </a:extLst>
          </p:cNvPr>
          <p:cNvSpPr txBox="1"/>
          <p:nvPr/>
        </p:nvSpPr>
        <p:spPr>
          <a:xfrm>
            <a:off x="37408" y="1052359"/>
            <a:ext cx="12255332" cy="541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i="0" spc="-220" dirty="0">
                <a:solidFill>
                  <a:srgbClr val="242021"/>
                </a:solidFill>
                <a:effectLst/>
                <a:latin typeface="UVNBinhDuong"/>
              </a:rPr>
              <a:t>				</a:t>
            </a:r>
            <a:r>
              <a:rPr lang="en-US" sz="2800" b="1" i="0" spc="-220" dirty="0">
                <a:solidFill>
                  <a:srgbClr val="00B050"/>
                </a:solidFill>
                <a:effectLst/>
                <a:latin typeface="UVNBinhDuong"/>
              </a:rPr>
              <a:t>Star in Hollywood</a:t>
            </a:r>
            <a:r>
              <a:rPr lang="en-US" sz="2800" b="1" i="0" spc="-220" dirty="0">
                <a:solidFill>
                  <a:srgbClr val="242021"/>
                </a:solidFill>
                <a:effectLst/>
                <a:latin typeface="UVNBinhDuong"/>
              </a:rPr>
              <a:t> </a:t>
            </a:r>
            <a:r>
              <a:rPr lang="en-US" sz="2800" b="1" i="0" spc="-220" dirty="0">
                <a:solidFill>
                  <a:srgbClr val="FCAF19"/>
                </a:solidFill>
                <a:effectLst/>
                <a:latin typeface="HelveticaNeueLTStd-Cn"/>
              </a:rPr>
              <a:t>– </a:t>
            </a:r>
            <a:r>
              <a:rPr lang="en-US" sz="2800" b="1" i="0" spc="-220" dirty="0">
                <a:solidFill>
                  <a:srgbClr val="FCAF19"/>
                </a:solidFill>
                <a:effectLst/>
                <a:latin typeface="UVNBinhDuong"/>
              </a:rPr>
              <a:t>Dad in the Suburb</a:t>
            </a:r>
            <a:r>
              <a:rPr lang="en-US" sz="2800" b="1" i="0" spc="-220" dirty="0">
                <a:solidFill>
                  <a:srgbClr val="A3248F"/>
                </a:solidFill>
                <a:effectLst/>
                <a:latin typeface="UVNBinhDuong"/>
              </a:rPr>
              <a:t>s</a:t>
            </a:r>
            <a:br>
              <a:rPr lang="en-US" sz="2400" i="0" spc="-220" dirty="0">
                <a:solidFill>
                  <a:srgbClr val="A3248F"/>
                </a:solidFill>
                <a:effectLst/>
                <a:latin typeface="UVNBinhDuong"/>
              </a:rPr>
            </a:br>
            <a:r>
              <a:rPr lang="en-US" sz="2400" b="1" i="0" spc="-220" dirty="0">
                <a:solidFill>
                  <a:srgbClr val="0070C0"/>
                </a:solidFill>
                <a:effectLst/>
              </a:rPr>
              <a:t>We sat down for an interview with Adam Parker, son of Hollywood superstar Ranger Parker, to find out what it’s like </a:t>
            </a:r>
            <a:br>
              <a:rPr lang="en-US" sz="2400" b="1" i="0" spc="-220" dirty="0">
                <a:solidFill>
                  <a:srgbClr val="0070C0"/>
                </a:solidFill>
                <a:effectLst/>
              </a:rPr>
            </a:br>
            <a:r>
              <a:rPr lang="en-US" sz="2400" b="1" i="0" spc="-220" dirty="0">
                <a:solidFill>
                  <a:srgbClr val="0070C0"/>
                </a:solidFill>
                <a:effectLst/>
              </a:rPr>
              <a:t>to be the child of a famous parent.</a:t>
            </a:r>
            <a:r>
              <a:rPr lang="en-US" sz="2400" b="1" spc="-220" dirty="0">
                <a:solidFill>
                  <a:srgbClr val="0070C0"/>
                </a:solidFill>
              </a:rPr>
              <a:t> </a:t>
            </a:r>
            <a:br>
              <a:rPr lang="en-US" sz="2400" b="1" spc="-220" dirty="0">
                <a:solidFill>
                  <a:srgbClr val="0070C0"/>
                </a:solidFill>
              </a:rPr>
            </a:br>
            <a:r>
              <a:rPr lang="en-US" sz="2400" b="1" i="0" spc="-220" dirty="0">
                <a:solidFill>
                  <a:srgbClr val="0070C0"/>
                </a:solidFill>
                <a:effectLst/>
              </a:rPr>
              <a:t>What's your dad like?</a:t>
            </a:r>
            <a:br>
              <a:rPr lang="en-US" sz="2400" b="1" i="0" spc="-220" dirty="0">
                <a:solidFill>
                  <a:srgbClr val="0070C0"/>
                </a:solidFill>
                <a:effectLst/>
              </a:rPr>
            </a:br>
            <a:r>
              <a:rPr lang="en-US" sz="2400" i="0" spc="-220" dirty="0">
                <a:solidFill>
                  <a:srgbClr val="0070C0"/>
                </a:solidFill>
                <a:effectLst/>
              </a:rPr>
              <a:t>He's not a star at home. He's just Dad. He washes the dishes and vacuums the living room. He takes me to school every morning. He's very easygoing, so he has a lot of good friends.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b="1" i="0" spc="-220" dirty="0">
                <a:solidFill>
                  <a:srgbClr val="0070C0"/>
                </a:solidFill>
                <a:effectLst/>
              </a:rPr>
              <a:t>Do you want to be an actor when you grow up?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i="0" spc="-220" dirty="0">
                <a:solidFill>
                  <a:srgbClr val="0070C0"/>
                </a:solidFill>
                <a:effectLst/>
              </a:rPr>
              <a:t>No, I want to be a doctor like my mom. I think she's very kind. She helps so many kids around the world and gives a lot of money to charities. She got top scores on all her medical exams because she's really intelligent.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b="1" i="0" spc="-220" dirty="0">
                <a:solidFill>
                  <a:srgbClr val="0070C0"/>
                </a:solidFill>
                <a:effectLst/>
              </a:rPr>
              <a:t>What about your sister?</a:t>
            </a:r>
            <a:br>
              <a:rPr lang="en-US" sz="2400" b="1" i="0" spc="-220" dirty="0">
                <a:solidFill>
                  <a:srgbClr val="0070C0"/>
                </a:solidFill>
                <a:effectLst/>
              </a:rPr>
            </a:br>
            <a:r>
              <a:rPr lang="en-US" sz="2400" i="0" spc="-220" dirty="0">
                <a:solidFill>
                  <a:srgbClr val="0070C0"/>
                </a:solidFill>
                <a:effectLst/>
              </a:rPr>
              <a:t>Jessie wants to be an actor because she thinks all actors do is sit around and then act a little bit. But my dad sometimes has 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i="0" spc="-220" dirty="0">
                <a:solidFill>
                  <a:srgbClr val="0070C0"/>
                </a:solidFill>
                <a:effectLst/>
              </a:rPr>
              <a:t>to get up at 5 a.m. to work. Jessie's pretty lazy to be honest. She's very unreliable as well. She rarely keeps her promises.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b="1" i="0" spc="-220" dirty="0">
                <a:solidFill>
                  <a:srgbClr val="0070C0"/>
                </a:solidFill>
                <a:effectLst/>
              </a:rPr>
              <a:t>What do you and your dad do for fun?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i="0" spc="-220" dirty="0">
                <a:solidFill>
                  <a:srgbClr val="0070C0"/>
                </a:solidFill>
                <a:effectLst/>
              </a:rPr>
              <a:t>We help out at a local children's hospital. We know everyone there, and they're all really nice. I always go even when my </a:t>
            </a:r>
            <a:br>
              <a:rPr lang="en-US" sz="2400" i="0" spc="-220" dirty="0">
                <a:solidFill>
                  <a:srgbClr val="0070C0"/>
                </a:solidFill>
                <a:effectLst/>
              </a:rPr>
            </a:br>
            <a:r>
              <a:rPr lang="en-US" sz="2400" i="0" spc="-220" dirty="0">
                <a:solidFill>
                  <a:srgbClr val="0070C0"/>
                </a:solidFill>
                <a:effectLst/>
              </a:rPr>
              <a:t>dad isn't here. The children get upset if I don't go. They think I'm helpful because I do a lot of things for them.</a:t>
            </a:r>
            <a:endParaRPr lang="en-US" sz="2400" spc="-220" dirty="0"/>
          </a:p>
        </p:txBody>
      </p:sp>
      <p:pic>
        <p:nvPicPr>
          <p:cNvPr id="7" name="Picture 6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08441ED5-DD97-4B49-AF6B-B6E66BF0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2680" y="6383458"/>
            <a:ext cx="1807567" cy="4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369498E-C006-4D20-9AD3-E1CC2D1EB667}"/>
              </a:ext>
            </a:extLst>
          </p:cNvPr>
          <p:cNvSpPr/>
          <p:nvPr/>
        </p:nvSpPr>
        <p:spPr>
          <a:xfrm>
            <a:off x="2440823" y="4926330"/>
            <a:ext cx="6280267" cy="44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CDF77-DE2C-43DF-93B7-07DE590127B1}"/>
              </a:ext>
            </a:extLst>
          </p:cNvPr>
          <p:cNvSpPr txBox="1"/>
          <p:nvPr/>
        </p:nvSpPr>
        <p:spPr>
          <a:xfrm>
            <a:off x="8883027" y="516704"/>
            <a:ext cx="345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His sister, Jessie.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48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A3A77-F666-438C-BB9B-60BEE6F97A13}"/>
              </a:ext>
            </a:extLst>
          </p:cNvPr>
          <p:cNvSpPr txBox="1"/>
          <p:nvPr/>
        </p:nvSpPr>
        <p:spPr>
          <a:xfrm>
            <a:off x="34290" y="335059"/>
            <a:ext cx="232029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4552D-9693-4F88-86F2-D262D47BA370}"/>
              </a:ext>
            </a:extLst>
          </p:cNvPr>
          <p:cNvSpPr txBox="1"/>
          <p:nvPr/>
        </p:nvSpPr>
        <p:spPr>
          <a:xfrm>
            <a:off x="1341912" y="896577"/>
            <a:ext cx="11186555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spc="-100" dirty="0">
                <a:solidFill>
                  <a:srgbClr val="002060"/>
                </a:solidFill>
              </a:rPr>
              <a:t>b</a:t>
            </a:r>
            <a:r>
              <a:rPr lang="en-US" sz="4000" i="0" spc="-100" dirty="0">
                <a:solidFill>
                  <a:srgbClr val="002060"/>
                </a:solidFill>
                <a:effectLst/>
              </a:rPr>
              <a:t>. </a:t>
            </a:r>
            <a:r>
              <a:rPr lang="en-US" sz="4000" b="1" i="0" u="sng" spc="-100" dirty="0">
                <a:solidFill>
                  <a:srgbClr val="FF0000"/>
                </a:solidFill>
                <a:effectLst/>
              </a:rPr>
              <a:t>Underline</a:t>
            </a:r>
            <a:r>
              <a:rPr lang="en-US" sz="4000" b="1" i="0" spc="-100" dirty="0">
                <a:solidFill>
                  <a:srgbClr val="002060"/>
                </a:solidFill>
                <a:effectLst/>
              </a:rPr>
              <a:t> the </a:t>
            </a:r>
            <a:r>
              <a:rPr lang="en-US" sz="4000" b="1" i="0" spc="-100" dirty="0">
                <a:solidFill>
                  <a:srgbClr val="FF0000"/>
                </a:solidFill>
                <a:effectLst/>
              </a:rPr>
              <a:t>key words</a:t>
            </a:r>
            <a:r>
              <a:rPr lang="en-US" sz="4000" b="1" i="0" spc="-100" dirty="0">
                <a:solidFill>
                  <a:srgbClr val="002060"/>
                </a:solidFill>
                <a:effectLst/>
              </a:rPr>
              <a:t> in each question.</a:t>
            </a:r>
          </a:p>
          <a:p>
            <a:pPr>
              <a:lnSpc>
                <a:spcPct val="80000"/>
              </a:lnSpc>
            </a:pPr>
            <a:r>
              <a:rPr lang="en-US" sz="4000" b="1" spc="-100" dirty="0">
                <a:solidFill>
                  <a:srgbClr val="002060"/>
                </a:solidFill>
              </a:rPr>
              <a:t>Now, </a:t>
            </a:r>
            <a:r>
              <a:rPr lang="en-US" sz="4000" b="1" spc="-100" dirty="0">
                <a:solidFill>
                  <a:srgbClr val="FF0000"/>
                </a:solidFill>
              </a:rPr>
              <a:t>read</a:t>
            </a:r>
            <a:r>
              <a:rPr lang="en-US" sz="4000" b="1" spc="-100" dirty="0">
                <a:solidFill>
                  <a:srgbClr val="002060"/>
                </a:solidFill>
              </a:rPr>
              <a:t> </a:t>
            </a:r>
            <a:r>
              <a:rPr lang="en-US" sz="4000" b="1" i="0" spc="-100" dirty="0">
                <a:solidFill>
                  <a:srgbClr val="002060"/>
                </a:solidFill>
                <a:effectLst/>
              </a:rPr>
              <a:t>and </a:t>
            </a:r>
            <a:r>
              <a:rPr lang="en-US" sz="4000" b="1" i="0" spc="-100" dirty="0">
                <a:solidFill>
                  <a:srgbClr val="FF0000"/>
                </a:solidFill>
                <a:effectLst/>
              </a:rPr>
              <a:t>answer</a:t>
            </a:r>
            <a:r>
              <a:rPr lang="en-US" sz="4000" b="1" i="0" spc="-100" dirty="0">
                <a:solidFill>
                  <a:srgbClr val="002060"/>
                </a:solidFill>
                <a:effectLst/>
              </a:rPr>
              <a:t> the questions.</a:t>
            </a:r>
            <a:endParaRPr lang="en-US" sz="4000" b="1" spc="-1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B75B8-39AD-4BE8-AD62-E168DDAAA339}"/>
              </a:ext>
            </a:extLst>
          </p:cNvPr>
          <p:cNvSpPr txBox="1"/>
          <p:nvPr/>
        </p:nvSpPr>
        <p:spPr>
          <a:xfrm>
            <a:off x="708660" y="2103919"/>
            <a:ext cx="12784230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Why does Adam's dad have a lot of friends? 	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Why did Adam's mom get top scores on all her medical exams? 	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Why does Adam think Jessie is unreliable? 	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What do the children at the hospital think about Adam? 	__________________________________________</a:t>
            </a:r>
            <a:endParaRPr lang="en-US" sz="3200" spc="-22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08441ED5-DD97-4B49-AF6B-B6E66BF0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2680" y="6383458"/>
            <a:ext cx="1807567" cy="4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D4774-27FA-4F7B-8450-6CE456DCE091}"/>
              </a:ext>
            </a:extLst>
          </p:cNvPr>
          <p:cNvCxnSpPr>
            <a:cxnSpLocks/>
          </p:cNvCxnSpPr>
          <p:nvPr/>
        </p:nvCxnSpPr>
        <p:spPr>
          <a:xfrm>
            <a:off x="1303020" y="2583180"/>
            <a:ext cx="62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11FC7-1776-4E57-BD2E-9487349E90A1}"/>
              </a:ext>
            </a:extLst>
          </p:cNvPr>
          <p:cNvCxnSpPr>
            <a:cxnSpLocks/>
          </p:cNvCxnSpPr>
          <p:nvPr/>
        </p:nvCxnSpPr>
        <p:spPr>
          <a:xfrm>
            <a:off x="4298868" y="2586990"/>
            <a:ext cx="3976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71F272-D45D-4E6F-9F8B-0C76FD52AB84}"/>
              </a:ext>
            </a:extLst>
          </p:cNvPr>
          <p:cNvCxnSpPr>
            <a:cxnSpLocks/>
          </p:cNvCxnSpPr>
          <p:nvPr/>
        </p:nvCxnSpPr>
        <p:spPr>
          <a:xfrm>
            <a:off x="1173480" y="351663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242E2C-E275-44B7-A1B5-34513FF18D5D}"/>
              </a:ext>
            </a:extLst>
          </p:cNvPr>
          <p:cNvCxnSpPr>
            <a:cxnSpLocks/>
          </p:cNvCxnSpPr>
          <p:nvPr/>
        </p:nvCxnSpPr>
        <p:spPr>
          <a:xfrm>
            <a:off x="4046220" y="3516630"/>
            <a:ext cx="3177540" cy="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0203CB-3287-4810-BC9A-3673F935C4B6}"/>
              </a:ext>
            </a:extLst>
          </p:cNvPr>
          <p:cNvCxnSpPr>
            <a:cxnSpLocks/>
          </p:cNvCxnSpPr>
          <p:nvPr/>
        </p:nvCxnSpPr>
        <p:spPr>
          <a:xfrm>
            <a:off x="1158240" y="4427220"/>
            <a:ext cx="773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3E6B18-6885-4318-B52F-715D92C0CCD7}"/>
              </a:ext>
            </a:extLst>
          </p:cNvPr>
          <p:cNvCxnSpPr>
            <a:cxnSpLocks/>
          </p:cNvCxnSpPr>
          <p:nvPr/>
        </p:nvCxnSpPr>
        <p:spPr>
          <a:xfrm flipV="1">
            <a:off x="4953000" y="4427220"/>
            <a:ext cx="933450" cy="22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5E7D07-BF99-4822-B2F8-8FD89308702A}"/>
              </a:ext>
            </a:extLst>
          </p:cNvPr>
          <p:cNvCxnSpPr>
            <a:cxnSpLocks/>
          </p:cNvCxnSpPr>
          <p:nvPr/>
        </p:nvCxnSpPr>
        <p:spPr>
          <a:xfrm flipV="1">
            <a:off x="6351270" y="4423410"/>
            <a:ext cx="163830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7148E-E5E7-4A51-A504-91DC0BF48DC0}"/>
              </a:ext>
            </a:extLst>
          </p:cNvPr>
          <p:cNvCxnSpPr>
            <a:cxnSpLocks/>
          </p:cNvCxnSpPr>
          <p:nvPr/>
        </p:nvCxnSpPr>
        <p:spPr>
          <a:xfrm>
            <a:off x="1310640" y="5368290"/>
            <a:ext cx="773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C830E4-EAF5-427E-8826-5CB2ED6B2FE0}"/>
              </a:ext>
            </a:extLst>
          </p:cNvPr>
          <p:cNvCxnSpPr>
            <a:cxnSpLocks/>
          </p:cNvCxnSpPr>
          <p:nvPr/>
        </p:nvCxnSpPr>
        <p:spPr>
          <a:xfrm>
            <a:off x="3463290" y="537210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DEE036-AFCF-440B-AC44-845C93E313CD}"/>
              </a:ext>
            </a:extLst>
          </p:cNvPr>
          <p:cNvCxnSpPr>
            <a:cxnSpLocks/>
          </p:cNvCxnSpPr>
          <p:nvPr/>
        </p:nvCxnSpPr>
        <p:spPr>
          <a:xfrm flipV="1">
            <a:off x="7147560" y="5368290"/>
            <a:ext cx="103632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8414E-C8AC-42F1-93C1-98C67DFCA05E}"/>
              </a:ext>
            </a:extLst>
          </p:cNvPr>
          <p:cNvSpPr txBox="1"/>
          <p:nvPr/>
        </p:nvSpPr>
        <p:spPr>
          <a:xfrm>
            <a:off x="19774" y="23659"/>
            <a:ext cx="12167692" cy="68662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algn="ctr">
              <a:lnSpc>
                <a:spcPct val="80000"/>
              </a:lnSpc>
              <a:spcAft>
                <a:spcPts val="1200"/>
              </a:spcAft>
            </a:pPr>
            <a:r>
              <a:rPr lang="en-US" sz="4000" b="1" i="0" spc="-220" dirty="0">
                <a:solidFill>
                  <a:srgbClr val="00B050"/>
                </a:solidFill>
                <a:effectLst/>
                <a:latin typeface="UVNBinhDuong"/>
              </a:rPr>
              <a:t>Star in Hollywood</a:t>
            </a:r>
            <a:r>
              <a:rPr lang="en-US" sz="4000" b="1" i="0" spc="-220" dirty="0">
                <a:solidFill>
                  <a:srgbClr val="242021"/>
                </a:solidFill>
                <a:effectLst/>
                <a:latin typeface="UVNBinhDuong"/>
              </a:rPr>
              <a:t> </a:t>
            </a:r>
            <a:r>
              <a:rPr lang="en-US" sz="4000" b="1" i="0" spc="-220" dirty="0">
                <a:solidFill>
                  <a:srgbClr val="FCAF19"/>
                </a:solidFill>
                <a:effectLst/>
                <a:latin typeface="HelveticaNeueLTStd-Cn"/>
              </a:rPr>
              <a:t>– </a:t>
            </a:r>
            <a:r>
              <a:rPr lang="en-US" sz="4000" b="1" i="0" spc="-220" dirty="0">
                <a:solidFill>
                  <a:srgbClr val="FCAF19"/>
                </a:solidFill>
                <a:effectLst/>
                <a:latin typeface="UVNBinhDuong"/>
              </a:rPr>
              <a:t>Dad in the Suburb</a:t>
            </a:r>
            <a:r>
              <a:rPr lang="en-US" sz="4000" b="1" i="0" spc="-220" dirty="0">
                <a:solidFill>
                  <a:srgbClr val="A3248F"/>
                </a:solidFill>
                <a:effectLst/>
                <a:latin typeface="UVNBinhDuong"/>
              </a:rPr>
              <a:t>s</a:t>
            </a:r>
            <a:endParaRPr lang="en-US" sz="4000" b="1" spc="-220" dirty="0">
              <a:solidFill>
                <a:srgbClr val="A3248F"/>
              </a:solidFill>
              <a:latin typeface="UVNBinhDuong"/>
            </a:endParaRPr>
          </a:p>
          <a:p>
            <a:pPr marL="171450">
              <a:lnSpc>
                <a:spcPct val="80000"/>
              </a:lnSpc>
            </a:pPr>
            <a:r>
              <a:rPr lang="en-US" sz="2900" b="1" i="0" dirty="0">
                <a:solidFill>
                  <a:srgbClr val="0070C0"/>
                </a:solidFill>
                <a:effectLst/>
              </a:rPr>
              <a:t>We sat down for an interview with Adam Parker, son of Hollywood superstar Ranger Parker, to find out what it’s like to be the child of a famous parent.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br>
              <a:rPr lang="en-US" sz="2900" b="1" dirty="0">
                <a:solidFill>
                  <a:srgbClr val="0070C0"/>
                </a:solidFill>
              </a:rPr>
            </a:br>
            <a:r>
              <a:rPr lang="en-US" sz="2900" b="1" i="0" spc="-150" dirty="0">
                <a:solidFill>
                  <a:srgbClr val="0070C0"/>
                </a:solidFill>
                <a:effectLst/>
              </a:rPr>
              <a:t>What's your dad like?</a:t>
            </a:r>
            <a:br>
              <a:rPr lang="en-US" sz="2900" b="1" i="0" spc="-150" dirty="0">
                <a:solidFill>
                  <a:srgbClr val="0070C0"/>
                </a:solidFill>
                <a:effectLst/>
              </a:rPr>
            </a:br>
            <a:r>
              <a:rPr lang="en-US" sz="2900" i="0" spc="-150" dirty="0">
                <a:solidFill>
                  <a:srgbClr val="0070C0"/>
                </a:solidFill>
                <a:effectLst/>
              </a:rPr>
              <a:t>He's not a star at home. He's just Dad. He washes the dishes and vacuums the living room. He takes me to school every morning. He's very easygoing, so he has a lot of good friends.</a:t>
            </a:r>
            <a:br>
              <a:rPr lang="en-US" sz="2900" i="0" spc="-150" dirty="0">
                <a:solidFill>
                  <a:srgbClr val="0070C0"/>
                </a:solidFill>
                <a:effectLst/>
              </a:rPr>
            </a:br>
            <a:r>
              <a:rPr lang="en-US" sz="2900" b="1" i="0" spc="-150" dirty="0">
                <a:solidFill>
                  <a:srgbClr val="0070C0"/>
                </a:solidFill>
                <a:effectLst/>
              </a:rPr>
              <a:t>Do you want to be an actor when you grow up?</a:t>
            </a:r>
            <a:br>
              <a:rPr lang="en-US" sz="2900" i="0" spc="-150" dirty="0">
                <a:solidFill>
                  <a:srgbClr val="0070C0"/>
                </a:solidFill>
                <a:effectLst/>
              </a:rPr>
            </a:br>
            <a:r>
              <a:rPr lang="en-US" sz="2900" i="0" spc="-150" dirty="0">
                <a:solidFill>
                  <a:srgbClr val="0070C0"/>
                </a:solidFill>
                <a:effectLst/>
              </a:rPr>
              <a:t>No, I want to be a doctor like my mom. I think she's very kind. She helps so many kids around the world and gives a lot of money to charities. She got top scores on all her </a:t>
            </a:r>
            <a:br>
              <a:rPr lang="en-US" sz="2900" i="0" spc="-150" dirty="0">
                <a:solidFill>
                  <a:srgbClr val="0070C0"/>
                </a:solidFill>
                <a:effectLst/>
              </a:rPr>
            </a:br>
            <a:r>
              <a:rPr lang="en-US" sz="2900" i="0" spc="-150" dirty="0">
                <a:solidFill>
                  <a:srgbClr val="0070C0"/>
                </a:solidFill>
                <a:effectLst/>
              </a:rPr>
              <a:t>medical exams because she's really intelligent.</a:t>
            </a:r>
          </a:p>
          <a:p>
            <a:pPr marL="171450">
              <a:lnSpc>
                <a:spcPct val="80000"/>
              </a:lnSpc>
            </a:pPr>
            <a:r>
              <a:rPr lang="en-US" sz="2900" b="1" i="0" spc="-150" dirty="0">
                <a:solidFill>
                  <a:srgbClr val="0070C0"/>
                </a:solidFill>
                <a:effectLst/>
              </a:rPr>
              <a:t>What about your sister?</a:t>
            </a:r>
            <a:br>
              <a:rPr lang="en-US" sz="2900" b="1" i="0" spc="-150" dirty="0">
                <a:solidFill>
                  <a:srgbClr val="0070C0"/>
                </a:solidFill>
                <a:effectLst/>
              </a:rPr>
            </a:br>
            <a:r>
              <a:rPr lang="en-US" sz="2900" i="0" spc="-150" dirty="0">
                <a:solidFill>
                  <a:srgbClr val="0070C0"/>
                </a:solidFill>
                <a:effectLst/>
              </a:rPr>
              <a:t>Jessie wants to be an actor because she thinks all actors do is sit around and then act a </a:t>
            </a:r>
            <a:br>
              <a:rPr lang="en-US" sz="2900" i="0" spc="-150" dirty="0">
                <a:solidFill>
                  <a:srgbClr val="0070C0"/>
                </a:solidFill>
                <a:effectLst/>
              </a:rPr>
            </a:br>
            <a:r>
              <a:rPr lang="en-US" sz="2900" i="0" spc="-150" dirty="0">
                <a:solidFill>
                  <a:srgbClr val="0070C0"/>
                </a:solidFill>
                <a:effectLst/>
              </a:rPr>
              <a:t>little bit. But my dad sometimes has to get up at 5 a.m. to work. Jessie's pretty lazy to be honest. She's very unreliable as well. She rarely keeps her promises.</a:t>
            </a:r>
            <a:br>
              <a:rPr lang="en-US" sz="2900" i="0" spc="-150" dirty="0">
                <a:solidFill>
                  <a:srgbClr val="0070C0"/>
                </a:solidFill>
                <a:effectLst/>
              </a:rPr>
            </a:br>
            <a:r>
              <a:rPr lang="en-US" sz="2900" b="1" i="0" spc="-150" dirty="0">
                <a:solidFill>
                  <a:srgbClr val="0070C0"/>
                </a:solidFill>
                <a:effectLst/>
              </a:rPr>
              <a:t>What do you and your dad do for fun?</a:t>
            </a:r>
            <a:br>
              <a:rPr lang="en-US" sz="2900" i="0" spc="-150" dirty="0">
                <a:solidFill>
                  <a:srgbClr val="0070C0"/>
                </a:solidFill>
                <a:effectLst/>
              </a:rPr>
            </a:br>
            <a:r>
              <a:rPr lang="en-US" sz="2900" i="0" spc="-150" dirty="0">
                <a:solidFill>
                  <a:srgbClr val="0070C0"/>
                </a:solidFill>
                <a:effectLst/>
              </a:rPr>
              <a:t>We help out at a local children's hospital. We know everyone there, and they're all really nice. I always go even when my dad isn't here. The children get upset if I don't go. They think I'm helpful because I do a lot of things for them.</a:t>
            </a:r>
          </a:p>
        </p:txBody>
      </p:sp>
    </p:spTree>
    <p:extLst>
      <p:ext uri="{BB962C8B-B14F-4D97-AF65-F5344CB8AC3E}">
        <p14:creationId xmlns:p14="http://schemas.microsoft.com/office/powerpoint/2010/main" val="20812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A3A77-F666-438C-BB9B-60BEE6F97A13}"/>
              </a:ext>
            </a:extLst>
          </p:cNvPr>
          <p:cNvSpPr txBox="1"/>
          <p:nvPr/>
        </p:nvSpPr>
        <p:spPr>
          <a:xfrm>
            <a:off x="34290" y="335059"/>
            <a:ext cx="232029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4552D-9693-4F88-86F2-D262D47BA370}"/>
              </a:ext>
            </a:extLst>
          </p:cNvPr>
          <p:cNvSpPr txBox="1"/>
          <p:nvPr/>
        </p:nvSpPr>
        <p:spPr>
          <a:xfrm>
            <a:off x="411480" y="1113747"/>
            <a:ext cx="11677601" cy="59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spc="-100" dirty="0">
                <a:solidFill>
                  <a:srgbClr val="002060"/>
                </a:solidFill>
              </a:rPr>
              <a:t>Compare your answers. Then, check them with the class.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B75B8-39AD-4BE8-AD62-E168DDAAA339}"/>
              </a:ext>
            </a:extLst>
          </p:cNvPr>
          <p:cNvSpPr txBox="1"/>
          <p:nvPr/>
        </p:nvSpPr>
        <p:spPr>
          <a:xfrm>
            <a:off x="708660" y="2103919"/>
            <a:ext cx="12784230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Why does Adam's dad have a lot of friends? 	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Why did Adam's mom get top scores on all her medical exams? 	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Why does Adam think Jessie is unreliable? 	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What do the children at the hospital think about Adam? 	__________________________________________</a:t>
            </a:r>
            <a:endParaRPr lang="en-US" sz="3200" spc="-22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D4774-27FA-4F7B-8450-6CE456DCE091}"/>
              </a:ext>
            </a:extLst>
          </p:cNvPr>
          <p:cNvCxnSpPr>
            <a:cxnSpLocks/>
          </p:cNvCxnSpPr>
          <p:nvPr/>
        </p:nvCxnSpPr>
        <p:spPr>
          <a:xfrm>
            <a:off x="1303020" y="2583180"/>
            <a:ext cx="62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11FC7-1776-4E57-BD2E-9487349E90A1}"/>
              </a:ext>
            </a:extLst>
          </p:cNvPr>
          <p:cNvCxnSpPr>
            <a:cxnSpLocks/>
          </p:cNvCxnSpPr>
          <p:nvPr/>
        </p:nvCxnSpPr>
        <p:spPr>
          <a:xfrm>
            <a:off x="4298868" y="2586990"/>
            <a:ext cx="3976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71F272-D45D-4E6F-9F8B-0C76FD52AB84}"/>
              </a:ext>
            </a:extLst>
          </p:cNvPr>
          <p:cNvCxnSpPr>
            <a:cxnSpLocks/>
          </p:cNvCxnSpPr>
          <p:nvPr/>
        </p:nvCxnSpPr>
        <p:spPr>
          <a:xfrm>
            <a:off x="1173480" y="351663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242E2C-E275-44B7-A1B5-34513FF18D5D}"/>
              </a:ext>
            </a:extLst>
          </p:cNvPr>
          <p:cNvCxnSpPr>
            <a:cxnSpLocks/>
          </p:cNvCxnSpPr>
          <p:nvPr/>
        </p:nvCxnSpPr>
        <p:spPr>
          <a:xfrm>
            <a:off x="4046220" y="3516630"/>
            <a:ext cx="3177540" cy="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0203CB-3287-4810-BC9A-3673F935C4B6}"/>
              </a:ext>
            </a:extLst>
          </p:cNvPr>
          <p:cNvCxnSpPr>
            <a:cxnSpLocks/>
          </p:cNvCxnSpPr>
          <p:nvPr/>
        </p:nvCxnSpPr>
        <p:spPr>
          <a:xfrm>
            <a:off x="1158240" y="4427220"/>
            <a:ext cx="773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3E6B18-6885-4318-B52F-715D92C0CCD7}"/>
              </a:ext>
            </a:extLst>
          </p:cNvPr>
          <p:cNvCxnSpPr>
            <a:cxnSpLocks/>
          </p:cNvCxnSpPr>
          <p:nvPr/>
        </p:nvCxnSpPr>
        <p:spPr>
          <a:xfrm flipV="1">
            <a:off x="4953000" y="4427220"/>
            <a:ext cx="933450" cy="22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5E7D07-BF99-4822-B2F8-8FD89308702A}"/>
              </a:ext>
            </a:extLst>
          </p:cNvPr>
          <p:cNvCxnSpPr>
            <a:cxnSpLocks/>
          </p:cNvCxnSpPr>
          <p:nvPr/>
        </p:nvCxnSpPr>
        <p:spPr>
          <a:xfrm flipV="1">
            <a:off x="6351270" y="4423410"/>
            <a:ext cx="163830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37148E-E5E7-4A51-A504-91DC0BF48DC0}"/>
              </a:ext>
            </a:extLst>
          </p:cNvPr>
          <p:cNvCxnSpPr>
            <a:cxnSpLocks/>
          </p:cNvCxnSpPr>
          <p:nvPr/>
        </p:nvCxnSpPr>
        <p:spPr>
          <a:xfrm>
            <a:off x="1310640" y="5368290"/>
            <a:ext cx="773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C830E4-EAF5-427E-8826-5CB2ED6B2FE0}"/>
              </a:ext>
            </a:extLst>
          </p:cNvPr>
          <p:cNvCxnSpPr>
            <a:cxnSpLocks/>
          </p:cNvCxnSpPr>
          <p:nvPr/>
        </p:nvCxnSpPr>
        <p:spPr>
          <a:xfrm>
            <a:off x="3463290" y="537210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DEE036-AFCF-440B-AC44-845C93E313CD}"/>
              </a:ext>
            </a:extLst>
          </p:cNvPr>
          <p:cNvCxnSpPr>
            <a:cxnSpLocks/>
          </p:cNvCxnSpPr>
          <p:nvPr/>
        </p:nvCxnSpPr>
        <p:spPr>
          <a:xfrm flipV="1">
            <a:off x="7147560" y="5368290"/>
            <a:ext cx="103632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C41488-16D3-49E1-94DC-8B5F8212005D}"/>
              </a:ext>
            </a:extLst>
          </p:cNvPr>
          <p:cNvSpPr txBox="1"/>
          <p:nvPr/>
        </p:nvSpPr>
        <p:spPr>
          <a:xfrm>
            <a:off x="45720" y="377989"/>
            <a:ext cx="1278423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</a:t>
            </a:r>
            <a:r>
              <a:rPr lang="en-US" sz="3200" b="0" i="0" u="sng" dirty="0">
                <a:solidFill>
                  <a:srgbClr val="0070C0"/>
                </a:solidFill>
                <a:effectLst/>
              </a:rPr>
              <a:t>Why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does Adam's </a:t>
            </a:r>
            <a:r>
              <a:rPr lang="en-US" sz="3200" b="0" i="0" u="sng" dirty="0">
                <a:solidFill>
                  <a:srgbClr val="0070C0"/>
                </a:solidFill>
                <a:effectLst/>
              </a:rPr>
              <a:t>dad have a lot of friends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				_______________________________________</a:t>
            </a:r>
          </a:p>
          <a:p>
            <a:pPr>
              <a:lnSpc>
                <a:spcPct val="95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2. </a:t>
            </a:r>
            <a:r>
              <a:rPr lang="en-US" sz="3200" b="0" i="0" u="sng" dirty="0">
                <a:solidFill>
                  <a:srgbClr val="0070C0"/>
                </a:solidFill>
                <a:effectLst/>
              </a:rPr>
              <a:t>Why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did Adam's </a:t>
            </a:r>
            <a:r>
              <a:rPr lang="en-US" sz="3200" b="0" i="0" u="sng" dirty="0">
                <a:solidFill>
                  <a:srgbClr val="0070C0"/>
                </a:solidFill>
                <a:effectLst/>
              </a:rPr>
              <a:t>mom get top scores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on all her medical exams?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				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endParaRPr lang="en-US" sz="3200" spc="-22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B75B8-39AD-4BE8-AD62-E168DDAAA339}"/>
              </a:ext>
            </a:extLst>
          </p:cNvPr>
          <p:cNvSpPr txBox="1"/>
          <p:nvPr/>
        </p:nvSpPr>
        <p:spPr>
          <a:xfrm>
            <a:off x="205740" y="2252509"/>
            <a:ext cx="119976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i="0" spc="-100" dirty="0">
                <a:solidFill>
                  <a:srgbClr val="0070C0"/>
                </a:solidFill>
                <a:effectLst/>
              </a:rPr>
              <a:t>We sat down for an interview with Adam Parker, son of Hollywood superstar Ranger Parker, to find out what it’s like to be the child of a famous parent.</a:t>
            </a:r>
            <a:r>
              <a:rPr lang="en-US" sz="3000" b="1" spc="-100" dirty="0">
                <a:solidFill>
                  <a:srgbClr val="0070C0"/>
                </a:solidFill>
              </a:rPr>
              <a:t> </a:t>
            </a:r>
            <a:br>
              <a:rPr lang="en-US" sz="3000" b="1" spc="-100" dirty="0">
                <a:solidFill>
                  <a:srgbClr val="0070C0"/>
                </a:solidFill>
              </a:rPr>
            </a:br>
            <a:r>
              <a:rPr lang="en-US" sz="3000" b="1" i="0" dirty="0">
                <a:solidFill>
                  <a:srgbClr val="0070C0"/>
                </a:solidFill>
                <a:effectLst/>
              </a:rPr>
              <a:t>What's your dad like?</a:t>
            </a:r>
            <a:br>
              <a:rPr lang="en-US" sz="3000" b="1" i="0" dirty="0">
                <a:solidFill>
                  <a:srgbClr val="0070C0"/>
                </a:solidFill>
                <a:effectLst/>
              </a:rPr>
            </a:br>
            <a:r>
              <a:rPr lang="en-US" sz="3000" i="0" dirty="0">
                <a:solidFill>
                  <a:srgbClr val="0070C0"/>
                </a:solidFill>
                <a:effectLst/>
              </a:rPr>
              <a:t>He's not a star at home. He's just Dad. He washes the dishes and vacuums </a:t>
            </a:r>
            <a:br>
              <a:rPr lang="en-US" sz="3000" i="0" dirty="0">
                <a:solidFill>
                  <a:srgbClr val="0070C0"/>
                </a:solidFill>
                <a:effectLst/>
              </a:rPr>
            </a:br>
            <a:r>
              <a:rPr lang="en-US" sz="3000" i="0" dirty="0">
                <a:solidFill>
                  <a:srgbClr val="0070C0"/>
                </a:solidFill>
                <a:effectLst/>
              </a:rPr>
              <a:t>the living room. He takes me to school every morning. He's very easygoing, </a:t>
            </a:r>
            <a:br>
              <a:rPr lang="en-US" sz="3000" i="0" dirty="0">
                <a:solidFill>
                  <a:srgbClr val="0070C0"/>
                </a:solidFill>
                <a:effectLst/>
              </a:rPr>
            </a:br>
            <a:r>
              <a:rPr lang="en-US" sz="3000" i="0" dirty="0">
                <a:solidFill>
                  <a:srgbClr val="0070C0"/>
                </a:solidFill>
                <a:effectLst/>
              </a:rPr>
              <a:t>so he has a lot of good friends.</a:t>
            </a:r>
            <a:br>
              <a:rPr lang="en-US" sz="3000" i="0" dirty="0">
                <a:solidFill>
                  <a:srgbClr val="0070C0"/>
                </a:solidFill>
                <a:effectLst/>
              </a:rPr>
            </a:br>
            <a:r>
              <a:rPr lang="en-US" sz="3000" b="1" i="0" dirty="0">
                <a:solidFill>
                  <a:srgbClr val="0070C0"/>
                </a:solidFill>
                <a:effectLst/>
              </a:rPr>
              <a:t>Do you want to be an actor when you grow up?</a:t>
            </a:r>
            <a:br>
              <a:rPr lang="en-US" sz="3000" i="0" dirty="0">
                <a:solidFill>
                  <a:srgbClr val="0070C0"/>
                </a:solidFill>
                <a:effectLst/>
              </a:rPr>
            </a:br>
            <a:r>
              <a:rPr lang="en-US" sz="3000" i="0" dirty="0">
                <a:solidFill>
                  <a:srgbClr val="0070C0"/>
                </a:solidFill>
                <a:effectLst/>
              </a:rPr>
              <a:t>No, I want to be a doctor like my mom. I think she's very kind. She helps so many kids around the world and gives a lot of money to charities. She got top scores on all her medical exams because she's really intelligent.</a:t>
            </a:r>
            <a:endParaRPr lang="en-US" sz="3000" dirty="0"/>
          </a:p>
        </p:txBody>
      </p:sp>
      <p:pic>
        <p:nvPicPr>
          <p:cNvPr id="7" name="Picture 6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08441ED5-DD97-4B49-AF6B-B6E66BF0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2680" y="6383458"/>
            <a:ext cx="1807567" cy="4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DCDF77-DE2C-43DF-93B7-07DE590127B1}"/>
              </a:ext>
            </a:extLst>
          </p:cNvPr>
          <p:cNvSpPr txBox="1"/>
          <p:nvPr/>
        </p:nvSpPr>
        <p:spPr>
          <a:xfrm>
            <a:off x="3863341" y="836744"/>
            <a:ext cx="5269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Because he’s very easygoing.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BB27A-4D3C-48F4-87C1-59600D6CF441}"/>
              </a:ext>
            </a:extLst>
          </p:cNvPr>
          <p:cNvSpPr txBox="1"/>
          <p:nvPr/>
        </p:nvSpPr>
        <p:spPr>
          <a:xfrm>
            <a:off x="3851911" y="1827541"/>
            <a:ext cx="6355079" cy="49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Because she’s really intelligent.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9DD481-37A4-4FF1-99CA-E62DBA8A3369}"/>
              </a:ext>
            </a:extLst>
          </p:cNvPr>
          <p:cNvCxnSpPr>
            <a:cxnSpLocks/>
          </p:cNvCxnSpPr>
          <p:nvPr/>
        </p:nvCxnSpPr>
        <p:spPr>
          <a:xfrm>
            <a:off x="8665716" y="4302628"/>
            <a:ext cx="3177540" cy="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6C4149-5BCA-4AC4-9075-8B9B324AD99E}"/>
              </a:ext>
            </a:extLst>
          </p:cNvPr>
          <p:cNvCxnSpPr>
            <a:cxnSpLocks/>
          </p:cNvCxnSpPr>
          <p:nvPr/>
        </p:nvCxnSpPr>
        <p:spPr>
          <a:xfrm>
            <a:off x="315398" y="4725935"/>
            <a:ext cx="4565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541885-9358-4241-A47F-53B1C926AEAF}"/>
              </a:ext>
            </a:extLst>
          </p:cNvPr>
          <p:cNvCxnSpPr>
            <a:cxnSpLocks/>
          </p:cNvCxnSpPr>
          <p:nvPr/>
        </p:nvCxnSpPr>
        <p:spPr>
          <a:xfrm>
            <a:off x="7226820" y="6376603"/>
            <a:ext cx="3318468" cy="6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C41488-16D3-49E1-94DC-8B5F8212005D}"/>
              </a:ext>
            </a:extLst>
          </p:cNvPr>
          <p:cNvSpPr txBox="1"/>
          <p:nvPr/>
        </p:nvSpPr>
        <p:spPr>
          <a:xfrm>
            <a:off x="45720" y="377989"/>
            <a:ext cx="1278423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3. Why does Adam think Jessie is unreliable? 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					___________________________________</a:t>
            </a:r>
          </a:p>
          <a:p>
            <a:pPr>
              <a:lnSpc>
                <a:spcPct val="95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4. What do the children at the hospital think about Adam?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					___________________________________</a:t>
            </a:r>
          </a:p>
          <a:p>
            <a:pPr>
              <a:lnSpc>
                <a:spcPct val="95000"/>
              </a:lnSpc>
            </a:pPr>
            <a:endParaRPr lang="en-US" sz="3200" spc="-22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B75B8-39AD-4BE8-AD62-E168DDAAA339}"/>
              </a:ext>
            </a:extLst>
          </p:cNvPr>
          <p:cNvSpPr txBox="1"/>
          <p:nvPr/>
        </p:nvSpPr>
        <p:spPr>
          <a:xfrm>
            <a:off x="205740" y="2081059"/>
            <a:ext cx="119976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0070C0"/>
                </a:solidFill>
                <a:effectLst/>
              </a:rPr>
              <a:t>What about your sister?</a:t>
            </a:r>
            <a:br>
              <a:rPr lang="en-US" sz="3000" b="1" i="0" dirty="0">
                <a:solidFill>
                  <a:srgbClr val="0070C0"/>
                </a:solidFill>
                <a:effectLst/>
              </a:rPr>
            </a:br>
            <a:r>
              <a:rPr lang="en-US" sz="3000" i="0" dirty="0">
                <a:solidFill>
                  <a:srgbClr val="0070C0"/>
                </a:solidFill>
                <a:effectLst/>
              </a:rPr>
              <a:t>Jessie wants to be an actor because she thinks all actors do is sit around and then act a little bit. But my dad sometimes has to get up at 5 a.m. to work. Jessie's pretty lazy to be honest. She's very unreliable as well. She rarely keeps her promises.</a:t>
            </a:r>
            <a:br>
              <a:rPr lang="en-US" sz="3000" i="0" dirty="0">
                <a:solidFill>
                  <a:srgbClr val="0070C0"/>
                </a:solidFill>
                <a:effectLst/>
              </a:rPr>
            </a:br>
            <a:r>
              <a:rPr lang="en-US" sz="3000" b="1" i="0" dirty="0">
                <a:solidFill>
                  <a:srgbClr val="0070C0"/>
                </a:solidFill>
                <a:effectLst/>
              </a:rPr>
              <a:t>What do you and your dad do for fun?</a:t>
            </a:r>
            <a:br>
              <a:rPr lang="en-US" sz="3000" i="0" dirty="0">
                <a:solidFill>
                  <a:srgbClr val="0070C0"/>
                </a:solidFill>
                <a:effectLst/>
              </a:rPr>
            </a:br>
            <a:r>
              <a:rPr lang="en-US" sz="3000" i="0" spc="-100" dirty="0">
                <a:solidFill>
                  <a:srgbClr val="0070C0"/>
                </a:solidFill>
                <a:effectLst/>
              </a:rPr>
              <a:t>We help out at a local children's hospital. We know everyone there, and they're all really nice. I always go even when my dad isn't here. The children get upset if I don't go. They think I'm helpful because I do a lot of things for them.</a:t>
            </a:r>
            <a:endParaRPr lang="en-US" sz="3000" spc="-100" dirty="0"/>
          </a:p>
        </p:txBody>
      </p:sp>
      <p:pic>
        <p:nvPicPr>
          <p:cNvPr id="7" name="Picture 6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08441ED5-DD97-4B49-AF6B-B6E66BF0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2680" y="6383458"/>
            <a:ext cx="1807567" cy="4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DCDF77-DE2C-43DF-93B7-07DE590127B1}"/>
              </a:ext>
            </a:extLst>
          </p:cNvPr>
          <p:cNvSpPr txBox="1"/>
          <p:nvPr/>
        </p:nvSpPr>
        <p:spPr>
          <a:xfrm>
            <a:off x="4400550" y="813884"/>
            <a:ext cx="7235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Because she rarely keeps her promises.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BB27A-4D3C-48F4-87C1-59600D6CF441}"/>
              </a:ext>
            </a:extLst>
          </p:cNvPr>
          <p:cNvSpPr txBox="1"/>
          <p:nvPr/>
        </p:nvSpPr>
        <p:spPr>
          <a:xfrm>
            <a:off x="4663440" y="1793251"/>
            <a:ext cx="5036820" cy="49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i="1" spc="-100" dirty="0">
                <a:solidFill>
                  <a:srgbClr val="FF0000"/>
                </a:solidFill>
              </a:rPr>
              <a:t>They think he’s helpful.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9DD481-37A4-4FF1-99CA-E62DBA8A3369}"/>
              </a:ext>
            </a:extLst>
          </p:cNvPr>
          <p:cNvCxnSpPr>
            <a:cxnSpLocks/>
          </p:cNvCxnSpPr>
          <p:nvPr/>
        </p:nvCxnSpPr>
        <p:spPr>
          <a:xfrm>
            <a:off x="9843006" y="3936868"/>
            <a:ext cx="1655574" cy="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6C4149-5BCA-4AC4-9075-8B9B324AD99E}"/>
              </a:ext>
            </a:extLst>
          </p:cNvPr>
          <p:cNvCxnSpPr>
            <a:cxnSpLocks/>
          </p:cNvCxnSpPr>
          <p:nvPr/>
        </p:nvCxnSpPr>
        <p:spPr>
          <a:xfrm>
            <a:off x="315398" y="4405895"/>
            <a:ext cx="3045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541885-9358-4241-A47F-53B1C926AEAF}"/>
              </a:ext>
            </a:extLst>
          </p:cNvPr>
          <p:cNvCxnSpPr>
            <a:cxnSpLocks/>
          </p:cNvCxnSpPr>
          <p:nvPr/>
        </p:nvCxnSpPr>
        <p:spPr>
          <a:xfrm>
            <a:off x="1614690" y="6205153"/>
            <a:ext cx="8306549" cy="6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2" y="1475631"/>
            <a:ext cx="2112864" cy="62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0" y="2926450"/>
            <a:ext cx="3924760" cy="80056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55666" y="5697670"/>
            <a:ext cx="2616496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Demi Cond" panose="020B0706030402020204" pitchFamily="34" charset="0"/>
              </a:rPr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7910" y="4267130"/>
            <a:ext cx="3959446" cy="8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803" y="43182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4AA1E-16D6-4C21-A24C-F4D2D2B95F7A}"/>
              </a:ext>
            </a:extLst>
          </p:cNvPr>
          <p:cNvSpPr txBox="1"/>
          <p:nvPr/>
        </p:nvSpPr>
        <p:spPr>
          <a:xfrm>
            <a:off x="34290" y="335059"/>
            <a:ext cx="232029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Post-reading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C1D8A-7791-43E7-A277-F88AE9960E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01" y="1099068"/>
            <a:ext cx="3483359" cy="472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BE861-C54D-4FEC-8106-56D6BC5E2A72}"/>
              </a:ext>
            </a:extLst>
          </p:cNvPr>
          <p:cNvSpPr txBox="1"/>
          <p:nvPr/>
        </p:nvSpPr>
        <p:spPr>
          <a:xfrm>
            <a:off x="2015688" y="1453339"/>
            <a:ext cx="4167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Listen and repeat.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35919-431D-48BD-82FC-7306E8809C22}"/>
              </a:ext>
            </a:extLst>
          </p:cNvPr>
          <p:cNvSpPr txBox="1"/>
          <p:nvPr/>
        </p:nvSpPr>
        <p:spPr>
          <a:xfrm>
            <a:off x="777239" y="2451559"/>
            <a:ext cx="9258301" cy="249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070C0"/>
                </a:solidFill>
                <a:effectLst/>
              </a:rPr>
              <a:t>suburb 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(n)</a:t>
            </a:r>
            <a:r>
              <a:rPr lang="en-US" sz="360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ea typeface="Lingoes Unicode" panose="020B0604020202020204" pitchFamily="34" charset="-128"/>
              </a:rPr>
              <a:t>ˈ</a:t>
            </a:r>
            <a:r>
              <a:rPr lang="en-US" sz="3600" dirty="0" err="1">
                <a:solidFill>
                  <a:srgbClr val="FF0000"/>
                </a:solidFill>
                <a:effectLst/>
                <a:ea typeface="Lingoes Unicode" panose="020B0604020202020204" pitchFamily="34" charset="-128"/>
              </a:rPr>
              <a:t>sʌbɜːrb</a:t>
            </a:r>
            <a:r>
              <a:rPr lang="en-US" sz="3600" dirty="0">
                <a:effectLst/>
                <a:ea typeface="Lingoes Unicode" panose="020B0604020202020204" pitchFamily="34" charset="-128"/>
              </a:rPr>
              <a:t> </a:t>
            </a:r>
            <a:r>
              <a:rPr lang="en-US" sz="3600" dirty="0"/>
              <a:t>/  </a:t>
            </a:r>
            <a:r>
              <a:rPr lang="en-US" sz="3600" dirty="0" err="1"/>
              <a:t>ngoại</a:t>
            </a:r>
            <a:r>
              <a:rPr lang="en-US" sz="3600" dirty="0"/>
              <a:t> ô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personality 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(n) </a:t>
            </a:r>
            <a:r>
              <a:rPr lang="en-US" sz="3600" dirty="0"/>
              <a:t>/ </a:t>
            </a:r>
            <a:r>
              <a:rPr lang="en-US" sz="3600" dirty="0" err="1">
                <a:solidFill>
                  <a:srgbClr val="FF0000"/>
                </a:solidFill>
                <a:effectLst/>
                <a:ea typeface="Lingoes Unicode" panose="020B0604020202020204" pitchFamily="34" charset="-128"/>
              </a:rPr>
              <a:t>pərːsəˈnælɪti</a:t>
            </a:r>
            <a:r>
              <a:rPr lang="en-US" sz="3600" dirty="0">
                <a:solidFill>
                  <a:srgbClr val="FF0000"/>
                </a:solidFill>
                <a:effectLst/>
                <a:ea typeface="Lingoes Unicode" panose="020B0604020202020204" pitchFamily="34" charset="-128"/>
              </a:rPr>
              <a:t> </a:t>
            </a:r>
            <a:r>
              <a:rPr lang="en-US" sz="3600" dirty="0"/>
              <a:t>/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charity 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(n) 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FF0000"/>
                </a:solidFill>
                <a:effectLst/>
                <a:ea typeface="Lingoes Unicode" panose="020B0604020202020204" pitchFamily="34" charset="-128"/>
              </a:rPr>
              <a:t>ˈ</a:t>
            </a:r>
            <a:r>
              <a:rPr lang="en-US" sz="3600" dirty="0" err="1">
                <a:solidFill>
                  <a:srgbClr val="FF0000"/>
                </a:solidFill>
                <a:effectLst/>
                <a:ea typeface="Lingoes Unicode" panose="020B0604020202020204" pitchFamily="34" charset="-128"/>
              </a:rPr>
              <a:t>tʃerɪti</a:t>
            </a:r>
            <a:r>
              <a:rPr lang="en-US" sz="3600" dirty="0">
                <a:effectLst/>
                <a:latin typeface="Lingoes Unicode" panose="020B0604020202020204" pitchFamily="34" charset="-128"/>
                <a:ea typeface="Lingoes Unicode" panose="020B0604020202020204" pitchFamily="34" charset="-128"/>
              </a:rPr>
              <a:t> </a:t>
            </a:r>
            <a:r>
              <a:rPr lang="en-US" sz="3600" dirty="0"/>
              <a:t>/ 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thiện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687369-54BC-4A30-82E7-0B5D14E4F1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308" y="366958"/>
            <a:ext cx="4919363" cy="1003442"/>
          </a:xfrm>
          <a:prstGeom prst="rect">
            <a:avLst/>
          </a:prstGeom>
        </p:spPr>
      </p:pic>
      <p:sp>
        <p:nvSpPr>
          <p:cNvPr id="11" name="Rectangle 36">
            <a:hlinkClick r:id="" action="ppaction://noaction">
              <a:snd r:embed="rId2" name="suburb.wav"/>
            </a:hlinkClick>
            <a:extLst>
              <a:ext uri="{FF2B5EF4-FFF2-40B4-BE49-F238E27FC236}">
                <a16:creationId xmlns:a16="http://schemas.microsoft.com/office/drawing/2014/main" id="{CCB73E9D-FA28-42A9-922C-1F02C928E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20" y="2698667"/>
            <a:ext cx="6617079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6">
            <a:hlinkClick r:id="" action="ppaction://noaction">
              <a:snd r:embed="rId3" name="personality.wav"/>
            </a:hlinkClick>
            <a:extLst>
              <a:ext uri="{FF2B5EF4-FFF2-40B4-BE49-F238E27FC236}">
                <a16:creationId xmlns:a16="http://schemas.microsoft.com/office/drawing/2014/main" id="{1DF34F19-D2DD-4924-A22E-4653CDE6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50" y="3525437"/>
            <a:ext cx="8299521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36">
            <a:hlinkClick r:id="" action="ppaction://noaction">
              <a:snd r:embed="rId4" name="charity.wav"/>
            </a:hlinkClick>
            <a:extLst>
              <a:ext uri="{FF2B5EF4-FFF2-40B4-BE49-F238E27FC236}">
                <a16:creationId xmlns:a16="http://schemas.microsoft.com/office/drawing/2014/main" id="{EA7BED3A-BCC4-499D-9F75-98BC00FF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0" y="4314107"/>
            <a:ext cx="7561960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bur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rsonali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ri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7FB34-083D-4887-A302-7478738D4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8" y="933467"/>
            <a:ext cx="10783005" cy="647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4218A-6CB2-4AEF-8055-FF5E5B5D082D}"/>
              </a:ext>
            </a:extLst>
          </p:cNvPr>
          <p:cNvSpPr txBox="1"/>
          <p:nvPr/>
        </p:nvSpPr>
        <p:spPr>
          <a:xfrm>
            <a:off x="34290" y="335059"/>
            <a:ext cx="232029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Post-reading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34E24-A75D-4E1C-BE93-6A51B6C2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601" y="1639665"/>
            <a:ext cx="1867499" cy="1361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72A05-637D-46A2-A302-7D2A91DA3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621" y="1681998"/>
            <a:ext cx="3483359" cy="47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" y="11584"/>
            <a:ext cx="12081212" cy="637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285750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4706081-FE34-430C-8E67-B817C5F820A8}"/>
              </a:ext>
            </a:extLst>
          </p:cNvPr>
          <p:cNvSpPr txBox="1"/>
          <p:nvPr/>
        </p:nvSpPr>
        <p:spPr>
          <a:xfrm>
            <a:off x="205740" y="952695"/>
            <a:ext cx="11830050" cy="601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0" i="0" spc="-100" dirty="0">
                <a:solidFill>
                  <a:srgbClr val="0070C0"/>
                </a:solidFill>
                <a:effectLst/>
              </a:rPr>
              <a:t>1. I like my mom because she is never angry or stressed. She is always relaxed and _______________.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2. Lucy is _______________, so she always thinks about other people.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3. James learns Spanish very quickly and speaks it much better than all his friends. I think he's very _______________.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4. Martin only thinks about himself and what makes him happy. I think he's quite _______________.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5. My brother is really _______________. His bedroom is messy, and he doesn't clean it up.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6. He doesn't do his homework because he's _______________.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7. My friend said he would meet me at 7 p.m., but he never came or called me. He's just so _______________.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8. When I can't do my homework, my friend, David, shows me what to do. I think he is very _______________.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br>
              <a:rPr lang="en-US" sz="3200" spc="-100" dirty="0">
                <a:solidFill>
                  <a:srgbClr val="0070C0"/>
                </a:solidFill>
              </a:rPr>
            </a:br>
            <a:endParaRPr lang="en-US" sz="3200" spc="-1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7BA61-A3ED-4AF0-8859-960A788C7F32}"/>
              </a:ext>
            </a:extLst>
          </p:cNvPr>
          <p:cNvSpPr txBox="1"/>
          <p:nvPr/>
        </p:nvSpPr>
        <p:spPr>
          <a:xfrm>
            <a:off x="4149090" y="3506610"/>
            <a:ext cx="190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untidy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54299-B288-4A62-AE87-38CB3D8A5A05}"/>
              </a:ext>
            </a:extLst>
          </p:cNvPr>
          <p:cNvSpPr txBox="1"/>
          <p:nvPr/>
        </p:nvSpPr>
        <p:spPr>
          <a:xfrm>
            <a:off x="1546860" y="3098940"/>
            <a:ext cx="190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selfish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7AFF-3558-4B56-AF01-ABCBD4CC92AA}"/>
              </a:ext>
            </a:extLst>
          </p:cNvPr>
          <p:cNvSpPr txBox="1"/>
          <p:nvPr/>
        </p:nvSpPr>
        <p:spPr>
          <a:xfrm>
            <a:off x="2152650" y="1567320"/>
            <a:ext cx="190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kind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0DBF-5F56-41C6-B340-6D45F026C4BD}"/>
              </a:ext>
            </a:extLst>
          </p:cNvPr>
          <p:cNvSpPr txBox="1"/>
          <p:nvPr/>
        </p:nvSpPr>
        <p:spPr>
          <a:xfrm>
            <a:off x="4210049" y="2321700"/>
            <a:ext cx="2372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intelligent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4CBEC-60DE-4191-A71C-5A957AD8069E}"/>
              </a:ext>
            </a:extLst>
          </p:cNvPr>
          <p:cNvSpPr txBox="1"/>
          <p:nvPr/>
        </p:nvSpPr>
        <p:spPr>
          <a:xfrm>
            <a:off x="7368539" y="4291470"/>
            <a:ext cx="2372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lazy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F4741-2267-41B3-854E-06E9020703C3}"/>
              </a:ext>
            </a:extLst>
          </p:cNvPr>
          <p:cNvSpPr txBox="1"/>
          <p:nvPr/>
        </p:nvSpPr>
        <p:spPr>
          <a:xfrm>
            <a:off x="2274569" y="1163460"/>
            <a:ext cx="2446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easygoing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83DBF-7DB9-43E2-8F8C-14EE734BFF97}"/>
              </a:ext>
            </a:extLst>
          </p:cNvPr>
          <p:cNvSpPr txBox="1"/>
          <p:nvPr/>
        </p:nvSpPr>
        <p:spPr>
          <a:xfrm>
            <a:off x="2975609" y="5064900"/>
            <a:ext cx="2446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unreliable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B30D0-9614-48F2-9D46-71F28630EBE3}"/>
              </a:ext>
            </a:extLst>
          </p:cNvPr>
          <p:cNvSpPr txBox="1"/>
          <p:nvPr/>
        </p:nvSpPr>
        <p:spPr>
          <a:xfrm>
            <a:off x="-35889" y="2251"/>
            <a:ext cx="3480490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C984E-2781-493B-8680-35B5C795ED73}"/>
              </a:ext>
            </a:extLst>
          </p:cNvPr>
          <p:cNvSpPr txBox="1"/>
          <p:nvPr/>
        </p:nvSpPr>
        <p:spPr>
          <a:xfrm>
            <a:off x="2945129" y="5834520"/>
            <a:ext cx="2446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helpful</a:t>
            </a:r>
            <a:endParaRPr lang="en-US" sz="40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86ECE-2073-4ED2-A127-CB32271A1886}"/>
              </a:ext>
            </a:extLst>
          </p:cNvPr>
          <p:cNvSpPr txBox="1"/>
          <p:nvPr/>
        </p:nvSpPr>
        <p:spPr>
          <a:xfrm>
            <a:off x="60416" y="477672"/>
            <a:ext cx="12859935" cy="54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spc="-200" dirty="0">
                <a:solidFill>
                  <a:srgbClr val="002060"/>
                </a:solidFill>
              </a:rPr>
              <a:t>Fill in the blanks with the vocabulary you have learned in today’s lesson.</a:t>
            </a:r>
          </a:p>
        </p:txBody>
      </p:sp>
    </p:spTree>
    <p:extLst>
      <p:ext uri="{BB962C8B-B14F-4D97-AF65-F5344CB8AC3E}">
        <p14:creationId xmlns:p14="http://schemas.microsoft.com/office/powerpoint/2010/main" val="37684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asyg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tellig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f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ti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z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reliable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elpf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20" grpId="0" build="allAtOnce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2" y="1271209"/>
            <a:ext cx="11473572" cy="5099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64498" y="466531"/>
            <a:ext cx="66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Click the picture below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3821347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769" y="1745673"/>
            <a:ext cx="11321094" cy="503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matching words about </a:t>
            </a:r>
            <a:r>
              <a:rPr lang="en-US" sz="3600" dirty="0">
                <a:solidFill>
                  <a:srgbClr val="002060"/>
                </a:solidFill>
              </a:rPr>
              <a:t>personality traits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with their definitions.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reading for gist and specific information.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talking about personality traits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Finish the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Listening Exercise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on page 4,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4.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8,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49" y="2985119"/>
            <a:ext cx="13061720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define </a:t>
            </a:r>
            <a:r>
              <a:rPr lang="en-US" sz="3600" dirty="0">
                <a:solidFill>
                  <a:srgbClr val="0070C0"/>
                </a:solidFill>
              </a:rPr>
              <a:t>personality trait adjectives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in English.</a:t>
            </a:r>
            <a:endParaRPr lang="en-US" sz="3600" b="0" i="0" dirty="0">
              <a:solidFill>
                <a:srgbClr val="0070C0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improve their reading skill.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i="0" dirty="0">
                <a:solidFill>
                  <a:srgbClr val="0070C0"/>
                </a:solidFill>
                <a:effectLst/>
              </a:rPr>
              <a:t>alk about </a:t>
            </a:r>
            <a:r>
              <a:rPr lang="en-US" sz="3600" dirty="0">
                <a:solidFill>
                  <a:srgbClr val="0070C0"/>
                </a:solidFill>
              </a:rPr>
              <a:t>personality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.</a:t>
            </a:r>
            <a:endParaRPr lang="en-US" sz="3600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147" y="312837"/>
            <a:ext cx="9193387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A2ECB-EF50-44B6-954A-009D7C7E7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772" y="275518"/>
            <a:ext cx="4919363" cy="1003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FE54C-F6E6-492C-B900-1C581A57E4C4}"/>
              </a:ext>
            </a:extLst>
          </p:cNvPr>
          <p:cNvSpPr txBox="1"/>
          <p:nvPr/>
        </p:nvSpPr>
        <p:spPr>
          <a:xfrm>
            <a:off x="228600" y="1405890"/>
            <a:ext cx="3006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Work in pairs.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15F71-4670-402E-9483-A9986D478C68}"/>
              </a:ext>
            </a:extLst>
          </p:cNvPr>
          <p:cNvSpPr txBox="1"/>
          <p:nvPr/>
        </p:nvSpPr>
        <p:spPr>
          <a:xfrm>
            <a:off x="38100" y="2747010"/>
            <a:ext cx="12142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</a:rPr>
              <a:t>Who do like best in your family? Why?</a:t>
            </a:r>
          </a:p>
        </p:txBody>
      </p:sp>
    </p:spTree>
    <p:extLst>
      <p:ext uri="{BB962C8B-B14F-4D97-AF65-F5344CB8AC3E}">
        <p14:creationId xmlns:p14="http://schemas.microsoft.com/office/powerpoint/2010/main" val="8988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470" y="386310"/>
            <a:ext cx="8383285" cy="5961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4513" y="228940"/>
            <a:ext cx="6413815" cy="13082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A6B51A-E741-4F59-9ADA-567C0E184C59}"/>
              </a:ext>
            </a:extLst>
          </p:cNvPr>
          <p:cNvSpPr/>
          <p:nvPr/>
        </p:nvSpPr>
        <p:spPr>
          <a:xfrm>
            <a:off x="4806214" y="788670"/>
            <a:ext cx="5332196" cy="51489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r>
              <a:rPr lang="en-US" sz="4800" b="1" u="sng" dirty="0">
                <a:solidFill>
                  <a:srgbClr val="FF0000"/>
                </a:solidFill>
              </a:rPr>
              <a:t>New words</a:t>
            </a:r>
            <a:endParaRPr lang="en-US" sz="4800" b="1" i="1" u="sng" spc="-100" dirty="0">
              <a:solidFill>
                <a:srgbClr val="3333FF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kind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unreliable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easygoing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untidy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helpful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selfish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lazy</a:t>
            </a:r>
          </a:p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70C0"/>
                </a:solidFill>
              </a:rPr>
              <a:t>intelligent 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E1C00-935C-47A0-80BF-5ABA7FBBB567}"/>
              </a:ext>
            </a:extLst>
          </p:cNvPr>
          <p:cNvSpPr txBox="1"/>
          <p:nvPr/>
        </p:nvSpPr>
        <p:spPr>
          <a:xfrm>
            <a:off x="71104" y="1533349"/>
            <a:ext cx="3735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Listen and repeat.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nd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reliable 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sygoin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tidy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elpfu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elfish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zy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ntelligent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113571-B1E1-47AD-9A66-36077DC09318}"/>
              </a:ext>
            </a:extLst>
          </p:cNvPr>
          <p:cNvSpPr txBox="1"/>
          <p:nvPr/>
        </p:nvSpPr>
        <p:spPr>
          <a:xfrm>
            <a:off x="4137660" y="1181282"/>
            <a:ext cx="8054340" cy="5162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032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0" i="1" spc="-150" dirty="0">
                <a:solidFill>
                  <a:srgbClr val="0070C0"/>
                </a:solidFill>
                <a:effectLst/>
              </a:rPr>
              <a:t>a. friendly and generous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b. not doing what they say they will do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c. thinking about themselves more than other people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d. relaxed and happy, not worried or angry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e. good at learning and understanding things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f. not keeping their things clean and tidy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g. not wanting to do work or be active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h. happy to do things for other people</a:t>
            </a:r>
            <a:r>
              <a:rPr lang="en-US" sz="3200" i="1" spc="-15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E5F88-E39A-4D38-89E6-EE65646B8D56}"/>
              </a:ext>
            </a:extLst>
          </p:cNvPr>
          <p:cNvSpPr txBox="1"/>
          <p:nvPr/>
        </p:nvSpPr>
        <p:spPr>
          <a:xfrm>
            <a:off x="251460" y="253189"/>
            <a:ext cx="11723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Match the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words </a:t>
            </a:r>
            <a:r>
              <a:rPr lang="en-US" sz="3600" b="1" dirty="0">
                <a:solidFill>
                  <a:srgbClr val="002060"/>
                </a:solidFill>
              </a:rPr>
              <a:t>with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the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definitions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49421-CE67-452A-B83E-E75CF9337728}"/>
              </a:ext>
            </a:extLst>
          </p:cNvPr>
          <p:cNvSpPr txBox="1"/>
          <p:nvPr/>
        </p:nvSpPr>
        <p:spPr>
          <a:xfrm>
            <a:off x="102870" y="1160348"/>
            <a:ext cx="2468880" cy="5162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</a:rPr>
              <a:t>1. kind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2. unreliable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3. easygoing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4. untidy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5. helpful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6. selfish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7. lazy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8. intelligent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b="1" spc="-1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1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D49421-CE67-452A-B83E-E75CF9337728}"/>
              </a:ext>
            </a:extLst>
          </p:cNvPr>
          <p:cNvSpPr txBox="1"/>
          <p:nvPr/>
        </p:nvSpPr>
        <p:spPr>
          <a:xfrm>
            <a:off x="102870" y="1160348"/>
            <a:ext cx="2468880" cy="5162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</a:rPr>
              <a:t>1. kind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2. unreliable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3. easygoing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4. untidy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5. helpful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6. selfish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7. lazy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8. intelligent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b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C2A9B-6714-4E60-9502-1B5BFA419891}"/>
              </a:ext>
            </a:extLst>
          </p:cNvPr>
          <p:cNvSpPr txBox="1"/>
          <p:nvPr/>
        </p:nvSpPr>
        <p:spPr>
          <a:xfrm>
            <a:off x="0" y="23996"/>
            <a:ext cx="288257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0" u="sng" dirty="0">
                <a:solidFill>
                  <a:srgbClr val="FF0000"/>
                </a:solidFill>
                <a:effectLst/>
                <a:latin typeface="HelveticaNeueLTStd-BdCn"/>
              </a:rPr>
              <a:t>PAIR WORK: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EA821-0440-41DA-8D43-4EE442BF1197}"/>
              </a:ext>
            </a:extLst>
          </p:cNvPr>
          <p:cNvSpPr txBox="1"/>
          <p:nvPr/>
        </p:nvSpPr>
        <p:spPr>
          <a:xfrm>
            <a:off x="2743200" y="24589"/>
            <a:ext cx="946404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elveticaNeueLTStd-BdCn"/>
              </a:rPr>
              <a:t>Compare your answers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HelveticaNeueLTStd-BdCn"/>
              </a:rPr>
              <a:t>. Then listen and repeat.</a:t>
            </a:r>
          </a:p>
          <a:p>
            <a:pPr>
              <a:spcBef>
                <a:spcPts val="900"/>
              </a:spcBef>
            </a:pPr>
            <a:r>
              <a:rPr lang="en-US" sz="3200" b="1" i="0" dirty="0">
                <a:solidFill>
                  <a:srgbClr val="FF0000"/>
                </a:solidFill>
                <a:effectLst/>
                <a:latin typeface="HelveticaNeueLTStd-BdCn"/>
              </a:rPr>
              <a:t>		What does ______ mean?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HelveticaNeueLTStd-BdCn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976918-E0E0-4AD1-9A7E-17BC5D4C4DA2}"/>
              </a:ext>
            </a:extLst>
          </p:cNvPr>
          <p:cNvCxnSpPr>
            <a:cxnSpLocks/>
          </p:cNvCxnSpPr>
          <p:nvPr/>
        </p:nvCxnSpPr>
        <p:spPr>
          <a:xfrm>
            <a:off x="1501828" y="1541874"/>
            <a:ext cx="2715842" cy="2403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B598B3-E6A5-4755-855E-5D47A5B53624}"/>
              </a:ext>
            </a:extLst>
          </p:cNvPr>
          <p:cNvCxnSpPr>
            <a:cxnSpLocks/>
          </p:cNvCxnSpPr>
          <p:nvPr/>
        </p:nvCxnSpPr>
        <p:spPr>
          <a:xfrm>
            <a:off x="2312991" y="2238668"/>
            <a:ext cx="190467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D51266-4C80-4453-9EF3-84EE44A21D3B}"/>
              </a:ext>
            </a:extLst>
          </p:cNvPr>
          <p:cNvCxnSpPr>
            <a:cxnSpLocks/>
          </p:cNvCxnSpPr>
          <p:nvPr/>
        </p:nvCxnSpPr>
        <p:spPr>
          <a:xfrm>
            <a:off x="2279069" y="2842066"/>
            <a:ext cx="1938601" cy="61564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F29A56-2A6B-40B5-977B-65B6241B0F29}"/>
              </a:ext>
            </a:extLst>
          </p:cNvPr>
          <p:cNvCxnSpPr>
            <a:cxnSpLocks/>
          </p:cNvCxnSpPr>
          <p:nvPr/>
        </p:nvCxnSpPr>
        <p:spPr>
          <a:xfrm>
            <a:off x="1828800" y="3499383"/>
            <a:ext cx="2399290" cy="12687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965A10-0DEF-48F9-8B2C-1891A3D7F4AD}"/>
              </a:ext>
            </a:extLst>
          </p:cNvPr>
          <p:cNvCxnSpPr>
            <a:cxnSpLocks/>
          </p:cNvCxnSpPr>
          <p:nvPr/>
        </p:nvCxnSpPr>
        <p:spPr>
          <a:xfrm>
            <a:off x="1796942" y="4117128"/>
            <a:ext cx="2465070" cy="186257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66163-4181-4F44-A7C7-F5C9D726A9EF}"/>
              </a:ext>
            </a:extLst>
          </p:cNvPr>
          <p:cNvCxnSpPr>
            <a:cxnSpLocks/>
          </p:cNvCxnSpPr>
          <p:nvPr/>
        </p:nvCxnSpPr>
        <p:spPr>
          <a:xfrm flipV="1">
            <a:off x="1763020" y="2847984"/>
            <a:ext cx="2454650" cy="1885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113571-B1E1-47AD-9A66-36077DC09318}"/>
              </a:ext>
            </a:extLst>
          </p:cNvPr>
          <p:cNvSpPr txBox="1"/>
          <p:nvPr/>
        </p:nvSpPr>
        <p:spPr>
          <a:xfrm>
            <a:off x="4137660" y="1181282"/>
            <a:ext cx="8054340" cy="5162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032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0" i="1" spc="-150" dirty="0">
                <a:solidFill>
                  <a:srgbClr val="0070C0"/>
                </a:solidFill>
                <a:effectLst/>
              </a:rPr>
              <a:t>a. friendly and generous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b. not doing what they say they will do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c. thinking about themselves more than other people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d. relaxed and happy, not worried or angry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e. good at learning and understanding things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f. not keeping their things clean and tidy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g. not wanting to do work or be active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0" i="1" spc="-150" dirty="0">
                <a:solidFill>
                  <a:srgbClr val="0070C0"/>
                </a:solidFill>
                <a:effectLst/>
              </a:rPr>
              <a:t>h. happy to do things for other people</a:t>
            </a:r>
            <a:r>
              <a:rPr lang="en-US" sz="3200" i="1" spc="-15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3EFDF-5E70-47B1-B269-07B5407699E6}"/>
              </a:ext>
            </a:extLst>
          </p:cNvPr>
          <p:cNvCxnSpPr>
            <a:cxnSpLocks/>
          </p:cNvCxnSpPr>
          <p:nvPr/>
        </p:nvCxnSpPr>
        <p:spPr>
          <a:xfrm flipV="1">
            <a:off x="1332490" y="5385269"/>
            <a:ext cx="2895600" cy="3821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152CA9-DDE8-4611-B480-0DC1384A1720}"/>
              </a:ext>
            </a:extLst>
          </p:cNvPr>
          <p:cNvCxnSpPr>
            <a:cxnSpLocks/>
          </p:cNvCxnSpPr>
          <p:nvPr/>
        </p:nvCxnSpPr>
        <p:spPr>
          <a:xfrm flipV="1">
            <a:off x="2292610" y="4172142"/>
            <a:ext cx="1925060" cy="192570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87E660E2-735B-4968-9876-109E95CF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7055" y="5979699"/>
            <a:ext cx="1807567" cy="4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75A623-68E3-44EB-957A-4B07C5394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555" y="518547"/>
            <a:ext cx="746590" cy="654545"/>
          </a:xfrm>
          <a:prstGeom prst="rect">
            <a:avLst/>
          </a:prstGeom>
        </p:spPr>
      </p:pic>
      <p:sp>
        <p:nvSpPr>
          <p:cNvPr id="29" name="Rectangle 36">
            <a:hlinkClick r:id="" action="ppaction://noaction">
              <a:snd r:embed="rId5" name="CD1-TRACK 08.wav"/>
            </a:hlinkClick>
            <a:extLst>
              <a:ext uri="{FF2B5EF4-FFF2-40B4-BE49-F238E27FC236}">
                <a16:creationId xmlns:a16="http://schemas.microsoft.com/office/drawing/2014/main" id="{D41BD129-5AF8-4E4C-B3AF-90D2B5CD9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" y="265852"/>
            <a:ext cx="11681460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vi-VN" sz="66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r>
              <a:rPr lang="en-US" sz="6600" dirty="0">
                <a:solidFill>
                  <a:srgbClr val="FF0000"/>
                </a:solidFill>
                <a:sym typeface="Webdings" panose="05030102010509060703" pitchFamily="18" charset="2"/>
              </a:rPr>
              <a:t>		</a:t>
            </a:r>
            <a:endParaRPr lang="vi-VN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574" y="-114126"/>
            <a:ext cx="4818795" cy="982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E1C00-935C-47A0-80BF-5ABA7FBBB567}"/>
              </a:ext>
            </a:extLst>
          </p:cNvPr>
          <p:cNvSpPr txBox="1"/>
          <p:nvPr/>
        </p:nvSpPr>
        <p:spPr>
          <a:xfrm>
            <a:off x="5021778" y="390349"/>
            <a:ext cx="3735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Listen and repeat.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ectangle 36">
            <a:hlinkClick r:id="" action="ppaction://noaction">
              <a:snd r:embed="rId2" name="kind.wav"/>
            </a:hlinkClick>
            <a:extLst>
              <a:ext uri="{FF2B5EF4-FFF2-40B4-BE49-F238E27FC236}">
                <a16:creationId xmlns:a16="http://schemas.microsoft.com/office/drawing/2014/main" id="{ACD0E664-453C-4B76-AD4F-1C26C9BE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551" y="1155617"/>
            <a:ext cx="6146004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36">
            <a:hlinkClick r:id="" action="ppaction://noaction">
              <a:snd r:embed="rId3" name="unreliable .wav"/>
            </a:hlinkClick>
            <a:extLst>
              <a:ext uri="{FF2B5EF4-FFF2-40B4-BE49-F238E27FC236}">
                <a16:creationId xmlns:a16="http://schemas.microsoft.com/office/drawing/2014/main" id="{100B39DE-7C46-4C49-98C8-9F53F554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469" y="1781842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36">
            <a:hlinkClick r:id="" action="ppaction://noaction">
              <a:snd r:embed="rId4" name="easygoing.wav"/>
            </a:hlinkClick>
            <a:extLst>
              <a:ext uri="{FF2B5EF4-FFF2-40B4-BE49-F238E27FC236}">
                <a16:creationId xmlns:a16="http://schemas.microsoft.com/office/drawing/2014/main" id="{4449B754-773F-43BB-92C0-8842D445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288" y="2461411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36">
            <a:hlinkClick r:id="" action="ppaction://noaction">
              <a:snd r:embed="rId5" name="untidy.wav"/>
            </a:hlinkClick>
            <a:extLst>
              <a:ext uri="{FF2B5EF4-FFF2-40B4-BE49-F238E27FC236}">
                <a16:creationId xmlns:a16="http://schemas.microsoft.com/office/drawing/2014/main" id="{8E4C78F9-B1A8-4149-A2C9-DBD4F41E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15" y="3159331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6">
            <a:hlinkClick r:id="" action="ppaction://noaction">
              <a:snd r:embed="rId6" name="helpful.wav"/>
            </a:hlinkClick>
            <a:extLst>
              <a:ext uri="{FF2B5EF4-FFF2-40B4-BE49-F238E27FC236}">
                <a16:creationId xmlns:a16="http://schemas.microsoft.com/office/drawing/2014/main" id="{7C233CCB-63EB-4067-96E6-417EBBF0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103" y="3794760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36">
            <a:hlinkClick r:id="" action="ppaction://noaction">
              <a:snd r:embed="rId7" name="selfish.wav"/>
            </a:hlinkClick>
            <a:extLst>
              <a:ext uri="{FF2B5EF4-FFF2-40B4-BE49-F238E27FC236}">
                <a16:creationId xmlns:a16="http://schemas.microsoft.com/office/drawing/2014/main" id="{7510CEE0-1031-4F3B-BF01-BF244CCE7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345" y="4430189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73E09C-6F44-4D5E-A3E3-6D1F9E3317B1}"/>
              </a:ext>
            </a:extLst>
          </p:cNvPr>
          <p:cNvSpPr/>
          <p:nvPr/>
        </p:nvSpPr>
        <p:spPr>
          <a:xfrm>
            <a:off x="412964" y="1120140"/>
            <a:ext cx="13133070" cy="51489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600" b="1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kind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kaɪnd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600" dirty="0" err="1">
                <a:solidFill>
                  <a:srgbClr val="00B0F0"/>
                </a:solidFill>
              </a:rPr>
              <a:t>tốt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bụng</a:t>
            </a:r>
            <a:endParaRPr lang="en-US" sz="36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unreliable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lv-LV" sz="3200" dirty="0">
                <a:solidFill>
                  <a:srgbClr val="FF0000"/>
                </a:solidFill>
              </a:rPr>
              <a:t>ˌʌnrɪˈlaɪəb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2060"/>
                </a:solidFill>
              </a:rPr>
              <a:t> / </a:t>
            </a:r>
            <a:r>
              <a:rPr lang="en-US" sz="3600" dirty="0" err="1">
                <a:solidFill>
                  <a:srgbClr val="00B0F0"/>
                </a:solidFill>
              </a:rPr>
              <a:t>không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đáng</a:t>
            </a:r>
            <a:r>
              <a:rPr lang="en-US" sz="3600" dirty="0">
                <a:solidFill>
                  <a:srgbClr val="00B0F0"/>
                </a:solidFill>
              </a:rPr>
              <a:t> tin </a:t>
            </a:r>
            <a:r>
              <a:rPr lang="en-US" sz="3600" dirty="0" err="1">
                <a:solidFill>
                  <a:srgbClr val="00B0F0"/>
                </a:solidFill>
              </a:rPr>
              <a:t>cậy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easygoing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ˌ</a:t>
            </a:r>
            <a:r>
              <a:rPr lang="en-US" sz="3200" dirty="0" err="1">
                <a:solidFill>
                  <a:srgbClr val="FF0000"/>
                </a:solidFill>
              </a:rPr>
              <a:t>iːziˈgoʊɪŋ</a:t>
            </a:r>
            <a:r>
              <a:rPr lang="en-US" sz="3600" dirty="0">
                <a:solidFill>
                  <a:srgbClr val="002060"/>
                </a:solidFill>
              </a:rPr>
              <a:t> / </a:t>
            </a:r>
            <a:r>
              <a:rPr lang="en-US" sz="3600" dirty="0" err="1">
                <a:solidFill>
                  <a:srgbClr val="00B0F0"/>
                </a:solidFill>
              </a:rPr>
              <a:t>dễ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tính</a:t>
            </a:r>
            <a:r>
              <a:rPr lang="en-US" sz="3600" dirty="0">
                <a:solidFill>
                  <a:srgbClr val="00B0F0"/>
                </a:solidFill>
              </a:rPr>
              <a:t>, </a:t>
            </a:r>
            <a:r>
              <a:rPr lang="en-US" sz="3600" dirty="0" err="1">
                <a:solidFill>
                  <a:srgbClr val="00B0F0"/>
                </a:solidFill>
              </a:rPr>
              <a:t>vô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tư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untidy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200" dirty="0" err="1">
                <a:solidFill>
                  <a:srgbClr val="FF0000"/>
                </a:solidFill>
              </a:rPr>
              <a:t>ʌnˈtaɪdi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600" dirty="0" err="1">
                <a:solidFill>
                  <a:srgbClr val="00B0F0"/>
                </a:solidFill>
              </a:rPr>
              <a:t>bừa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bộn</a:t>
            </a:r>
            <a:r>
              <a:rPr lang="en-US" sz="3600" dirty="0">
                <a:solidFill>
                  <a:srgbClr val="00B0F0"/>
                </a:solidFill>
              </a:rPr>
              <a:t>, </a:t>
            </a:r>
            <a:r>
              <a:rPr lang="en-US" sz="3600" dirty="0" err="1">
                <a:solidFill>
                  <a:srgbClr val="00B0F0"/>
                </a:solidFill>
              </a:rPr>
              <a:t>luộm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thuộm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helpful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helpfəl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600" dirty="0">
                <a:solidFill>
                  <a:srgbClr val="00B0F0"/>
                </a:solidFill>
              </a:rPr>
              <a:t>hay </a:t>
            </a:r>
            <a:r>
              <a:rPr lang="en-US" sz="3600" dirty="0" err="1">
                <a:solidFill>
                  <a:srgbClr val="00B0F0"/>
                </a:solidFill>
              </a:rPr>
              <a:t>giúp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đỡ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người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khác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selfish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selfɪʃ</a:t>
            </a:r>
            <a:r>
              <a:rPr lang="en-US" sz="3600" dirty="0">
                <a:solidFill>
                  <a:srgbClr val="002060"/>
                </a:solidFill>
              </a:rPr>
              <a:t> / </a:t>
            </a:r>
            <a:r>
              <a:rPr lang="en-US" sz="3600" dirty="0" err="1">
                <a:solidFill>
                  <a:srgbClr val="00B0F0"/>
                </a:solidFill>
              </a:rPr>
              <a:t>ích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kỉ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lazy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ˈ</a:t>
            </a:r>
            <a:r>
              <a:rPr lang="en-US" sz="3200" dirty="0" err="1">
                <a:solidFill>
                  <a:srgbClr val="FF0000"/>
                </a:solidFill>
              </a:rPr>
              <a:t>leɪzi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600" dirty="0" err="1">
                <a:solidFill>
                  <a:srgbClr val="00B0F0"/>
                </a:solidFill>
              </a:rPr>
              <a:t>lười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biếng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</a:rPr>
              <a:t>intelligent </a:t>
            </a:r>
            <a:r>
              <a:rPr lang="en-US" sz="3600" dirty="0">
                <a:solidFill>
                  <a:srgbClr val="00B050"/>
                </a:solidFill>
              </a:rPr>
              <a:t>(adj) </a:t>
            </a:r>
            <a:r>
              <a:rPr lang="en-US" sz="3600" dirty="0">
                <a:solidFill>
                  <a:srgbClr val="002060"/>
                </a:solidFill>
              </a:rPr>
              <a:t>/ </a:t>
            </a:r>
            <a:r>
              <a:rPr lang="en-US" sz="3200" dirty="0" err="1">
                <a:solidFill>
                  <a:srgbClr val="FF0000"/>
                </a:solidFill>
              </a:rPr>
              <a:t>ɪnˈtelɪdʒənt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thông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minh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5" name="Rectangle 36">
            <a:hlinkClick r:id="" action="ppaction://noaction">
              <a:snd r:embed="rId8" name="lazy.wav"/>
            </a:hlinkClick>
            <a:extLst>
              <a:ext uri="{FF2B5EF4-FFF2-40B4-BE49-F238E27FC236}">
                <a16:creationId xmlns:a16="http://schemas.microsoft.com/office/drawing/2014/main" id="{25A37189-E4D9-4F2C-A014-1B92AFF5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66" y="5093227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36">
            <a:hlinkClick r:id="" action="ppaction://noaction">
              <a:snd r:embed="rId9" name="intelligent.wav"/>
            </a:hlinkClick>
            <a:extLst>
              <a:ext uri="{FF2B5EF4-FFF2-40B4-BE49-F238E27FC236}">
                <a16:creationId xmlns:a16="http://schemas.microsoft.com/office/drawing/2014/main" id="{2C6566C8-9431-4D54-AE41-91FECFD4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66" y="5770123"/>
            <a:ext cx="6206272" cy="5881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reliable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syg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ti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elpf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elf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z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ntellig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1957</Words>
  <Application>Microsoft Office PowerPoint</Application>
  <PresentationFormat>Màn hình rộng</PresentationFormat>
  <Paragraphs>125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Demi Cond</vt:lpstr>
      <vt:lpstr>HelveticaNeueLTStd-BdCn</vt:lpstr>
      <vt:lpstr>HelveticaNeueLTStd-Cn</vt:lpstr>
      <vt:lpstr>Lingoes Unicode</vt:lpstr>
      <vt:lpstr>UVNBinhDuong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417</cp:revision>
  <dcterms:created xsi:type="dcterms:W3CDTF">2022-02-12T14:14:43Z</dcterms:created>
  <dcterms:modified xsi:type="dcterms:W3CDTF">2022-07-26T03:44:23Z</dcterms:modified>
</cp:coreProperties>
</file>