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38" r:id="rId6"/>
    <p:sldId id="346" r:id="rId7"/>
    <p:sldId id="311" r:id="rId8"/>
    <p:sldId id="340" r:id="rId9"/>
    <p:sldId id="322" r:id="rId10"/>
    <p:sldId id="341" r:id="rId11"/>
    <p:sldId id="342" r:id="rId12"/>
    <p:sldId id="343" r:id="rId13"/>
    <p:sldId id="344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90" y="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97324" y="11082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Complete the sentences using the words in Task </a:t>
            </a:r>
            <a:r>
              <a:rPr lang="en-GB" sz="2800" b="1" dirty="0" smtClean="0">
                <a:cs typeface="Arial" panose="020B0604020202020204" pitchFamily="34" charset="0"/>
              </a:rPr>
              <a:t>1.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4643" y="2941983"/>
            <a:ext cx="33925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Tropical forests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conservation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native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species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mammals</a:t>
            </a:r>
          </a:p>
          <a:p>
            <a:endParaRPr lang="en-US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75" y="2104988"/>
            <a:ext cx="6535062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04956"/>
              </p:ext>
            </p:extLst>
          </p:nvPr>
        </p:nvGraphicFramePr>
        <p:xfrm>
          <a:off x="984739" y="1738506"/>
          <a:ext cx="105156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68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effectLst/>
                        </a:rPr>
                        <a:t>A compound noun is a noun that is made with two or more words. It is usually formed by: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1. noun + noun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E.g: bus stop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adj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 + noun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E.g: wildlife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3. V-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 + noun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: washing machine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4. noun + V-ing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: film-making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5. verb + preposition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: break-out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80042" y="111157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Use the words in the box to make five compound nouns.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7264" y="4708486"/>
            <a:ext cx="3769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360045" algn="l"/>
              </a:tabLst>
            </a:pPr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oca</a:t>
            </a:r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tional </a:t>
            </a:r>
            <a:r>
              <a:rPr lang="en-US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school </a:t>
            </a:r>
            <a:endParaRPr lang="en-US" sz="400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8897" y="4107694"/>
            <a:ext cx="4356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endangered species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897" y="4843172"/>
            <a:ext cx="3312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life expectancy</a:t>
            </a:r>
            <a:endParaRPr lang="en-US" sz="4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9419" y="5618624"/>
            <a:ext cx="2223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rainforest</a:t>
            </a:r>
            <a:endParaRPr lang="en-US" sz="4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16742" y="4107694"/>
            <a:ext cx="3529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nature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reserve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0042" y="1843841"/>
            <a:ext cx="8758328" cy="1736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endangered	nature		life		rain</a:t>
            </a:r>
          </a:p>
          <a:p>
            <a:r>
              <a:rPr lang="en-US" sz="3200" dirty="0" smtClean="0"/>
              <a:t>vocational		species		reserve	</a:t>
            </a:r>
          </a:p>
          <a:p>
            <a:r>
              <a:rPr lang="en-US" sz="3200" dirty="0" smtClean="0"/>
              <a:t>expectancy	forest		school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80042" y="965288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Work in pairs. Use the words in the box to make compound nouns. Then make sentences with them.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3" y="2137768"/>
            <a:ext cx="10526594" cy="18290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438" y="4185196"/>
            <a:ext cx="115334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2. wildlife </a:t>
            </a:r>
            <a:r>
              <a:rPr lang="en-US" sz="3000" dirty="0" smtClean="0"/>
              <a:t>(</a:t>
            </a:r>
            <a:r>
              <a:rPr lang="en-US" sz="3000" b="1" dirty="0" smtClean="0"/>
              <a:t>Wildlife </a:t>
            </a:r>
            <a:r>
              <a:rPr lang="en-US" sz="3000" dirty="0"/>
              <a:t>helps maintain ecological balance and biodiversity.)</a:t>
            </a:r>
          </a:p>
          <a:p>
            <a:r>
              <a:rPr lang="en-US" sz="3000" dirty="0"/>
              <a:t>3. sea level </a:t>
            </a:r>
            <a:r>
              <a:rPr lang="en-US" sz="3000" dirty="0" smtClean="0"/>
              <a:t>(</a:t>
            </a:r>
            <a:r>
              <a:rPr lang="en-US" sz="3000" b="1" dirty="0" smtClean="0"/>
              <a:t>Sea </a:t>
            </a:r>
            <a:r>
              <a:rPr lang="en-US" sz="3000" b="1" dirty="0"/>
              <a:t>level</a:t>
            </a:r>
            <a:r>
              <a:rPr lang="en-US" sz="3000" dirty="0"/>
              <a:t> rise is caused primarily by two factors related to global warming.)</a:t>
            </a:r>
          </a:p>
          <a:p>
            <a:r>
              <a:rPr lang="en-US" sz="3000" dirty="0"/>
              <a:t>4. swimming pool </a:t>
            </a:r>
            <a:r>
              <a:rPr lang="en-US" sz="3000" dirty="0" smtClean="0"/>
              <a:t>(The </a:t>
            </a:r>
            <a:r>
              <a:rPr lang="en-US" sz="3000" dirty="0"/>
              <a:t>resort is famous for its amazing </a:t>
            </a:r>
            <a:r>
              <a:rPr lang="en-US" sz="3000" b="1" dirty="0"/>
              <a:t>swimming pools</a:t>
            </a:r>
            <a:r>
              <a:rPr lang="en-US" sz="3000" dirty="0"/>
              <a:t>.)</a:t>
            </a:r>
          </a:p>
          <a:p>
            <a:r>
              <a:rPr lang="en-US" sz="3000" dirty="0"/>
              <a:t>5. mobile phone (</a:t>
            </a:r>
            <a:r>
              <a:rPr lang="en-US" sz="3000" b="1" dirty="0" smtClean="0"/>
              <a:t>Mobile </a:t>
            </a:r>
            <a:r>
              <a:rPr lang="en-US" sz="3000" b="1" dirty="0"/>
              <a:t>phones</a:t>
            </a:r>
            <a:r>
              <a:rPr lang="en-US" sz="3000" dirty="0"/>
              <a:t> are used for a variety of purposes.)</a:t>
            </a:r>
            <a:endParaRPr lang="en-US" sz="3000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427025" y="2163417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ecosystem;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Intonation in question tags;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Compound nouns.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612018-5B7D-1955-8A5D-BBCA40730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7182" y="6154006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0" y="1023332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24367" y="2061238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8285" y="3173092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006636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Categorizing game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1976284"/>
            <a:ext cx="4879384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Listen and </a:t>
            </a:r>
            <a:r>
              <a:rPr lang="en-US" sz="2000" dirty="0" smtClean="0">
                <a:solidFill>
                  <a:schemeClr val="tx1"/>
                </a:solidFill>
              </a:rPr>
              <a:t>practice.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2: Listen and mark the </a:t>
            </a:r>
            <a:r>
              <a:rPr lang="en-US" sz="2000" dirty="0" smtClean="0">
                <a:solidFill>
                  <a:schemeClr val="tx1"/>
                </a:solidFill>
              </a:rPr>
              <a:t>intonation.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981938"/>
            <a:ext cx="4879385" cy="1111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Match the </a:t>
            </a:r>
            <a:r>
              <a:rPr lang="en-US" sz="2000" dirty="0" smtClean="0">
                <a:solidFill>
                  <a:schemeClr val="tx1"/>
                </a:solidFill>
              </a:rPr>
              <a:t>words/phrase </a:t>
            </a:r>
            <a:r>
              <a:rPr lang="en-US" sz="2000" dirty="0">
                <a:solidFill>
                  <a:schemeClr val="tx1"/>
                </a:solidFill>
              </a:rPr>
              <a:t>with their </a:t>
            </a:r>
            <a:r>
              <a:rPr lang="en-US" sz="2000" dirty="0" smtClean="0">
                <a:solidFill>
                  <a:schemeClr val="tx1"/>
                </a:solidFill>
              </a:rPr>
              <a:t>meanings.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2: Complete the </a:t>
            </a:r>
            <a:r>
              <a:rPr lang="en-GB" sz="2000" dirty="0" smtClean="0">
                <a:solidFill>
                  <a:schemeClr val="tx1"/>
                </a:solidFill>
              </a:rPr>
              <a:t>sentences.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7" y="1351034"/>
            <a:ext cx="826133" cy="71020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3653" y="2388940"/>
            <a:ext cx="850715" cy="784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08233" y="452831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55477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5" y="4861388"/>
            <a:ext cx="618448" cy="91290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49018" y="3528195"/>
            <a:ext cx="850715" cy="100011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334934"/>
            <a:ext cx="4879382" cy="1179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M</a:t>
            </a:r>
            <a:r>
              <a:rPr lang="en-US" sz="2000" dirty="0" smtClean="0">
                <a:solidFill>
                  <a:schemeClr val="tx1"/>
                </a:solidFill>
              </a:rPr>
              <a:t>ake </a:t>
            </a:r>
            <a:r>
              <a:rPr lang="en-US" sz="2000" dirty="0">
                <a:solidFill>
                  <a:schemeClr val="tx1"/>
                </a:solidFill>
              </a:rPr>
              <a:t>five compound </a:t>
            </a:r>
            <a:r>
              <a:rPr lang="en-US" sz="2000" dirty="0" smtClean="0">
                <a:solidFill>
                  <a:schemeClr val="tx1"/>
                </a:solidFill>
              </a:rPr>
              <a:t>nouns.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Use the words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make compound nouns. Then make sentences with them.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8400" y="1994076"/>
            <a:ext cx="10227733" cy="47115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- Work in groups. </a:t>
            </a:r>
          </a:p>
          <a:p>
            <a:r>
              <a:rPr lang="en-US" sz="4000" dirty="0"/>
              <a:t>- Put plants and animals into correct categories.</a:t>
            </a:r>
          </a:p>
          <a:p>
            <a:r>
              <a:rPr lang="en-US" sz="4000" dirty="0"/>
              <a:t>- The first team to complete the </a:t>
            </a:r>
            <a:r>
              <a:rPr lang="en-US" sz="4000" dirty="0" smtClean="0"/>
              <a:t>task correctly </a:t>
            </a:r>
            <a:r>
              <a:rPr lang="en-US" sz="4000" dirty="0"/>
              <a:t>is the winner. </a:t>
            </a:r>
          </a:p>
          <a:p>
            <a:r>
              <a:rPr lang="en-US" sz="4000" dirty="0"/>
              <a:t>- The winners go to the board and show the correct answers.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1067" y="1089695"/>
            <a:ext cx="53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15" y="1017136"/>
            <a:ext cx="1012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Put plants and animals into correct </a:t>
            </a:r>
            <a:r>
              <a:rPr lang="en-US" sz="4000" b="1" dirty="0" smtClean="0">
                <a:solidFill>
                  <a:srgbClr val="C00000"/>
                </a:solidFill>
              </a:rPr>
              <a:t>categories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467" y="1725022"/>
            <a:ext cx="108034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salmon		parrot		ant	 	wasp		dolphin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		butterfly 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mushroom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cactus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palm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squirrel		daisy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bamboo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oak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deer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lobster		peacock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eagle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hedgehog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marigold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orchid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owl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daffodil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squid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oyster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bat		seagull		crow		snail		beetle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 		poopy 		lily 		seaweed	trout        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octopus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64263"/>
              </p:ext>
            </p:extLst>
          </p:nvPr>
        </p:nvGraphicFramePr>
        <p:xfrm>
          <a:off x="745065" y="3969545"/>
          <a:ext cx="11192933" cy="276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4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63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09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Mammals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Birds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Insects and invertebrates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Flowers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Trees and other plants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Sea and river creatures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900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15" y="1017136"/>
            <a:ext cx="1012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Put plants and animals into correct </a:t>
            </a:r>
            <a:r>
              <a:rPr lang="en-US" sz="4000" b="1" dirty="0" smtClean="0">
                <a:solidFill>
                  <a:srgbClr val="C00000"/>
                </a:solidFill>
              </a:rPr>
              <a:t>categories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70600"/>
              </p:ext>
            </p:extLst>
          </p:nvPr>
        </p:nvGraphicFramePr>
        <p:xfrm>
          <a:off x="761999" y="1962838"/>
          <a:ext cx="11040533" cy="438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41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03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888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95623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  <a:ea typeface="Times New Roman" panose="02020603050405020304" pitchFamily="18" charset="0"/>
                        </a:rPr>
                        <a:t>Mammals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  <a:ea typeface="Times New Roman" panose="02020603050405020304" pitchFamily="18" charset="0"/>
                        </a:rPr>
                        <a:t>Birds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  <a:ea typeface="Times New Roman" panose="02020603050405020304" pitchFamily="18" charset="0"/>
                        </a:rPr>
                        <a:t>Insects and invertebrates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+mn-lt"/>
                          <a:ea typeface="Times New Roman" panose="02020603050405020304" pitchFamily="18" charset="0"/>
                        </a:rPr>
                        <a:t>Flowers</a:t>
                      </a:r>
                      <a:endParaRPr lang="en-US" sz="2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+mn-lt"/>
                          <a:ea typeface="Times New Roman" panose="02020603050405020304" pitchFamily="18" charset="0"/>
                        </a:rPr>
                        <a:t>Trees and other plants</a:t>
                      </a:r>
                      <a:endParaRPr lang="en-US" sz="2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+mn-lt"/>
                          <a:ea typeface="Times New Roman" panose="02020603050405020304" pitchFamily="18" charset="0"/>
                        </a:rPr>
                        <a:t>Sea and river creatures</a:t>
                      </a:r>
                      <a:endParaRPr lang="en-US" sz="2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1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human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squirrel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hedgehog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deer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dolphin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seagull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crow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owl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eagle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peacock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parrot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wasp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butterfly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snail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beetle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worm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ant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marigold</a:t>
                      </a:r>
                    </a:p>
                    <a:p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orchid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daffodil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poppy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lily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daisy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cactus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palm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bamboo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oak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seaweed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mushroom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lobster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squid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trout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octopus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oyster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salmon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4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96240" y="1080773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these conversations. Pay attention to the intonation of the question tags. Then </a:t>
            </a:r>
            <a:r>
              <a:rPr lang="en-US" sz="2800" b="1" dirty="0" err="1">
                <a:cs typeface="Arial" panose="020B0604020202020204" pitchFamily="34" charset="0"/>
              </a:rPr>
              <a:t>practise</a:t>
            </a:r>
            <a:r>
              <a:rPr lang="en-US" sz="2800" b="1" dirty="0">
                <a:cs typeface="Arial" panose="020B0604020202020204" pitchFamily="34" charset="0"/>
              </a:rPr>
              <a:t> saying them in pairs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Track 76">
            <a:hlinkClick r:id="" action="ppaction://media"/>
            <a:extLst>
              <a:ext uri="{FF2B5EF4-FFF2-40B4-BE49-F238E27FC236}">
                <a16:creationId xmlns:a16="http://schemas.microsoft.com/office/drawing/2014/main" xmlns="" id="{71D55BD7-46AA-6C06-EA10-B022EF72E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3564" y="187572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695" y="2253253"/>
            <a:ext cx="108266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E36427"/>
                </a:solidFill>
              </a:rPr>
              <a:t>1.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So we need to protect local </a:t>
            </a:r>
            <a:r>
              <a:rPr lang="en-US" sz="2800" dirty="0" smtClean="0">
                <a:solidFill>
                  <a:srgbClr val="242021"/>
                </a:solidFill>
              </a:rPr>
              <a:t>ecosystems, don’t </a:t>
            </a:r>
            <a:r>
              <a:rPr lang="en-US" sz="2800" dirty="0">
                <a:solidFill>
                  <a:srgbClr val="242021"/>
                </a:solidFill>
              </a:rPr>
              <a:t>we? </a:t>
            </a:r>
            <a:endParaRPr lang="en-US" sz="2800" dirty="0" smtClean="0">
              <a:solidFill>
                <a:srgbClr val="242021"/>
              </a:solidFill>
            </a:endParaRP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Yes, we do.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2.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You'll take the books back to the </a:t>
            </a:r>
            <a:r>
              <a:rPr lang="en-US" sz="2800" dirty="0" smtClean="0">
                <a:solidFill>
                  <a:srgbClr val="242021"/>
                </a:solidFill>
              </a:rPr>
              <a:t>library, won’t </a:t>
            </a:r>
            <a:r>
              <a:rPr lang="en-US" sz="2800" dirty="0">
                <a:solidFill>
                  <a:srgbClr val="242021"/>
                </a:solidFill>
              </a:rPr>
              <a:t>you?</a:t>
            </a: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OK, I’ll do that tomorrow.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3.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We don’t want our planet to lose </a:t>
            </a:r>
            <a:r>
              <a:rPr lang="en-US" sz="2800" dirty="0" smtClean="0">
                <a:solidFill>
                  <a:srgbClr val="242021"/>
                </a:solidFill>
              </a:rPr>
              <a:t>biodiversity, do </a:t>
            </a:r>
            <a:r>
              <a:rPr lang="en-US" sz="2800" dirty="0">
                <a:solidFill>
                  <a:srgbClr val="242021"/>
                </a:solidFill>
              </a:rPr>
              <a:t>we?</a:t>
            </a: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No, we don’t.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4.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An ecosystem is a community of </a:t>
            </a:r>
            <a:r>
              <a:rPr lang="en-US" sz="2800" dirty="0" smtClean="0">
                <a:solidFill>
                  <a:srgbClr val="242021"/>
                </a:solidFill>
              </a:rPr>
              <a:t>living things</a:t>
            </a:r>
            <a:r>
              <a:rPr lang="en-US" sz="2800" dirty="0">
                <a:solidFill>
                  <a:srgbClr val="242021"/>
                </a:solidFill>
              </a:rPr>
              <a:t>, isn’t it?</a:t>
            </a: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No, it isn’t. It’s a community of both living and </a:t>
            </a:r>
            <a:r>
              <a:rPr lang="en-US" sz="2800" dirty="0" smtClean="0">
                <a:solidFill>
                  <a:srgbClr val="242021"/>
                </a:solidFill>
              </a:rPr>
              <a:t>non-living things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5.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You went to </a:t>
            </a:r>
            <a:r>
              <a:rPr lang="en-US" sz="2800" dirty="0" err="1">
                <a:solidFill>
                  <a:srgbClr val="242021"/>
                </a:solidFill>
              </a:rPr>
              <a:t>Cuc</a:t>
            </a:r>
            <a:r>
              <a:rPr lang="en-US" sz="2800" dirty="0">
                <a:solidFill>
                  <a:srgbClr val="242021"/>
                </a:solidFill>
              </a:rPr>
              <a:t> Phuong National </a:t>
            </a:r>
            <a:r>
              <a:rPr lang="en-US" sz="2800" dirty="0" smtClean="0">
                <a:solidFill>
                  <a:srgbClr val="242021"/>
                </a:solidFill>
              </a:rPr>
              <a:t>Park last </a:t>
            </a:r>
            <a:r>
              <a:rPr lang="en-US" sz="2800" dirty="0">
                <a:solidFill>
                  <a:srgbClr val="242021"/>
                </a:solidFill>
              </a:rPr>
              <a:t>weekend, didn’t you? </a:t>
            </a:r>
            <a:endParaRPr lang="en-US" sz="2800" dirty="0" smtClean="0">
              <a:solidFill>
                <a:srgbClr val="242021"/>
              </a:solidFill>
            </a:endParaRP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B: </a:t>
            </a:r>
            <a:r>
              <a:rPr lang="en-US" sz="2800" dirty="0">
                <a:solidFill>
                  <a:srgbClr val="242021"/>
                </a:solidFill>
              </a:rPr>
              <a:t>Yes, I did.</a:t>
            </a:r>
            <a:r>
              <a:rPr lang="en-US" sz="280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484" y="2307550"/>
            <a:ext cx="600159" cy="419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794" y="4017861"/>
            <a:ext cx="600159" cy="419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902" y="5730688"/>
            <a:ext cx="600159" cy="4191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033164" y="3153689"/>
            <a:ext cx="600159" cy="419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242268" y="4866513"/>
            <a:ext cx="600159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85" y="1798272"/>
            <a:ext cx="116656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1.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Sorry, I didn’t hear my alarm this morning.</a:t>
            </a:r>
          </a:p>
          <a:p>
            <a:pPr marL="404813"/>
            <a:r>
              <a:rPr lang="en-US" sz="3200" b="1" i="1" dirty="0">
                <a:solidFill>
                  <a:srgbClr val="242021"/>
                </a:solidFill>
              </a:rPr>
              <a:t>B: </a:t>
            </a:r>
            <a:r>
              <a:rPr lang="en-US" sz="3200" dirty="0">
                <a:solidFill>
                  <a:srgbClr val="242021"/>
                </a:solidFill>
              </a:rPr>
              <a:t>So you were late again, </a:t>
            </a:r>
            <a:r>
              <a:rPr lang="en-US" sz="3200" b="1" dirty="0">
                <a:solidFill>
                  <a:srgbClr val="242021"/>
                </a:solidFill>
              </a:rPr>
              <a:t>weren’t you</a:t>
            </a:r>
            <a:r>
              <a:rPr lang="en-US" sz="3200" dirty="0">
                <a:solidFill>
                  <a:srgbClr val="242021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2.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I couldn’t watch the match last </a:t>
            </a:r>
            <a:r>
              <a:rPr lang="en-US" sz="3200" dirty="0" smtClean="0">
                <a:solidFill>
                  <a:srgbClr val="242021"/>
                </a:solidFill>
              </a:rPr>
              <a:t>night. We </a:t>
            </a:r>
            <a:r>
              <a:rPr lang="en-US" sz="3200" dirty="0">
                <a:solidFill>
                  <a:srgbClr val="242021"/>
                </a:solidFill>
              </a:rPr>
              <a:t>won, </a:t>
            </a:r>
            <a:r>
              <a:rPr lang="en-US" sz="3200" b="1" dirty="0">
                <a:solidFill>
                  <a:srgbClr val="242021"/>
                </a:solidFill>
              </a:rPr>
              <a:t>didn’t we</a:t>
            </a:r>
            <a:r>
              <a:rPr lang="en-US" sz="3200" dirty="0">
                <a:solidFill>
                  <a:srgbClr val="242021"/>
                </a:solidFill>
              </a:rPr>
              <a:t>? </a:t>
            </a:r>
            <a:endParaRPr lang="en-US" sz="3200" dirty="0" smtClean="0">
              <a:solidFill>
                <a:srgbClr val="242021"/>
              </a:solidFill>
            </a:endParaRPr>
          </a:p>
          <a:p>
            <a:pPr marL="404813"/>
            <a:r>
              <a:rPr lang="en-US" sz="3200" b="1" i="1" dirty="0" smtClean="0">
                <a:solidFill>
                  <a:srgbClr val="242021"/>
                </a:solidFill>
              </a:rPr>
              <a:t>B</a:t>
            </a:r>
            <a:r>
              <a:rPr lang="en-US" sz="3200" b="1" i="1" dirty="0">
                <a:solidFill>
                  <a:srgbClr val="242021"/>
                </a:solidFill>
              </a:rPr>
              <a:t>: </a:t>
            </a:r>
            <a:r>
              <a:rPr lang="en-US" sz="3200" dirty="0">
                <a:solidFill>
                  <a:srgbClr val="242021"/>
                </a:solidFill>
              </a:rPr>
              <a:t>Yes, we did.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3.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There are several ecosystems that </a:t>
            </a:r>
            <a:r>
              <a:rPr lang="en-US" sz="3200" dirty="0" smtClean="0">
                <a:solidFill>
                  <a:srgbClr val="242021"/>
                </a:solidFill>
              </a:rPr>
              <a:t>can be </a:t>
            </a:r>
            <a:r>
              <a:rPr lang="en-US" sz="3200" dirty="0">
                <a:solidFill>
                  <a:srgbClr val="242021"/>
                </a:solidFill>
              </a:rPr>
              <a:t>found in Viet Nam.</a:t>
            </a:r>
          </a:p>
          <a:p>
            <a:pPr marL="404813"/>
            <a:r>
              <a:rPr lang="en-US" sz="3200" b="1" i="1" dirty="0">
                <a:solidFill>
                  <a:srgbClr val="242021"/>
                </a:solidFill>
              </a:rPr>
              <a:t>B: </a:t>
            </a:r>
            <a:r>
              <a:rPr lang="en-US" sz="3200" dirty="0">
                <a:solidFill>
                  <a:srgbClr val="242021"/>
                </a:solidFill>
              </a:rPr>
              <a:t>Yes. Viet Nam is biologically diverse, </a:t>
            </a:r>
            <a:r>
              <a:rPr lang="en-US" sz="3200" b="1" dirty="0">
                <a:solidFill>
                  <a:srgbClr val="242021"/>
                </a:solidFill>
              </a:rPr>
              <a:t>isn’t it</a:t>
            </a:r>
            <a:r>
              <a:rPr lang="en-US" sz="3200" dirty="0">
                <a:solidFill>
                  <a:srgbClr val="242021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4.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We are running out of fossil </a:t>
            </a:r>
            <a:r>
              <a:rPr lang="en-US" sz="3200" dirty="0" smtClean="0">
                <a:solidFill>
                  <a:srgbClr val="242021"/>
                </a:solidFill>
              </a:rPr>
              <a:t>fuels, </a:t>
            </a:r>
            <a:r>
              <a:rPr lang="en-US" sz="3200" b="1" dirty="0" smtClean="0">
                <a:solidFill>
                  <a:srgbClr val="242021"/>
                </a:solidFill>
              </a:rPr>
              <a:t>aren’t </a:t>
            </a:r>
            <a:r>
              <a:rPr lang="en-US" sz="3200" b="1" dirty="0">
                <a:solidFill>
                  <a:srgbClr val="242021"/>
                </a:solidFill>
              </a:rPr>
              <a:t>we</a:t>
            </a:r>
            <a:r>
              <a:rPr lang="en-US" sz="3200" dirty="0">
                <a:solidFill>
                  <a:srgbClr val="242021"/>
                </a:solidFill>
              </a:rPr>
              <a:t>?</a:t>
            </a:r>
          </a:p>
          <a:p>
            <a:pPr marL="404813"/>
            <a:r>
              <a:rPr lang="en-US" sz="3200" b="1" i="1" dirty="0">
                <a:solidFill>
                  <a:srgbClr val="242021"/>
                </a:solidFill>
              </a:rPr>
              <a:t>B: </a:t>
            </a:r>
            <a:r>
              <a:rPr lang="en-US" sz="3200" dirty="0">
                <a:solidFill>
                  <a:srgbClr val="242021"/>
                </a:solidFill>
              </a:rPr>
              <a:t>Yes, we are. We should find more alternative sources of energy.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5.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People should stop damaging </a:t>
            </a:r>
            <a:r>
              <a:rPr lang="en-US" sz="3200" dirty="0" smtClean="0">
                <a:solidFill>
                  <a:srgbClr val="242021"/>
                </a:solidFill>
              </a:rPr>
              <a:t>the environment</a:t>
            </a:r>
            <a:r>
              <a:rPr lang="en-US" sz="3200" dirty="0">
                <a:solidFill>
                  <a:srgbClr val="242021"/>
                </a:solidFill>
              </a:rPr>
              <a:t>, </a:t>
            </a:r>
            <a:r>
              <a:rPr lang="en-US" sz="3200" b="1" dirty="0">
                <a:solidFill>
                  <a:srgbClr val="242021"/>
                </a:solidFill>
              </a:rPr>
              <a:t>shouldn’t they</a:t>
            </a:r>
            <a:r>
              <a:rPr lang="en-US" sz="3200" dirty="0">
                <a:solidFill>
                  <a:srgbClr val="242021"/>
                </a:solidFill>
              </a:rPr>
              <a:t>? </a:t>
            </a:r>
            <a:endParaRPr lang="en-US" sz="3200" dirty="0" smtClean="0">
              <a:solidFill>
                <a:srgbClr val="242021"/>
              </a:solidFill>
            </a:endParaRPr>
          </a:p>
          <a:p>
            <a:pPr marL="404813"/>
            <a:r>
              <a:rPr lang="en-US" sz="3200" b="1" i="1" dirty="0" smtClean="0">
                <a:solidFill>
                  <a:srgbClr val="242021"/>
                </a:solidFill>
              </a:rPr>
              <a:t>B</a:t>
            </a:r>
            <a:r>
              <a:rPr lang="en-US" sz="3200" b="1" i="1" dirty="0">
                <a:solidFill>
                  <a:srgbClr val="242021"/>
                </a:solidFill>
              </a:rPr>
              <a:t>: </a:t>
            </a:r>
            <a:r>
              <a:rPr lang="en-US" sz="3200" dirty="0">
                <a:solidFill>
                  <a:srgbClr val="242021"/>
                </a:solidFill>
              </a:rPr>
              <a:t>Yes, I agree with you.</a:t>
            </a:r>
            <a:r>
              <a:rPr lang="en-US" sz="32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35734" y="115397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Mark the intonation in the question </a:t>
            </a:r>
            <a:r>
              <a:rPr lang="en-US" sz="2800" b="1" dirty="0" smtClean="0">
                <a:cs typeface="Arial" panose="020B0604020202020204" pitchFamily="34" charset="0"/>
              </a:rPr>
              <a:t>tags.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221" y="2372682"/>
            <a:ext cx="600159" cy="419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480" y="5788128"/>
            <a:ext cx="600159" cy="4191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745" y="4341821"/>
            <a:ext cx="600159" cy="419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636" y="4880870"/>
            <a:ext cx="600159" cy="419158"/>
          </a:xfrm>
          <a:prstGeom prst="rect">
            <a:avLst/>
          </a:prstGeom>
        </p:spPr>
      </p:pic>
      <p:pic>
        <p:nvPicPr>
          <p:cNvPr id="2" name="Track 77">
            <a:hlinkClick r:id="" action="ppaction://media"/>
            <a:extLst>
              <a:ext uri="{FF2B5EF4-FFF2-40B4-BE49-F238E27FC236}">
                <a16:creationId xmlns:a16="http://schemas.microsoft.com/office/drawing/2014/main" xmlns="" id="{691850FA-6F44-1B6A-7148-9B08C6CFD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9046" y="181204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543137" y="2817201"/>
            <a:ext cx="600159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with their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meanings.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10354" y="2391508"/>
            <a:ext cx="1019908" cy="381586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07234"/>
              </p:ext>
            </p:extLst>
          </p:nvPr>
        </p:nvGraphicFramePr>
        <p:xfrm>
          <a:off x="684195" y="1894431"/>
          <a:ext cx="3008574" cy="48641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08574"/>
              </a:tblGrid>
              <a:tr h="964578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native (</a:t>
                      </a:r>
                      <a:r>
                        <a:rPr lang="en-US" sz="3000" b="0" dirty="0" err="1" smtClean="0"/>
                        <a:t>adj</a:t>
                      </a:r>
                      <a:r>
                        <a:rPr lang="en-US" sz="3000" b="0" dirty="0" smtClean="0"/>
                        <a:t>)</a:t>
                      </a:r>
                      <a:endParaRPr lang="en-US" sz="3000" b="0" dirty="0"/>
                    </a:p>
                  </a:txBody>
                  <a:tcPr/>
                </a:tc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tropical forest (np)</a:t>
                      </a:r>
                      <a:endParaRPr lang="en-US" sz="3000" dirty="0"/>
                    </a:p>
                  </a:txBody>
                  <a:tcPr/>
                </a:tc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species (n)</a:t>
                      </a:r>
                    </a:p>
                  </a:txBody>
                  <a:tcPr/>
                </a:tc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conservation</a:t>
                      </a:r>
                      <a:r>
                        <a:rPr lang="en-US" sz="3000" baseline="0" dirty="0" smtClean="0"/>
                        <a:t> (n)</a:t>
                      </a:r>
                      <a:endParaRPr lang="en-US" sz="3000" dirty="0"/>
                    </a:p>
                  </a:txBody>
                  <a:tcPr/>
                </a:tc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mammal (n)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76047"/>
              </p:ext>
            </p:extLst>
          </p:nvPr>
        </p:nvGraphicFramePr>
        <p:xfrm>
          <a:off x="4754993" y="1758983"/>
          <a:ext cx="6970974" cy="49466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70974"/>
              </a:tblGrid>
              <a:tr h="964578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a group of animals</a:t>
                      </a:r>
                      <a:r>
                        <a:rPr lang="en-US" sz="3000" b="0" baseline="0" dirty="0" smtClean="0"/>
                        <a:t> </a:t>
                      </a:r>
                      <a:r>
                        <a:rPr lang="en-US" sz="3000" b="0" dirty="0" smtClean="0"/>
                        <a:t>or plants that have</a:t>
                      </a:r>
                      <a:r>
                        <a:rPr lang="en-US" sz="3000" b="0" baseline="0" dirty="0" smtClean="0"/>
                        <a:t> </a:t>
                      </a:r>
                      <a:r>
                        <a:rPr lang="en-US" sz="3000" b="0" dirty="0" smtClean="0"/>
                        <a:t>similar characteristics</a:t>
                      </a:r>
                      <a:endParaRPr lang="en-US" sz="3000" b="0" dirty="0"/>
                    </a:p>
                  </a:txBody>
                  <a:tcPr/>
                </a:tc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 protection of the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natural environment</a:t>
                      </a:r>
                      <a:endParaRPr lang="en-US" sz="3000" dirty="0"/>
                    </a:p>
                  </a:txBody>
                  <a:tcPr/>
                </a:tc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any animal that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gives birth to live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young, not eggs,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and feeds its young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on milk</a:t>
                      </a:r>
                    </a:p>
                  </a:txBody>
                  <a:tcPr/>
                </a:tc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thick forest that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grows in the hot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parts of the world</a:t>
                      </a:r>
                      <a:endParaRPr lang="en-US" sz="3000" dirty="0"/>
                    </a:p>
                  </a:txBody>
                  <a:tcPr/>
                </a:tc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existing naturally in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a place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3710354" y="3288323"/>
            <a:ext cx="1019908" cy="19343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10354" y="2303585"/>
            <a:ext cx="1019908" cy="19518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710354" y="3288323"/>
            <a:ext cx="1143000" cy="19343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6" idx="1"/>
          </p:cNvCxnSpPr>
          <p:nvPr/>
        </p:nvCxnSpPr>
        <p:spPr>
          <a:xfrm flipV="1">
            <a:off x="3710354" y="4232321"/>
            <a:ext cx="1044639" cy="20014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3141</TotalTime>
  <Words>836</Words>
  <Application>Microsoft Office PowerPoint</Application>
  <PresentationFormat>Widescreen</PresentationFormat>
  <Paragraphs>186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182</cp:revision>
  <dcterms:created xsi:type="dcterms:W3CDTF">2020-12-09T02:04:09Z</dcterms:created>
  <dcterms:modified xsi:type="dcterms:W3CDTF">2023-07-10T10:35:48Z</dcterms:modified>
</cp:coreProperties>
</file>