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23"/>
  </p:notesMasterIdLst>
  <p:sldIdLst>
    <p:sldId id="392" r:id="rId2"/>
    <p:sldId id="369" r:id="rId3"/>
    <p:sldId id="370" r:id="rId4"/>
    <p:sldId id="374" r:id="rId5"/>
    <p:sldId id="371" r:id="rId6"/>
    <p:sldId id="372" r:id="rId7"/>
    <p:sldId id="394" r:id="rId8"/>
    <p:sldId id="388" r:id="rId9"/>
    <p:sldId id="373" r:id="rId10"/>
    <p:sldId id="376" r:id="rId11"/>
    <p:sldId id="377" r:id="rId12"/>
    <p:sldId id="393" r:id="rId13"/>
    <p:sldId id="378" r:id="rId14"/>
    <p:sldId id="380" r:id="rId15"/>
    <p:sldId id="381" r:id="rId16"/>
    <p:sldId id="382" r:id="rId17"/>
    <p:sldId id="383" r:id="rId18"/>
    <p:sldId id="389" r:id="rId19"/>
    <p:sldId id="386" r:id="rId20"/>
    <p:sldId id="390" r:id="rId21"/>
    <p:sldId id="279" r:id="rId22"/>
  </p:sldIdLst>
  <p:sldSz cx="9144000" cy="5143500" type="screen16x9"/>
  <p:notesSz cx="6858000" cy="9144000"/>
  <p:embeddedFontLst>
    <p:embeddedFont>
      <p:font typeface="Bebas Neue" panose="020B0604020202020204" charset="0"/>
      <p:regular r:id="rId24"/>
    </p:embeddedFont>
    <p:embeddedFont>
      <p:font typeface="Merriweather Sans" panose="020B0604020202020204" charset="0"/>
      <p:regular r:id="rId25"/>
      <p:bold r:id="rId26"/>
      <p:italic r:id="rId27"/>
      <p:boldItalic r:id="rId28"/>
    </p:embeddedFont>
    <p:embeddedFont>
      <p:font typeface="Lato" panose="020B0604020202020204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  <p:embeddedFont>
      <p:font typeface="Bitter" panose="020B0604020202020204" charset="0"/>
      <p:regular r:id="rId34"/>
      <p:bold r:id="rId35"/>
      <p:italic r:id="rId36"/>
      <p:boldItalic r:id="rId37"/>
    </p:embeddedFont>
    <p:embeddedFont>
      <p:font typeface=".VnTime" panose="020B720000000000000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9900FF"/>
    <a:srgbClr val="F7FDFF"/>
    <a:srgbClr val="250322"/>
    <a:srgbClr val="00FF00"/>
    <a:srgbClr val="CC3300"/>
    <a:srgbClr val="FFFFFF"/>
    <a:srgbClr val="FFFF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00C633-A73A-4EAD-A765-FB22B7F9B17C}" v="133" dt="2021-08-20T15:10:35.338"/>
  </p1510:revLst>
</p1510:revInfo>
</file>

<file path=ppt/tableStyles.xml><?xml version="1.0" encoding="utf-8"?>
<a:tblStyleLst xmlns:a="http://schemas.openxmlformats.org/drawingml/2006/main" def="{61489A7E-F661-4088-BFFD-1A45701C8AD1}">
  <a:tblStyle styleId="{61489A7E-F661-4088-BFFD-1A45701C8AD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80965" autoAdjust="0"/>
  </p:normalViewPr>
  <p:slideViewPr>
    <p:cSldViewPr snapToGrid="0">
      <p:cViewPr varScale="1">
        <p:scale>
          <a:sx n="56" d="100"/>
          <a:sy n="56" d="100"/>
        </p:scale>
        <p:origin x="72" y="7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font" Target="fonts/font18.fntdata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2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2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2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2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2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2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02802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ge5e6172f83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2" name="Google Shape;1232;ge5e6172f83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5188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2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/>
          <p:nvPr/>
        </p:nvSpPr>
        <p:spPr>
          <a:xfrm rot="10800000" flipH="1">
            <a:off x="376575" y="762340"/>
            <a:ext cx="8270780" cy="4048325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124737" y="1190975"/>
            <a:ext cx="2640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2" hasCustomPrompt="1"/>
          </p:nvPr>
        </p:nvSpPr>
        <p:spPr>
          <a:xfrm>
            <a:off x="4069513" y="1246040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"/>
          </p:nvPr>
        </p:nvSpPr>
        <p:spPr>
          <a:xfrm>
            <a:off x="5379337" y="1168050"/>
            <a:ext cx="23859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3"/>
          </p:nvPr>
        </p:nvSpPr>
        <p:spPr>
          <a:xfrm>
            <a:off x="1124737" y="3306125"/>
            <a:ext cx="2640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4" hasCustomPrompt="1"/>
          </p:nvPr>
        </p:nvSpPr>
        <p:spPr>
          <a:xfrm>
            <a:off x="4069513" y="1957453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5"/>
          </p:nvPr>
        </p:nvSpPr>
        <p:spPr>
          <a:xfrm>
            <a:off x="5379341" y="3300386"/>
            <a:ext cx="23859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6"/>
          </p:nvPr>
        </p:nvSpPr>
        <p:spPr>
          <a:xfrm>
            <a:off x="1124737" y="4011175"/>
            <a:ext cx="2640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7" hasCustomPrompt="1"/>
          </p:nvPr>
        </p:nvSpPr>
        <p:spPr>
          <a:xfrm>
            <a:off x="4069513" y="3380378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8"/>
          </p:nvPr>
        </p:nvSpPr>
        <p:spPr>
          <a:xfrm>
            <a:off x="5379341" y="4011175"/>
            <a:ext cx="23859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9"/>
          </p:nvPr>
        </p:nvSpPr>
        <p:spPr>
          <a:xfrm>
            <a:off x="1124737" y="2601075"/>
            <a:ext cx="2640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13" hasCustomPrompt="1"/>
          </p:nvPr>
        </p:nvSpPr>
        <p:spPr>
          <a:xfrm>
            <a:off x="4069513" y="4066190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4"/>
          </p:nvPr>
        </p:nvSpPr>
        <p:spPr>
          <a:xfrm>
            <a:off x="5379341" y="2589614"/>
            <a:ext cx="23859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15"/>
          </p:nvPr>
        </p:nvSpPr>
        <p:spPr>
          <a:xfrm>
            <a:off x="1124737" y="1896025"/>
            <a:ext cx="2640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16" hasCustomPrompt="1"/>
          </p:nvPr>
        </p:nvSpPr>
        <p:spPr>
          <a:xfrm>
            <a:off x="4069513" y="2668915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7"/>
          </p:nvPr>
        </p:nvSpPr>
        <p:spPr>
          <a:xfrm>
            <a:off x="5379341" y="1878825"/>
            <a:ext cx="23859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1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bg>
      <p:bgPr>
        <a:solidFill>
          <a:schemeClr val="accent3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ctrTitle"/>
          </p:nvPr>
        </p:nvSpPr>
        <p:spPr>
          <a:xfrm>
            <a:off x="2884000" y="721913"/>
            <a:ext cx="3375900" cy="9978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ubTitle" idx="1"/>
          </p:nvPr>
        </p:nvSpPr>
        <p:spPr>
          <a:xfrm>
            <a:off x="2698825" y="1719713"/>
            <a:ext cx="3746400" cy="17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3" name="Google Shape;133;p23"/>
          <p:cNvSpPr txBox="1"/>
          <p:nvPr/>
        </p:nvSpPr>
        <p:spPr>
          <a:xfrm>
            <a:off x="2281500" y="4227900"/>
            <a:ext cx="4581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and infographics &amp; images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200">
              <a:solidFill>
                <a:schemeClr val="dk1"/>
              </a:solidFill>
              <a:highlight>
                <a:srgbClr val="DFDEFC"/>
              </a:highlight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3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54503" y="268253"/>
            <a:ext cx="8511300" cy="4594800"/>
            <a:chOff x="254503" y="268253"/>
            <a:chExt cx="8511300" cy="4594800"/>
          </a:xfrm>
        </p:grpSpPr>
        <p:sp>
          <p:nvSpPr>
            <p:cNvPr id="10" name="Google Shape;10;p2"/>
            <p:cNvSpPr/>
            <p:nvPr/>
          </p:nvSpPr>
          <p:spPr>
            <a:xfrm rot="10800000" flipH="1">
              <a:off x="254503" y="268253"/>
              <a:ext cx="8511300" cy="4594800"/>
            </a:xfrm>
            <a:prstGeom prst="snip1Rect">
              <a:avLst>
                <a:gd name="adj" fmla="val 17909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5400000">
              <a:off x="7940200" y="4038225"/>
              <a:ext cx="825900" cy="821100"/>
            </a:xfrm>
            <a:prstGeom prst="rtTriangle">
              <a:avLst/>
            </a:prstGeom>
            <a:solidFill>
              <a:srgbClr val="F8F7E0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327775" y="1148463"/>
            <a:ext cx="6488400" cy="181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5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27800" y="2965875"/>
            <a:ext cx="6488400" cy="6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"/>
          <p:cNvSpPr txBox="1"/>
          <p:nvPr/>
        </p:nvSpPr>
        <p:spPr>
          <a:xfrm>
            <a:off x="7423500" y="280950"/>
            <a:ext cx="1228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title" idx="2"/>
          </p:nvPr>
        </p:nvSpPr>
        <p:spPr>
          <a:xfrm>
            <a:off x="6829600" y="175525"/>
            <a:ext cx="1995900" cy="6165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7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350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Sans"/>
              <a:buNone/>
              <a:defRPr sz="3000" b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9" r:id="rId4"/>
    <p:sldLayoutId id="2147483670" r:id="rId5"/>
    <p:sldLayoutId id="2147483671" r:id="rId6"/>
    <p:sldLayoutId id="214748367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image" Target="../media/image5.png"/><Relationship Id="rId7" Type="http://schemas.openxmlformats.org/officeDocument/2006/relationships/image" Target="../media/image23.wmf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2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oleObject" Target="../embeddings/oleObject48.bin"/><Relationship Id="rId18" Type="http://schemas.openxmlformats.org/officeDocument/2006/relationships/image" Target="../media/image31.wmf"/><Relationship Id="rId3" Type="http://schemas.openxmlformats.org/officeDocument/2006/relationships/image" Target="../media/image5.png"/><Relationship Id="rId7" Type="http://schemas.openxmlformats.org/officeDocument/2006/relationships/image" Target="../media/image26.wmf"/><Relationship Id="rId12" Type="http://schemas.openxmlformats.org/officeDocument/2006/relationships/image" Target="../media/image31.png"/><Relationship Id="rId17" Type="http://schemas.openxmlformats.org/officeDocument/2006/relationships/oleObject" Target="../embeddings/oleObject50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30.wmf"/><Relationship Id="rId20" Type="http://schemas.openxmlformats.org/officeDocument/2006/relationships/image" Target="../media/image32.w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28.wmf"/><Relationship Id="rId5" Type="http://schemas.openxmlformats.org/officeDocument/2006/relationships/image" Target="../media/image22.wmf"/><Relationship Id="rId15" Type="http://schemas.openxmlformats.org/officeDocument/2006/relationships/oleObject" Target="../embeddings/oleObject49.bin"/><Relationship Id="rId10" Type="http://schemas.openxmlformats.org/officeDocument/2006/relationships/oleObject" Target="../embeddings/oleObject47.bin"/><Relationship Id="rId19" Type="http://schemas.openxmlformats.org/officeDocument/2006/relationships/oleObject" Target="../embeddings/oleObject51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27.wmf"/><Relationship Id="rId14" Type="http://schemas.openxmlformats.org/officeDocument/2006/relationships/image" Target="../media/image2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oleObject" Target="../embeddings/oleObject56.bin"/><Relationship Id="rId18" Type="http://schemas.openxmlformats.org/officeDocument/2006/relationships/image" Target="../media/image31.wmf"/><Relationship Id="rId3" Type="http://schemas.openxmlformats.org/officeDocument/2006/relationships/image" Target="../media/image5.png"/><Relationship Id="rId7" Type="http://schemas.openxmlformats.org/officeDocument/2006/relationships/image" Target="../media/image26.wmf"/><Relationship Id="rId12" Type="http://schemas.openxmlformats.org/officeDocument/2006/relationships/image" Target="../media/image34.png"/><Relationship Id="rId17" Type="http://schemas.openxmlformats.org/officeDocument/2006/relationships/oleObject" Target="../embeddings/oleObject58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30.wmf"/><Relationship Id="rId20" Type="http://schemas.openxmlformats.org/officeDocument/2006/relationships/image" Target="../media/image32.wmf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28.wmf"/><Relationship Id="rId5" Type="http://schemas.openxmlformats.org/officeDocument/2006/relationships/image" Target="../media/image22.wmf"/><Relationship Id="rId15" Type="http://schemas.openxmlformats.org/officeDocument/2006/relationships/oleObject" Target="../embeddings/oleObject57.bin"/><Relationship Id="rId10" Type="http://schemas.openxmlformats.org/officeDocument/2006/relationships/oleObject" Target="../embeddings/oleObject55.bin"/><Relationship Id="rId19" Type="http://schemas.openxmlformats.org/officeDocument/2006/relationships/oleObject" Target="../embeddings/oleObject59.bin"/><Relationship Id="rId4" Type="http://schemas.openxmlformats.org/officeDocument/2006/relationships/oleObject" Target="../embeddings/oleObject52.bin"/><Relationship Id="rId9" Type="http://schemas.openxmlformats.org/officeDocument/2006/relationships/image" Target="../media/image27.wmf"/><Relationship Id="rId14" Type="http://schemas.openxmlformats.org/officeDocument/2006/relationships/image" Target="../media/image2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.pn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22.wmf"/><Relationship Id="rId10" Type="http://schemas.openxmlformats.org/officeDocument/2006/relationships/image" Target="../media/image36.png"/><Relationship Id="rId4" Type="http://schemas.openxmlformats.org/officeDocument/2006/relationships/oleObject" Target="../embeddings/oleObject60.bin"/><Relationship Id="rId9" Type="http://schemas.openxmlformats.org/officeDocument/2006/relationships/image" Target="../media/image3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image" Target="../media/image5.png"/><Relationship Id="rId7" Type="http://schemas.openxmlformats.org/officeDocument/2006/relationships/image" Target="../media/image34.wmf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37.png"/><Relationship Id="rId5" Type="http://schemas.openxmlformats.org/officeDocument/2006/relationships/image" Target="../media/image22.wmf"/><Relationship Id="rId10" Type="http://schemas.openxmlformats.org/officeDocument/2006/relationships/image" Target="../media/image38.png"/><Relationship Id="rId4" Type="http://schemas.openxmlformats.org/officeDocument/2006/relationships/oleObject" Target="../embeddings/oleObject62.bin"/><Relationship Id="rId9" Type="http://schemas.openxmlformats.org/officeDocument/2006/relationships/image" Target="../media/image3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.png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43.png"/><Relationship Id="rId5" Type="http://schemas.openxmlformats.org/officeDocument/2006/relationships/image" Target="../media/image22.wmf"/><Relationship Id="rId10" Type="http://schemas.openxmlformats.org/officeDocument/2006/relationships/image" Target="../media/image42.png"/><Relationship Id="rId4" Type="http://schemas.openxmlformats.org/officeDocument/2006/relationships/oleObject" Target="../embeddings/oleObject65.bin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5.png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8.bin"/><Relationship Id="rId5" Type="http://schemas.openxmlformats.org/officeDocument/2006/relationships/image" Target="../media/image22.wmf"/><Relationship Id="rId10" Type="http://schemas.openxmlformats.org/officeDocument/2006/relationships/image" Target="../media/image49.png"/><Relationship Id="rId4" Type="http://schemas.openxmlformats.org/officeDocument/2006/relationships/oleObject" Target="../embeddings/oleObject67.bin"/><Relationship Id="rId9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60.png"/><Relationship Id="rId5" Type="http://schemas.openxmlformats.org/officeDocument/2006/relationships/image" Target="../media/image22.wmf"/><Relationship Id="rId4" Type="http://schemas.openxmlformats.org/officeDocument/2006/relationships/oleObject" Target="../embeddings/oleObject6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4.png"/><Relationship Id="rId5" Type="http://schemas.openxmlformats.org/officeDocument/2006/relationships/image" Target="../media/image22.wmf"/><Relationship Id="rId4" Type="http://schemas.openxmlformats.org/officeDocument/2006/relationships/oleObject" Target="../embeddings/oleObject7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5.png"/><Relationship Id="rId5" Type="http://schemas.openxmlformats.org/officeDocument/2006/relationships/image" Target="../media/image22.wmf"/><Relationship Id="rId4" Type="http://schemas.openxmlformats.org/officeDocument/2006/relationships/oleObject" Target="../embeddings/oleObject7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5.pn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6.png"/><Relationship Id="rId5" Type="http://schemas.openxmlformats.org/officeDocument/2006/relationships/image" Target="../media/image22.wmf"/><Relationship Id="rId4" Type="http://schemas.openxmlformats.org/officeDocument/2006/relationships/oleObject" Target="../embeddings/oleObject7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oleObject" Target="../embeddings/oleObject8.bin"/><Relationship Id="rId18" Type="http://schemas.openxmlformats.org/officeDocument/2006/relationships/oleObject" Target="../embeddings/oleObject10.bin"/><Relationship Id="rId3" Type="http://schemas.openxmlformats.org/officeDocument/2006/relationships/image" Target="../media/image5.png"/><Relationship Id="rId21" Type="http://schemas.openxmlformats.org/officeDocument/2006/relationships/image" Target="../media/image11.wmf"/><Relationship Id="rId7" Type="http://schemas.openxmlformats.org/officeDocument/2006/relationships/image" Target="../media/image3.wmf"/><Relationship Id="rId12" Type="http://schemas.openxmlformats.org/officeDocument/2006/relationships/image" Target="../media/image7.wmf"/><Relationship Id="rId17" Type="http://schemas.openxmlformats.org/officeDocument/2006/relationships/image" Target="../media/image12.wmf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9.wmf"/><Relationship Id="rId20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7.bin"/><Relationship Id="rId5" Type="http://schemas.openxmlformats.org/officeDocument/2006/relationships/image" Target="../media/image2.wmf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6.wmf"/><Relationship Id="rId19" Type="http://schemas.openxmlformats.org/officeDocument/2006/relationships/image" Target="../media/image10.wmf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6.bin"/><Relationship Id="rId14" Type="http://schemas.openxmlformats.org/officeDocument/2006/relationships/image" Target="../media/image8.wmf"/><Relationship Id="rId2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15.wmf"/><Relationship Id="rId3" Type="http://schemas.openxmlformats.org/officeDocument/2006/relationships/image" Target="../media/image5.png"/><Relationship Id="rId7" Type="http://schemas.openxmlformats.org/officeDocument/2006/relationships/image" Target="../media/image3.wmf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4.wmf"/><Relationship Id="rId5" Type="http://schemas.openxmlformats.org/officeDocument/2006/relationships/image" Target="../media/image2.wmf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17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19.wmf"/><Relationship Id="rId3" Type="http://schemas.openxmlformats.org/officeDocument/2006/relationships/image" Target="../media/image5.png"/><Relationship Id="rId7" Type="http://schemas.openxmlformats.org/officeDocument/2006/relationships/image" Target="../media/image3.wmf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18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19.wmf"/><Relationship Id="rId3" Type="http://schemas.openxmlformats.org/officeDocument/2006/relationships/image" Target="../media/image5.png"/><Relationship Id="rId7" Type="http://schemas.openxmlformats.org/officeDocument/2006/relationships/image" Target="../media/image3.wmf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18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5.pn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20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image" Target="../media/image5.pn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19.wmf"/><Relationship Id="rId3" Type="http://schemas.openxmlformats.org/officeDocument/2006/relationships/image" Target="../media/image5.png"/><Relationship Id="rId7" Type="http://schemas.openxmlformats.org/officeDocument/2006/relationships/image" Target="../media/image3.wmf"/><Relationship Id="rId12" Type="http://schemas.openxmlformats.org/officeDocument/2006/relationships/oleObject" Target="../embeddings/oleObject3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18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14" y="483775"/>
            <a:ext cx="7126061" cy="392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4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634799"/>
            <a:ext cx="9144000" cy="46146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9" name="Picture 18"/>
          <p:cNvPicPr/>
          <p:nvPr/>
        </p:nvPicPr>
        <p:blipFill rotWithShape="1">
          <a:blip r:embed="rId3"/>
          <a:srcRect l="41010" t="32097" r="38376" b="38698"/>
          <a:stretch/>
        </p:blipFill>
        <p:spPr bwMode="auto">
          <a:xfrm>
            <a:off x="68752" y="33355"/>
            <a:ext cx="658208" cy="541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itle 16"/>
          <p:cNvSpPr>
            <a:spLocks noGrp="1"/>
          </p:cNvSpPr>
          <p:nvPr>
            <p:ph type="title" idx="18"/>
          </p:nvPr>
        </p:nvSpPr>
        <p:spPr>
          <a:xfrm>
            <a:off x="2737282" y="67308"/>
            <a:ext cx="3507575" cy="572700"/>
          </a:xfrm>
        </p:spPr>
        <p:txBody>
          <a:bodyPr/>
          <a:lstStyle/>
          <a:p>
            <a:pPr indent="-90170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MINH HỌA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1316928"/>
            <a:ext cx="3748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pt-BR" sz="24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Tìm giá trị của x sao cho</a:t>
            </a:r>
            <a:endParaRPr lang="en-US" sz="2400" b="1" dirty="0">
              <a:solidFill>
                <a:srgbClr val="CC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196071"/>
              </p:ext>
            </p:extLst>
          </p:nvPr>
        </p:nvGraphicFramePr>
        <p:xfrm>
          <a:off x="245364" y="779958"/>
          <a:ext cx="1155700" cy="572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85" name="Equation" r:id="rId4" imgW="1155600" imgH="571320" progId="Equation.DSMT4">
                  <p:embed/>
                </p:oleObj>
              </mc:Choice>
              <mc:Fallback>
                <p:oleObj name="Equation" r:id="rId4" imgW="115560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364" y="779958"/>
                        <a:ext cx="1155700" cy="57223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1351385" y="771842"/>
            <a:ext cx="32800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(ĐK: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0, x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1; x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9)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kumimoji="0" lang="en-US" altLang="en-US" sz="24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627766"/>
              </p:ext>
            </p:extLst>
          </p:nvPr>
        </p:nvGraphicFramePr>
        <p:xfrm>
          <a:off x="3670300" y="1344613"/>
          <a:ext cx="6350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86" name="Equation" r:id="rId6" imgW="634680" imgH="545760" progId="Equation.DSMT4">
                  <p:embed/>
                </p:oleObj>
              </mc:Choice>
              <mc:Fallback>
                <p:oleObj name="Equation" r:id="rId6" imgW="63468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1344613"/>
                        <a:ext cx="635000" cy="5461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6418" y="673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629137"/>
              </p:ext>
            </p:extLst>
          </p:nvPr>
        </p:nvGraphicFramePr>
        <p:xfrm>
          <a:off x="653941" y="2902458"/>
          <a:ext cx="7493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87" name="Equation" r:id="rId8" imgW="749160" imgH="558720" progId="Equation.DSMT4">
                  <p:embed/>
                </p:oleObj>
              </mc:Choice>
              <mc:Fallback>
                <p:oleObj name="Equation" r:id="rId8" imgW="749160" imgH="5587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941" y="2902458"/>
                        <a:ext cx="7493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158671"/>
              </p:ext>
            </p:extLst>
          </p:nvPr>
        </p:nvGraphicFramePr>
        <p:xfrm>
          <a:off x="233363" y="1743075"/>
          <a:ext cx="20574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88" name="Equation" r:id="rId10" imgW="2057400" imgH="647640" progId="Equation.DSMT4">
                  <p:embed/>
                </p:oleObj>
              </mc:Choice>
              <mc:Fallback>
                <p:oleObj name="Equation" r:id="rId10" imgW="2057400" imgH="64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3" y="1743075"/>
                        <a:ext cx="2057400" cy="6477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2460" y="2295753"/>
                <a:ext cx="2019977" cy="7284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>
                          <a:latin typeface="Cambria Math" panose="02040503050406030204" pitchFamily="18" charset="0"/>
                        </a:rPr>
                        <m:t>⇒...⇔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60" y="2295753"/>
                <a:ext cx="2019977" cy="72840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2276907" y="1811337"/>
            <a:ext cx="32800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 smtClean="0">
                <a:solidFill>
                  <a:srgbClr val="2503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(ĐK: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2503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2503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2503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0, x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2503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2503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1; x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2503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2503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9)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2503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kumimoji="0" lang="en-US" altLang="en-US" sz="2400" i="0" u="none" strike="noStrike" cap="none" normalizeH="0" baseline="0" dirty="0" smtClean="0">
              <a:ln>
                <a:noFill/>
              </a:ln>
              <a:solidFill>
                <a:srgbClr val="25032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953912" y="2446275"/>
            <a:ext cx="10983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 smtClean="0">
                <a:solidFill>
                  <a:srgbClr val="2503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dirty="0" err="1" smtClean="0">
                <a:solidFill>
                  <a:srgbClr val="2503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tmđk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2503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2503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kumimoji="0" lang="en-US" altLang="en-US" sz="2400" i="0" u="none" strike="noStrike" cap="none" normalizeH="0" baseline="0" dirty="0" smtClean="0">
              <a:ln>
                <a:noFill/>
              </a:ln>
              <a:solidFill>
                <a:srgbClr val="25032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6418" y="2877892"/>
            <a:ext cx="6976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 err="1" smtClean="0">
                <a:solidFill>
                  <a:srgbClr val="2503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kumimoji="0" lang="en-US" altLang="en-US" sz="2400" i="0" u="none" strike="noStrike" cap="none" normalizeH="0" baseline="0" dirty="0" smtClean="0">
              <a:ln>
                <a:noFill/>
              </a:ln>
              <a:solidFill>
                <a:srgbClr val="25032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473652" y="879857"/>
            <a:ext cx="3590542" cy="1378950"/>
          </a:xfrm>
          <a:prstGeom prst="roundRect">
            <a:avLst/>
          </a:prstGeom>
          <a:solidFill>
            <a:schemeClr val="bg2"/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511736" y="949942"/>
            <a:ext cx="36964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Sai </a:t>
            </a:r>
            <a:r>
              <a:rPr lang="en-US" sz="2400" b="1" dirty="0" err="1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lầm</a:t>
            </a:r>
            <a:r>
              <a:rPr lang="en-US" sz="24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HS hay </a:t>
            </a:r>
            <a:r>
              <a:rPr lang="en-US" sz="2400" b="1" dirty="0" err="1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mắc</a:t>
            </a:r>
            <a:r>
              <a:rPr lang="en-US" sz="24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496884" y="1277887"/>
            <a:ext cx="35711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352304" y="2805197"/>
            <a:ext cx="5725392" cy="1646488"/>
          </a:xfrm>
          <a:prstGeom prst="roundRect">
            <a:avLst/>
          </a:prstGeom>
          <a:solidFill>
            <a:schemeClr val="accent3"/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352304" y="3213498"/>
            <a:ext cx="5316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+)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384418" y="3636905"/>
            <a:ext cx="5679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+)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198969" y="2759238"/>
            <a:ext cx="36964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4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4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</a:p>
        </p:txBody>
      </p:sp>
    </p:spTree>
    <p:extLst>
      <p:ext uri="{BB962C8B-B14F-4D97-AF65-F5344CB8AC3E}">
        <p14:creationId xmlns:p14="http://schemas.microsoft.com/office/powerpoint/2010/main" val="89269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  <p:bldP spid="4" grpId="0"/>
      <p:bldP spid="15" grpId="0"/>
      <p:bldP spid="16" grpId="0"/>
      <p:bldP spid="17" grpId="0"/>
      <p:bldP spid="25" grpId="0" animBg="1"/>
      <p:bldP spid="26" grpId="0"/>
      <p:bldP spid="30" grpId="0"/>
      <p:bldP spid="31" grpId="0" animBg="1"/>
      <p:bldP spid="32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418" y="635675"/>
            <a:ext cx="9144000" cy="46146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9" name="Picture 18"/>
          <p:cNvPicPr/>
          <p:nvPr/>
        </p:nvPicPr>
        <p:blipFill rotWithShape="1">
          <a:blip r:embed="rId3"/>
          <a:srcRect l="41010" t="32097" r="38376" b="38698"/>
          <a:stretch/>
        </p:blipFill>
        <p:spPr bwMode="auto">
          <a:xfrm>
            <a:off x="6418" y="33013"/>
            <a:ext cx="658208" cy="541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itle 16"/>
          <p:cNvSpPr>
            <a:spLocks noGrp="1"/>
          </p:cNvSpPr>
          <p:nvPr>
            <p:ph type="title" idx="18"/>
          </p:nvPr>
        </p:nvSpPr>
        <p:spPr>
          <a:xfrm>
            <a:off x="2751160" y="33013"/>
            <a:ext cx="3507575" cy="572700"/>
          </a:xfrm>
        </p:spPr>
        <p:txBody>
          <a:bodyPr/>
          <a:lstStyle/>
          <a:p>
            <a:pPr indent="-90170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MINH HỌA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931425"/>
              </p:ext>
            </p:extLst>
          </p:nvPr>
        </p:nvGraphicFramePr>
        <p:xfrm>
          <a:off x="251782" y="663704"/>
          <a:ext cx="1155700" cy="572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2" name="Equation" r:id="rId4" imgW="1155600" imgH="571320" progId="Equation.DSMT4">
                  <p:embed/>
                </p:oleObj>
              </mc:Choice>
              <mc:Fallback>
                <p:oleObj name="Equation" r:id="rId4" imgW="115560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82" y="663704"/>
                        <a:ext cx="1155700" cy="57223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1357803" y="655588"/>
            <a:ext cx="32800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(ĐK: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0, x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1; x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9)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kumimoji="0" lang="en-US" altLang="en-US" sz="24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836" y="1150265"/>
            <a:ext cx="34531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pt-BR" sz="22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Tìm giá trị của x sao cho</a:t>
            </a:r>
            <a:endParaRPr lang="en-US" sz="2200" b="1" dirty="0">
              <a:solidFill>
                <a:srgbClr val="CC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861225"/>
              </p:ext>
            </p:extLst>
          </p:nvPr>
        </p:nvGraphicFramePr>
        <p:xfrm>
          <a:off x="3374913" y="1150265"/>
          <a:ext cx="8128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3" name="Equation" r:id="rId6" imgW="812520" imgH="583920" progId="Equation.DSMT4">
                  <p:embed/>
                </p:oleObj>
              </mc:Choice>
              <mc:Fallback>
                <p:oleObj name="Equation" r:id="rId6" imgW="81252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4913" y="1150265"/>
                        <a:ext cx="812800" cy="584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68551" y="33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609780"/>
              </p:ext>
            </p:extLst>
          </p:nvPr>
        </p:nvGraphicFramePr>
        <p:xfrm>
          <a:off x="80963" y="1520825"/>
          <a:ext cx="2293937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4" name="Equation" r:id="rId8" imgW="2450880" imgH="647640" progId="Equation.DSMT4">
                  <p:embed/>
                </p:oleObj>
              </mc:Choice>
              <mc:Fallback>
                <p:oleObj name="Equation" r:id="rId8" imgW="2450880" imgH="64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3" y="1520825"/>
                        <a:ext cx="2293937" cy="6064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2313549" y="1586404"/>
            <a:ext cx="3156633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300" dirty="0" smtClean="0">
                <a:solidFill>
                  <a:srgbClr val="2503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(ĐK: </a:t>
            </a:r>
            <a:r>
              <a:rPr kumimoji="0" lang="en-US" altLang="en-US" sz="23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sz="23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&gt;</a:t>
            </a:r>
            <a:r>
              <a:rPr kumimoji="0" lang="en-US" altLang="en-US" sz="23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kumimoji="0" lang="en-US" altLang="en-US" sz="2300" i="0" u="none" strike="noStrike" cap="none" normalizeH="0" baseline="0" dirty="0" smtClean="0">
                <a:ln>
                  <a:noFill/>
                </a:ln>
                <a:solidFill>
                  <a:srgbClr val="2503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x </a:t>
            </a:r>
            <a:r>
              <a:rPr kumimoji="0" lang="en-US" altLang="en-US" sz="2300" i="0" u="none" strike="noStrike" cap="none" normalizeH="0" baseline="0" dirty="0" smtClean="0">
                <a:ln>
                  <a:noFill/>
                </a:ln>
                <a:solidFill>
                  <a:srgbClr val="2503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kumimoji="0" lang="en-US" altLang="en-US" sz="2300" i="0" u="none" strike="noStrike" cap="none" normalizeH="0" baseline="0" dirty="0" smtClean="0">
                <a:ln>
                  <a:noFill/>
                </a:ln>
                <a:solidFill>
                  <a:srgbClr val="2503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1; x </a:t>
            </a:r>
            <a:r>
              <a:rPr kumimoji="0" lang="en-US" altLang="en-US" sz="2300" i="0" u="none" strike="noStrike" cap="none" normalizeH="0" baseline="0" dirty="0" smtClean="0">
                <a:ln>
                  <a:noFill/>
                </a:ln>
                <a:solidFill>
                  <a:srgbClr val="2503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kumimoji="0" lang="en-US" altLang="en-US" sz="2300" i="0" u="none" strike="noStrike" cap="none" normalizeH="0" baseline="0" dirty="0" smtClean="0">
                <a:ln>
                  <a:noFill/>
                </a:ln>
                <a:solidFill>
                  <a:srgbClr val="2503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9)</a:t>
            </a:r>
            <a:r>
              <a:rPr kumimoji="0" lang="en-US" altLang="en-US" sz="2300" i="0" u="none" strike="noStrike" cap="none" normalizeH="0" baseline="0" dirty="0" smtClean="0">
                <a:ln>
                  <a:noFill/>
                </a:ln>
                <a:solidFill>
                  <a:srgbClr val="2503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kumimoji="0" lang="en-US" altLang="en-US" sz="2300" i="0" u="none" strike="noStrike" cap="none" normalizeH="0" baseline="0" dirty="0" smtClean="0">
              <a:ln>
                <a:noFill/>
              </a:ln>
              <a:solidFill>
                <a:srgbClr val="25032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6418" y="6730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856580"/>
              </p:ext>
            </p:extLst>
          </p:nvPr>
        </p:nvGraphicFramePr>
        <p:xfrm>
          <a:off x="25017" y="2141752"/>
          <a:ext cx="273208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5" name="Equation" r:id="rId10" imgW="2565360" imgH="342720" progId="Equation.DSMT4">
                  <p:embed/>
                </p:oleObj>
              </mc:Choice>
              <mc:Fallback>
                <p:oleObj name="Equation" r:id="rId10" imgW="2565360" imgH="34272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7" y="2141752"/>
                        <a:ext cx="2732088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ounded Rectangle 23"/>
          <p:cNvSpPr/>
          <p:nvPr/>
        </p:nvSpPr>
        <p:spPr>
          <a:xfrm>
            <a:off x="5523158" y="850106"/>
            <a:ext cx="3580477" cy="3902789"/>
          </a:xfrm>
          <a:prstGeom prst="roundRect">
            <a:avLst/>
          </a:prstGeom>
          <a:solidFill>
            <a:schemeClr val="bg2"/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476782" y="1208973"/>
            <a:ext cx="34279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2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2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2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ĐK </a:t>
            </a:r>
            <a:r>
              <a:rPr lang="en-US" sz="22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2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2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2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2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2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2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200" dirty="0">
              <a:solidFill>
                <a:schemeClr val="accent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709647" y="911027"/>
            <a:ext cx="369649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Sai </a:t>
            </a:r>
            <a:r>
              <a:rPr lang="en-US" sz="2200" b="1" dirty="0" err="1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lầm</a:t>
            </a:r>
            <a:r>
              <a:rPr lang="en-US" sz="22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HS hay </a:t>
            </a:r>
            <a:r>
              <a:rPr lang="en-US" sz="2200" b="1" dirty="0" err="1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mắc</a:t>
            </a:r>
            <a:r>
              <a:rPr lang="en-US" sz="22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496870" y="1823949"/>
            <a:ext cx="358007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ử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22"/>
              <p:cNvSpPr>
                <a:spLocks noChangeArrowheads="1"/>
              </p:cNvSpPr>
              <p:nvPr/>
            </p:nvSpPr>
            <p:spPr bwMode="auto">
              <a:xfrm>
                <a:off x="-915" y="2387427"/>
                <a:ext cx="5196689" cy="11118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200" b="0" i="0" u="none" strike="noStrike" cap="none" normalizeH="0" baseline="0" dirty="0" err="1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kumimoji="0" lang="en-US" altLang="en-US" sz="2200" b="0" i="0" u="none" strike="noStrike" cap="none" normalizeH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altLang="en-US" sz="2200" b="0" i="1" u="none" strike="noStrike" cap="none" normalizeH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altLang="en-US" sz="2200" b="0" i="1" u="none" strike="noStrike" cap="none" normalizeH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kumimoji="0" lang="en-US" altLang="en-US" sz="2200" b="0" i="0" u="none" strike="noStrike" cap="none" normalizeH="0" baseline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t ( ĐK: t &gt; 0; t ≠ 1, t ≠ 3)</a:t>
                </a:r>
                <a:endParaRPr kumimoji="0" lang="en-US" altLang="en-US" sz="2200" b="0" i="0" u="none" strike="noStrike" cap="none" normalizeH="0" baseline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kumimoji="0" lang="en-US" altLang="en-US" sz="2200" b="0" i="0" u="none" strike="noStrike" cap="none" normalizeH="0" baseline="0" dirty="0" err="1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altLang="en-US" sz="2200" b="0" i="0" u="none" strike="noStrike" cap="none" normalizeH="0" baseline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200" b="0" i="0" u="none" strike="noStrike" cap="none" normalizeH="0" baseline="0" dirty="0" err="1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kumimoji="0" lang="en-US" altLang="en-US" sz="2200" b="0" i="0" u="none" strike="noStrike" cap="none" normalizeH="0" baseline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200" b="0" i="0" u="none" strike="noStrike" cap="none" normalizeH="0" baseline="0" dirty="0" err="1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kumimoji="0" lang="en-US" altLang="en-US" sz="2200" b="0" i="0" u="none" strike="noStrike" cap="none" normalizeH="0" baseline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 3t</a:t>
                </a:r>
                <a:r>
                  <a:rPr kumimoji="0" lang="en-US" altLang="en-US" sz="2200" b="0" i="0" u="none" strike="noStrike" cap="none" normalizeH="0" baseline="3000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altLang="en-US" sz="2200" b="0" i="0" u="none" strike="noStrike" cap="none" normalizeH="0" baseline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2t – 6 = 0 </a:t>
                </a:r>
                <a:endParaRPr kumimoji="0" lang="en-US" altLang="en-US" sz="2200" b="0" i="0" u="none" strike="noStrike" cap="none" normalizeH="0" baseline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</a:t>
                </a:r>
                <a:r>
                  <a:rPr kumimoji="0" lang="en-US" altLang="en-US" sz="2200" b="0" i="0" u="none" strike="noStrike" cap="none" normalizeH="0" baseline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’ = b’</a:t>
                </a:r>
                <a:r>
                  <a:rPr kumimoji="0" lang="en-US" altLang="en-US" sz="2200" b="0" i="0" u="none" strike="noStrike" cap="none" normalizeH="0" baseline="3000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2</a:t>
                </a:r>
                <a:r>
                  <a:rPr kumimoji="0" lang="en-US" altLang="en-US" sz="2200" b="0" i="0" u="none" strike="noStrike" cap="none" normalizeH="0" baseline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– ac = … = 19 &gt; 0 </a:t>
                </a:r>
              </a:p>
            </p:txBody>
          </p:sp>
        </mc:Choice>
        <mc:Fallback xmlns="">
          <p:sp>
            <p:nvSpPr>
              <p:cNvPr id="11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915" y="2387427"/>
                <a:ext cx="5196689" cy="1111843"/>
              </a:xfrm>
              <a:prstGeom prst="rect">
                <a:avLst/>
              </a:prstGeom>
              <a:blipFill rotWithShape="0">
                <a:blip r:embed="rId12"/>
                <a:stretch>
                  <a:fillRect l="-1526" t="-2747" b="-109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-67052" y="373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206106"/>
              </p:ext>
            </p:extLst>
          </p:nvPr>
        </p:nvGraphicFramePr>
        <p:xfrm>
          <a:off x="167819" y="3442975"/>
          <a:ext cx="2145730" cy="536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6" name="Equation" r:id="rId13" imgW="2438280" imgH="609480" progId="Equation.DSMT4">
                  <p:embed/>
                </p:oleObj>
              </mc:Choice>
              <mc:Fallback>
                <p:oleObj name="Equation" r:id="rId13" imgW="2438280" imgH="60948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819" y="3442975"/>
                        <a:ext cx="2145730" cy="5364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223549"/>
              </p:ext>
            </p:extLst>
          </p:nvPr>
        </p:nvGraphicFramePr>
        <p:xfrm>
          <a:off x="166688" y="3954965"/>
          <a:ext cx="2026691" cy="501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7" name="Equation" r:id="rId15" imgW="2463480" imgH="609480" progId="Equation.DSMT4">
                  <p:embed/>
                </p:oleObj>
              </mc:Choice>
              <mc:Fallback>
                <p:oleObj name="Equation" r:id="rId15" imgW="246348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3954965"/>
                        <a:ext cx="2026691" cy="5014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/>
          <p:cNvSpPr/>
          <p:nvPr/>
        </p:nvSpPr>
        <p:spPr>
          <a:xfrm>
            <a:off x="5531478" y="3829528"/>
            <a:ext cx="34599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ĐK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 =&gt;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x.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2258464" y="3482616"/>
            <a:ext cx="764953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300" dirty="0" smtClean="0">
                <a:solidFill>
                  <a:srgbClr val="2503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(tm</a:t>
            </a:r>
            <a:r>
              <a:rPr kumimoji="0" lang="en-US" altLang="en-US" sz="2300" i="0" u="none" strike="noStrike" cap="none" normalizeH="0" baseline="0" dirty="0" smtClean="0">
                <a:ln>
                  <a:noFill/>
                </a:ln>
                <a:solidFill>
                  <a:srgbClr val="2503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en-US" altLang="en-US" sz="2300" i="0" u="none" strike="noStrike" cap="none" normalizeH="0" baseline="0" dirty="0" smtClean="0">
                <a:ln>
                  <a:noFill/>
                </a:ln>
                <a:solidFill>
                  <a:srgbClr val="2503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kumimoji="0" lang="en-US" altLang="en-US" sz="2300" i="0" u="none" strike="noStrike" cap="none" normalizeH="0" baseline="0" dirty="0" smtClean="0">
              <a:ln>
                <a:noFill/>
              </a:ln>
              <a:solidFill>
                <a:srgbClr val="25032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8" name="Rectangle 9"/>
          <p:cNvSpPr>
            <a:spLocks noChangeArrowheads="1"/>
          </p:cNvSpPr>
          <p:nvPr/>
        </p:nvSpPr>
        <p:spPr bwMode="auto">
          <a:xfrm>
            <a:off x="2134180" y="3954580"/>
            <a:ext cx="9444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300" dirty="0" smtClean="0">
                <a:solidFill>
                  <a:srgbClr val="2503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300" dirty="0" err="1" smtClean="0">
                <a:solidFill>
                  <a:srgbClr val="2503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ktm</a:t>
            </a:r>
            <a:r>
              <a:rPr kumimoji="0" lang="en-US" altLang="en-US" sz="2300" i="0" u="none" strike="noStrike" cap="none" normalizeH="0" baseline="0" dirty="0" smtClean="0">
                <a:ln>
                  <a:noFill/>
                </a:ln>
                <a:solidFill>
                  <a:srgbClr val="2503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en-US" altLang="en-US" sz="2300" i="0" u="none" strike="noStrike" cap="none" normalizeH="0" baseline="0" dirty="0" smtClean="0">
                <a:ln>
                  <a:noFill/>
                </a:ln>
                <a:solidFill>
                  <a:srgbClr val="2503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kumimoji="0" lang="en-US" altLang="en-US" sz="2300" i="0" u="none" strike="noStrike" cap="none" normalizeH="0" baseline="0" dirty="0" smtClean="0">
              <a:ln>
                <a:noFill/>
              </a:ln>
              <a:solidFill>
                <a:srgbClr val="25032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502878"/>
              </p:ext>
            </p:extLst>
          </p:nvPr>
        </p:nvGraphicFramePr>
        <p:xfrm>
          <a:off x="2892260" y="3442975"/>
          <a:ext cx="1777111" cy="566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8" name="Equation" r:id="rId17" imgW="1955520" imgH="634680" progId="Equation.DSMT4">
                  <p:embed/>
                </p:oleObj>
              </mc:Choice>
              <mc:Fallback>
                <p:oleObj name="Equation" r:id="rId17" imgW="1955520" imgH="63468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2260" y="3442975"/>
                        <a:ext cx="1777111" cy="5667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9"/>
          <p:cNvSpPr>
            <a:spLocks noChangeArrowheads="1"/>
          </p:cNvSpPr>
          <p:nvPr/>
        </p:nvSpPr>
        <p:spPr bwMode="auto">
          <a:xfrm>
            <a:off x="4616935" y="3460132"/>
            <a:ext cx="7906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300" dirty="0" smtClean="0">
                <a:solidFill>
                  <a:srgbClr val="2503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(tm</a:t>
            </a:r>
            <a:r>
              <a:rPr kumimoji="0" lang="en-US" altLang="en-US" sz="2300" i="0" u="none" strike="noStrike" cap="none" normalizeH="0" baseline="0" dirty="0" smtClean="0">
                <a:ln>
                  <a:noFill/>
                </a:ln>
                <a:solidFill>
                  <a:srgbClr val="2503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en-US" altLang="en-US" sz="2300" i="0" u="none" strike="noStrike" cap="none" normalizeH="0" baseline="0" dirty="0" smtClean="0">
                <a:ln>
                  <a:noFill/>
                </a:ln>
                <a:solidFill>
                  <a:srgbClr val="2503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kumimoji="0" lang="en-US" altLang="en-US" sz="2300" i="0" u="none" strike="noStrike" cap="none" normalizeH="0" baseline="0" dirty="0" smtClean="0">
              <a:ln>
                <a:noFill/>
              </a:ln>
              <a:solidFill>
                <a:srgbClr val="25032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0" name="Rectangle 9"/>
          <p:cNvSpPr>
            <a:spLocks noChangeArrowheads="1"/>
          </p:cNvSpPr>
          <p:nvPr/>
        </p:nvSpPr>
        <p:spPr bwMode="auto">
          <a:xfrm>
            <a:off x="38937" y="4456271"/>
            <a:ext cx="65434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dirty="0" err="1" smtClean="0">
                <a:solidFill>
                  <a:srgbClr val="2503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kumimoji="0" lang="en-US" altLang="en-US" sz="2200" i="0" u="none" strike="noStrike" cap="none" normalizeH="0" baseline="0" dirty="0" smtClean="0">
              <a:ln>
                <a:noFill/>
              </a:ln>
              <a:solidFill>
                <a:srgbClr val="25032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71617"/>
              </p:ext>
            </p:extLst>
          </p:nvPr>
        </p:nvGraphicFramePr>
        <p:xfrm>
          <a:off x="665455" y="4433955"/>
          <a:ext cx="1665577" cy="557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9" name="Equation" r:id="rId19" imgW="1536480" imgH="609480" progId="Equation.DSMT4">
                  <p:embed/>
                </p:oleObj>
              </mc:Choice>
              <mc:Fallback>
                <p:oleObj name="Equation" r:id="rId19" imgW="153648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455" y="4433955"/>
                        <a:ext cx="1665577" cy="5576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121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24" grpId="0" animBg="1"/>
      <p:bldP spid="25" grpId="0"/>
      <p:bldP spid="30" grpId="0"/>
      <p:bldP spid="31" grpId="0"/>
      <p:bldP spid="11" grpId="0"/>
      <p:bldP spid="36" grpId="0"/>
      <p:bldP spid="37" grpId="0"/>
      <p:bldP spid="38" grpId="0"/>
      <p:bldP spid="3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418" y="635675"/>
            <a:ext cx="9144000" cy="46146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9" name="Picture 18"/>
          <p:cNvPicPr/>
          <p:nvPr/>
        </p:nvPicPr>
        <p:blipFill rotWithShape="1">
          <a:blip r:embed="rId3"/>
          <a:srcRect l="41010" t="32097" r="38376" b="38698"/>
          <a:stretch/>
        </p:blipFill>
        <p:spPr bwMode="auto">
          <a:xfrm>
            <a:off x="6418" y="33013"/>
            <a:ext cx="658208" cy="541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itle 16"/>
          <p:cNvSpPr>
            <a:spLocks noGrp="1"/>
          </p:cNvSpPr>
          <p:nvPr>
            <p:ph type="title" idx="18"/>
          </p:nvPr>
        </p:nvSpPr>
        <p:spPr>
          <a:xfrm>
            <a:off x="2751160" y="33013"/>
            <a:ext cx="3507575" cy="572700"/>
          </a:xfrm>
        </p:spPr>
        <p:txBody>
          <a:bodyPr/>
          <a:lstStyle/>
          <a:p>
            <a:pPr indent="-90170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MINH HỌA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/>
          </p:nvPr>
        </p:nvGraphicFramePr>
        <p:xfrm>
          <a:off x="251782" y="663704"/>
          <a:ext cx="1155700" cy="572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10" name="Equation" r:id="rId4" imgW="1155600" imgH="571320" progId="Equation.DSMT4">
                  <p:embed/>
                </p:oleObj>
              </mc:Choice>
              <mc:Fallback>
                <p:oleObj name="Equation" r:id="rId4" imgW="115560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82" y="663704"/>
                        <a:ext cx="1155700" cy="57223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1357803" y="655588"/>
            <a:ext cx="32800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(ĐK: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0, x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1; x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9)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kumimoji="0" lang="en-US" altLang="en-US" sz="24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836" y="1150265"/>
            <a:ext cx="34531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pt-BR" sz="22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Tìm giá trị của x sao cho</a:t>
            </a:r>
            <a:endParaRPr lang="en-US" sz="2200" b="1" dirty="0">
              <a:solidFill>
                <a:srgbClr val="CC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3374913" y="1150265"/>
          <a:ext cx="8128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11" name="Equation" r:id="rId6" imgW="812520" imgH="583920" progId="Equation.DSMT4">
                  <p:embed/>
                </p:oleObj>
              </mc:Choice>
              <mc:Fallback>
                <p:oleObj name="Equation" r:id="rId6" imgW="81252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4913" y="1150265"/>
                        <a:ext cx="812800" cy="584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68551" y="33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/>
          </p:nvPr>
        </p:nvGraphicFramePr>
        <p:xfrm>
          <a:off x="80963" y="1520825"/>
          <a:ext cx="2293937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12" name="Equation" r:id="rId8" imgW="2450880" imgH="647640" progId="Equation.DSMT4">
                  <p:embed/>
                </p:oleObj>
              </mc:Choice>
              <mc:Fallback>
                <p:oleObj name="Equation" r:id="rId8" imgW="2450880" imgH="64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3" y="1520825"/>
                        <a:ext cx="2293937" cy="6064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2313549" y="1586404"/>
            <a:ext cx="3156633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300" dirty="0" smtClean="0">
                <a:solidFill>
                  <a:srgbClr val="2503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(ĐK: </a:t>
            </a:r>
            <a:r>
              <a:rPr kumimoji="0" lang="en-US" altLang="en-US" sz="23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sz="23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&gt;</a:t>
            </a:r>
            <a:r>
              <a:rPr kumimoji="0" lang="en-US" altLang="en-US" sz="23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kumimoji="0" lang="en-US" altLang="en-US" sz="2300" i="0" u="none" strike="noStrike" cap="none" normalizeH="0" baseline="0" dirty="0" smtClean="0">
                <a:ln>
                  <a:noFill/>
                </a:ln>
                <a:solidFill>
                  <a:srgbClr val="2503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x </a:t>
            </a:r>
            <a:r>
              <a:rPr kumimoji="0" lang="en-US" altLang="en-US" sz="2300" i="0" u="none" strike="noStrike" cap="none" normalizeH="0" baseline="0" dirty="0" smtClean="0">
                <a:ln>
                  <a:noFill/>
                </a:ln>
                <a:solidFill>
                  <a:srgbClr val="2503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kumimoji="0" lang="en-US" altLang="en-US" sz="2300" i="0" u="none" strike="noStrike" cap="none" normalizeH="0" baseline="0" dirty="0" smtClean="0">
                <a:ln>
                  <a:noFill/>
                </a:ln>
                <a:solidFill>
                  <a:srgbClr val="2503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1; x </a:t>
            </a:r>
            <a:r>
              <a:rPr kumimoji="0" lang="en-US" altLang="en-US" sz="2300" i="0" u="none" strike="noStrike" cap="none" normalizeH="0" baseline="0" dirty="0" smtClean="0">
                <a:ln>
                  <a:noFill/>
                </a:ln>
                <a:solidFill>
                  <a:srgbClr val="2503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kumimoji="0" lang="en-US" altLang="en-US" sz="2300" i="0" u="none" strike="noStrike" cap="none" normalizeH="0" baseline="0" dirty="0" smtClean="0">
                <a:ln>
                  <a:noFill/>
                </a:ln>
                <a:solidFill>
                  <a:srgbClr val="2503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9)</a:t>
            </a:r>
            <a:r>
              <a:rPr kumimoji="0" lang="en-US" altLang="en-US" sz="2300" i="0" u="none" strike="noStrike" cap="none" normalizeH="0" baseline="0" dirty="0" smtClean="0">
                <a:ln>
                  <a:noFill/>
                </a:ln>
                <a:solidFill>
                  <a:srgbClr val="2503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kumimoji="0" lang="en-US" altLang="en-US" sz="2300" i="0" u="none" strike="noStrike" cap="none" normalizeH="0" baseline="0" dirty="0" smtClean="0">
              <a:ln>
                <a:noFill/>
              </a:ln>
              <a:solidFill>
                <a:srgbClr val="25032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6418" y="6730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5017" y="2141752"/>
          <a:ext cx="273208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13" name="Equation" r:id="rId10" imgW="2565360" imgH="342720" progId="Equation.DSMT4">
                  <p:embed/>
                </p:oleObj>
              </mc:Choice>
              <mc:Fallback>
                <p:oleObj name="Equation" r:id="rId10" imgW="256536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7" y="2141752"/>
                        <a:ext cx="2732088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ounded Rectangle 23"/>
          <p:cNvSpPr/>
          <p:nvPr/>
        </p:nvSpPr>
        <p:spPr>
          <a:xfrm>
            <a:off x="5523158" y="850107"/>
            <a:ext cx="3580477" cy="2993232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476782" y="1208973"/>
            <a:ext cx="34279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2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Bổ</a:t>
            </a:r>
            <a:r>
              <a:rPr lang="en-US" sz="22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sung ĐK </a:t>
            </a:r>
            <a:r>
              <a:rPr lang="en-US" sz="22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2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2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2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2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2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2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2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200" dirty="0">
              <a:solidFill>
                <a:schemeClr val="accent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709647" y="911027"/>
            <a:ext cx="369649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2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2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en-US" sz="2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HS: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496870" y="1823949"/>
            <a:ext cx="358007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22"/>
              <p:cNvSpPr>
                <a:spLocks noChangeArrowheads="1"/>
              </p:cNvSpPr>
              <p:nvPr/>
            </p:nvSpPr>
            <p:spPr bwMode="auto">
              <a:xfrm>
                <a:off x="-915" y="2387427"/>
                <a:ext cx="5196689" cy="11118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200" b="0" i="0" u="none" strike="noStrike" cap="none" normalizeH="0" baseline="0" dirty="0" err="1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kumimoji="0" lang="en-US" altLang="en-US" sz="2200" b="0" i="0" u="none" strike="noStrike" cap="none" normalizeH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altLang="en-US" sz="2200" b="0" i="1" u="none" strike="noStrike" cap="none" normalizeH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altLang="en-US" sz="2200" b="0" i="1" u="none" strike="noStrike" cap="none" normalizeH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kumimoji="0" lang="en-US" altLang="en-US" sz="2200" b="0" i="0" u="none" strike="noStrike" cap="none" normalizeH="0" baseline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t ( ĐK: t &gt; 0; t ≠ 1, t ≠ 3)</a:t>
                </a:r>
                <a:endParaRPr kumimoji="0" lang="en-US" altLang="en-US" sz="2200" b="0" i="0" u="none" strike="noStrike" cap="none" normalizeH="0" baseline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kumimoji="0" lang="en-US" altLang="en-US" sz="2200" b="0" i="0" u="none" strike="noStrike" cap="none" normalizeH="0" baseline="0" dirty="0" err="1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altLang="en-US" sz="2200" b="0" i="0" u="none" strike="noStrike" cap="none" normalizeH="0" baseline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200" b="0" i="0" u="none" strike="noStrike" cap="none" normalizeH="0" baseline="0" dirty="0" err="1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kumimoji="0" lang="en-US" altLang="en-US" sz="2200" b="0" i="0" u="none" strike="noStrike" cap="none" normalizeH="0" baseline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200" b="0" i="0" u="none" strike="noStrike" cap="none" normalizeH="0" baseline="0" dirty="0" err="1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kumimoji="0" lang="en-US" altLang="en-US" sz="2200" b="0" i="0" u="none" strike="noStrike" cap="none" normalizeH="0" baseline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 3t</a:t>
                </a:r>
                <a:r>
                  <a:rPr kumimoji="0" lang="en-US" altLang="en-US" sz="2200" b="0" i="0" u="none" strike="noStrike" cap="none" normalizeH="0" baseline="3000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altLang="en-US" sz="2200" b="0" i="0" u="none" strike="noStrike" cap="none" normalizeH="0" baseline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2t – 6 = 0 </a:t>
                </a:r>
                <a:endParaRPr kumimoji="0" lang="en-US" altLang="en-US" sz="2200" b="0" i="0" u="none" strike="noStrike" cap="none" normalizeH="0" baseline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</a:t>
                </a:r>
                <a:r>
                  <a:rPr kumimoji="0" lang="en-US" altLang="en-US" sz="2200" b="0" i="0" u="none" strike="noStrike" cap="none" normalizeH="0" baseline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’ = b’</a:t>
                </a:r>
                <a:r>
                  <a:rPr kumimoji="0" lang="en-US" altLang="en-US" sz="2200" b="0" i="0" u="none" strike="noStrike" cap="none" normalizeH="0" baseline="3000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2</a:t>
                </a:r>
                <a:r>
                  <a:rPr kumimoji="0" lang="en-US" altLang="en-US" sz="2200" b="0" i="0" u="none" strike="noStrike" cap="none" normalizeH="0" baseline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– ac = … = 19 &gt; 0 </a:t>
                </a:r>
              </a:p>
            </p:txBody>
          </p:sp>
        </mc:Choice>
        <mc:Fallback xmlns="">
          <p:sp>
            <p:nvSpPr>
              <p:cNvPr id="11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915" y="2387427"/>
                <a:ext cx="5196689" cy="1111843"/>
              </a:xfrm>
              <a:prstGeom prst="rect">
                <a:avLst/>
              </a:prstGeom>
              <a:blipFill rotWithShape="0">
                <a:blip r:embed="rId12"/>
                <a:stretch>
                  <a:fillRect l="-1526" t="-2747" b="-109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-67052" y="373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167819" y="3442975"/>
          <a:ext cx="2145730" cy="536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14" name="Equation" r:id="rId13" imgW="2438280" imgH="609480" progId="Equation.DSMT4">
                  <p:embed/>
                </p:oleObj>
              </mc:Choice>
              <mc:Fallback>
                <p:oleObj name="Equation" r:id="rId13" imgW="243828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819" y="3442975"/>
                        <a:ext cx="2145730" cy="5364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/>
          </p:nvPr>
        </p:nvGraphicFramePr>
        <p:xfrm>
          <a:off x="166688" y="3954965"/>
          <a:ext cx="2026691" cy="501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15" name="Equation" r:id="rId15" imgW="2463480" imgH="609480" progId="Equation.DSMT4">
                  <p:embed/>
                </p:oleObj>
              </mc:Choice>
              <mc:Fallback>
                <p:oleObj name="Equation" r:id="rId15" imgW="246348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3954965"/>
                        <a:ext cx="2026691" cy="5014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/>
          <p:cNvSpPr/>
          <p:nvPr/>
        </p:nvSpPr>
        <p:spPr>
          <a:xfrm>
            <a:off x="5476375" y="2911403"/>
            <a:ext cx="34599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2258464" y="3482616"/>
            <a:ext cx="764953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300" dirty="0" smtClean="0">
                <a:solidFill>
                  <a:srgbClr val="2503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(tm</a:t>
            </a:r>
            <a:r>
              <a:rPr kumimoji="0" lang="en-US" altLang="en-US" sz="2300" i="0" u="none" strike="noStrike" cap="none" normalizeH="0" baseline="0" dirty="0" smtClean="0">
                <a:ln>
                  <a:noFill/>
                </a:ln>
                <a:solidFill>
                  <a:srgbClr val="2503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en-US" altLang="en-US" sz="2300" i="0" u="none" strike="noStrike" cap="none" normalizeH="0" baseline="0" dirty="0" smtClean="0">
                <a:ln>
                  <a:noFill/>
                </a:ln>
                <a:solidFill>
                  <a:srgbClr val="2503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kumimoji="0" lang="en-US" altLang="en-US" sz="2300" i="0" u="none" strike="noStrike" cap="none" normalizeH="0" baseline="0" dirty="0" smtClean="0">
              <a:ln>
                <a:noFill/>
              </a:ln>
              <a:solidFill>
                <a:srgbClr val="25032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8" name="Rectangle 9"/>
          <p:cNvSpPr>
            <a:spLocks noChangeArrowheads="1"/>
          </p:cNvSpPr>
          <p:nvPr/>
        </p:nvSpPr>
        <p:spPr bwMode="auto">
          <a:xfrm>
            <a:off x="2134180" y="3954580"/>
            <a:ext cx="9444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300" dirty="0" smtClean="0">
                <a:solidFill>
                  <a:srgbClr val="2503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300" dirty="0" err="1" smtClean="0">
                <a:solidFill>
                  <a:srgbClr val="2503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ktm</a:t>
            </a:r>
            <a:r>
              <a:rPr kumimoji="0" lang="en-US" altLang="en-US" sz="2300" i="0" u="none" strike="noStrike" cap="none" normalizeH="0" baseline="0" dirty="0" smtClean="0">
                <a:ln>
                  <a:noFill/>
                </a:ln>
                <a:solidFill>
                  <a:srgbClr val="2503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en-US" altLang="en-US" sz="2300" i="0" u="none" strike="noStrike" cap="none" normalizeH="0" baseline="0" dirty="0" smtClean="0">
                <a:ln>
                  <a:noFill/>
                </a:ln>
                <a:solidFill>
                  <a:srgbClr val="2503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kumimoji="0" lang="en-US" altLang="en-US" sz="2300" i="0" u="none" strike="noStrike" cap="none" normalizeH="0" baseline="0" dirty="0" smtClean="0">
              <a:ln>
                <a:noFill/>
              </a:ln>
              <a:solidFill>
                <a:srgbClr val="25032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/>
          </p:nvPr>
        </p:nvGraphicFramePr>
        <p:xfrm>
          <a:off x="2892260" y="3442975"/>
          <a:ext cx="1777111" cy="566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16" name="Equation" r:id="rId17" imgW="1955520" imgH="634680" progId="Equation.DSMT4">
                  <p:embed/>
                </p:oleObj>
              </mc:Choice>
              <mc:Fallback>
                <p:oleObj name="Equation" r:id="rId17" imgW="195552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2260" y="3442975"/>
                        <a:ext cx="1777111" cy="5667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9"/>
          <p:cNvSpPr>
            <a:spLocks noChangeArrowheads="1"/>
          </p:cNvSpPr>
          <p:nvPr/>
        </p:nvSpPr>
        <p:spPr bwMode="auto">
          <a:xfrm>
            <a:off x="4616935" y="3460132"/>
            <a:ext cx="7906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300" dirty="0" smtClean="0">
                <a:solidFill>
                  <a:srgbClr val="2503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(tm</a:t>
            </a:r>
            <a:r>
              <a:rPr kumimoji="0" lang="en-US" altLang="en-US" sz="2300" i="0" u="none" strike="noStrike" cap="none" normalizeH="0" baseline="0" dirty="0" smtClean="0">
                <a:ln>
                  <a:noFill/>
                </a:ln>
                <a:solidFill>
                  <a:srgbClr val="2503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en-US" altLang="en-US" sz="2300" i="0" u="none" strike="noStrike" cap="none" normalizeH="0" baseline="0" dirty="0" smtClean="0">
                <a:ln>
                  <a:noFill/>
                </a:ln>
                <a:solidFill>
                  <a:srgbClr val="2503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kumimoji="0" lang="en-US" altLang="en-US" sz="2300" i="0" u="none" strike="noStrike" cap="none" normalizeH="0" baseline="0" dirty="0" smtClean="0">
              <a:ln>
                <a:noFill/>
              </a:ln>
              <a:solidFill>
                <a:srgbClr val="25032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0" name="Rectangle 9"/>
          <p:cNvSpPr>
            <a:spLocks noChangeArrowheads="1"/>
          </p:cNvSpPr>
          <p:nvPr/>
        </p:nvSpPr>
        <p:spPr bwMode="auto">
          <a:xfrm>
            <a:off x="38937" y="4456271"/>
            <a:ext cx="65434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dirty="0" err="1" smtClean="0">
                <a:solidFill>
                  <a:srgbClr val="2503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kumimoji="0" lang="en-US" altLang="en-US" sz="2200" i="0" u="none" strike="noStrike" cap="none" normalizeH="0" baseline="0" dirty="0" smtClean="0">
              <a:ln>
                <a:noFill/>
              </a:ln>
              <a:solidFill>
                <a:srgbClr val="25032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/>
          </p:nvPr>
        </p:nvGraphicFramePr>
        <p:xfrm>
          <a:off x="665455" y="4433955"/>
          <a:ext cx="1665577" cy="557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17" name="Equation" r:id="rId19" imgW="1536480" imgH="609480" progId="Equation.DSMT4">
                  <p:embed/>
                </p:oleObj>
              </mc:Choice>
              <mc:Fallback>
                <p:oleObj name="Equation" r:id="rId19" imgW="153648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455" y="4433955"/>
                        <a:ext cx="1665577" cy="5576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937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30" grpId="0"/>
      <p:bldP spid="31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418" y="635675"/>
            <a:ext cx="9144000" cy="46146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/>
          </a:p>
        </p:txBody>
      </p:sp>
      <p:pic>
        <p:nvPicPr>
          <p:cNvPr id="19" name="Picture 18"/>
          <p:cNvPicPr/>
          <p:nvPr/>
        </p:nvPicPr>
        <p:blipFill rotWithShape="1">
          <a:blip r:embed="rId3"/>
          <a:srcRect l="41010" t="32097" r="38376" b="38698"/>
          <a:stretch/>
        </p:blipFill>
        <p:spPr bwMode="auto">
          <a:xfrm>
            <a:off x="6418" y="33013"/>
            <a:ext cx="658208" cy="541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itle 16"/>
          <p:cNvSpPr>
            <a:spLocks noGrp="1"/>
          </p:cNvSpPr>
          <p:nvPr>
            <p:ph type="title" idx="18"/>
          </p:nvPr>
        </p:nvSpPr>
        <p:spPr>
          <a:xfrm>
            <a:off x="2751160" y="33013"/>
            <a:ext cx="3507575" cy="572700"/>
          </a:xfrm>
        </p:spPr>
        <p:txBody>
          <a:bodyPr/>
          <a:lstStyle/>
          <a:p>
            <a:pPr indent="-90170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MINH HỌA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/>
          </p:nvPr>
        </p:nvGraphicFramePr>
        <p:xfrm>
          <a:off x="251782" y="663704"/>
          <a:ext cx="1155700" cy="572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7" name="Equation" r:id="rId4" imgW="1155600" imgH="571320" progId="Equation.DSMT4">
                  <p:embed/>
                </p:oleObj>
              </mc:Choice>
              <mc:Fallback>
                <p:oleObj name="Equation" r:id="rId4" imgW="115560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82" y="663704"/>
                        <a:ext cx="1155700" cy="57223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1357803" y="655588"/>
            <a:ext cx="32800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(ĐK: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0, x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1; x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9)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kumimoji="0" lang="en-US" altLang="en-US" sz="24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836" y="1150265"/>
            <a:ext cx="34531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pt-BR" sz="22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Tìm giá trị của x sao cho</a:t>
            </a:r>
            <a:endParaRPr lang="en-US" sz="2200" b="1" dirty="0">
              <a:solidFill>
                <a:srgbClr val="CC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299429"/>
              </p:ext>
            </p:extLst>
          </p:nvPr>
        </p:nvGraphicFramePr>
        <p:xfrm>
          <a:off x="3362366" y="1211261"/>
          <a:ext cx="723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8" name="Equation" r:id="rId6" imgW="723600" imgH="279360" progId="Equation.DSMT4">
                  <p:embed/>
                </p:oleObj>
              </mc:Choice>
              <mc:Fallback>
                <p:oleObj name="Equation" r:id="rId6" imgW="7236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2366" y="1211261"/>
                        <a:ext cx="723900" cy="279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68551" y="33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6418" y="6730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523158" y="850107"/>
            <a:ext cx="3580477" cy="1559196"/>
          </a:xfrm>
          <a:prstGeom prst="roundRect">
            <a:avLst/>
          </a:prstGeom>
          <a:solidFill>
            <a:schemeClr val="bg2"/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703418" y="1224475"/>
            <a:ext cx="36001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22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P</a:t>
            </a:r>
            <a:r>
              <a:rPr lang="en-US" sz="22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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 = 1 </a:t>
            </a:r>
          </a:p>
          <a:p>
            <a:pPr algn="just"/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=&gt;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 = 0 </a:t>
            </a:r>
            <a:endParaRPr lang="en-US" sz="2200" dirty="0">
              <a:solidFill>
                <a:schemeClr val="accent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709647" y="911027"/>
            <a:ext cx="369649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Sai </a:t>
            </a:r>
            <a:r>
              <a:rPr lang="en-US" sz="2200" b="1" dirty="0" err="1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lầm</a:t>
            </a:r>
            <a:r>
              <a:rPr lang="en-US" sz="22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HS hay </a:t>
            </a:r>
            <a:r>
              <a:rPr lang="en-US" sz="2200" b="1" dirty="0" err="1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mắc</a:t>
            </a:r>
            <a:r>
              <a:rPr lang="en-US" sz="22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2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-67052" y="373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9"/>
              <p:cNvSpPr>
                <a:spLocks noChangeArrowheads="1"/>
              </p:cNvSpPr>
              <p:nvPr/>
            </p:nvSpPr>
            <p:spPr bwMode="auto">
              <a:xfrm>
                <a:off x="68551" y="3505447"/>
                <a:ext cx="3048782" cy="6146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2400" dirty="0" smtClean="0">
                    <a:solidFill>
                      <a:srgbClr val="25032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x</a:t>
                </a:r>
                <a:r>
                  <a:rPr lang="en-US" altLang="en-US" sz="2400" dirty="0" smtClean="0">
                    <a:solidFill>
                      <a:srgbClr val="25032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0;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solidFill>
                              <a:srgbClr val="25032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solidFill>
                              <a:srgbClr val="25032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9</m:t>
                        </m:r>
                      </m:num>
                      <m:den>
                        <m:r>
                          <a:rPr lang="en-US" altLang="en-US" sz="2400" b="0" i="1" smtClean="0">
                            <a:solidFill>
                              <a:srgbClr val="25032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en-US" sz="2400" dirty="0" smtClean="0">
                    <a:solidFill>
                      <a:srgbClr val="25032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</a:t>
                </a:r>
                <a:endParaRPr kumimoji="0" lang="en-US" altLang="en-US" sz="2400" i="0" u="none" strike="noStrike" cap="none" normalizeH="0" baseline="0" dirty="0" smtClean="0">
                  <a:ln>
                    <a:noFill/>
                  </a:ln>
                  <a:solidFill>
                    <a:srgbClr val="250322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51" y="3505447"/>
                <a:ext cx="3048782" cy="614655"/>
              </a:xfrm>
              <a:prstGeom prst="rect">
                <a:avLst/>
              </a:prstGeom>
              <a:blipFill rotWithShape="0">
                <a:blip r:embed="rId8"/>
                <a:stretch>
                  <a:fillRect l="-3000" b="-990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4661" y="1512543"/>
                <a:ext cx="5492541" cy="2091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P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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P(1 – P) = </a:t>
                </a:r>
                <a:r>
                  <a:rPr lang="vi-V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         </a:t>
                </a:r>
                <a:r>
                  <a:rPr lang="vi-V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</a:t>
                </a:r>
                <a:r>
                  <a:rPr lang="vi-V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... 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         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= 0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 =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  <a:p>
                <a:r>
                  <a:rPr lang="en-US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*)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 = 0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x = 0 (tm)</a:t>
                </a: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*)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 = 1 … =&gt;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(tm)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61" y="1512543"/>
                <a:ext cx="5492541" cy="2091983"/>
              </a:xfrm>
              <a:prstGeom prst="rect">
                <a:avLst/>
              </a:prstGeom>
              <a:blipFill rotWithShape="0">
                <a:blip r:embed="rId9"/>
                <a:stretch>
                  <a:fillRect l="-1665" t="-2332"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ounded Rectangle 33"/>
          <p:cNvSpPr/>
          <p:nvPr/>
        </p:nvSpPr>
        <p:spPr>
          <a:xfrm>
            <a:off x="4074192" y="2466812"/>
            <a:ext cx="5057309" cy="865526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086266" y="2901450"/>
            <a:ext cx="49906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+) </a:t>
            </a:r>
            <a:r>
              <a:rPr lang="en-US" sz="2200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hỉ</a:t>
            </a:r>
            <a:r>
              <a:rPr lang="en-US" sz="22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2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2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0. </a:t>
            </a:r>
            <a:endParaRPr lang="en-US" sz="2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234803" y="2578952"/>
            <a:ext cx="506878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2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2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2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sz="2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045694" y="3407528"/>
                <a:ext cx="5057942" cy="173496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2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Chú ý: </a:t>
                </a:r>
                <a:r>
                  <a:rPr lang="en-US" sz="2200" dirty="0" err="1" smtClean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Nhiều</a:t>
                </a:r>
                <a:r>
                  <a:rPr lang="en-US" sz="22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HS </a:t>
                </a:r>
                <a:r>
                  <a:rPr lang="en-US" sz="2200" dirty="0" err="1" smtClean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2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r>
                  <a:rPr lang="en-US" sz="2200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P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20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</m:t>
                    </m:r>
                  </m:oMath>
                </a14:m>
                <a:r>
                  <a:rPr lang="en-US" sz="22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2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2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  <m:r>
                          <a:rPr lang="en-US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</m:den>
                    </m:f>
                    <m:r>
                      <a:rPr lang="en-US" sz="22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2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rgbClr val="34093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>
                                <a:solidFill>
                                  <a:srgbClr val="34093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>
                                    <a:solidFill>
                                      <a:srgbClr val="34093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solidFill>
                                      <a:srgbClr val="34093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200" i="1">
                                        <a:solidFill>
                                          <a:srgbClr val="34093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200" i="1">
                                        <a:solidFill>
                                          <a:srgbClr val="34093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rad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2200" i="1">
                                        <a:solidFill>
                                          <a:srgbClr val="34093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200" i="1">
                                        <a:solidFill>
                                          <a:srgbClr val="34093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rad>
                                <m:r>
                                  <a:rPr lang="en-US" sz="2200" i="1">
                                    <a:solidFill>
                                      <a:srgbClr val="34093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200" b="0" i="1" dirty="0" smtClean="0">
                            <a:solidFill>
                              <a:srgbClr val="34093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0" dirty="0" smtClean="0">
                        <a:solidFill>
                          <a:srgbClr val="34093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b="0" i="1" dirty="0" smtClean="0">
                        <a:solidFill>
                          <a:srgbClr val="34093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 </m:t>
                    </m:r>
                  </m:oMath>
                </a14:m>
                <a:r>
                  <a:rPr lang="en-US" sz="22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x.</a:t>
                </a:r>
              </a:p>
              <a:p>
                <a:r>
                  <a:rPr lang="en-US" sz="2200" dirty="0" err="1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2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này</a:t>
                </a:r>
                <a:r>
                  <a:rPr lang="en-US" sz="22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2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nhưng</a:t>
                </a:r>
                <a:r>
                  <a:rPr lang="en-US" sz="22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cồng</a:t>
                </a:r>
                <a:r>
                  <a:rPr lang="en-US" sz="22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kềnh</a:t>
                </a:r>
                <a:r>
                  <a:rPr lang="en-US" sz="22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khó</a:t>
                </a:r>
                <a:r>
                  <a:rPr lang="en-US" sz="22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2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bày</a:t>
                </a:r>
                <a:r>
                  <a:rPr lang="en-US" sz="22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sz="22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 </a:t>
                </a:r>
                <a:r>
                  <a:rPr lang="en-US" sz="2200" dirty="0" err="1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2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2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2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 </a:t>
                </a:r>
                <a:r>
                  <a:rPr lang="en-US" sz="2200" dirty="0" err="1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trước</a:t>
                </a:r>
                <a:r>
                  <a:rPr lang="en-US" sz="22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endParaRPr lang="en-US" sz="2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694" y="3407528"/>
                <a:ext cx="5057942" cy="1734962"/>
              </a:xfrm>
              <a:prstGeom prst="rect">
                <a:avLst/>
              </a:prstGeom>
              <a:blipFill rotWithShape="0">
                <a:blip r:embed="rId10"/>
                <a:stretch>
                  <a:fillRect l="-1568" t="-2456" r="-2292" b="-5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858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 animBg="1"/>
      <p:bldP spid="25" grpId="0"/>
      <p:bldP spid="30" grpId="0"/>
      <p:bldP spid="40" grpId="0"/>
      <p:bldP spid="3" grpId="0"/>
      <p:bldP spid="34" grpId="0" animBg="1"/>
      <p:bldP spid="42" grpId="0"/>
      <p:bldP spid="43" grpId="0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750454"/>
            <a:ext cx="9144000" cy="46146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9" name="Picture 18"/>
          <p:cNvPicPr/>
          <p:nvPr/>
        </p:nvPicPr>
        <p:blipFill rotWithShape="1">
          <a:blip r:embed="rId3"/>
          <a:srcRect l="41010" t="32097" r="38376" b="38698"/>
          <a:stretch/>
        </p:blipFill>
        <p:spPr bwMode="auto">
          <a:xfrm>
            <a:off x="68752" y="33355"/>
            <a:ext cx="658208" cy="541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itle 16"/>
          <p:cNvSpPr>
            <a:spLocks noGrp="1"/>
          </p:cNvSpPr>
          <p:nvPr>
            <p:ph type="title" idx="18"/>
          </p:nvPr>
        </p:nvSpPr>
        <p:spPr>
          <a:xfrm>
            <a:off x="2737282" y="67308"/>
            <a:ext cx="3507575" cy="572700"/>
          </a:xfrm>
        </p:spPr>
        <p:txBody>
          <a:bodyPr/>
          <a:lstStyle/>
          <a:p>
            <a:pPr indent="-90170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MINH HỌA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1316928"/>
            <a:ext cx="34531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pt-BR" sz="22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Tìm giá trị của x sao cho</a:t>
            </a:r>
            <a:endParaRPr lang="en-US" sz="2200" b="1" dirty="0">
              <a:solidFill>
                <a:srgbClr val="CC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/>
          </p:nvPr>
        </p:nvGraphicFramePr>
        <p:xfrm>
          <a:off x="245364" y="779958"/>
          <a:ext cx="1155700" cy="572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8" name="Equation" r:id="rId4" imgW="1155600" imgH="571320" progId="Equation.DSMT4">
                  <p:embed/>
                </p:oleObj>
              </mc:Choice>
              <mc:Fallback>
                <p:oleObj name="Equation" r:id="rId4" imgW="115560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364" y="779958"/>
                        <a:ext cx="1155700" cy="57223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1351385" y="771842"/>
            <a:ext cx="32800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(ĐK: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0, x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1; x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9)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kumimoji="0" lang="en-US" altLang="en-US" sz="24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811386"/>
              </p:ext>
            </p:extLst>
          </p:nvPr>
        </p:nvGraphicFramePr>
        <p:xfrm>
          <a:off x="3350445" y="1292236"/>
          <a:ext cx="5969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9" name="Equation" r:id="rId6" imgW="596880" imgH="520560" progId="Equation.DSMT4">
                  <p:embed/>
                </p:oleObj>
              </mc:Choice>
              <mc:Fallback>
                <p:oleObj name="Equation" r:id="rId6" imgW="59688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0445" y="1292236"/>
                        <a:ext cx="596900" cy="5207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6418" y="673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04177"/>
              </p:ext>
            </p:extLst>
          </p:nvPr>
        </p:nvGraphicFramePr>
        <p:xfrm>
          <a:off x="60692" y="1688894"/>
          <a:ext cx="2146118" cy="620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0" name="Equation" r:id="rId8" imgW="2019240" imgH="647640" progId="Equation.DSMT4">
                  <p:embed/>
                </p:oleObj>
              </mc:Choice>
              <mc:Fallback>
                <p:oleObj name="Equation" r:id="rId8" imgW="2019240" imgH="64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92" y="1688894"/>
                        <a:ext cx="2146118" cy="62053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1849" y="2185307"/>
                <a:ext cx="1860125" cy="670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latin typeface="Cambria Math" panose="02040503050406030204" pitchFamily="18" charset="0"/>
                        </a:rPr>
                        <m:t>⇒...⇔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9" y="2185307"/>
                <a:ext cx="1860125" cy="67050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2146771" y="1723067"/>
            <a:ext cx="302679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dirty="0" smtClean="0">
                <a:solidFill>
                  <a:srgbClr val="2503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(ĐK: </a:t>
            </a:r>
            <a:r>
              <a:rPr kumimoji="0" lang="en-US" altLang="en-US" sz="2200" i="0" u="none" strike="noStrike" cap="none" normalizeH="0" baseline="0" dirty="0" smtClean="0">
                <a:ln>
                  <a:noFill/>
                </a:ln>
                <a:solidFill>
                  <a:srgbClr val="2503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kumimoji="0" lang="en-US" altLang="en-US" sz="2200" i="0" u="none" strike="noStrike" cap="none" normalizeH="0" baseline="0" dirty="0" smtClean="0">
                <a:ln>
                  <a:noFill/>
                </a:ln>
                <a:solidFill>
                  <a:srgbClr val="2503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kumimoji="0" lang="en-US" altLang="en-US" sz="2200" i="0" u="none" strike="noStrike" cap="none" normalizeH="0" baseline="0" dirty="0" smtClean="0">
                <a:ln>
                  <a:noFill/>
                </a:ln>
                <a:solidFill>
                  <a:srgbClr val="2503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0, x </a:t>
            </a:r>
            <a:r>
              <a:rPr kumimoji="0" lang="en-US" altLang="en-US" sz="2200" i="0" u="none" strike="noStrike" cap="none" normalizeH="0" baseline="0" dirty="0" smtClean="0">
                <a:ln>
                  <a:noFill/>
                </a:ln>
                <a:solidFill>
                  <a:srgbClr val="2503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kumimoji="0" lang="en-US" altLang="en-US" sz="2200" i="0" u="none" strike="noStrike" cap="none" normalizeH="0" baseline="0" dirty="0" smtClean="0">
                <a:ln>
                  <a:noFill/>
                </a:ln>
                <a:solidFill>
                  <a:srgbClr val="2503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1; x </a:t>
            </a:r>
            <a:r>
              <a:rPr kumimoji="0" lang="en-US" altLang="en-US" sz="2200" i="0" u="none" strike="noStrike" cap="none" normalizeH="0" baseline="0" dirty="0" smtClean="0">
                <a:ln>
                  <a:noFill/>
                </a:ln>
                <a:solidFill>
                  <a:srgbClr val="2503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kumimoji="0" lang="en-US" altLang="en-US" sz="2200" i="0" u="none" strike="noStrike" cap="none" normalizeH="0" baseline="0" dirty="0" smtClean="0">
                <a:ln>
                  <a:noFill/>
                </a:ln>
                <a:solidFill>
                  <a:srgbClr val="2503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9)</a:t>
            </a:r>
            <a:r>
              <a:rPr kumimoji="0" lang="en-US" altLang="en-US" sz="2200" i="0" u="none" strike="noStrike" cap="none" normalizeH="0" baseline="0" dirty="0" smtClean="0">
                <a:ln>
                  <a:noFill/>
                </a:ln>
                <a:solidFill>
                  <a:srgbClr val="2503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kumimoji="0" lang="en-US" altLang="en-US" sz="2200" i="0" u="none" strike="noStrike" cap="none" normalizeH="0" baseline="0" dirty="0" smtClean="0">
              <a:ln>
                <a:noFill/>
              </a:ln>
              <a:solidFill>
                <a:srgbClr val="25032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422294" y="869467"/>
            <a:ext cx="3688595" cy="1071911"/>
          </a:xfrm>
          <a:prstGeom prst="roundRect">
            <a:avLst/>
          </a:prstGeom>
          <a:solidFill>
            <a:schemeClr val="bg2"/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497997" y="833157"/>
            <a:ext cx="369649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Sai </a:t>
            </a:r>
            <a:r>
              <a:rPr lang="en-US" sz="2200" b="1" dirty="0" err="1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lầm</a:t>
            </a:r>
            <a:r>
              <a:rPr lang="en-US" sz="22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HS hay </a:t>
            </a:r>
            <a:r>
              <a:rPr lang="en-US" sz="2200" b="1" dirty="0" err="1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mắc</a:t>
            </a:r>
            <a:r>
              <a:rPr lang="en-US" sz="22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506612" y="1122938"/>
            <a:ext cx="37239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buFontTx/>
              <a:buChar char="-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ĐKXĐ.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8752" y="2871033"/>
            <a:ext cx="9042137" cy="2494079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40751" y="3153441"/>
                <a:ext cx="8784576" cy="1450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2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+)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Ở VD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này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HS 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chéo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sẽ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GV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mạnh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- 3”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chéo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sẽ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dẫn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”. </a:t>
                </a:r>
              </a:p>
              <a:p>
                <a:pPr algn="just"/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GV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rèn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HS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tránh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lầm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51" y="3153441"/>
                <a:ext cx="8784576" cy="1450397"/>
              </a:xfrm>
              <a:prstGeom prst="rect">
                <a:avLst/>
              </a:prstGeom>
              <a:blipFill rotWithShape="0">
                <a:blip r:embed="rId11"/>
                <a:stretch>
                  <a:fillRect l="-902" t="-2521" r="-902" b="-7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267049" y="2856510"/>
            <a:ext cx="193976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2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2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963823" y="2212157"/>
                <a:ext cx="3890424" cy="670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ế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ợ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𝐾𝑋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Đ,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ó:0≤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823" y="2212157"/>
                <a:ext cx="3890424" cy="67050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176593" y="4517542"/>
            <a:ext cx="88236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+) </a:t>
            </a:r>
            <a:r>
              <a:rPr lang="en-US" sz="22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2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2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2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2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2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2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2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2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2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2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2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ĐKXĐ.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40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  <p:bldP spid="4" grpId="0"/>
      <p:bldP spid="15" grpId="0"/>
      <p:bldP spid="25" grpId="0" animBg="1"/>
      <p:bldP spid="26" grpId="0"/>
      <p:bldP spid="30" grpId="0"/>
      <p:bldP spid="31" grpId="0" animBg="1"/>
      <p:bldP spid="32" grpId="0"/>
      <p:bldP spid="36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6155" y="604319"/>
            <a:ext cx="9144000" cy="46146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/>
          </a:p>
        </p:txBody>
      </p:sp>
      <p:pic>
        <p:nvPicPr>
          <p:cNvPr id="19" name="Picture 18"/>
          <p:cNvPicPr/>
          <p:nvPr/>
        </p:nvPicPr>
        <p:blipFill rotWithShape="1">
          <a:blip r:embed="rId3"/>
          <a:srcRect l="41010" t="32097" r="38376" b="38698"/>
          <a:stretch/>
        </p:blipFill>
        <p:spPr bwMode="auto">
          <a:xfrm>
            <a:off x="6418" y="33013"/>
            <a:ext cx="658208" cy="541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itle 16"/>
          <p:cNvSpPr>
            <a:spLocks noGrp="1"/>
          </p:cNvSpPr>
          <p:nvPr>
            <p:ph type="title" idx="18"/>
          </p:nvPr>
        </p:nvSpPr>
        <p:spPr>
          <a:xfrm>
            <a:off x="2751160" y="33013"/>
            <a:ext cx="3507575" cy="572700"/>
          </a:xfrm>
        </p:spPr>
        <p:txBody>
          <a:bodyPr/>
          <a:lstStyle/>
          <a:p>
            <a:pPr indent="-90170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MINH HỌA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/>
          </p:nvPr>
        </p:nvGraphicFramePr>
        <p:xfrm>
          <a:off x="251782" y="663704"/>
          <a:ext cx="1155700" cy="572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6" name="Equation" r:id="rId4" imgW="1155600" imgH="571320" progId="Equation.DSMT4">
                  <p:embed/>
                </p:oleObj>
              </mc:Choice>
              <mc:Fallback>
                <p:oleObj name="Equation" r:id="rId4" imgW="115560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82" y="663704"/>
                        <a:ext cx="1155700" cy="57223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1357803" y="655588"/>
            <a:ext cx="32800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(ĐK: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0, x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1; x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9)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kumimoji="0" lang="en-US" altLang="en-US" sz="24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836" y="1150265"/>
            <a:ext cx="34531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pt-BR" sz="22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Tìm giá trị của x sao cho</a:t>
            </a:r>
            <a:endParaRPr lang="en-US" sz="2200" b="1" dirty="0">
              <a:solidFill>
                <a:srgbClr val="CC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745277"/>
              </p:ext>
            </p:extLst>
          </p:nvPr>
        </p:nvGraphicFramePr>
        <p:xfrm>
          <a:off x="3528218" y="1145952"/>
          <a:ext cx="863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7" name="Equation" r:id="rId6" imgW="863280" imgH="380880" progId="Equation.DSMT4">
                  <p:embed/>
                </p:oleObj>
              </mc:Choice>
              <mc:Fallback>
                <p:oleObj name="Equation" r:id="rId6" imgW="8632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8218" y="1145952"/>
                        <a:ext cx="863600" cy="381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68551" y="33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6418" y="6730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435676" y="707103"/>
            <a:ext cx="3636559" cy="1639526"/>
          </a:xfrm>
          <a:prstGeom prst="roundRect">
            <a:avLst/>
          </a:prstGeom>
          <a:solidFill>
            <a:schemeClr val="bg2"/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566777" y="1003680"/>
                <a:ext cx="4037163" cy="13719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Chia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vế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rad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vi-V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ra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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ra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vi-V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200" dirty="0" smtClean="0">
                    <a:latin typeface=".VnTime" panose="020B7200000000000000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/>
                <a:r>
                  <a:rPr lang="en-US" sz="22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=&gt; L</a:t>
                </a:r>
                <a14:m>
                  <m:oMath xmlns:m="http://schemas.openxmlformats.org/officeDocument/2006/math">
                    <m:r>
                      <a:rPr lang="en-US" sz="24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ấ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ả </m:t>
                    </m:r>
                    <m:rad>
                      <m:radPr>
                        <m:degHide m:val="on"/>
                        <m:ctrlP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rad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0 </a:t>
                </a:r>
                <a:endParaRPr lang="en-US" sz="2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6777" y="1003680"/>
                <a:ext cx="4037163" cy="1371914"/>
              </a:xfrm>
              <a:prstGeom prst="rect">
                <a:avLst/>
              </a:prstGeom>
              <a:blipFill rotWithShape="0">
                <a:blip r:embed="rId8"/>
                <a:stretch>
                  <a:fillRect l="-2266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5870784" y="715795"/>
            <a:ext cx="369649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Sai </a:t>
            </a:r>
            <a:r>
              <a:rPr lang="en-US" sz="2200" b="1" dirty="0" err="1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lầm</a:t>
            </a:r>
            <a:r>
              <a:rPr lang="en-US" sz="22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HS hay </a:t>
            </a:r>
            <a:r>
              <a:rPr lang="en-US" sz="2200" b="1" dirty="0" err="1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mắc</a:t>
            </a:r>
            <a:r>
              <a:rPr lang="en-US" sz="22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2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-67052" y="373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9"/>
              <p:cNvSpPr>
                <a:spLocks noChangeArrowheads="1"/>
              </p:cNvSpPr>
              <p:nvPr/>
            </p:nvSpPr>
            <p:spPr bwMode="auto">
              <a:xfrm>
                <a:off x="68551" y="3592648"/>
                <a:ext cx="5167885" cy="983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2400" dirty="0" smtClean="0">
                    <a:solidFill>
                      <a:srgbClr val="25032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Kết </a:t>
                </a:r>
                <a:r>
                  <a:rPr lang="en-US" altLang="en-US" sz="2400" dirty="0" err="1" smtClean="0">
                    <a:solidFill>
                      <a:srgbClr val="25032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altLang="en-US" sz="2400" dirty="0" smtClean="0">
                    <a:solidFill>
                      <a:srgbClr val="25032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ĐKXĐ, ta </a:t>
                </a:r>
                <a:r>
                  <a:rPr lang="en-US" altLang="en-US" sz="2400" dirty="0" err="1" smtClean="0">
                    <a:solidFill>
                      <a:srgbClr val="25032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2400" dirty="0" smtClean="0">
                    <a:solidFill>
                      <a:srgbClr val="25032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2400" dirty="0">
                    <a:solidFill>
                      <a:srgbClr val="25032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smtClean="0">
                    <a:solidFill>
                      <a:srgbClr val="25032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0 &lt; x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>
                            <a:solidFill>
                              <a:srgbClr val="25032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en-US" sz="2400" i="1">
                            <a:solidFill>
                              <a:srgbClr val="25032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9</m:t>
                        </m:r>
                      </m:num>
                      <m:den>
                        <m:r>
                          <a:rPr lang="en-US" altLang="en-US" sz="2400" i="1">
                            <a:solidFill>
                              <a:srgbClr val="25032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4</m:t>
                        </m:r>
                      </m:den>
                    </m:f>
                    <m:r>
                      <a:rPr lang="en-US" altLang="en-US" sz="2400" b="0" i="0" smtClean="0">
                        <a:solidFill>
                          <a:srgbClr val="25032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;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solidFill>
                          <a:srgbClr val="25032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x</m:t>
                    </m:r>
                    <m:r>
                      <a:rPr lang="en-US" altLang="en-US" sz="2400" b="0" i="0" smtClean="0">
                        <a:solidFill>
                          <a:srgbClr val="25032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sz="2400" b="0" i="1" smtClean="0">
                        <a:solidFill>
                          <a:srgbClr val="25032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 1</m:t>
                    </m:r>
                  </m:oMath>
                </a14:m>
                <a:endParaRPr kumimoji="0" lang="en-US" altLang="en-US" sz="2400" i="0" u="none" strike="noStrike" cap="none" normalizeH="0" baseline="0" dirty="0" smtClean="0">
                  <a:ln>
                    <a:noFill/>
                  </a:ln>
                  <a:solidFill>
                    <a:srgbClr val="250322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51" y="3592648"/>
                <a:ext cx="5167885" cy="983987"/>
              </a:xfrm>
              <a:prstGeom prst="rect">
                <a:avLst/>
              </a:prstGeom>
              <a:blipFill rotWithShape="0">
                <a:blip r:embed="rId9"/>
                <a:stretch>
                  <a:fillRect l="-1769" t="-4321" b="-55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8357" y="1527806"/>
                <a:ext cx="5911808" cy="21267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*) NX: P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ra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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rad>
                  </m:oMath>
                </a14:m>
                <a:r>
                  <a:rPr lang="vi-V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rad>
                  </m:oMath>
                </a14:m>
                <a:r>
                  <a:rPr lang="vi-V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vi-V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vi-V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            </a:t>
                </a:r>
                <a:r>
                  <a:rPr lang="vi-V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</a:t>
                </a:r>
                <a:r>
                  <a:rPr lang="vi-V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...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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&lt; P &lt; 1</a:t>
                </a:r>
              </a:p>
              <a:p>
                <a:r>
                  <a:rPr lang="en-US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*) </a:t>
                </a:r>
                <a:r>
                  <a:rPr lang="en-US" sz="24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 &gt; 0 ta </a:t>
                </a:r>
                <a:r>
                  <a:rPr lang="en-US" sz="24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 &gt; 0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*)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 &lt; 1 ta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57" y="1527806"/>
                <a:ext cx="5911808" cy="2126736"/>
              </a:xfrm>
              <a:prstGeom prst="rect">
                <a:avLst/>
              </a:prstGeom>
              <a:blipFill rotWithShape="0">
                <a:blip r:embed="rId10"/>
                <a:stretch>
                  <a:fillRect l="-1651" t="-2299" b="-2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ounded Rectangle 33"/>
          <p:cNvSpPr/>
          <p:nvPr/>
        </p:nvSpPr>
        <p:spPr>
          <a:xfrm>
            <a:off x="5435676" y="2409798"/>
            <a:ext cx="3674585" cy="895694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35676" y="2800488"/>
            <a:ext cx="49906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+) </a:t>
            </a:r>
            <a:r>
              <a:rPr lang="en-US" sz="22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2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0. </a:t>
            </a:r>
            <a:endParaRPr lang="en-US" sz="2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516059" y="2415335"/>
            <a:ext cx="369649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2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2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 </a:t>
            </a:r>
            <a:r>
              <a:rPr lang="en-US" sz="2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en-US" sz="2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3852370" y="3321206"/>
                <a:ext cx="5257891" cy="179696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2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+) </a:t>
                </a:r>
                <a:r>
                  <a:rPr lang="en-US" sz="2200" dirty="0" err="1" smtClean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Nhiều</a:t>
                </a:r>
                <a:r>
                  <a:rPr lang="en-US" sz="22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HS </a:t>
                </a:r>
                <a:r>
                  <a:rPr lang="en-US" sz="2200" dirty="0" err="1" smtClean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2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r>
                  <a:rPr lang="vi-V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rad>
                    <m:r>
                      <a:rPr lang="en-US" sz="20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</m:t>
                    </m:r>
                  </m:oMath>
                </a14:m>
                <a:r>
                  <a:rPr lang="en-US" sz="22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2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2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  <m:r>
                          <a:rPr lang="en-US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</m:den>
                    </m:f>
                    <m:r>
                      <a:rPr lang="en-US" sz="22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 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200" i="1">
                                <a:solidFill>
                                  <a:srgbClr val="34093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solidFill>
                                  <a:srgbClr val="34093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ad>
                              <m:radPr>
                                <m:degHide m:val="on"/>
                                <m:ctrlPr>
                                  <a:rPr lang="en-US" sz="2200" i="1">
                                    <a:solidFill>
                                      <a:srgbClr val="34093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200" i="1">
                                    <a:solidFill>
                                      <a:srgbClr val="34093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200" i="1">
                                    <a:solidFill>
                                      <a:srgbClr val="34093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200" i="1">
                                    <a:solidFill>
                                      <a:srgbClr val="34093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en-US" sz="2200" i="1">
                                <a:solidFill>
                                  <a:srgbClr val="34093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den>
                        </m:f>
                      </m:e>
                    </m:rad>
                    <m:r>
                      <a:rPr lang="en-US" sz="2200" b="0" i="0" smtClean="0">
                        <a:solidFill>
                          <a:srgbClr val="34093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rgbClr val="34093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</m:t>
                    </m:r>
                  </m:oMath>
                </a14:m>
                <a:r>
                  <a:rPr lang="en-US" sz="22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x.</a:t>
                </a:r>
              </a:p>
              <a:p>
                <a:r>
                  <a:rPr lang="en-US" sz="2200" dirty="0" err="1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2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này</a:t>
                </a:r>
                <a:r>
                  <a:rPr lang="en-US" sz="22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2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nhưng</a:t>
                </a:r>
                <a:r>
                  <a:rPr lang="en-US" sz="22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cồng</a:t>
                </a:r>
                <a:r>
                  <a:rPr lang="en-US" sz="22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kềnh</a:t>
                </a:r>
                <a:r>
                  <a:rPr lang="en-US" sz="22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khó</a:t>
                </a:r>
                <a:r>
                  <a:rPr lang="en-US" sz="22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2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bày</a:t>
                </a:r>
                <a:r>
                  <a:rPr lang="en-US" sz="22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sz="22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 </a:t>
                </a:r>
                <a:r>
                  <a:rPr lang="en-US" sz="2200" dirty="0" err="1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2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2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2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 </a:t>
                </a:r>
                <a:r>
                  <a:rPr lang="en-US" sz="2200" dirty="0" err="1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trước</a:t>
                </a:r>
                <a:r>
                  <a:rPr lang="en-US" sz="22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2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370" y="3321206"/>
                <a:ext cx="5257891" cy="1796967"/>
              </a:xfrm>
              <a:prstGeom prst="rect">
                <a:avLst/>
              </a:prstGeom>
              <a:blipFill rotWithShape="0">
                <a:blip r:embed="rId11"/>
                <a:stretch>
                  <a:fillRect l="-1508" t="-2373" b="-5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04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 animBg="1"/>
      <p:bldP spid="25" grpId="0"/>
      <p:bldP spid="30" grpId="0"/>
      <p:bldP spid="40" grpId="0"/>
      <p:bldP spid="3" grpId="0"/>
      <p:bldP spid="34" grpId="0" animBg="1"/>
      <p:bldP spid="42" grpId="0"/>
      <p:bldP spid="43" grpId="0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40364" y="643056"/>
            <a:ext cx="9144000" cy="46146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/>
          </a:p>
        </p:txBody>
      </p:sp>
      <p:pic>
        <p:nvPicPr>
          <p:cNvPr id="19" name="Picture 18"/>
          <p:cNvPicPr/>
          <p:nvPr/>
        </p:nvPicPr>
        <p:blipFill rotWithShape="1">
          <a:blip r:embed="rId3"/>
          <a:srcRect l="41010" t="32097" r="38376" b="38698"/>
          <a:stretch/>
        </p:blipFill>
        <p:spPr bwMode="auto">
          <a:xfrm>
            <a:off x="6418" y="33013"/>
            <a:ext cx="658208" cy="541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itle 16"/>
          <p:cNvSpPr>
            <a:spLocks noGrp="1"/>
          </p:cNvSpPr>
          <p:nvPr>
            <p:ph type="title" idx="18"/>
          </p:nvPr>
        </p:nvSpPr>
        <p:spPr>
          <a:xfrm>
            <a:off x="2751160" y="33013"/>
            <a:ext cx="3507575" cy="572700"/>
          </a:xfrm>
        </p:spPr>
        <p:txBody>
          <a:bodyPr/>
          <a:lstStyle/>
          <a:p>
            <a:pPr indent="-90170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MINH HỌA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/>
          </p:nvPr>
        </p:nvGraphicFramePr>
        <p:xfrm>
          <a:off x="251782" y="663704"/>
          <a:ext cx="1155700" cy="572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2" name="Equation" r:id="rId4" imgW="1155600" imgH="571320" progId="Equation.DSMT4">
                  <p:embed/>
                </p:oleObj>
              </mc:Choice>
              <mc:Fallback>
                <p:oleObj name="Equation" r:id="rId4" imgW="115560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82" y="663704"/>
                        <a:ext cx="1155700" cy="57223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1357803" y="655588"/>
            <a:ext cx="32800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(ĐK: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0, x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1; x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9)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kumimoji="0" lang="en-US" altLang="en-US" sz="24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836" y="1150265"/>
            <a:ext cx="21836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pt-BR" sz="22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So sánh P với </a:t>
            </a:r>
            <a:endParaRPr lang="en-US" sz="2200" b="1" dirty="0">
              <a:solidFill>
                <a:srgbClr val="CC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565255"/>
              </p:ext>
            </p:extLst>
          </p:nvPr>
        </p:nvGraphicFramePr>
        <p:xfrm>
          <a:off x="2242397" y="1114304"/>
          <a:ext cx="2159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3" name="Equation" r:id="rId6" imgW="215640" imgH="545760" progId="Equation.DSMT4">
                  <p:embed/>
                </p:oleObj>
              </mc:Choice>
              <mc:Fallback>
                <p:oleObj name="Equation" r:id="rId6" imgW="21564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2397" y="1114304"/>
                        <a:ext cx="215900" cy="5461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68551" y="33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6418" y="6730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4974407" y="847022"/>
            <a:ext cx="4043800" cy="2184424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77200" y="1170245"/>
            <a:ext cx="404100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TB,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10,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11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0”.</a:t>
            </a:r>
            <a:endParaRPr lang="en-US" sz="2200" dirty="0">
              <a:solidFill>
                <a:schemeClr val="accent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27752" y="848897"/>
            <a:ext cx="443281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Sai </a:t>
            </a:r>
            <a:r>
              <a:rPr lang="en-US" sz="2200" b="1" dirty="0" err="1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lầm</a:t>
            </a:r>
            <a:r>
              <a:rPr lang="en-US" sz="22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HS hay </a:t>
            </a:r>
            <a:r>
              <a:rPr lang="en-US" sz="2200" b="1" dirty="0" err="1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mắc</a:t>
            </a:r>
            <a:r>
              <a:rPr lang="en-US" sz="22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-67052" y="373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8543" y="1582049"/>
                <a:ext cx="5911808" cy="11393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=…=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  <m:r>
                          <a:rPr lang="en-US" sz="2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−21</m:t>
                        </m:r>
                      </m:num>
                      <m:den>
                        <m:r>
                          <a:rPr lang="en-US" sz="2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2(</m:t>
                        </m:r>
                        <m:rad>
                          <m:radPr>
                            <m:degHide m:val="on"/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  <m:r>
                          <a:rPr lang="en-US" sz="2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+3)</m:t>
                        </m:r>
                      </m:den>
                    </m:f>
                  </m:oMath>
                </a14:m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luận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0 =&gt;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đpss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43" y="1582049"/>
                <a:ext cx="5911808" cy="1139351"/>
              </a:xfrm>
              <a:prstGeom prst="rect">
                <a:avLst/>
              </a:prstGeom>
              <a:blipFill rotWithShape="0">
                <a:blip r:embed="rId8"/>
                <a:stretch>
                  <a:fillRect l="-1342" b="-3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-10202" y="2663202"/>
            <a:ext cx="277511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pt-BR" sz="22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Chứng minh P &lt; 3 </a:t>
            </a:r>
            <a:endParaRPr lang="en-US" sz="2200" b="1" dirty="0">
              <a:solidFill>
                <a:srgbClr val="CC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32714" y="3092343"/>
                <a:ext cx="5911808" cy="945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P -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=…=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−9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  <m:r>
                          <a:rPr lang="en-US" sz="2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</m:den>
                    </m:f>
                  </m:oMath>
                </a14:m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luận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-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3&lt;0</m:t>
                    </m:r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=&gt;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đpcm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14" y="3092343"/>
                <a:ext cx="5911808" cy="945067"/>
              </a:xfrm>
              <a:prstGeom prst="rect">
                <a:avLst/>
              </a:prstGeom>
              <a:blipFill rotWithShape="0">
                <a:blip r:embed="rId9"/>
                <a:stretch>
                  <a:fillRect l="-1340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0111" y="4096887"/>
                <a:ext cx="5911808" cy="9758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*)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2: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=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2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  <m:r>
                          <a:rPr lang="en-US" sz="2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</m:den>
                    </m:f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luận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1" y="4096887"/>
                <a:ext cx="5911808" cy="975845"/>
              </a:xfrm>
              <a:prstGeom prst="rect">
                <a:avLst/>
              </a:prstGeom>
              <a:blipFill rotWithShape="0">
                <a:blip r:embed="rId10"/>
                <a:stretch>
                  <a:fillRect l="-1651" t="-625" b="-1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ounded Rectangle 22"/>
          <p:cNvSpPr/>
          <p:nvPr/>
        </p:nvSpPr>
        <p:spPr>
          <a:xfrm>
            <a:off x="4850654" y="3049412"/>
            <a:ext cx="3990837" cy="2090140"/>
          </a:xfrm>
          <a:prstGeom prst="roundRect">
            <a:avLst/>
          </a:prstGeom>
          <a:solidFill>
            <a:schemeClr val="bg2"/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960848" y="3381436"/>
            <a:ext cx="377044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200" dirty="0" err="1" smtClean="0">
                <a:latin typeface="Times New Roman" panose="02020603050405020304" pitchFamily="18" charset="0"/>
              </a:rPr>
              <a:t>Chọn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bài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tập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để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các</a:t>
            </a:r>
            <a:r>
              <a:rPr lang="en-US" sz="2200" dirty="0" smtClean="0">
                <a:latin typeface="Times New Roman" panose="02020603050405020304" pitchFamily="18" charset="0"/>
              </a:rPr>
              <a:t> con </a:t>
            </a:r>
            <a:r>
              <a:rPr lang="en-US" sz="2200" dirty="0" err="1" smtClean="0">
                <a:latin typeface="Times New Roman" panose="02020603050405020304" pitchFamily="18" charset="0"/>
              </a:rPr>
              <a:t>làm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được</a:t>
            </a:r>
            <a:r>
              <a:rPr lang="en-US" sz="2200" dirty="0" smtClean="0">
                <a:latin typeface="Times New Roman" panose="02020603050405020304" pitchFamily="18" charset="0"/>
              </a:rPr>
              <a:t>. </a:t>
            </a:r>
            <a:r>
              <a:rPr lang="en-US" sz="2200" dirty="0" err="1" smtClean="0">
                <a:latin typeface="Times New Roman" panose="02020603050405020304" pitchFamily="18" charset="0"/>
              </a:rPr>
              <a:t>Để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từ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đó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</a:rPr>
              <a:t>đ</a:t>
            </a:r>
            <a:r>
              <a:rPr lang="en-US" sz="2200" dirty="0" err="1" smtClean="0">
                <a:latin typeface="Times New Roman" panose="02020603050405020304" pitchFamily="18" charset="0"/>
              </a:rPr>
              <a:t>ộng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viên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khuyến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khích</a:t>
            </a:r>
            <a:r>
              <a:rPr lang="en-US" sz="2200" dirty="0" smtClean="0">
                <a:latin typeface="Times New Roman" panose="02020603050405020304" pitchFamily="18" charset="0"/>
              </a:rPr>
              <a:t> HS </a:t>
            </a:r>
            <a:r>
              <a:rPr lang="en-US" sz="2200" dirty="0" err="1" smtClean="0">
                <a:latin typeface="Times New Roman" panose="02020603050405020304" pitchFamily="18" charset="0"/>
              </a:rPr>
              <a:t>đam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mê</a:t>
            </a:r>
            <a:r>
              <a:rPr lang="en-US" sz="2200" dirty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toán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học</a:t>
            </a:r>
            <a:r>
              <a:rPr lang="en-US" sz="2200" dirty="0" smtClean="0">
                <a:latin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</a:rPr>
              <a:t>thử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sức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làm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các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bài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tập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hết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sức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có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thể</a:t>
            </a:r>
            <a:r>
              <a:rPr lang="en-US" sz="2200" dirty="0" smtClean="0">
                <a:latin typeface="Times New Roman" panose="02020603050405020304" pitchFamily="18" charset="0"/>
              </a:rPr>
              <a:t>. </a:t>
            </a:r>
            <a:endParaRPr lang="en-US" sz="2200" dirty="0">
              <a:solidFill>
                <a:schemeClr val="accent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71043" y="3065355"/>
            <a:ext cx="369649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2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2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7686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 animBg="1"/>
      <p:bldP spid="25" grpId="0"/>
      <p:bldP spid="30" grpId="0"/>
      <p:bldP spid="3" grpId="0"/>
      <p:bldP spid="22" grpId="0"/>
      <p:bldP spid="26" grpId="0"/>
      <p:bldP spid="27" grpId="0"/>
      <p:bldP spid="23" grpId="0" animBg="1"/>
      <p:bldP spid="28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528842"/>
            <a:ext cx="9144000" cy="46146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/>
          </a:p>
        </p:txBody>
      </p:sp>
      <p:pic>
        <p:nvPicPr>
          <p:cNvPr id="19" name="Picture 18"/>
          <p:cNvPicPr/>
          <p:nvPr/>
        </p:nvPicPr>
        <p:blipFill rotWithShape="1">
          <a:blip r:embed="rId3"/>
          <a:srcRect l="41010" t="32097" r="38376" b="38698"/>
          <a:stretch/>
        </p:blipFill>
        <p:spPr bwMode="auto">
          <a:xfrm>
            <a:off x="6418" y="33013"/>
            <a:ext cx="658208" cy="541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itle 16"/>
          <p:cNvSpPr>
            <a:spLocks noGrp="1"/>
          </p:cNvSpPr>
          <p:nvPr>
            <p:ph type="title" idx="18"/>
          </p:nvPr>
        </p:nvSpPr>
        <p:spPr>
          <a:xfrm>
            <a:off x="2751160" y="33013"/>
            <a:ext cx="3507575" cy="572700"/>
          </a:xfrm>
        </p:spPr>
        <p:txBody>
          <a:bodyPr/>
          <a:lstStyle/>
          <a:p>
            <a:pPr indent="-90170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MINH HỌA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/>
          </p:nvPr>
        </p:nvGraphicFramePr>
        <p:xfrm>
          <a:off x="251782" y="663704"/>
          <a:ext cx="1155700" cy="572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1" name="Equation" r:id="rId4" imgW="1155600" imgH="571320" progId="Equation.DSMT4">
                  <p:embed/>
                </p:oleObj>
              </mc:Choice>
              <mc:Fallback>
                <p:oleObj name="Equation" r:id="rId4" imgW="115560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82" y="663704"/>
                        <a:ext cx="1155700" cy="57223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1357803" y="655588"/>
            <a:ext cx="32800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(ĐK: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0, x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1; x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9)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kumimoji="0" lang="en-US" altLang="en-US" sz="24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836" y="1150265"/>
            <a:ext cx="381707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pt-BR" sz="22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Tìm giá trị nhỏ nhất của P</a:t>
            </a:r>
            <a:endParaRPr lang="en-US" sz="2200" b="1" dirty="0">
              <a:solidFill>
                <a:srgbClr val="CC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68551" y="33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6418" y="6730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523574" y="843231"/>
            <a:ext cx="3247487" cy="2002111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519754" y="1331875"/>
            <a:ext cx="31630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Khá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thói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khóa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duy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200" dirty="0">
              <a:solidFill>
                <a:schemeClr val="accent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16059" y="934821"/>
            <a:ext cx="369649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Sai </a:t>
            </a:r>
            <a:r>
              <a:rPr lang="en-US" sz="2200" b="1" dirty="0" err="1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lầm</a:t>
            </a:r>
            <a:r>
              <a:rPr lang="en-US" sz="22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HS hay </a:t>
            </a:r>
            <a:r>
              <a:rPr lang="en-US" sz="2200" b="1" dirty="0" err="1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mắc</a:t>
            </a:r>
            <a:r>
              <a:rPr lang="en-US" sz="22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-67052" y="373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29489" y="1653310"/>
                <a:ext cx="5911808" cy="17145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=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2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  <m:r>
                          <a:rPr lang="en-US" sz="2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</m:den>
                    </m:f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luận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“=“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xảy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 x = 0 (tm)</a:t>
                </a:r>
              </a:p>
              <a:p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Vậy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MinP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= 0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khi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x = 0 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89" y="1653310"/>
                <a:ext cx="5911808" cy="1714508"/>
              </a:xfrm>
              <a:prstGeom prst="rect">
                <a:avLst/>
              </a:prstGeom>
              <a:blipFill rotWithShape="0">
                <a:blip r:embed="rId6"/>
                <a:stretch>
                  <a:fillRect l="-1546" t="-356" b="-7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/>
          <p:cNvSpPr/>
          <p:nvPr/>
        </p:nvSpPr>
        <p:spPr>
          <a:xfrm>
            <a:off x="4854180" y="2934569"/>
            <a:ext cx="3990837" cy="2090140"/>
          </a:xfrm>
          <a:prstGeom prst="roundRect">
            <a:avLst/>
          </a:prstGeom>
          <a:solidFill>
            <a:schemeClr val="bg2"/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964374" y="3266593"/>
            <a:ext cx="37704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200" dirty="0" err="1" smtClean="0">
                <a:latin typeface="Times New Roman" panose="02020603050405020304" pitchFamily="18" charset="0"/>
              </a:rPr>
              <a:t>Chọn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bài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tập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để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các</a:t>
            </a:r>
            <a:r>
              <a:rPr lang="en-US" sz="2200" dirty="0" smtClean="0">
                <a:latin typeface="Times New Roman" panose="02020603050405020304" pitchFamily="18" charset="0"/>
              </a:rPr>
              <a:t> con </a:t>
            </a:r>
            <a:r>
              <a:rPr lang="en-US" sz="2200" dirty="0" err="1" smtClean="0">
                <a:latin typeface="Times New Roman" panose="02020603050405020304" pitchFamily="18" charset="0"/>
              </a:rPr>
              <a:t>làm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được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để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các</a:t>
            </a:r>
            <a:r>
              <a:rPr lang="en-US" sz="2200" dirty="0" smtClean="0">
                <a:latin typeface="Times New Roman" panose="02020603050405020304" pitchFamily="18" charset="0"/>
              </a:rPr>
              <a:t> con </a:t>
            </a:r>
            <a:r>
              <a:rPr lang="en-US" sz="2200" dirty="0" err="1" smtClean="0">
                <a:latin typeface="Times New Roman" panose="02020603050405020304" pitchFamily="18" charset="0"/>
              </a:rPr>
              <a:t>không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có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một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suy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nghĩ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cứ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nhìn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thấy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bài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cực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trị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là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bỏ</a:t>
            </a:r>
            <a:r>
              <a:rPr lang="en-US" sz="2200" dirty="0" smtClean="0">
                <a:latin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</a:rPr>
              <a:t>không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suy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nghĩ</a:t>
            </a:r>
            <a:r>
              <a:rPr lang="en-US" sz="2200" dirty="0" smtClean="0">
                <a:latin typeface="Times New Roman" panose="02020603050405020304" pitchFamily="18" charset="0"/>
              </a:rPr>
              <a:t>. </a:t>
            </a:r>
            <a:endParaRPr lang="en-US" sz="2200" dirty="0">
              <a:solidFill>
                <a:schemeClr val="accent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74569" y="2950512"/>
            <a:ext cx="369649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2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2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68058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 animBg="1"/>
      <p:bldP spid="25" grpId="0"/>
      <p:bldP spid="30" grpId="0"/>
      <p:bldP spid="27" grpId="0"/>
      <p:bldP spid="22" grpId="0" animBg="1"/>
      <p:bldP spid="26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2836" y="657357"/>
            <a:ext cx="9144000" cy="46146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/>
          </a:p>
        </p:txBody>
      </p:sp>
      <p:pic>
        <p:nvPicPr>
          <p:cNvPr id="19" name="Picture 18"/>
          <p:cNvPicPr/>
          <p:nvPr/>
        </p:nvPicPr>
        <p:blipFill rotWithShape="1">
          <a:blip r:embed="rId3"/>
          <a:srcRect l="41010" t="32097" r="38376" b="38698"/>
          <a:stretch/>
        </p:blipFill>
        <p:spPr bwMode="auto">
          <a:xfrm>
            <a:off x="6418" y="33013"/>
            <a:ext cx="658208" cy="541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itle 16"/>
          <p:cNvSpPr>
            <a:spLocks noGrp="1"/>
          </p:cNvSpPr>
          <p:nvPr>
            <p:ph type="title" idx="18"/>
          </p:nvPr>
        </p:nvSpPr>
        <p:spPr>
          <a:xfrm>
            <a:off x="2751160" y="33013"/>
            <a:ext cx="3507575" cy="572700"/>
          </a:xfrm>
        </p:spPr>
        <p:txBody>
          <a:bodyPr/>
          <a:lstStyle/>
          <a:p>
            <a:pPr indent="-90170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MINH HỌA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/>
          </p:nvPr>
        </p:nvGraphicFramePr>
        <p:xfrm>
          <a:off x="251782" y="663704"/>
          <a:ext cx="1155700" cy="572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7" name="Equation" r:id="rId4" imgW="1155600" imgH="571320" progId="Equation.DSMT4">
                  <p:embed/>
                </p:oleObj>
              </mc:Choice>
              <mc:Fallback>
                <p:oleObj name="Equation" r:id="rId4" imgW="115560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82" y="663704"/>
                        <a:ext cx="1155700" cy="57223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1357803" y="655588"/>
            <a:ext cx="32800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(ĐK: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0, x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1; x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9)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kumimoji="0" lang="en-US" altLang="en-US" sz="24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836" y="1150265"/>
            <a:ext cx="469872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pt-BR" sz="22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 Tìm x </a:t>
            </a:r>
            <a:r>
              <a:rPr lang="pt-BR" sz="22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 Z để P có giá trị nguyên.</a:t>
            </a:r>
            <a:r>
              <a:rPr lang="pt-BR" sz="22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b="1" dirty="0">
              <a:solidFill>
                <a:srgbClr val="CC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68551" y="33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6418" y="6730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856148" y="850106"/>
            <a:ext cx="3247487" cy="1414463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852328" y="1338750"/>
            <a:ext cx="31630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0; 36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52328" y="892677"/>
            <a:ext cx="369649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Sai </a:t>
            </a:r>
            <a:r>
              <a:rPr lang="en-US" sz="2200" b="1" dirty="0" err="1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lầm</a:t>
            </a:r>
            <a:r>
              <a:rPr lang="en-US" sz="22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HS hay </a:t>
            </a:r>
            <a:r>
              <a:rPr lang="en-US" sz="2200" b="1" dirty="0" err="1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mắc</a:t>
            </a:r>
            <a:r>
              <a:rPr lang="en-US" sz="22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-67052" y="373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64" y="1549616"/>
            <a:ext cx="4251466" cy="3593884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4584836" y="2499888"/>
            <a:ext cx="4518799" cy="2643611"/>
          </a:xfrm>
          <a:prstGeom prst="roundRect">
            <a:avLst/>
          </a:prstGeom>
          <a:solidFill>
            <a:schemeClr val="bg2"/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637868" y="2731417"/>
            <a:ext cx="437754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200" dirty="0" smtClean="0">
                <a:latin typeface="Times New Roman" panose="02020603050405020304" pitchFamily="18" charset="0"/>
              </a:rPr>
              <a:t>- </a:t>
            </a:r>
            <a:r>
              <a:rPr lang="en-US" sz="2200" dirty="0" err="1" smtClean="0">
                <a:latin typeface="Times New Roman" panose="02020603050405020304" pitchFamily="18" charset="0"/>
              </a:rPr>
              <a:t>Giải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thích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cho</a:t>
            </a:r>
            <a:r>
              <a:rPr lang="en-US" sz="2200" dirty="0" smtClean="0">
                <a:latin typeface="Times New Roman" panose="02020603050405020304" pitchFamily="18" charset="0"/>
              </a:rPr>
              <a:t> HS </a:t>
            </a:r>
            <a:r>
              <a:rPr lang="en-US" sz="2200" dirty="0" err="1" smtClean="0">
                <a:latin typeface="Times New Roman" panose="02020603050405020304" pitchFamily="18" charset="0"/>
              </a:rPr>
              <a:t>hiểu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ngoài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những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giá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trị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nguyên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tìm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được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</a:rPr>
              <a:t> x, </a:t>
            </a:r>
            <a:r>
              <a:rPr lang="en-US" sz="2200" dirty="0" err="1" smtClean="0">
                <a:latin typeface="Times New Roman" panose="02020603050405020304" pitchFamily="18" charset="0"/>
              </a:rPr>
              <a:t>còn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có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các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giá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trị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không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nguyên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khác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</a:rPr>
              <a:t> x </a:t>
            </a:r>
            <a:r>
              <a:rPr lang="en-US" sz="2200" dirty="0" err="1" smtClean="0">
                <a:latin typeface="Times New Roman" panose="02020603050405020304" pitchFamily="18" charset="0"/>
              </a:rPr>
              <a:t>thỏa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mãn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giá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trị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</a:rPr>
              <a:t> P </a:t>
            </a:r>
            <a:r>
              <a:rPr lang="en-US" sz="2200" dirty="0" err="1" smtClean="0">
                <a:latin typeface="Times New Roman" panose="02020603050405020304" pitchFamily="18" charset="0"/>
              </a:rPr>
              <a:t>nguyên</a:t>
            </a:r>
            <a:r>
              <a:rPr lang="en-US" sz="2200" dirty="0" smtClean="0">
                <a:latin typeface="Times New Roman" panose="02020603050405020304" pitchFamily="18" charset="0"/>
              </a:rPr>
              <a:t>. </a:t>
            </a:r>
          </a:p>
          <a:p>
            <a:pPr lvl="0" algn="just"/>
            <a:r>
              <a:rPr lang="en-US" sz="2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2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2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18921" y="2442946"/>
            <a:ext cx="369649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2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2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68444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 animBg="1"/>
      <p:bldP spid="25" grpId="0"/>
      <p:bldP spid="30" grpId="0"/>
      <p:bldP spid="26" grpId="0" animBg="1"/>
      <p:bldP spid="28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2836" y="657357"/>
            <a:ext cx="9144000" cy="46146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/>
          </a:p>
        </p:txBody>
      </p:sp>
      <p:pic>
        <p:nvPicPr>
          <p:cNvPr id="19" name="Picture 18"/>
          <p:cNvPicPr/>
          <p:nvPr/>
        </p:nvPicPr>
        <p:blipFill rotWithShape="1">
          <a:blip r:embed="rId3"/>
          <a:srcRect l="41010" t="32097" r="38376" b="38698"/>
          <a:stretch/>
        </p:blipFill>
        <p:spPr bwMode="auto">
          <a:xfrm>
            <a:off x="6418" y="33013"/>
            <a:ext cx="658208" cy="541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itle 16"/>
          <p:cNvSpPr>
            <a:spLocks noGrp="1"/>
          </p:cNvSpPr>
          <p:nvPr>
            <p:ph type="title" idx="18"/>
          </p:nvPr>
        </p:nvSpPr>
        <p:spPr>
          <a:xfrm>
            <a:off x="2751160" y="33013"/>
            <a:ext cx="3507575" cy="572700"/>
          </a:xfrm>
        </p:spPr>
        <p:txBody>
          <a:bodyPr/>
          <a:lstStyle/>
          <a:p>
            <a:pPr indent="-90170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MINH HỌA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/>
          </p:nvPr>
        </p:nvGraphicFramePr>
        <p:xfrm>
          <a:off x="251782" y="663704"/>
          <a:ext cx="1155700" cy="572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8" name="Equation" r:id="rId4" imgW="1155600" imgH="571320" progId="Equation.DSMT4">
                  <p:embed/>
                </p:oleObj>
              </mc:Choice>
              <mc:Fallback>
                <p:oleObj name="Equation" r:id="rId4" imgW="115560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82" y="663704"/>
                        <a:ext cx="1155700" cy="57223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1357803" y="655588"/>
            <a:ext cx="32800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(ĐK: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0, x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1; x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9)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kumimoji="0" lang="en-US" altLang="en-US" sz="24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68551" y="33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6418" y="6730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489483" y="886420"/>
            <a:ext cx="3614152" cy="1914605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559434" y="1231365"/>
            <a:ext cx="3463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8: 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 Z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P  Z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x. </a:t>
            </a:r>
            <a:endParaRPr lang="en-US" sz="2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52328" y="892677"/>
            <a:ext cx="369649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Sai </a:t>
            </a:r>
            <a:r>
              <a:rPr lang="en-US" sz="2200" b="1" dirty="0" err="1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lầm</a:t>
            </a:r>
            <a:r>
              <a:rPr lang="en-US" sz="22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HS hay </a:t>
            </a:r>
            <a:r>
              <a:rPr lang="en-US" sz="2200" b="1" dirty="0" err="1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mắc</a:t>
            </a:r>
            <a:r>
              <a:rPr lang="en-US" sz="22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2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-67052" y="373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-59384" y="1243682"/>
            <a:ext cx="46442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pt-BR" sz="22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9) Tìm x </a:t>
            </a:r>
            <a:r>
              <a:rPr lang="pt-BR" sz="22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 R để P có giá trị nguyên.</a:t>
            </a:r>
            <a:endParaRPr lang="en-US" sz="2200" b="1" dirty="0">
              <a:solidFill>
                <a:srgbClr val="CC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45" y="1674569"/>
            <a:ext cx="5266429" cy="3439922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5489483" y="2878581"/>
            <a:ext cx="3660935" cy="1414592"/>
          </a:xfrm>
          <a:prstGeom prst="roundRect">
            <a:avLst/>
          </a:prstGeom>
          <a:solidFill>
            <a:schemeClr val="bg2"/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489483" y="2801025"/>
            <a:ext cx="36141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+)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en-US" sz="2200" dirty="0" smtClean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23308" y="2815712"/>
            <a:ext cx="369649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2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2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30631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30" grpId="0"/>
      <p:bldP spid="22" grpId="0"/>
      <p:bldP spid="26" grpId="0" animBg="1"/>
      <p:bldP spid="28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418" y="713876"/>
            <a:ext cx="9144000" cy="44296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/>
          <p:nvPr/>
        </p:nvPicPr>
        <p:blipFill rotWithShape="1">
          <a:blip r:embed="rId3"/>
          <a:srcRect l="41010" t="32097" r="38376" b="38698"/>
          <a:stretch/>
        </p:blipFill>
        <p:spPr bwMode="auto">
          <a:xfrm>
            <a:off x="112544" y="7975"/>
            <a:ext cx="710670" cy="5889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itle 16"/>
          <p:cNvSpPr>
            <a:spLocks noGrp="1"/>
          </p:cNvSpPr>
          <p:nvPr>
            <p:ph type="title" idx="18"/>
          </p:nvPr>
        </p:nvSpPr>
        <p:spPr>
          <a:xfrm>
            <a:off x="2737282" y="67308"/>
            <a:ext cx="3507575" cy="572700"/>
          </a:xfrm>
        </p:spPr>
        <p:txBody>
          <a:bodyPr/>
          <a:lstStyle/>
          <a:p>
            <a:pPr indent="-90170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MINH HỌA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352269" y="713876"/>
            <a:ext cx="3166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/>
            <a:r>
              <a:rPr lang="pt-BR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2 biểu thức: 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690150"/>
              </p:ext>
            </p:extLst>
          </p:nvPr>
        </p:nvGraphicFramePr>
        <p:xfrm>
          <a:off x="2151989" y="764974"/>
          <a:ext cx="12858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7" name="Equation" r:id="rId4" imgW="1117440" imgH="571320" progId="Equation.DSMT4">
                  <p:embed/>
                </p:oleObj>
              </mc:Choice>
              <mc:Fallback>
                <p:oleObj name="Equation" r:id="rId4" imgW="111744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989" y="764974"/>
                        <a:ext cx="1285875" cy="571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497044"/>
              </p:ext>
            </p:extLst>
          </p:nvPr>
        </p:nvGraphicFramePr>
        <p:xfrm>
          <a:off x="3807647" y="785468"/>
          <a:ext cx="23383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8" name="Equation" r:id="rId6" imgW="1930320" imgH="571320" progId="Equation.DSMT4">
                  <p:embed/>
                </p:oleObj>
              </mc:Choice>
              <mc:Fallback>
                <p:oleObj name="Equation" r:id="rId6" imgW="193032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7647" y="785468"/>
                        <a:ext cx="2338387" cy="571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3033703" y="782460"/>
            <a:ext cx="30894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/>
            <a:r>
              <a:rPr lang="pt-BR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6034641" y="819891"/>
            <a:ext cx="32207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0, x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1; x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9)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kumimoji="0" lang="en-US" altLang="en-US" sz="24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864" y="1353960"/>
            <a:ext cx="4232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pt-BR" sz="2400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Tính giá trị của A khi x = </a:t>
            </a:r>
            <a:r>
              <a:rPr lang="en-US" sz="2400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2400" b="1" dirty="0">
              <a:solidFill>
                <a:srgbClr val="99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34151"/>
              </p:ext>
            </p:extLst>
          </p:nvPr>
        </p:nvGraphicFramePr>
        <p:xfrm>
          <a:off x="199251" y="2203736"/>
          <a:ext cx="349844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9" name="Equation" r:id="rId8" imgW="2679480" imgH="672840" progId="Equation.DSMT4">
                  <p:embed/>
                </p:oleObj>
              </mc:Choice>
              <mc:Fallback>
                <p:oleObj name="Equation" r:id="rId8" imgW="2679480" imgH="672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51" y="2203736"/>
                        <a:ext cx="3498445" cy="673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>
          <a:xfrm>
            <a:off x="84976" y="1745458"/>
            <a:ext cx="4397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Thay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x = 16 (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tmđk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vào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A, ta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có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  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2165" y="2876701"/>
            <a:ext cx="2813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Vậy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 = 3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khi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x = 16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33097" y="1556806"/>
            <a:ext cx="4524363" cy="1591933"/>
          </a:xfrm>
          <a:prstGeom prst="roundRect">
            <a:avLst/>
          </a:prstGeom>
          <a:solidFill>
            <a:schemeClr val="bg2"/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1" name="Rectangle 30"/>
          <p:cNvSpPr/>
          <p:nvPr/>
        </p:nvSpPr>
        <p:spPr>
          <a:xfrm>
            <a:off x="4734770" y="1613603"/>
            <a:ext cx="36964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Sai </a:t>
            </a:r>
            <a:r>
              <a:rPr lang="en-US" sz="2400" b="1" dirty="0" err="1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lầm</a:t>
            </a:r>
            <a:r>
              <a:rPr lang="en-US" sz="24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HS hay </a:t>
            </a:r>
            <a:r>
              <a:rPr lang="en-US" sz="2400" b="1" dirty="0" err="1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mắc</a:t>
            </a:r>
            <a:r>
              <a:rPr lang="en-US" sz="24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535226" y="2001124"/>
            <a:ext cx="4450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x.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tắt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sai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58224" y="3337391"/>
            <a:ext cx="4524363" cy="1591933"/>
          </a:xfrm>
          <a:prstGeom prst="roundRect">
            <a:avLst/>
          </a:prstGeom>
          <a:solidFill>
            <a:schemeClr val="accent3"/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3" name="Rectangle 32"/>
          <p:cNvSpPr/>
          <p:nvPr/>
        </p:nvSpPr>
        <p:spPr>
          <a:xfrm>
            <a:off x="4762744" y="3296723"/>
            <a:ext cx="36964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4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4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HS: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563200" y="3684244"/>
            <a:ext cx="445020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3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ĐKXĐ </a:t>
            </a:r>
            <a:r>
              <a:rPr lang="en-US" sz="23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3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cẩn</a:t>
            </a: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thận</a:t>
            </a: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từng</a:t>
            </a: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bước</a:t>
            </a: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3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Dùng</a:t>
            </a: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máy</a:t>
            </a: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kiểm</a:t>
            </a: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tra</a:t>
            </a: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endParaRPr lang="en-US" sz="23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23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0" grpId="0" animBg="1"/>
      <p:bldP spid="31" grpId="0"/>
      <p:bldP spid="32" grpId="0"/>
      <p:bldP spid="17" grpId="0" animBg="1"/>
      <p:bldP spid="33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418" y="604319"/>
            <a:ext cx="9144000" cy="4668454"/>
          </a:xfrm>
          <a:prstGeom prst="rect">
            <a:avLst/>
          </a:prstGeom>
          <a:solidFill>
            <a:srgbClr val="F7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/>
          <p:nvPr/>
        </p:nvPicPr>
        <p:blipFill rotWithShape="1">
          <a:blip r:embed="rId3"/>
          <a:srcRect l="41010" t="32097" r="38376" b="38698"/>
          <a:stretch/>
        </p:blipFill>
        <p:spPr bwMode="auto">
          <a:xfrm>
            <a:off x="6418" y="33013"/>
            <a:ext cx="658208" cy="541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itle 16"/>
          <p:cNvSpPr>
            <a:spLocks noGrp="1"/>
          </p:cNvSpPr>
          <p:nvPr>
            <p:ph type="title" idx="18"/>
          </p:nvPr>
        </p:nvSpPr>
        <p:spPr>
          <a:xfrm>
            <a:off x="717560" y="4852"/>
            <a:ext cx="3507575" cy="572700"/>
          </a:xfrm>
        </p:spPr>
        <p:txBody>
          <a:bodyPr/>
          <a:lstStyle/>
          <a:p>
            <a:pPr indent="-90170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MINH HỌA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4263"/>
              </p:ext>
            </p:extLst>
          </p:nvPr>
        </p:nvGraphicFramePr>
        <p:xfrm>
          <a:off x="4364845" y="59447"/>
          <a:ext cx="1155700" cy="572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0" name="Equation" r:id="rId4" imgW="1155600" imgH="571320" progId="Equation.DSMT4">
                  <p:embed/>
                </p:oleObj>
              </mc:Choice>
              <mc:Fallback>
                <p:oleObj name="Equation" r:id="rId4" imgW="115560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845" y="59447"/>
                        <a:ext cx="1155700" cy="57223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5393538" y="37344"/>
            <a:ext cx="32800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(ĐK: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0, x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1; x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9)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kumimoji="0" lang="en-US" altLang="en-US" sz="24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68551" y="33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6418" y="6730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-67052" y="373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-67052" y="604319"/>
                <a:ext cx="9144000" cy="421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pt-BR" sz="21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10) Tìm giá trị của m để phương trình </a:t>
                </a:r>
                <a:r>
                  <a:rPr lang="pt-BR" sz="2100" b="1" dirty="0" smtClean="0">
                    <a:solidFill>
                      <a:srgbClr val="99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mP </a:t>
                </a:r>
                <a:r>
                  <a:rPr lang="pt-BR" sz="2100" b="1" dirty="0">
                    <a:solidFill>
                      <a:srgbClr val="99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2100" b="1" i="1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100" b="1" i="1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rad>
                  </m:oMath>
                </a14:m>
                <a:r>
                  <a:rPr lang="en-US" sz="2100" b="1" dirty="0">
                    <a:solidFill>
                      <a:srgbClr val="99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+1 (1</a:t>
                </a:r>
                <a:r>
                  <a:rPr lang="en-US" sz="2100" b="1" dirty="0" smtClean="0">
                    <a:solidFill>
                      <a:srgbClr val="99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100" b="1" dirty="0">
                    <a:solidFill>
                      <a:srgbClr val="99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1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pt-BR" sz="21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nghiệm phân biệt.</a:t>
                </a:r>
                <a:endParaRPr lang="en-US" sz="21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7052" y="604319"/>
                <a:ext cx="9144000" cy="421397"/>
              </a:xfrm>
              <a:prstGeom prst="rect">
                <a:avLst/>
              </a:prstGeom>
              <a:blipFill rotWithShape="0">
                <a:blip r:embed="rId6"/>
                <a:stretch>
                  <a:fillRect l="-800" t="-7246" r="-467" b="-28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8" y="1052483"/>
            <a:ext cx="5987660" cy="4144206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6206544" y="1272809"/>
            <a:ext cx="2883747" cy="1099132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173104" y="1759949"/>
            <a:ext cx="30507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∆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0</a:t>
            </a:r>
            <a:endParaRPr lang="en-US" sz="2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173104" y="1381653"/>
            <a:ext cx="279214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Sai </a:t>
            </a:r>
            <a:r>
              <a:rPr lang="en-US" sz="2100" b="1" dirty="0" err="1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lầm</a:t>
            </a:r>
            <a:r>
              <a:rPr lang="en-US" sz="21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HS hay </a:t>
            </a:r>
            <a:r>
              <a:rPr lang="en-US" sz="2100" b="1" dirty="0" err="1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mắc</a:t>
            </a:r>
            <a:r>
              <a:rPr lang="en-US" sz="21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084541" y="2499889"/>
            <a:ext cx="3019094" cy="1865856"/>
          </a:xfrm>
          <a:prstGeom prst="roundRect">
            <a:avLst/>
          </a:prstGeom>
          <a:solidFill>
            <a:schemeClr val="bg2"/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084541" y="2800811"/>
            <a:ext cx="29247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200" dirty="0" smtClean="0">
                <a:latin typeface="Times New Roman" panose="02020603050405020304" pitchFamily="18" charset="0"/>
              </a:rPr>
              <a:t>- </a:t>
            </a:r>
            <a:r>
              <a:rPr lang="en-US" sz="2200" dirty="0" err="1" smtClean="0">
                <a:latin typeface="Times New Roman" panose="02020603050405020304" pitchFamily="18" charset="0"/>
              </a:rPr>
              <a:t>Nhấn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mạnh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điều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kiện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biến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để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xác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định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dấu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nghiệm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phương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trình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bậc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hai</a:t>
            </a:r>
            <a:r>
              <a:rPr lang="en-US" sz="2200" dirty="0" smtClean="0">
                <a:latin typeface="Times New Roman" panose="02020603050405020304" pitchFamily="18" charset="0"/>
              </a:rPr>
              <a:t>. </a:t>
            </a:r>
            <a:endParaRPr lang="en-US" sz="2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545717" y="2442946"/>
            <a:ext cx="246969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2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2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45055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7" grpId="0"/>
      <p:bldP spid="32" grpId="0"/>
      <p:bldP spid="34" grpId="0" animBg="1"/>
      <p:bldP spid="35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4" name="Google Shape;1234;p51"/>
          <p:cNvGrpSpPr/>
          <p:nvPr/>
        </p:nvGrpSpPr>
        <p:grpSpPr>
          <a:xfrm>
            <a:off x="2000240" y="1832608"/>
            <a:ext cx="5180347" cy="2996885"/>
            <a:chOff x="1765391" y="268295"/>
            <a:chExt cx="5489400" cy="4283100"/>
          </a:xfrm>
        </p:grpSpPr>
        <p:sp>
          <p:nvSpPr>
            <p:cNvPr id="1235" name="Google Shape;1235;p51"/>
            <p:cNvSpPr/>
            <p:nvPr/>
          </p:nvSpPr>
          <p:spPr>
            <a:xfrm rot="10800000" flipH="1">
              <a:off x="1765391" y="268295"/>
              <a:ext cx="5489400" cy="4283100"/>
            </a:xfrm>
            <a:prstGeom prst="snip1Rect">
              <a:avLst>
                <a:gd name="adj" fmla="val 17909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1"/>
            <p:cNvSpPr/>
            <p:nvPr/>
          </p:nvSpPr>
          <p:spPr>
            <a:xfrm rot="5400000">
              <a:off x="6592941" y="3879435"/>
              <a:ext cx="754500" cy="567300"/>
            </a:xfrm>
            <a:prstGeom prst="rtTriangle">
              <a:avLst/>
            </a:prstGeom>
            <a:solidFill>
              <a:srgbClr val="F8F7E0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7" name="Google Shape;1237;p51"/>
          <p:cNvSpPr txBox="1">
            <a:spLocks noGrp="1"/>
          </p:cNvSpPr>
          <p:nvPr>
            <p:ph type="ctrTitle"/>
          </p:nvPr>
        </p:nvSpPr>
        <p:spPr>
          <a:xfrm>
            <a:off x="946295" y="720688"/>
            <a:ext cx="7589778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thầy cô đã lắng nghe !</a:t>
            </a:r>
            <a:endParaRPr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8" name="Google Shape;1238;p51"/>
          <p:cNvSpPr txBox="1">
            <a:spLocks noGrp="1"/>
          </p:cNvSpPr>
          <p:nvPr>
            <p:ph type="subTitle" idx="1"/>
          </p:nvPr>
        </p:nvSpPr>
        <p:spPr>
          <a:xfrm>
            <a:off x="2053166" y="2046249"/>
            <a:ext cx="4538236" cy="251154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 smtClean="0">
                <a:solidFill>
                  <a:schemeClr val="dk1"/>
                </a:solidFill>
              </a:rPr>
              <a:t>Chúc</a:t>
            </a:r>
            <a:r>
              <a:rPr lang="en-US" sz="4000" dirty="0" smtClean="0">
                <a:solidFill>
                  <a:schemeClr val="dk1"/>
                </a:solidFill>
              </a:rPr>
              <a:t> </a:t>
            </a:r>
            <a:r>
              <a:rPr lang="en-US" sz="4000" dirty="0" err="1" smtClean="0">
                <a:solidFill>
                  <a:schemeClr val="dk1"/>
                </a:solidFill>
              </a:rPr>
              <a:t>các</a:t>
            </a:r>
            <a:r>
              <a:rPr lang="en-US" sz="4000" dirty="0" smtClean="0">
                <a:solidFill>
                  <a:schemeClr val="dk1"/>
                </a:solidFill>
              </a:rPr>
              <a:t> </a:t>
            </a:r>
            <a:r>
              <a:rPr lang="en-US" sz="4000" dirty="0" err="1" smtClean="0">
                <a:solidFill>
                  <a:schemeClr val="dk1"/>
                </a:solidFill>
              </a:rPr>
              <a:t>thầy</a:t>
            </a:r>
            <a:r>
              <a:rPr lang="en-US" sz="4000" dirty="0" smtClean="0">
                <a:solidFill>
                  <a:schemeClr val="dk1"/>
                </a:solidFill>
              </a:rPr>
              <a:t> </a:t>
            </a:r>
            <a:r>
              <a:rPr lang="en-US" sz="4000" dirty="0" err="1" smtClean="0">
                <a:solidFill>
                  <a:schemeClr val="dk1"/>
                </a:solidFill>
              </a:rPr>
              <a:t>cô</a:t>
            </a:r>
            <a:r>
              <a:rPr lang="en-US" sz="4000" dirty="0" smtClean="0">
                <a:solidFill>
                  <a:schemeClr val="dk1"/>
                </a:solidFill>
              </a:rPr>
              <a:t> </a:t>
            </a:r>
            <a:r>
              <a:rPr lang="en-US" sz="4000" dirty="0" err="1" smtClean="0">
                <a:solidFill>
                  <a:schemeClr val="dk1"/>
                </a:solidFill>
              </a:rPr>
              <a:t>mạnh</a:t>
            </a:r>
            <a:r>
              <a:rPr lang="en-US" sz="4000" dirty="0" smtClean="0">
                <a:solidFill>
                  <a:schemeClr val="dk1"/>
                </a:solidFill>
              </a:rPr>
              <a:t> </a:t>
            </a:r>
            <a:r>
              <a:rPr lang="en-US" sz="4000" dirty="0" err="1" smtClean="0">
                <a:solidFill>
                  <a:schemeClr val="dk1"/>
                </a:solidFill>
              </a:rPr>
              <a:t>khỏe</a:t>
            </a:r>
            <a:r>
              <a:rPr lang="en-US" sz="4000" dirty="0" smtClean="0">
                <a:solidFill>
                  <a:schemeClr val="dk1"/>
                </a:solidFill>
              </a:rPr>
              <a:t> ! </a:t>
            </a:r>
            <a:endParaRPr sz="40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1" name="Picture 40"/>
          <p:cNvPicPr/>
          <p:nvPr/>
        </p:nvPicPr>
        <p:blipFill rotWithShape="1">
          <a:blip r:embed="rId3"/>
          <a:srcRect l="41010" t="32097" r="38376" b="38698"/>
          <a:stretch/>
        </p:blipFill>
        <p:spPr bwMode="auto">
          <a:xfrm>
            <a:off x="0" y="-1"/>
            <a:ext cx="1093386" cy="10068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22156" y="715798"/>
            <a:ext cx="9144000" cy="46146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/>
          <p:nvPr/>
        </p:nvPicPr>
        <p:blipFill rotWithShape="1">
          <a:blip r:embed="rId3"/>
          <a:srcRect l="41010" t="32097" r="38376" b="38698"/>
          <a:stretch/>
        </p:blipFill>
        <p:spPr bwMode="auto">
          <a:xfrm>
            <a:off x="128508" y="7975"/>
            <a:ext cx="694705" cy="6219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itle 16"/>
          <p:cNvSpPr>
            <a:spLocks noGrp="1"/>
          </p:cNvSpPr>
          <p:nvPr>
            <p:ph type="title" idx="18"/>
          </p:nvPr>
        </p:nvSpPr>
        <p:spPr>
          <a:xfrm>
            <a:off x="2737282" y="67308"/>
            <a:ext cx="3507575" cy="572700"/>
          </a:xfrm>
        </p:spPr>
        <p:txBody>
          <a:bodyPr/>
          <a:lstStyle/>
          <a:p>
            <a:pPr indent="-90170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MINH HỌA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352269" y="713876"/>
            <a:ext cx="3166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/>
            <a:r>
              <a:rPr lang="pt-BR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2 biểu thức: 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2151989" y="764974"/>
          <a:ext cx="12858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74" name="Equation" r:id="rId4" imgW="1117440" imgH="571320" progId="Equation.DSMT4">
                  <p:embed/>
                </p:oleObj>
              </mc:Choice>
              <mc:Fallback>
                <p:oleObj name="Equation" r:id="rId4" imgW="111744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989" y="764974"/>
                        <a:ext cx="1285875" cy="571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3807647" y="785468"/>
          <a:ext cx="23383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75" name="Equation" r:id="rId6" imgW="1930320" imgH="571320" progId="Equation.DSMT4">
                  <p:embed/>
                </p:oleObj>
              </mc:Choice>
              <mc:Fallback>
                <p:oleObj name="Equation" r:id="rId6" imgW="193032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7647" y="785468"/>
                        <a:ext cx="2338387" cy="571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3033703" y="782460"/>
            <a:ext cx="30894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/>
            <a:r>
              <a:rPr lang="pt-BR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6034641" y="819891"/>
            <a:ext cx="32207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0, x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1; x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9)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kumimoji="0" lang="en-US" altLang="en-US" sz="24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0082" y="1330956"/>
            <a:ext cx="3441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pt-BR" sz="24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pt-BR" sz="24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giá trị của A </a:t>
            </a:r>
            <a:r>
              <a:rPr lang="pt-BR" sz="24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endParaRPr lang="en-US" sz="2400" b="1" dirty="0">
              <a:solidFill>
                <a:srgbClr val="CC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9802" y="2605235"/>
            <a:ext cx="89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Thay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486439" y="1395088"/>
            <a:ext cx="3590542" cy="1696769"/>
          </a:xfrm>
          <a:prstGeom prst="roundRect">
            <a:avLst/>
          </a:prstGeom>
          <a:solidFill>
            <a:schemeClr val="bg2"/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525996" y="1431555"/>
            <a:ext cx="36964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Sai </a:t>
            </a:r>
            <a:r>
              <a:rPr lang="en-US" sz="2400" b="1" dirty="0" err="1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lầm</a:t>
            </a:r>
            <a:r>
              <a:rPr lang="en-US" sz="24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HS hay </a:t>
            </a:r>
            <a:r>
              <a:rPr lang="en-US" sz="2400" b="1" dirty="0" err="1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mắc</a:t>
            </a:r>
            <a:r>
              <a:rPr lang="en-US" sz="24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498114" y="1788409"/>
                <a:ext cx="4428426" cy="5002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+) </a:t>
                </a:r>
                <a:r>
                  <a:rPr lang="en-US" sz="2400" dirty="0" err="1" smtClean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</a:t>
                </a:r>
                <a:r>
                  <a:rPr lang="en-US" sz="24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sai</a:t>
                </a:r>
                <a:r>
                  <a:rPr lang="en-US" sz="24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=1-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114" y="1788409"/>
                <a:ext cx="4428426" cy="500202"/>
              </a:xfrm>
              <a:prstGeom prst="rect">
                <a:avLst/>
              </a:prstGeom>
              <a:blipFill rotWithShape="0">
                <a:blip r:embed="rId8"/>
                <a:stretch>
                  <a:fillRect l="-2204" t="-1220" b="-28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004579"/>
              </p:ext>
            </p:extLst>
          </p:nvPr>
        </p:nvGraphicFramePr>
        <p:xfrm>
          <a:off x="3434204" y="1359218"/>
          <a:ext cx="1422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76" name="Equation" r:id="rId9" imgW="1168200" imgH="342720" progId="Equation.DSMT4">
                  <p:embed/>
                </p:oleObj>
              </mc:Choice>
              <mc:Fallback>
                <p:oleObj name="Equation" r:id="rId9" imgW="11682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4204" y="1359218"/>
                        <a:ext cx="1422400" cy="34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032296"/>
              </p:ext>
            </p:extLst>
          </p:nvPr>
        </p:nvGraphicFramePr>
        <p:xfrm>
          <a:off x="175451" y="1652626"/>
          <a:ext cx="4437062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77" name="Equation" r:id="rId11" imgW="3644640" imgH="622080" progId="Equation.DSMT4">
                  <p:embed/>
                </p:oleObj>
              </mc:Choice>
              <mc:Fallback>
                <p:oleObj name="Equation" r:id="rId11" imgW="364464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51" y="1652626"/>
                        <a:ext cx="4437062" cy="62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11044"/>
              </p:ext>
            </p:extLst>
          </p:nvPr>
        </p:nvGraphicFramePr>
        <p:xfrm>
          <a:off x="128509" y="2136566"/>
          <a:ext cx="312261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78" name="Equation" r:id="rId13" imgW="2565360" imgH="583920" progId="Equation.DSMT4">
                  <p:embed/>
                </p:oleObj>
              </mc:Choice>
              <mc:Fallback>
                <p:oleObj name="Equation" r:id="rId13" imgW="256536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09" y="2136566"/>
                        <a:ext cx="3122613" cy="584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86924"/>
              </p:ext>
            </p:extLst>
          </p:nvPr>
        </p:nvGraphicFramePr>
        <p:xfrm>
          <a:off x="759249" y="2645244"/>
          <a:ext cx="1468437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79" name="Equation" r:id="rId15" imgW="1206360" imgH="342720" progId="Equation.DSMT4">
                  <p:embed/>
                </p:oleObj>
              </mc:Choice>
              <mc:Fallback>
                <p:oleObj name="Equation" r:id="rId15" imgW="120636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249" y="2645244"/>
                        <a:ext cx="1468437" cy="34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45"/>
          <p:cNvSpPr/>
          <p:nvPr/>
        </p:nvSpPr>
        <p:spPr>
          <a:xfrm>
            <a:off x="2176739" y="2603046"/>
            <a:ext cx="1901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vào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A, ta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có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427651" y="1659293"/>
            <a:ext cx="1098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tmđk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48" name="Picture 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46" y="3068552"/>
            <a:ext cx="3820505" cy="75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49508" y="3871955"/>
            <a:ext cx="774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Vậy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141606"/>
              </p:ext>
            </p:extLst>
          </p:nvPr>
        </p:nvGraphicFramePr>
        <p:xfrm>
          <a:off x="772771" y="3830470"/>
          <a:ext cx="141763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80" name="Equation" r:id="rId18" imgW="1231560" imgH="596880" progId="Equation.DSMT4">
                  <p:embed/>
                </p:oleObj>
              </mc:Choice>
              <mc:Fallback>
                <p:oleObj name="Equation" r:id="rId18" imgW="1231560" imgH="596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771" y="3830470"/>
                        <a:ext cx="1417637" cy="596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/>
          <p:cNvSpPr/>
          <p:nvPr/>
        </p:nvSpPr>
        <p:spPr>
          <a:xfrm>
            <a:off x="2237187" y="3901297"/>
            <a:ext cx="577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khi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068531"/>
              </p:ext>
            </p:extLst>
          </p:nvPr>
        </p:nvGraphicFramePr>
        <p:xfrm>
          <a:off x="2860853" y="3957470"/>
          <a:ext cx="15160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81" name="Equation" r:id="rId20" imgW="1244520" imgH="342720" progId="Equation.DSMT4">
                  <p:embed/>
                </p:oleObj>
              </mc:Choice>
              <mc:Fallback>
                <p:oleObj name="Equation" r:id="rId20" imgW="124452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0853" y="3957470"/>
                        <a:ext cx="1516063" cy="34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52"/>
          <p:cNvSpPr/>
          <p:nvPr/>
        </p:nvSpPr>
        <p:spPr>
          <a:xfrm>
            <a:off x="5541834" y="2223846"/>
            <a:ext cx="35711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+)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trục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căn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mẫu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4923027" y="3149324"/>
            <a:ext cx="4153954" cy="1897871"/>
          </a:xfrm>
          <a:prstGeom prst="roundRect">
            <a:avLst/>
          </a:prstGeom>
          <a:solidFill>
            <a:schemeClr val="accent3"/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5234598" y="3145495"/>
            <a:ext cx="45013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4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4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4923027" y="3487119"/>
                <a:ext cx="4220973" cy="8804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+) </a:t>
                </a:r>
                <a:r>
                  <a:rPr lang="en-US" sz="2400" dirty="0" err="1" smtClean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4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4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tốt</a:t>
                </a:r>
                <a:r>
                  <a:rPr lang="en-US" sz="24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4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endParaRPr lang="en-US" sz="2400" dirty="0" smtClean="0">
                  <a:solidFill>
                    <a:schemeClr val="accent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400" i="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A</a:t>
                </a:r>
                <a:endParaRPr lang="en-US" sz="24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027" y="3487119"/>
                <a:ext cx="4220973" cy="880434"/>
              </a:xfrm>
              <a:prstGeom prst="rect">
                <a:avLst/>
              </a:prstGeom>
              <a:blipFill rotWithShape="0">
                <a:blip r:embed="rId22"/>
                <a:stretch>
                  <a:fillRect l="-2312" t="-5556" b="-15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/>
          <p:cNvSpPr/>
          <p:nvPr/>
        </p:nvSpPr>
        <p:spPr>
          <a:xfrm>
            <a:off x="4946665" y="4216198"/>
            <a:ext cx="4197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+)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Trục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căn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03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 animBg="1"/>
      <p:bldP spid="39" grpId="0"/>
      <p:bldP spid="40" grpId="0"/>
      <p:bldP spid="46" grpId="0"/>
      <p:bldP spid="47" grpId="0"/>
      <p:bldP spid="49" grpId="0"/>
      <p:bldP spid="51" grpId="0"/>
      <p:bldP spid="53" grpId="0"/>
      <p:bldP spid="54" grpId="0" animBg="1"/>
      <p:bldP spid="55" grpId="0"/>
      <p:bldP spid="56" grpId="0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417" y="640008"/>
            <a:ext cx="9144000" cy="46146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/>
          <p:nvPr/>
        </p:nvPicPr>
        <p:blipFill rotWithShape="1">
          <a:blip r:embed="rId3"/>
          <a:srcRect l="41010" t="32097" r="38376" b="38698"/>
          <a:stretch/>
        </p:blipFill>
        <p:spPr bwMode="auto">
          <a:xfrm>
            <a:off x="70236" y="7975"/>
            <a:ext cx="752977" cy="6636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itle 16"/>
          <p:cNvSpPr>
            <a:spLocks noGrp="1"/>
          </p:cNvSpPr>
          <p:nvPr>
            <p:ph type="title" idx="18"/>
          </p:nvPr>
        </p:nvSpPr>
        <p:spPr>
          <a:xfrm>
            <a:off x="2737282" y="67308"/>
            <a:ext cx="3507575" cy="572700"/>
          </a:xfrm>
        </p:spPr>
        <p:txBody>
          <a:bodyPr/>
          <a:lstStyle/>
          <a:p>
            <a:pPr indent="-90170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MINH HỌA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352269" y="713876"/>
            <a:ext cx="3166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/>
            <a:r>
              <a:rPr lang="pt-BR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2 biểu thức: 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2151989" y="764974"/>
          <a:ext cx="12858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03" name="Equation" r:id="rId4" imgW="1117440" imgH="571320" progId="Equation.DSMT4">
                  <p:embed/>
                </p:oleObj>
              </mc:Choice>
              <mc:Fallback>
                <p:oleObj name="Equation" r:id="rId4" imgW="111744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989" y="764974"/>
                        <a:ext cx="1285875" cy="571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3807647" y="785468"/>
          <a:ext cx="23383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04" name="Equation" r:id="rId6" imgW="1930320" imgH="571320" progId="Equation.DSMT4">
                  <p:embed/>
                </p:oleObj>
              </mc:Choice>
              <mc:Fallback>
                <p:oleObj name="Equation" r:id="rId6" imgW="193032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7647" y="785468"/>
                        <a:ext cx="2338387" cy="571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3033703" y="782460"/>
            <a:ext cx="30894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/>
            <a:r>
              <a:rPr lang="pt-BR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6034641" y="819891"/>
            <a:ext cx="32207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0, x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1; x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9)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kumimoji="0" lang="en-US" altLang="en-US" sz="24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54788" y="1407785"/>
            <a:ext cx="5085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b="1" dirty="0" smtClean="0">
                <a:solidFill>
                  <a:srgbClr val="99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2) </a:t>
            </a:r>
            <a:r>
              <a:rPr lang="en-US" sz="2400" b="1" dirty="0" err="1">
                <a:solidFill>
                  <a:srgbClr val="99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99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99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rgbClr val="99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99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b="1" dirty="0">
                <a:solidFill>
                  <a:srgbClr val="99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99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99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99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en-US" sz="2400" b="1" dirty="0" err="1">
                <a:solidFill>
                  <a:srgbClr val="99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99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(2x - </a:t>
            </a:r>
            <a:r>
              <a:rPr lang="en-US" sz="2400" b="1" dirty="0" smtClean="0">
                <a:solidFill>
                  <a:srgbClr val="99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5)</a:t>
            </a:r>
            <a:r>
              <a:rPr lang="en-US" sz="2400" b="1" baseline="30000" dirty="0" smtClean="0">
                <a:solidFill>
                  <a:srgbClr val="99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99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99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1</a:t>
            </a:r>
            <a:endParaRPr lang="en-US" sz="2400" b="1" dirty="0">
              <a:solidFill>
                <a:srgbClr val="99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636230"/>
              </p:ext>
            </p:extLst>
          </p:nvPr>
        </p:nvGraphicFramePr>
        <p:xfrm>
          <a:off x="137516" y="1848166"/>
          <a:ext cx="140811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05" name="Equation" r:id="rId8" imgW="850680" imgH="304560" progId="Equation.DSMT4">
                  <p:embed/>
                </p:oleObj>
              </mc:Choice>
              <mc:Fallback>
                <p:oleObj name="Equation" r:id="rId8" imgW="8506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516" y="1848166"/>
                        <a:ext cx="1408112" cy="504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/>
          <p:cNvSpPr/>
          <p:nvPr/>
        </p:nvSpPr>
        <p:spPr>
          <a:xfrm>
            <a:off x="-59281" y="3337979"/>
            <a:ext cx="31678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= 2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427158"/>
              </p:ext>
            </p:extLst>
          </p:nvPr>
        </p:nvGraphicFramePr>
        <p:xfrm>
          <a:off x="89208" y="3789553"/>
          <a:ext cx="2738438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06" name="Equation" r:id="rId10" imgW="1612800" imgH="457200" progId="Equation.DSMT4">
                  <p:embed/>
                </p:oleObj>
              </mc:Choice>
              <mc:Fallback>
                <p:oleObj name="Equation" r:id="rId10" imgW="1612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08" y="3789553"/>
                        <a:ext cx="2738438" cy="776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ounded Rectangle 34"/>
          <p:cNvSpPr/>
          <p:nvPr/>
        </p:nvSpPr>
        <p:spPr>
          <a:xfrm>
            <a:off x="4142667" y="1883745"/>
            <a:ext cx="4811983" cy="1298292"/>
          </a:xfrm>
          <a:prstGeom prst="roundRect">
            <a:avLst/>
          </a:prstGeom>
          <a:solidFill>
            <a:schemeClr val="bg2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3" name="Rectangle 42"/>
          <p:cNvSpPr/>
          <p:nvPr/>
        </p:nvSpPr>
        <p:spPr>
          <a:xfrm>
            <a:off x="4297788" y="1876158"/>
            <a:ext cx="36964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Sai </a:t>
            </a:r>
            <a:r>
              <a:rPr lang="en-US" sz="2300" b="1" dirty="0" err="1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lầm</a:t>
            </a:r>
            <a:r>
              <a:rPr lang="en-US" sz="23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HS hay </a:t>
            </a:r>
            <a:r>
              <a:rPr lang="en-US" sz="2300" b="1" dirty="0" err="1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mắc</a:t>
            </a:r>
            <a:r>
              <a:rPr lang="en-US" sz="23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142667" y="2278305"/>
            <a:ext cx="464345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+) </a:t>
            </a:r>
            <a:r>
              <a:rPr lang="en-US" sz="23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x.</a:t>
            </a:r>
          </a:p>
          <a:p>
            <a:pPr algn="just"/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+) </a:t>
            </a:r>
            <a:r>
              <a:rPr lang="en-US" sz="23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</a:t>
            </a: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x.</a:t>
            </a:r>
            <a:endParaRPr lang="en-US" sz="2300" dirty="0">
              <a:solidFill>
                <a:srgbClr val="0000FF"/>
              </a:solidFill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6417" y="4607063"/>
            <a:ext cx="6976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 err="1" smtClean="0">
                <a:solidFill>
                  <a:srgbClr val="2503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kumimoji="0" lang="en-US" altLang="en-US" sz="2400" i="0" u="none" strike="noStrike" cap="none" normalizeH="0" baseline="0" dirty="0" smtClean="0">
              <a:ln>
                <a:noFill/>
              </a:ln>
              <a:solidFill>
                <a:srgbClr val="25032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763785"/>
              </p:ext>
            </p:extLst>
          </p:nvPr>
        </p:nvGraphicFramePr>
        <p:xfrm>
          <a:off x="778977" y="4410075"/>
          <a:ext cx="13589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07" name="Equation" r:id="rId12" imgW="799920" imgH="431640" progId="Equation.DSMT4">
                  <p:embed/>
                </p:oleObj>
              </mc:Choice>
              <mc:Fallback>
                <p:oleObj name="Equation" r:id="rId12" imgW="7999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77" y="4410075"/>
                        <a:ext cx="1358900" cy="733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581012"/>
              </p:ext>
            </p:extLst>
          </p:nvPr>
        </p:nvGraphicFramePr>
        <p:xfrm>
          <a:off x="1629624" y="1805202"/>
          <a:ext cx="1701800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08" name="Equation" r:id="rId14" imgW="1028520" imgH="965160" progId="Equation.DSMT4">
                  <p:embed/>
                </p:oleObj>
              </mc:Choice>
              <mc:Fallback>
                <p:oleObj name="Equation" r:id="rId14" imgW="1028520" imgH="96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9624" y="1805202"/>
                        <a:ext cx="1701800" cy="1597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ounded Rectangle 28"/>
          <p:cNvSpPr/>
          <p:nvPr/>
        </p:nvSpPr>
        <p:spPr>
          <a:xfrm>
            <a:off x="4142666" y="3313069"/>
            <a:ext cx="4811983" cy="1866635"/>
          </a:xfrm>
          <a:prstGeom prst="roundRect">
            <a:avLst/>
          </a:prstGeom>
          <a:solidFill>
            <a:schemeClr val="accent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0" name="Rectangle 29"/>
          <p:cNvSpPr/>
          <p:nvPr/>
        </p:nvSpPr>
        <p:spPr>
          <a:xfrm>
            <a:off x="4297788" y="3347314"/>
            <a:ext cx="36964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00" b="1" dirty="0" err="1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3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3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226927" y="3671599"/>
            <a:ext cx="464345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+) </a:t>
            </a:r>
            <a:r>
              <a:rPr lang="en-US" sz="23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sz="23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lũy</a:t>
            </a: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thừa</a:t>
            </a: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3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tuyệt</a:t>
            </a: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+) </a:t>
            </a:r>
            <a:r>
              <a:rPr lang="en-US" sz="23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sz="23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3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ĐKXĐ </a:t>
            </a:r>
            <a:r>
              <a:rPr lang="en-US" sz="23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3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86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5" grpId="0" animBg="1"/>
      <p:bldP spid="43" grpId="0"/>
      <p:bldP spid="58" grpId="0"/>
      <p:bldP spid="26" grpId="0"/>
      <p:bldP spid="29" grpId="0" animBg="1"/>
      <p:bldP spid="30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417" y="752851"/>
            <a:ext cx="9144000" cy="46146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/>
          <p:nvPr/>
        </p:nvPicPr>
        <p:blipFill rotWithShape="1">
          <a:blip r:embed="rId3"/>
          <a:srcRect l="41010" t="32097" r="38376" b="38698"/>
          <a:stretch/>
        </p:blipFill>
        <p:spPr bwMode="auto">
          <a:xfrm>
            <a:off x="59450" y="7975"/>
            <a:ext cx="763764" cy="6309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itle 16"/>
          <p:cNvSpPr>
            <a:spLocks noGrp="1"/>
          </p:cNvSpPr>
          <p:nvPr>
            <p:ph type="title" idx="18"/>
          </p:nvPr>
        </p:nvSpPr>
        <p:spPr>
          <a:xfrm>
            <a:off x="2737282" y="67308"/>
            <a:ext cx="3507575" cy="572700"/>
          </a:xfrm>
        </p:spPr>
        <p:txBody>
          <a:bodyPr/>
          <a:lstStyle/>
          <a:p>
            <a:pPr indent="-90170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MINH HỌA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352269" y="713876"/>
            <a:ext cx="3166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/>
            <a:r>
              <a:rPr lang="pt-BR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2 biểu thức: 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2151989" y="764974"/>
          <a:ext cx="12858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08" name="Equation" r:id="rId4" imgW="1117440" imgH="571320" progId="Equation.DSMT4">
                  <p:embed/>
                </p:oleObj>
              </mc:Choice>
              <mc:Fallback>
                <p:oleObj name="Equation" r:id="rId4" imgW="111744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989" y="764974"/>
                        <a:ext cx="1285875" cy="571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3807647" y="785468"/>
          <a:ext cx="23383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09" name="Equation" r:id="rId6" imgW="1930320" imgH="571320" progId="Equation.DSMT4">
                  <p:embed/>
                </p:oleObj>
              </mc:Choice>
              <mc:Fallback>
                <p:oleObj name="Equation" r:id="rId6" imgW="193032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7647" y="785468"/>
                        <a:ext cx="2338387" cy="571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3033703" y="782460"/>
            <a:ext cx="30894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/>
            <a:r>
              <a:rPr lang="pt-BR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6034641" y="819891"/>
            <a:ext cx="32207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0, x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1; x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9)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kumimoji="0" lang="en-US" altLang="en-US" sz="24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1291371"/>
            <a:ext cx="4238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pt-BR" sz="24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Rút gọn biểu thức P = B : A </a:t>
            </a:r>
            <a:endParaRPr lang="en-US" sz="2400" b="1" dirty="0">
              <a:solidFill>
                <a:srgbClr val="CC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432910" y="1454581"/>
            <a:ext cx="4711090" cy="776328"/>
          </a:xfrm>
          <a:prstGeom prst="roundRect">
            <a:avLst/>
          </a:prstGeom>
          <a:solidFill>
            <a:schemeClr val="bg2"/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715190" y="1414243"/>
            <a:ext cx="36964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Sai </a:t>
            </a:r>
            <a:r>
              <a:rPr lang="en-US" sz="2400" b="1" dirty="0" err="1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lầm</a:t>
            </a:r>
            <a:r>
              <a:rPr lang="en-US" sz="24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HS hay </a:t>
            </a:r>
            <a:r>
              <a:rPr lang="en-US" sz="2400" b="1" dirty="0" err="1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mắc</a:t>
            </a:r>
            <a:r>
              <a:rPr lang="en-US" sz="24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370233" y="1724419"/>
            <a:ext cx="49363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L</a:t>
            </a:r>
            <a:r>
              <a:rPr lang="vi-VN" sz="24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àm </a:t>
            </a:r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tắt, bỏ bước nên dễ </a:t>
            </a:r>
            <a:r>
              <a:rPr lang="vi-VN" sz="24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sai. </a:t>
            </a:r>
            <a:endParaRPr lang="en-US" sz="2400" dirty="0">
              <a:solidFill>
                <a:srgbClr val="0000CC"/>
              </a:solidFill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935880"/>
              </p:ext>
            </p:extLst>
          </p:nvPr>
        </p:nvGraphicFramePr>
        <p:xfrm>
          <a:off x="99379" y="1782804"/>
          <a:ext cx="4333531" cy="611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10" name="Equation" r:id="rId8" imgW="3873240" imgH="634680" progId="Equation.DSMT4">
                  <p:embed/>
                </p:oleObj>
              </mc:Choice>
              <mc:Fallback>
                <p:oleObj name="Equation" r:id="rId8" imgW="387324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9" y="1782804"/>
                        <a:ext cx="4333531" cy="6110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725950"/>
              </p:ext>
            </p:extLst>
          </p:nvPr>
        </p:nvGraphicFramePr>
        <p:xfrm>
          <a:off x="109585" y="2341973"/>
          <a:ext cx="3360738" cy="148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11" name="Equation" r:id="rId10" imgW="3187440" imgH="1562040" progId="Equation.DSMT4">
                  <p:embed/>
                </p:oleObj>
              </mc:Choice>
              <mc:Fallback>
                <p:oleObj name="Equation" r:id="rId10" imgW="3187440" imgH="1562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85" y="2341973"/>
                        <a:ext cx="3360738" cy="1484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917231"/>
              </p:ext>
            </p:extLst>
          </p:nvPr>
        </p:nvGraphicFramePr>
        <p:xfrm>
          <a:off x="99379" y="3901223"/>
          <a:ext cx="11557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12" name="Equation" r:id="rId12" imgW="1155600" imgH="571320" progId="Equation.DSMT4">
                  <p:embed/>
                </p:oleObj>
              </mc:Choice>
              <mc:Fallback>
                <p:oleObj name="Equation" r:id="rId12" imgW="115560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9" y="3901223"/>
                        <a:ext cx="11557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59450" y="23245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4450277" y="2359114"/>
            <a:ext cx="4635154" cy="2071444"/>
          </a:xfrm>
          <a:prstGeom prst="roundRect">
            <a:avLst/>
          </a:prstGeom>
          <a:solidFill>
            <a:schemeClr val="accent3"/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578417" y="2380329"/>
            <a:ext cx="36964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4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4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578417" y="2742375"/>
            <a:ext cx="450701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mỉ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65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3" grpId="0"/>
      <p:bldP spid="34" grpId="0"/>
      <p:bldP spid="62" grpId="0" animBg="1"/>
      <p:bldP spid="63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424" y="713876"/>
            <a:ext cx="9144000" cy="46146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/>
          <p:nvPr/>
        </p:nvPicPr>
        <p:blipFill rotWithShape="1">
          <a:blip r:embed="rId3"/>
          <a:srcRect l="41010" t="32097" r="38376" b="38698"/>
          <a:stretch/>
        </p:blipFill>
        <p:spPr bwMode="auto">
          <a:xfrm>
            <a:off x="59450" y="7975"/>
            <a:ext cx="763764" cy="6699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itle 16"/>
          <p:cNvSpPr>
            <a:spLocks noGrp="1"/>
          </p:cNvSpPr>
          <p:nvPr>
            <p:ph type="title" idx="18"/>
          </p:nvPr>
        </p:nvSpPr>
        <p:spPr>
          <a:xfrm>
            <a:off x="2737282" y="67308"/>
            <a:ext cx="3507575" cy="572700"/>
          </a:xfrm>
        </p:spPr>
        <p:txBody>
          <a:bodyPr/>
          <a:lstStyle/>
          <a:p>
            <a:pPr indent="-90170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MINH HỌA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352269" y="713876"/>
            <a:ext cx="3166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/>
            <a:r>
              <a:rPr lang="pt-BR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2 biểu thức: 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2151989" y="764974"/>
          <a:ext cx="12858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29" name="Equation" r:id="rId4" imgW="1117440" imgH="571320" progId="Equation.DSMT4">
                  <p:embed/>
                </p:oleObj>
              </mc:Choice>
              <mc:Fallback>
                <p:oleObj name="Equation" r:id="rId4" imgW="111744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989" y="764974"/>
                        <a:ext cx="1285875" cy="571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3807647" y="785468"/>
          <a:ext cx="23383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30" name="Equation" r:id="rId6" imgW="1930320" imgH="571320" progId="Equation.DSMT4">
                  <p:embed/>
                </p:oleObj>
              </mc:Choice>
              <mc:Fallback>
                <p:oleObj name="Equation" r:id="rId6" imgW="193032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7647" y="785468"/>
                        <a:ext cx="2338387" cy="571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3033703" y="782460"/>
            <a:ext cx="30894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/>
            <a:r>
              <a:rPr lang="pt-BR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6034641" y="819891"/>
            <a:ext cx="32207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0, x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1; x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9)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kumimoji="0" lang="en-US" altLang="en-US" sz="24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1291371"/>
            <a:ext cx="4238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pt-BR" sz="24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Rút gọn biểu thức P = B : A </a:t>
            </a:r>
            <a:endParaRPr lang="en-US" sz="2400" b="1" dirty="0">
              <a:solidFill>
                <a:srgbClr val="CC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594095"/>
              </p:ext>
            </p:extLst>
          </p:nvPr>
        </p:nvGraphicFramePr>
        <p:xfrm>
          <a:off x="85042" y="1722429"/>
          <a:ext cx="4333531" cy="611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31" name="Equation" r:id="rId8" imgW="3873240" imgH="634680" progId="Equation.DSMT4">
                  <p:embed/>
                </p:oleObj>
              </mc:Choice>
              <mc:Fallback>
                <p:oleObj name="Equation" r:id="rId8" imgW="387324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42" y="1722429"/>
                        <a:ext cx="4333531" cy="6110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320537"/>
              </p:ext>
            </p:extLst>
          </p:nvPr>
        </p:nvGraphicFramePr>
        <p:xfrm>
          <a:off x="99379" y="2304952"/>
          <a:ext cx="3360738" cy="148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32" name="Equation" r:id="rId10" imgW="3187440" imgH="1562040" progId="Equation.DSMT4">
                  <p:embed/>
                </p:oleObj>
              </mc:Choice>
              <mc:Fallback>
                <p:oleObj name="Equation" r:id="rId10" imgW="3187440" imgH="1562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9" y="2304952"/>
                        <a:ext cx="3360738" cy="1484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885920"/>
              </p:ext>
            </p:extLst>
          </p:nvPr>
        </p:nvGraphicFramePr>
        <p:xfrm>
          <a:off x="99379" y="3825227"/>
          <a:ext cx="1155700" cy="574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33" name="Equation" r:id="rId12" imgW="1155600" imgH="571320" progId="Equation.DSMT4">
                  <p:embed/>
                </p:oleObj>
              </mc:Choice>
              <mc:Fallback>
                <p:oleObj name="Equation" r:id="rId12" imgW="115560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9" y="3825227"/>
                        <a:ext cx="1155700" cy="57449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59450" y="23245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4439327" y="1429404"/>
            <a:ext cx="4667372" cy="3792728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96420" y="1722429"/>
            <a:ext cx="43531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/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656891" y="2341973"/>
            <a:ext cx="423224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/>
            <a:r>
              <a:rPr lang="vi-VN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vi-VN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1" algn="just"/>
            <a:r>
              <a:rPr 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vi-VN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vi-VN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vi-VN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vi-VN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vi-VN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vi-VN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vi-VN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vi-VN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vi-VN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95945" y="1428049"/>
            <a:ext cx="46551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</p:spTree>
    <p:extLst>
      <p:ext uri="{BB962C8B-B14F-4D97-AF65-F5344CB8AC3E}">
        <p14:creationId xmlns:p14="http://schemas.microsoft.com/office/powerpoint/2010/main" val="152663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133" y="708934"/>
            <a:ext cx="9144000" cy="46146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/>
          <p:nvPr/>
        </p:nvPicPr>
        <p:blipFill rotWithShape="1">
          <a:blip r:embed="rId3"/>
          <a:srcRect l="41010" t="32097" r="38376" b="38698"/>
          <a:stretch/>
        </p:blipFill>
        <p:spPr bwMode="auto">
          <a:xfrm>
            <a:off x="59450" y="7975"/>
            <a:ext cx="763764" cy="6699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itle 16"/>
          <p:cNvSpPr>
            <a:spLocks noGrp="1"/>
          </p:cNvSpPr>
          <p:nvPr>
            <p:ph type="title" idx="18"/>
          </p:nvPr>
        </p:nvSpPr>
        <p:spPr>
          <a:xfrm>
            <a:off x="2737282" y="67308"/>
            <a:ext cx="3507575" cy="572700"/>
          </a:xfrm>
        </p:spPr>
        <p:txBody>
          <a:bodyPr/>
          <a:lstStyle/>
          <a:p>
            <a:pPr indent="-90170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MINH HỌA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352269" y="713876"/>
            <a:ext cx="3166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/>
            <a:r>
              <a:rPr lang="pt-BR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2 biểu thức: 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2151989" y="764974"/>
          <a:ext cx="12858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8" name="Equation" r:id="rId4" imgW="1117440" imgH="571320" progId="Equation.DSMT4">
                  <p:embed/>
                </p:oleObj>
              </mc:Choice>
              <mc:Fallback>
                <p:oleObj name="Equation" r:id="rId4" imgW="111744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989" y="764974"/>
                        <a:ext cx="1285875" cy="571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3807647" y="785468"/>
          <a:ext cx="23383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9" name="Equation" r:id="rId6" imgW="1930320" imgH="571320" progId="Equation.DSMT4">
                  <p:embed/>
                </p:oleObj>
              </mc:Choice>
              <mc:Fallback>
                <p:oleObj name="Equation" r:id="rId6" imgW="193032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7647" y="785468"/>
                        <a:ext cx="2338387" cy="571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3033703" y="782460"/>
            <a:ext cx="30894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/>
            <a:r>
              <a:rPr lang="pt-BR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6034641" y="819891"/>
            <a:ext cx="32207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0, x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1; x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9)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kumimoji="0" lang="en-US" altLang="en-US" sz="24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1291371"/>
            <a:ext cx="4238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pt-BR" sz="24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Rút gọn biểu thức P = B : A </a:t>
            </a:r>
            <a:endParaRPr lang="en-US" sz="2400" b="1" dirty="0">
              <a:solidFill>
                <a:srgbClr val="CC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412879"/>
              </p:ext>
            </p:extLst>
          </p:nvPr>
        </p:nvGraphicFramePr>
        <p:xfrm>
          <a:off x="195874" y="1800282"/>
          <a:ext cx="1155700" cy="574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0" name="Equation" r:id="rId8" imgW="1155600" imgH="571320" progId="Equation.DSMT4">
                  <p:embed/>
                </p:oleObj>
              </mc:Choice>
              <mc:Fallback>
                <p:oleObj name="Equation" r:id="rId8" imgW="115560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74" y="1800282"/>
                        <a:ext cx="1155700" cy="57449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59450" y="23245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4309837" y="1792607"/>
            <a:ext cx="4667372" cy="760177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46618" y="2114621"/>
            <a:ext cx="43531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/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646143" y="1820241"/>
            <a:ext cx="46551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hay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647251"/>
              </p:ext>
            </p:extLst>
          </p:nvPr>
        </p:nvGraphicFramePr>
        <p:xfrm>
          <a:off x="195874" y="2374773"/>
          <a:ext cx="1892301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1" name="Equation" r:id="rId10" imgW="1892160" imgH="774360" progId="Equation.DSMT4">
                  <p:embed/>
                </p:oleObj>
              </mc:Choice>
              <mc:Fallback>
                <p:oleObj name="Equation" r:id="rId10" imgW="189216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74" y="2374773"/>
                        <a:ext cx="1892301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/>
          <p:cNvSpPr/>
          <p:nvPr/>
        </p:nvSpPr>
        <p:spPr>
          <a:xfrm>
            <a:off x="112261" y="3150997"/>
            <a:ext cx="35201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/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287978" y="2706205"/>
            <a:ext cx="4711090" cy="1136418"/>
          </a:xfrm>
          <a:prstGeom prst="roundRect">
            <a:avLst/>
          </a:prstGeom>
          <a:solidFill>
            <a:schemeClr val="bg2"/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614710" y="2715479"/>
            <a:ext cx="46551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392220" y="3054512"/>
            <a:ext cx="43531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/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859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/>
      <p:bldP spid="29" grpId="0" animBg="1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37301" y="677914"/>
            <a:ext cx="9144000" cy="46146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/>
          <p:nvPr/>
        </p:nvPicPr>
        <p:blipFill rotWithShape="1">
          <a:blip r:embed="rId3"/>
          <a:srcRect l="41010" t="32097" r="38376" b="38698"/>
          <a:stretch/>
        </p:blipFill>
        <p:spPr bwMode="auto">
          <a:xfrm>
            <a:off x="59450" y="7975"/>
            <a:ext cx="763764" cy="6699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itle 16"/>
          <p:cNvSpPr>
            <a:spLocks noGrp="1"/>
          </p:cNvSpPr>
          <p:nvPr>
            <p:ph type="title" idx="18"/>
          </p:nvPr>
        </p:nvSpPr>
        <p:spPr>
          <a:xfrm>
            <a:off x="2737282" y="67308"/>
            <a:ext cx="3507575" cy="572700"/>
          </a:xfrm>
        </p:spPr>
        <p:txBody>
          <a:bodyPr/>
          <a:lstStyle/>
          <a:p>
            <a:pPr indent="-90170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MINH HỌA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352269" y="713876"/>
            <a:ext cx="3166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/>
            <a:r>
              <a:rPr lang="pt-BR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2 biểu thức: 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2151989" y="764974"/>
          <a:ext cx="12858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2" name="Equation" r:id="rId4" imgW="1117440" imgH="571320" progId="Equation.DSMT4">
                  <p:embed/>
                </p:oleObj>
              </mc:Choice>
              <mc:Fallback>
                <p:oleObj name="Equation" r:id="rId4" imgW="111744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989" y="764974"/>
                        <a:ext cx="1285875" cy="571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3807647" y="785468"/>
          <a:ext cx="23383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3" name="Equation" r:id="rId6" imgW="1930320" imgH="571320" progId="Equation.DSMT4">
                  <p:embed/>
                </p:oleObj>
              </mc:Choice>
              <mc:Fallback>
                <p:oleObj name="Equation" r:id="rId6" imgW="193032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7647" y="785468"/>
                        <a:ext cx="2338387" cy="571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3033703" y="782460"/>
            <a:ext cx="30894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/>
            <a:r>
              <a:rPr lang="pt-BR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6034641" y="819891"/>
            <a:ext cx="32207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0, x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1; x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9)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kumimoji="0" lang="en-US" altLang="en-US" sz="24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1291371"/>
            <a:ext cx="4238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pt-BR" sz="24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Rút gọn biểu thức P = B : A </a:t>
            </a:r>
            <a:endParaRPr lang="en-US" sz="2400" b="1" dirty="0">
              <a:solidFill>
                <a:srgbClr val="CC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59450" y="23245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61889" y="185247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006906"/>
              </p:ext>
            </p:extLst>
          </p:nvPr>
        </p:nvGraphicFramePr>
        <p:xfrm>
          <a:off x="138922" y="2091717"/>
          <a:ext cx="3511803" cy="3109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4" name="Equation" r:id="rId8" imgW="2552400" imgH="2260440" progId="Equation.DSMT4">
                  <p:embed/>
                </p:oleObj>
              </mc:Choice>
              <mc:Fallback>
                <p:oleObj name="Equation" r:id="rId8" imgW="2552400" imgH="22604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922" y="2091717"/>
                        <a:ext cx="3511803" cy="31096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1889" y="411307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9450" y="1726440"/>
            <a:ext cx="191675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/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312463" y="1588924"/>
            <a:ext cx="3978772" cy="839576"/>
          </a:xfrm>
          <a:prstGeom prst="roundRect">
            <a:avLst/>
          </a:prstGeom>
          <a:solidFill>
            <a:schemeClr val="bg2"/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594743" y="1548586"/>
            <a:ext cx="36964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Sai </a:t>
            </a:r>
            <a:r>
              <a:rPr lang="en-US" sz="2400" b="1" dirty="0" err="1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lầm</a:t>
            </a:r>
            <a:r>
              <a:rPr lang="en-US" sz="24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HS hay </a:t>
            </a:r>
            <a:r>
              <a:rPr lang="en-US" sz="2400" b="1" dirty="0" err="1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mắc</a:t>
            </a:r>
            <a:r>
              <a:rPr lang="en-US" sz="2400" b="1" dirty="0" smtClean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249786" y="1858762"/>
            <a:ext cx="49363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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116193" y="2626534"/>
            <a:ext cx="4667372" cy="1486543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255283" y="2725536"/>
            <a:ext cx="46551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116192" y="3024064"/>
            <a:ext cx="46277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/>
            <a:r>
              <a:rPr 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Dấu</a:t>
            </a:r>
            <a:r>
              <a:rPr 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“” </a:t>
            </a:r>
            <a:r>
              <a:rPr 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dùng</a:t>
            </a:r>
            <a:r>
              <a:rPr 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biến</a:t>
            </a:r>
            <a:r>
              <a:rPr 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đổi</a:t>
            </a:r>
            <a:r>
              <a:rPr 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phương</a:t>
            </a:r>
            <a:r>
              <a:rPr 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trình</a:t>
            </a:r>
            <a:r>
              <a:rPr 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bất</a:t>
            </a:r>
            <a:r>
              <a:rPr 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phương</a:t>
            </a:r>
            <a:r>
              <a:rPr 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trình</a:t>
            </a:r>
            <a:r>
              <a:rPr 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đẳng</a:t>
            </a:r>
            <a:r>
              <a:rPr 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thức</a:t>
            </a:r>
            <a:r>
              <a:rPr 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bất</a:t>
            </a:r>
            <a:r>
              <a:rPr 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đẳng</a:t>
            </a:r>
            <a:r>
              <a:rPr 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thức</a:t>
            </a:r>
            <a:r>
              <a:rPr 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endParaRPr lang="en-US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59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2" grpId="0"/>
      <p:bldP spid="34" grpId="0"/>
      <p:bldP spid="35" grpId="0" animBg="1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7260" y="713876"/>
            <a:ext cx="9144000" cy="46146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/>
          <p:nvPr/>
        </p:nvPicPr>
        <p:blipFill rotWithShape="1">
          <a:blip r:embed="rId3"/>
          <a:srcRect l="41010" t="32097" r="38376" b="38698"/>
          <a:stretch/>
        </p:blipFill>
        <p:spPr bwMode="auto">
          <a:xfrm>
            <a:off x="59450" y="7974"/>
            <a:ext cx="763763" cy="590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itle 16"/>
          <p:cNvSpPr>
            <a:spLocks noGrp="1"/>
          </p:cNvSpPr>
          <p:nvPr>
            <p:ph type="title" idx="18"/>
          </p:nvPr>
        </p:nvSpPr>
        <p:spPr>
          <a:xfrm>
            <a:off x="2737282" y="67308"/>
            <a:ext cx="3507575" cy="572700"/>
          </a:xfrm>
        </p:spPr>
        <p:txBody>
          <a:bodyPr/>
          <a:lstStyle/>
          <a:p>
            <a:pPr indent="-90170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MINH HỌA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352269" y="713876"/>
            <a:ext cx="3166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/>
            <a:r>
              <a:rPr lang="pt-BR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2 biểu thức: 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2151989" y="764974"/>
          <a:ext cx="12858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51" name="Equation" r:id="rId4" imgW="1117440" imgH="571320" progId="Equation.DSMT4">
                  <p:embed/>
                </p:oleObj>
              </mc:Choice>
              <mc:Fallback>
                <p:oleObj name="Equation" r:id="rId4" imgW="111744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989" y="764974"/>
                        <a:ext cx="1285875" cy="571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3807647" y="785468"/>
          <a:ext cx="23383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52" name="Equation" r:id="rId6" imgW="1930320" imgH="571320" progId="Equation.DSMT4">
                  <p:embed/>
                </p:oleObj>
              </mc:Choice>
              <mc:Fallback>
                <p:oleObj name="Equation" r:id="rId6" imgW="193032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7647" y="785468"/>
                        <a:ext cx="2338387" cy="571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3033703" y="782460"/>
            <a:ext cx="30894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/>
            <a:r>
              <a:rPr lang="pt-BR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6034641" y="819891"/>
            <a:ext cx="32207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0, x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1; x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9)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kumimoji="0" lang="en-US" altLang="en-US" sz="24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1291371"/>
            <a:ext cx="4238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pt-BR" sz="24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Rút gọn biểu thức P = B : A </a:t>
            </a:r>
            <a:endParaRPr lang="en-US" sz="2400" b="1" dirty="0">
              <a:solidFill>
                <a:srgbClr val="CC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/>
          </p:nvPr>
        </p:nvGraphicFramePr>
        <p:xfrm>
          <a:off x="99379" y="1782804"/>
          <a:ext cx="4333531" cy="611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53" name="Equation" r:id="rId8" imgW="3873240" imgH="634680" progId="Equation.DSMT4">
                  <p:embed/>
                </p:oleObj>
              </mc:Choice>
              <mc:Fallback>
                <p:oleObj name="Equation" r:id="rId8" imgW="387324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9" y="1782804"/>
                        <a:ext cx="4333531" cy="6110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/>
          </p:nvPr>
        </p:nvGraphicFramePr>
        <p:xfrm>
          <a:off x="109585" y="2341973"/>
          <a:ext cx="3360738" cy="148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54" name="Equation" r:id="rId10" imgW="3187440" imgH="1562040" progId="Equation.DSMT4">
                  <p:embed/>
                </p:oleObj>
              </mc:Choice>
              <mc:Fallback>
                <p:oleObj name="Equation" r:id="rId10" imgW="3187440" imgH="1562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85" y="2341973"/>
                        <a:ext cx="3360738" cy="1484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/>
          </p:nvPr>
        </p:nvGraphicFramePr>
        <p:xfrm>
          <a:off x="99379" y="3901223"/>
          <a:ext cx="11557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55" name="Equation" r:id="rId12" imgW="1155600" imgH="571320" progId="Equation.DSMT4">
                  <p:embed/>
                </p:oleObj>
              </mc:Choice>
              <mc:Fallback>
                <p:oleObj name="Equation" r:id="rId12" imgW="115560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9" y="3901223"/>
                        <a:ext cx="11557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59450" y="23245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4853094" y="1570494"/>
            <a:ext cx="4236356" cy="2330729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164906" y="1587890"/>
            <a:ext cx="19165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endParaRPr lang="en-US" sz="20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1174556" y="3901223"/>
            <a:ext cx="32800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(ĐK: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0, x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1; x 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9)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kumimoji="0" lang="en-US" altLang="en-US" sz="240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895115" y="1929668"/>
            <a:ext cx="416606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ĐKXĐ </a:t>
            </a:r>
            <a:r>
              <a:rPr lang="en-US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ĐKXĐ </a:t>
            </a:r>
            <a:r>
              <a:rPr lang="en-US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043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30" grpId="0"/>
      <p:bldP spid="32" grpId="0"/>
    </p:bldLst>
  </p:timing>
</p:sld>
</file>

<file path=ppt/theme/theme1.xml><?xml version="1.0" encoding="utf-8"?>
<a:theme xmlns:a="http://schemas.openxmlformats.org/drawingml/2006/main" name="Math Subject for Elementary -4th Grade: Practice Standards by Slidesgo">
  <a:themeElements>
    <a:clrScheme name="Simple Light">
      <a:dk1>
        <a:srgbClr val="143E63"/>
      </a:dk1>
      <a:lt1>
        <a:srgbClr val="34679A"/>
      </a:lt1>
      <a:dk2>
        <a:srgbClr val="D0F3FF"/>
      </a:dk2>
      <a:lt2>
        <a:srgbClr val="F8F3DE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143E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2360</TotalTime>
  <Words>1928</Words>
  <PresentationFormat>On-screen Show (16:9)</PresentationFormat>
  <Paragraphs>243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Wingdings</vt:lpstr>
      <vt:lpstr>Bebas Neue</vt:lpstr>
      <vt:lpstr>Merriweather Sans</vt:lpstr>
      <vt:lpstr>Lato</vt:lpstr>
      <vt:lpstr>Cambria Math</vt:lpstr>
      <vt:lpstr>Arial</vt:lpstr>
      <vt:lpstr>Bitter</vt:lpstr>
      <vt:lpstr>.VnTime</vt:lpstr>
      <vt:lpstr>Times New Roman</vt:lpstr>
      <vt:lpstr>Symbol</vt:lpstr>
      <vt:lpstr>Math Subject for Elementary -4th Grade: Practice Standards by Slidesgo</vt:lpstr>
      <vt:lpstr>Equation</vt:lpstr>
      <vt:lpstr>PowerPoint Presentation</vt:lpstr>
      <vt:lpstr>VÍ DỤ MINH HỌA </vt:lpstr>
      <vt:lpstr>VÍ DỤ MINH HỌA </vt:lpstr>
      <vt:lpstr>VÍ DỤ MINH HỌA </vt:lpstr>
      <vt:lpstr>VÍ DỤ MINH HỌA </vt:lpstr>
      <vt:lpstr>VÍ DỤ MINH HỌA </vt:lpstr>
      <vt:lpstr>VÍ DỤ MINH HỌA </vt:lpstr>
      <vt:lpstr>VÍ DỤ MINH HỌA </vt:lpstr>
      <vt:lpstr>VÍ DỤ MINH HỌA </vt:lpstr>
      <vt:lpstr>VÍ DỤ MINH HỌA </vt:lpstr>
      <vt:lpstr>VÍ DỤ MINH HỌA </vt:lpstr>
      <vt:lpstr>VÍ DỤ MINH HỌA </vt:lpstr>
      <vt:lpstr>VÍ DỤ MINH HỌA </vt:lpstr>
      <vt:lpstr>VÍ DỤ MINH HỌA </vt:lpstr>
      <vt:lpstr>VÍ DỤ MINH HỌA </vt:lpstr>
      <vt:lpstr>VÍ DỤ MINH HỌA </vt:lpstr>
      <vt:lpstr>VÍ DỤ MINH HỌA </vt:lpstr>
      <vt:lpstr>VÍ DỤ MINH HỌA </vt:lpstr>
      <vt:lpstr>VÍ DỤ MINH HỌA </vt:lpstr>
      <vt:lpstr>VÍ DỤ MINH HỌA </vt:lpstr>
      <vt:lpstr>Cảm ơn các thầy cô đã lắng nghe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2022-04-12T02:15:08Z</dcterms:modified>
</cp:coreProperties>
</file>