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3" r:id="rId3"/>
    <p:sldMasterId id="2147483730" r:id="rId4"/>
    <p:sldMasterId id="2147483745" r:id="rId5"/>
  </p:sldMasterIdLst>
  <p:notesMasterIdLst>
    <p:notesMasterId r:id="rId47"/>
  </p:notesMasterIdLst>
  <p:sldIdLst>
    <p:sldId id="415"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7" r:id="rId29"/>
    <p:sldId id="406" r:id="rId30"/>
    <p:sldId id="408" r:id="rId31"/>
    <p:sldId id="409" r:id="rId32"/>
    <p:sldId id="410"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4660"/>
  </p:normalViewPr>
  <p:slideViewPr>
    <p:cSldViewPr snapToGrid="0">
      <p:cViewPr varScale="1">
        <p:scale>
          <a:sx n="70" d="100"/>
          <a:sy n="70"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DCE53-A2F2-4603-BBE3-45E9386CF1F0}"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B49-907D-4CC2-8BF0-658A5EC612AB}" type="slidenum">
              <a:rPr lang="en-US" smtClean="0"/>
              <a:t>‹#›</a:t>
            </a:fld>
            <a:endParaRPr lang="en-US"/>
          </a:p>
        </p:txBody>
      </p:sp>
    </p:spTree>
    <p:extLst>
      <p:ext uri="{BB962C8B-B14F-4D97-AF65-F5344CB8AC3E}">
        <p14:creationId xmlns:p14="http://schemas.microsoft.com/office/powerpoint/2010/main" val="25392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125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462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35213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17055295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4965979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51684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78092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04519131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2484137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526293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8512491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6599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547408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92153790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669673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037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6749373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87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1227599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277766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415631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2377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8DC61-0F60-4C9F-AC88-76DC925C7C71}"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25811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451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23957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23045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0697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750048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379356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5672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3269639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3299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8DC61-0F60-4C9F-AC88-76DC925C7C71}"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03383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025192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76975839"/>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49570306"/>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140825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63457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45084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26854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412110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2572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059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8DC61-0F60-4C9F-AC88-76DC925C7C71}"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2945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110786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A72964-DC64-4D95-B634-8E5D54B45EB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14109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5F7DAB-6C47-406A-A371-43EA7C19401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03959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8BAEDF-B15F-4E38-A989-4329D4E40C1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71807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13D60C-AA91-4971-8CD8-564B95F47D45}"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20443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4EC4AC-4B11-45F1-B086-5976DADA60D0}"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857186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595827-0533-4C3C-A3E8-26F3574F1897}"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2388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510E10-BCFE-41A3-935D-D0227D0017E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3782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1E43D2-E133-45BD-ADC1-87B838B88DAB}"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86346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5E4FB2-BD81-40E7-BD71-542296F857B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03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8DC61-0F60-4C9F-AC88-76DC925C7C71}"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06767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43E274-E2DB-4824-B056-2D56149E788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7250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F6743C-F011-4E63-999B-CF54B6594E3A}"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95826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327078-0529-4C94-8739-0BF520C894F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91653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ED4C9-ADBA-4E37-97DA-7D15FCA5835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85003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67F626-11D2-471B-A346-5C815B934BA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6388653"/>
      </p:ext>
    </p:extLst>
  </p:cSld>
  <p:clrMapOvr>
    <a:masterClrMapping/>
  </p:clrMapOvr>
  <p:transition spd="med">
    <p:wheel spokes="8"/>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322954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253079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92910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009900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86988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C61-0F60-4C9F-AC88-76DC925C7C71}"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658608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84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355555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517849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428012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741219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6529016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42017735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11126612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6726737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0512760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998264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4518525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7019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9297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3.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4.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C61-0F60-4C9F-AC88-76DC925C7C71}"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669-F756-476C-BD74-2B2511BCED06}" type="slidenum">
              <a:rPr lang="en-US" smtClean="0"/>
              <a:t>‹#›</a:t>
            </a:fld>
            <a:endParaRPr lang="en-US"/>
          </a:p>
        </p:txBody>
      </p:sp>
    </p:spTree>
    <p:extLst>
      <p:ext uri="{BB962C8B-B14F-4D97-AF65-F5344CB8AC3E}">
        <p14:creationId xmlns:p14="http://schemas.microsoft.com/office/powerpoint/2010/main" val="1183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941072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99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ffectLst/>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ffectLst/>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C2BA60-E858-41E6-A8A2-E7A0EDCED3F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41721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5365013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hyperlink" Target="http://sites.google.com/sites/158truyenngungonaseop/131---150" TargetMode="Externa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477" y="1824029"/>
            <a:ext cx="12192000" cy="24570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a:t>
            </a:r>
          </a:p>
          <a:p>
            <a:pPr marL="1027430" marR="819150" lvl="0" indent="0" algn="ctr" defTabSz="914400" rtl="0" eaLnBrk="1" fontAlgn="auto" latinLnBrk="0" hangingPunct="1">
              <a:lnSpc>
                <a:spcPct val="150000"/>
              </a:lnSpc>
              <a:spcBef>
                <a:spcPts val="760"/>
              </a:spcBef>
              <a:spcAft>
                <a:spcPts val="0"/>
              </a:spcAft>
              <a:buClrTx/>
              <a:buSzTx/>
              <a:buFontTx/>
              <a:buNone/>
              <a:tabLst/>
              <a:defRPr/>
            </a:pPr>
            <a:r>
              <a:rPr kumimoji="0" lang="en-US" sz="5400" b="1" i="0" u="none" strike="noStrike" kern="1200" cap="none" spc="0" normalizeH="0" baseline="0" noProof="0" smtClean="0">
                <a:ln>
                  <a:noFill/>
                </a:ln>
                <a:solidFill>
                  <a:srgbClr val="FF000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BÀI 6: BÀI HỌC CUỘC SỐNG</a:t>
            </a:r>
            <a:endParaRPr kumimoji="0" lang="en-US" sz="5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6768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59" y="724104"/>
            <a:ext cx="11485417" cy="536170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03053" y="1002560"/>
            <a:ext cx="11263228" cy="4832092"/>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Xác định phương thức biểu đạt chính và thể loại của văn bản.</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Năm ông thầy bói xem voi trong hoàn cảnh nào? Điểm đặc biệt của năm ông thầy bói trong văn bản.</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 nêu cách thầy bói xem voi và phán về voi. Thái độ của các thầy bói khi phán về voi như thế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 thầy bói đều đã được sờ voi thật, mỗi thầy đã nói được một bộ phận của voi, nhưng không thầy nào nói đúng về con vật này. Sai lầm của họ là ở chỗ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5.</a:t>
            </a:r>
            <a: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Truyện ngụ ngôn "Thầy bói xem voi" cho ta bài học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viết đoạn: </a:t>
            </a:r>
            <a: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đoạn văn (5 đến 7 câu) bày tỏ suy nghĩ của em về việc biết lắng nghe ý kiến của người khác.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4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64664" y="1160060"/>
            <a:ext cx="11485417" cy="4844955"/>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05051" y="1614692"/>
            <a:ext cx="1124503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Phương thức biểu đạt chính: Tự sự.</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-Thể loại: Truyện ngụ ngôn.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Hoàn cảnh: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 buổi ế hàng, năm ông thầy bói góp tiền để thuê một con voi xem hình thù của nó ra sao?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Đặc biệt của năm 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đều bị mù;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đều muốn biết hình thù con voi</a:t>
            </a: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275429" y="216835"/>
            <a:ext cx="3395481" cy="523220"/>
          </a:xfrm>
          <a:prstGeom prst="rect">
            <a:avLst/>
          </a:prstGeom>
        </p:spPr>
        <p:txBody>
          <a:bodyPr wrap="non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làm bài đề số 2</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29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59" y="805990"/>
            <a:ext cx="11618070" cy="536170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09876" y="1070798"/>
            <a:ext cx="11500153" cy="483209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Cách các thầy bói xem voi:</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Vì mù nên họ không thấy được cả con voi mà mỗi người chỉ sờ được một bộ phận của voi nhưng họ đều tưởng đã biết tất cả về voi.</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họ phán về những bộ phận của voi mà họ sờ được đều rất đúng, họ đã dùng lối so sánh ví von để diễn tả về bộ phận mà họ đã sờ được. Để tả về voi như cái chổi sể cùn, như con đỉa, như cái cột đình, như cái quạt thóc.</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Thái độ của các thầy khi phán về voi:</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cũng quả quyết ý kiến của mình là đúng, không chấp nhận ý kiến của người khác.</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Tranh cãi quyết liệt, cuối cùng dẫn đến xô xát đánh nhau toác đầu, chảy máu.</a:t>
            </a:r>
          </a:p>
        </p:txBody>
      </p:sp>
    </p:spTree>
    <p:extLst>
      <p:ext uri="{BB962C8B-B14F-4D97-AF65-F5344CB8AC3E}">
        <p14:creationId xmlns:p14="http://schemas.microsoft.com/office/powerpoint/2010/main" val="8128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53291" y="1078173"/>
            <a:ext cx="11485417" cy="4435523"/>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41527" y="1348306"/>
            <a:ext cx="10845421" cy="3970318"/>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4:</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Sai lầm của các thầy bói là chỉ sờ thấy bộ phận mà không nhìn thấy toàn thể.</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Chủ quan trong việc nhận thức sự vật hiện tượng, tự cho là mình đúng, như vậy họ không chỉ mù mắt mà còn mù về phương pháp đánh giá, mù về sự nhận thức</a:t>
            </a: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374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09434" y="668740"/>
            <a:ext cx="11511162" cy="5539903"/>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15009" y="845930"/>
            <a:ext cx="10900012" cy="5185522"/>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5: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mn-cs"/>
              </a:rPr>
              <a:t>+ Truyện giúp cho chúng ta bài học về cách nhìn nhận, đánh giá trong cuộc sống: Phải nhìn nhận sự việc ở phương diện tổng thể, chứ không nên lấy cái bộ phận, đơn lẻ thay cho toàn thể.</a:t>
            </a:r>
            <a:b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mn-cs"/>
              </a:rPr>
              <a:t>+ Phải biết lắng nghe ý kiến của người khác, không nên bảo thủ, cố chấp cho mình là đúng.</a:t>
            </a:r>
            <a:b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141414"/>
                </a:solidFill>
                <a:effectLst/>
                <a:uLnTx/>
                <a:uFillTx/>
                <a:latin typeface="Times New Roman" panose="02020603050405020304" pitchFamily="18" charset="0"/>
                <a:ea typeface="Times New Roman" panose="02020603050405020304" pitchFamily="18" charset="0"/>
                <a:cs typeface="+mn-cs"/>
              </a:rPr>
              <a:t>+ Muốn đánh giá một sự việc hiện tượng được chính xác cần phải có sự kết hợp nhiều yếu tố tai nghe, mắt thấy...</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6416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87410" y="887877"/>
            <a:ext cx="11485417" cy="5062548"/>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73286" y="1278554"/>
            <a:ext cx="11022119"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đọc hiểu: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viết đoạn văn theo yêu cầu đề bài:</a:t>
            </a: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thức:</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đảm bảo về số câu, không được gạch đầu dòng, không mắc lỗi chính tả, ngữ pháp; hành văn trong sáng, trôi chảy.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 dung:</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MĐ: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 thiệu vấn đề nghị luận: ý nghĩa của sự lắng nghe trong cuộc sống.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TĐ:</a:t>
            </a:r>
            <a:b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Giải thích:</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 nghe</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quá trình tập trung tiếp nhận âm thanh một cách chủ động có chọn lọc, đi kèm với phân tích thông tin và đưa ra phản hồi thích hợp với những gì họ tiếp nhận.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3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32013" y="395785"/>
            <a:ext cx="11672660" cy="6168788"/>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34176" y="730114"/>
            <a:ext cx="11107364" cy="569386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nghĩa: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công việc: Lắng nghe giúp ta học hỏi kinh nghiệm, thấu hiểu tâm tư tình cảm, tính cách, sở thích, thói quen của đồng nghiệp, khách hàng, đối tác và những người xung quanh; đối với các nhà lãnh đạo, kỹ năng lắng nghe sẽ giúp họ thấu hiểu nhân viên của mình, tạo được sự gắn kết và tăng hiệu quả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cuộc sống: Lắng nghe giúp nâng cao kỹ năng giao tiếp của bạn đối với những người xung quanh, xây dựng và phát triển quan hệ; lắng nghe giúp con người hiểu nhau để thân thiết, gắn bó và tin tưởng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 chứng về sự lắng nghe: Học sinh trong giờ học tập trung lắng nghe giáo viên giảng bài để hiểu bài và nắm vững kiến thức của bài giảng.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sinh tự lấy dẫn chứng từ đời sống thực tế hàng ngày hoặc trên sách báo...</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2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51016" y="1064525"/>
            <a:ext cx="11485417" cy="4667536"/>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45909" y="1419367"/>
            <a:ext cx="11095629"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Bài học nhận thức và hành động</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cuộc sống, sự lắng nghe có vai trò rất quan trọng. Luôn biết lắng nghe và thấu hiểu đó là điều quan trọng trong cách hoàn thiện nhân cách cá nhân, xã hội, tạo nên những giá trị to lớn trong cuộc sống, văn hóa.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KĐ: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 quát, khẳng định lại vai trò ý nghĩa quan trọng của sự lắng nghe trong cuộc sống.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250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59" y="1555845"/>
            <a:ext cx="11485417" cy="4503761"/>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43801" y="2538007"/>
            <a:ext cx="10781732" cy="3539430"/>
          </a:xfrm>
          <a:prstGeom prst="rect">
            <a:avLst/>
          </a:prstGeom>
        </p:spPr>
        <p:txBody>
          <a:bodyPr wrap="square">
            <a:spAutoFit/>
          </a:bodyPr>
          <a:lstStyle/>
          <a:p>
            <a:pPr>
              <a:spcAft>
                <a:spcPts val="0"/>
              </a:spcAft>
            </a:pP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Ngày </a:t>
            </a:r>
            <a:r>
              <a:rPr lang="en-US" sz="2800" i="1">
                <a:latin typeface="Times New Roman" panose="02020603050405020304" pitchFamily="18" charset="0"/>
                <a:ea typeface="Times New Roman" panose="02020603050405020304" pitchFamily="18" charset="0"/>
                <a:cs typeface="Times New Roman" panose="02020603050405020304" pitchFamily="18" charset="0"/>
              </a:rPr>
              <a:t>xưa, thỏ lúc nào cũng cười mũi con rùa về sự chậm chạp. Nhưng rùa thì dằn lòng trước sự khoe khoang của thỏ.</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Một hôm, trước đông đủ bá thú, rùa thách thỏ chạy thi. Thỏ trả lời: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800" i="1">
                <a:latin typeface="Times New Roman" panose="02020603050405020304" pitchFamily="18" charset="0"/>
                <a:ea typeface="Times New Roman" panose="02020603050405020304" pitchFamily="18" charset="0"/>
                <a:cs typeface="Times New Roman" panose="02020603050405020304" pitchFamily="18" charset="0"/>
              </a:rPr>
              <a:t>Đừng có đùa! Bạn không biết là tôi có thể chạy cả chục vòng quanh bạn hay sao.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Rùa mỉm cười: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800" i="1">
                <a:latin typeface="Times New Roman" panose="02020603050405020304" pitchFamily="18" charset="0"/>
                <a:ea typeface="Times New Roman" panose="02020603050405020304" pitchFamily="18" charset="0"/>
                <a:cs typeface="Times New Roman" panose="02020603050405020304" pitchFamily="18" charset="0"/>
              </a:rPr>
              <a:t>Không cần nhiều lời. Muốn biết ai nhanh thì cứ việc thi.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000834" y="390899"/>
            <a:ext cx="8921087" cy="954107"/>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3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văn bản sau và thực hiện các yêu cầu: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908241" y="1732844"/>
            <a:ext cx="2452852"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THỎ VÀ RÙA</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0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41194" y="723331"/>
            <a:ext cx="11536183" cy="5349923"/>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50376" y="887877"/>
            <a:ext cx="11041038" cy="5831853"/>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   Thế </a:t>
            </a:r>
            <a:r>
              <a:rPr lang="en-US" sz="2800" i="1">
                <a:latin typeface="Times New Roman" panose="02020603050405020304" pitchFamily="18" charset="0"/>
                <a:ea typeface="Times New Roman" panose="02020603050405020304" pitchFamily="18" charset="0"/>
                <a:cs typeface="Times New Roman" panose="02020603050405020304" pitchFamily="18" charset="0"/>
              </a:rPr>
              <a:t>là trường đua được vạch ra. Con cáo làm trọng tài. Nó hú ba tiếng là cuộc thi bắt đầu.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Thoắt một cái, con thỏ đã biến mất. Con rùa cứ chậm chạp bước theo. Các thù khác ở dọc đường cổ võ</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1</a:t>
            </a:r>
            <a:r>
              <a:rPr lang="en-US" sz="2800" i="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Một lúc sau, thỏ đứng lại đợi rùa, nhân tiện diễu</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i="1">
                <a:latin typeface="Times New Roman" panose="02020603050405020304" pitchFamily="18" charset="0"/>
                <a:ea typeface="Times New Roman" panose="02020603050405020304" pitchFamily="18" charset="0"/>
                <a:cs typeface="Times New Roman" panose="02020603050405020304" pitchFamily="18" charset="0"/>
              </a:rPr>
              <a:t> chơi cho bõ ghét. Đợi một lúc mà rùa vẫn chưa tới. Thỏ vừa thiêm thiệp vừa lẩm bẩm: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i="1">
                <a:latin typeface="Times New Roman" panose="02020603050405020304" pitchFamily="18" charset="0"/>
                <a:ea typeface="Times New Roman" panose="02020603050405020304" pitchFamily="18" charset="0"/>
                <a:cs typeface="Times New Roman" panose="02020603050405020304" pitchFamily="18" charset="0"/>
              </a:rPr>
              <a:t>Ta cứ chợp mắt một tí trên bãi cỏ này. Khi trời mát xuống, ta sẽ chạy tiếp cũng chẳng muộn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00252" y="915172"/>
            <a:ext cx="11577126" cy="560736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77028" y="1087366"/>
            <a:ext cx="11150222"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 SỐ 1: </a:t>
            </a:r>
            <a:r>
              <a:rPr kumimoji="0" 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và thực hiện các yêu cầu: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Có một con ếch sống lâu ngày trong một cái giếng nọ. Xung quanh chỉ có vài con nhái, cua, ốc bé nhỏ. Hằng ngày, nó cất tiếng kêu ồm ộp làm vang động cả giếng, khiến các con vật kia rất hoảng sợ. Ếch cứ tưởng bầu trời bé bằng cái vung và nó thì oai như một vị chúa tể</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Một năm nọ, trời mưa to làm nước dềnh lên, tràn bờ, đưa ếch ra ngoài.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08585" marR="0" lvl="0" indent="36195" algn="just" defTabSz="914400" rtl="0" eaLnBrk="1" fontAlgn="base"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 thói cũ, ếch nghênh ngang đi lại khắp nới và cất tiếng kêu ồm ộp. Nó nhâng nháo đưa mắt lên nhìn bấu trời, chả thèm để ý đến xung quanh nên đã bị một con trâu đi qua dẫm bẹp.</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trong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tập văn học dân gian người Việt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tập 10,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ngụ ngôn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Nguyễn Xuân Kính (Chủ biên), NXB Khoa học xã hội, Hà Nội, 2003</a:t>
            </a: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36728" y="253172"/>
            <a:ext cx="650370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LUYỆN ĐỀ NGỮ LIỆU NGOÀI SGK</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51016" y="818866"/>
            <a:ext cx="11485417" cy="5076967"/>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09430" y="1096634"/>
            <a:ext cx="11368587" cy="4616648"/>
          </a:xfrm>
          <a:prstGeom prst="rect">
            <a:avLst/>
          </a:prstGeom>
        </p:spPr>
        <p:txBody>
          <a:bodyPr wrap="square">
            <a:spAutoFit/>
          </a:bodyPr>
          <a:lstStyle/>
          <a:p>
            <a:pPr algn="just">
              <a:lnSpc>
                <a:spcPct val="150000"/>
              </a:lnSpc>
              <a:spcAft>
                <a:spcPts val="0"/>
              </a:spcAft>
            </a:pP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    Thế </a:t>
            </a:r>
            <a:r>
              <a:rPr lang="en-US" sz="2800" i="1">
                <a:latin typeface="Times New Roman" panose="02020603050405020304" pitchFamily="18" charset="0"/>
                <a:ea typeface="Times New Roman" panose="02020603050405020304" pitchFamily="18" charset="0"/>
                <a:cs typeface="Times New Roman" panose="02020603050405020304" pitchFamily="18" charset="0"/>
              </a:rPr>
              <a:t>rồi nó dạng chân, duỗi tay, nhắm mắt ngủ ngon lành. Một lúc sau, con rùa ì ạch bò tới.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Nó bò qua chỗ con thỏ đang ngủ say, rồi đến được mức cuối. Tiếng reo hò náo nhiệt.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Lúc đó, con thỏ vừa mở mắt. Biết mình thua cuộc, thỏ xấu hổ trốn vào rừng.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(158 </a:t>
            </a:r>
            <a:r>
              <a:rPr lang="en-US" sz="2800" i="1">
                <a:latin typeface="Times New Roman" panose="02020603050405020304" pitchFamily="18" charset="0"/>
                <a:ea typeface="Times New Roman" panose="02020603050405020304" pitchFamily="18" charset="0"/>
                <a:cs typeface="Times New Roman" panose="02020603050405020304" pitchFamily="18" charset="0"/>
              </a:rPr>
              <a:t>Truyện ngụ ngôn Aesop</a:t>
            </a:r>
            <a:r>
              <a:rPr lang="en-US" sz="2800">
                <a:latin typeface="Times New Roman" panose="02020603050405020304" pitchFamily="18" charset="0"/>
                <a:ea typeface="Times New Roman" panose="02020603050405020304" pitchFamily="18" charset="0"/>
                <a:cs typeface="Times New Roman" panose="02020603050405020304" pitchFamily="18" charset="0"/>
              </a:rPr>
              <a:t>, Phan Như Huyên, 1995,  </a:t>
            </a:r>
            <a:r>
              <a:rPr lang="en-US" sz="2800">
                <a:latin typeface="Times New Roman" panose="02020603050405020304" pitchFamily="18" charset="0"/>
                <a:ea typeface="Times New Roman" panose="02020603050405020304" pitchFamily="18" charset="0"/>
                <a:cs typeface="Times New Roman" panose="02020603050405020304" pitchFamily="18" charset="0"/>
                <a:hlinkClick r:id="rId2"/>
              </a:rPr>
              <a:t>http://</a:t>
            </a:r>
            <a:r>
              <a:rPr lang="en-US" sz="2800" smtClean="0">
                <a:latin typeface="Times New Roman" panose="02020603050405020304" pitchFamily="18" charset="0"/>
                <a:ea typeface="Times New Roman" panose="02020603050405020304" pitchFamily="18" charset="0"/>
                <a:cs typeface="Times New Roman" panose="02020603050405020304" pitchFamily="18" charset="0"/>
                <a:hlinkClick r:id="rId2"/>
              </a:rPr>
              <a:t>sites.google.com/sites/158truyenngungonaseop/131---150</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1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982639"/>
            <a:ext cx="11485417" cy="4981434"/>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68739" y="1115050"/>
            <a:ext cx="10931857" cy="4539191"/>
          </a:xfrm>
          <a:prstGeom prst="rect">
            <a:avLst/>
          </a:prstGeom>
        </p:spPr>
        <p:txBody>
          <a:bodyPr wrap="squar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phương thức biểu đạt chính và ngôi kể của văn bản.</a:t>
            </a: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Đề tài của văn bản trên là gì?</a:t>
            </a: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nhân vật, không gian, thời gian, tình huống của truyện?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latin typeface="Times New Roman" panose="02020603050405020304" pitchFamily="18" charset="0"/>
                <a:ea typeface="Times New Roman" panose="02020603050405020304" pitchFamily="18" charset="0"/>
                <a:cs typeface="Times New Roman" panose="02020603050405020304" pitchFamily="18" charset="0"/>
              </a:rPr>
              <a:t>Em hãy lí giải vì sao con rùa chạy chậm hơn mà lại chiến thắng thỏ trong cuộc thi chạy?</a:t>
            </a: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latin typeface="Times New Roman" panose="02020603050405020304" pitchFamily="18" charset="0"/>
                <a:ea typeface="Times New Roman" panose="02020603050405020304" pitchFamily="18" charset="0"/>
                <a:cs typeface="Times New Roman" panose="02020603050405020304" pitchFamily="18" charset="0"/>
              </a:rPr>
              <a:t>Câu chuyện trên đem đến cho chúng ta bài học gì</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14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45660" y="736980"/>
            <a:ext cx="11740898" cy="5363714"/>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41640" y="846932"/>
            <a:ext cx="11485417" cy="5185522"/>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cs typeface="Times New Roman" panose="02020603050405020304" pitchFamily="18" charset="0"/>
              </a:rPr>
              <a:t>Sau khi đọc truyện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Thỏ và rùa</a:t>
            </a:r>
            <a:r>
              <a:rPr lang="en-US" sz="2800">
                <a:latin typeface="Times New Roman" panose="02020603050405020304" pitchFamily="18" charset="0"/>
                <a:ea typeface="Times New Roman" panose="02020603050405020304" pitchFamily="18" charset="0"/>
                <a:cs typeface="Times New Roman" panose="02020603050405020304" pitchFamily="18" charset="0"/>
              </a:rPr>
              <a:t>, một số bạn cho rằng, việc rùa thắng thỏ là khó xảy ra trong thực tế (nếu không phải vậy thì đã chẳng có câu: “chậm như rùa”). Các bạn khác lại cho rằng việc rùa thắng thỏ là xứng đáng và rất thuyết phục. Em đồng ý với ý kiến nào? Vì sao? (Trả lời dưới hình thức một đoạn văn dài 5-7 câu)</a:t>
            </a:r>
          </a:p>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bài: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ta có thể rút ra nhiều bài học khác nhau từ một truyện ngụ ngôn. Hãy làm sáng tỏ điều đó qua truyện ngụ ngôn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Ếch ngồi đáy giếng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Thầy bói xem voi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8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214651"/>
            <a:ext cx="11485417" cy="414891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09598" y="1663436"/>
            <a:ext cx="11050137" cy="2958502"/>
          </a:xfrm>
          <a:prstGeom prst="rect">
            <a:avLst/>
          </a:prstGeom>
        </p:spPr>
        <p:txBody>
          <a:bodyPr wrap="square">
            <a:spAutoFit/>
          </a:bodyPr>
          <a:lstStyle/>
          <a:p>
            <a:pPr>
              <a:lnSpc>
                <a:spcPct val="150000"/>
              </a:lnSpc>
              <a:spcAft>
                <a:spcPts val="0"/>
              </a:spcAft>
            </a:pP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Ngôi kể: ngôi thứ ba.</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 Đề tài: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 bại và sự kiêu ngạo, chủ quan</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207698" y="117675"/>
            <a:ext cx="3853939" cy="742511"/>
          </a:xfrm>
          <a:prstGeom prst="rect">
            <a:avLst/>
          </a:prstGeom>
        </p:spPr>
        <p:txBody>
          <a:bodyPr wrap="none">
            <a:spAutoFit/>
          </a:bodyPr>
          <a:lstStyle/>
          <a:p>
            <a:pPr algn="ctr">
              <a:lnSpc>
                <a:spcPct val="150000"/>
              </a:lnSpc>
              <a:spcAft>
                <a:spcPts val="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3</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8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42"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214651"/>
            <a:ext cx="11485417" cy="4408227"/>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91569" y="1433605"/>
            <a:ext cx="10686197" cy="3970318"/>
          </a:xfrm>
          <a:prstGeom prst="rect">
            <a:avLst/>
          </a:prstGeom>
        </p:spPr>
        <p:txBody>
          <a:bodyPr wrap="square">
            <a:spAutoFit/>
          </a:bodyPr>
          <a:lstStyle/>
          <a:p>
            <a:pPr>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 vật: thỏ và rùa (loài vật).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 gian: Trong khu rừng, nơi có nhiều loài vật sinh sống.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 gian: Ngày xưa (không xác định cụ thể).</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huống truyện: Bị thỏ chê là chậm chạp, rùa thách thỏ chạy thi trước sự chứng kiến của bá thú. Thỏ ỷ mình chạy nhanh, xem thường đôí thủ nên thua cuộc; rùa chăm chỉ chạy hết sức mình nên đã chiến thắng.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yếu tố mang đặc điểm của truyện ngụ ngôn.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7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310185"/>
            <a:ext cx="11485417" cy="4176216"/>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32263" y="1883391"/>
            <a:ext cx="11345114" cy="3246530"/>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latin typeface="Times New Roman" panose="02020603050405020304" pitchFamily="18" charset="0"/>
                <a:ea typeface="Times New Roman" panose="02020603050405020304" pitchFamily="18" charset="0"/>
                <a:cs typeface="Times New Roman" panose="02020603050405020304" pitchFamily="18" charset="0"/>
              </a:rPr>
              <a:t>Con rùa chạy chậm hơn mà lại chiến thắng thỏ trong cuộc thi chạy vì:</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Con rùa chăm chỉ, cần mẫn, tự tin, nhẫn nại nên dù chậm, mệt con rùa vẫn không dừng lại -&gt; rùa về đích sớm hơn.</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Con thỏ chạy nhanh nhưng kiêu ngạo, chủ quan, ỷ lại, trên đường đua còn mải ngủ nên đã thua cuộc</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6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58" y="1637731"/>
            <a:ext cx="11485417" cy="384866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18781" y="2255630"/>
            <a:ext cx="10831773" cy="260019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latin typeface="Times New Roman" panose="02020603050405020304" pitchFamily="18" charset="0"/>
                <a:ea typeface="Times New Roman" panose="02020603050405020304" pitchFamily="18" charset="0"/>
                <a:cs typeface="Times New Roman" panose="02020603050405020304" pitchFamily="18" charset="0"/>
              </a:rPr>
              <a:t> Bài học rút ra từ câu chuyện:</a:t>
            </a:r>
          </a:p>
          <a:p>
            <a:pPr marL="342900" lvl="0" indent="-342900" algn="just">
              <a:lnSpc>
                <a:spcPct val="150000"/>
              </a:lnSpc>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Sự chăm chỉ, cần mẫn, tự tin có thể làm nên chiến thắng. Chậm mà chắc, tự biết sức mình còn hơn nhanh mà ỷ lại, kiêu ngạo; cần phải biết người, biết ta.</a:t>
            </a:r>
          </a:p>
        </p:txBody>
      </p:sp>
    </p:spTree>
    <p:extLst>
      <p:ext uri="{BB962C8B-B14F-4D97-AF65-F5344CB8AC3E}">
        <p14:creationId xmlns:p14="http://schemas.microsoft.com/office/powerpoint/2010/main" val="342273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364777"/>
            <a:ext cx="11485417" cy="4258102"/>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07324" y="1760560"/>
            <a:ext cx="11054687" cy="3539430"/>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Ý kiến thứ nhất: việc đồng nhất nhân vật thỏ, rùa trong truyện ngụ ngôn (thường được hư cấu, phóng đại,…) với hình ảnh thỏ, rùa ngoài đời thực là sai lầm.</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Việc cho rằng rùa thắng thỏ là “xứng đáng và rất thuyết phục” nhưng lại không nói rõ trong truyện ngụ ngôn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Thỏ và rùa </a:t>
            </a:r>
            <a:r>
              <a:rPr lang="en-US" sz="2800">
                <a:latin typeface="Times New Roman" panose="02020603050405020304" pitchFamily="18" charset="0"/>
                <a:ea typeface="Times New Roman" panose="02020603050405020304" pitchFamily="18" charset="0"/>
                <a:cs typeface="Times New Roman" panose="02020603050405020304" pitchFamily="18" charset="0"/>
              </a:rPr>
              <a:t>hay trong đời thực là không chặt chẽ; không đưa ra lí lẽ, bằng chứng nên chưa thuyết phục.</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Kết luận có thể đưa ra theo hướng: Đồng tình với ý kiến thứ hai nhưng đưa ra thêm lí lẽ, bằng chứng và diễn đạt sao cho chặt chẽ hơn.</a:t>
            </a:r>
            <a:endParaRPr lang="en-US" sz="2800">
              <a:effectLst/>
              <a:latin typeface="Times New Roman" panose="02020603050405020304" pitchFamily="18" charset="0"/>
              <a:cs typeface="Times New Roman" panose="02020603050405020304" pitchFamily="18" charset="0"/>
            </a:endParaRPr>
          </a:p>
        </p:txBody>
      </p:sp>
      <p:sp>
        <p:nvSpPr>
          <p:cNvPr id="4" name="Rectangle 3"/>
          <p:cNvSpPr/>
          <p:nvPr/>
        </p:nvSpPr>
        <p:spPr>
          <a:xfrm>
            <a:off x="391960" y="386498"/>
            <a:ext cx="772198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cs typeface="Times New Roman" panose="02020603050405020304" pitchFamily="18" charset="0"/>
              </a:rPr>
              <a:t>Gợi ý: Bình luận về hai ý kiến:</a:t>
            </a:r>
          </a:p>
        </p:txBody>
      </p:sp>
    </p:spTree>
    <p:extLst>
      <p:ext uri="{BB962C8B-B14F-4D97-AF65-F5344CB8AC3E}">
        <p14:creationId xmlns:p14="http://schemas.microsoft.com/office/powerpoint/2010/main" val="26500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586854" y="1719618"/>
            <a:ext cx="11218459" cy="3698544"/>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50652" y="2197289"/>
            <a:ext cx="10836322" cy="3323987"/>
          </a:xfrm>
          <a:prstGeom prst="rect">
            <a:avLst/>
          </a:prstGeom>
        </p:spPr>
        <p:txBody>
          <a:bodyPr wrap="square">
            <a:spAutoFit/>
          </a:bodyPr>
          <a:lstStyle/>
          <a:p>
            <a:pPr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Mở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Người xưa thường gửi gắm vào truyện ngụ ngôn những bài học có ý nghĩa nhân sinh sâu sắc.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Ý nghĩa khái quát vẫn là tính chất nổi bật nhất của truyện ngụ ngôn.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55152" y="564423"/>
            <a:ext cx="5413661" cy="523220"/>
          </a:xfrm>
          <a:prstGeom prst="rect">
            <a:avLst/>
          </a:prstGeom>
        </p:spPr>
        <p:txBody>
          <a:bodyPr wrap="none">
            <a:spAutoFit/>
          </a:bodyPr>
          <a:lstStyle/>
          <a:p>
            <a:pPr algn="just"/>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bài: </a:t>
            </a:r>
            <a:r>
              <a:rPr lang="en-US" sz="2800">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a:solidFill>
                  <a:srgbClr val="000000"/>
                </a:solidFill>
                <a:latin typeface="Times New Roman" panose="02020603050405020304" pitchFamily="18" charset="0"/>
                <a:cs typeface="Times New Roman" panose="02020603050405020304" pitchFamily="18" charset="0"/>
              </a:rPr>
              <a:t>DÀN BÀI</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05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532625" y="368489"/>
            <a:ext cx="11259040" cy="6209731"/>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837062" y="733246"/>
            <a:ext cx="10954603" cy="6124754"/>
          </a:xfrm>
          <a:prstGeom prst="rect">
            <a:avLst/>
          </a:prstGeom>
        </p:spPr>
        <p:txBody>
          <a:bodyPr wrap="square">
            <a:spAutoFit/>
          </a:bodyPr>
          <a:lstStyle/>
          <a:p>
            <a:pPr fontAlgn="base">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Thân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Chứng minh bằng một số truyện ngụ ngôn đã học.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Truyện</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Ếch ngồi đáy giếng: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Tóm tắt nội dung.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Ý nghĩa: Mượn chuyện loài vật để kín đáo, bóng gió nói đến chuyện loài người. Phê phán cách nhìn đời thiển cận, chủ quan và nêu ra tác hại không thể tránh khỏi của cách nhìn ấy.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Truyện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 bói xem voi: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Tóm tắt nội dung.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Ý nghĩa: Không dừng ở mức chế giễu để chọc cười, mua vui mà chủ yếu là phê phán cách tìm hiểu, nhận thức về sự vật sơ sài, phiến diện, dẫn đến cách đánh giá chủ quan sai lầm. Đồng thời chỉ trích những kẻ hiểu biết nông cạn lại hay làm ra vẻ thông thái.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792342"/>
            <a:ext cx="11485417" cy="536170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09599" y="1203600"/>
            <a:ext cx="11050138" cy="4539191"/>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Văn bản trên thuộc loại truyện gì?</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sống dưới giếng, ếch như thế nào? Khi lên bờ ếch như thế nào?</a:t>
            </a: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Chỉ ra các biện pháp tu từ được sử dụng trong văn bản trên và nêu tác dụng của nó.</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Câu chuyện trên để lại cho em bài học gì?</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viết đoạn: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 hãy viết một đoạn văn ngắn (khoảng 5 đến 7 câu) trình bày suy nghĩ của mình về tác hại của tính tự phụ.</a:t>
            </a:r>
          </a:p>
        </p:txBody>
      </p:sp>
    </p:spTree>
    <p:extLst>
      <p:ext uri="{BB962C8B-B14F-4D97-AF65-F5344CB8AC3E}">
        <p14:creationId xmlns:p14="http://schemas.microsoft.com/office/powerpoint/2010/main" val="295289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214651"/>
            <a:ext cx="11485417" cy="4408227"/>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05411" y="1760561"/>
            <a:ext cx="11058513" cy="3046988"/>
          </a:xfrm>
          <a:prstGeom prst="rect">
            <a:avLst/>
          </a:prstGeom>
        </p:spPr>
        <p:txBody>
          <a:bodyPr wrap="square">
            <a:spAutoFit/>
          </a:bodyPr>
          <a:lstStyle/>
          <a:p>
            <a:pPr fontAlgn="base">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 Kết bài:</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Truyện ngụ ngôn Việt Nam chứa đựng ý nghĩa giáo dục rất thâm thuý. </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Đọc ngụ ngôn để soi mình và tự sửa mình cho hoàn thiện hơn.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6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705970"/>
            <a:ext cx="11485417" cy="4121624"/>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8184" y="2079936"/>
            <a:ext cx="11172967" cy="3892861"/>
          </a:xfrm>
          <a:prstGeom prst="rect">
            <a:avLst/>
          </a:prstGeom>
        </p:spPr>
        <p:txBody>
          <a:bodyPr wrap="square">
            <a:spAutoFit/>
          </a:bodyPr>
          <a:lstStyle/>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Người xưa thường gửi gắm vào truyện ngụ ngôn những bài học có ý nghĩa nhân sinh thiết thực và sâu sắc. Đọc một truyện ngụ ngôn nào đó, chúng ta có thể rút ra nhiều bài học khác nhau, tuỳ theo trình độ cảm nhận và hoàn cảnh của mỗi cá nhân. Tuy vậy, tính chất khái quát vẫn là đặc điểm nổi bật của truyện ngụ ngôn.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946912" y="585908"/>
            <a:ext cx="4134402" cy="523220"/>
          </a:xfrm>
          <a:prstGeom prst="rect">
            <a:avLst/>
          </a:prstGeom>
        </p:spPr>
        <p:txBody>
          <a:bodyPr wrap="none">
            <a:spAutoFit/>
          </a:bodyPr>
          <a:lstStyle/>
          <a:p>
            <a:pPr algn="ctr" fontAlgn="base">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LÀM THAM KHẢO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7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86603" y="723332"/>
            <a:ext cx="11618069" cy="5418161"/>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19255" y="723332"/>
            <a:ext cx="11218460" cy="5185522"/>
          </a:xfrm>
          <a:prstGeom prst="rect">
            <a:avLst/>
          </a:prstGeom>
        </p:spPr>
        <p:txBody>
          <a:bodyPr wrap="square">
            <a:spAutoFit/>
          </a:bodyPr>
          <a:lstStyle/>
          <a:p>
            <a:pPr algn="just" fontAlgn="base">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Nội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 truyện ngụ ngôn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Ếch ngồi đáy giế</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có thể tóm tắt như sau: Vì sống lâu trong một cái giếng hẹp nên con ếch cứ tưởng bầu trời trên đầu chỉ bằng cái vung. Xung quanh nó là một số loài vật nhỏ bé. Mỗi lần ếch cất tiếng kêu ồm ộp vang động cả giếng, mọi vật đều sợ hãi cho nên nó cảm thấy mình oai phong như một vị chúa tể. Một năm nọ, trời mưa to làm cho nước giếng tràn đầy, đẩy ếch ra ngoài. Nó nhảy nhót khắp nơi. Quen thói cũ, nó nhâng nháo đưa mắt nhìn lên bầu trời, chẳng thèm để ý gì đến xung quanh nên đã bị một con trâu đi qua giẫm bẹp.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4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09433" y="1132764"/>
            <a:ext cx="11313994" cy="4408227"/>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18699" y="1648130"/>
            <a:ext cx="11104728" cy="3892861"/>
          </a:xfrm>
          <a:prstGeom prst="rect">
            <a:avLst/>
          </a:prstGeom>
        </p:spPr>
        <p:txBody>
          <a:bodyPr wrap="square">
            <a:spAutoFit/>
          </a:bodyPr>
          <a:lstStyle/>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Cốt truyện đơn giản nhưng có đủ diễn biến, tình tiết và nhân vật. Con ếch cũng có tâm lí giống như con người. Tại sao con ếch lại suy nghĩ thiển cận như vậy? Ấy là do nó sống lâu ngày dưới đáy một cái giếng nhỏ nên từ đó nhìn lên, nó chỉ thấy bầu trời bé tí như cái vung. Ngày nào cũng thế nên nó đinh ninh bầu trời chỉ to bằng ngần ấy mà thôi.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5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736979"/>
            <a:ext cx="11485417" cy="5527343"/>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98310" y="900163"/>
            <a:ext cx="10872716" cy="5185522"/>
          </a:xfrm>
          <a:prstGeom prst="rect">
            <a:avLst/>
          </a:prstGeom>
        </p:spPr>
        <p:txBody>
          <a:bodyPr wrap="square">
            <a:spAutoFit/>
          </a:bodyPr>
          <a:lstStyle/>
          <a:p>
            <a:pPr algn="just" fontAlgn="base">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Ngoài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 đáy giếng quen thuộc ra, con ếch chưa biết đến một môi trường sống nào khác, một thế giới nào khác. Cho nên tầm nhìn, tầm hiểu biết của nó bị hạn chế là lẽ đương nhiên, không đáng trách. Điều đáng trách là thái độ chủ quan, kiêu ngạo, tự cho mình là giỏi giang hơn tất cả và nhận thức của mình là chân lí. Đến lúc rơi vào môi trường sống hoàn toàn mới lạ và rộng lớn, nó vẫn không thay đổi nhận thức, vẫn cho rằng mình là chúa tể, chẳng thèm để ý gì đến xung quanh. Rốt cục, ếch bị một con trâu đi qua giẫm bẹp</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7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292601" y="873457"/>
            <a:ext cx="11485417" cy="5199797"/>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12431" y="1060457"/>
            <a:ext cx="11245755" cy="4539191"/>
          </a:xfrm>
          <a:prstGeom prst="rect">
            <a:avLst/>
          </a:prstGeom>
        </p:spPr>
        <p:txBody>
          <a:bodyPr wrap="square">
            <a:spAutoFit/>
          </a:bodyPr>
          <a:lstStyle/>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Truyện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 ngôn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mượn chuyện loài vật để bóng gió, kín đáo nói về chuyện của loài người. Từ cách nhìn nhận, đánh giá thế giới bên ngoài chỉ qua cái miệng giếng nhỏ hẹp của chú ếch, các tác giả dân gian ngầm phê phán những kẻ trình độ hiểu biết hạn hẹp, nông cạn nhưng lại hay tỏ vẻ ta đây. Đồng thời, truyện cũng ngầm khuyên nhủ mọi người nên cố gắng mở rộng tầm nhìn, tầm hiểu biết; không nên chủ quan, kiêu ngạo. Đừng để thiên hạ đánh giá mình là loại: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48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10074" y="846162"/>
            <a:ext cx="11485417" cy="5186148"/>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09600" y="1105175"/>
            <a:ext cx="10886364" cy="5185522"/>
          </a:xfrm>
          <a:prstGeom prst="rect">
            <a:avLst/>
          </a:prstGeom>
        </p:spPr>
        <p:txBody>
          <a:bodyPr wrap="square">
            <a:spAutoFit/>
          </a:bodyPr>
          <a:lstStyle/>
          <a:p>
            <a:pPr algn="just" fontAlgn="base">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Truyện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 ngôn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 bói xem vo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đề cập đến cách nhận thức sự vật trong thế giới xung quanh. Nội dung truyện như sau: Năm thầy bói mù ế khách ngồi tán gẫu. Thầy nào cũng phàn nàn là chưa được thấy voi bao giờ. Tình cờ lúc ấy nghe người ta nói voi sắp đi qua, năm thầy bàn nhau hùn tiền biếu quản tượng để được xem voi. Vì mù nên các thầy “xem” bằng tay. Mỗi thầy sờ vào một bộ phận của voi. Thầy sờ vòi ; thầy sờ ngà ; thầy sờ tai ; thầy sờ chân ; thầy sờ đuôi.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39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36728" y="914400"/>
            <a:ext cx="11440649" cy="5145205"/>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73205" y="1214651"/>
            <a:ext cx="11122926" cy="4539191"/>
          </a:xfrm>
          <a:prstGeom prst="rect">
            <a:avLst/>
          </a:prstGeom>
        </p:spPr>
        <p:txBody>
          <a:bodyPr wrap="square">
            <a:spAutoFit/>
          </a:bodyPr>
          <a:lstStyle/>
          <a:p>
            <a:pPr algn="just" fontAlgn="base">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Voi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 rồi, các thầy ngồi tranh luận về hình dáng con voi. Mỗi thầy nói lên cảm nhận riêng của mình. Thầy sờ vòi cho rằng voi sun sun giống như con đỉa. Thầy sờ ngà bảo voi chần chẫn như cái đòn càn. Thầy sờ tai khăng khăng voi bè bè giống cái quạt thóc. Thầy sờ chân thì dứt khoát là voi sừng sững như cái cột đình. Thầy sờ đuôi khẳng định voi tun tủn như cái chổi sể cùn. Càng tranh cãi càng hăng, không thầy nào chịu nhường thầy nào. Cuối cùng, họ lao vào đánh nhau đến toác đầu chảy máu.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9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378424"/>
            <a:ext cx="11485417" cy="4053385"/>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73290" y="1941436"/>
            <a:ext cx="10968250" cy="2600199"/>
          </a:xfrm>
          <a:prstGeom prst="rect">
            <a:avLst/>
          </a:prstGeom>
        </p:spPr>
        <p:txBody>
          <a:bodyPr wrap="square">
            <a:spAutoFit/>
          </a:bodyPr>
          <a:lstStyle/>
          <a:p>
            <a:pPr algn="just" fontAlgn="base">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 thật hóm hỉnh khi tạo ra tình huống năm thầy bói mù cùng xem một con vật khổng lồ là con voi. Các bộ phận của nó ở cách xa nhau (vòi, ngà, tai, chân, đuôi) ; mà mỗi thầy chỉ sờ được có một thứ cho nên mới dẫn đến cuộc đấu khẩu bất phân thắng bại</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59" y="904066"/>
            <a:ext cx="11485417" cy="4940490"/>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09683" y="1173709"/>
            <a:ext cx="10849970" cy="4401205"/>
          </a:xfrm>
          <a:prstGeom prst="rect">
            <a:avLst/>
          </a:prstGeom>
        </p:spPr>
        <p:txBody>
          <a:bodyPr wrap="square">
            <a:spAutoFit/>
          </a:bodyPr>
          <a:lstStyle/>
          <a:p>
            <a:pPr algn="just" fontAlgn="base">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Tục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 có câu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Trăm nghe không bằng một thấy</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Trăm thấy không bằng một sờ. Ở đây, các thầy đều đã sờ voi tận tay. Vậy thì còn sai vào đâu được?! Do vậy nên thầy nào cũng cho rằng nhận xét của mình là đúng nhất. Khổ nỗi, nó chỉ đúng với bộ phận mà mỗi thầy sờ được chứ không đúng với cả con voi. Sự vật thì chỉ có một (con voi), mà các thầy tưởng tượng ra tới năm hình dáng khác nhau xa. Điều đáng cười nhất là họ không nhận ra được bản chất của sự vật (yếu tố khách quan) mà cứ cố sống cố chết khẳng định nhận thức của mình mới là chân lí (chủ quan), cả năm thầy đều chung một cách nhận xét về con voi rất phiến diện: dùng bộ phận để khái quát toàn thể sự vật.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19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1255593"/>
            <a:ext cx="11485417" cy="470847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14149" y="1596789"/>
            <a:ext cx="11263228" cy="397031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Văn bản trên thuộc loại truyện ngụ ngôn.</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sống dưới giếng, ếch thấy trời chỉ là cái vung con và mình oai như một vị chúa tể. Khi lên bờ, ếch nhâng nháo nhìn trời, chả thèm để ý đến xung quanh và bị trâu giẫm bẹp.</a:t>
            </a:r>
            <a:b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Biện pháp ẩn dụ, tượng trưng: Ếch tượng trưng cho con người. Giếng, bầu trời tượng trưng cho môi trường sống và sự hiểu biết của con người.</a:t>
            </a:r>
          </a:p>
        </p:txBody>
      </p:sp>
      <p:sp>
        <p:nvSpPr>
          <p:cNvPr id="5" name="Rectangle 4"/>
          <p:cNvSpPr/>
          <p:nvPr/>
        </p:nvSpPr>
        <p:spPr>
          <a:xfrm>
            <a:off x="4201669" y="303747"/>
            <a:ext cx="351570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làm bài đề số 1:</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8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1960" y="736979"/>
            <a:ext cx="11485417" cy="5404514"/>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93844" y="1080785"/>
            <a:ext cx="10681648" cy="4832092"/>
          </a:xfrm>
          <a:prstGeom prst="rect">
            <a:avLst/>
          </a:prstGeom>
        </p:spPr>
        <p:txBody>
          <a:bodyPr wrap="square">
            <a:spAutoFit/>
          </a:bodyPr>
          <a:lstStyle/>
          <a:p>
            <a:pPr algn="just" fontAlgn="base">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 của truyện không dừng ở mức hài hước, trào lộng để mua vui. Cao hơn thế, các tác giả dân gian muốn phê phán sự mù mờ trong nhận thức của không ít người. Bài học bổ ích chứa đựng trong truyện chính là : Trong cuộc sống, sự vật nào, vấn đề nào bản thân chưa hiểu biết tường tận, thấu đáo thì chớ nên bày tỏ ý kiến một cách nông nổi, hồ đồ. Muốn có được một nhận xét chính xác thì phải tìm hiểu toàn diện, kĩ càng. Những hiểu biết sơ sài, nông cạn, những suy đoán chủ quan, thiếu thực tế chỉ dẫn đến nhận thức lệch lạc, sai lầm mà thôi. Ngoài ra, truyện còn ngầm chỉ trích loại người có trình độ hiểu biết thấp kém nhưng lại hay làm ra vẻ ta đây thông thái. Ý nghĩa này được gói gọn trong câu thành ngữ: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 bói xem vo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6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504967" y="1528548"/>
            <a:ext cx="11372410" cy="409432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55093" y="1897039"/>
            <a:ext cx="10945504" cy="3246530"/>
          </a:xfrm>
          <a:prstGeom prst="rect">
            <a:avLst/>
          </a:prstGeom>
        </p:spPr>
        <p:txBody>
          <a:bodyPr wrap="square">
            <a:spAutoFit/>
          </a:bodyPr>
          <a:lstStyle/>
          <a:p>
            <a:pPr algn="just" fontAlgn="base">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nghĩa của các truyện ngụ ngôn trong kho tàng ngụ ngôn Việt Nam vừa phong phú vừa thấm thìa. Đọc truyện ngụ ngôn, suy ngẫm kĩ, ta sẽ thấy mình trong đó. Đọc để hiểu thêm về bản thân, về mọi người quanh ta, từ đấy có hướng sửa chữa những thói hư, tật xấu và tự hoàn thiện nhân cách nhằm đáp ứng yêu cầu ngày càng cao của xã hội.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5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54843" y="641445"/>
            <a:ext cx="11522534" cy="5663821"/>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80028" y="863777"/>
            <a:ext cx="11109278" cy="5262979"/>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chuyện trên để lại cho ta bài học về tính tự cao, tự đại và giá trị của sự hiểu biết. Tự cao, tự đại có thể làm hại bản thân. Sự hiểu biết của con người là hữu hạn, vì vậy điều quan trọng nhất trong cuộc sống là phải thường xuyên học hỏi và khiêm nhường.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viết đoạn: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thức:</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đảm bảo về số câu, không được gạch đầu dòng, không mắc lỗi chính tả, ngữ pháp. Hành văn trong sáng, trôi chảy.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*Nội dung:</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Mở đoạn: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 thiệu vấn đề: Tác hại của tính tự phụ.</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Thân đoạn: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Giải thích: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 phụ": Kiêu căng, ảo tưởng về bản thân, xem mình luôn là nhất, là đúng, mà coi thường mọi người xung quanh.</a:t>
            </a:r>
          </a:p>
        </p:txBody>
      </p:sp>
    </p:spTree>
    <p:extLst>
      <p:ext uri="{BB962C8B-B14F-4D97-AF65-F5344CB8AC3E}">
        <p14:creationId xmlns:p14="http://schemas.microsoft.com/office/powerpoint/2010/main" val="8905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12430" y="705728"/>
            <a:ext cx="11485417" cy="536170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59556" y="997832"/>
            <a:ext cx="11191164" cy="4832092"/>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Tác hại: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Thật sự rất tai hại cho một người tự phụ sống trong tập thể. Bản chất chẳng xem ai ra gì rất dễ bị ngưòi khác ghét bỏ, không mến trọng. Do tự xem mình là tài giỏi nên chẳng quan tâm gì đến cách làm của ngưòi khác, sẽ không học hỏi được những bài học quý báu, dẫn đến tầm nhìn hạn hẹp, rất khó để có thể phát triển và vươn ra xa hơn.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Dẫn chứng</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Có thể lấy luôn dẫn chứng trong truyện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Ếch ngồi đáy giếng.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Bài học: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Chúng ta cần phải biết tự tin để khẳng định mình, và phát triển thêm tư duy sáng tạo của mình, nhưng cũng không nên tự phụ, cần phải biết khiêm tốn học hỏi, những điều đó mới thực sự đem lại cho cuộc đời của chúng ta những điều có ý nghĩa và đem lại một cuộc sống hạnh phúc nhất cho mỗi người.</a:t>
            </a:r>
          </a:p>
        </p:txBody>
      </p:sp>
    </p:spTree>
    <p:extLst>
      <p:ext uri="{BB962C8B-B14F-4D97-AF65-F5344CB8AC3E}">
        <p14:creationId xmlns:p14="http://schemas.microsoft.com/office/powerpoint/2010/main" val="291544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19255" y="1337481"/>
            <a:ext cx="11485417" cy="4722125"/>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86854" y="1637943"/>
            <a:ext cx="10988361" cy="397031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 </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BÓI XEM VOI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 buổi ế hàng, năm ông thầy bói</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ngồi nói chuyện gẫu</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nhau.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Thầy nào cũng phàn nàn không biết hình thù con voi nó ra thế nào. Chợt nghe người ta nói có voi đi ngang qua voi đi qua, năm ông thầy bói chung nhau tiền biếu người quản voi</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xin cho voi dừng lại để cùng xem. Thầy thì sờ vòi, thầy thì sờ ngà, thầy thì sờ chân, thầy thì sờ tai, thầy thì sờ đuôi.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Đoạn năm thầy ngồi bàn tán với nhau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Thầy sờ vòi của voi bảo: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Ttưởng con voi nó thế nào, hóa ra nó sun sun như con đỉa</a:t>
            </a:r>
            <a:r>
              <a:rPr kumimoji="0" lang="en-US" sz="2800" b="0" i="1"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86854" y="402420"/>
            <a:ext cx="8461612"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 SỐ </a:t>
            </a: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a:t>
            </a: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và thực hiện các yêu cầu: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7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8783" y="805990"/>
            <a:ext cx="11485417" cy="536170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86852" y="891072"/>
            <a:ext cx="11109277"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Thầy sờ ngà voi thì lại phán: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Không phải! Nó chần chẫn như cái đòn càn</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Thầy sờ tai bảo: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Đâu có! Nó bè bè cái quạt thóc</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Thầy sờ chân voi cãi: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Ai bảo! Nó sừng sững như cái cột đình.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Thầy sờ đuôi lại nói: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Các thầy nói sai cả. Chính nó tua tủa</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như cái chổi sể</a:t>
            </a:r>
            <a:r>
              <a:rPr kumimoji="0" lang="en-US" sz="2800" b="0" i="1" u="none" strike="noStrike" kern="1200" cap="none" spc="0" normalizeH="0" baseline="3000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cùn.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Năm ông, thầy nào cũng cho mình nói đúng, không ai chịu ai, thành xa xô xát, đánh nhau toác đầu chảy máu.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trong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tập văn học dân gian người Việt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tập 10,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ngụ ngôn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Nguyễn Xuân Kính (Chủ biên), NXB Khoa học xã hội, Hà Nội, 2003).</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304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413568" y="983411"/>
            <a:ext cx="11485417" cy="5361709"/>
          </a:xfrm>
          <a:prstGeom prst="roundRect">
            <a:avLst>
              <a:gd name="adj" fmla="val 16667"/>
            </a:avLst>
          </a:prstGeom>
          <a:solidFill>
            <a:srgbClr val="FFFF99"/>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3717" y="1032775"/>
            <a:ext cx="11025118"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 bói:</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người làm nghề đoán những việc lành dữ cho người khác (theo mê tín). Nhân vật thầy bói trong những câu chuyện dân gian thường bị mù.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 gẫu:</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nói chuyện linh tinh cho qua thời gian.</a:t>
            </a: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(3) Quản voi</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 người trông nom và điều khiển voi.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(4)Đòn càn</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 đòn làm bằng đoạn tre nguyên cả ống, đẽo vát hai đầu cho thon lại để xóc những bó củi, rơm rợ,..mà gánh.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(5) Quạt thóc:</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 loại quạt lớn bằng tre phất vải, dùng để quạt cho thóc lép và bụi bay đi, tách khỏi thóc chắc.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(6) Tua tủa</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 từ gợi tả dáng chĩa ra không đều của nhiều vật cứng, nhọn, gây cảm giác ghê sợ</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(7) Chổi sể:</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MS Mincho"/>
                <a:cs typeface="Times New Roman" panose="02020603050405020304" pitchFamily="18" charset="0"/>
              </a:rPr>
              <a:t> chổi quét sân, thường làm bằng nhánh cây thanh hao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43717" y="223263"/>
            <a:ext cx="17924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 giải: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6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2624</Words>
  <PresentationFormat>Widescreen</PresentationFormat>
  <Paragraphs>163</Paragraphs>
  <Slides>41</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41</vt:i4>
      </vt:variant>
    </vt:vector>
  </HeadingPairs>
  <TitlesOfParts>
    <vt:vector size="56" baseType="lpstr">
      <vt:lpstr>Arial</vt:lpstr>
      <vt:lpstr>Arial Unicode MS</vt:lpstr>
      <vt:lpstr>Calibri</vt:lpstr>
      <vt:lpstr>Calibri Light</vt:lpstr>
      <vt:lpstr>等线</vt:lpstr>
      <vt:lpstr>inpin heiti</vt:lpstr>
      <vt:lpstr>MS Mincho</vt:lpstr>
      <vt:lpstr>Palatino Linotype</vt:lpstr>
      <vt:lpstr>Times New Roman</vt:lpstr>
      <vt:lpstr>Wingdings</vt:lpstr>
      <vt:lpstr>Office Theme</vt:lpstr>
      <vt:lpstr>Office 主题</vt:lpstr>
      <vt:lpstr>Contents Slide Master</vt:lpstr>
      <vt:lpstr>1_Default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2022-06-20T07:45:27Z</dcterms:created>
  <dcterms:modified xsi:type="dcterms:W3CDTF">2022-11-15T03:26:35Z</dcterms:modified>
</cp:coreProperties>
</file>