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878" r:id="rId11"/>
    <p:sldId id="879" r:id="rId12"/>
    <p:sldId id="72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960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6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4.wmf"/><Relationship Id="rId1" Type="http://schemas.openxmlformats.org/officeDocument/2006/relationships/image" Target="../media/image52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5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9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21.png"/><Relationship Id="rId9" Type="http://schemas.openxmlformats.org/officeDocument/2006/relationships/image" Target="../media/image7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8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3.wmf"/><Relationship Id="rId34" Type="http://schemas.openxmlformats.org/officeDocument/2006/relationships/oleObject" Target="../embeddings/oleObject15.bin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3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2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2.wmf"/><Relationship Id="rId31" Type="http://schemas.openxmlformats.org/officeDocument/2006/relationships/image" Target="../media/image18.wmf"/><Relationship Id="rId4" Type="http://schemas.openxmlformats.org/officeDocument/2006/relationships/image" Target="../media/image21.png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9.wmf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8.wmf"/><Relationship Id="rId4" Type="http://schemas.openxmlformats.org/officeDocument/2006/relationships/image" Target="../media/image21.png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4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5.wmf"/><Relationship Id="rId25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22.png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6.wmf"/><Relationship Id="rId4" Type="http://schemas.openxmlformats.org/officeDocument/2006/relationships/image" Target="../media/image21.pn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22.png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7.wmf"/><Relationship Id="rId4" Type="http://schemas.openxmlformats.org/officeDocument/2006/relationships/image" Target="../media/image21.pn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5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3.wmf"/><Relationship Id="rId5" Type="http://schemas.openxmlformats.org/officeDocument/2006/relationships/image" Target="../media/image22.png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21.png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4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9.wmf"/><Relationship Id="rId24" Type="http://schemas.openxmlformats.org/officeDocument/2006/relationships/oleObject" Target="../embeddings/oleObject61.bin"/><Relationship Id="rId5" Type="http://schemas.openxmlformats.org/officeDocument/2006/relationships/image" Target="../media/image22.png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3.wmf"/><Relationship Id="rId4" Type="http://schemas.openxmlformats.org/officeDocument/2006/relationships/image" Target="../media/image21.png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73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8.wmf"/><Relationship Id="rId5" Type="http://schemas.openxmlformats.org/officeDocument/2006/relationships/image" Target="../media/image22.png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2.wmf"/><Relationship Id="rId4" Type="http://schemas.openxmlformats.org/officeDocument/2006/relationships/image" Target="../media/image21.png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7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61012" y="2236266"/>
            <a:ext cx="5257800" cy="103200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2236266"/>
            <a:ext cx="1174750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16961" r="29107" b="41519"/>
          <a:stretch/>
        </p:blipFill>
        <p:spPr>
          <a:xfrm>
            <a:off x="5692774" y="2292826"/>
            <a:ext cx="4800600" cy="839078"/>
          </a:xfrm>
          <a:prstGeom prst="rect">
            <a:avLst/>
          </a:prstGeom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371600"/>
            <a:ext cx="6210300" cy="9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4" y="3524250"/>
            <a:ext cx="5677705" cy="291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76200"/>
            <a:ext cx="9525866" cy="3124200"/>
          </a:xfrm>
          <a:prstGeom prst="roundRect">
            <a:avLst>
              <a:gd name="adj" fmla="val 374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95250"/>
            <a:ext cx="9227418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Ông An gửi tiết kiệm 100 triệu đồng kì hạn 1 tháng với lãi suất 6% một năm theo hình thức tính lãi kép. Số tiền (triệu đồng) của ông An thu được sau n tháng được cho bởi công thức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47" y="325430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53195" y="3657600"/>
            <a:ext cx="800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Số tiền ông An nhận được sau tháng thứ nhất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3155" y="1957648"/>
            <a:ext cx="9227418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</a:t>
            </a:r>
            <a:r>
              <a:rPr lang="vi-VN" b="1">
                <a:latin typeface="Arial" pitchFamily="34" charset="0"/>
                <a:cs typeface="Arial" pitchFamily="34" charset="0"/>
              </a:rPr>
              <a:t>Tìm số tiền ông An nhận được sau tháng thứ nhất, sau tháng thứ hai.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4412" y="2707980"/>
            <a:ext cx="922741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Tìm số tiền ông An nhận được sau 1 năm.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759850"/>
              </p:ext>
            </p:extLst>
          </p:nvPr>
        </p:nvGraphicFramePr>
        <p:xfrm>
          <a:off x="5216525" y="1162050"/>
          <a:ext cx="22955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Equation" r:id="rId6" imgW="1295280" imgH="507960" progId="Equation.DSMT4">
                  <p:embed/>
                </p:oleObj>
              </mc:Choice>
              <mc:Fallback>
                <p:oleObj name="Equation" r:id="rId6" imgW="1295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6525" y="1162050"/>
                        <a:ext cx="229552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49110"/>
              </p:ext>
            </p:extLst>
          </p:nvPr>
        </p:nvGraphicFramePr>
        <p:xfrm>
          <a:off x="4240213" y="4119563"/>
          <a:ext cx="31511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3" name="Equation" r:id="rId8" imgW="1777680" imgH="507960" progId="Equation.DSMT4">
                  <p:embed/>
                </p:oleObj>
              </mc:Choice>
              <mc:Fallback>
                <p:oleObj name="Equation" r:id="rId8" imgW="1777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40213" y="4119563"/>
                        <a:ext cx="315118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51001" y="4375723"/>
            <a:ext cx="167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3057" y="5099623"/>
            <a:ext cx="742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tiền ông An nhận được sau tháng thứ hai là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93971"/>
              </p:ext>
            </p:extLst>
          </p:nvPr>
        </p:nvGraphicFramePr>
        <p:xfrm>
          <a:off x="4228377" y="5680648"/>
          <a:ext cx="36004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Equation" r:id="rId10" imgW="2031840" imgH="507960" progId="Equation.DSMT4">
                  <p:embed/>
                </p:oleObj>
              </mc:Choice>
              <mc:Fallback>
                <p:oleObj name="Equation" r:id="rId10" imgW="2031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28377" y="5680648"/>
                        <a:ext cx="36004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870670" y="5937823"/>
            <a:ext cx="167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76200"/>
            <a:ext cx="9525866" cy="3124200"/>
          </a:xfrm>
          <a:prstGeom prst="roundRect">
            <a:avLst>
              <a:gd name="adj" fmla="val 374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95250"/>
            <a:ext cx="9227418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Ông An gửi tiết kiệm 100 triệu đồng kì hạn 1 tháng với lãi suất 6% một năm theo hình thức tính lãi kép. Số tiền (triệu đồng) của ông An thu được sau n tháng được cho bởi công thức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47" y="33247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53195" y="3817937"/>
            <a:ext cx="800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Số tiền ông An nhận được sau 1 năm (12 tháng) là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3155" y="1957648"/>
            <a:ext cx="9227418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</a:t>
            </a:r>
            <a:r>
              <a:rPr lang="vi-VN" b="1">
                <a:latin typeface="Arial" pitchFamily="34" charset="0"/>
                <a:cs typeface="Arial" pitchFamily="34" charset="0"/>
              </a:rPr>
              <a:t>Tìm số tiền ông An nhận được sau tháng thứ nhất, sau tháng thứ hai.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4412" y="2707980"/>
            <a:ext cx="922741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Tìm số tiền ông An nhận được sau 1 năm.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75642"/>
              </p:ext>
            </p:extLst>
          </p:nvPr>
        </p:nvGraphicFramePr>
        <p:xfrm>
          <a:off x="5216525" y="1162050"/>
          <a:ext cx="22955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Equation" r:id="rId6" imgW="1295280" imgH="507960" progId="Equation.DSMT4">
                  <p:embed/>
                </p:oleObj>
              </mc:Choice>
              <mc:Fallback>
                <p:oleObj name="Equation" r:id="rId6" imgW="1295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6525" y="1162050"/>
                        <a:ext cx="229552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743528"/>
              </p:ext>
            </p:extLst>
          </p:nvPr>
        </p:nvGraphicFramePr>
        <p:xfrm>
          <a:off x="4083050" y="4279900"/>
          <a:ext cx="3467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Equation" r:id="rId8" imgW="1955520" imgH="507960" progId="Equation.DSMT4">
                  <p:embed/>
                </p:oleObj>
              </mc:Choice>
              <mc:Fallback>
                <p:oleObj name="Equation" r:id="rId8" imgW="1955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3050" y="4279900"/>
                        <a:ext cx="34671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51001" y="4536060"/>
            <a:ext cx="167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năm số hạng đầu và số hạng thứ 100 của các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 có số hạng tổng quát cho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04254"/>
              </p:ext>
            </p:extLst>
          </p:nvPr>
        </p:nvGraphicFramePr>
        <p:xfrm>
          <a:off x="2474912" y="838200"/>
          <a:ext cx="9029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6" name="Equation" r:id="rId5" imgW="3822480" imgH="469800" progId="Equation.DSMT4">
                  <p:embed/>
                </p:oleObj>
              </mc:Choice>
              <mc:Fallback>
                <p:oleObj name="Equation" r:id="rId5" imgW="3822480" imgH="469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2" y="838200"/>
                        <a:ext cx="9029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20740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0412" y="2514600"/>
            <a:ext cx="16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436429"/>
              </p:ext>
            </p:extLst>
          </p:nvPr>
        </p:nvGraphicFramePr>
        <p:xfrm>
          <a:off x="2436812" y="3113992"/>
          <a:ext cx="1936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7"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3113992"/>
                        <a:ext cx="19367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013492"/>
              </p:ext>
            </p:extLst>
          </p:nvPr>
        </p:nvGraphicFramePr>
        <p:xfrm>
          <a:off x="2436812" y="3718649"/>
          <a:ext cx="2044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8" name="Equation" r:id="rId10" imgW="952200" imgH="228600" progId="Equation.DSMT4">
                  <p:embed/>
                </p:oleObj>
              </mc:Choice>
              <mc:Fallback>
                <p:oleObj name="Equation" r:id="rId10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3718649"/>
                        <a:ext cx="20447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0856"/>
              </p:ext>
            </p:extLst>
          </p:nvPr>
        </p:nvGraphicFramePr>
        <p:xfrm>
          <a:off x="2436812" y="4323306"/>
          <a:ext cx="2044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9" name="Equation" r:id="rId12" imgW="952200" imgH="228600" progId="Equation.DSMT4">
                  <p:embed/>
                </p:oleObj>
              </mc:Choice>
              <mc:Fallback>
                <p:oleObj name="Equation" r:id="rId12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4323306"/>
                        <a:ext cx="20447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54053"/>
              </p:ext>
            </p:extLst>
          </p:nvPr>
        </p:nvGraphicFramePr>
        <p:xfrm>
          <a:off x="2436812" y="4927963"/>
          <a:ext cx="21812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0" name="Equation" r:id="rId14" imgW="1015920" imgH="228600" progId="Equation.DSMT4">
                  <p:embed/>
                </p:oleObj>
              </mc:Choice>
              <mc:Fallback>
                <p:oleObj name="Equation" r:id="rId14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4927963"/>
                        <a:ext cx="21812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11956"/>
              </p:ext>
            </p:extLst>
          </p:nvPr>
        </p:nvGraphicFramePr>
        <p:xfrm>
          <a:off x="2436812" y="5532620"/>
          <a:ext cx="21542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1" name="Equation" r:id="rId16" imgW="1002960" imgH="228600" progId="Equation.DSMT4">
                  <p:embed/>
                </p:oleObj>
              </mc:Choice>
              <mc:Fallback>
                <p:oleObj name="Equation" r:id="rId16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5532620"/>
                        <a:ext cx="21542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796902"/>
              </p:ext>
            </p:extLst>
          </p:nvPr>
        </p:nvGraphicFramePr>
        <p:xfrm>
          <a:off x="2436812" y="6137275"/>
          <a:ext cx="286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2" name="Equation" r:id="rId18" imgW="1333440" imgH="228600" progId="Equation.DSMT4">
                  <p:embed/>
                </p:oleObj>
              </mc:Choice>
              <mc:Fallback>
                <p:oleObj name="Equation" r:id="rId18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6137275"/>
                        <a:ext cx="28638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323012" y="2720292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45324" y="2438400"/>
            <a:ext cx="16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08849"/>
              </p:ext>
            </p:extLst>
          </p:nvPr>
        </p:nvGraphicFramePr>
        <p:xfrm>
          <a:off x="8758237" y="2438400"/>
          <a:ext cx="12271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3" name="Equation" r:id="rId20" imgW="571320" imgH="241200" progId="Equation.DSMT4">
                  <p:embed/>
                </p:oleObj>
              </mc:Choice>
              <mc:Fallback>
                <p:oleObj name="Equation" r:id="rId20" imgW="571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2438400"/>
                        <a:ext cx="12271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2819"/>
              </p:ext>
            </p:extLst>
          </p:nvPr>
        </p:nvGraphicFramePr>
        <p:xfrm>
          <a:off x="2436812" y="2514600"/>
          <a:ext cx="15001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4" name="Equation" r:id="rId22" imgW="698400" imgH="228600" progId="Equation.DSMT4">
                  <p:embed/>
                </p:oleObj>
              </mc:Choice>
              <mc:Fallback>
                <p:oleObj name="Equation" r:id="rId22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2514600"/>
                        <a:ext cx="15001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68516"/>
              </p:ext>
            </p:extLst>
          </p:nvPr>
        </p:nvGraphicFramePr>
        <p:xfrm>
          <a:off x="8758237" y="3035300"/>
          <a:ext cx="16637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5" name="Equation" r:id="rId24" imgW="774360" imgH="241200" progId="Equation.DSMT4">
                  <p:embed/>
                </p:oleObj>
              </mc:Choice>
              <mc:Fallback>
                <p:oleObj name="Equation" r:id="rId24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3035300"/>
                        <a:ext cx="16637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731711"/>
              </p:ext>
            </p:extLst>
          </p:nvPr>
        </p:nvGraphicFramePr>
        <p:xfrm>
          <a:off x="8758237" y="3638550"/>
          <a:ext cx="18811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6" name="Equation" r:id="rId26" imgW="876240" imgH="241200" progId="Equation.DSMT4">
                  <p:embed/>
                </p:oleObj>
              </mc:Choice>
              <mc:Fallback>
                <p:oleObj name="Equation" r:id="rId26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3638550"/>
                        <a:ext cx="18811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43935"/>
              </p:ext>
            </p:extLst>
          </p:nvPr>
        </p:nvGraphicFramePr>
        <p:xfrm>
          <a:off x="8758237" y="4243388"/>
          <a:ext cx="18811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7" name="Equation" r:id="rId28" imgW="876240" imgH="241200" progId="Equation.DSMT4">
                  <p:embed/>
                </p:oleObj>
              </mc:Choice>
              <mc:Fallback>
                <p:oleObj name="Equation" r:id="rId28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4243388"/>
                        <a:ext cx="188118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91268"/>
              </p:ext>
            </p:extLst>
          </p:nvPr>
        </p:nvGraphicFramePr>
        <p:xfrm>
          <a:off x="8758237" y="4848225"/>
          <a:ext cx="19081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8" name="Equation" r:id="rId30" imgW="888840" imgH="241200" progId="Equation.DSMT4">
                  <p:embed/>
                </p:oleObj>
              </mc:Choice>
              <mc:Fallback>
                <p:oleObj name="Equation" r:id="rId30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4848225"/>
                        <a:ext cx="19081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17053"/>
              </p:ext>
            </p:extLst>
          </p:nvPr>
        </p:nvGraphicFramePr>
        <p:xfrm>
          <a:off x="8758237" y="5473700"/>
          <a:ext cx="18811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9" name="Equation" r:id="rId32" imgW="876240" imgH="241200" progId="Equation.DSMT4">
                  <p:embed/>
                </p:oleObj>
              </mc:Choice>
              <mc:Fallback>
                <p:oleObj name="Equation" r:id="rId32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5473700"/>
                        <a:ext cx="18811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06013"/>
              </p:ext>
            </p:extLst>
          </p:nvPr>
        </p:nvGraphicFramePr>
        <p:xfrm>
          <a:off x="8758237" y="6056313"/>
          <a:ext cx="15557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0" name="Equation" r:id="rId34" imgW="723600" imgH="241200" progId="Equation.DSMT4">
                  <p:embed/>
                </p:oleObj>
              </mc:Choice>
              <mc:Fallback>
                <p:oleObj name="Equation" r:id="rId34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6056313"/>
                        <a:ext cx="15557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năm số hạng đầu và số hạng thứ 100 của các dãy số (un) có số hạng tổng quát cho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38329"/>
              </p:ext>
            </p:extLst>
          </p:nvPr>
        </p:nvGraphicFramePr>
        <p:xfrm>
          <a:off x="2474912" y="838200"/>
          <a:ext cx="9029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" name="Equation" r:id="rId5" imgW="3822480" imgH="469800" progId="Equation.DSMT4">
                  <p:embed/>
                </p:oleObj>
              </mc:Choice>
              <mc:Fallback>
                <p:oleObj name="Equation" r:id="rId5" imgW="3822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2" y="838200"/>
                        <a:ext cx="9029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20740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32012" y="2514600"/>
            <a:ext cx="16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52360"/>
              </p:ext>
            </p:extLst>
          </p:nvPr>
        </p:nvGraphicFramePr>
        <p:xfrm>
          <a:off x="3692524" y="3200400"/>
          <a:ext cx="21558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6" name="Equation" r:id="rId8" imgW="1002960" imgH="469800" progId="Equation.DSMT4">
                  <p:embed/>
                </p:oleObj>
              </mc:Choice>
              <mc:Fallback>
                <p:oleObj name="Equation" r:id="rId8" imgW="1002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4" y="3200400"/>
                        <a:ext cx="21558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491951"/>
              </p:ext>
            </p:extLst>
          </p:nvPr>
        </p:nvGraphicFramePr>
        <p:xfrm>
          <a:off x="3671888" y="2255838"/>
          <a:ext cx="1773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7" name="Equation" r:id="rId10" imgW="825480" imgH="469800" progId="Equation.DSMT4">
                  <p:embed/>
                </p:oleObj>
              </mc:Choice>
              <mc:Fallback>
                <p:oleObj name="Equation" r:id="rId10" imgW="825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255838"/>
                        <a:ext cx="177323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319402"/>
              </p:ext>
            </p:extLst>
          </p:nvPr>
        </p:nvGraphicFramePr>
        <p:xfrm>
          <a:off x="6726237" y="3200400"/>
          <a:ext cx="2565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8" name="Equation" r:id="rId12" imgW="1193760" imgH="469800" progId="Equation.DSMT4">
                  <p:embed/>
                </p:oleObj>
              </mc:Choice>
              <mc:Fallback>
                <p:oleObj name="Equation" r:id="rId12" imgW="1193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7" y="3200400"/>
                        <a:ext cx="25654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13120"/>
              </p:ext>
            </p:extLst>
          </p:nvPr>
        </p:nvGraphicFramePr>
        <p:xfrm>
          <a:off x="3692524" y="4267200"/>
          <a:ext cx="24558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9" name="Equation" r:id="rId14" imgW="1143000" imgH="469800" progId="Equation.DSMT4">
                  <p:embed/>
                </p:oleObj>
              </mc:Choice>
              <mc:Fallback>
                <p:oleObj name="Equation" r:id="rId14" imgW="1143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4" y="4267200"/>
                        <a:ext cx="245586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89451"/>
              </p:ext>
            </p:extLst>
          </p:nvPr>
        </p:nvGraphicFramePr>
        <p:xfrm>
          <a:off x="6726237" y="4267200"/>
          <a:ext cx="28924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0" name="Equation" r:id="rId16" imgW="1346040" imgH="469800" progId="Equation.DSMT4">
                  <p:embed/>
                </p:oleObj>
              </mc:Choice>
              <mc:Fallback>
                <p:oleObj name="Equation" r:id="rId16" imgW="1346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7" y="4267200"/>
                        <a:ext cx="28924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73007"/>
              </p:ext>
            </p:extLst>
          </p:nvPr>
        </p:nvGraphicFramePr>
        <p:xfrm>
          <a:off x="3692524" y="5410200"/>
          <a:ext cx="27828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1" name="Equation" r:id="rId18" imgW="1295280" imgH="469800" progId="Equation.DSMT4">
                  <p:embed/>
                </p:oleObj>
              </mc:Choice>
              <mc:Fallback>
                <p:oleObj name="Equation" r:id="rId18" imgW="1295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4" y="5410200"/>
                        <a:ext cx="2782888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59502"/>
              </p:ext>
            </p:extLst>
          </p:nvPr>
        </p:nvGraphicFramePr>
        <p:xfrm>
          <a:off x="6726237" y="5410200"/>
          <a:ext cx="40925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2" name="Equation" r:id="rId20" imgW="1904760" imgH="469800" progId="Equation.DSMT4">
                  <p:embed/>
                </p:oleObj>
              </mc:Choice>
              <mc:Fallback>
                <p:oleObj name="Equation" r:id="rId20" imgW="1904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7" y="5410200"/>
                        <a:ext cx="409257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3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172352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 được cho bởi hệ thức truy hồi: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600" b="1" smtClean="0">
                <a:latin typeface="Arial" pitchFamily="34" charset="0"/>
                <a:cs typeface="Arial" pitchFamily="34" charset="0"/>
              </a:rPr>
            </a:b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sz="2600" b="1" baseline="-25000" smtClean="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= 1,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= n .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 – 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với n ≥ 2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Viết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năm số hạng đầu của dãy số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Dự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đoán công thức số hạng tổng quát của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20740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2514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Năm số hạng đầu của dãy số là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35124"/>
              </p:ext>
            </p:extLst>
          </p:nvPr>
        </p:nvGraphicFramePr>
        <p:xfrm>
          <a:off x="1844675" y="3714750"/>
          <a:ext cx="23447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9" name="Equation" r:id="rId6" imgW="1091880" imgH="228600" progId="Equation.DSMT4">
                  <p:embed/>
                </p:oleObj>
              </mc:Choice>
              <mc:Fallback>
                <p:oleObj name="Equation" r:id="rId6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3714750"/>
                        <a:ext cx="23447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170612" y="2514600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27812" y="2438400"/>
            <a:ext cx="207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Nhận xét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35508"/>
              </p:ext>
            </p:extLst>
          </p:nvPr>
        </p:nvGraphicFramePr>
        <p:xfrm>
          <a:off x="8718550" y="2451100"/>
          <a:ext cx="13081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0" name="Equation" r:id="rId8" imgW="609480" imgH="228600" progId="Equation.DSMT4">
                  <p:embed/>
                </p:oleObj>
              </mc:Choice>
              <mc:Fallback>
                <p:oleObj name="Equation" r:id="rId8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550" y="2451100"/>
                        <a:ext cx="13081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39964"/>
              </p:ext>
            </p:extLst>
          </p:nvPr>
        </p:nvGraphicFramePr>
        <p:xfrm>
          <a:off x="1844675" y="3124200"/>
          <a:ext cx="7905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1" name="Equation" r:id="rId10" imgW="368280" imgH="228600" progId="Equation.DSMT4">
                  <p:embed/>
                </p:oleObj>
              </mc:Choice>
              <mc:Fallback>
                <p:oleObj name="Equation" r:id="rId10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3124200"/>
                        <a:ext cx="7905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34564"/>
              </p:ext>
            </p:extLst>
          </p:nvPr>
        </p:nvGraphicFramePr>
        <p:xfrm>
          <a:off x="7953375" y="2971800"/>
          <a:ext cx="25114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2" name="Equation" r:id="rId12" imgW="1168200" imgH="228600" progId="Equation.DSMT4">
                  <p:embed/>
                </p:oleObj>
              </mc:Choice>
              <mc:Fallback>
                <p:oleObj name="Equation" r:id="rId12" imgW="116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2971800"/>
                        <a:ext cx="25114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24416"/>
              </p:ext>
            </p:extLst>
          </p:nvPr>
        </p:nvGraphicFramePr>
        <p:xfrm>
          <a:off x="1844675" y="4305300"/>
          <a:ext cx="23447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3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4305300"/>
                        <a:ext cx="23447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25310"/>
              </p:ext>
            </p:extLst>
          </p:nvPr>
        </p:nvGraphicFramePr>
        <p:xfrm>
          <a:off x="1844675" y="4895850"/>
          <a:ext cx="25638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4" name="Equation" r:id="rId16" imgW="1193760" imgH="228600" progId="Equation.DSMT4">
                  <p:embed/>
                </p:oleObj>
              </mc:Choice>
              <mc:Fallback>
                <p:oleObj name="Equation" r:id="rId16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4895850"/>
                        <a:ext cx="25638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50316"/>
              </p:ext>
            </p:extLst>
          </p:nvPr>
        </p:nvGraphicFramePr>
        <p:xfrm>
          <a:off x="1844675" y="5486400"/>
          <a:ext cx="28352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5" name="Equation" r:id="rId18" imgW="1320480" imgH="228600" progId="Equation.DSMT4">
                  <p:embed/>
                </p:oleObj>
              </mc:Choice>
              <mc:Fallback>
                <p:oleObj name="Equation" r:id="rId18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5486400"/>
                        <a:ext cx="28352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521627"/>
              </p:ext>
            </p:extLst>
          </p:nvPr>
        </p:nvGraphicFramePr>
        <p:xfrm>
          <a:off x="7953375" y="3632200"/>
          <a:ext cx="26463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6" name="Equation" r:id="rId20" imgW="1231560" imgH="228600" progId="Equation.DSMT4">
                  <p:embed/>
                </p:oleObj>
              </mc:Choice>
              <mc:Fallback>
                <p:oleObj name="Equation" r:id="rId20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3632200"/>
                        <a:ext cx="26463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9294"/>
              </p:ext>
            </p:extLst>
          </p:nvPr>
        </p:nvGraphicFramePr>
        <p:xfrm>
          <a:off x="7953375" y="4314825"/>
          <a:ext cx="2946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7" name="Equation" r:id="rId22" imgW="1371600" imgH="228600" progId="Equation.DSMT4">
                  <p:embed/>
                </p:oleObj>
              </mc:Choice>
              <mc:Fallback>
                <p:oleObj name="Equation" r:id="rId22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4314825"/>
                        <a:ext cx="29464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780766"/>
              </p:ext>
            </p:extLst>
          </p:nvPr>
        </p:nvGraphicFramePr>
        <p:xfrm>
          <a:off x="7953375" y="4953000"/>
          <a:ext cx="31654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8" name="Equation" r:id="rId24" imgW="1473120" imgH="228600" progId="Equation.DSMT4">
                  <p:embed/>
                </p:oleObj>
              </mc:Choice>
              <mc:Fallback>
                <p:oleObj name="Equation" r:id="rId24" imgW="1473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4953000"/>
                        <a:ext cx="31654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475412" y="5486400"/>
            <a:ext cx="556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Suy ra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công </a:t>
            </a:r>
            <a:r>
              <a:rPr lang="vi-VN" b="1">
                <a:latin typeface="Arial" pitchFamily="34" charset="0"/>
                <a:cs typeface="Arial" pitchFamily="34" charset="0"/>
              </a:rPr>
              <a:t>thức số hạng tổng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quát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22182"/>
              </p:ext>
            </p:extLst>
          </p:nvPr>
        </p:nvGraphicFramePr>
        <p:xfrm>
          <a:off x="8837612" y="5976640"/>
          <a:ext cx="9826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9" name="Equation" r:id="rId26" imgW="457200" imgH="228600" progId="Equation.DSMT4">
                  <p:embed/>
                </p:oleObj>
              </mc:Choice>
              <mc:Fallback>
                <p:oleObj name="Equation" r:id="rId2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7612" y="5976640"/>
                        <a:ext cx="9826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1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Xét tính tăng, giảm của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), biết: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18430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238703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035881"/>
              </p:ext>
            </p:extLst>
          </p:nvPr>
        </p:nvGraphicFramePr>
        <p:xfrm>
          <a:off x="1370012" y="3072838"/>
          <a:ext cx="26447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4" name="Equation" r:id="rId6" imgW="1231560" imgH="228600" progId="Equation.DSMT4">
                  <p:embed/>
                </p:oleObj>
              </mc:Choice>
              <mc:Fallback>
                <p:oleObj name="Equation" r:id="rId6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2" y="3072838"/>
                        <a:ext cx="26447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170612" y="2387038"/>
            <a:ext cx="0" cy="355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931540"/>
              </p:ext>
            </p:extLst>
          </p:nvPr>
        </p:nvGraphicFramePr>
        <p:xfrm>
          <a:off x="1927225" y="2402913"/>
          <a:ext cx="1444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5"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2402913"/>
                        <a:ext cx="14446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25769"/>
              </p:ext>
            </p:extLst>
          </p:nvPr>
        </p:nvGraphicFramePr>
        <p:xfrm>
          <a:off x="4089400" y="3120463"/>
          <a:ext cx="10906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6" name="Equation" r:id="rId10" imgW="507960" imgH="177480" progId="Equation.DSMT4">
                  <p:embed/>
                </p:oleObj>
              </mc:Choice>
              <mc:Fallback>
                <p:oleObj name="Equation" r:id="rId10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3120463"/>
                        <a:ext cx="109061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159873"/>
              </p:ext>
            </p:extLst>
          </p:nvPr>
        </p:nvGraphicFramePr>
        <p:xfrm>
          <a:off x="2284412" y="685800"/>
          <a:ext cx="91201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7" name="Equation" r:id="rId12" imgW="3860640" imgH="419040" progId="Equation.DSMT4">
                  <p:embed/>
                </p:oleObj>
              </mc:Choice>
              <mc:Fallback>
                <p:oleObj name="Equation" r:id="rId12" imgW="386064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685800"/>
                        <a:ext cx="91201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8012" y="368243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Xét hiệu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69226"/>
              </p:ext>
            </p:extLst>
          </p:nvPr>
        </p:nvGraphicFramePr>
        <p:xfrm>
          <a:off x="2131868" y="3682438"/>
          <a:ext cx="36814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8" name="Equation" r:id="rId14" imgW="1714320" imgH="228600" progId="Equation.DSMT4">
                  <p:embed/>
                </p:oleObj>
              </mc:Choice>
              <mc:Fallback>
                <p:oleObj name="Equation" r:id="rId14" imgW="1714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868" y="3682438"/>
                        <a:ext cx="36814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26418"/>
              </p:ext>
            </p:extLst>
          </p:nvPr>
        </p:nvGraphicFramePr>
        <p:xfrm>
          <a:off x="3275012" y="4267200"/>
          <a:ext cx="22653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9" name="Equation" r:id="rId16" imgW="1054080" imgH="203040" progId="Equation.DSMT4">
                  <p:embed/>
                </p:oleObj>
              </mc:Choice>
              <mc:Fallback>
                <p:oleObj name="Equation" r:id="rId16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2" y="4267200"/>
                        <a:ext cx="22653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08012" y="4876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Arial" pitchFamily="34" charset="0"/>
                <a:cs typeface="Arial" pitchFamily="34" charset="0"/>
              </a:rPr>
              <a:t>Vậy (u</a:t>
            </a:r>
            <a:r>
              <a:rPr lang="fr-FR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fr-FR" b="1">
                <a:latin typeface="Arial" pitchFamily="34" charset="0"/>
                <a:cs typeface="Arial" pitchFamily="34" charset="0"/>
              </a:rPr>
              <a:t>) là </a:t>
            </a:r>
            <a:r>
              <a:rPr lang="fr-FR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dãy số tăng</a:t>
            </a:r>
            <a:r>
              <a:rPr lang="fr-FR" b="1">
                <a:latin typeface="Arial" pitchFamily="34" charset="0"/>
                <a:cs typeface="Arial" pitchFamily="34" charset="0"/>
              </a:rPr>
              <a:t>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5412" y="241356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43232"/>
              </p:ext>
            </p:extLst>
          </p:nvPr>
        </p:nvGraphicFramePr>
        <p:xfrm>
          <a:off x="7358063" y="3099362"/>
          <a:ext cx="28622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0" name="Equation" r:id="rId18" imgW="1333440" imgH="228600" progId="Equation.DSMT4">
                  <p:embed/>
                </p:oleObj>
              </mc:Choice>
              <mc:Fallback>
                <p:oleObj name="Equation" r:id="rId18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63" y="3099362"/>
                        <a:ext cx="28622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60912"/>
              </p:ext>
            </p:extLst>
          </p:nvPr>
        </p:nvGraphicFramePr>
        <p:xfrm>
          <a:off x="8137525" y="2429437"/>
          <a:ext cx="16906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1" name="Equation" r:id="rId20" imgW="787320" imgH="228600" progId="Equation.DSMT4">
                  <p:embed/>
                </p:oleObj>
              </mc:Choice>
              <mc:Fallback>
                <p:oleObj name="Equation" r:id="rId20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525" y="2429437"/>
                        <a:ext cx="16906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81406"/>
              </p:ext>
            </p:extLst>
          </p:nvPr>
        </p:nvGraphicFramePr>
        <p:xfrm>
          <a:off x="10285412" y="3146987"/>
          <a:ext cx="12541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2" name="Equation" r:id="rId22" imgW="583920" imgH="177480" progId="Equation.DSMT4">
                  <p:embed/>
                </p:oleObj>
              </mc:Choice>
              <mc:Fallback>
                <p:oleObj name="Equation" r:id="rId22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5412" y="3146987"/>
                        <a:ext cx="12541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323012" y="37089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Xét hiệu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265072"/>
              </p:ext>
            </p:extLst>
          </p:nvPr>
        </p:nvGraphicFramePr>
        <p:xfrm>
          <a:off x="7999412" y="3708962"/>
          <a:ext cx="40909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3" name="Equation" r:id="rId24" imgW="1904760" imgH="228600" progId="Equation.DSMT4">
                  <p:embed/>
                </p:oleObj>
              </mc:Choice>
              <mc:Fallback>
                <p:oleObj name="Equation" r:id="rId24" imgW="1904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412" y="3708962"/>
                        <a:ext cx="40909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8488"/>
              </p:ext>
            </p:extLst>
          </p:nvPr>
        </p:nvGraphicFramePr>
        <p:xfrm>
          <a:off x="9142412" y="4286250"/>
          <a:ext cx="2428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4" name="Equation" r:id="rId26" imgW="1130040" imgH="203040" progId="Equation.DSMT4">
                  <p:embed/>
                </p:oleObj>
              </mc:Choice>
              <mc:Fallback>
                <p:oleObj name="Equation" r:id="rId26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2412" y="4286250"/>
                        <a:ext cx="24288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704012" y="52533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Arial" pitchFamily="34" charset="0"/>
                <a:cs typeface="Arial" pitchFamily="34" charset="0"/>
              </a:rPr>
              <a:t>Vậy (u</a:t>
            </a:r>
            <a:r>
              <a:rPr lang="fr-FR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fr-FR" b="1">
                <a:latin typeface="Arial" pitchFamily="34" charset="0"/>
                <a:cs typeface="Arial" pitchFamily="34" charset="0"/>
              </a:rPr>
              <a:t>) là </a:t>
            </a:r>
            <a:r>
              <a:rPr lang="fr-FR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dãy số </a:t>
            </a:r>
            <a:r>
              <a:rPr lang="fr-FR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fr-FR" b="1" smtClean="0">
                <a:latin typeface="Arial" pitchFamily="34" charset="0"/>
                <a:cs typeface="Arial" pitchFamily="34" charset="0"/>
              </a:rPr>
              <a:t>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7" grpId="0"/>
      <p:bldP spid="38" grpId="0"/>
      <p:bldP spid="45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Xét tính tăng, giảm của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), biết: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18430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0412" y="240926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46812" y="2409263"/>
            <a:ext cx="0" cy="4067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9244"/>
              </p:ext>
            </p:extLst>
          </p:nvPr>
        </p:nvGraphicFramePr>
        <p:xfrm>
          <a:off x="2270125" y="2155825"/>
          <a:ext cx="16906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3" name="Equation" r:id="rId6" imgW="787320" imgH="419040" progId="Equation.DSMT4">
                  <p:embed/>
                </p:oleObj>
              </mc:Choice>
              <mc:Fallback>
                <p:oleObj name="Equation" r:id="rId6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2155825"/>
                        <a:ext cx="169068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272765"/>
              </p:ext>
            </p:extLst>
          </p:nvPr>
        </p:nvGraphicFramePr>
        <p:xfrm>
          <a:off x="2284412" y="685800"/>
          <a:ext cx="91201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4" name="Equation" r:id="rId8" imgW="3860640" imgH="419040" progId="Equation.DSMT4">
                  <p:embed/>
                </p:oleObj>
              </mc:Choice>
              <mc:Fallback>
                <p:oleObj name="Equation" r:id="rId8" imgW="3860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685800"/>
                        <a:ext cx="91201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23950" y="33021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Nhận xét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61932"/>
              </p:ext>
            </p:extLst>
          </p:nvPr>
        </p:nvGraphicFramePr>
        <p:xfrm>
          <a:off x="2817812" y="3081338"/>
          <a:ext cx="2590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5" name="Equation" r:id="rId10" imgW="1206360" imgH="419040" progId="Equation.DSMT4">
                  <p:embed/>
                </p:oleObj>
              </mc:Choice>
              <mc:Fallback>
                <p:oleObj name="Equation" r:id="rId10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3081338"/>
                        <a:ext cx="2590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683374" y="3279925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không tăng, cũng không giảm.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74244"/>
              </p:ext>
            </p:extLst>
          </p:nvPr>
        </p:nvGraphicFramePr>
        <p:xfrm>
          <a:off x="2784475" y="4192588"/>
          <a:ext cx="28098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6" name="Equation" r:id="rId12" imgW="1307880" imgH="419040" progId="Equation.DSMT4">
                  <p:embed/>
                </p:oleObj>
              </mc:Choice>
              <mc:Fallback>
                <p:oleObj name="Equation" r:id="rId12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4192588"/>
                        <a:ext cx="280987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89134"/>
              </p:ext>
            </p:extLst>
          </p:nvPr>
        </p:nvGraphicFramePr>
        <p:xfrm>
          <a:off x="2879725" y="5497513"/>
          <a:ext cx="26193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7" name="Equation" r:id="rId14" imgW="1218960" imgH="419040" progId="Equation.DSMT4">
                  <p:embed/>
                </p:oleObj>
              </mc:Choice>
              <mc:Fallback>
                <p:oleObj name="Equation" r:id="rId14" imgW="1218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497513"/>
                        <a:ext cx="261937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5099"/>
              </p:ext>
            </p:extLst>
          </p:nvPr>
        </p:nvGraphicFramePr>
        <p:xfrm>
          <a:off x="7065963" y="2205038"/>
          <a:ext cx="28098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8" name="Equation" r:id="rId16" imgW="1307880" imgH="419040" progId="Equation.DSMT4">
                  <p:embed/>
                </p:oleObj>
              </mc:Choice>
              <mc:Fallback>
                <p:oleObj name="Equation" r:id="rId16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2205038"/>
                        <a:ext cx="280987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5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152400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Trong các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 sau, dãy số nào bị chặn dưới, bị chặn trên, bị chặn?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18430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2387038"/>
            <a:ext cx="174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a) Ta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70612" y="2387038"/>
            <a:ext cx="0" cy="4318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92670"/>
              </p:ext>
            </p:extLst>
          </p:nvPr>
        </p:nvGraphicFramePr>
        <p:xfrm>
          <a:off x="2411413" y="906463"/>
          <a:ext cx="870267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9" name="Equation" r:id="rId6" imgW="4051080" imgH="393480" progId="Equation.DSMT4">
                  <p:embed/>
                </p:oleObj>
              </mc:Choice>
              <mc:Fallback>
                <p:oleObj name="Equation" r:id="rId6" imgW="405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906463"/>
                        <a:ext cx="870267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31642" y="2971800"/>
            <a:ext cx="576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Do đó,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bị chặn dưới với mọi n ∈ ℕ*.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3012" y="235315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59011"/>
              </p:ext>
            </p:extLst>
          </p:nvPr>
        </p:nvGraphicFramePr>
        <p:xfrm>
          <a:off x="7923212" y="2236324"/>
          <a:ext cx="1264227" cy="77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0"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2236324"/>
                        <a:ext cx="1264227" cy="770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85654"/>
              </p:ext>
            </p:extLst>
          </p:nvPr>
        </p:nvGraphicFramePr>
        <p:xfrm>
          <a:off x="2001837" y="2393950"/>
          <a:ext cx="30257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1" name="Equation" r:id="rId10" imgW="1409400" imgH="228600" progId="Equation.DSMT4">
                  <p:embed/>
                </p:oleObj>
              </mc:Choice>
              <mc:Fallback>
                <p:oleObj name="Equation" r:id="rId10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7" y="2393950"/>
                        <a:ext cx="30257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9249" y="3802797"/>
            <a:ext cx="576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không bị chặn trên vì không có số M nào thỏa mãn: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4528"/>
              </p:ext>
            </p:extLst>
          </p:nvPr>
        </p:nvGraphicFramePr>
        <p:xfrm>
          <a:off x="1289050" y="4760913"/>
          <a:ext cx="31892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2" name="Equation" r:id="rId12" imgW="1485720" imgH="228600" progId="Equation.DSMT4">
                  <p:embed/>
                </p:oleObj>
              </mc:Choice>
              <mc:Fallback>
                <p:oleObj name="Equation" r:id="rId12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760913"/>
                        <a:ext cx="31892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24239" y="5253335"/>
            <a:ext cx="576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bị chặn dưới và không bị chặn trên nên không bị chặn.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50962"/>
              </p:ext>
            </p:extLst>
          </p:nvPr>
        </p:nvGraphicFramePr>
        <p:xfrm>
          <a:off x="9225251" y="2209800"/>
          <a:ext cx="1288761" cy="77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3" name="Equation" r:id="rId14" imgW="660240" imgH="393480" progId="Equation.DSMT4">
                  <p:embed/>
                </p:oleObj>
              </mc:Choice>
              <mc:Fallback>
                <p:oleObj name="Equation" r:id="rId14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251" y="2209800"/>
                        <a:ext cx="1288761" cy="770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454678"/>
              </p:ext>
            </p:extLst>
          </p:nvPr>
        </p:nvGraphicFramePr>
        <p:xfrm>
          <a:off x="10514012" y="2209800"/>
          <a:ext cx="1288761" cy="77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4" name="Equation" r:id="rId16" imgW="660240" imgH="393480" progId="Equation.DSMT4">
                  <p:embed/>
                </p:oleObj>
              </mc:Choice>
              <mc:Fallback>
                <p:oleObj name="Equation" r:id="rId16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4012" y="2209800"/>
                        <a:ext cx="1288761" cy="770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974321" y="3202137"/>
            <a:ext cx="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Vì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32052"/>
              </p:ext>
            </p:extLst>
          </p:nvPr>
        </p:nvGraphicFramePr>
        <p:xfrm>
          <a:off x="7847012" y="3048000"/>
          <a:ext cx="28019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5" name="Equation" r:id="rId18" imgW="1434960" imgH="393480" progId="Equation.DSMT4">
                  <p:embed/>
                </p:oleObj>
              </mc:Choice>
              <mc:Fallback>
                <p:oleObj name="Equation" r:id="rId18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3048000"/>
                        <a:ext cx="2801937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168919"/>
              </p:ext>
            </p:extLst>
          </p:nvPr>
        </p:nvGraphicFramePr>
        <p:xfrm>
          <a:off x="7418387" y="3816202"/>
          <a:ext cx="357028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6" name="Equation" r:id="rId20" imgW="1828800" imgH="393480" progId="Equation.DSMT4">
                  <p:embed/>
                </p:oleObj>
              </mc:Choice>
              <mc:Fallback>
                <p:oleObj name="Equation" r:id="rId20" imgW="1828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7" y="3816202"/>
                        <a:ext cx="3570288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10939"/>
              </p:ext>
            </p:extLst>
          </p:nvPr>
        </p:nvGraphicFramePr>
        <p:xfrm>
          <a:off x="7305675" y="4578202"/>
          <a:ext cx="38179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7" name="Equation" r:id="rId22" imgW="1955520" imgH="393480" progId="Equation.DSMT4">
                  <p:embed/>
                </p:oleObj>
              </mc:Choice>
              <mc:Fallback>
                <p:oleObj name="Equation" r:id="rId22" imgW="1955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5" y="4578202"/>
                        <a:ext cx="3817937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013864"/>
              </p:ext>
            </p:extLst>
          </p:nvPr>
        </p:nvGraphicFramePr>
        <p:xfrm>
          <a:off x="7415212" y="5483077"/>
          <a:ext cx="35956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8" name="Equation" r:id="rId24" imgW="1841400" imgH="393480" progId="Equation.DSMT4">
                  <p:embed/>
                </p:oleObj>
              </mc:Choice>
              <mc:Fallback>
                <p:oleObj name="Equation" r:id="rId24" imgW="1841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212" y="5483077"/>
                        <a:ext cx="359568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551612" y="6324600"/>
            <a:ext cx="478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b="1">
                <a:latin typeface="Arial" pitchFamily="34" charset="0"/>
                <a:cs typeface="Arial" pitchFamily="34" charset="0"/>
              </a:rPr>
              <a:t>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là dãy số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bị chặn.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8" grpId="0"/>
      <p:bldP spid="29" grpId="0"/>
      <p:bldP spid="32" grpId="0"/>
      <p:bldP spid="41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152400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Trong các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 sau, dãy số nào bị chặn dưới, bị chặn trên, bị chặn?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18430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2387038"/>
            <a:ext cx="174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>
                <a:latin typeface="Arial" pitchFamily="34" charset="0"/>
                <a:cs typeface="Arial" pitchFamily="34" charset="0"/>
              </a:rPr>
              <a:t>c) </a:t>
            </a:r>
            <a:r>
              <a:rPr lang="pt-BR" b="1">
                <a:latin typeface="Arial" pitchFamily="34" charset="0"/>
                <a:cs typeface="Arial" pitchFamily="34" charset="0"/>
              </a:rPr>
              <a:t>Ta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70612" y="2387038"/>
            <a:ext cx="0" cy="4318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51279"/>
              </p:ext>
            </p:extLst>
          </p:nvPr>
        </p:nvGraphicFramePr>
        <p:xfrm>
          <a:off x="2411413" y="906463"/>
          <a:ext cx="870267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5" name="Equation" r:id="rId6" imgW="4051080" imgH="393480" progId="Equation.DSMT4">
                  <p:embed/>
                </p:oleObj>
              </mc:Choice>
              <mc:Fallback>
                <p:oleObj name="Equation" r:id="rId6" imgW="405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906463"/>
                        <a:ext cx="870267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60412" y="2971800"/>
            <a:ext cx="136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Do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3012" y="235315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15118"/>
              </p:ext>
            </p:extLst>
          </p:nvPr>
        </p:nvGraphicFramePr>
        <p:xfrm>
          <a:off x="7894637" y="2362200"/>
          <a:ext cx="19335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6" name="Equation" r:id="rId8" imgW="990360" imgH="241200" progId="Equation.DSMT4">
                  <p:embed/>
                </p:oleObj>
              </mc:Choice>
              <mc:Fallback>
                <p:oleObj name="Equation" r:id="rId8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637" y="2362200"/>
                        <a:ext cx="19335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933816"/>
              </p:ext>
            </p:extLst>
          </p:nvPr>
        </p:nvGraphicFramePr>
        <p:xfrm>
          <a:off x="1987550" y="2420938"/>
          <a:ext cx="30527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7" name="Equation" r:id="rId10" imgW="1422360" imgH="203040" progId="Equation.DSMT4">
                  <p:embed/>
                </p:oleObj>
              </mc:Choice>
              <mc:Fallback>
                <p:oleObj name="Equation" r:id="rId10" imgW="1422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2420938"/>
                        <a:ext cx="30527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697562" y="2983062"/>
            <a:ext cx="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Vì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913296"/>
              </p:ext>
            </p:extLst>
          </p:nvPr>
        </p:nvGraphicFramePr>
        <p:xfrm>
          <a:off x="7494053" y="2998639"/>
          <a:ext cx="2430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8" name="Equation" r:id="rId12" imgW="1244520" imgH="228600" progId="Equation.DSMT4">
                  <p:embed/>
                </p:oleObj>
              </mc:Choice>
              <mc:Fallback>
                <p:oleObj name="Equation" r:id="rId12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053" y="2998639"/>
                        <a:ext cx="243046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33379" y="3692377"/>
            <a:ext cx="478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b="1">
                <a:latin typeface="Arial" pitchFamily="34" charset="0"/>
                <a:cs typeface="Arial" pitchFamily="34" charset="0"/>
              </a:rPr>
              <a:t>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là dãy số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bị chặn.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16872"/>
              </p:ext>
            </p:extLst>
          </p:nvPr>
        </p:nvGraphicFramePr>
        <p:xfrm>
          <a:off x="2055812" y="3013075"/>
          <a:ext cx="27527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9" name="Equation" r:id="rId14" imgW="1282680" imgH="228600" progId="Equation.DSMT4">
                  <p:embed/>
                </p:oleObj>
              </mc:Choice>
              <mc:Fallback>
                <p:oleObj name="Equation" r:id="rId14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2" y="3013075"/>
                        <a:ext cx="27527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9904412" y="2983062"/>
            <a:ext cx="119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à n lẻ</a:t>
            </a:r>
            <a:endParaRPr lang="en-US" b="1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28671"/>
              </p:ext>
            </p:extLst>
          </p:nvPr>
        </p:nvGraphicFramePr>
        <p:xfrm>
          <a:off x="7385050" y="3597275"/>
          <a:ext cx="2628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0" name="Equation" r:id="rId16" imgW="1346040" imgH="228600" progId="Equation.DSMT4">
                  <p:embed/>
                </p:oleObj>
              </mc:Choice>
              <mc:Fallback>
                <p:oleObj name="Equation" r:id="rId16" imgW="1346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50" y="3597275"/>
                        <a:ext cx="26289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980612" y="3581400"/>
            <a:ext cx="154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à n chẵn</a:t>
            </a:r>
            <a:endParaRPr lang="en-US" b="1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14763"/>
              </p:ext>
            </p:extLst>
          </p:nvPr>
        </p:nvGraphicFramePr>
        <p:xfrm>
          <a:off x="7473415" y="4154042"/>
          <a:ext cx="20589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1" name="Equation" r:id="rId18" imgW="1054080" imgH="228600" progId="Equation.DSMT4">
                  <p:embed/>
                </p:oleObj>
              </mc:Choice>
              <mc:Fallback>
                <p:oleObj name="Equation" r:id="rId18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415" y="4154042"/>
                        <a:ext cx="20589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575731"/>
              </p:ext>
            </p:extLst>
          </p:nvPr>
        </p:nvGraphicFramePr>
        <p:xfrm>
          <a:off x="6897688" y="4724400"/>
          <a:ext cx="32512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2" name="Equation" r:id="rId20" imgW="1663560" imgH="228600" progId="Equation.DSMT4">
                  <p:embed/>
                </p:oleObj>
              </mc:Choice>
              <mc:Fallback>
                <p:oleObj name="Equation" r:id="rId20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4724400"/>
                        <a:ext cx="32512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148728"/>
              </p:ext>
            </p:extLst>
          </p:nvPr>
        </p:nvGraphicFramePr>
        <p:xfrm>
          <a:off x="7542212" y="5257800"/>
          <a:ext cx="2035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3" name="Equation" r:id="rId22" imgW="1041120" imgH="241200" progId="Equation.DSMT4">
                  <p:embed/>
                </p:oleObj>
              </mc:Choice>
              <mc:Fallback>
                <p:oleObj name="Equation" r:id="rId22" imgW="1041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2" y="5257800"/>
                        <a:ext cx="20351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742907" y="5943600"/>
            <a:ext cx="478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b="1">
                <a:latin typeface="Arial" pitchFamily="34" charset="0"/>
                <a:cs typeface="Arial" pitchFamily="34" charset="0"/>
              </a:rPr>
              <a:t>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là dãy số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bị chặn.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8" grpId="0"/>
      <p:bldP spid="41" grpId="0"/>
      <p:bldP spid="51" grpId="0"/>
      <p:bldP spid="30" grpId="0"/>
      <p:bldP spid="36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76200"/>
            <a:ext cx="9525866" cy="179972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152400"/>
            <a:ext cx="9227418" cy="172352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số hạng tổng quát của dãy số tăng gồm tất cả các số nguyên dương mà mỗi số hạng của nó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Đều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chia hết cho 3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;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it-IT" sz="2600" b="1" smtClean="0">
                <a:latin typeface="Arial" pitchFamily="34" charset="0"/>
                <a:cs typeface="Arial" pitchFamily="34" charset="0"/>
              </a:rPr>
              <a:t>Khi </a:t>
            </a:r>
            <a:r>
              <a:rPr lang="it-IT" sz="2600" b="1">
                <a:latin typeface="Arial" pitchFamily="34" charset="0"/>
                <a:cs typeface="Arial" pitchFamily="34" charset="0"/>
              </a:rPr>
              <a:t>chia cho 4 dư 1.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47" y="19904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55812" y="2438400"/>
            <a:ext cx="842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b="1">
                <a:latin typeface="Arial" pitchFamily="34" charset="0"/>
                <a:cs typeface="Arial" pitchFamily="34" charset="0"/>
              </a:rPr>
              <a:t>) Các số nguyên dương chia hết cho 3 là: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3; 6; 9; 12</a:t>
            </a:r>
            <a:r>
              <a:rPr lang="vi-VN" b="1">
                <a:latin typeface="Arial" pitchFamily="34" charset="0"/>
                <a:cs typeface="Arial" pitchFamily="34" charset="0"/>
              </a:rPr>
              <a:t>;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...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05478"/>
              </p:ext>
            </p:extLst>
          </p:nvPr>
        </p:nvGraphicFramePr>
        <p:xfrm>
          <a:off x="5571363" y="3622294"/>
          <a:ext cx="1035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363" y="3622294"/>
                        <a:ext cx="1035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417640" y="3027969"/>
            <a:ext cx="59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Các số này có dạng 3n với n với n ∈ ℕ*.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2238" y="3622294"/>
            <a:ext cx="314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ố </a:t>
            </a:r>
            <a:r>
              <a:rPr lang="vi-VN" b="1">
                <a:latin typeface="Arial" pitchFamily="34" charset="0"/>
                <a:cs typeface="Arial" pitchFamily="34" charset="0"/>
              </a:rPr>
              <a:t>hạng tổng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quát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07561" y="4360690"/>
            <a:ext cx="997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Các số nguyên dương chia cho 4 dư 1 có dạng là 4n +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n </a:t>
            </a:r>
            <a:r>
              <a:rPr lang="vi-VN" b="1">
                <a:latin typeface="Arial" pitchFamily="34" charset="0"/>
                <a:cs typeface="Arial" pitchFamily="34" charset="0"/>
              </a:rPr>
              <a:t>∈ ℕ*.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927"/>
              </p:ext>
            </p:extLst>
          </p:nvPr>
        </p:nvGraphicFramePr>
        <p:xfrm>
          <a:off x="5571363" y="4958622"/>
          <a:ext cx="14430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8"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363" y="4958622"/>
                        <a:ext cx="14430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457638" y="4958324"/>
            <a:ext cx="314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ố </a:t>
            </a:r>
            <a:r>
              <a:rPr lang="vi-VN" b="1">
                <a:latin typeface="Arial" pitchFamily="34" charset="0"/>
                <a:cs typeface="Arial" pitchFamily="34" charset="0"/>
              </a:rPr>
              <a:t>hạng tổng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quát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  <p:bldP spid="30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36370</TotalTime>
  <Words>678</Words>
  <PresentationFormat>Custom</PresentationFormat>
  <Paragraphs>81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2024-03-12T01:56:02Z</dcterms:modified>
</cp:coreProperties>
</file>