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8" r:id="rId2"/>
    <p:sldId id="276" r:id="rId3"/>
    <p:sldId id="266" r:id="rId4"/>
    <p:sldId id="267" r:id="rId5"/>
    <p:sldId id="256" r:id="rId6"/>
    <p:sldId id="257" r:id="rId7"/>
    <p:sldId id="258" r:id="rId8"/>
    <p:sldId id="259" r:id="rId9"/>
    <p:sldId id="260" r:id="rId10"/>
    <p:sldId id="269" r:id="rId11"/>
    <p:sldId id="270" r:id="rId12"/>
    <p:sldId id="271" r:id="rId13"/>
    <p:sldId id="272" r:id="rId14"/>
    <p:sldId id="273" r:id="rId15"/>
    <p:sldId id="274" r:id="rId16"/>
    <p:sldId id="277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custShowLst>
    <p:custShow name="Custom Show 1" id="0">
      <p:sldLst>
        <p:sld r:id="rId2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0" autoAdjust="0"/>
    <p:restoredTop sz="94343" autoAdjust="0"/>
  </p:normalViewPr>
  <p:slideViewPr>
    <p:cSldViewPr snapToGrid="0">
      <p:cViewPr varScale="1">
        <p:scale>
          <a:sx n="53" d="100"/>
          <a:sy n="53" d="100"/>
        </p:scale>
        <p:origin x="84" y="4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380FB-A37E-4DA0-A4F1-D79411673738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6E6D3-C083-42CB-AF95-840D31397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23EFAF-0D55-47C2-956C-AEEC4BC238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5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27/07/2021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slide" Target="slide5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560" y="0"/>
            <a:ext cx="10515600" cy="1325563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smtClean="0"/>
              <a:t>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6488" y="26561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CHƯƠNG VIII</a:t>
            </a:r>
          </a:p>
        </p:txBody>
      </p:sp>
    </p:spTree>
    <p:extLst>
      <p:ext uri="{BB962C8B-B14F-4D97-AF65-F5344CB8AC3E}">
        <p14:creationId xmlns:p14="http://schemas.microsoft.com/office/powerpoint/2010/main" val="24617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 ,B  và C thẳng hàng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23294" y="2853190"/>
            <a:ext cx="1867596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86767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118359" y="1138351"/>
            <a:ext cx="9375819" cy="3036314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0048" y="4420026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là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281675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7433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25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15" grpId="0"/>
      <p:bldP spid="15" grpId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8365" y="4332774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, BC 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fr-FR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917191" y="1138350"/>
            <a:ext cx="9375819" cy="3194423"/>
          </a:xfrm>
          <a:prstGeom prst="snip2DiagRect">
            <a:avLst>
              <a:gd name="adj1" fmla="val 0"/>
              <a:gd name="adj2" fmla="val 24222"/>
            </a:avLst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AB,BC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057154"/>
              </p:ext>
            </p:extLst>
          </p:nvPr>
        </p:nvGraphicFramePr>
        <p:xfrm>
          <a:off x="3723294" y="2853190"/>
          <a:ext cx="5310977" cy="98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FX Draw" r:id="rId7" imgW="3462535" imgH="405350" progId="FXDraw.Graphic">
                  <p:embed/>
                </p:oleObj>
              </mc:Choice>
              <mc:Fallback>
                <p:oleObj name="FX Draw" r:id="rId7" imgW="3462535" imgH="405350" progId="FXDraw.Graphic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3294" y="2853190"/>
                        <a:ext cx="5310977" cy="9866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7904" y="621792"/>
            <a:ext cx="963777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8.42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thang ABCD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087" y="6181344"/>
            <a:ext cx="18800769" cy="687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16446"/>
              </p:ext>
            </p:extLst>
          </p:nvPr>
        </p:nvGraphicFramePr>
        <p:xfrm>
          <a:off x="2292350" y="3057271"/>
          <a:ext cx="6083554" cy="305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FX Draw" r:id="rId4" imgW="2910599" imgH="1459748" progId="FXDraw.Graphic">
                  <p:embed/>
                </p:oleObj>
              </mc:Choice>
              <mc:Fallback>
                <p:oleObj name="FX Draw" r:id="rId4" imgW="2910599" imgH="1459748" progId="FXDraw.Graphi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2350" y="3057271"/>
                        <a:ext cx="6083554" cy="3051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2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3584" y="146304"/>
            <a:ext cx="96012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8.43 SGK</a:t>
            </a: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8.57: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xOB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3639313"/>
            <a:ext cx="7040880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7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vi-VN" b="1" dirty="0"/>
              <a:t>HƯỚNG DẪN HỌC Ở NHÀ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vi-VN" sz="3800" dirty="0">
                <a:latin typeface="+mj-lt"/>
              </a:rPr>
              <a:t>Học thuộc lý thuyết. Hệ thống lại toàn bộ kiến thức của chương.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 Xem lại các bài tập đã chữa, làm thêm các bài tập trong sách bài tập.</a:t>
            </a:r>
            <a:endParaRPr lang="en-US" sz="3800" dirty="0">
              <a:latin typeface="+mj-lt"/>
            </a:endParaRPr>
          </a:p>
          <a:p>
            <a:pPr lvl="0"/>
            <a:r>
              <a:rPr lang="vi-VN" sz="3800" dirty="0">
                <a:latin typeface="+mj-lt"/>
              </a:rPr>
              <a:t>Chuẩn bị để tiết sau kiểm tra 1 tiết.</a:t>
            </a:r>
            <a:endParaRPr lang="en-US" sz="3800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8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511443"/>
            <a:ext cx="10515600" cy="1325563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HĐN 5p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7006"/>
            <a:ext cx="10515600" cy="2136775"/>
          </a:xfrm>
        </p:spPr>
        <p:txBody>
          <a:bodyPr/>
          <a:lstStyle/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1,3: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2,5: Tia –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4,6: </a:t>
            </a:r>
            <a:r>
              <a:rPr lang="en-US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" y="663996"/>
            <a:ext cx="84155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6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43050" y="55728"/>
            <a:ext cx="3048000" cy="1171575"/>
            <a:chOff x="1143000" y="1143000"/>
            <a:chExt cx="3048000" cy="1171575"/>
          </a:xfrm>
        </p:grpSpPr>
        <p:sp>
          <p:nvSpPr>
            <p:cNvPr id="6" name="Rounded Rectangle 5"/>
            <p:cNvSpPr/>
            <p:nvPr/>
          </p:nvSpPr>
          <p:spPr>
            <a:xfrm>
              <a:off x="1143000" y="11430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1295400" y="1295400"/>
              <a:ext cx="2895600" cy="1019175"/>
              <a:chOff x="1219200" y="1295400"/>
              <a:chExt cx="2895600" cy="1019175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743075" y="1606689"/>
                <a:ext cx="371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219200" y="1979057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704975" y="1676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609850" y="1688068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M </a:t>
                    </a:r>
                    <a14:m>
                      <m:oMath xmlns:m="http://schemas.openxmlformats.org/officeDocument/2006/math">
                        <m:r>
                          <a:rPr lang="en-US" i="1">
                            <a:latin typeface="Cambria Math"/>
                            <a:ea typeface="Cambria Math"/>
                          </a:rPr>
                          <m:t>∈</m:t>
                        </m:r>
                      </m:oMath>
                    </a14:m>
                    <a:r>
                      <a:rPr lang="en-US" dirty="0"/>
                      <a:t> d (M </a:t>
                    </a:r>
                    <a:r>
                      <a:rPr lang="en-US" dirty="0" err="1"/>
                      <a:t>thuộc</a:t>
                    </a:r>
                    <a:r>
                      <a:rPr lang="en-US" dirty="0"/>
                      <a:t> d)</a:t>
                    </a:r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4975" y="1295400"/>
                    <a:ext cx="2409825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2278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90" name="Group 89"/>
          <p:cNvGrpSpPr/>
          <p:nvPr/>
        </p:nvGrpSpPr>
        <p:grpSpPr>
          <a:xfrm>
            <a:off x="1536000" y="5181601"/>
            <a:ext cx="2819400" cy="1176961"/>
            <a:chOff x="1143000" y="2514600"/>
            <a:chExt cx="2819400" cy="1176961"/>
          </a:xfrm>
        </p:grpSpPr>
        <p:sp>
          <p:nvSpPr>
            <p:cNvPr id="76" name="Rounded Rectangle 75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1422947" y="3355891"/>
              <a:ext cx="22226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/>
            <p:cNvGrpSpPr/>
            <p:nvPr/>
          </p:nvGrpSpPr>
          <p:grpSpPr>
            <a:xfrm>
              <a:off x="1283400" y="2978289"/>
              <a:ext cx="279095" cy="707886"/>
              <a:chOff x="1283400" y="2978289"/>
              <a:chExt cx="279095" cy="707886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1283400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283400" y="3023340"/>
                <a:ext cx="219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1171575" y="2595401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</a:t>
              </a:r>
              <a:r>
                <a:rPr lang="en-US" dirty="0"/>
                <a:t> </a:t>
              </a:r>
              <a:r>
                <a:rPr lang="en-US" dirty="0" err="1"/>
                <a:t>độ</a:t>
              </a:r>
              <a:r>
                <a:rPr lang="en-US" dirty="0"/>
                <a:t> </a:t>
              </a:r>
              <a:r>
                <a:rPr lang="en-US" dirty="0" err="1"/>
                <a:t>dài</a:t>
              </a:r>
              <a:r>
                <a:rPr lang="en-US" dirty="0"/>
                <a:t> </a:t>
              </a:r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endParaRPr lang="en-US" dirty="0"/>
            </a:p>
            <a:p>
              <a:pPr algn="ctr"/>
              <a:r>
                <a:rPr lang="en-US" dirty="0"/>
                <a:t>CD = 4cm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518905" y="2983675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7848600" y="1236518"/>
            <a:ext cx="2819400" cy="1049482"/>
            <a:chOff x="5486400" y="2523259"/>
            <a:chExt cx="2819400" cy="1049482"/>
          </a:xfrm>
        </p:grpSpPr>
        <p:grpSp>
          <p:nvGrpSpPr>
            <p:cNvPr id="104" name="Group 103"/>
            <p:cNvGrpSpPr/>
            <p:nvPr/>
          </p:nvGrpSpPr>
          <p:grpSpPr>
            <a:xfrm>
              <a:off x="5486400" y="2523259"/>
              <a:ext cx="2819400" cy="1049482"/>
              <a:chOff x="4724400" y="1102280"/>
              <a:chExt cx="2819400" cy="1049482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9" name="Group 108"/>
                <p:cNvGrpSpPr/>
                <p:nvPr/>
              </p:nvGrpSpPr>
              <p:grpSpPr>
                <a:xfrm>
                  <a:off x="1295400" y="1183720"/>
                  <a:ext cx="2590800" cy="914400"/>
                  <a:chOff x="1219200" y="1183720"/>
                  <a:chExt cx="2590800" cy="914400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295400" y="1598030"/>
                    <a:ext cx="2514600" cy="50009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1295400" y="1365021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</a:t>
                    </a:r>
                    <a:r>
                      <a:rPr lang="en-US" dirty="0" err="1"/>
                      <a:t>cắt</a:t>
                    </a:r>
                    <a:r>
                      <a:rPr lang="en-US" dirty="0"/>
                      <a:t> b </a:t>
                    </a:r>
                    <a:r>
                      <a:rPr lang="en-US" dirty="0" err="1"/>
                      <a:t>tại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giao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P</a:t>
                    </a:r>
                  </a:p>
                </p:txBody>
              </p:sp>
            </p:grpSp>
          </p:grpSp>
          <p:cxnSp>
            <p:nvCxnSpPr>
              <p:cNvPr id="106" name="Straight Connector 105"/>
              <p:cNvCxnSpPr/>
              <p:nvPr/>
            </p:nvCxnSpPr>
            <p:spPr>
              <a:xfrm>
                <a:off x="4940408" y="1618362"/>
                <a:ext cx="2527192" cy="43903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>
                <a:off x="4940408" y="170322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20" name="TextBox 119"/>
            <p:cNvSpPr txBox="1"/>
            <p:nvPr/>
          </p:nvSpPr>
          <p:spPr>
            <a:xfrm>
              <a:off x="6745355" y="2897680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6765898" y="2904091"/>
              <a:ext cx="2177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∙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848600" y="2362201"/>
            <a:ext cx="2819400" cy="1298791"/>
            <a:chOff x="1143000" y="2482796"/>
            <a:chExt cx="2819400" cy="1298791"/>
          </a:xfrm>
        </p:grpSpPr>
        <p:sp>
          <p:nvSpPr>
            <p:cNvPr id="125" name="Rounded Rectangle 124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flipV="1">
              <a:off x="1333500" y="3160931"/>
              <a:ext cx="2476500" cy="3806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1781175" y="3073701"/>
              <a:ext cx="438150" cy="707886"/>
              <a:chOff x="1781175" y="3073701"/>
              <a:chExt cx="438150" cy="707886"/>
            </a:xfrm>
          </p:grpSpPr>
          <p:sp>
            <p:nvSpPr>
              <p:cNvPr id="135" name="TextBox 134"/>
              <p:cNvSpPr txBox="1"/>
              <p:nvPr/>
            </p:nvSpPr>
            <p:spPr>
              <a:xfrm>
                <a:off x="1792355" y="307370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1781175" y="3143412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28" name="TextBox 127"/>
            <p:cNvSpPr txBox="1"/>
            <p:nvPr/>
          </p:nvSpPr>
          <p:spPr>
            <a:xfrm>
              <a:off x="1171575" y="2482796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 </a:t>
              </a:r>
              <a:r>
                <a:rPr lang="en-US" dirty="0" err="1"/>
                <a:t>trùng</a:t>
              </a:r>
              <a:r>
                <a:rPr lang="en-US" dirty="0"/>
                <a:t> </a:t>
              </a:r>
              <a:r>
                <a:rPr lang="en-US" dirty="0" err="1"/>
                <a:t>với</a:t>
              </a:r>
              <a:r>
                <a:rPr lang="en-US" dirty="0"/>
                <a:t> </a:t>
              </a:r>
              <a:r>
                <a:rPr lang="en-US" dirty="0" err="1"/>
                <a:t>đường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BC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33" name="TextBox 132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3143250" y="2868437"/>
              <a:ext cx="438150" cy="707886"/>
              <a:chOff x="1781175" y="2874926"/>
              <a:chExt cx="438150" cy="707886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1792355" y="2874926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1781175" y="2944637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99" name="Group 98"/>
          <p:cNvGrpSpPr/>
          <p:nvPr/>
        </p:nvGrpSpPr>
        <p:grpSpPr>
          <a:xfrm>
            <a:off x="1471375" y="1220376"/>
            <a:ext cx="2891075" cy="1171575"/>
            <a:chOff x="1143000" y="2514600"/>
            <a:chExt cx="2819400" cy="1171575"/>
          </a:xfrm>
        </p:grpSpPr>
        <p:sp>
          <p:nvSpPr>
            <p:cNvPr id="100" name="Rounded Rectangle 99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295400" y="3350657"/>
              <a:ext cx="25146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" name="Group 101"/>
            <p:cNvGrpSpPr/>
            <p:nvPr/>
          </p:nvGrpSpPr>
          <p:grpSpPr>
            <a:xfrm>
              <a:off x="1781175" y="2978289"/>
              <a:ext cx="438150" cy="707886"/>
              <a:chOff x="1781175" y="2978289"/>
              <a:chExt cx="438150" cy="707886"/>
            </a:xfrm>
          </p:grpSpPr>
          <p:sp>
            <p:nvSpPr>
              <p:cNvPr id="119" name="TextBox 118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1171575" y="2514600"/>
              <a:ext cx="27908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A, B, C </a:t>
              </a:r>
              <a:r>
                <a:rPr lang="en-US" dirty="0" err="1"/>
                <a:t>thẳng</a:t>
              </a:r>
              <a:r>
                <a:rPr lang="en-US" dirty="0"/>
                <a:t> </a:t>
              </a:r>
              <a:r>
                <a:rPr lang="en-US" dirty="0" err="1"/>
                <a:t>hàng</a:t>
              </a:r>
              <a:endParaRPr lang="en-US" dirty="0"/>
            </a:p>
            <a:p>
              <a:pPr algn="ctr"/>
              <a:r>
                <a:rPr lang="en-US" dirty="0"/>
                <a:t>B </a:t>
              </a:r>
              <a:r>
                <a:rPr lang="en-US" dirty="0" err="1"/>
                <a:t>nằm</a:t>
              </a:r>
              <a:r>
                <a:rPr lang="en-US" dirty="0"/>
                <a:t> </a:t>
              </a:r>
              <a:r>
                <a:rPr lang="en-US" dirty="0" err="1"/>
                <a:t>giữa</a:t>
              </a:r>
              <a:r>
                <a:rPr lang="en-US" dirty="0"/>
                <a:t> A </a:t>
              </a:r>
              <a:r>
                <a:rPr lang="en-US" dirty="0" err="1"/>
                <a:t>và</a:t>
              </a:r>
              <a:r>
                <a:rPr lang="en-US" dirty="0"/>
                <a:t> C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457450" y="2971800"/>
              <a:ext cx="438150" cy="707886"/>
              <a:chOff x="1781175" y="2978289"/>
              <a:chExt cx="438150" cy="707886"/>
            </a:xfrm>
          </p:grpSpPr>
          <p:sp>
            <p:nvSpPr>
              <p:cNvPr id="117" name="TextBox 116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3143250" y="2971800"/>
              <a:ext cx="438150" cy="707886"/>
              <a:chOff x="1781175" y="2978289"/>
              <a:chExt cx="438150" cy="70788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17923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178117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7816958" y="55727"/>
            <a:ext cx="2819400" cy="1049482"/>
            <a:chOff x="6292958" y="55727"/>
            <a:chExt cx="2819400" cy="1049482"/>
          </a:xfrm>
        </p:grpSpPr>
        <p:grpSp>
          <p:nvGrpSpPr>
            <p:cNvPr id="49" name="Group 48"/>
            <p:cNvGrpSpPr/>
            <p:nvPr/>
          </p:nvGrpSpPr>
          <p:grpSpPr>
            <a:xfrm>
              <a:off x="6292958" y="55727"/>
              <a:ext cx="2819400" cy="1049482"/>
              <a:chOff x="4724400" y="1102280"/>
              <a:chExt cx="2819400" cy="1049482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4724400" y="1102280"/>
                <a:ext cx="2819400" cy="1049482"/>
                <a:chOff x="1143000" y="1143000"/>
                <a:chExt cx="2819400" cy="1049482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1143000" y="11430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1295400" y="1183720"/>
                  <a:ext cx="2590800" cy="685800"/>
                  <a:chOff x="1219200" y="1183720"/>
                  <a:chExt cx="2590800" cy="685800"/>
                </a:xfrm>
              </p:grpSpPr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295400" y="1793320"/>
                    <a:ext cx="25146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295400" y="150018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</a:t>
                    </a: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219200" y="1183720"/>
                    <a:ext cx="259080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a song </a:t>
                    </a:r>
                    <a:r>
                      <a:rPr lang="en-US" dirty="0" err="1"/>
                      <a:t>song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với</a:t>
                    </a:r>
                    <a:r>
                      <a:rPr lang="en-US" dirty="0"/>
                      <a:t> b ( a   b)</a:t>
                    </a:r>
                  </a:p>
                </p:txBody>
              </p:sp>
            </p:grp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4953000" y="2057400"/>
                <a:ext cx="25146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4953000" y="1775966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46" name="Rectangle 45"/>
            <p:cNvSpPr/>
            <p:nvPr/>
          </p:nvSpPr>
          <p:spPr>
            <a:xfrm>
              <a:off x="8369124" y="159965"/>
              <a:ext cx="563101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50" dirty="0"/>
                <a:t>//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733801"/>
            <a:ext cx="2819400" cy="1310813"/>
            <a:chOff x="76200" y="3320294"/>
            <a:chExt cx="2819400" cy="1310813"/>
          </a:xfrm>
        </p:grpSpPr>
        <p:grpSp>
          <p:nvGrpSpPr>
            <p:cNvPr id="19" name="Group 18"/>
            <p:cNvGrpSpPr/>
            <p:nvPr/>
          </p:nvGrpSpPr>
          <p:grpSpPr>
            <a:xfrm>
              <a:off x="76200" y="3320294"/>
              <a:ext cx="2819400" cy="1099306"/>
              <a:chOff x="0" y="3320294"/>
              <a:chExt cx="2819400" cy="1099306"/>
            </a:xfrm>
          </p:grpSpPr>
          <p:grpSp>
            <p:nvGrpSpPr>
              <p:cNvPr id="137" name="Group 136"/>
              <p:cNvGrpSpPr/>
              <p:nvPr/>
            </p:nvGrpSpPr>
            <p:grpSpPr>
              <a:xfrm>
                <a:off x="0" y="3320294"/>
                <a:ext cx="2819400" cy="1099306"/>
                <a:chOff x="1143000" y="2464776"/>
                <a:chExt cx="2819400" cy="1099306"/>
              </a:xfrm>
            </p:grpSpPr>
            <p:sp>
              <p:nvSpPr>
                <p:cNvPr id="138" name="Rounded Rectangle 137"/>
                <p:cNvSpPr/>
                <p:nvPr/>
              </p:nvSpPr>
              <p:spPr>
                <a:xfrm>
                  <a:off x="1143000" y="2514600"/>
                  <a:ext cx="2819400" cy="1049482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1694402" y="2888160"/>
                  <a:ext cx="172355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/>
                <p:cNvGrpSpPr/>
                <p:nvPr/>
              </p:nvGrpSpPr>
              <p:grpSpPr>
                <a:xfrm>
                  <a:off x="1554855" y="2514107"/>
                  <a:ext cx="459920" cy="707886"/>
                  <a:chOff x="1554855" y="2514107"/>
                  <a:chExt cx="459920" cy="707886"/>
                </a:xfrm>
              </p:grpSpPr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1554855" y="2514107"/>
                    <a:ext cx="279095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/>
                      <a:t>∙</a:t>
                    </a: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1576625" y="2595028"/>
                    <a:ext cx="43815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</p:grpSp>
            <p:sp>
              <p:nvSpPr>
                <p:cNvPr id="141" name="TextBox 140"/>
                <p:cNvSpPr txBox="1"/>
                <p:nvPr/>
              </p:nvSpPr>
              <p:spPr>
                <a:xfrm>
                  <a:off x="1171575" y="2464776"/>
                  <a:ext cx="27908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Tia Ox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3253025" y="2573482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x</a:t>
                  </a:r>
                </a:p>
              </p:txBody>
            </p:sp>
          </p:grpSp>
          <p:sp>
            <p:nvSpPr>
              <p:cNvPr id="146" name="TextBox 145"/>
              <p:cNvSpPr txBox="1"/>
              <p:nvPr/>
            </p:nvSpPr>
            <p:spPr>
              <a:xfrm>
                <a:off x="28575" y="3733800"/>
                <a:ext cx="27908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Hai </a:t>
                </a:r>
                <a:r>
                  <a:rPr lang="en-US" dirty="0" err="1"/>
                  <a:t>tia</a:t>
                </a:r>
                <a:r>
                  <a:rPr lang="en-US" dirty="0"/>
                  <a:t> Ox </a:t>
                </a:r>
                <a:r>
                  <a:rPr lang="en-US" dirty="0" err="1"/>
                  <a:t>và</a:t>
                </a:r>
                <a:r>
                  <a:rPr lang="en-US" dirty="0"/>
                  <a:t> Oy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nhau</a:t>
                </a:r>
                <a:endParaRPr lang="en-US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76250" y="3923221"/>
              <a:ext cx="2114550" cy="707886"/>
              <a:chOff x="476250" y="3923221"/>
              <a:chExt cx="2114550" cy="707886"/>
            </a:xfrm>
          </p:grpSpPr>
          <p:cxnSp>
            <p:nvCxnSpPr>
              <p:cNvPr id="147" name="Straight Connector 146"/>
              <p:cNvCxnSpPr/>
              <p:nvPr/>
            </p:nvCxnSpPr>
            <p:spPr>
              <a:xfrm>
                <a:off x="575950" y="4297875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/>
              <p:cNvSpPr txBox="1"/>
              <p:nvPr/>
            </p:nvSpPr>
            <p:spPr>
              <a:xfrm>
                <a:off x="1278825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O</a:t>
                </a: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476250" y="398141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2152650" y="39624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298177" y="3923221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621905" y="3124201"/>
            <a:ext cx="2819400" cy="1171575"/>
            <a:chOff x="1143000" y="2514600"/>
            <a:chExt cx="2819400" cy="1171575"/>
          </a:xfrm>
        </p:grpSpPr>
        <p:sp>
          <p:nvSpPr>
            <p:cNvPr id="154" name="Rounded Rectangle 153"/>
            <p:cNvSpPr/>
            <p:nvPr/>
          </p:nvSpPr>
          <p:spPr>
            <a:xfrm>
              <a:off x="1143000" y="2514600"/>
              <a:ext cx="2819400" cy="1049482"/>
            </a:xfrm>
            <a:prstGeom prst="round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/>
            <p:cNvCxnSpPr/>
            <p:nvPr/>
          </p:nvCxnSpPr>
          <p:spPr>
            <a:xfrm>
              <a:off x="1709975" y="3350657"/>
              <a:ext cx="17235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6" name="Group 155"/>
            <p:cNvGrpSpPr/>
            <p:nvPr/>
          </p:nvGrpSpPr>
          <p:grpSpPr>
            <a:xfrm>
              <a:off x="1554855" y="2978289"/>
              <a:ext cx="459920" cy="707886"/>
              <a:chOff x="1554855" y="2978289"/>
              <a:chExt cx="459920" cy="707886"/>
            </a:xfrm>
          </p:grpSpPr>
          <p:sp>
            <p:nvSpPr>
              <p:cNvPr id="160" name="TextBox 159"/>
              <p:cNvSpPr txBox="1"/>
              <p:nvPr/>
            </p:nvSpPr>
            <p:spPr>
              <a:xfrm>
                <a:off x="1554855" y="2978289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576625" y="3048000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157" name="TextBox 156"/>
            <p:cNvSpPr txBox="1"/>
            <p:nvPr/>
          </p:nvSpPr>
          <p:spPr>
            <a:xfrm>
              <a:off x="1171575" y="2595401"/>
              <a:ext cx="27908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Đoạn</a:t>
              </a:r>
              <a:r>
                <a:rPr lang="en-US" dirty="0"/>
                <a:t> </a:t>
              </a:r>
              <a:r>
                <a:rPr lang="en-US" dirty="0" err="1"/>
                <a:t>thẳng</a:t>
              </a:r>
              <a:r>
                <a:rPr lang="en-US" dirty="0"/>
                <a:t> AB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3253025" y="304151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261305" y="2971800"/>
              <a:ext cx="2790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819760" y="4382772"/>
            <a:ext cx="2819400" cy="1559003"/>
            <a:chOff x="6268650" y="3962399"/>
            <a:chExt cx="2819400" cy="1559003"/>
          </a:xfrm>
        </p:grpSpPr>
        <p:grpSp>
          <p:nvGrpSpPr>
            <p:cNvPr id="162" name="Group 161"/>
            <p:cNvGrpSpPr/>
            <p:nvPr/>
          </p:nvGrpSpPr>
          <p:grpSpPr>
            <a:xfrm>
              <a:off x="6268650" y="3962399"/>
              <a:ext cx="2819400" cy="1559003"/>
              <a:chOff x="1143000" y="2514599"/>
              <a:chExt cx="2819400" cy="1559003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1143000" y="2514599"/>
                <a:ext cx="2819400" cy="1559003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1709975" y="3350657"/>
                <a:ext cx="17235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5" name="Group 164"/>
              <p:cNvGrpSpPr/>
              <p:nvPr/>
            </p:nvGrpSpPr>
            <p:grpSpPr>
              <a:xfrm>
                <a:off x="1554855" y="2978289"/>
                <a:ext cx="459920" cy="707886"/>
                <a:chOff x="1554855" y="2978289"/>
                <a:chExt cx="459920" cy="707886"/>
              </a:xfrm>
            </p:grpSpPr>
            <p:sp>
              <p:nvSpPr>
                <p:cNvPr id="169" name="TextBox 168"/>
                <p:cNvSpPr txBox="1"/>
                <p:nvPr/>
              </p:nvSpPr>
              <p:spPr>
                <a:xfrm>
                  <a:off x="1554855" y="2978289"/>
                  <a:ext cx="27909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/>
                    <a:t>∙</a:t>
                  </a:r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1576625" y="304800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A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/>
                      <a:t>Trung </a:t>
                    </a:r>
                    <a:r>
                      <a:rPr lang="en-US" dirty="0" err="1"/>
                      <a:t>điểm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của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đoạn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thẳng</a:t>
                    </a:r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endParaRPr lang="en-US" dirty="0"/>
                  </a:p>
                  <a:p>
                    <a:pPr algn="ctr"/>
                    <a:r>
                      <a:rPr lang="en-US" dirty="0"/>
                      <a:t>IA=IB=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𝐴𝐵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6" name="TextBox 1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1575" y="2595401"/>
                    <a:ext cx="2790825" cy="136030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873" t="-2242" r="-873" b="-134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7" name="TextBox 166"/>
              <p:cNvSpPr txBox="1"/>
              <p:nvPr/>
            </p:nvSpPr>
            <p:spPr>
              <a:xfrm>
                <a:off x="3253025" y="3041511"/>
                <a:ext cx="43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68" name="TextBox 167"/>
              <p:cNvSpPr txBox="1"/>
              <p:nvPr/>
            </p:nvSpPr>
            <p:spPr>
              <a:xfrm>
                <a:off x="3261305" y="2971800"/>
                <a:ext cx="2790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∙</a:t>
                </a: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7548213" y="4426089"/>
              <a:ext cx="26027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dirty="0"/>
                <a:t>∙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 flipV="1">
              <a:off x="7313052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flipV="1">
              <a:off x="8116431" y="4724400"/>
              <a:ext cx="36969" cy="13424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1" name="TextBox 170"/>
          <p:cNvSpPr txBox="1"/>
          <p:nvPr/>
        </p:nvSpPr>
        <p:spPr>
          <a:xfrm>
            <a:off x="9107556" y="4857690"/>
            <a:ext cx="27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5055530" y="9282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ĐIỂM,</a:t>
            </a:r>
          </a:p>
          <a:p>
            <a:pPr algn="ctr"/>
            <a:r>
              <a:rPr lang="en-US" b="1" dirty="0"/>
              <a:t>ĐƯỜNG THẲNG</a:t>
            </a:r>
          </a:p>
        </p:txBody>
      </p:sp>
      <p:cxnSp>
        <p:nvCxnSpPr>
          <p:cNvPr id="176" name="Elbow Connector 175"/>
          <p:cNvCxnSpPr/>
          <p:nvPr/>
        </p:nvCxnSpPr>
        <p:spPr>
          <a:xfrm rot="10800000">
            <a:off x="4362450" y="465779"/>
            <a:ext cx="1276350" cy="407580"/>
          </a:xfrm>
          <a:prstGeom prst="bentConnector3">
            <a:avLst>
              <a:gd name="adj1" fmla="val -210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9" name="Elbow Connector 178"/>
          <p:cNvCxnSpPr/>
          <p:nvPr/>
        </p:nvCxnSpPr>
        <p:spPr>
          <a:xfrm rot="10800000" flipV="1">
            <a:off x="4362450" y="1677575"/>
            <a:ext cx="1276350" cy="343491"/>
          </a:xfrm>
          <a:prstGeom prst="bentConnector3">
            <a:avLst>
              <a:gd name="adj1" fmla="val -801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1" name="Elbow Connector 180"/>
          <p:cNvCxnSpPr/>
          <p:nvPr/>
        </p:nvCxnSpPr>
        <p:spPr>
          <a:xfrm flipV="1">
            <a:off x="6879758" y="465779"/>
            <a:ext cx="911693" cy="407580"/>
          </a:xfrm>
          <a:prstGeom prst="bentConnector3">
            <a:avLst>
              <a:gd name="adj1" fmla="val -4707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87" name="Elbow Connector 186"/>
          <p:cNvCxnSpPr/>
          <p:nvPr/>
        </p:nvCxnSpPr>
        <p:spPr>
          <a:xfrm>
            <a:off x="6879758" y="1677574"/>
            <a:ext cx="911693" cy="295209"/>
          </a:xfrm>
          <a:prstGeom prst="bentConnector3">
            <a:avLst>
              <a:gd name="adj1" fmla="val 763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5" name="Elbow Connector 194"/>
          <p:cNvCxnSpPr/>
          <p:nvPr/>
        </p:nvCxnSpPr>
        <p:spPr>
          <a:xfrm>
            <a:off x="6879758" y="1980271"/>
            <a:ext cx="968081" cy="788836"/>
          </a:xfrm>
          <a:prstGeom prst="bentConnector3">
            <a:avLst>
              <a:gd name="adj1" fmla="val 1914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8" name="Rounded Rectangle 197"/>
          <p:cNvSpPr/>
          <p:nvPr/>
        </p:nvSpPr>
        <p:spPr>
          <a:xfrm>
            <a:off x="4752340" y="4876800"/>
            <a:ext cx="2583263" cy="915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TIA,</a:t>
            </a:r>
          </a:p>
          <a:p>
            <a:pPr algn="ctr"/>
            <a:r>
              <a:rPr lang="en-US" b="1" dirty="0"/>
              <a:t>ĐOẠN THẲNG</a:t>
            </a:r>
          </a:p>
        </p:txBody>
      </p:sp>
      <p:cxnSp>
        <p:nvCxnSpPr>
          <p:cNvPr id="199" name="Elbow Connector 198"/>
          <p:cNvCxnSpPr/>
          <p:nvPr/>
        </p:nvCxnSpPr>
        <p:spPr>
          <a:xfrm rot="10800000" flipV="1">
            <a:off x="4343400" y="5715000"/>
            <a:ext cx="1743088" cy="343492"/>
          </a:xfrm>
          <a:prstGeom prst="bentConnector3">
            <a:avLst>
              <a:gd name="adj1" fmla="val -1505"/>
            </a:avLst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2" name="Elbow Connector 201"/>
          <p:cNvCxnSpPr>
            <a:stCxn id="198" idx="0"/>
          </p:cNvCxnSpPr>
          <p:nvPr/>
        </p:nvCxnSpPr>
        <p:spPr>
          <a:xfrm rot="16200000" flipV="1">
            <a:off x="4976070" y="3808899"/>
            <a:ext cx="435232" cy="17005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363798" y="5300039"/>
            <a:ext cx="455963" cy="448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9" name="Straight Arrow Connector 218"/>
          <p:cNvCxnSpPr/>
          <p:nvPr/>
        </p:nvCxnSpPr>
        <p:spPr>
          <a:xfrm flipV="1">
            <a:off x="6031606" y="4173683"/>
            <a:ext cx="14287" cy="513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0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4" grpId="0" animBg="1"/>
      <p:bldP spid="1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43050" y="55726"/>
            <a:ext cx="3562350" cy="2687474"/>
            <a:chOff x="19050" y="55726"/>
            <a:chExt cx="3867150" cy="2687474"/>
          </a:xfrm>
        </p:grpSpPr>
        <p:grpSp>
          <p:nvGrpSpPr>
            <p:cNvPr id="4" name="Group 3"/>
            <p:cNvGrpSpPr/>
            <p:nvPr/>
          </p:nvGrpSpPr>
          <p:grpSpPr>
            <a:xfrm>
              <a:off x="19050" y="55726"/>
              <a:ext cx="3867150" cy="2687474"/>
              <a:chOff x="1143000" y="1142999"/>
              <a:chExt cx="3562350" cy="2687474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143000" y="1142999"/>
                <a:ext cx="3562350" cy="2687474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443037" y="1283523"/>
                <a:ext cx="2924175" cy="2256159"/>
                <a:chOff x="1366837" y="1283523"/>
                <a:chExt cx="2924175" cy="2256159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600200" y="2486736"/>
                  <a:ext cx="37147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000" dirty="0"/>
                    <a:t>∙</a:t>
                  </a:r>
                </a:p>
              </p:txBody>
            </p:sp>
            <p:cxnSp>
              <p:nvCxnSpPr>
                <p:cNvPr id="8" name="Straight Connector 7"/>
                <p:cNvCxnSpPr>
                  <a:endCxn id="38" idx="2"/>
                </p:cNvCxnSpPr>
                <p:nvPr/>
              </p:nvCxnSpPr>
              <p:spPr>
                <a:xfrm>
                  <a:off x="1809750" y="3024539"/>
                  <a:ext cx="1844180" cy="515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1600200" y="3090440"/>
                  <a:ext cx="4381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1366837" y="1283523"/>
                  <a:ext cx="292417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là</a:t>
                  </a:r>
                  <a:r>
                    <a:rPr lang="en-US" dirty="0"/>
                    <a:t> </a:t>
                  </a:r>
                  <a:r>
                    <a:rPr lang="en-US" dirty="0" err="1"/>
                    <a:t>điểm</a:t>
                  </a:r>
                  <a:r>
                    <a:rPr lang="en-US" dirty="0"/>
                    <a:t> </a:t>
                  </a:r>
                  <a:r>
                    <a:rPr lang="en-US" dirty="0" err="1"/>
                    <a:t>trong</a:t>
                  </a:r>
                  <a:r>
                    <a:rPr lang="en-US" dirty="0"/>
                    <a:t> </a:t>
                  </a:r>
                  <a:r>
                    <a:rPr lang="en-US" dirty="0" err="1"/>
                    <a:t>của</a:t>
                  </a:r>
                  <a:r>
                    <a:rPr lang="en-US" dirty="0"/>
                    <a:t> </a:t>
                  </a:r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xOy</a:t>
                  </a:r>
                  <a:r>
                    <a:rPr lang="en-US" dirty="0"/>
                    <a:t>,</a:t>
                  </a:r>
                </a:p>
                <a:p>
                  <a:pPr algn="ctr"/>
                  <a:r>
                    <a:rPr lang="en-US" dirty="0"/>
                    <a:t>M </a:t>
                  </a:r>
                  <a:r>
                    <a:rPr lang="en-US" dirty="0" err="1"/>
                    <a:t>nằm</a:t>
                  </a:r>
                  <a:r>
                    <a:rPr lang="en-US" dirty="0"/>
                    <a:t> </a:t>
                  </a:r>
                  <a:r>
                    <a:rPr lang="en-US" dirty="0" err="1"/>
                    <a:t>giữa</a:t>
                  </a:r>
                  <a:r>
                    <a:rPr lang="en-US" dirty="0"/>
                    <a:t> A </a:t>
                  </a:r>
                  <a:r>
                    <a:rPr lang="en-US" dirty="0" err="1"/>
                    <a:t>và</a:t>
                  </a:r>
                  <a:r>
                    <a:rPr lang="en-US" dirty="0"/>
                    <a:t> B</a:t>
                  </a:r>
                </a:p>
              </p:txBody>
            </p:sp>
          </p:grpSp>
        </p:grpSp>
        <p:cxnSp>
          <p:nvCxnSpPr>
            <p:cNvPr id="15" name="Straight Connector 14"/>
            <p:cNvCxnSpPr/>
            <p:nvPr/>
          </p:nvCxnSpPr>
          <p:spPr>
            <a:xfrm flipV="1">
              <a:off x="762000" y="1066801"/>
              <a:ext cx="1981200" cy="87046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77240" y="1730633"/>
              <a:ext cx="2042160" cy="20663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800225" y="1066802"/>
              <a:ext cx="333375" cy="15239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1671897" y="103013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2454" y="1459469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452822" y="2205981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08464" y="109013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608464" y="2083077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05234" y="1676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767233" y="12954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90972" y="838200"/>
              <a:ext cx="37147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∙</a:t>
              </a:r>
            </a:p>
          </p:txBody>
        </p:sp>
      </p:grpSp>
      <p:sp>
        <p:nvSpPr>
          <p:cNvPr id="52" name="AutoShape 2" descr="Thước đo Gó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086600" y="152400"/>
            <a:ext cx="3352800" cy="2524620"/>
            <a:chOff x="5562600" y="152400"/>
            <a:chExt cx="3352800" cy="25246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/>
                <p:cNvSpPr/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Λ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ounded 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2600" y="152400"/>
                  <a:ext cx="3352800" cy="2513147"/>
                </a:xfrm>
                <a:prstGeom prst="round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592" y="944378"/>
              <a:ext cx="2835643" cy="141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8" name="Straight Connector 47"/>
            <p:cNvCxnSpPr/>
            <p:nvPr/>
          </p:nvCxnSpPr>
          <p:spPr>
            <a:xfrm>
              <a:off x="5715000" y="2286000"/>
              <a:ext cx="3023235" cy="21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858000" y="609600"/>
              <a:ext cx="462414" cy="1676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882264" y="575046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91447" y="2267743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089207" y="2307688"/>
              <a:ext cx="438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S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646080" y="638145"/>
              <a:ext cx="12119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aSb</a:t>
              </a:r>
              <a:r>
                <a:rPr lang="en-US" sz="2000" dirty="0"/>
                <a:t> = 75°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5917305" y="625631"/>
              <a:ext cx="167113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5774336" y="625631"/>
              <a:ext cx="142970" cy="1340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705600" y="170954"/>
              <a:ext cx="1066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/>
                <a:t>Đo</a:t>
              </a:r>
              <a:r>
                <a:rPr lang="en-US" sz="2000" b="1" dirty="0"/>
                <a:t> </a:t>
              </a:r>
              <a:r>
                <a:rPr lang="en-US" sz="2000" b="1" dirty="0" err="1"/>
                <a:t>góc</a:t>
              </a:r>
              <a:endParaRPr lang="en-US" sz="2000" b="1" dirty="0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681822" y="4648202"/>
            <a:ext cx="2280579" cy="1904999"/>
            <a:chOff x="5421" y="4495801"/>
            <a:chExt cx="2280579" cy="1904999"/>
          </a:xfrm>
        </p:grpSpPr>
        <p:grpSp>
          <p:nvGrpSpPr>
            <p:cNvPr id="132" name="Group 131"/>
            <p:cNvGrpSpPr/>
            <p:nvPr/>
          </p:nvGrpSpPr>
          <p:grpSpPr>
            <a:xfrm>
              <a:off x="5421" y="4495801"/>
              <a:ext cx="2280579" cy="1904999"/>
              <a:chOff x="1067932" y="2514599"/>
              <a:chExt cx="2790825" cy="1129800"/>
            </a:xfrm>
          </p:grpSpPr>
          <p:sp>
            <p:nvSpPr>
              <p:cNvPr id="136" name="Rounded Rectangle 135"/>
              <p:cNvSpPr/>
              <p:nvPr/>
            </p:nvSpPr>
            <p:spPr>
              <a:xfrm>
                <a:off x="1143000" y="2514599"/>
                <a:ext cx="2486252" cy="1129800"/>
              </a:xfrm>
              <a:prstGeom prst="roundRec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7" name="Group 136"/>
              <p:cNvGrpSpPr/>
              <p:nvPr/>
            </p:nvGrpSpPr>
            <p:grpSpPr>
              <a:xfrm>
                <a:off x="1319922" y="3192479"/>
                <a:ext cx="486714" cy="419827"/>
                <a:chOff x="1319922" y="3192479"/>
                <a:chExt cx="486714" cy="419827"/>
              </a:xfrm>
            </p:grpSpPr>
            <p:sp>
              <p:nvSpPr>
                <p:cNvPr id="141" name="TextBox 140"/>
                <p:cNvSpPr txBox="1"/>
                <p:nvPr/>
              </p:nvSpPr>
              <p:spPr>
                <a:xfrm>
                  <a:off x="1319922" y="3380359"/>
                  <a:ext cx="438151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</a:t>
                  </a: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527541" y="3192479"/>
                  <a:ext cx="279095" cy="419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solidFill>
                        <a:srgbClr val="0070C0"/>
                      </a:solidFill>
                    </a:rPr>
                    <a:t>∙</a:t>
                  </a:r>
                </a:p>
              </p:txBody>
            </p:sp>
          </p:grpSp>
          <p:sp>
            <p:nvSpPr>
              <p:cNvPr id="138" name="TextBox 137"/>
              <p:cNvSpPr txBox="1"/>
              <p:nvPr/>
            </p:nvSpPr>
            <p:spPr>
              <a:xfrm>
                <a:off x="1067932" y="2528439"/>
                <a:ext cx="2790825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Góc</a:t>
                </a:r>
                <a:r>
                  <a:rPr lang="en-US" dirty="0"/>
                  <a:t> </a:t>
                </a:r>
                <a:r>
                  <a:rPr lang="en-US" dirty="0" err="1"/>
                  <a:t>vuông</a:t>
                </a:r>
                <a:endParaRPr lang="en-US" dirty="0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2941969" y="3380168"/>
                <a:ext cx="438150" cy="219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y</a:t>
                </a: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 flipV="1">
                <a:off x="1733904" y="3418440"/>
                <a:ext cx="1487811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3" name="Rectangle 132"/>
            <p:cNvSpPr/>
            <p:nvPr/>
          </p:nvSpPr>
          <p:spPr>
            <a:xfrm>
              <a:off x="552449" y="5874444"/>
              <a:ext cx="150992" cy="14535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/>
            <p:cNvCxnSpPr/>
            <p:nvPr/>
          </p:nvCxnSpPr>
          <p:spPr>
            <a:xfrm flipV="1">
              <a:off x="552450" y="5001374"/>
              <a:ext cx="0" cy="10184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304800" y="4888468"/>
              <a:ext cx="358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053" name="Group 1052"/>
          <p:cNvGrpSpPr/>
          <p:nvPr/>
        </p:nvGrpSpPr>
        <p:grpSpPr>
          <a:xfrm>
            <a:off x="3962401" y="4648201"/>
            <a:ext cx="2280579" cy="1904999"/>
            <a:chOff x="2438400" y="4648200"/>
            <a:chExt cx="2280579" cy="1904999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2438400" y="4648200"/>
              <a:ext cx="2280579" cy="1904999"/>
              <a:chOff x="5421" y="4495801"/>
              <a:chExt cx="2280579" cy="190499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69" name="Rounded Rectangle 68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1319922" y="3192479"/>
                  <a:ext cx="486714" cy="419827"/>
                  <a:chOff x="1319922" y="3192479"/>
                  <a:chExt cx="486714" cy="419827"/>
                </a:xfrm>
              </p:grpSpPr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19922" y="338035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527541" y="319247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72" name="TextBox 71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nhọn</a:t>
                  </a:r>
                  <a:endParaRPr lang="en-US" dirty="0"/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41969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1733904" y="3418440"/>
                  <a:ext cx="1487811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Box 126"/>
              <p:cNvSpPr txBox="1"/>
              <p:nvPr/>
            </p:nvSpPr>
            <p:spPr>
              <a:xfrm>
                <a:off x="1407385" y="5002628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184" name="Straight Connector 183"/>
            <p:cNvCxnSpPr/>
            <p:nvPr/>
          </p:nvCxnSpPr>
          <p:spPr>
            <a:xfrm flipH="1">
              <a:off x="2958974" y="5373019"/>
              <a:ext cx="1189854" cy="7991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flipH="1" flipV="1">
              <a:off x="2959503" y="516408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51" name="Isosceles Triangle 1050"/>
            <p:cNvSpPr/>
            <p:nvPr/>
          </p:nvSpPr>
          <p:spPr>
            <a:xfrm rot="15687887">
              <a:off x="3004917" y="5992746"/>
              <a:ext cx="125905" cy="250498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16" h="327077">
                  <a:moveTo>
                    <a:pt x="0" y="327077"/>
                  </a:moveTo>
                  <a:lnTo>
                    <a:pt x="57591" y="0"/>
                  </a:lnTo>
                  <a:lnTo>
                    <a:pt x="197216" y="327074"/>
                  </a:lnTo>
                  <a:lnTo>
                    <a:pt x="0" y="327077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187029" y="4636195"/>
            <a:ext cx="2280579" cy="1917004"/>
            <a:chOff x="4663028" y="4636195"/>
            <a:chExt cx="2280579" cy="1917004"/>
          </a:xfrm>
        </p:grpSpPr>
        <p:grpSp>
          <p:nvGrpSpPr>
            <p:cNvPr id="143" name="Group 142"/>
            <p:cNvGrpSpPr/>
            <p:nvPr/>
          </p:nvGrpSpPr>
          <p:grpSpPr>
            <a:xfrm>
              <a:off x="4663028" y="4636195"/>
              <a:ext cx="2280579" cy="1917004"/>
              <a:chOff x="5421" y="4495800"/>
              <a:chExt cx="2280579" cy="1917004"/>
            </a:xfrm>
          </p:grpSpPr>
          <p:grpSp>
            <p:nvGrpSpPr>
              <p:cNvPr id="144" name="Group 143"/>
              <p:cNvGrpSpPr/>
              <p:nvPr/>
            </p:nvGrpSpPr>
            <p:grpSpPr>
              <a:xfrm>
                <a:off x="5421" y="4495800"/>
                <a:ext cx="2280579" cy="1917004"/>
                <a:chOff x="1067932" y="2514599"/>
                <a:chExt cx="2790825" cy="1136920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1143000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2262019" y="3186499"/>
                  <a:ext cx="438151" cy="465020"/>
                  <a:chOff x="2262019" y="3186499"/>
                  <a:chExt cx="438151" cy="465020"/>
                </a:xfrm>
              </p:grpSpPr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2262019" y="3432479"/>
                    <a:ext cx="438151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54" name="TextBox 153"/>
                  <p:cNvSpPr txBox="1"/>
                  <p:nvPr/>
                </p:nvSpPr>
                <p:spPr>
                  <a:xfrm>
                    <a:off x="2262670" y="3186499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50" name="TextBox 149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tù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3222598" y="338016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2448516" y="3425559"/>
                  <a:ext cx="95224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6" name="Straight Connector 145"/>
              <p:cNvCxnSpPr>
                <a:endCxn id="147" idx="0"/>
              </p:cNvCxnSpPr>
              <p:nvPr/>
            </p:nvCxnSpPr>
            <p:spPr>
              <a:xfrm flipH="1" flipV="1">
                <a:off x="573572" y="5129073"/>
                <a:ext cx="543157" cy="8655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TextBox 146"/>
              <p:cNvSpPr txBox="1"/>
              <p:nvPr/>
            </p:nvSpPr>
            <p:spPr>
              <a:xfrm>
                <a:off x="394550" y="5129073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cxnSp>
          <p:nvCxnSpPr>
            <p:cNvPr id="221" name="Straight Connector 220"/>
            <p:cNvCxnSpPr/>
            <p:nvPr/>
          </p:nvCxnSpPr>
          <p:spPr>
            <a:xfrm>
              <a:off x="5047969" y="6172200"/>
              <a:ext cx="77814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flipH="1" flipV="1">
              <a:off x="5786341" y="5181600"/>
              <a:ext cx="4859" cy="1008120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Isosceles Triangle 1050"/>
            <p:cNvSpPr/>
            <p:nvPr/>
          </p:nvSpPr>
          <p:spPr>
            <a:xfrm rot="15687887">
              <a:off x="5751148" y="5907005"/>
              <a:ext cx="228921" cy="344124"/>
            </a:xfrm>
            <a:custGeom>
              <a:avLst/>
              <a:gdLst>
                <a:gd name="connsiteX0" fmla="*/ 0 w 197214"/>
                <a:gd name="connsiteY0" fmla="*/ 201058 h 201058"/>
                <a:gd name="connsiteX1" fmla="*/ 98607 w 197214"/>
                <a:gd name="connsiteY1" fmla="*/ 0 h 201058"/>
                <a:gd name="connsiteX2" fmla="*/ 197214 w 197214"/>
                <a:gd name="connsiteY2" fmla="*/ 201058 h 201058"/>
                <a:gd name="connsiteX3" fmla="*/ 0 w 197214"/>
                <a:gd name="connsiteY3" fmla="*/ 201058 h 201058"/>
                <a:gd name="connsiteX0" fmla="*/ 0 w 197214"/>
                <a:gd name="connsiteY0" fmla="*/ 484905 h 484905"/>
                <a:gd name="connsiteX1" fmla="*/ 89838 w 197214"/>
                <a:gd name="connsiteY1" fmla="*/ 0 h 484905"/>
                <a:gd name="connsiteX2" fmla="*/ 197214 w 197214"/>
                <a:gd name="connsiteY2" fmla="*/ 484905 h 484905"/>
                <a:gd name="connsiteX3" fmla="*/ 0 w 197214"/>
                <a:gd name="connsiteY3" fmla="*/ 484905 h 484905"/>
                <a:gd name="connsiteX0" fmla="*/ 0 w 133988"/>
                <a:gd name="connsiteY0" fmla="*/ 348849 h 484905"/>
                <a:gd name="connsiteX1" fmla="*/ 26612 w 133988"/>
                <a:gd name="connsiteY1" fmla="*/ 0 h 484905"/>
                <a:gd name="connsiteX2" fmla="*/ 133988 w 133988"/>
                <a:gd name="connsiteY2" fmla="*/ 484905 h 484905"/>
                <a:gd name="connsiteX3" fmla="*/ 0 w 133988"/>
                <a:gd name="connsiteY3" fmla="*/ 348849 h 484905"/>
                <a:gd name="connsiteX0" fmla="*/ 0 w 134835"/>
                <a:gd name="connsiteY0" fmla="*/ 348849 h 365170"/>
                <a:gd name="connsiteX1" fmla="*/ 26612 w 134835"/>
                <a:gd name="connsiteY1" fmla="*/ 0 h 365170"/>
                <a:gd name="connsiteX2" fmla="*/ 134835 w 134835"/>
                <a:gd name="connsiteY2" fmla="*/ 365170 h 365170"/>
                <a:gd name="connsiteX3" fmla="*/ 0 w 134835"/>
                <a:gd name="connsiteY3" fmla="*/ 348849 h 365170"/>
                <a:gd name="connsiteX0" fmla="*/ 0 w 165814"/>
                <a:gd name="connsiteY0" fmla="*/ 327077 h 365170"/>
                <a:gd name="connsiteX1" fmla="*/ 57591 w 165814"/>
                <a:gd name="connsiteY1" fmla="*/ 0 h 365170"/>
                <a:gd name="connsiteX2" fmla="*/ 165814 w 165814"/>
                <a:gd name="connsiteY2" fmla="*/ 365170 h 365170"/>
                <a:gd name="connsiteX3" fmla="*/ 0 w 165814"/>
                <a:gd name="connsiteY3" fmla="*/ 327077 h 365170"/>
                <a:gd name="connsiteX0" fmla="*/ 0 w 197216"/>
                <a:gd name="connsiteY0" fmla="*/ 327077 h 327077"/>
                <a:gd name="connsiteX1" fmla="*/ 57591 w 197216"/>
                <a:gd name="connsiteY1" fmla="*/ 0 h 327077"/>
                <a:gd name="connsiteX2" fmla="*/ 197216 w 197216"/>
                <a:gd name="connsiteY2" fmla="*/ 327074 h 327077"/>
                <a:gd name="connsiteX3" fmla="*/ 0 w 197216"/>
                <a:gd name="connsiteY3" fmla="*/ 327077 h 327077"/>
                <a:gd name="connsiteX0" fmla="*/ 0 w 352006"/>
                <a:gd name="connsiteY0" fmla="*/ 338360 h 338360"/>
                <a:gd name="connsiteX1" fmla="*/ 57591 w 352006"/>
                <a:gd name="connsiteY1" fmla="*/ 11283 h 338360"/>
                <a:gd name="connsiteX2" fmla="*/ 352007 w 352006"/>
                <a:gd name="connsiteY2" fmla="*/ 1 h 338360"/>
                <a:gd name="connsiteX3" fmla="*/ 0 w 352006"/>
                <a:gd name="connsiteY3" fmla="*/ 338360 h 338360"/>
                <a:gd name="connsiteX0" fmla="*/ 0 w 358579"/>
                <a:gd name="connsiteY0" fmla="*/ 449326 h 449326"/>
                <a:gd name="connsiteX1" fmla="*/ 57591 w 358579"/>
                <a:gd name="connsiteY1" fmla="*/ 122249 h 449326"/>
                <a:gd name="connsiteX2" fmla="*/ 358578 w 358579"/>
                <a:gd name="connsiteY2" fmla="*/ 0 h 449326"/>
                <a:gd name="connsiteX3" fmla="*/ 0 w 358579"/>
                <a:gd name="connsiteY3" fmla="*/ 449326 h 44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579" h="449326">
                  <a:moveTo>
                    <a:pt x="0" y="449326"/>
                  </a:moveTo>
                  <a:lnTo>
                    <a:pt x="57591" y="122249"/>
                  </a:lnTo>
                  <a:lnTo>
                    <a:pt x="358578" y="0"/>
                  </a:lnTo>
                  <a:lnTo>
                    <a:pt x="0" y="449326"/>
                  </a:lnTo>
                  <a:close/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8406265" y="4611021"/>
            <a:ext cx="2280579" cy="1904999"/>
            <a:chOff x="6882264" y="4611020"/>
            <a:chExt cx="2280579" cy="1904999"/>
          </a:xfrm>
        </p:grpSpPr>
        <p:grpSp>
          <p:nvGrpSpPr>
            <p:cNvPr id="167" name="Group 166"/>
            <p:cNvGrpSpPr/>
            <p:nvPr/>
          </p:nvGrpSpPr>
          <p:grpSpPr>
            <a:xfrm>
              <a:off x="6882264" y="4611020"/>
              <a:ext cx="2280579" cy="1904999"/>
              <a:chOff x="5421" y="4495801"/>
              <a:chExt cx="2280579" cy="1904999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5421" y="4495801"/>
                <a:ext cx="2280579" cy="1904999"/>
                <a:chOff x="1067932" y="2514599"/>
                <a:chExt cx="2790825" cy="1129800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1131488" y="2514599"/>
                  <a:ext cx="2486252" cy="1129800"/>
                </a:xfrm>
                <a:prstGeom prst="roundRect">
                  <a:avLst/>
                </a:prstGeom>
                <a:solidFill>
                  <a:schemeClr val="bg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73" name="Group 172"/>
                <p:cNvGrpSpPr/>
                <p:nvPr/>
              </p:nvGrpSpPr>
              <p:grpSpPr>
                <a:xfrm>
                  <a:off x="2220884" y="2998615"/>
                  <a:ext cx="467739" cy="419827"/>
                  <a:chOff x="2220884" y="2998615"/>
                  <a:chExt cx="467739" cy="419827"/>
                </a:xfrm>
              </p:grpSpPr>
              <p:sp>
                <p:nvSpPr>
                  <p:cNvPr id="177" name="TextBox 176"/>
                  <p:cNvSpPr txBox="1"/>
                  <p:nvPr/>
                </p:nvSpPr>
                <p:spPr>
                  <a:xfrm>
                    <a:off x="2250471" y="3176258"/>
                    <a:ext cx="438152" cy="2190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O</a:t>
                    </a: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2220884" y="2998615"/>
                    <a:ext cx="279095" cy="4198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solidFill>
                          <a:srgbClr val="0070C0"/>
                        </a:solidFill>
                      </a:rPr>
                      <a:t>∙</a:t>
                    </a:r>
                  </a:p>
                </p:txBody>
              </p:sp>
            </p:grpSp>
            <p:sp>
              <p:nvSpPr>
                <p:cNvPr id="174" name="TextBox 173"/>
                <p:cNvSpPr txBox="1"/>
                <p:nvPr/>
              </p:nvSpPr>
              <p:spPr>
                <a:xfrm>
                  <a:off x="1067932" y="2528439"/>
                  <a:ext cx="2790825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/>
                    <a:t>Góc</a:t>
                  </a:r>
                  <a:r>
                    <a:rPr lang="en-US" dirty="0"/>
                    <a:t> </a:t>
                  </a:r>
                  <a:r>
                    <a:rPr lang="en-US" dirty="0" err="1"/>
                    <a:t>bẹt</a:t>
                  </a:r>
                  <a:endParaRPr lang="en-US" dirty="0"/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117802" y="3169338"/>
                  <a:ext cx="438150" cy="219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y</a:t>
                  </a:r>
                </a:p>
              </p:txBody>
            </p:sp>
            <p:cxnSp>
              <p:nvCxnSpPr>
                <p:cNvPr id="176" name="Straight Connector 175"/>
                <p:cNvCxnSpPr/>
                <p:nvPr/>
              </p:nvCxnSpPr>
              <p:spPr>
                <a:xfrm flipV="1">
                  <a:off x="1411234" y="3211528"/>
                  <a:ext cx="1945826" cy="3002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1" name="TextBox 170"/>
              <p:cNvSpPr txBox="1"/>
              <p:nvPr/>
            </p:nvSpPr>
            <p:spPr>
              <a:xfrm>
                <a:off x="133557" y="5611449"/>
                <a:ext cx="35804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</a:p>
            </p:txBody>
          </p:sp>
        </p:grpSp>
        <p:sp>
          <p:nvSpPr>
            <p:cNvPr id="191" name="Chord 190"/>
            <p:cNvSpPr/>
            <p:nvPr/>
          </p:nvSpPr>
          <p:spPr>
            <a:xfrm rot="6701672">
              <a:off x="7837823" y="5589481"/>
              <a:ext cx="278572" cy="268632"/>
            </a:xfrm>
            <a:prstGeom prst="chord">
              <a:avLst>
                <a:gd name="adj1" fmla="val 2700000"/>
                <a:gd name="adj2" fmla="val 16217263"/>
              </a:avLst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32" name="Rounded Rectangle 231"/>
          <p:cNvSpPr/>
          <p:nvPr/>
        </p:nvSpPr>
        <p:spPr>
          <a:xfrm>
            <a:off x="5129753" y="2985612"/>
            <a:ext cx="2114550" cy="6719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GÓC</a:t>
            </a:r>
          </a:p>
        </p:txBody>
      </p:sp>
      <p:cxnSp>
        <p:nvCxnSpPr>
          <p:cNvPr id="201" name="Elbow Connector 200"/>
          <p:cNvCxnSpPr>
            <a:endCxn id="5" idx="3"/>
          </p:cNvCxnSpPr>
          <p:nvPr/>
        </p:nvCxnSpPr>
        <p:spPr>
          <a:xfrm rot="16200000" flipV="1">
            <a:off x="4685553" y="1819312"/>
            <a:ext cx="1586149" cy="746452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Elbow Connector 270"/>
          <p:cNvCxnSpPr>
            <a:endCxn id="45" idx="1"/>
          </p:cNvCxnSpPr>
          <p:nvPr/>
        </p:nvCxnSpPr>
        <p:spPr>
          <a:xfrm rot="5400000" flipH="1" flipV="1">
            <a:off x="6003343" y="1874495"/>
            <a:ext cx="1548777" cy="617739"/>
          </a:xfrm>
          <a:prstGeom prst="bentConnector2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607160" y="4016634"/>
            <a:ext cx="68552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V="1">
            <a:off x="6074484" y="3657602"/>
            <a:ext cx="0" cy="35903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Elbow Connector 263"/>
          <p:cNvCxnSpPr/>
          <p:nvPr/>
        </p:nvCxnSpPr>
        <p:spPr>
          <a:xfrm rot="16200000" flipH="1">
            <a:off x="2288889" y="4347607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Elbow Connector 302"/>
          <p:cNvCxnSpPr/>
          <p:nvPr/>
        </p:nvCxnSpPr>
        <p:spPr>
          <a:xfrm rot="16200000" flipH="1">
            <a:off x="4787128" y="4356873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Elbow Connector 303"/>
          <p:cNvCxnSpPr/>
          <p:nvPr/>
        </p:nvCxnSpPr>
        <p:spPr>
          <a:xfrm rot="16200000" flipH="1">
            <a:off x="6996928" y="4356874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Elbow Connector 304"/>
          <p:cNvCxnSpPr/>
          <p:nvPr/>
        </p:nvCxnSpPr>
        <p:spPr>
          <a:xfrm rot="16200000" flipH="1">
            <a:off x="9130527" y="4329928"/>
            <a:ext cx="636545" cy="1"/>
          </a:xfrm>
          <a:prstGeom prst="bentConnector3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27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820475" y="527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1710558" y="961436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533330" y="13862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3300287" y="1820576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>
            <a:hlinkClick r:id="rId2" action="ppaction://hlinksldjump"/>
          </p:cNvPr>
          <p:cNvSpPr/>
          <p:nvPr/>
        </p:nvSpPr>
        <p:spPr>
          <a:xfrm>
            <a:off x="6113043" y="956728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3" action="ppaction://hlinksldjump"/>
          </p:cNvPr>
          <p:cNvSpPr/>
          <p:nvPr/>
        </p:nvSpPr>
        <p:spPr>
          <a:xfrm>
            <a:off x="8925799" y="2250146"/>
            <a:ext cx="859141" cy="859141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088705" y="279717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4" action="ppaction://hlinksldjump"/>
          </p:cNvPr>
          <p:cNvSpPr/>
          <p:nvPr/>
        </p:nvSpPr>
        <p:spPr>
          <a:xfrm>
            <a:off x="6972184" y="3231447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5" action="ppaction://hlinksldjump"/>
          </p:cNvPr>
          <p:cNvSpPr/>
          <p:nvPr/>
        </p:nvSpPr>
        <p:spPr>
          <a:xfrm>
            <a:off x="10092562" y="677655"/>
            <a:ext cx="859141" cy="859141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50954" y="181586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63" name="5-Point Star 62">
            <a:hlinkClick r:id="rId5" action="ppaction://hlinksldjump"/>
          </p:cNvPr>
          <p:cNvSpPr/>
          <p:nvPr/>
        </p:nvSpPr>
        <p:spPr>
          <a:xfrm>
            <a:off x="732697" y="2250146"/>
            <a:ext cx="429571" cy="4295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6" action="ppaction://hlinksldjump"/>
          </p:cNvPr>
          <p:cNvSpPr/>
          <p:nvPr/>
        </p:nvSpPr>
        <p:spPr>
          <a:xfrm>
            <a:off x="8020447" y="828154"/>
            <a:ext cx="558146" cy="558146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7" action="ppaction://hlinksldjump"/>
          </p:cNvPr>
          <p:cNvSpPr/>
          <p:nvPr/>
        </p:nvSpPr>
        <p:spPr>
          <a:xfrm>
            <a:off x="5027666" y="2446482"/>
            <a:ext cx="859141" cy="859141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8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10410" y="200914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09950" y="54224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35859" y="1861707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004728" y="40272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57874" y="371953"/>
            <a:ext cx="551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7" grpId="0" animBg="1"/>
      <p:bldP spid="67" grpId="1" animBg="1"/>
      <p:bldP spid="69" grpId="0" animBg="1"/>
      <p:bldP spid="69" grpId="1" animBg="1"/>
      <p:bldP spid="71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-287383"/>
            <a:ext cx="7620000" cy="6573883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0" y="6204996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97019" y="147244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6949" y="4869524"/>
            <a:ext cx="8986838" cy="14397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6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3821" y="557213"/>
            <a:ext cx="889235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741" y="1465861"/>
            <a:ext cx="3828671" cy="1901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53715" y="3471831"/>
            <a:ext cx="83867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d;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3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5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7271" y="541825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b.Sai</a:t>
            </a:r>
            <a:r>
              <a:rPr lang="fr-FR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nip Diagonal Corner Rectangle 9"/>
          <p:cNvSpPr/>
          <p:nvPr/>
        </p:nvSpPr>
        <p:spPr>
          <a:xfrm>
            <a:off x="1507941" y="639798"/>
            <a:ext cx="9375819" cy="4567631"/>
          </a:xfrm>
          <a:prstGeom prst="snip2DiagRect">
            <a:avLst>
              <a:gd name="adj1" fmla="val 0"/>
              <a:gd name="adj2" fmla="val 24222"/>
            </a:avLst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63500">
              <a:srgbClr val="D5D0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514" y="2168480"/>
            <a:ext cx="3828671" cy="1901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9874" y="4219078"/>
            <a:ext cx="82371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3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62" y="49594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07897" y="487369"/>
            <a:ext cx="9375819" cy="4712383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1462" y="5277933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357862" y="1896901"/>
            <a:ext cx="200818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166461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X Draw" r:id="rId7" imgW="2206383" imgH="618483" progId="FXDraw.Graphic">
                  <p:embed/>
                </p:oleObj>
              </mc:Choice>
              <mc:Fallback>
                <p:oleObj name="FX Draw" r:id="rId7" imgW="2206383" imgH="618483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65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7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10725" y="5263469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fr-FR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03634" y="3013502"/>
            <a:ext cx="1847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2007897" y="487369"/>
            <a:ext cx="9375819" cy="4721178"/>
          </a:xfrm>
          <a:prstGeom prst="snip2DiagRect">
            <a:avLst>
              <a:gd name="adj1" fmla="val 0"/>
              <a:gd name="adj2" fmla="val 242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D,E,F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983567"/>
              </p:ext>
            </p:extLst>
          </p:nvPr>
        </p:nvGraphicFramePr>
        <p:xfrm>
          <a:off x="5357862" y="1896901"/>
          <a:ext cx="3639833" cy="1596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FX Draw" r:id="rId8" imgW="2206383" imgH="618483" progId="FXDraw.Graphic">
                  <p:embed/>
                </p:oleObj>
              </mc:Choice>
              <mc:Fallback>
                <p:oleObj name="FX Draw" r:id="rId8" imgW="2206383" imgH="618483" progId="FXDraw.Graphic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7862" y="1896901"/>
                        <a:ext cx="3639833" cy="1596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5" grpId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583</Words>
  <Application>Microsoft Office PowerPoint</Application>
  <PresentationFormat>Widescreen</PresentationFormat>
  <Paragraphs>171</Paragraphs>
  <Slides>16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Calibri</vt:lpstr>
      <vt:lpstr>Times New Roman</vt:lpstr>
      <vt:lpstr>Cambria Math</vt:lpstr>
      <vt:lpstr>Calibri Light</vt:lpstr>
      <vt:lpstr>Arial</vt:lpstr>
      <vt:lpstr>Office Theme</vt:lpstr>
      <vt:lpstr>FX Draw 5 Diagram</vt:lpstr>
      <vt:lpstr>Tiết          </vt:lpstr>
      <vt:lpstr>HĐN 5p Thảo luận thống nhất xây dựng sơ đồ tư duy theo phân công: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45</cp:revision>
  <dcterms:created xsi:type="dcterms:W3CDTF">2018-04-11T05:48:28Z</dcterms:created>
  <dcterms:modified xsi:type="dcterms:W3CDTF">2021-07-27T10:09:52Z</dcterms:modified>
</cp:coreProperties>
</file>