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952" r:id="rId2"/>
    <p:sldId id="959" r:id="rId3"/>
    <p:sldId id="960" r:id="rId4"/>
    <p:sldId id="961" r:id="rId5"/>
    <p:sldId id="962" r:id="rId6"/>
    <p:sldId id="963" r:id="rId7"/>
    <p:sldId id="964" r:id="rId8"/>
    <p:sldId id="965" r:id="rId9"/>
    <p:sldId id="966" r:id="rId10"/>
    <p:sldId id="967" r:id="rId11"/>
    <p:sldId id="968" r:id="rId12"/>
    <p:sldId id="969" r:id="rId13"/>
    <p:sldId id="956"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59"/>
            <p14:sldId id="960"/>
            <p14:sldId id="961"/>
            <p14:sldId id="962"/>
            <p14:sldId id="963"/>
            <p14:sldId id="964"/>
            <p14:sldId id="965"/>
            <p14:sldId id="966"/>
            <p14:sldId id="967"/>
            <p14:sldId id="968"/>
            <p14:sldId id="969"/>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97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22.png"/><Relationship Id="rId10" Type="http://schemas.openxmlformats.org/officeDocument/2006/relationships/oleObject" Target="../embeddings/oleObject6.bin"/><Relationship Id="rId4" Type="http://schemas.openxmlformats.org/officeDocument/2006/relationships/image" Target="../media/image9.png"/><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wmf"/><Relationship Id="rId18" Type="http://schemas.openxmlformats.org/officeDocument/2006/relationships/oleObject" Target="../embeddings/oleObject12.bin"/><Relationship Id="rId3" Type="http://schemas.openxmlformats.org/officeDocument/2006/relationships/image" Target="../media/image8.png"/><Relationship Id="rId21" Type="http://schemas.openxmlformats.org/officeDocument/2006/relationships/image" Target="../media/image29.wmf"/><Relationship Id="rId7" Type="http://schemas.openxmlformats.org/officeDocument/2006/relationships/image" Target="../media/image23.wmf"/><Relationship Id="rId12" Type="http://schemas.openxmlformats.org/officeDocument/2006/relationships/oleObject" Target="../embeddings/oleObject9.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image" Target="../media/image24.wmf"/><Relationship Id="rId19" Type="http://schemas.openxmlformats.org/officeDocument/2006/relationships/image" Target="../media/image28.wmf"/><Relationship Id="rId4" Type="http://schemas.openxmlformats.org/officeDocument/2006/relationships/image" Target="../media/image31.png"/><Relationship Id="rId9" Type="http://schemas.openxmlformats.org/officeDocument/2006/relationships/oleObject" Target="../embeddings/oleObject8.bin"/><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8.png"/><Relationship Id="rId10"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038" y="2345748"/>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2879" b="21836"/>
          <a:stretch/>
        </p:blipFill>
        <p:spPr bwMode="auto">
          <a:xfrm>
            <a:off x="5408612" y="2527205"/>
            <a:ext cx="6095999" cy="82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0612" y="3581400"/>
            <a:ext cx="4692318" cy="240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17927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27212" y="2209800"/>
            <a:ext cx="6400800" cy="861752"/>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Hệ số biến dạng theo mỗi trục đo O'x', O'y', O'z' lần lượt là:</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2487" y="228600"/>
            <a:ext cx="98298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OABC có OA = 2 cm, OB = 3 cm và OC = 6 cm. Hình chiếu trục đo của hình tứ diện được cho như trong Hình 3.30. Tính hệ số biến dạng theo mỗi trục đo</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9766299" y="45339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3.30</a:t>
            </a:r>
            <a:endParaRPr lang="vi-VN" sz="1800" b="1">
              <a:solidFill>
                <a:schemeClr val="accent2">
                  <a:lumMod val="75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412" y="1676400"/>
            <a:ext cx="2619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655652515"/>
              </p:ext>
            </p:extLst>
          </p:nvPr>
        </p:nvGraphicFramePr>
        <p:xfrm>
          <a:off x="4170363" y="3100387"/>
          <a:ext cx="2103642" cy="816706"/>
        </p:xfrm>
        <a:graphic>
          <a:graphicData uri="http://schemas.openxmlformats.org/presentationml/2006/ole">
            <mc:AlternateContent xmlns:mc="http://schemas.openxmlformats.org/markup-compatibility/2006">
              <mc:Choice xmlns:v="urn:schemas-microsoft-com:vml" Requires="v">
                <p:oleObj spid="_x0000_s5133" name="Equation" r:id="rId6" imgW="1079280" imgH="419040" progId="Equation.DSMT4">
                  <p:embed/>
                </p:oleObj>
              </mc:Choice>
              <mc:Fallback>
                <p:oleObj name="Equation" r:id="rId6" imgW="1079280" imgH="419040" progId="Equation.DSMT4">
                  <p:embed/>
                  <p:pic>
                    <p:nvPicPr>
                      <p:cNvPr id="0" name=""/>
                      <p:cNvPicPr/>
                      <p:nvPr/>
                    </p:nvPicPr>
                    <p:blipFill>
                      <a:blip r:embed="rId7"/>
                      <a:stretch>
                        <a:fillRect/>
                      </a:stretch>
                    </p:blipFill>
                    <p:spPr>
                      <a:xfrm>
                        <a:off x="4170363" y="3100387"/>
                        <a:ext cx="2103642" cy="81670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39135335"/>
              </p:ext>
            </p:extLst>
          </p:nvPr>
        </p:nvGraphicFramePr>
        <p:xfrm>
          <a:off x="4170363" y="3917950"/>
          <a:ext cx="1658937" cy="815975"/>
        </p:xfrm>
        <a:graphic>
          <a:graphicData uri="http://schemas.openxmlformats.org/presentationml/2006/ole">
            <mc:AlternateContent xmlns:mc="http://schemas.openxmlformats.org/markup-compatibility/2006">
              <mc:Choice xmlns:v="urn:schemas-microsoft-com:vml" Requires="v">
                <p:oleObj spid="_x0000_s5134" name="Equation" r:id="rId8" imgW="850680" imgH="419040" progId="Equation.DSMT4">
                  <p:embed/>
                </p:oleObj>
              </mc:Choice>
              <mc:Fallback>
                <p:oleObj name="Equation" r:id="rId8" imgW="850680" imgH="419040" progId="Equation.DSMT4">
                  <p:embed/>
                  <p:pic>
                    <p:nvPicPr>
                      <p:cNvPr id="0" name=""/>
                      <p:cNvPicPr/>
                      <p:nvPr/>
                    </p:nvPicPr>
                    <p:blipFill>
                      <a:blip r:embed="rId9"/>
                      <a:stretch>
                        <a:fillRect/>
                      </a:stretch>
                    </p:blipFill>
                    <p:spPr>
                      <a:xfrm>
                        <a:off x="4170363" y="3917950"/>
                        <a:ext cx="1658937" cy="8159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12350842"/>
              </p:ext>
            </p:extLst>
          </p:nvPr>
        </p:nvGraphicFramePr>
        <p:xfrm>
          <a:off x="4170363" y="4876800"/>
          <a:ext cx="2154237" cy="815975"/>
        </p:xfrm>
        <a:graphic>
          <a:graphicData uri="http://schemas.openxmlformats.org/presentationml/2006/ole">
            <mc:AlternateContent xmlns:mc="http://schemas.openxmlformats.org/markup-compatibility/2006">
              <mc:Choice xmlns:v="urn:schemas-microsoft-com:vml" Requires="v">
                <p:oleObj spid="_x0000_s5135" name="Equation" r:id="rId10" imgW="1104840" imgH="419040" progId="Equation.DSMT4">
                  <p:embed/>
                </p:oleObj>
              </mc:Choice>
              <mc:Fallback>
                <p:oleObj name="Equation" r:id="rId10" imgW="1104840" imgH="419040" progId="Equation.DSMT4">
                  <p:embed/>
                  <p:pic>
                    <p:nvPicPr>
                      <p:cNvPr id="0" name=""/>
                      <p:cNvPicPr/>
                      <p:nvPr/>
                    </p:nvPicPr>
                    <p:blipFill>
                      <a:blip r:embed="rId11"/>
                      <a:stretch>
                        <a:fillRect/>
                      </a:stretch>
                    </p:blipFill>
                    <p:spPr>
                      <a:xfrm>
                        <a:off x="4170363" y="4876800"/>
                        <a:ext cx="2154237" cy="815975"/>
                      </a:xfrm>
                      <a:prstGeom prst="rect">
                        <a:avLst/>
                      </a:prstGeom>
                    </p:spPr>
                  </p:pic>
                </p:oleObj>
              </mc:Fallback>
            </mc:AlternateContent>
          </a:graphicData>
        </a:graphic>
      </p:graphicFrame>
    </p:spTree>
    <p:extLst>
      <p:ext uri="{BB962C8B-B14F-4D97-AF65-F5344CB8AC3E}">
        <p14:creationId xmlns:p14="http://schemas.microsoft.com/office/powerpoint/2010/main" val="1834503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0251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812" y="2420677"/>
            <a:ext cx="6689786" cy="738642"/>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sz="2000" b="1">
                <a:latin typeface="Arial" pitchFamily="34" charset="0"/>
                <a:cs typeface="Arial" pitchFamily="34" charset="0"/>
              </a:rPr>
              <a:t>Gọi M là trung điểm của </a:t>
            </a:r>
            <a:r>
              <a:rPr lang="vi-VN" sz="2000" b="1" smtClean="0">
                <a:latin typeface="Arial" pitchFamily="34" charset="0"/>
                <a:cs typeface="Arial" pitchFamily="34" charset="0"/>
              </a:rPr>
              <a:t>BC</a:t>
            </a:r>
            <a:r>
              <a:rPr lang="en-US" sz="2000" b="1" smtClean="0">
                <a:latin typeface="Arial" pitchFamily="34" charset="0"/>
                <a:cs typeface="Arial" pitchFamily="34" charset="0"/>
              </a:rPr>
              <a:t>, </a:t>
            </a:r>
            <a:r>
              <a:rPr lang="vi-VN" sz="2000" b="1" smtClean="0">
                <a:latin typeface="Arial" pitchFamily="34" charset="0"/>
                <a:cs typeface="Arial" pitchFamily="34" charset="0"/>
              </a:rPr>
              <a:t>O.ABC </a:t>
            </a:r>
            <a:r>
              <a:rPr lang="vi-VN" sz="2000" b="1">
                <a:latin typeface="Arial" pitchFamily="34" charset="0"/>
                <a:cs typeface="Arial" pitchFamily="34" charset="0"/>
              </a:rPr>
              <a:t>là hình chóp tam giác đều nên OA = OB = OC. </a:t>
            </a:r>
          </a:p>
        </p:txBody>
      </p:sp>
      <p:sp>
        <p:nvSpPr>
          <p:cNvPr id="8" name="Rounded Rectangle 7"/>
          <p:cNvSpPr/>
          <p:nvPr/>
        </p:nvSpPr>
        <p:spPr>
          <a:xfrm>
            <a:off x="1979612" y="190500"/>
            <a:ext cx="10058400" cy="177688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122487" y="228600"/>
                <a:ext cx="9829800" cy="175526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Trong HĐ7, bằng cách xét tam giác vuông OIA và tính </a:t>
                </a:r>
                <a:r>
                  <a:rPr lang="vi-VN" sz="2600" b="1">
                    <a:latin typeface="Arial" pitchFamily="34" charset="0"/>
                    <a:cs typeface="Arial" pitchFamily="34" charset="0"/>
                  </a:rPr>
                  <a:t>tỉ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𝑰𝑨</m:t>
                        </m:r>
                      </m:num>
                      <m:den>
                        <m:r>
                          <a:rPr lang="en-US" sz="2600" b="1" i="1" smtClean="0">
                            <a:latin typeface="Cambria Math"/>
                            <a:cs typeface="Arial" pitchFamily="34" charset="0"/>
                          </a:rPr>
                          <m:t>𝑶𝑨</m:t>
                        </m:r>
                      </m:den>
                    </m:f>
                  </m:oMath>
                </a14:m>
                <a:r>
                  <a:rPr lang="en-US" sz="2600" b="1" smtClean="0">
                    <a:latin typeface="Arial" pitchFamily="34" charset="0"/>
                    <a:cs typeface="Arial" pitchFamily="34" charset="0"/>
                  </a:rPr>
                  <a:t> , chứng minh rằng trong phép chiếu trục đo vuông góc thì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𝒒</m:t>
                    </m:r>
                    <m:r>
                      <a:rPr lang="en-US" sz="2600" b="1" i="1" smtClean="0">
                        <a:latin typeface="Cambria Math"/>
                        <a:cs typeface="Arial" pitchFamily="34" charset="0"/>
                      </a:rPr>
                      <m:t>=</m:t>
                    </m:r>
                    <m:r>
                      <a:rPr lang="en-US" sz="2600" b="1" i="1" smtClean="0">
                        <a:latin typeface="Cambria Math"/>
                        <a:cs typeface="Arial" pitchFamily="34" charset="0"/>
                      </a:rPr>
                      <m:t>𝒓</m:t>
                    </m:r>
                    <m:r>
                      <a:rPr lang="en-US" sz="2600" b="1" i="1" smtClean="0">
                        <a:latin typeface="Cambria Math"/>
                        <a:cs typeface="Arial" pitchFamily="34" charset="0"/>
                      </a:rPr>
                      <m:t>=</m:t>
                    </m:r>
                    <m:f>
                      <m:fPr>
                        <m:ctrlPr>
                          <a:rPr lang="en-US" sz="2600" b="1" i="1" smtClean="0">
                            <a:latin typeface="Cambria Math"/>
                            <a:cs typeface="Arial" pitchFamily="34" charset="0"/>
                          </a:rPr>
                        </m:ctrlPr>
                      </m:fPr>
                      <m:num>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𝟔</m:t>
                            </m:r>
                          </m:e>
                        </m:rad>
                      </m:num>
                      <m:den>
                        <m:r>
                          <a:rPr lang="en-US" sz="2600" b="1" i="1" smtClean="0">
                            <a:latin typeface="Cambria Math"/>
                            <a:cs typeface="Arial" pitchFamily="34" charset="0"/>
                          </a:rPr>
                          <m:t>𝟑</m:t>
                        </m:r>
                      </m:den>
                    </m:f>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122487" y="228600"/>
                <a:ext cx="9829800" cy="1755266"/>
              </a:xfrm>
              <a:prstGeom prst="rect">
                <a:avLst/>
              </a:prstGeom>
              <a:blipFill rotWithShape="1">
                <a:blip r:embed="rId4"/>
                <a:stretch>
                  <a:fillRect l="-744" t="-2439" r="-161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6052" y="525959"/>
            <a:ext cx="133312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02370030"/>
              </p:ext>
            </p:extLst>
          </p:nvPr>
        </p:nvGraphicFramePr>
        <p:xfrm>
          <a:off x="1689173" y="4059671"/>
          <a:ext cx="1619250" cy="382443"/>
        </p:xfrm>
        <a:graphic>
          <a:graphicData uri="http://schemas.openxmlformats.org/presentationml/2006/ole">
            <mc:AlternateContent xmlns:mc="http://schemas.openxmlformats.org/markup-compatibility/2006">
              <mc:Choice xmlns:v="urn:schemas-microsoft-com:vml" Requires="v">
                <p:oleObj spid="_x0000_s6169" name="Equation" r:id="rId6" imgW="914400" imgH="215640" progId="Equation.DSMT4">
                  <p:embed/>
                </p:oleObj>
              </mc:Choice>
              <mc:Fallback>
                <p:oleObj name="Equation" r:id="rId6" imgW="914400" imgH="215640" progId="Equation.DSMT4">
                  <p:embed/>
                  <p:pic>
                    <p:nvPicPr>
                      <p:cNvPr id="0" name=""/>
                      <p:cNvPicPr/>
                      <p:nvPr/>
                    </p:nvPicPr>
                    <p:blipFill>
                      <a:blip r:embed="rId7"/>
                      <a:stretch>
                        <a:fillRect/>
                      </a:stretch>
                    </p:blipFill>
                    <p:spPr>
                      <a:xfrm>
                        <a:off x="1689173" y="4059671"/>
                        <a:ext cx="1619250" cy="382443"/>
                      </a:xfrm>
                      <a:prstGeom prst="rect">
                        <a:avLst/>
                      </a:prstGeom>
                    </p:spPr>
                  </p:pic>
                </p:oleObj>
              </mc:Fallback>
            </mc:AlternateContent>
          </a:graphicData>
        </a:graphic>
      </p:graphicFrame>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2020" y="2080125"/>
            <a:ext cx="4216977" cy="265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14224280"/>
              </p:ext>
            </p:extLst>
          </p:nvPr>
        </p:nvGraphicFramePr>
        <p:xfrm>
          <a:off x="10742612" y="2818573"/>
          <a:ext cx="252638" cy="202761"/>
        </p:xfrm>
        <a:graphic>
          <a:graphicData uri="http://schemas.openxmlformats.org/presentationml/2006/ole">
            <mc:AlternateContent xmlns:mc="http://schemas.openxmlformats.org/markup-compatibility/2006">
              <mc:Choice xmlns:v="urn:schemas-microsoft-com:vml" Requires="v">
                <p:oleObj spid="_x0000_s6170" name="Equation" r:id="rId9" imgW="190440" imgH="152280" progId="Equation.DSMT4">
                  <p:embed/>
                </p:oleObj>
              </mc:Choice>
              <mc:Fallback>
                <p:oleObj name="Equation" r:id="rId9" imgW="190440" imgH="152280" progId="Equation.DSMT4">
                  <p:embed/>
                  <p:pic>
                    <p:nvPicPr>
                      <p:cNvPr id="0" name="Object 2"/>
                      <p:cNvPicPr>
                        <a:picLocks noChangeAspect="1" noChangeArrowheads="1"/>
                      </p:cNvPicPr>
                      <p:nvPr/>
                    </p:nvPicPr>
                    <p:blipFill>
                      <a:blip r:embed="rId10"/>
                      <a:srcRect/>
                      <a:stretch>
                        <a:fillRect/>
                      </a:stretch>
                    </p:blipFill>
                    <p:spPr bwMode="auto">
                      <a:xfrm>
                        <a:off x="10742612" y="2818573"/>
                        <a:ext cx="252638" cy="2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500061" y="3159319"/>
                <a:ext cx="6384986" cy="900352"/>
              </a:xfrm>
              <a:prstGeom prst="rect">
                <a:avLst/>
              </a:prstGeom>
              <a:noFill/>
            </p:spPr>
            <p:txBody>
              <a:bodyPr wrap="square" lIns="121899" tIns="60949" rIns="121899" bIns="60949" rtlCol="0">
                <a:spAutoFit/>
              </a:bodyPr>
              <a:lstStyle/>
              <a:p>
                <a:pPr algn="just"/>
                <a:r>
                  <a:rPr lang="vi-VN" sz="2000" b="1" smtClean="0">
                    <a:latin typeface="Arial" pitchFamily="34" charset="0"/>
                    <a:cs typeface="Arial" pitchFamily="34" charset="0"/>
                  </a:rPr>
                  <a:t>Tam giác OBC vuông cân tại </a:t>
                </a:r>
                <a:r>
                  <a:rPr lang="vi-VN" sz="2000" b="1">
                    <a:latin typeface="Arial" pitchFamily="34" charset="0"/>
                    <a:cs typeface="Arial" pitchFamily="34" charset="0"/>
                  </a:rPr>
                  <a:t>O </a:t>
                </a:r>
                <a:r>
                  <a:rPr lang="vi-VN" sz="2000" b="1" smtClean="0">
                    <a:latin typeface="Arial" pitchFamily="34" charset="0"/>
                    <a:cs typeface="Arial" pitchFamily="34" charset="0"/>
                  </a:rPr>
                  <a:t>nên</a:t>
                </a:r>
                <a:r>
                  <a:rPr lang="en-US" sz="2000" b="1" smtClean="0">
                    <a:latin typeface="Arial" pitchFamily="34" charset="0"/>
                    <a:cs typeface="Arial" pitchFamily="34" charset="0"/>
                  </a:rPr>
                  <a:t> </a:t>
                </a:r>
                <a14:m>
                  <m:oMath xmlns:m="http://schemas.openxmlformats.org/officeDocument/2006/math">
                    <m:r>
                      <a:rPr lang="en-US" sz="2000" b="1" i="1" smtClean="0">
                        <a:latin typeface="Cambria Math"/>
                        <a:cs typeface="Arial" pitchFamily="34" charset="0"/>
                      </a:rPr>
                      <m:t>𝑶𝑴</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r>
                      <a:rPr lang="en-US" sz="2000" b="1" i="1" smtClean="0">
                        <a:latin typeface="Cambria Math"/>
                        <a:cs typeface="Arial" pitchFamily="34" charset="0"/>
                      </a:rPr>
                      <m:t>𝑩𝑪</m:t>
                    </m:r>
                  </m:oMath>
                </a14:m>
                <a:r>
                  <a:rPr lang="en-US" sz="2000" b="1" smtClean="0">
                    <a:latin typeface="Arial" pitchFamily="34" charset="0"/>
                    <a:cs typeface="Arial" pitchFamily="34" charset="0"/>
                  </a:rPr>
                  <a:t> và </a:t>
                </a:r>
                <a14:m>
                  <m:oMath xmlns:m="http://schemas.openxmlformats.org/officeDocument/2006/math">
                    <m:sSup>
                      <m:sSupPr>
                        <m:ctrlPr>
                          <a:rPr lang="en-US" sz="2000" b="1" i="1" smtClean="0">
                            <a:latin typeface="Cambria Math"/>
                            <a:cs typeface="Arial" pitchFamily="34" charset="0"/>
                          </a:rPr>
                        </m:ctrlPr>
                      </m:sSupPr>
                      <m:e>
                        <m:r>
                          <a:rPr lang="en-US" sz="2000" b="1" i="1" smtClean="0">
                            <a:latin typeface="Cambria Math"/>
                            <a:cs typeface="Arial" pitchFamily="34" charset="0"/>
                          </a:rPr>
                          <m:t>𝟐</m:t>
                        </m:r>
                        <m:r>
                          <a:rPr lang="en-US" sz="2000" b="1" i="1" smtClean="0">
                            <a:latin typeface="Cambria Math"/>
                            <a:cs typeface="Arial" pitchFamily="34" charset="0"/>
                          </a:rPr>
                          <m:t>𝑶𝑩</m:t>
                        </m:r>
                      </m:e>
                      <m:sup>
                        <m:r>
                          <a:rPr lang="en-US" sz="2000" b="1" i="1" smtClean="0">
                            <a:latin typeface="Cambria Math"/>
                            <a:cs typeface="Arial" pitchFamily="34" charset="0"/>
                          </a:rPr>
                          <m:t>𝟐</m:t>
                        </m:r>
                      </m:sup>
                    </m:sSup>
                    <m:r>
                      <a:rPr lang="en-US" sz="2000" b="1" i="1" smtClean="0">
                        <a:latin typeface="Cambria Math"/>
                        <a:cs typeface="Arial" pitchFamily="34" charset="0"/>
                      </a:rPr>
                      <m:t>=</m:t>
                    </m:r>
                    <m:sSup>
                      <m:sSupPr>
                        <m:ctrlPr>
                          <a:rPr lang="en-US" sz="2000" b="1" i="1" smtClean="0">
                            <a:latin typeface="Cambria Math"/>
                            <a:cs typeface="Arial" pitchFamily="34" charset="0"/>
                          </a:rPr>
                        </m:ctrlPr>
                      </m:sSupPr>
                      <m:e>
                        <m:r>
                          <a:rPr lang="en-US" sz="2000" b="1" i="1" smtClean="0">
                            <a:latin typeface="Cambria Math"/>
                            <a:cs typeface="Arial" pitchFamily="34" charset="0"/>
                          </a:rPr>
                          <m:t>𝑩𝑪</m:t>
                        </m:r>
                      </m:e>
                      <m:sup>
                        <m:r>
                          <a:rPr lang="en-US" sz="2000" b="1" i="1" smtClean="0">
                            <a:latin typeface="Cambria Math"/>
                            <a:cs typeface="Arial" pitchFamily="34" charset="0"/>
                          </a:rPr>
                          <m:t>𝟐</m:t>
                        </m:r>
                      </m:sup>
                    </m:sSup>
                  </m:oMath>
                </a14:m>
                <a:endParaRPr lang="vi-VN" sz="20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0061" y="3159319"/>
                <a:ext cx="6384986" cy="900352"/>
              </a:xfrm>
              <a:prstGeom prst="rect">
                <a:avLst/>
              </a:prstGeom>
              <a:blipFill rotWithShape="1">
                <a:blip r:embed="rId11"/>
                <a:stretch>
                  <a:fillRect l="-478" r="-573"/>
                </a:stretch>
              </a:blipFill>
            </p:spPr>
            <p:txBody>
              <a:bodyPr/>
              <a:lstStyle/>
              <a:p>
                <a:r>
                  <a:rPr lang="en-US">
                    <a:noFill/>
                  </a:rPr>
                  <a:t> </a:t>
                </a:r>
              </a:p>
            </p:txBody>
          </p:sp>
        </mc:Fallback>
      </mc:AlternateContent>
      <p:sp>
        <p:nvSpPr>
          <p:cNvPr id="21" name="TextBox 20"/>
          <p:cNvSpPr txBox="1"/>
          <p:nvPr/>
        </p:nvSpPr>
        <p:spPr>
          <a:xfrm>
            <a:off x="500061" y="4061692"/>
            <a:ext cx="1371600"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Do đó : </a:t>
            </a:r>
            <a:endParaRPr lang="vi-VN" sz="20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25525487"/>
              </p:ext>
            </p:extLst>
          </p:nvPr>
        </p:nvGraphicFramePr>
        <p:xfrm>
          <a:off x="3351212" y="3907236"/>
          <a:ext cx="1866900" cy="739775"/>
        </p:xfrm>
        <a:graphic>
          <a:graphicData uri="http://schemas.openxmlformats.org/presentationml/2006/ole">
            <mc:AlternateContent xmlns:mc="http://schemas.openxmlformats.org/markup-compatibility/2006">
              <mc:Choice xmlns:v="urn:schemas-microsoft-com:vml" Requires="v">
                <p:oleObj spid="_x0000_s6171" name="Equation" r:id="rId12" imgW="1054080" imgH="419040" progId="Equation.DSMT4">
                  <p:embed/>
                </p:oleObj>
              </mc:Choice>
              <mc:Fallback>
                <p:oleObj name="Equation" r:id="rId12" imgW="1054080" imgH="419040" progId="Equation.DSMT4">
                  <p:embed/>
                  <p:pic>
                    <p:nvPicPr>
                      <p:cNvPr id="0" name=""/>
                      <p:cNvPicPr/>
                      <p:nvPr/>
                    </p:nvPicPr>
                    <p:blipFill>
                      <a:blip r:embed="rId13"/>
                      <a:stretch>
                        <a:fillRect/>
                      </a:stretch>
                    </p:blipFill>
                    <p:spPr>
                      <a:xfrm>
                        <a:off x="3351212" y="3907236"/>
                        <a:ext cx="1866900" cy="739775"/>
                      </a:xfrm>
                      <a:prstGeom prst="rect">
                        <a:avLst/>
                      </a:prstGeom>
                    </p:spPr>
                  </p:pic>
                </p:oleObj>
              </mc:Fallback>
            </mc:AlternateContent>
          </a:graphicData>
        </a:graphic>
      </p:graphicFrame>
      <p:sp>
        <p:nvSpPr>
          <p:cNvPr id="23" name="TextBox 22"/>
          <p:cNvSpPr txBox="1"/>
          <p:nvPr/>
        </p:nvSpPr>
        <p:spPr>
          <a:xfrm>
            <a:off x="455611" y="4622510"/>
            <a:ext cx="3810001"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Tam giác OIM vuông tại I có :</a:t>
            </a:r>
            <a:endParaRPr lang="vi-VN" sz="20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250362980"/>
              </p:ext>
            </p:extLst>
          </p:nvPr>
        </p:nvGraphicFramePr>
        <p:xfrm>
          <a:off x="4198938" y="4648200"/>
          <a:ext cx="2001837" cy="381000"/>
        </p:xfrm>
        <a:graphic>
          <a:graphicData uri="http://schemas.openxmlformats.org/presentationml/2006/ole">
            <mc:AlternateContent xmlns:mc="http://schemas.openxmlformats.org/markup-compatibility/2006">
              <mc:Choice xmlns:v="urn:schemas-microsoft-com:vml" Requires="v">
                <p:oleObj spid="_x0000_s6172" name="Equation" r:id="rId14" imgW="1130040" imgH="215640" progId="Equation.DSMT4">
                  <p:embed/>
                </p:oleObj>
              </mc:Choice>
              <mc:Fallback>
                <p:oleObj name="Equation" r:id="rId14" imgW="1130040" imgH="215640" progId="Equation.DSMT4">
                  <p:embed/>
                  <p:pic>
                    <p:nvPicPr>
                      <p:cNvPr id="0" name=""/>
                      <p:cNvPicPr/>
                      <p:nvPr/>
                    </p:nvPicPr>
                    <p:blipFill>
                      <a:blip r:embed="rId15"/>
                      <a:stretch>
                        <a:fillRect/>
                      </a:stretch>
                    </p:blipFill>
                    <p:spPr>
                      <a:xfrm>
                        <a:off x="4198938" y="4648200"/>
                        <a:ext cx="2001837" cy="3810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05519604"/>
              </p:ext>
            </p:extLst>
          </p:nvPr>
        </p:nvGraphicFramePr>
        <p:xfrm>
          <a:off x="2923454" y="5145087"/>
          <a:ext cx="3260725" cy="739775"/>
        </p:xfrm>
        <a:graphic>
          <a:graphicData uri="http://schemas.openxmlformats.org/presentationml/2006/ole">
            <mc:AlternateContent xmlns:mc="http://schemas.openxmlformats.org/markup-compatibility/2006">
              <mc:Choice xmlns:v="urn:schemas-microsoft-com:vml" Requires="v">
                <p:oleObj spid="_x0000_s6173" name="Equation" r:id="rId16" imgW="1841400" imgH="419040" progId="Equation.DSMT4">
                  <p:embed/>
                </p:oleObj>
              </mc:Choice>
              <mc:Fallback>
                <p:oleObj name="Equation" r:id="rId16" imgW="1841400" imgH="419040" progId="Equation.DSMT4">
                  <p:embed/>
                  <p:pic>
                    <p:nvPicPr>
                      <p:cNvPr id="0" name=""/>
                      <p:cNvPicPr/>
                      <p:nvPr/>
                    </p:nvPicPr>
                    <p:blipFill>
                      <a:blip r:embed="rId17"/>
                      <a:stretch>
                        <a:fillRect/>
                      </a:stretch>
                    </p:blipFill>
                    <p:spPr>
                      <a:xfrm>
                        <a:off x="2923454" y="5145087"/>
                        <a:ext cx="3260725" cy="73977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86035536"/>
              </p:ext>
            </p:extLst>
          </p:nvPr>
        </p:nvGraphicFramePr>
        <p:xfrm>
          <a:off x="6512645" y="5145087"/>
          <a:ext cx="1349375" cy="762000"/>
        </p:xfrm>
        <a:graphic>
          <a:graphicData uri="http://schemas.openxmlformats.org/presentationml/2006/ole">
            <mc:AlternateContent xmlns:mc="http://schemas.openxmlformats.org/markup-compatibility/2006">
              <mc:Choice xmlns:v="urn:schemas-microsoft-com:vml" Requires="v">
                <p:oleObj spid="_x0000_s6174" name="Equation" r:id="rId18" imgW="761760" imgH="431640" progId="Equation.DSMT4">
                  <p:embed/>
                </p:oleObj>
              </mc:Choice>
              <mc:Fallback>
                <p:oleObj name="Equation" r:id="rId18" imgW="761760" imgH="431640" progId="Equation.DSMT4">
                  <p:embed/>
                  <p:pic>
                    <p:nvPicPr>
                      <p:cNvPr id="0" name=""/>
                      <p:cNvPicPr/>
                      <p:nvPr/>
                    </p:nvPicPr>
                    <p:blipFill>
                      <a:blip r:embed="rId19"/>
                      <a:stretch>
                        <a:fillRect/>
                      </a:stretch>
                    </p:blipFill>
                    <p:spPr>
                      <a:xfrm>
                        <a:off x="6512645" y="5145087"/>
                        <a:ext cx="1349375" cy="7620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682980721"/>
              </p:ext>
            </p:extLst>
          </p:nvPr>
        </p:nvGraphicFramePr>
        <p:xfrm>
          <a:off x="8235950" y="5068887"/>
          <a:ext cx="1439862" cy="785812"/>
        </p:xfrm>
        <a:graphic>
          <a:graphicData uri="http://schemas.openxmlformats.org/presentationml/2006/ole">
            <mc:AlternateContent xmlns:mc="http://schemas.openxmlformats.org/markup-compatibility/2006">
              <mc:Choice xmlns:v="urn:schemas-microsoft-com:vml" Requires="v">
                <p:oleObj spid="_x0000_s6175" name="Equation" r:id="rId20" imgW="812520" imgH="444240" progId="Equation.DSMT4">
                  <p:embed/>
                </p:oleObj>
              </mc:Choice>
              <mc:Fallback>
                <p:oleObj name="Equation" r:id="rId20" imgW="812520" imgH="444240" progId="Equation.DSMT4">
                  <p:embed/>
                  <p:pic>
                    <p:nvPicPr>
                      <p:cNvPr id="0" name=""/>
                      <p:cNvPicPr/>
                      <p:nvPr/>
                    </p:nvPicPr>
                    <p:blipFill>
                      <a:blip r:embed="rId21"/>
                      <a:stretch>
                        <a:fillRect/>
                      </a:stretch>
                    </p:blipFill>
                    <p:spPr>
                      <a:xfrm>
                        <a:off x="8235950" y="5068887"/>
                        <a:ext cx="1439862" cy="785812"/>
                      </a:xfrm>
                      <a:prstGeom prst="rect">
                        <a:avLst/>
                      </a:prstGeom>
                    </p:spPr>
                  </p:pic>
                </p:oleObj>
              </mc:Fallback>
            </mc:AlternateContent>
          </a:graphicData>
        </a:graphic>
      </p:graphicFrame>
      <p:sp>
        <p:nvSpPr>
          <p:cNvPr id="28" name="TextBox 27"/>
          <p:cNvSpPr txBox="1"/>
          <p:nvPr/>
        </p:nvSpPr>
        <p:spPr>
          <a:xfrm>
            <a:off x="463549" y="6059487"/>
            <a:ext cx="1363663"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Do đó :</a:t>
            </a:r>
            <a:endParaRPr lang="vi-VN" sz="20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16875095"/>
              </p:ext>
            </p:extLst>
          </p:nvPr>
        </p:nvGraphicFramePr>
        <p:xfrm>
          <a:off x="1647825" y="5843587"/>
          <a:ext cx="2541587" cy="785813"/>
        </p:xfrm>
        <a:graphic>
          <a:graphicData uri="http://schemas.openxmlformats.org/presentationml/2006/ole">
            <mc:AlternateContent xmlns:mc="http://schemas.openxmlformats.org/markup-compatibility/2006">
              <mc:Choice xmlns:v="urn:schemas-microsoft-com:vml" Requires="v">
                <p:oleObj spid="_x0000_s6176" name="Equation" r:id="rId22" imgW="1434960" imgH="444240" progId="Equation.DSMT4">
                  <p:embed/>
                </p:oleObj>
              </mc:Choice>
              <mc:Fallback>
                <p:oleObj name="Equation" r:id="rId22" imgW="1434960" imgH="444240" progId="Equation.DSMT4">
                  <p:embed/>
                  <p:pic>
                    <p:nvPicPr>
                      <p:cNvPr id="0" name=""/>
                      <p:cNvPicPr/>
                      <p:nvPr/>
                    </p:nvPicPr>
                    <p:blipFill>
                      <a:blip r:embed="rId23"/>
                      <a:stretch>
                        <a:fillRect/>
                      </a:stretch>
                    </p:blipFill>
                    <p:spPr>
                      <a:xfrm>
                        <a:off x="1647825" y="5843587"/>
                        <a:ext cx="2541587" cy="785813"/>
                      </a:xfrm>
                      <a:prstGeom prst="rect">
                        <a:avLst/>
                      </a:prstGeom>
                    </p:spPr>
                  </p:pic>
                </p:oleObj>
              </mc:Fallback>
            </mc:AlternateContent>
          </a:graphicData>
        </a:graphic>
      </p:graphicFrame>
    </p:spTree>
    <p:extLst>
      <p:ext uri="{BB962C8B-B14F-4D97-AF65-F5344CB8AC3E}">
        <p14:creationId xmlns:p14="http://schemas.microsoft.com/office/powerpoint/2010/main" val="1387272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1"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2" y="18302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2216096"/>
            <a:ext cx="7795263" cy="430865"/>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sz="2000" b="1">
                <a:latin typeface="Arial" pitchFamily="34" charset="0"/>
                <a:cs typeface="Arial" pitchFamily="34" charset="0"/>
              </a:rPr>
              <a:t>Chia vật thể thành hai hình hộp chữ nhật A và B </a:t>
            </a:r>
          </a:p>
        </p:txBody>
      </p:sp>
      <p:sp>
        <p:nvSpPr>
          <p:cNvPr id="8" name="Rounded Rectangle 7"/>
          <p:cNvSpPr/>
          <p:nvPr/>
        </p:nvSpPr>
        <p:spPr>
          <a:xfrm>
            <a:off x="1979612" y="190500"/>
            <a:ext cx="10058400" cy="14859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2487" y="228600"/>
            <a:ext cx="98298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Hình chiếu trục đo của một vật thể được vẽ trên giấy kẻ ô tam giác đều như trong Hình 3.31. Quy ước độ dài mỗi cạnh của tam giác đều là 10 cm, tính thể tích của vật thể đó.</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209242" y="2646961"/>
            <a:ext cx="7440096" cy="738642"/>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Hình hộp chữ nhật A có: Chiều dài đáy 50 cm, chiều rộng đáy 30 cm, chiều cao 20 cm. </a:t>
            </a:r>
          </a:p>
        </p:txBody>
      </p:sp>
      <p:sp>
        <p:nvSpPr>
          <p:cNvPr id="30" name="TextBox 29"/>
          <p:cNvSpPr txBox="1"/>
          <p:nvPr/>
        </p:nvSpPr>
        <p:spPr>
          <a:xfrm>
            <a:off x="9828212" y="4629113"/>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3.31</a:t>
            </a:r>
            <a:endParaRPr lang="vi-VN" sz="1800" b="1">
              <a:solidFill>
                <a:schemeClr val="accent2">
                  <a:lumMod val="75000"/>
                </a:schemeClr>
              </a:solidFill>
              <a:latin typeface="Arial" pitchFamily="34" charset="0"/>
              <a:cs typeface="Arial" pitchFamily="34" charset="0"/>
            </a:endParaRPr>
          </a:p>
        </p:txBody>
      </p:sp>
      <p:sp>
        <p:nvSpPr>
          <p:cNvPr id="31" name="TextBox 30"/>
          <p:cNvSpPr txBox="1"/>
          <p:nvPr/>
        </p:nvSpPr>
        <p:spPr>
          <a:xfrm>
            <a:off x="1209242" y="3434509"/>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Thể tích hình hộp chữ nhật A là: 50 . 30 . 20 = 30 000 (cm</a:t>
            </a:r>
            <a:r>
              <a:rPr lang="vi-VN" sz="2000" b="1" baseline="30000">
                <a:latin typeface="Arial" pitchFamily="34" charset="0"/>
                <a:cs typeface="Arial" pitchFamily="34" charset="0"/>
              </a:rPr>
              <a:t>3</a:t>
            </a:r>
            <a:r>
              <a:rPr lang="vi-VN" sz="2000" b="1">
                <a:latin typeface="Arial" pitchFamily="34" charset="0"/>
                <a:cs typeface="Arial" pitchFamily="34" charset="0"/>
              </a:rPr>
              <a:t>).</a:t>
            </a:r>
          </a:p>
        </p:txBody>
      </p:sp>
      <p:sp>
        <p:nvSpPr>
          <p:cNvPr id="32" name="TextBox 31"/>
          <p:cNvSpPr txBox="1"/>
          <p:nvPr/>
        </p:nvSpPr>
        <p:spPr>
          <a:xfrm>
            <a:off x="1209242" y="3914280"/>
            <a:ext cx="7440096" cy="738642"/>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Hình hộp chữ nhật B có: Chiều dài đáy 30 cm, chiều rộng đáy 20 cm, chiều cao 20 cm</a:t>
            </a:r>
          </a:p>
        </p:txBody>
      </p:sp>
      <p:sp>
        <p:nvSpPr>
          <p:cNvPr id="33" name="TextBox 32"/>
          <p:cNvSpPr txBox="1"/>
          <p:nvPr/>
        </p:nvSpPr>
        <p:spPr>
          <a:xfrm>
            <a:off x="1209242" y="4701828"/>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Thể tích hình hộp chữ nhật B là: 30 . 20 . 20 = 12 000 (cm</a:t>
            </a:r>
            <a:r>
              <a:rPr lang="vi-VN" sz="2000" b="1" baseline="30000">
                <a:latin typeface="Arial" pitchFamily="34" charset="0"/>
                <a:cs typeface="Arial" pitchFamily="34" charset="0"/>
              </a:rPr>
              <a:t>3</a:t>
            </a:r>
            <a:r>
              <a:rPr lang="vi-VN" sz="2000" b="1">
                <a:latin typeface="Arial" pitchFamily="34" charset="0"/>
                <a:cs typeface="Arial" pitchFamily="34" charset="0"/>
              </a:rPr>
              <a:t>).</a:t>
            </a:r>
          </a:p>
        </p:txBody>
      </p:sp>
      <p:sp>
        <p:nvSpPr>
          <p:cNvPr id="34" name="TextBox 33"/>
          <p:cNvSpPr txBox="1"/>
          <p:nvPr/>
        </p:nvSpPr>
        <p:spPr>
          <a:xfrm>
            <a:off x="1209242" y="5181600"/>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Do đó, thể tích vật thể là: 30 000 + 12 000 = 42 000 (cm3).</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3812" y="1663353"/>
            <a:ext cx="27432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915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707"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27211" y="3276600"/>
            <a:ext cx="10010775" cy="830975"/>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smtClean="0">
                <a:latin typeface="Arial" pitchFamily="34" charset="0"/>
                <a:cs typeface="Arial" pitchFamily="34" charset="0"/>
              </a:rPr>
              <a:t>Khẳng </a:t>
            </a:r>
            <a:r>
              <a:rPr lang="vi-VN" sz="2200" b="1">
                <a:latin typeface="Arial" pitchFamily="34" charset="0"/>
                <a:cs typeface="Arial" pitchFamily="34" charset="0"/>
              </a:rPr>
              <a:t>định a) là khẳng định sai vì hình chiếu đứng của một hình ℋ  là hình chiếu vuông góc của hình ℋ  lên một mặt phẳng nào đó.</a:t>
            </a:r>
            <a:endParaRPr lang="en-US" sz="2200" b="1">
              <a:latin typeface="Arial" pitchFamily="34" charset="0"/>
              <a:cs typeface="Arial" pitchFamily="34" charset="0"/>
            </a:endParaRPr>
          </a:p>
        </p:txBody>
      </p:sp>
      <p:sp>
        <p:nvSpPr>
          <p:cNvPr id="8" name="Rounded Rectangle 7"/>
          <p:cNvSpPr/>
          <p:nvPr/>
        </p:nvSpPr>
        <p:spPr>
          <a:xfrm>
            <a:off x="1979612" y="114300"/>
            <a:ext cx="10058400" cy="262631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180975"/>
            <a:ext cx="9753599"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các khẳng định sau, những khẳng định nào là 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đứng của một hình ℋ  là hình chiếu song song của hình ℋ  lên một mặt phẳng nào 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đứng và hình chiếu bằng nằm trong hai mặt phẳng vuông góc với nhau</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cạnh của một đường thẳng luôn là một đường thẳng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bằng của hai điểm phân biệt luôn là hai điểm phân biệt.</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826200" y="4112998"/>
            <a:ext cx="10010775" cy="461643"/>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smtClean="0">
                <a:latin typeface="Arial" pitchFamily="34" charset="0"/>
                <a:cs typeface="Arial" pitchFamily="34" charset="0"/>
              </a:rPr>
              <a:t>Khẳng </a:t>
            </a:r>
            <a:r>
              <a:rPr lang="vi-VN" sz="2200" b="1">
                <a:latin typeface="Arial" pitchFamily="34" charset="0"/>
                <a:cs typeface="Arial" pitchFamily="34" charset="0"/>
              </a:rPr>
              <a:t>định b) là khẳng định đúng.</a:t>
            </a:r>
            <a:endParaRPr lang="en-US" sz="2200" b="1">
              <a:latin typeface="Arial" pitchFamily="34" charset="0"/>
              <a:cs typeface="Arial" pitchFamily="34" charset="0"/>
            </a:endParaRPr>
          </a:p>
        </p:txBody>
      </p:sp>
      <p:sp>
        <p:nvSpPr>
          <p:cNvPr id="13" name="TextBox 12"/>
          <p:cNvSpPr txBox="1"/>
          <p:nvPr/>
        </p:nvSpPr>
        <p:spPr>
          <a:xfrm>
            <a:off x="1826199" y="4580064"/>
            <a:ext cx="10010775" cy="461643"/>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a:latin typeface="Arial" pitchFamily="34" charset="0"/>
                <a:cs typeface="Arial" pitchFamily="34" charset="0"/>
              </a:rPr>
              <a:t>Khẳng định c) là khẳng định đúng.</a:t>
            </a:r>
            <a:endParaRPr lang="en-US" sz="2200" b="1">
              <a:latin typeface="Arial" pitchFamily="34" charset="0"/>
              <a:cs typeface="Arial" pitchFamily="34" charset="0"/>
            </a:endParaRPr>
          </a:p>
        </p:txBody>
      </p:sp>
      <p:sp>
        <p:nvSpPr>
          <p:cNvPr id="15" name="TextBox 14"/>
          <p:cNvSpPr txBox="1"/>
          <p:nvPr/>
        </p:nvSpPr>
        <p:spPr>
          <a:xfrm>
            <a:off x="1826198" y="5047129"/>
            <a:ext cx="10010775" cy="800197"/>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a:latin typeface="Arial" pitchFamily="34" charset="0"/>
                <a:cs typeface="Arial" pitchFamily="34" charset="0"/>
              </a:rPr>
              <a:t>Khẳng định d) là khẳng định sai vì hình chiếu bằng của hai điểm phân biệt có thể là hai điểm trùng 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544"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42089" y="2362200"/>
            <a:ext cx="100107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Hình hộp chữ nhật có cả ba hình chiếu vuông góc đều là hình chữ nhật.</a:t>
            </a:r>
            <a:endParaRPr lang="en-US" b="1">
              <a:latin typeface="Arial" pitchFamily="34" charset="0"/>
              <a:cs typeface="Arial" pitchFamily="34" charset="0"/>
            </a:endParaRPr>
          </a:p>
        </p:txBody>
      </p:sp>
      <p:sp>
        <p:nvSpPr>
          <p:cNvPr id="8" name="Rounded Rectangle 7"/>
          <p:cNvSpPr/>
          <p:nvPr/>
        </p:nvSpPr>
        <p:spPr>
          <a:xfrm>
            <a:off x="1979612" y="190500"/>
            <a:ext cx="10058400" cy="14859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08212" y="309049"/>
            <a:ext cx="962977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ví dụ về một vật thể có cả ba hình chiếu vuông góc là</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chữ nhật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smtClean="0">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tròn.</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942089" y="3269375"/>
            <a:ext cx="10010775"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Hình cầu có cả ba hình chiếu vuông góc đều là hình tròn.</a:t>
            </a:r>
            <a:endParaRPr lang="en-US" b="1">
              <a:latin typeface="Arial" pitchFamily="34" charset="0"/>
              <a:cs typeface="Arial" pitchFamily="34" charset="0"/>
            </a:endParaRPr>
          </a:p>
        </p:txBody>
      </p:sp>
    </p:spTree>
    <p:extLst>
      <p:ext uri="{BB962C8B-B14F-4D97-AF65-F5344CB8AC3E}">
        <p14:creationId xmlns:p14="http://schemas.microsoft.com/office/powerpoint/2010/main" val="545127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2" y="1724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6235" y="2158387"/>
            <a:ext cx="5907851"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Bổ sung các nét còn thiếu trên hình chiếu của mỗi vật thể trong Hình 3.27 như sau:</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93924" y="365425"/>
            <a:ext cx="96297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Trên hình chiếu của mỗi vật thể (H.3.27) còn thiếu một số nét. Bổ sung các nét còn thiếu đó.</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811" y="1810327"/>
            <a:ext cx="49625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550" y="3408521"/>
            <a:ext cx="5175885" cy="128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53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left)">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97074" y="2158387"/>
            <a:ext cx="9764713"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Bạn Hoàng nói sai vì hình chiếu vuông góc luôn bảo toàn độ lớn của đoạn thẳng.</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04800"/>
            <a:ext cx="962977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Bạn Hoàng nói rằng, “hình chiếu đứng của một đoạn thẳng luôn có độ dài lớn hơn độ dài của đoạn thẳng đó”. </a:t>
            </a:r>
            <a:endParaRPr lang="en-US" b="1" smtClean="0">
              <a:latin typeface="Arial" pitchFamily="34" charset="0"/>
              <a:cs typeface="Arial" pitchFamily="34" charset="0"/>
            </a:endParaRPr>
          </a:p>
          <a:p>
            <a:r>
              <a:rPr lang="vi-VN" b="1" smtClean="0">
                <a:latin typeface="Arial" pitchFamily="34" charset="0"/>
                <a:cs typeface="Arial" pitchFamily="34" charset="0"/>
              </a:rPr>
              <a:t>Bạn </a:t>
            </a:r>
            <a:r>
              <a:rPr lang="vi-VN" b="1">
                <a:latin typeface="Arial" pitchFamily="34" charset="0"/>
                <a:cs typeface="Arial" pitchFamily="34" charset="0"/>
              </a:rPr>
              <a:t>Hoàng nói đúng hay sai? Vì sao?</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703055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10616" y="2133600"/>
            <a:ext cx="9764713"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Khi đoạn thẳng AB vuông góc với mặt phẳng chiếu đứng thì hình chiếu đứng của một đoạn thẳng AB là một điểm.</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433648"/>
            <a:ext cx="9829800"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Khi </a:t>
            </a:r>
            <a:r>
              <a:rPr lang="vi-VN" b="1">
                <a:latin typeface="Arial" pitchFamily="34" charset="0"/>
                <a:cs typeface="Arial" pitchFamily="34" charset="0"/>
              </a:rPr>
              <a:t>nào thì hình chiếu đứng của một đoạn thẳng AB là một điểm? Khi nào thì hình chiếu bằng của một đoạn thẳng AB là một điểm</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899503" y="2995352"/>
            <a:ext cx="9764713"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Khi đoạn thẳng AB vuông góc với mặt phẳng chiếu bằng thì hình chiếu bằng của một đoạn thẳng AB là một điểm.</a:t>
            </a:r>
            <a:endParaRPr lang="en-US" b="1">
              <a:latin typeface="Arial" pitchFamily="34" charset="0"/>
              <a:cs typeface="Arial" pitchFamily="34" charset="0"/>
            </a:endParaRPr>
          </a:p>
        </p:txBody>
      </p:sp>
    </p:spTree>
    <p:extLst>
      <p:ext uri="{BB962C8B-B14F-4D97-AF65-F5344CB8AC3E}">
        <p14:creationId xmlns:p14="http://schemas.microsoft.com/office/powerpoint/2010/main" val="3316659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209800"/>
            <a:ext cx="8458200" cy="1231084"/>
          </a:xfrm>
          <a:prstGeom prst="rect">
            <a:avLst/>
          </a:prstGeom>
          <a:noFill/>
        </p:spPr>
        <p:txBody>
          <a:bodyPr wrap="square" lIns="121899" tIns="60949" rIns="121899" bIns="60949" rtlCol="0">
            <a:spAutoFit/>
          </a:bodyPr>
          <a:lstStyle/>
          <a:p>
            <a:pPr marL="342900" indent="-342900" algn="just">
              <a:buFont typeface="Wingdings" pitchFamily="2" charset="2"/>
              <a:buChar char="v"/>
            </a:pPr>
            <a:r>
              <a:rPr lang="vi-VN" b="1">
                <a:latin typeface="Arial" pitchFamily="34" charset="0"/>
                <a:cs typeface="Arial" pitchFamily="34" charset="0"/>
              </a:rPr>
              <a:t>Từ A, B kẻ các đường thẳng vuông góc với mặt phẳng hình chiếu đứng (P). Đường thẳng qua A và B lần lượt giao với mặt phẳng (P) tại các điểm A</a:t>
            </a:r>
            <a:r>
              <a:rPr lang="vi-VN" b="1" baseline="-25000">
                <a:latin typeface="Arial" pitchFamily="34" charset="0"/>
                <a:cs typeface="Arial" pitchFamily="34" charset="0"/>
              </a:rPr>
              <a:t>1</a:t>
            </a:r>
            <a:r>
              <a:rPr lang="vi-VN" b="1">
                <a:latin typeface="Arial" pitchFamily="34" charset="0"/>
                <a:cs typeface="Arial" pitchFamily="34" charset="0"/>
              </a:rPr>
              <a:t>, B</a:t>
            </a:r>
            <a:r>
              <a:rPr lang="vi-VN" b="1" baseline="-25000">
                <a:latin typeface="Arial" pitchFamily="34" charset="0"/>
                <a:cs typeface="Arial" pitchFamily="34" charset="0"/>
              </a:rPr>
              <a:t>1</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132012" y="304800"/>
                <a:ext cx="9829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đoạn thẳng AB và gọi A</a:t>
                </a:r>
                <a:r>
                  <a:rPr lang="vi-VN" b="1" baseline="-25000">
                    <a:latin typeface="Arial" pitchFamily="34" charset="0"/>
                    <a:cs typeface="Arial" pitchFamily="34" charset="0"/>
                  </a:rPr>
                  <a:t>1</a:t>
                </a:r>
                <a:r>
                  <a:rPr lang="vi-VN" b="1">
                    <a:latin typeface="Arial" pitchFamily="34" charset="0"/>
                    <a:cs typeface="Arial" pitchFamily="34" charset="0"/>
                  </a:rPr>
                  <a:t>B</a:t>
                </a:r>
                <a:r>
                  <a:rPr lang="vi-VN" b="1" baseline="-25000">
                    <a:latin typeface="Arial" pitchFamily="34" charset="0"/>
                    <a:cs typeface="Arial" pitchFamily="34" charset="0"/>
                  </a:rPr>
                  <a:t>1</a:t>
                </a:r>
                <a:r>
                  <a:rPr lang="vi-VN" b="1">
                    <a:latin typeface="Arial" pitchFamily="34" charset="0"/>
                    <a:cs typeface="Arial" pitchFamily="34" charset="0"/>
                  </a:rPr>
                  <a:t> là hình chiếu đứng của AB. Biết đường thẳng AB song song với mặt phẳng hình chiếu đứng, chứng minh rằng </a:t>
                </a:r>
                <a14:m>
                  <m:oMath xmlns:m="http://schemas.openxmlformats.org/officeDocument/2006/math">
                    <m:r>
                      <a:rPr lang="vi-VN" b="1" i="1" smtClean="0">
                        <a:latin typeface="Cambria Math"/>
                        <a:cs typeface="Arial" pitchFamily="34" charset="0"/>
                      </a:rPr>
                      <m:t>𝑨𝑩</m:t>
                    </m:r>
                    <m:r>
                      <a:rPr lang="vi-VN" b="1" i="1" smtClean="0">
                        <a:latin typeface="Cambria Math"/>
                        <a:cs typeface="Arial" pitchFamily="34" charset="0"/>
                      </a:rPr>
                      <m:t> = </m:t>
                    </m:r>
                    <m:r>
                      <a:rPr lang="vi-VN" b="1" i="1" smtClean="0">
                        <a:latin typeface="Cambria Math"/>
                        <a:cs typeface="Arial" pitchFamily="34" charset="0"/>
                      </a:rPr>
                      <m:t>𝑨</m:t>
                    </m:r>
                    <m:r>
                      <a:rPr lang="vi-VN" b="1" i="1" baseline="-25000">
                        <a:latin typeface="Cambria Math"/>
                        <a:cs typeface="Arial" pitchFamily="34" charset="0"/>
                      </a:rPr>
                      <m:t>𝟏</m:t>
                    </m:r>
                    <m:r>
                      <a:rPr lang="vi-VN" b="1" i="1">
                        <a:latin typeface="Cambria Math"/>
                        <a:cs typeface="Arial" pitchFamily="34" charset="0"/>
                      </a:rPr>
                      <m:t>𝑩</m:t>
                    </m:r>
                    <m:r>
                      <a:rPr lang="vi-VN" b="1" i="1" baseline="-25000">
                        <a:latin typeface="Cambria Math"/>
                        <a:cs typeface="Arial" pitchFamily="34" charset="0"/>
                      </a:rPr>
                      <m:t>𝟏</m:t>
                    </m:r>
                  </m:oMath>
                </a14:m>
                <a:r>
                  <a:rPr lang="vi-VN" b="1">
                    <a:latin typeface="Arial" pitchFamily="34" charset="0"/>
                    <a:cs typeface="Arial"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2132012" y="304800"/>
                <a:ext cx="9829800" cy="1231084"/>
              </a:xfrm>
              <a:prstGeom prst="rect">
                <a:avLst/>
              </a:prstGeom>
              <a:blipFill rotWithShape="1">
                <a:blip r:embed="rId3"/>
                <a:stretch>
                  <a:fillRect l="-682" t="-2475" b="-9406"/>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5787" y="1829377"/>
            <a:ext cx="21050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28675" y="3440884"/>
            <a:ext cx="8161337" cy="49242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Ta có: AA1 // BB</a:t>
            </a:r>
            <a:r>
              <a:rPr lang="vi-VN" b="1" baseline="-25000">
                <a:latin typeface="Arial" pitchFamily="34" charset="0"/>
                <a:cs typeface="Arial" pitchFamily="34" charset="0"/>
              </a:rPr>
              <a:t>1</a:t>
            </a:r>
            <a:r>
              <a:rPr lang="vi-VN" b="1">
                <a:latin typeface="Arial" pitchFamily="34" charset="0"/>
                <a:cs typeface="Arial" pitchFamily="34" charset="0"/>
              </a:rPr>
              <a:t> (vì AA</a:t>
            </a:r>
            <a:r>
              <a:rPr lang="vi-VN" b="1" baseline="-25000">
                <a:latin typeface="Arial" pitchFamily="34" charset="0"/>
                <a:cs typeface="Arial" pitchFamily="34" charset="0"/>
              </a:rPr>
              <a:t>1</a:t>
            </a:r>
            <a:r>
              <a:rPr lang="vi-VN" b="1">
                <a:latin typeface="Arial" pitchFamily="34" charset="0"/>
                <a:cs typeface="Arial" pitchFamily="34" charset="0"/>
              </a:rPr>
              <a:t>, BB</a:t>
            </a:r>
            <a:r>
              <a:rPr lang="vi-VN" b="1" baseline="-25000">
                <a:latin typeface="Arial" pitchFamily="34" charset="0"/>
                <a:cs typeface="Arial" pitchFamily="34" charset="0"/>
              </a:rPr>
              <a:t>1</a:t>
            </a:r>
            <a:r>
              <a:rPr lang="vi-VN" b="1">
                <a:latin typeface="Arial" pitchFamily="34" charset="0"/>
                <a:cs typeface="Arial" pitchFamily="34" charset="0"/>
              </a:rPr>
              <a:t> cùng vuông góc với (P))</a:t>
            </a:r>
          </a:p>
        </p:txBody>
      </p:sp>
      <p:sp>
        <p:nvSpPr>
          <p:cNvPr id="14" name="TextBox 13"/>
          <p:cNvSpPr txBox="1"/>
          <p:nvPr/>
        </p:nvSpPr>
        <p:spPr>
          <a:xfrm>
            <a:off x="828675" y="3954865"/>
            <a:ext cx="8161337"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Vì AB // (P) nên khoảng cách từ A đến (P) bằng khoảng cách từ B đến (P</a:t>
            </a:r>
            <a:r>
              <a:rPr lang="vi-VN" b="1" smtClean="0">
                <a:latin typeface="Arial" pitchFamily="34" charset="0"/>
                <a:cs typeface="Arial" pitchFamily="34" charset="0"/>
              </a:rPr>
              <a:t>).</a:t>
            </a:r>
            <a:r>
              <a:rPr lang="en-US" b="1">
                <a:latin typeface="Arial" pitchFamily="34" charset="0"/>
                <a:cs typeface="Arial" pitchFamily="34" charset="0"/>
              </a:rPr>
              <a:t> Hay AA</a:t>
            </a:r>
            <a:r>
              <a:rPr lang="en-US" b="1" baseline="-25000">
                <a:latin typeface="Arial" pitchFamily="34" charset="0"/>
                <a:cs typeface="Arial" pitchFamily="34" charset="0"/>
              </a:rPr>
              <a:t>1</a:t>
            </a:r>
            <a:r>
              <a:rPr lang="en-US" b="1">
                <a:latin typeface="Arial" pitchFamily="34" charset="0"/>
                <a:cs typeface="Arial" pitchFamily="34" charset="0"/>
              </a:rPr>
              <a:t> = BB</a:t>
            </a:r>
            <a:r>
              <a:rPr lang="en-US" b="1" baseline="-25000">
                <a:latin typeface="Arial" pitchFamily="34" charset="0"/>
                <a:cs typeface="Arial" pitchFamily="34" charset="0"/>
              </a:rPr>
              <a:t>1</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828675" y="4838179"/>
            <a:ext cx="10744201" cy="49242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Do đó, tứ giác AA1B1B là hình bình </a:t>
            </a:r>
            <a:r>
              <a:rPr lang="vi-VN" b="1" smtClean="0">
                <a:latin typeface="Arial" pitchFamily="34" charset="0"/>
                <a:cs typeface="Arial" pitchFamily="34" charset="0"/>
              </a:rPr>
              <a:t>hành.</a:t>
            </a:r>
            <a:r>
              <a:rPr lang="en-US" b="1">
                <a:latin typeface="Arial" pitchFamily="34" charset="0"/>
                <a:cs typeface="Arial" pitchFamily="34" charset="0"/>
              </a:rPr>
              <a:t> Suy ra: AB = A</a:t>
            </a:r>
            <a:r>
              <a:rPr lang="en-US" b="1" baseline="-25000">
                <a:latin typeface="Arial" pitchFamily="34" charset="0"/>
                <a:cs typeface="Arial" pitchFamily="34" charset="0"/>
              </a:rPr>
              <a:t>1</a:t>
            </a:r>
            <a:r>
              <a:rPr lang="en-US" b="1">
                <a:latin typeface="Arial" pitchFamily="34" charset="0"/>
                <a:cs typeface="Arial" pitchFamily="34" charset="0"/>
              </a:rPr>
              <a:t>B</a:t>
            </a:r>
            <a:r>
              <a:rPr lang="en-US" b="1" baseline="-25000">
                <a:latin typeface="Arial" pitchFamily="34" charset="0"/>
                <a:cs typeface="Arial" pitchFamily="34" charset="0"/>
              </a:rPr>
              <a:t>1</a:t>
            </a:r>
            <a:r>
              <a:rPr lang="en-US"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247822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364813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6212" y="4038600"/>
            <a:ext cx="95250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Trong Hình 3.28a và 3.28b chỉ thấy được một mặt của hình lăng trụ tam giác nên do đó hai hình này không phải là hình chiếu trục đo của hình lăng trụ tam giác. </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57448"/>
            <a:ext cx="9829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hình của Hình 3.28, hình nào là hình chiếu trục đo của hình lăng trụ tam giác?</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699" y="1628830"/>
            <a:ext cx="63722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451099" y="25146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3.28</a:t>
            </a:r>
            <a:endParaRPr lang="vi-VN" sz="1800" b="1">
              <a:solidFill>
                <a:schemeClr val="accent2">
                  <a:lumMod val="75000"/>
                </a:schemeClr>
              </a:solidFill>
              <a:latin typeface="Arial" pitchFamily="34" charset="0"/>
              <a:cs typeface="Arial" pitchFamily="34" charset="0"/>
            </a:endParaRPr>
          </a:p>
        </p:txBody>
      </p:sp>
      <p:sp>
        <p:nvSpPr>
          <p:cNvPr id="17" name="TextBox 16"/>
          <p:cNvSpPr txBox="1"/>
          <p:nvPr/>
        </p:nvSpPr>
        <p:spPr>
          <a:xfrm>
            <a:off x="1464251" y="5217557"/>
            <a:ext cx="95250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smtClean="0">
                <a:latin typeface="Arial" pitchFamily="34" charset="0"/>
                <a:cs typeface="Arial" pitchFamily="34" charset="0"/>
              </a:rPr>
              <a:t>Trong </a:t>
            </a:r>
            <a:r>
              <a:rPr lang="vi-VN" b="1">
                <a:latin typeface="Arial" pitchFamily="34" charset="0"/>
                <a:cs typeface="Arial" pitchFamily="34" charset="0"/>
              </a:rPr>
              <a:t>Hình 3.28c có thể thấy được hai mặt của hình lăng trụ tam giác nên hình này là hình chiếu trục đo của hình lăng trụ tam giác.</a:t>
            </a:r>
          </a:p>
        </p:txBody>
      </p:sp>
    </p:spTree>
    <p:extLst>
      <p:ext uri="{BB962C8B-B14F-4D97-AF65-F5344CB8AC3E}">
        <p14:creationId xmlns:p14="http://schemas.microsoft.com/office/powerpoint/2010/main" val="1818382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2" y="34595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0012" y="3850027"/>
            <a:ext cx="103632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Hình 3.29a là hình chiếu trục đo vuông góc đều của một hình lập phương vì đáy của hình chiếu vuông góc với phương chiếu l thẳng đứng; góc trục đo bằng 120°; hệ số biến dạng bằng 1 </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57448"/>
            <a:ext cx="9829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hình của Hình 3.29, hình nào là hình chiếu trục đo vuông góc đều của một hình lập phương? Giải thích vì sao.</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388050" y="5028984"/>
            <a:ext cx="10345161" cy="1600416"/>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Hình 3.29b và 3.29c không phải là hình chiếu trục đo vuông góc đều của hình lập phương vì góc trục đo không cùng bằng 120°; hệ số biến dạng không cùng bằng 1 (chú ý đến độ dài các cạnh của hình chiếu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2" y="1767269"/>
            <a:ext cx="46101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280615459"/>
              </p:ext>
            </p:extLst>
          </p:nvPr>
        </p:nvGraphicFramePr>
        <p:xfrm>
          <a:off x="4918512" y="2972066"/>
          <a:ext cx="286349" cy="327256"/>
        </p:xfrm>
        <a:graphic>
          <a:graphicData uri="http://schemas.openxmlformats.org/presentationml/2006/ole">
            <mc:AlternateContent xmlns:mc="http://schemas.openxmlformats.org/markup-compatibility/2006">
              <mc:Choice xmlns:v="urn:schemas-microsoft-com:vml" Requires="v">
                <p:oleObj spid="_x0000_s4111" name="Equation" r:id="rId6" imgW="177480" imgH="203040" progId="Equation.DSMT4">
                  <p:embed/>
                </p:oleObj>
              </mc:Choice>
              <mc:Fallback>
                <p:oleObj name="Equation" r:id="rId6" imgW="177480" imgH="203040" progId="Equation.DSMT4">
                  <p:embed/>
                  <p:pic>
                    <p:nvPicPr>
                      <p:cNvPr id="0" name=""/>
                      <p:cNvPicPr/>
                      <p:nvPr/>
                    </p:nvPicPr>
                    <p:blipFill>
                      <a:blip r:embed="rId7"/>
                      <a:stretch>
                        <a:fillRect/>
                      </a:stretch>
                    </p:blipFill>
                    <p:spPr>
                      <a:xfrm>
                        <a:off x="4918512" y="2972066"/>
                        <a:ext cx="286349" cy="32725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30469925"/>
              </p:ext>
            </p:extLst>
          </p:nvPr>
        </p:nvGraphicFramePr>
        <p:xfrm>
          <a:off x="6323012" y="3034094"/>
          <a:ext cx="286349" cy="327256"/>
        </p:xfrm>
        <a:graphic>
          <a:graphicData uri="http://schemas.openxmlformats.org/presentationml/2006/ole">
            <mc:AlternateContent xmlns:mc="http://schemas.openxmlformats.org/markup-compatibility/2006">
              <mc:Choice xmlns:v="urn:schemas-microsoft-com:vml" Requires="v">
                <p:oleObj spid="_x0000_s4112"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6323012" y="3034094"/>
                        <a:ext cx="286349" cy="32725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00704813"/>
              </p:ext>
            </p:extLst>
          </p:nvPr>
        </p:nvGraphicFramePr>
        <p:xfrm>
          <a:off x="8466138" y="3005138"/>
          <a:ext cx="265112" cy="327025"/>
        </p:xfrm>
        <a:graphic>
          <a:graphicData uri="http://schemas.openxmlformats.org/presentationml/2006/ole">
            <mc:AlternateContent xmlns:mc="http://schemas.openxmlformats.org/markup-compatibility/2006">
              <mc:Choice xmlns:v="urn:schemas-microsoft-com:vml" Requires="v">
                <p:oleObj spid="_x0000_s4113" name="Equation" r:id="rId10" imgW="164880" imgH="203040" progId="Equation.DSMT4">
                  <p:embed/>
                </p:oleObj>
              </mc:Choice>
              <mc:Fallback>
                <p:oleObj name="Equation" r:id="rId10" imgW="164880" imgH="203040" progId="Equation.DSMT4">
                  <p:embed/>
                  <p:pic>
                    <p:nvPicPr>
                      <p:cNvPr id="0" name=""/>
                      <p:cNvPicPr/>
                      <p:nvPr/>
                    </p:nvPicPr>
                    <p:blipFill>
                      <a:blip r:embed="rId11"/>
                      <a:stretch>
                        <a:fillRect/>
                      </a:stretch>
                    </p:blipFill>
                    <p:spPr>
                      <a:xfrm>
                        <a:off x="8466138" y="3005138"/>
                        <a:ext cx="265112" cy="327025"/>
                      </a:xfrm>
                      <a:prstGeom prst="rect">
                        <a:avLst/>
                      </a:prstGeom>
                    </p:spPr>
                  </p:pic>
                </p:oleObj>
              </mc:Fallback>
            </mc:AlternateContent>
          </a:graphicData>
        </a:graphic>
      </p:graphicFrame>
      <p:sp>
        <p:nvSpPr>
          <p:cNvPr id="16" name="TextBox 15"/>
          <p:cNvSpPr txBox="1"/>
          <p:nvPr/>
        </p:nvSpPr>
        <p:spPr>
          <a:xfrm>
            <a:off x="6845299" y="2952713"/>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3.29</a:t>
            </a:r>
            <a:endParaRPr lang="vi-VN" sz="1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16686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42039</TotalTime>
  <Words>1082</Words>
  <PresentationFormat>Custom</PresentationFormat>
  <Paragraphs>65</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2023-08-07T07:38:35Z</dcterms:modified>
</cp:coreProperties>
</file>