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60" r:id="rId3"/>
    <p:sldId id="258" r:id="rId4"/>
    <p:sldId id="307" r:id="rId5"/>
    <p:sldId id="257" r:id="rId6"/>
    <p:sldId id="264" r:id="rId7"/>
    <p:sldId id="313" r:id="rId8"/>
    <p:sldId id="308" r:id="rId9"/>
    <p:sldId id="311" r:id="rId10"/>
    <p:sldId id="309" r:id="rId11"/>
    <p:sldId id="312" r:id="rId12"/>
    <p:sldId id="295" r:id="rId13"/>
    <p:sldId id="274" r:id="rId14"/>
    <p:sldId id="310" r:id="rId15"/>
    <p:sldId id="316" r:id="rId16"/>
    <p:sldId id="314" r:id="rId17"/>
    <p:sldId id="315" r:id="rId18"/>
    <p:sldId id="317" r:id="rId19"/>
    <p:sldId id="318" r:id="rId20"/>
    <p:sldId id="273" r:id="rId21"/>
    <p:sldId id="281" r:id="rId22"/>
    <p:sldId id="278" r:id="rId23"/>
    <p:sldId id="28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0">
          <p15:clr>
            <a:srgbClr val="A4A3A4"/>
          </p15:clr>
        </p15:guide>
        <p15:guide id="2" pos="31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208"/>
    <a:srgbClr val="5DA156"/>
    <a:srgbClr val="EECF33"/>
    <a:srgbClr val="59A1C6"/>
    <a:srgbClr val="136198"/>
    <a:srgbClr val="E5AC3C"/>
    <a:srgbClr val="D5393C"/>
    <a:srgbClr val="1D6766"/>
    <a:srgbClr val="F5BB7B"/>
    <a:srgbClr val="ECE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snapToGrid="0">
      <p:cViewPr varScale="1">
        <p:scale>
          <a:sx n="84" d="100"/>
          <a:sy n="84" d="100"/>
        </p:scale>
        <p:origin x="780" y="64"/>
      </p:cViewPr>
      <p:guideLst>
        <p:guide orient="horz" pos="1640"/>
        <p:guide pos="3109"/>
      </p:guideLst>
    </p:cSldViewPr>
  </p:slideViewPr>
  <p:outlineViewPr>
    <p:cViewPr>
      <p:scale>
        <a:sx n="33" d="100"/>
        <a:sy n="33" d="100"/>
      </p:scale>
      <p:origin x="0" y="0"/>
    </p:cViewPr>
  </p:outlin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Barlow Condensed" panose="00000506000000000000" charset="0"/>
              </a:rPr>
              <a:t>2023/8/20</a:t>
            </a:fld>
            <a:endParaRPr lang="zh-CN" altLang="en-US">
              <a:cs typeface="Barlow Condensed" panose="00000506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Barlow Condensed" panose="00000506000000000000" charset="0"/>
              <a:ea typeface="Barlow Condensed" panose="00000506000000000000" charset="0"/>
              <a:cs typeface="Barlow Condensed" panose="00000506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Barlow Condensed" panose="00000506000000000000" charset="0"/>
              </a:rPr>
              <a:t>‹#›</a:t>
            </a:fld>
            <a:endParaRPr lang="zh-CN" altLang="en-US">
              <a:cs typeface="Barlow Condensed" panose="00000506000000000000" charset="0"/>
            </a:endParaRPr>
          </a:p>
        </p:txBody>
      </p:sp>
    </p:spTree>
    <p:extLst>
      <p:ext uri="{BB962C8B-B14F-4D97-AF65-F5344CB8AC3E}">
        <p14:creationId xmlns:p14="http://schemas.microsoft.com/office/powerpoint/2010/main" val="9783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arlow Condensed" panose="00000506000000000000" charset="0"/>
                <a:ea typeface="Barlow Condensed" panose="00000506000000000000" charset="0"/>
                <a:cs typeface="Barlow Condensed" panose="00000506000000000000" charset="0"/>
              </a:defRPr>
            </a:lvl1pPr>
          </a:lstStyle>
          <a:p>
            <a:fld id="{F7BC7C30-895B-4974-8A60-19541C82F6B3}" type="datetimeFigureOut">
              <a:rPr lang="en-US" smtClean="0"/>
              <a:t>20/8/2023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arlow Condensed" panose="00000506000000000000" charset="0"/>
                <a:ea typeface="Barlow Condensed" panose="00000506000000000000" charset="0"/>
                <a:cs typeface="Barlow Condensed" panose="00000506000000000000" charset="0"/>
              </a:defRPr>
            </a:lvl1pPr>
          </a:lstStyle>
          <a:p>
            <a:fld id="{68C1CD97-E9EA-4E82-9539-BE60926ECBB9}" type="slidenum">
              <a:rPr lang="en-US" smtClean="0"/>
              <a:t>‹#›</a:t>
            </a:fld>
            <a:endParaRPr lang="en-US" dirty="0"/>
          </a:p>
        </p:txBody>
      </p:sp>
    </p:spTree>
    <p:extLst>
      <p:ext uri="{BB962C8B-B14F-4D97-AF65-F5344CB8AC3E}">
        <p14:creationId xmlns:p14="http://schemas.microsoft.com/office/powerpoint/2010/main" val="5067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4572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9144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3716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1828800" algn="l" defTabSz="914400" rtl="0" eaLnBrk="1" latinLnBrk="0" hangingPunct="1">
      <a:defRPr sz="12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68C1CD97-E9EA-4E82-9539-BE60926ECBB9}" type="slidenum">
              <a:rPr lang="en-US" smtClean="0"/>
              <a:t>4</a:t>
            </a:fld>
            <a:endParaRPr lang="en-US" dirty="0"/>
          </a:p>
        </p:txBody>
      </p:sp>
    </p:spTree>
    <p:extLst>
      <p:ext uri="{BB962C8B-B14F-4D97-AF65-F5344CB8AC3E}">
        <p14:creationId xmlns:p14="http://schemas.microsoft.com/office/powerpoint/2010/main" val="250746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5C8B01-B15C-4B92-AA4C-045722D7B210}" type="datetimeFigureOut">
              <a:rPr lang="en-US" smtClean="0"/>
              <a:t>20/8/2023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D95C8B01-B15C-4B92-AA4C-045722D7B210}" type="datetimeFigureOut">
              <a:rPr lang="en-US" smtClean="0"/>
              <a:t>20/8/2023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Barlow Condensed" panose="00000506000000000000" charset="0"/>
                <a:ea typeface="Barlow Condensed" panose="00000506000000000000" charset="0"/>
                <a:cs typeface="Barlow Condensed" panose="00000506000000000000" charset="0"/>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arlow Condensed" panose="00000506000000000000" charset="0"/>
          <a:ea typeface="Barlow Condensed" panose="00000506000000000000" charset="0"/>
          <a:cs typeface="Barlow Condensed" panose="0000050600000000000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arlow Condensed" panose="00000506000000000000" charset="0"/>
          <a:ea typeface="Barlow Condensed" panose="00000506000000000000" charset="0"/>
          <a:cs typeface="Barlow Condensed" panose="00000506000000000000"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arlow Condensed" panose="00000506000000000000" charset="0"/>
          <a:ea typeface="Barlow Condensed" panose="00000506000000000000" charset="0"/>
          <a:cs typeface="Barlow Condensed" panose="00000506000000000000"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arlow Condensed" panose="00000506000000000000" charset="0"/>
          <a:ea typeface="Barlow Condensed" panose="00000506000000000000" charset="0"/>
          <a:cs typeface="Barlow Condensed" panose="00000506000000000000"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arlow Condensed" panose="00000506000000000000" charset="0"/>
          <a:ea typeface="Barlow Condensed" panose="00000506000000000000" charset="0"/>
          <a:cs typeface="Barlow Condensed" panose="0000050600000000000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567393" y="242062"/>
            <a:ext cx="8412015" cy="4125595"/>
          </a:xfrm>
          <a:prstGeom prst="rect">
            <a:avLst/>
          </a:prstGeom>
        </p:spPr>
      </p:pic>
      <p:pic>
        <p:nvPicPr>
          <p:cNvPr id="5" name="Picture 4" descr="cloud.png"/>
          <p:cNvPicPr>
            <a:picLocks noChangeAspect="1"/>
          </p:cNvPicPr>
          <p:nvPr/>
        </p:nvPicPr>
        <p:blipFill>
          <a:blip r:embed="rId3" cstate="print"/>
          <a:stretch>
            <a:fillRect/>
          </a:stretch>
        </p:blipFill>
        <p:spPr>
          <a:xfrm>
            <a:off x="1826806" y="1130046"/>
            <a:ext cx="5893185" cy="3397885"/>
          </a:xfrm>
          <a:prstGeom prst="rect">
            <a:avLst/>
          </a:prstGeom>
        </p:spPr>
      </p:pic>
      <p:sp>
        <p:nvSpPr>
          <p:cNvPr id="8" name="TextBox 3">
            <a:extLst>
              <a:ext uri="{FF2B5EF4-FFF2-40B4-BE49-F238E27FC236}">
                <a16:creationId xmlns:a16="http://schemas.microsoft.com/office/drawing/2014/main" id="{E2A07824-D142-46B1-8903-F7ED483B9B1C}"/>
              </a:ext>
            </a:extLst>
          </p:cNvPr>
          <p:cNvSpPr txBox="1"/>
          <p:nvPr/>
        </p:nvSpPr>
        <p:spPr>
          <a:xfrm>
            <a:off x="3168624" y="1943127"/>
            <a:ext cx="3209551" cy="1384995"/>
          </a:xfrm>
          <a:prstGeom prst="rect">
            <a:avLst/>
          </a:prstGeom>
        </p:spPr>
        <p:txBody>
          <a:bodyPr wrap="square" lIns="0" tIns="0" rIns="0" bIns="0" rtlCol="0" anchor="t">
            <a:spAutoFit/>
          </a:bodyPr>
          <a:lstStyle/>
          <a:p>
            <a:pPr algn="ctr">
              <a:lnSpc>
                <a:spcPct val="150000"/>
              </a:lnSpc>
            </a:pPr>
            <a:r>
              <a:rPr lang="en-US" sz="2000" b="1" spc="33" dirty="0">
                <a:solidFill>
                  <a:schemeClr val="bg1"/>
                </a:solidFill>
                <a:latin typeface="Arial" panose="020B0604020202020204" pitchFamily="34" charset="0"/>
                <a:cs typeface="Arial" panose="020B0604020202020204" pitchFamily="34" charset="0"/>
              </a:rPr>
              <a:t>CHÀO MỪNG CÁC EM ĐẾN VỚI BÀI GIẢNG NGÀY HÔM NAY!</a:t>
            </a: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2112" y="1424493"/>
            <a:ext cx="3308888" cy="1754326"/>
          </a:xfrm>
          <a:prstGeom prst="rect">
            <a:avLst/>
          </a:prstGeom>
        </p:spPr>
        <p:txBody>
          <a:bodyPr wrap="square">
            <a:spAutoFit/>
          </a:bodyPr>
          <a:lstStyle/>
          <a:p>
            <a:pPr algn="just">
              <a:lnSpc>
                <a:spcPct val="150000"/>
              </a:lnSpc>
            </a:pPr>
            <a:r>
              <a:rPr lang="en-US" b="1" i="1" smtClean="0">
                <a:latin typeface="Arial" pitchFamily="34" charset="0"/>
                <a:cs typeface="Arial" pitchFamily="34" charset="0"/>
              </a:rPr>
              <a:t>Em hãy cho biết tác hại của biến đổi khí hậu (</a:t>
            </a:r>
            <a:r>
              <a:rPr lang="en-US" b="1" i="1">
                <a:latin typeface="Arial" pitchFamily="34" charset="0"/>
                <a:cs typeface="Arial" pitchFamily="34" charset="0"/>
              </a:rPr>
              <a:t>cháy rừng, hạn hán, lũ lụt, </a:t>
            </a:r>
            <a:r>
              <a:rPr lang="en-US" b="1" i="1" smtClean="0">
                <a:latin typeface="Arial" pitchFamily="34" charset="0"/>
                <a:cs typeface="Arial" pitchFamily="34" charset="0"/>
              </a:rPr>
              <a:t>băng </a:t>
            </a:r>
            <a:r>
              <a:rPr lang="en-US" b="1" i="1">
                <a:latin typeface="Arial" pitchFamily="34" charset="0"/>
                <a:cs typeface="Arial" pitchFamily="34" charset="0"/>
              </a:rPr>
              <a:t>tan ở hai cực,...).</a:t>
            </a:r>
            <a:r>
              <a:rPr lang="en-US" b="1" i="1" smtClean="0">
                <a:latin typeface="Arial" pitchFamily="34" charset="0"/>
                <a:cs typeface="Arial" pitchFamily="34" charset="0"/>
              </a:rPr>
              <a:t>?</a:t>
            </a:r>
            <a:endParaRPr lang="vi-VN" b="1" i="1">
              <a:latin typeface="Arial" pitchFamily="34" charset="0"/>
              <a:cs typeface="Arial" pitchFamily="34" charset="0"/>
            </a:endParaRPr>
          </a:p>
        </p:txBody>
      </p:sp>
      <p:pic>
        <p:nvPicPr>
          <p:cNvPr id="4" name="Picture 3" descr="C:\Users\DELL\Downloads\HDTN_6_SGK_27_5_2021_v1_Page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73" t="46926" r="8530" b="8322"/>
          <a:stretch/>
        </p:blipFill>
        <p:spPr bwMode="auto">
          <a:xfrm>
            <a:off x="4738019" y="508482"/>
            <a:ext cx="3711530" cy="325579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151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9208366"/>
              </p:ext>
            </p:extLst>
          </p:nvPr>
        </p:nvGraphicFramePr>
        <p:xfrm>
          <a:off x="548640" y="1088391"/>
          <a:ext cx="7940040" cy="2340609"/>
        </p:xfrm>
        <a:graphic>
          <a:graphicData uri="http://schemas.openxmlformats.org/drawingml/2006/table">
            <a:tbl>
              <a:tblPr firstRow="1" bandRow="1">
                <a:tableStyleId>{5C22544A-7EE6-4342-B048-85BDC9FD1C3A}</a:tableStyleId>
              </a:tblPr>
              <a:tblGrid>
                <a:gridCol w="1588008">
                  <a:extLst>
                    <a:ext uri="{9D8B030D-6E8A-4147-A177-3AD203B41FA5}">
                      <a16:colId xmlns:a16="http://schemas.microsoft.com/office/drawing/2014/main" val="20000"/>
                    </a:ext>
                  </a:extLst>
                </a:gridCol>
                <a:gridCol w="1588008">
                  <a:extLst>
                    <a:ext uri="{9D8B030D-6E8A-4147-A177-3AD203B41FA5}">
                      <a16:colId xmlns:a16="http://schemas.microsoft.com/office/drawing/2014/main" val="20001"/>
                    </a:ext>
                  </a:extLst>
                </a:gridCol>
                <a:gridCol w="1472184">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603249">
                <a:tc>
                  <a:txBody>
                    <a:bodyPr/>
                    <a:lstStyle/>
                    <a:p>
                      <a:pPr algn="ctr"/>
                      <a:r>
                        <a:rPr lang="vi-VN" smtClean="0">
                          <a:solidFill>
                            <a:schemeClr val="tx1"/>
                          </a:solidFill>
                          <a:latin typeface="Arial" pitchFamily="34" charset="0"/>
                          <a:cs typeface="Arial" pitchFamily="34" charset="0"/>
                        </a:rPr>
                        <a:t>Thiên</a:t>
                      </a:r>
                      <a:r>
                        <a:rPr lang="vi-VN" baseline="0" smtClean="0">
                          <a:solidFill>
                            <a:schemeClr val="tx1"/>
                          </a:solidFill>
                          <a:latin typeface="Arial" pitchFamily="34" charset="0"/>
                          <a:cs typeface="Arial" pitchFamily="34" charset="0"/>
                        </a:rPr>
                        <a:t> tai</a:t>
                      </a:r>
                      <a:endParaRPr lang="vi-VN">
                        <a:solidFill>
                          <a:schemeClr val="tx1"/>
                        </a:solidFill>
                        <a:latin typeface="Arial" pitchFamily="34" charset="0"/>
                        <a:cs typeface="Arial" pitchFamily="34" charset="0"/>
                      </a:endParaRPr>
                    </a:p>
                  </a:txBody>
                  <a:tcPr>
                    <a:noFill/>
                  </a:tcPr>
                </a:tc>
                <a:tc>
                  <a:txBody>
                    <a:bodyPr/>
                    <a:lstStyle/>
                    <a:p>
                      <a:pPr algn="ctr"/>
                      <a:r>
                        <a:rPr lang="vi-VN" sz="1800" b="1" i="0" kern="1200" smtClean="0">
                          <a:solidFill>
                            <a:schemeClr val="tx1"/>
                          </a:solidFill>
                          <a:effectLst/>
                          <a:latin typeface="Arial" pitchFamily="34" charset="0"/>
                          <a:ea typeface="+mn-ea"/>
                          <a:cs typeface="Arial" pitchFamily="34" charset="0"/>
                        </a:rPr>
                        <a:t>Ngập lụt</a:t>
                      </a:r>
                      <a:endParaRPr lang="vi-VN">
                        <a:solidFill>
                          <a:schemeClr val="tx1"/>
                        </a:solidFill>
                        <a:latin typeface="Arial" pitchFamily="34" charset="0"/>
                        <a:cs typeface="Arial" pitchFamily="34" charset="0"/>
                      </a:endParaRPr>
                    </a:p>
                  </a:txBody>
                  <a:tcPr>
                    <a:noFill/>
                  </a:tcPr>
                </a:tc>
                <a:tc>
                  <a:txBody>
                    <a:bodyPr/>
                    <a:lstStyle/>
                    <a:p>
                      <a:pPr algn="ctr"/>
                      <a:r>
                        <a:rPr lang="vi-VN" sz="1800" b="1" i="0" kern="1200" smtClean="0">
                          <a:solidFill>
                            <a:schemeClr val="tx1"/>
                          </a:solidFill>
                          <a:effectLst/>
                          <a:latin typeface="Arial" pitchFamily="34" charset="0"/>
                          <a:ea typeface="+mn-ea"/>
                          <a:cs typeface="Arial" pitchFamily="34" charset="0"/>
                        </a:rPr>
                        <a:t>Lũ quét</a:t>
                      </a:r>
                      <a:endParaRPr lang="vi-VN">
                        <a:solidFill>
                          <a:schemeClr val="tx1"/>
                        </a:solidFill>
                        <a:latin typeface="Arial" pitchFamily="34" charset="0"/>
                        <a:cs typeface="Arial" pitchFamily="34" charset="0"/>
                      </a:endParaRPr>
                    </a:p>
                  </a:txBody>
                  <a:tcPr>
                    <a:noFill/>
                  </a:tcPr>
                </a:tc>
                <a:tc>
                  <a:txBody>
                    <a:bodyPr/>
                    <a:lstStyle/>
                    <a:p>
                      <a:pPr algn="ctr"/>
                      <a:r>
                        <a:rPr lang="vi-VN" sz="1800" b="1" i="0" kern="1200" smtClean="0">
                          <a:solidFill>
                            <a:schemeClr val="tx1"/>
                          </a:solidFill>
                          <a:effectLst/>
                          <a:latin typeface="Arial" pitchFamily="34" charset="0"/>
                          <a:ea typeface="+mn-ea"/>
                          <a:cs typeface="Arial" pitchFamily="34" charset="0"/>
                        </a:rPr>
                        <a:t>Hạn hán</a:t>
                      </a:r>
                      <a:endParaRPr lang="vi-VN">
                        <a:solidFill>
                          <a:schemeClr val="tx1"/>
                        </a:solidFill>
                        <a:latin typeface="Arial" pitchFamily="34" charset="0"/>
                        <a:cs typeface="Arial" pitchFamily="34" charset="0"/>
                      </a:endParaRPr>
                    </a:p>
                  </a:txBody>
                  <a:tcPr>
                    <a:noFill/>
                  </a:tcPr>
                </a:tc>
                <a:tc>
                  <a:txBody>
                    <a:bodyPr/>
                    <a:lstStyle/>
                    <a:p>
                      <a:pPr algn="ctr"/>
                      <a:r>
                        <a:rPr lang="en-US" smtClean="0">
                          <a:solidFill>
                            <a:schemeClr val="tx1"/>
                          </a:solidFill>
                          <a:latin typeface="Arial" pitchFamily="34" charset="0"/>
                          <a:cs typeface="Arial" pitchFamily="34" charset="0"/>
                        </a:rPr>
                        <a:t>Cháy</a:t>
                      </a:r>
                      <a:r>
                        <a:rPr lang="en-US" baseline="0" smtClean="0">
                          <a:solidFill>
                            <a:schemeClr val="tx1"/>
                          </a:solidFill>
                          <a:latin typeface="Arial" pitchFamily="34" charset="0"/>
                          <a:cs typeface="Arial" pitchFamily="34" charset="0"/>
                        </a:rPr>
                        <a:t> rừng</a:t>
                      </a:r>
                      <a:endParaRPr lang="vi-VN">
                        <a:solidFill>
                          <a:schemeClr val="tx1"/>
                        </a:solidFill>
                        <a:latin typeface="Arial" pitchFamily="34" charset="0"/>
                        <a:cs typeface="Arial" pitchFamily="34" charset="0"/>
                      </a:endParaRPr>
                    </a:p>
                  </a:txBody>
                  <a:tcPr>
                    <a:noFill/>
                  </a:tcPr>
                </a:tc>
                <a:extLst>
                  <a:ext uri="{0D108BD9-81ED-4DB2-BD59-A6C34878D82A}">
                    <a16:rowId xmlns:a16="http://schemas.microsoft.com/office/drawing/2014/main" val="10000"/>
                  </a:ext>
                </a:extLst>
              </a:tr>
              <a:tr h="963083">
                <a:tc>
                  <a:txBody>
                    <a:bodyPr/>
                    <a:lstStyle/>
                    <a:p>
                      <a:pPr algn="ctr">
                        <a:lnSpc>
                          <a:spcPct val="300000"/>
                        </a:lnSpc>
                      </a:pPr>
                      <a:r>
                        <a:rPr lang="vi-VN" b="1" smtClean="0">
                          <a:solidFill>
                            <a:schemeClr val="tx1"/>
                          </a:solidFill>
                          <a:latin typeface="Arial" pitchFamily="34" charset="0"/>
                          <a:cs typeface="Arial" pitchFamily="34" charset="0"/>
                        </a:rPr>
                        <a:t>Tác</a:t>
                      </a:r>
                      <a:r>
                        <a:rPr lang="vi-VN" b="1" baseline="0" smtClean="0">
                          <a:solidFill>
                            <a:schemeClr val="tx1"/>
                          </a:solidFill>
                          <a:latin typeface="Arial" pitchFamily="34" charset="0"/>
                          <a:cs typeface="Arial" pitchFamily="34" charset="0"/>
                        </a:rPr>
                        <a:t> hại</a:t>
                      </a:r>
                      <a:endParaRPr lang="vi-VN" b="1">
                        <a:solidFill>
                          <a:schemeClr val="tx1"/>
                        </a:solidFill>
                        <a:latin typeface="Arial" pitchFamily="34" charset="0"/>
                        <a:cs typeface="Arial" pitchFamily="34" charset="0"/>
                      </a:endParaRPr>
                    </a:p>
                  </a:txBody>
                  <a:tcPr>
                    <a:noFill/>
                  </a:tcPr>
                </a:tc>
                <a:tc>
                  <a:txBody>
                    <a:bodyPr/>
                    <a:lstStyle/>
                    <a:p>
                      <a:pPr algn="just"/>
                      <a:r>
                        <a:rPr lang="vi-VN" sz="1800" b="0" i="0" kern="1200" smtClean="0">
                          <a:solidFill>
                            <a:schemeClr val="tx1"/>
                          </a:solidFill>
                          <a:effectLst/>
                          <a:latin typeface="Arial" pitchFamily="34" charset="0"/>
                          <a:ea typeface="+mn-ea"/>
                          <a:cs typeface="Arial" pitchFamily="34" charset="0"/>
                        </a:rPr>
                        <a:t>Phá huỷ mùa màng, tắc nghẽn giao thông, ô nhiễm môi trường…</a:t>
                      </a:r>
                      <a:endParaRPr lang="vi-VN">
                        <a:solidFill>
                          <a:schemeClr val="tx1"/>
                        </a:solidFill>
                        <a:latin typeface="Arial" pitchFamily="34" charset="0"/>
                        <a:cs typeface="Arial" pitchFamily="34" charset="0"/>
                      </a:endParaRPr>
                    </a:p>
                  </a:txBody>
                  <a:tcPr>
                    <a:noFill/>
                  </a:tcPr>
                </a:tc>
                <a:tc>
                  <a:txBody>
                    <a:bodyPr/>
                    <a:lstStyle/>
                    <a:p>
                      <a:pPr algn="just"/>
                      <a:r>
                        <a:rPr lang="vi-VN" sz="1800" b="0" i="0" kern="1200" smtClean="0">
                          <a:solidFill>
                            <a:schemeClr val="tx1"/>
                          </a:solidFill>
                          <a:effectLst/>
                          <a:latin typeface="Arial" pitchFamily="34" charset="0"/>
                          <a:ea typeface="+mn-ea"/>
                          <a:cs typeface="Arial" pitchFamily="34" charset="0"/>
                        </a:rPr>
                        <a:t>Thiệt hại về tính mạng và tài sản của dân cư….</a:t>
                      </a:r>
                      <a:endParaRPr lang="vi-VN">
                        <a:solidFill>
                          <a:schemeClr val="tx1"/>
                        </a:solidFill>
                        <a:latin typeface="Arial" pitchFamily="34" charset="0"/>
                        <a:cs typeface="Arial" pitchFamily="34" charset="0"/>
                      </a:endParaRPr>
                    </a:p>
                  </a:txBody>
                  <a:tcPr>
                    <a:noFill/>
                  </a:tcPr>
                </a:tc>
                <a:tc>
                  <a:txBody>
                    <a:bodyPr/>
                    <a:lstStyle/>
                    <a:p>
                      <a:pPr algn="just"/>
                      <a:r>
                        <a:rPr lang="vi-VN" sz="1800" b="0" i="0" kern="1200" smtClean="0">
                          <a:solidFill>
                            <a:schemeClr val="tx1"/>
                          </a:solidFill>
                          <a:effectLst/>
                          <a:latin typeface="Arial" pitchFamily="34" charset="0"/>
                          <a:ea typeface="+mn-ea"/>
                          <a:cs typeface="Arial" pitchFamily="34" charset="0"/>
                        </a:rPr>
                        <a:t>Mất mùa, cháy rừng, thiếu nước cho sản xuất và sinh hoạt.</a:t>
                      </a:r>
                      <a:endParaRPr lang="vi-VN">
                        <a:solidFill>
                          <a:schemeClr val="tx1"/>
                        </a:solidFill>
                        <a:latin typeface="Arial" pitchFamily="34" charset="0"/>
                        <a:cs typeface="Arial" pitchFamily="34" charset="0"/>
                      </a:endParaRPr>
                    </a:p>
                  </a:txBody>
                  <a:tcPr>
                    <a:noFill/>
                  </a:tcPr>
                </a:tc>
                <a:tc>
                  <a:txBody>
                    <a:bodyPr/>
                    <a:lstStyle/>
                    <a:p>
                      <a:pPr algn="just"/>
                      <a:r>
                        <a:rPr lang="vi-VN" sz="1800" b="0" i="0" kern="1200" smtClean="0">
                          <a:solidFill>
                            <a:schemeClr val="tx1"/>
                          </a:solidFill>
                          <a:effectLst/>
                          <a:latin typeface="Arial" pitchFamily="34" charset="0"/>
                          <a:ea typeface="+mn-ea"/>
                          <a:cs typeface="Arial" pitchFamily="34" charset="0"/>
                        </a:rPr>
                        <a:t> động xấu đến sức khỏe,</a:t>
                      </a:r>
                      <a:r>
                        <a:rPr lang="vi-VN" sz="1800" b="0" i="0" kern="1200" baseline="0" smtClean="0">
                          <a:solidFill>
                            <a:schemeClr val="tx1"/>
                          </a:solidFill>
                          <a:effectLst/>
                          <a:latin typeface="Arial" pitchFamily="34" charset="0"/>
                          <a:ea typeface="+mn-ea"/>
                          <a:cs typeface="Arial" pitchFamily="34" charset="0"/>
                        </a:rPr>
                        <a:t> </a:t>
                      </a:r>
                      <a:r>
                        <a:rPr lang="vi-VN" sz="1800" b="0" i="0" kern="1200" smtClean="0">
                          <a:solidFill>
                            <a:schemeClr val="tx1"/>
                          </a:solidFill>
                          <a:effectLst/>
                          <a:latin typeface="Arial" pitchFamily="34" charset="0"/>
                          <a:ea typeface="+mn-ea"/>
                          <a:cs typeface="Arial" pitchFamily="34" charset="0"/>
                        </a:rPr>
                        <a:t>mất cân bằng sinh thái,</a:t>
                      </a:r>
                      <a:r>
                        <a:rPr lang="vi-VN" sz="1800" b="0" i="0" kern="1200" baseline="0" smtClean="0">
                          <a:solidFill>
                            <a:schemeClr val="tx1"/>
                          </a:solidFill>
                          <a:effectLst/>
                          <a:latin typeface="Arial" pitchFamily="34" charset="0"/>
                          <a:ea typeface="+mn-ea"/>
                          <a:cs typeface="Arial" pitchFamily="34" charset="0"/>
                        </a:rPr>
                        <a:t> </a:t>
                      </a:r>
                      <a:r>
                        <a:rPr lang="vi-VN" sz="1800" b="0" i="0" kern="1200" smtClean="0">
                          <a:solidFill>
                            <a:schemeClr val="tx1"/>
                          </a:solidFill>
                          <a:effectLst/>
                          <a:latin typeface="Arial" pitchFamily="34" charset="0"/>
                          <a:ea typeface="+mn-ea"/>
                          <a:cs typeface="Arial" pitchFamily="34" charset="0"/>
                        </a:rPr>
                        <a:t>tăng thêm khí thải nhà kính</a:t>
                      </a:r>
                      <a:endParaRPr lang="vi-VN">
                        <a:solidFill>
                          <a:schemeClr val="tx1"/>
                        </a:solidFill>
                        <a:latin typeface="Arial" pitchFamily="34" charset="0"/>
                        <a:cs typeface="Arial" pitchFamily="34" charset="0"/>
                      </a:endParaRPr>
                    </a:p>
                  </a:txBody>
                  <a:tcPr>
                    <a:noFill/>
                  </a:tcPr>
                </a:tc>
                <a:extLst>
                  <a:ext uri="{0D108BD9-81ED-4DB2-BD59-A6C34878D82A}">
                    <a16:rowId xmlns:a16="http://schemas.microsoft.com/office/drawing/2014/main" val="10001"/>
                  </a:ext>
                </a:extLst>
              </a:tr>
            </a:tbl>
          </a:graphicData>
        </a:graphic>
      </p:graphicFrame>
      <p:sp>
        <p:nvSpPr>
          <p:cNvPr id="3"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7503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86358" y="1063390"/>
            <a:ext cx="5983134" cy="2400657"/>
          </a:xfrm>
          <a:prstGeom prst="rect">
            <a:avLst/>
          </a:prstGeom>
          <a:noFill/>
          <a:ln>
            <a:noFill/>
          </a:ln>
          <a:effec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lnSpc>
                <a:spcPct val="150000"/>
              </a:lnSpc>
            </a:pPr>
            <a:r>
              <a:rPr lang="en-US" sz="2000">
                <a:latin typeface="Arial" pitchFamily="34" charset="0"/>
                <a:cs typeface="Arial" pitchFamily="34" charset="0"/>
              </a:rPr>
              <a:t>Con người đang đối mặt với những vấn đề của môi trường do ảnh hưởng của biến đổi khí hậu. Nếu chúng ta không thay đổi cách sống và có những hành động thiết thực để bảo vệ môi trường thì Trái Đất sẽ bị tàn phá nặng nề.</a:t>
            </a:r>
            <a:endParaRPr lang="en-US" altLang="en-US" sz="2000" b="1" i="1">
              <a:solidFill>
                <a:schemeClr val="tx1">
                  <a:lumMod val="95000"/>
                  <a:lumOff val="5000"/>
                </a:schemeClr>
              </a:solidFill>
              <a:latin typeface="Arial" pitchFamily="34" charset="0"/>
              <a:cs typeface="Arial" pitchFamily="34" charset="0"/>
            </a:endParaRPr>
          </a:p>
        </p:txBody>
      </p:sp>
      <p:pic>
        <p:nvPicPr>
          <p:cNvPr id="3" name="Picture 2" descr="conclusion.png"/>
          <p:cNvPicPr>
            <a:picLocks noChangeAspect="1"/>
          </p:cNvPicPr>
          <p:nvPr/>
        </p:nvPicPr>
        <p:blipFill>
          <a:blip r:embed="rId2" cstate="print"/>
          <a:stretch>
            <a:fillRect/>
          </a:stretch>
        </p:blipFill>
        <p:spPr>
          <a:xfrm rot="17288355">
            <a:off x="7454476" y="42150"/>
            <a:ext cx="1354796" cy="1371119"/>
          </a:xfrm>
          <a:prstGeom prst="rect">
            <a:avLst/>
          </a:prstGeom>
        </p:spPr>
      </p:pic>
      <p:sp>
        <p:nvSpPr>
          <p:cNvPr id="4" name="Rectangle 3"/>
          <p:cNvSpPr/>
          <p:nvPr/>
        </p:nvSpPr>
        <p:spPr>
          <a:xfrm>
            <a:off x="3037316" y="263001"/>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0014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2" cstate="print"/>
          <a:stretch>
            <a:fillRect/>
          </a:stretch>
        </p:blipFill>
        <p:spPr>
          <a:xfrm>
            <a:off x="1526540" y="482875"/>
            <a:ext cx="5867400" cy="1927373"/>
          </a:xfrm>
          <a:prstGeom prst="rect">
            <a:avLst/>
          </a:prstGeom>
        </p:spPr>
      </p:pic>
      <p:pic>
        <p:nvPicPr>
          <p:cNvPr id="5" name="Picture 4" descr="working.png"/>
          <p:cNvPicPr>
            <a:picLocks noChangeAspect="1"/>
          </p:cNvPicPr>
          <p:nvPr/>
        </p:nvPicPr>
        <p:blipFill>
          <a:blip r:embed="rId3" cstate="print"/>
          <a:stretch>
            <a:fillRect/>
          </a:stretch>
        </p:blipFill>
        <p:spPr>
          <a:xfrm>
            <a:off x="3358141" y="200448"/>
            <a:ext cx="2204198" cy="2133600"/>
          </a:xfrm>
          <a:prstGeom prst="rect">
            <a:avLst/>
          </a:prstGeom>
        </p:spPr>
      </p:pic>
      <p:pic>
        <p:nvPicPr>
          <p:cNvPr id="6" name="Picture 5" descr="cloudandb.png"/>
          <p:cNvPicPr>
            <a:picLocks noChangeAspect="1"/>
          </p:cNvPicPr>
          <p:nvPr/>
        </p:nvPicPr>
        <p:blipFill>
          <a:blip r:embed="rId4" cstate="print"/>
          <a:stretch>
            <a:fillRect/>
          </a:stretch>
        </p:blipFill>
        <p:spPr>
          <a:xfrm>
            <a:off x="2637536" y="865962"/>
            <a:ext cx="4963691" cy="796140"/>
          </a:xfrm>
          <a:prstGeom prst="rect">
            <a:avLst/>
          </a:prstGeom>
        </p:spPr>
      </p:pic>
      <p:sp>
        <p:nvSpPr>
          <p:cNvPr id="8" name="Rectangle 7"/>
          <p:cNvSpPr/>
          <p:nvPr/>
        </p:nvSpPr>
        <p:spPr>
          <a:xfrm>
            <a:off x="798022" y="2951587"/>
            <a:ext cx="7328838" cy="496996"/>
          </a:xfrm>
          <a:prstGeom prst="rect">
            <a:avLst/>
          </a:prstGeom>
        </p:spPr>
        <p:txBody>
          <a:bodyPr wrap="square">
            <a:spAutoFit/>
          </a:bodyPr>
          <a:lstStyle/>
          <a:p>
            <a:pPr algn="ctr">
              <a:lnSpc>
                <a:spcPct val="150000"/>
              </a:lnSpc>
            </a:pPr>
            <a:r>
              <a:rPr lang="en-US" sz="2000" b="1" smtClean="0">
                <a:solidFill>
                  <a:srgbClr val="FF0000"/>
                </a:solidFill>
                <a:latin typeface="Arial" pitchFamily="34" charset="0"/>
                <a:cs typeface="Arial" pitchFamily="34" charset="0"/>
              </a:rPr>
              <a:t>2. THIÊN TAI VÀ DẤU HIỆU CỦA THIÊN TAI</a:t>
            </a:r>
            <a:endParaRPr lang="vi-VN" sz="20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ELL\Downloads\HDTN_6_SGK_27_5_2021_v1_Page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00" t="49963" r="9936" b="9881"/>
          <a:stretch/>
        </p:blipFill>
        <p:spPr bwMode="auto">
          <a:xfrm>
            <a:off x="5127229" y="1020979"/>
            <a:ext cx="3579146" cy="26117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18160" y="862359"/>
            <a:ext cx="4221479"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b="1" i="1">
                <a:solidFill>
                  <a:srgbClr val="FF0000"/>
                </a:solidFill>
                <a:latin typeface="Arial" pitchFamily="34" charset="0"/>
                <a:ea typeface="Calibri" charset="-93"/>
                <a:cs typeface="Arial" pitchFamily="34" charset="0"/>
              </a:rPr>
              <a:t>Q</a:t>
            </a:r>
            <a:r>
              <a:rPr kumimoji="0" lang="en-US" b="1" i="1" u="none" strike="noStrike" cap="none" normalizeH="0" baseline="0" smtClean="0">
                <a:ln>
                  <a:noFill/>
                </a:ln>
                <a:solidFill>
                  <a:srgbClr val="FF0000"/>
                </a:solidFill>
                <a:effectLst/>
                <a:latin typeface="Arial" pitchFamily="34" charset="0"/>
                <a:ea typeface="Calibri" charset="-93"/>
                <a:cs typeface="Arial" pitchFamily="34" charset="0"/>
              </a:rPr>
              <a:t>uan sát hình ảnh về các hiện tượng thiên tai trả</a:t>
            </a:r>
            <a:r>
              <a:rPr kumimoji="0" lang="en-US" b="1" i="1" u="none" strike="noStrike" cap="none" normalizeH="0" smtClean="0">
                <a:ln>
                  <a:noFill/>
                </a:ln>
                <a:solidFill>
                  <a:srgbClr val="FF0000"/>
                </a:solidFill>
                <a:effectLst/>
                <a:latin typeface="Arial" pitchFamily="34" charset="0"/>
                <a:ea typeface="Calibri" charset="-93"/>
                <a:cs typeface="Arial" pitchFamily="34" charset="0"/>
              </a:rPr>
              <a:t> lời câu hỏi</a:t>
            </a:r>
            <a:endParaRPr kumimoji="0" lang="vi-VN" b="1" i="1" u="none" strike="noStrike" cap="none" normalizeH="0" baseline="0" smtClean="0">
              <a:ln>
                <a:noFill/>
              </a:ln>
              <a:solidFill>
                <a:srgbClr val="FF0000"/>
              </a:solidFill>
              <a:effectLst/>
              <a:latin typeface="Arial" pitchFamily="34" charset="0"/>
              <a:cs typeface="Arial" pitchFamily="34" charset="0"/>
            </a:endParaRPr>
          </a:p>
        </p:txBody>
      </p:sp>
      <p:sp>
        <p:nvSpPr>
          <p:cNvPr id="4" name="Rectangle 4"/>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rot="10800000" flipV="1">
            <a:off x="518159" y="1699850"/>
            <a:ext cx="405384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Calibri" charset="-93"/>
                <a:cs typeface="Arial" pitchFamily="34" charset="0"/>
              </a:rPr>
              <a:t>+ Xác định các hiện tượng thiên tai;</a:t>
            </a:r>
            <a:endParaRPr kumimoji="0" lang="vi-VN"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Calibri" charset="-93"/>
                <a:cs typeface="Arial" pitchFamily="34" charset="0"/>
              </a:rPr>
              <a:t>+ Chỉ ra dấu hiệu nhận biết của các hiện tượng thiên tai đó; </a:t>
            </a:r>
            <a:endParaRPr kumimoji="0" lang="vi-VN"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itchFamily="34" charset="0"/>
                <a:ea typeface="Calibri" charset="-93"/>
                <a:cs typeface="Arial" pitchFamily="34" charset="0"/>
              </a:rPr>
              <a:t>+ Thảo luận cách ứng phó trước, trong và sau khi thiên tai xảy ra.</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835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063021"/>
            <a:ext cx="2118360" cy="768159"/>
          </a:xfrm>
          <a:prstGeom prst="rect">
            <a:avLst/>
          </a:prstGeom>
        </p:spPr>
        <p:txBody>
          <a:bodyPr wrap="square">
            <a:spAutoFit/>
          </a:bodyPr>
          <a:lstStyle/>
          <a:p>
            <a:pPr>
              <a:lnSpc>
                <a:spcPct val="300000"/>
              </a:lnSpc>
            </a:pPr>
            <a:r>
              <a:rPr lang="vi-VN" b="1" smtClean="0">
                <a:latin typeface="Arial" pitchFamily="34" charset="0"/>
                <a:cs typeface="Arial" pitchFamily="34" charset="0"/>
              </a:rPr>
              <a:t>1</a:t>
            </a:r>
            <a:r>
              <a:rPr lang="vi-VN" b="1">
                <a:latin typeface="Arial" pitchFamily="34" charset="0"/>
                <a:cs typeface="Arial" pitchFamily="34" charset="0"/>
              </a:rPr>
              <a:t>. Sạt </a:t>
            </a:r>
            <a:r>
              <a:rPr lang="vi-VN" b="1" smtClean="0">
                <a:latin typeface="Arial" pitchFamily="34" charset="0"/>
                <a:cs typeface="Arial" pitchFamily="34" charset="0"/>
              </a:rPr>
              <a:t>lở</a:t>
            </a:r>
            <a:endParaRPr lang="vi-VN" b="1">
              <a:latin typeface="Arial" pitchFamily="34" charset="0"/>
              <a:cs typeface="Arial" pitchFamily="34" charset="0"/>
            </a:endParaRPr>
          </a:p>
        </p:txBody>
      </p:sp>
      <p:pic>
        <p:nvPicPr>
          <p:cNvPr id="3" name="Picture 4" descr="C:\Users\DELL\Downloads\HDTN_6_SGK_27_5_2021_v1_Page46.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0000" r="9440" b="32027"/>
          <a:stretch/>
        </p:blipFill>
        <p:spPr bwMode="auto">
          <a:xfrm>
            <a:off x="4860378" y="465649"/>
            <a:ext cx="2746759" cy="1708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DELL\Downloads\HDTN_6_SGK_27_5_2021_v1_Page46.jpg"/>
          <p:cNvPicPr>
            <a:picLocks noChangeAspect="1" noChangeArrowheads="1"/>
          </p:cNvPicPr>
          <p:nvPr/>
        </p:nvPicPr>
        <p:blipFill rotWithShape="1">
          <a:blip r:embed="rId2">
            <a:extLst>
              <a:ext uri="{28A0092B-C50C-407E-A947-70E740481C1C}">
                <a14:useLocalDpi xmlns:a14="http://schemas.microsoft.com/office/drawing/2010/main" val="0"/>
              </a:ext>
            </a:extLst>
          </a:blip>
          <a:srcRect l="12800" t="49963" r="51081" b="32064"/>
          <a:stretch/>
        </p:blipFill>
        <p:spPr bwMode="auto">
          <a:xfrm>
            <a:off x="1941918" y="465649"/>
            <a:ext cx="2446020" cy="1708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DELL\Downloads\HDTN_6_SGK_27_5_2021_v1_Page4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20" t="66829" r="24371" b="11002"/>
          <a:stretch/>
        </p:blipFill>
        <p:spPr bwMode="auto">
          <a:xfrm>
            <a:off x="2833458" y="2350366"/>
            <a:ext cx="3108960" cy="21079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07534" y="3104496"/>
            <a:ext cx="877163" cy="923330"/>
          </a:xfrm>
          <a:prstGeom prst="rect">
            <a:avLst/>
          </a:prstGeom>
        </p:spPr>
        <p:txBody>
          <a:bodyPr wrap="none">
            <a:spAutoFit/>
          </a:bodyPr>
          <a:lstStyle/>
          <a:p>
            <a:pPr lvl="0">
              <a:lnSpc>
                <a:spcPct val="300000"/>
              </a:lnSpc>
            </a:pPr>
            <a:r>
              <a:rPr lang="vi-VN" b="1">
                <a:solidFill>
                  <a:prstClr val="black"/>
                </a:solidFill>
                <a:latin typeface="Arial" pitchFamily="34" charset="0"/>
                <a:cs typeface="Arial" pitchFamily="34" charset="0"/>
              </a:rPr>
              <a:t>3. Bão</a:t>
            </a:r>
          </a:p>
        </p:txBody>
      </p:sp>
      <p:sp>
        <p:nvSpPr>
          <p:cNvPr id="7" name="Rectangle 6"/>
          <p:cNvSpPr/>
          <p:nvPr/>
        </p:nvSpPr>
        <p:spPr>
          <a:xfrm>
            <a:off x="7881457" y="1104498"/>
            <a:ext cx="1069524" cy="923330"/>
          </a:xfrm>
          <a:prstGeom prst="rect">
            <a:avLst/>
          </a:prstGeom>
        </p:spPr>
        <p:txBody>
          <a:bodyPr wrap="none">
            <a:spAutoFit/>
          </a:bodyPr>
          <a:lstStyle/>
          <a:p>
            <a:pPr lvl="0">
              <a:lnSpc>
                <a:spcPct val="300000"/>
              </a:lnSpc>
            </a:pPr>
            <a:r>
              <a:rPr lang="vi-VN" b="1">
                <a:solidFill>
                  <a:prstClr val="black"/>
                </a:solidFill>
                <a:latin typeface="Arial" pitchFamily="34" charset="0"/>
                <a:cs typeface="Arial" pitchFamily="34" charset="0"/>
              </a:rPr>
              <a:t>2. Lũ lụt</a:t>
            </a:r>
          </a:p>
        </p:txBody>
      </p:sp>
      <p:sp>
        <p:nvSpPr>
          <p:cNvPr id="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202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51675852"/>
              </p:ext>
            </p:extLst>
          </p:nvPr>
        </p:nvGraphicFramePr>
        <p:xfrm>
          <a:off x="1264920" y="1118870"/>
          <a:ext cx="6918960" cy="2606675"/>
        </p:xfrm>
        <a:graphic>
          <a:graphicData uri="http://schemas.openxmlformats.org/drawingml/2006/table">
            <a:tbl>
              <a:tblPr firstRow="1" bandRow="1">
                <a:tableStyleId>{7DF18680-E054-41AD-8BC1-D1AEF772440D}</a:tableStyleId>
              </a:tblPr>
              <a:tblGrid>
                <a:gridCol w="225933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73530">
                  <a:extLst>
                    <a:ext uri="{9D8B030D-6E8A-4147-A177-3AD203B41FA5}">
                      <a16:colId xmlns:a16="http://schemas.microsoft.com/office/drawing/2014/main" val="20003"/>
                    </a:ext>
                  </a:extLst>
                </a:gridCol>
              </a:tblGrid>
              <a:tr h="527050">
                <a:tc>
                  <a:txBody>
                    <a:bodyPr/>
                    <a:lstStyle/>
                    <a:p>
                      <a:pPr algn="ctr">
                        <a:lnSpc>
                          <a:spcPct val="150000"/>
                        </a:lnSpc>
                      </a:pPr>
                      <a:r>
                        <a:rPr lang="vi-VN" smtClean="0">
                          <a:latin typeface="Arial" pitchFamily="34" charset="0"/>
                          <a:cs typeface="Arial" pitchFamily="34" charset="0"/>
                        </a:rPr>
                        <a:t>Thiên</a:t>
                      </a:r>
                      <a:r>
                        <a:rPr lang="vi-VN" baseline="0" smtClean="0">
                          <a:latin typeface="Arial" pitchFamily="34" charset="0"/>
                          <a:cs typeface="Arial" pitchFamily="34" charset="0"/>
                        </a:rPr>
                        <a:t> tai</a:t>
                      </a:r>
                      <a:endParaRPr lang="vi-VN">
                        <a:latin typeface="Arial" pitchFamily="34" charset="0"/>
                        <a:cs typeface="Arial" pitchFamily="34" charset="0"/>
                      </a:endParaRPr>
                    </a:p>
                  </a:txBody>
                  <a:tcPr/>
                </a:tc>
                <a:tc>
                  <a:txBody>
                    <a:bodyPr/>
                    <a:lstStyle/>
                    <a:p>
                      <a:pPr algn="ctr">
                        <a:lnSpc>
                          <a:spcPct val="150000"/>
                        </a:lnSpc>
                      </a:pPr>
                      <a:r>
                        <a:rPr lang="vi-VN" smtClean="0">
                          <a:latin typeface="Arial" pitchFamily="34" charset="0"/>
                          <a:cs typeface="Arial" pitchFamily="34" charset="0"/>
                        </a:rPr>
                        <a:t>Sạt</a:t>
                      </a:r>
                      <a:r>
                        <a:rPr lang="vi-VN" baseline="0" smtClean="0">
                          <a:latin typeface="Arial" pitchFamily="34" charset="0"/>
                          <a:cs typeface="Arial" pitchFamily="34" charset="0"/>
                        </a:rPr>
                        <a:t> lở</a:t>
                      </a:r>
                      <a:endParaRPr lang="vi-VN">
                        <a:latin typeface="Arial" pitchFamily="34" charset="0"/>
                        <a:cs typeface="Arial" pitchFamily="34" charset="0"/>
                      </a:endParaRPr>
                    </a:p>
                  </a:txBody>
                  <a:tcPr/>
                </a:tc>
                <a:tc>
                  <a:txBody>
                    <a:bodyPr/>
                    <a:lstStyle/>
                    <a:p>
                      <a:pPr algn="ctr">
                        <a:lnSpc>
                          <a:spcPct val="150000"/>
                        </a:lnSpc>
                      </a:pPr>
                      <a:r>
                        <a:rPr lang="vi-VN" smtClean="0">
                          <a:latin typeface="Arial" pitchFamily="34" charset="0"/>
                          <a:cs typeface="Arial" pitchFamily="34" charset="0"/>
                        </a:rPr>
                        <a:t>Lũ</a:t>
                      </a:r>
                      <a:r>
                        <a:rPr lang="vi-VN" baseline="0" smtClean="0">
                          <a:latin typeface="Arial" pitchFamily="34" charset="0"/>
                          <a:cs typeface="Arial" pitchFamily="34" charset="0"/>
                        </a:rPr>
                        <a:t> lụt</a:t>
                      </a:r>
                      <a:endParaRPr lang="vi-VN">
                        <a:latin typeface="Arial" pitchFamily="34" charset="0"/>
                        <a:cs typeface="Arial" pitchFamily="34" charset="0"/>
                      </a:endParaRPr>
                    </a:p>
                  </a:txBody>
                  <a:tcPr/>
                </a:tc>
                <a:tc>
                  <a:txBody>
                    <a:bodyPr/>
                    <a:lstStyle/>
                    <a:p>
                      <a:pPr algn="ctr">
                        <a:lnSpc>
                          <a:spcPct val="150000"/>
                        </a:lnSpc>
                      </a:pPr>
                      <a:r>
                        <a:rPr lang="vi-VN" smtClean="0">
                          <a:latin typeface="Arial" pitchFamily="34" charset="0"/>
                          <a:cs typeface="Arial" pitchFamily="34" charset="0"/>
                        </a:rPr>
                        <a:t>Bão</a:t>
                      </a:r>
                      <a:endParaRPr lang="vi-VN">
                        <a:latin typeface="Arial" pitchFamily="34" charset="0"/>
                        <a:cs typeface="Arial" pitchFamily="34" charset="0"/>
                      </a:endParaRPr>
                    </a:p>
                  </a:txBody>
                  <a:tcPr/>
                </a:tc>
                <a:extLst>
                  <a:ext uri="{0D108BD9-81ED-4DB2-BD59-A6C34878D82A}">
                    <a16:rowId xmlns:a16="http://schemas.microsoft.com/office/drawing/2014/main" val="10000"/>
                  </a:ext>
                </a:extLst>
              </a:tr>
              <a:tr h="1059180">
                <a:tc>
                  <a:txBody>
                    <a:bodyPr/>
                    <a:lstStyle/>
                    <a:p>
                      <a:pPr algn="ctr">
                        <a:lnSpc>
                          <a:spcPct val="250000"/>
                        </a:lnSpc>
                      </a:pPr>
                      <a:r>
                        <a:rPr lang="vi-VN" smtClean="0">
                          <a:latin typeface="Arial" pitchFamily="34" charset="0"/>
                          <a:cs typeface="Arial" pitchFamily="34" charset="0"/>
                        </a:rPr>
                        <a:t>Dấu</a:t>
                      </a:r>
                      <a:r>
                        <a:rPr lang="vi-VN" baseline="0" smtClean="0">
                          <a:latin typeface="Arial" pitchFamily="34" charset="0"/>
                          <a:cs typeface="Arial" pitchFamily="34" charset="0"/>
                        </a:rPr>
                        <a:t> hiệu nhận biết</a:t>
                      </a: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extLst>
                  <a:ext uri="{0D108BD9-81ED-4DB2-BD59-A6C34878D82A}">
                    <a16:rowId xmlns:a16="http://schemas.microsoft.com/office/drawing/2014/main" val="10001"/>
                  </a:ext>
                </a:extLst>
              </a:tr>
              <a:tr h="1020445">
                <a:tc>
                  <a:txBody>
                    <a:bodyPr/>
                    <a:lstStyle/>
                    <a:p>
                      <a:pPr algn="ctr">
                        <a:lnSpc>
                          <a:spcPct val="250000"/>
                        </a:lnSpc>
                      </a:pPr>
                      <a:r>
                        <a:rPr lang="vi-VN" smtClean="0">
                          <a:latin typeface="Arial" pitchFamily="34" charset="0"/>
                          <a:cs typeface="Arial" pitchFamily="34" charset="0"/>
                        </a:rPr>
                        <a:t>Cách</a:t>
                      </a:r>
                      <a:r>
                        <a:rPr lang="vi-VN" baseline="0" smtClean="0">
                          <a:latin typeface="Arial" pitchFamily="34" charset="0"/>
                          <a:cs typeface="Arial" pitchFamily="34" charset="0"/>
                        </a:rPr>
                        <a:t> ứng phó</a:t>
                      </a: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tc>
                  <a:txBody>
                    <a:bodyPr/>
                    <a:lstStyle/>
                    <a:p>
                      <a:pPr algn="ctr">
                        <a:lnSpc>
                          <a:spcPct val="150000"/>
                        </a:lnSpc>
                      </a:pPr>
                      <a:endParaRPr lang="vi-VN">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sp>
        <p:nvSpPr>
          <p:cNvPr id="4"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
        <p:nvSpPr>
          <p:cNvPr id="5" name="Rounded Rectangle 4"/>
          <p:cNvSpPr/>
          <p:nvPr/>
        </p:nvSpPr>
        <p:spPr>
          <a:xfrm>
            <a:off x="3810000" y="313829"/>
            <a:ext cx="2000250" cy="50532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smtClean="0">
                <a:solidFill>
                  <a:schemeClr val="tx1"/>
                </a:solidFill>
                <a:latin typeface="Arial" pitchFamily="34" charset="0"/>
                <a:cs typeface="Arial" pitchFamily="34" charset="0"/>
              </a:rPr>
              <a:t>PHIẾU HỌC TẬP</a:t>
            </a:r>
            <a:endParaRPr lang="vi-VN" sz="16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111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3691" y="261257"/>
            <a:ext cx="1750425" cy="431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chemeClr val="tx1"/>
                </a:solidFill>
                <a:latin typeface="Arial" pitchFamily="34" charset="0"/>
                <a:cs typeface="Arial" pitchFamily="34" charset="0"/>
              </a:rPr>
              <a:t>SẠT LỞ ĐẤT</a:t>
            </a:r>
            <a:endParaRPr lang="vi-VN" b="1">
              <a:solidFill>
                <a:schemeClr val="tx1"/>
              </a:solidFill>
              <a:latin typeface="Arial" pitchFamily="34" charset="0"/>
              <a:cs typeface="Arial" pitchFamily="34" charset="0"/>
            </a:endParaRPr>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51" b="52254"/>
          <a:stretch/>
        </p:blipFill>
        <p:spPr bwMode="auto">
          <a:xfrm>
            <a:off x="365759" y="1541417"/>
            <a:ext cx="3984171" cy="240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714" b="5440"/>
          <a:stretch/>
        </p:blipFill>
        <p:spPr bwMode="auto">
          <a:xfrm>
            <a:off x="4754880" y="-13063"/>
            <a:ext cx="4389120" cy="395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5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kenh14cdn.com/Images/Uploaded/Share/2011/09/29/110929kpphongchongbaolu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892" y="1185454"/>
            <a:ext cx="3958046" cy="395804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kenh14cdn.com/Images/Uploaded/Share/2011/09/29/110929kpphongchongbaolu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92" y="-23194"/>
            <a:ext cx="3958046" cy="1629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19" y="948523"/>
            <a:ext cx="4558938" cy="3323987"/>
          </a:xfrm>
          <a:prstGeom prst="rect">
            <a:avLst/>
          </a:prstGeom>
        </p:spPr>
        <p:txBody>
          <a:bodyPr wrap="square">
            <a:spAutoFit/>
          </a:bodyPr>
          <a:lstStyle/>
          <a:p>
            <a:pPr lvl="0" algn="just">
              <a:lnSpc>
                <a:spcPct val="150000"/>
              </a:lnSpc>
            </a:pPr>
            <a:r>
              <a:rPr lang="vi-VN" sz="1400" smtClean="0">
                <a:latin typeface="Arial" pitchFamily="34" charset="0"/>
                <a:cs typeface="Arial" pitchFamily="34" charset="0"/>
              </a:rPr>
              <a:t>- Bầu </a:t>
            </a:r>
            <a:r>
              <a:rPr lang="vi-VN" sz="1400">
                <a:latin typeface="Arial" pitchFamily="34" charset="0"/>
                <a:cs typeface="Arial" pitchFamily="34" charset="0"/>
              </a:rPr>
              <a:t>trời lặng gió khoảng 3 ngày, sau đó xuất hiện mây vũ tích hội tụ về hướng chân trời, gió tan dần, radio bị nhiễu, chớp ở hướng Đông Nam liên tục, khí áp liên tục giảm, mặt biển xuất hiện sóng lừng, hướng lan truyền của sóng không trùng hướng gió, nước biển có mùi hôi tanh của các vật từ đáy biển xông lên, thì khi đó nghĩa là đang có bão xuất hiện ở xa, hướng lan truyền của sóng gần trùng hướng di chuyển của </a:t>
            </a:r>
            <a:r>
              <a:rPr lang="vi-VN" sz="1400" smtClean="0">
                <a:latin typeface="Arial" pitchFamily="34" charset="0"/>
                <a:cs typeface="Arial" pitchFamily="34" charset="0"/>
              </a:rPr>
              <a:t>bão.</a:t>
            </a:r>
          </a:p>
          <a:p>
            <a:pPr lvl="0" algn="just">
              <a:lnSpc>
                <a:spcPct val="150000"/>
              </a:lnSpc>
            </a:pPr>
            <a:r>
              <a:rPr lang="vi-VN" sz="1400" smtClean="0">
                <a:latin typeface="Arial" pitchFamily="34" charset="0"/>
                <a:cs typeface="Arial" pitchFamily="34" charset="0"/>
              </a:rPr>
              <a:t>- Ngoài </a:t>
            </a:r>
            <a:r>
              <a:rPr lang="vi-VN" sz="1400">
                <a:latin typeface="Arial" pitchFamily="34" charset="0"/>
                <a:cs typeface="Arial" pitchFamily="34" charset="0"/>
              </a:rPr>
              <a:t>ra chúng ta cũng có thể dựa vào hành vi của một số sinh vật </a:t>
            </a:r>
            <a:r>
              <a:rPr lang="vi-VN" sz="1400" smtClean="0">
                <a:latin typeface="Arial" pitchFamily="34" charset="0"/>
                <a:cs typeface="Arial" pitchFamily="34" charset="0"/>
              </a:rPr>
              <a:t>biển</a:t>
            </a:r>
            <a:endParaRPr lang="vi-VN" sz="1400">
              <a:latin typeface="Arial" pitchFamily="34" charset="0"/>
              <a:cs typeface="Arial" pitchFamily="34" charset="0"/>
            </a:endParaRPr>
          </a:p>
        </p:txBody>
      </p:sp>
      <p:sp>
        <p:nvSpPr>
          <p:cNvPr id="6" name="Rounded Rectangle 5"/>
          <p:cNvSpPr/>
          <p:nvPr/>
        </p:nvSpPr>
        <p:spPr>
          <a:xfrm>
            <a:off x="169814" y="254058"/>
            <a:ext cx="1489167" cy="4382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chemeClr val="tx1"/>
                </a:solidFill>
                <a:latin typeface="Arial" pitchFamily="34" charset="0"/>
                <a:cs typeface="Arial" pitchFamily="34" charset="0"/>
              </a:rPr>
              <a:t>BÃO </a:t>
            </a:r>
            <a:endParaRPr lang="vi-VN"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37675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9814" y="254058"/>
            <a:ext cx="1489167" cy="4382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mtClean="0">
                <a:solidFill>
                  <a:schemeClr val="tx1"/>
                </a:solidFill>
                <a:latin typeface="Arial" pitchFamily="34" charset="0"/>
                <a:cs typeface="Arial" pitchFamily="34" charset="0"/>
              </a:rPr>
              <a:t>LŨ LỤT</a:t>
            </a:r>
            <a:endParaRPr lang="vi-VN" b="1">
              <a:solidFill>
                <a:schemeClr val="tx1"/>
              </a:solidFill>
              <a:latin typeface="Arial" pitchFamily="34" charset="0"/>
              <a:cs typeface="Arial" pitchFamily="34" charset="0"/>
            </a:endParaRPr>
          </a:p>
        </p:txBody>
      </p:sp>
      <p:sp>
        <p:nvSpPr>
          <p:cNvPr id="4" name="Rectangle 3"/>
          <p:cNvSpPr/>
          <p:nvPr/>
        </p:nvSpPr>
        <p:spPr>
          <a:xfrm>
            <a:off x="2325188" y="254058"/>
            <a:ext cx="6727372" cy="3647152"/>
          </a:xfrm>
          <a:prstGeom prst="rect">
            <a:avLst/>
          </a:prstGeom>
        </p:spPr>
        <p:txBody>
          <a:bodyPr wrap="square">
            <a:spAutoFit/>
          </a:bodyPr>
          <a:lstStyle/>
          <a:p>
            <a:pPr algn="just">
              <a:lnSpc>
                <a:spcPct val="150000"/>
              </a:lnSpc>
            </a:pPr>
            <a:r>
              <a:rPr lang="vi-VN" sz="1400" b="1">
                <a:solidFill>
                  <a:srgbClr val="FF0000"/>
                </a:solidFill>
                <a:latin typeface="Arial" pitchFamily="34" charset="0"/>
                <a:cs typeface="Arial" pitchFamily="34" charset="0"/>
              </a:rPr>
              <a:t>Dấu hiệu xuất hiện lũ, lụt</a:t>
            </a:r>
            <a:endParaRPr lang="vi-VN" sz="1400">
              <a:solidFill>
                <a:srgbClr val="FF0000"/>
              </a:solidFill>
              <a:latin typeface="Arial" pitchFamily="34" charset="0"/>
              <a:cs typeface="Arial" pitchFamily="34" charset="0"/>
            </a:endParaRPr>
          </a:p>
          <a:p>
            <a:pPr algn="just">
              <a:lnSpc>
                <a:spcPct val="150000"/>
              </a:lnSpc>
            </a:pPr>
            <a:r>
              <a:rPr lang="vi-VN" sz="1400">
                <a:latin typeface="Arial" pitchFamily="34" charset="0"/>
                <a:cs typeface="Arial" pitchFamily="34" charset="0"/>
              </a:rPr>
              <a:t>- Khi có mưa to trong vài giờ, hoặc mưa tương đối lớn trong vài ngày liên tục.</a:t>
            </a:r>
          </a:p>
          <a:p>
            <a:pPr algn="just">
              <a:lnSpc>
                <a:spcPct val="150000"/>
              </a:lnSpc>
            </a:pPr>
            <a:r>
              <a:rPr lang="vi-VN" sz="1400">
                <a:latin typeface="Arial" pitchFamily="34" charset="0"/>
                <a:cs typeface="Arial" pitchFamily="34" charset="0"/>
              </a:rPr>
              <a:t>- Khi bị ảnh hưởng của bão hoặc áp thấp nhiệt đới.</a:t>
            </a:r>
          </a:p>
          <a:p>
            <a:pPr algn="just">
              <a:lnSpc>
                <a:spcPct val="150000"/>
              </a:lnSpc>
            </a:pPr>
            <a:r>
              <a:rPr lang="vi-VN" sz="1400" b="1">
                <a:solidFill>
                  <a:srgbClr val="FF0000"/>
                </a:solidFill>
                <a:latin typeface="Arial" pitchFamily="34" charset="0"/>
                <a:cs typeface="Arial" pitchFamily="34" charset="0"/>
              </a:rPr>
              <a:t>Cách phòng tránh lũ</a:t>
            </a:r>
            <a:endParaRPr lang="vi-VN" sz="1400">
              <a:solidFill>
                <a:srgbClr val="FF0000"/>
              </a:solidFill>
              <a:latin typeface="Arial" pitchFamily="34" charset="0"/>
              <a:cs typeface="Arial" pitchFamily="34" charset="0"/>
            </a:endParaRPr>
          </a:p>
          <a:p>
            <a:pPr algn="just">
              <a:lnSpc>
                <a:spcPct val="150000"/>
              </a:lnSpc>
            </a:pPr>
            <a:r>
              <a:rPr lang="vi-VN" sz="1400">
                <a:latin typeface="Arial" pitchFamily="34" charset="0"/>
                <a:cs typeface="Arial" pitchFamily="34" charset="0"/>
              </a:rPr>
              <a:t>- Biết được lũ lịch sử trong khu vực sinh sống.</a:t>
            </a:r>
          </a:p>
          <a:p>
            <a:pPr algn="just">
              <a:lnSpc>
                <a:spcPct val="150000"/>
              </a:lnSpc>
            </a:pPr>
            <a:r>
              <a:rPr lang="vi-VN" sz="1400">
                <a:latin typeface="Arial" pitchFamily="34" charset="0"/>
                <a:cs typeface="Arial" pitchFamily="34" charset="0"/>
              </a:rPr>
              <a:t>- Xác định các khu vực có nguy cơ xảy ra lũ, sạt lở đất, lụt.</a:t>
            </a:r>
          </a:p>
          <a:p>
            <a:pPr algn="just">
              <a:lnSpc>
                <a:spcPct val="150000"/>
              </a:lnSpc>
            </a:pPr>
            <a:r>
              <a:rPr lang="vi-VN" sz="1400">
                <a:latin typeface="Arial" pitchFamily="34" charset="0"/>
                <a:cs typeface="Arial" pitchFamily="34" charset="0"/>
              </a:rPr>
              <a:t>- Mùa mưa không nên sống và làm việc trong khu vực có nguy cơ xảy ra lũ quét và sạt lở đất.</a:t>
            </a:r>
          </a:p>
          <a:p>
            <a:pPr algn="just">
              <a:lnSpc>
                <a:spcPct val="150000"/>
              </a:lnSpc>
            </a:pPr>
            <a:r>
              <a:rPr lang="vi-VN" sz="1400">
                <a:latin typeface="Arial" pitchFamily="34" charset="0"/>
                <a:cs typeface="Arial" pitchFamily="34" charset="0"/>
              </a:rPr>
              <a:t>- Không cho trẻ em chơi hoặc bơi lội trong khu vực có lũ.</a:t>
            </a:r>
          </a:p>
          <a:p>
            <a:pPr algn="just">
              <a:lnSpc>
                <a:spcPct val="150000"/>
              </a:lnSpc>
            </a:pPr>
            <a:r>
              <a:rPr lang="vi-VN" sz="1400">
                <a:latin typeface="Arial" pitchFamily="34" charset="0"/>
                <a:cs typeface="Arial" pitchFamily="34" charset="0"/>
              </a:rPr>
              <a:t>- Thường xuyên nghe và hiểu được các bản tin cảnh báo, dự báo bão, mưa, lũ, lụt.</a:t>
            </a:r>
          </a:p>
          <a:p>
            <a:pPr algn="just">
              <a:lnSpc>
                <a:spcPct val="150000"/>
              </a:lnSpc>
            </a:pPr>
            <a:r>
              <a:rPr lang="vi-VN" sz="1400">
                <a:latin typeface="Arial" pitchFamily="34" charset="0"/>
                <a:cs typeface="Arial" pitchFamily="34" charset="0"/>
              </a:rPr>
              <a:t>- Chuẩn bị đầy đủ các đồ dùng và trang bị cần thiết cho phòng, tránh lũ, lụt.</a:t>
            </a:r>
          </a:p>
        </p:txBody>
      </p:sp>
    </p:spTree>
    <p:extLst>
      <p:ext uri="{BB962C8B-B14F-4D97-AF65-F5344CB8AC3E}">
        <p14:creationId xmlns:p14="http://schemas.microsoft.com/office/powerpoint/2010/main" val="422241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png"/>
          <p:cNvPicPr>
            <a:picLocks noChangeAspect="1"/>
          </p:cNvPicPr>
          <p:nvPr/>
        </p:nvPicPr>
        <p:blipFill>
          <a:blip r:embed="rId2" cstate="print"/>
          <a:stretch>
            <a:fillRect/>
          </a:stretch>
        </p:blipFill>
        <p:spPr>
          <a:xfrm>
            <a:off x="1029762" y="1428750"/>
            <a:ext cx="7084476" cy="2085379"/>
          </a:xfrm>
          <a:prstGeom prst="rect">
            <a:avLst/>
          </a:prstGeom>
        </p:spPr>
      </p:pic>
      <p:sp>
        <p:nvSpPr>
          <p:cNvPr id="14" name="Rectangle 13"/>
          <p:cNvSpPr/>
          <p:nvPr/>
        </p:nvSpPr>
        <p:spPr>
          <a:xfrm>
            <a:off x="1289520" y="1673583"/>
            <a:ext cx="6444780" cy="1420325"/>
          </a:xfrm>
          <a:prstGeom prst="rect">
            <a:avLst/>
          </a:prstGeom>
        </p:spPr>
        <p:txBody>
          <a:bodyPr wrap="square">
            <a:spAutoFit/>
          </a:bodyPr>
          <a:lstStyle/>
          <a:p>
            <a:pPr algn="just">
              <a:lnSpc>
                <a:spcPct val="150000"/>
              </a:lnSpc>
            </a:pPr>
            <a:r>
              <a:rPr lang="vi-VN" sz="2000" b="1" smtClean="0">
                <a:solidFill>
                  <a:schemeClr val="bg1"/>
                </a:solidFill>
                <a:latin typeface="Arial" pitchFamily="34" charset="0"/>
                <a:cs typeface="Arial" pitchFamily="34" charset="0"/>
              </a:rPr>
              <a:t>Quan sát những hình ảnh sau đây và cho biết những hình ảnh liên quan đến sự kiện gì. Chia sẻ cảm xúc của em.</a:t>
            </a:r>
            <a:endParaRPr lang="vi-VN" sz="2000" b="1">
              <a:solidFill>
                <a:schemeClr val="bg1"/>
              </a:solidFill>
              <a:latin typeface="Arial" pitchFamily="34" charset="0"/>
              <a:cs typeface="Arial" pitchFamily="34" charset="0"/>
            </a:endParaRPr>
          </a:p>
        </p:txBody>
      </p:sp>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7"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7138" y="2795344"/>
            <a:ext cx="7994902" cy="10947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sp>
        <p:nvSpPr>
          <p:cNvPr id="2" name="Rectangle 1"/>
          <p:cNvSpPr/>
          <p:nvPr/>
        </p:nvSpPr>
        <p:spPr>
          <a:xfrm>
            <a:off x="777138" y="968330"/>
            <a:ext cx="6352869" cy="1703030"/>
          </a:xfrm>
          <a:prstGeom prst="rect">
            <a:avLst/>
          </a:prstGeom>
        </p:spPr>
        <p:txBody>
          <a:bodyPr wrap="square">
            <a:spAutoFit/>
          </a:bodyPr>
          <a:lstStyle/>
          <a:p>
            <a:pPr algn="just">
              <a:lnSpc>
                <a:spcPct val="150000"/>
              </a:lnSpc>
            </a:pPr>
            <a:r>
              <a:rPr lang="en-US" b="1">
                <a:latin typeface="Arial" pitchFamily="34" charset="0"/>
                <a:cs typeface="Arial" pitchFamily="34" charset="0"/>
              </a:rPr>
              <a:t>Trong những năm gần đây, con người phải đối mặt với thiên tai – hiện tượng nhiên bất thường – có thể gây nên những thiệt hại về người, tài sản, điều kiện sống và các hoạt động kinh tế – xã hội. </a:t>
            </a:r>
            <a:endParaRPr lang="vi-VN" b="1">
              <a:latin typeface="Arial" pitchFamily="34" charset="0"/>
              <a:cs typeface="Arial" pitchFamily="34" charset="0"/>
            </a:endParaRPr>
          </a:p>
        </p:txBody>
      </p:sp>
      <p:pic>
        <p:nvPicPr>
          <p:cNvPr id="17" name="Picture 16" descr="conclusion.png"/>
          <p:cNvPicPr>
            <a:picLocks noChangeAspect="1"/>
          </p:cNvPicPr>
          <p:nvPr/>
        </p:nvPicPr>
        <p:blipFill>
          <a:blip r:embed="rId2" cstate="print"/>
          <a:stretch>
            <a:fillRect/>
          </a:stretch>
        </p:blipFill>
        <p:spPr>
          <a:xfrm rot="17288355">
            <a:off x="7697924" y="82509"/>
            <a:ext cx="1140595" cy="1154337"/>
          </a:xfrm>
          <a:prstGeom prst="rect">
            <a:avLst/>
          </a:prstGeom>
        </p:spPr>
      </p:pic>
      <p:sp>
        <p:nvSpPr>
          <p:cNvPr id="18" name="Rectangle 17"/>
          <p:cNvSpPr/>
          <p:nvPr/>
        </p:nvSpPr>
        <p:spPr>
          <a:xfrm>
            <a:off x="3037316" y="263001"/>
            <a:ext cx="3671597" cy="658835"/>
          </a:xfrm>
          <a:prstGeom prst="rect">
            <a:avLst/>
          </a:prstGeom>
        </p:spPr>
        <p:txBody>
          <a:bodyPr wrap="square">
            <a:spAutoFit/>
          </a:bodyPr>
          <a:lstStyle/>
          <a:p>
            <a:pPr algn="just">
              <a:lnSpc>
                <a:spcPct val="150000"/>
              </a:lnSpc>
            </a:pPr>
            <a:r>
              <a:rPr lang="en-US" sz="2800" b="1" smtClean="0">
                <a:solidFill>
                  <a:srgbClr val="FF0000"/>
                </a:solidFill>
                <a:latin typeface="Arial" pitchFamily="34" charset="0"/>
                <a:cs typeface="Arial" pitchFamily="34" charset="0"/>
              </a:rPr>
              <a:t>KẾT LUẬN</a:t>
            </a:r>
            <a:endParaRPr lang="vi-VN" sz="2800" b="1">
              <a:solidFill>
                <a:srgbClr val="FF0000"/>
              </a:solidFill>
              <a:latin typeface="Arial" pitchFamily="34" charset="0"/>
              <a:cs typeface="Arial" pitchFamily="34" charset="0"/>
            </a:endParaRPr>
          </a:p>
        </p:txBody>
      </p:sp>
      <p:sp>
        <p:nvSpPr>
          <p:cNvPr id="4" name="Rectangle 3"/>
          <p:cNvSpPr/>
          <p:nvPr/>
        </p:nvSpPr>
        <p:spPr>
          <a:xfrm>
            <a:off x="808134" y="2847989"/>
            <a:ext cx="7963906" cy="923330"/>
          </a:xfrm>
          <a:prstGeom prst="rect">
            <a:avLst/>
          </a:prstGeom>
        </p:spPr>
        <p:txBody>
          <a:bodyPr wrap="square">
            <a:spAutoFit/>
          </a:bodyPr>
          <a:lstStyle/>
          <a:p>
            <a:pPr lvl="0" algn="just">
              <a:lnSpc>
                <a:spcPct val="150000"/>
              </a:lnSpc>
            </a:pPr>
            <a:r>
              <a:rPr lang="en-US" smtClean="0">
                <a:solidFill>
                  <a:prstClr val="black"/>
                </a:solidFill>
                <a:latin typeface="Arial" pitchFamily="34" charset="0"/>
                <a:cs typeface="Arial" pitchFamily="34" charset="0"/>
              </a:rPr>
              <a:t>Chính </a:t>
            </a:r>
            <a:r>
              <a:rPr lang="en-US">
                <a:solidFill>
                  <a:prstClr val="black"/>
                </a:solidFill>
                <a:latin typeface="Arial" pitchFamily="34" charset="0"/>
                <a:cs typeface="Arial" pitchFamily="34" charset="0"/>
              </a:rPr>
              <a:t>vì vậy, việc nhận biết được các dấu hiệu của thiên tai và học cách ứng phó với các hiện tượng này là yêu cầu cấp bách đối với tất cả chúng ta.</a:t>
            </a:r>
            <a:endParaRPr lang="vi-VN" b="1">
              <a:solidFill>
                <a:prstClr val="black"/>
              </a:solidFill>
              <a:latin typeface="Arial" pitchFamily="34" charset="0"/>
              <a:cs typeface="Arial" pitchFamily="34" charset="0"/>
            </a:endParaRPr>
          </a:p>
        </p:txBody>
      </p:sp>
      <p:sp>
        <p:nvSpPr>
          <p:cNvPr id="6" name="Curved Down Arrow 5"/>
          <p:cNvSpPr/>
          <p:nvPr/>
        </p:nvSpPr>
        <p:spPr>
          <a:xfrm rot="3820552">
            <a:off x="6999243" y="1898750"/>
            <a:ext cx="1042423" cy="423221"/>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1" y="1047750"/>
            <a:ext cx="6605151" cy="2851904"/>
          </a:xfrm>
          <a:prstGeom prst="rect">
            <a:avLst/>
          </a:prstGeom>
        </p:spPr>
      </p:pic>
      <p:sp>
        <p:nvSpPr>
          <p:cNvPr id="6" name="TextBox 5"/>
          <p:cNvSpPr txBox="1"/>
          <p:nvPr/>
        </p:nvSpPr>
        <p:spPr>
          <a:xfrm>
            <a:off x="2678680" y="264063"/>
            <a:ext cx="3428944" cy="612796"/>
          </a:xfrm>
          <a:prstGeom prst="rect">
            <a:avLst/>
          </a:prstGeom>
        </p:spPr>
        <p:txBody>
          <a:bodyPr wrap="square" lIns="0" tIns="0" rIns="0" bIns="0" rtlCol="0" anchor="t">
            <a:spAutoFit/>
          </a:bodyPr>
          <a:lstStyle/>
          <a:p>
            <a:pPr algn="ctr">
              <a:lnSpc>
                <a:spcPts val="5375"/>
              </a:lnSpc>
            </a:pPr>
            <a:r>
              <a:rPr lang="en-US" sz="2800" b="1" smtClean="0">
                <a:solidFill>
                  <a:srgbClr val="FF0000"/>
                </a:solidFill>
                <a:latin typeface="Arial" panose="020B0604020202020204" pitchFamily="34" charset="0"/>
                <a:cs typeface="Arial" panose="020B0604020202020204" pitchFamily="34" charset="0"/>
              </a:rPr>
              <a:t>VẬN DỤNG</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466088" y="1576073"/>
            <a:ext cx="4288080" cy="1420325"/>
          </a:xfrm>
          <a:prstGeom prst="rect">
            <a:avLst/>
          </a:prstGeom>
          <a:noFill/>
        </p:spPr>
        <p:txBody>
          <a:bodyPr wrap="square" rtlCol="0">
            <a:spAutoFit/>
          </a:bodyPr>
          <a:lstStyle/>
          <a:p>
            <a:pPr algn="just">
              <a:lnSpc>
                <a:spcPct val="150000"/>
              </a:lnSpc>
            </a:pPr>
            <a:r>
              <a:rPr lang="en-US" sz="2000" b="1" smtClean="0">
                <a:solidFill>
                  <a:schemeClr val="bg1"/>
                </a:solidFill>
                <a:latin typeface="Arial" pitchFamily="34" charset="0"/>
                <a:cs typeface="Arial" pitchFamily="34" charset="0"/>
              </a:rPr>
              <a:t>Sưu tầm các câu ca dao, tục ngữ về hiện tượng thiên nhiên được ông cha ta đúc kết kinh nghiệm</a:t>
            </a:r>
            <a:endParaRPr lang="vi-VN" sz="2000" b="1">
              <a:solidFill>
                <a:schemeClr val="bg1"/>
              </a:solidFill>
              <a:latin typeface="Arial" pitchFamily="34" charset="0"/>
              <a:cs typeface="Arial" pitchFamily="34" charset="0"/>
            </a:endParaRPr>
          </a:p>
        </p:txBody>
      </p:sp>
      <p:sp>
        <p:nvSpPr>
          <p:cNvPr id="9"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08998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cstate="print"/>
            <a:stretch>
              <a:fillRect/>
            </a:stretch>
          </p:blipFill>
          <p:spPr>
            <a:xfrm>
              <a:off x="4441776" y="1208314"/>
              <a:ext cx="586740" cy="609600"/>
            </a:xfrm>
            <a:prstGeom prst="rect">
              <a:avLst/>
            </a:prstGeom>
          </p:spPr>
        </p:pic>
      </p:grpSp>
      <p:sp>
        <p:nvSpPr>
          <p:cNvPr id="16" name="Rectangle 15"/>
          <p:cNvSpPr/>
          <p:nvPr/>
        </p:nvSpPr>
        <p:spPr>
          <a:xfrm>
            <a:off x="1965213" y="533218"/>
            <a:ext cx="5216016" cy="739754"/>
          </a:xfrm>
          <a:prstGeom prst="rect">
            <a:avLst/>
          </a:prstGeom>
        </p:spPr>
        <p:txBody>
          <a:bodyPr wrap="square">
            <a:spAutoFit/>
          </a:bodyPr>
          <a:lstStyle/>
          <a:p>
            <a:pPr lvl="0" algn="ctr">
              <a:lnSpc>
                <a:spcPct val="150000"/>
              </a:lnSpc>
            </a:pPr>
            <a:r>
              <a:rPr lang="en-US" altLang="en-US" sz="3200" b="1">
                <a:solidFill>
                  <a:srgbClr val="FF0000"/>
                </a:solidFill>
              </a:rPr>
              <a:t>HƯỚNG DẪN </a:t>
            </a:r>
            <a:r>
              <a:rPr lang="vi-VN" altLang="en-US" sz="3200" b="1">
                <a:solidFill>
                  <a:srgbClr val="FF0000"/>
                </a:solidFill>
              </a:rPr>
              <a:t>V</a:t>
            </a:r>
            <a:r>
              <a:rPr lang="en-US" altLang="en-US" sz="3200" b="1">
                <a:solidFill>
                  <a:srgbClr val="FF0000"/>
                </a:solidFill>
              </a:rPr>
              <a:t>Ề NHÀ  </a:t>
            </a:r>
          </a:p>
        </p:txBody>
      </p:sp>
      <p:pic>
        <p:nvPicPr>
          <p:cNvPr id="17" name="Picture 16" descr="slide1.png"/>
          <p:cNvPicPr>
            <a:picLocks noChangeAspect="1"/>
          </p:cNvPicPr>
          <p:nvPr/>
        </p:nvPicPr>
        <p:blipFill>
          <a:blip r:embed="rId3" cstate="print"/>
          <a:stretch>
            <a:fillRect/>
          </a:stretch>
        </p:blipFill>
        <p:spPr>
          <a:xfrm flipH="1">
            <a:off x="6511017" y="1962150"/>
            <a:ext cx="2650305" cy="2269481"/>
          </a:xfrm>
          <a:prstGeom prst="rect">
            <a:avLst/>
          </a:prstGeom>
        </p:spPr>
      </p:pic>
      <p:sp>
        <p:nvSpPr>
          <p:cNvPr id="14" name="Text Box 7"/>
          <p:cNvSpPr txBox="1">
            <a:spLocks noChangeArrowheads="1"/>
          </p:cNvSpPr>
          <p:nvPr/>
        </p:nvSpPr>
        <p:spPr bwMode="auto">
          <a:xfrm>
            <a:off x="518495" y="2132630"/>
            <a:ext cx="6062675" cy="1569660"/>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lnSpc>
                <a:spcPct val="200000"/>
              </a:lnSpc>
              <a:spcBef>
                <a:spcPct val="50000"/>
              </a:spcBef>
            </a:pPr>
            <a:r>
              <a:rPr lang="en-US" altLang="en-US" sz="2400" b="1" smtClean="0">
                <a:latin typeface="Arial" pitchFamily="34" charset="0"/>
                <a:cs typeface="Arial" pitchFamily="34" charset="0"/>
              </a:rPr>
              <a:t>Chuẩn bị cho tiết 3: Sinh hoạt lớp</a:t>
            </a:r>
          </a:p>
          <a:p>
            <a:pPr algn="ctr">
              <a:lnSpc>
                <a:spcPct val="200000"/>
              </a:lnSpc>
            </a:pPr>
            <a:r>
              <a:rPr lang="en-US" sz="2400" b="1" smtClean="0">
                <a:latin typeface="Arial" pitchFamily="34" charset="0"/>
                <a:cs typeface="Arial" pitchFamily="34" charset="0"/>
              </a:rPr>
              <a:t>TRÌNH DIỄN TRANG PHỤC TÁI CHẾ</a:t>
            </a:r>
            <a:endParaRPr lang="vi-VN" sz="2400">
              <a:latin typeface="Arial" pitchFamily="34" charset="0"/>
              <a:cs typeface="Arial" pitchFamily="34" charset="0"/>
            </a:endParaRPr>
          </a:p>
        </p:txBody>
      </p:sp>
      <p:sp>
        <p:nvSpPr>
          <p:cNvPr id="15"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300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par>
                                <p:cTn id="8" presetID="8" presetClass="emph" presetSubtype="0" repeatCount="3000" fill="hold" nodeType="withEffect">
                                  <p:stCondLst>
                                    <p:cond delay="0"/>
                                  </p:stCondLst>
                                  <p:childTnLst>
                                    <p:animRot by="21600000">
                                      <p:cBhvr>
                                        <p:cTn id="9" dur="2000" fill="hold"/>
                                        <p:tgtEl>
                                          <p:spTgt spid="14">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barn(inVertical)">
                                      <p:cBhvr>
                                        <p:cTn id="14"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ng"/>
          <p:cNvPicPr>
            <a:picLocks noChangeAspect="1"/>
          </p:cNvPicPr>
          <p:nvPr/>
        </p:nvPicPr>
        <p:blipFill>
          <a:blip r:embed="rId2" cstate="print"/>
          <a:stretch>
            <a:fillRect/>
          </a:stretch>
        </p:blipFill>
        <p:spPr>
          <a:xfrm>
            <a:off x="153054" y="1073037"/>
            <a:ext cx="3210736" cy="2749384"/>
          </a:xfrm>
          <a:prstGeom prst="rect">
            <a:avLst/>
          </a:prstGeom>
        </p:spPr>
      </p:pic>
      <p:sp>
        <p:nvSpPr>
          <p:cNvPr id="14" name="TextBox 3">
            <a:extLst>
              <a:ext uri="{FF2B5EF4-FFF2-40B4-BE49-F238E27FC236}">
                <a16:creationId xmlns:a16="http://schemas.microsoft.com/office/drawing/2014/main" id="{E2A07824-D142-46B1-8903-F7ED483B9B1C}"/>
              </a:ext>
            </a:extLst>
          </p:cNvPr>
          <p:cNvSpPr txBox="1"/>
          <p:nvPr/>
        </p:nvSpPr>
        <p:spPr>
          <a:xfrm>
            <a:off x="3625047" y="1298971"/>
            <a:ext cx="5518953" cy="1212833"/>
          </a:xfrm>
          <a:prstGeom prst="rect">
            <a:avLst/>
          </a:prstGeom>
        </p:spPr>
        <p:txBody>
          <a:bodyPr wrap="square" lIns="0" tIns="0" rIns="0" bIns="0" rtlCol="0" anchor="t">
            <a:spAutoFit/>
          </a:bodyPr>
          <a:lstStyle/>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CẢM ƠN CÁC EM </a:t>
            </a:r>
          </a:p>
          <a:p>
            <a:pPr algn="ctr">
              <a:lnSpc>
                <a:spcPct val="150000"/>
              </a:lnSpc>
            </a:pPr>
            <a:r>
              <a:rPr lang="en-US" sz="2800" b="1" spc="33" dirty="0">
                <a:solidFill>
                  <a:srgbClr val="FF0000"/>
                </a:solidFill>
                <a:latin typeface="Arial" panose="020B0604020202020204" pitchFamily="34" charset="0"/>
                <a:cs typeface="Arial" panose="020B0604020202020204" pitchFamily="34" charset="0"/>
              </a:rPr>
              <a:t>ĐÃ LẮNG NGHE BÀI GIẢNG!</a:t>
            </a:r>
          </a:p>
        </p:txBody>
      </p:sp>
      <p:sp>
        <p:nvSpPr>
          <p:cNvPr id="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2367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cách vận động ủng hộ đồng bào miền Trung lũ lụt mới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549" y="305223"/>
            <a:ext cx="3388910" cy="2017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ùng nhau vượt qua mưa l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53" y="1314194"/>
            <a:ext cx="3279132" cy="21923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ặn đau khúc ruột miền Trung... | Người Phật Tử - nguoiphattu.com - Phật  giáo Việt N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2549" y="2663179"/>
            <a:ext cx="3388910" cy="217015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437205" y="3705244"/>
            <a:ext cx="3440627" cy="5102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smtClean="0">
                <a:solidFill>
                  <a:srgbClr val="FF0000"/>
                </a:solidFill>
                <a:latin typeface="Arial" pitchFamily="34" charset="0"/>
                <a:cs typeface="Arial" pitchFamily="34" charset="0"/>
              </a:rPr>
              <a:t>Lũ lụt miền trung hằng năm</a:t>
            </a:r>
            <a:endParaRPr lang="vi-VN" b="1">
              <a:solidFill>
                <a:srgbClr val="FF0000"/>
              </a:solidFill>
              <a:latin typeface="Arial" pitchFamily="34" charset="0"/>
              <a:cs typeface="Arial" pitchFamily="34" charset="0"/>
            </a:endParaRPr>
          </a:p>
        </p:txBody>
      </p:sp>
      <p:sp>
        <p:nvSpPr>
          <p:cNvPr id="33"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ownloads\HDTN_6_SGK_27_5_2021_v1_Page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00"/>
          <a:stretch/>
        </p:blipFill>
        <p:spPr bwMode="auto">
          <a:xfrm>
            <a:off x="4663440" y="137160"/>
            <a:ext cx="3581400" cy="3741205"/>
          </a:xfrm>
          <a:prstGeom prst="rect">
            <a:avLst/>
          </a:prstGeom>
          <a:solidFill>
            <a:schemeClr val="accent6">
              <a:lumMod val="20000"/>
              <a:lumOff val="80000"/>
            </a:schemeClr>
          </a:solidFill>
          <a:ln>
            <a:noFill/>
          </a:ln>
          <a:effectLst>
            <a:outerShdw blurRad="292100" dist="139700" dir="2700000" algn="tl" rotWithShape="0">
              <a:srgbClr val="333333">
                <a:alpha val="65000"/>
              </a:srgbClr>
            </a:outerShdw>
          </a:effectLst>
        </p:spPr>
      </p:pic>
      <p:sp>
        <p:nvSpPr>
          <p:cNvPr id="2" name="Rounded Rectangle 1"/>
          <p:cNvSpPr/>
          <p:nvPr/>
        </p:nvSpPr>
        <p:spPr>
          <a:xfrm>
            <a:off x="731520" y="1554480"/>
            <a:ext cx="344424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823226" y="1730216"/>
            <a:ext cx="3260828" cy="1114408"/>
          </a:xfrm>
          <a:prstGeom prst="rect">
            <a:avLst/>
          </a:prstGeom>
          <a:noFill/>
        </p:spPr>
        <p:txBody>
          <a:bodyPr wrap="none" rtlCol="0">
            <a:spAutoFit/>
          </a:bodyPr>
          <a:lstStyle/>
          <a:p>
            <a:pPr algn="ctr">
              <a:lnSpc>
                <a:spcPct val="200000"/>
              </a:lnSpc>
            </a:pPr>
            <a:r>
              <a:rPr lang="en-US" b="1" smtClean="0">
                <a:latin typeface="Arial" pitchFamily="34" charset="0"/>
                <a:cs typeface="Arial" pitchFamily="34" charset="0"/>
              </a:rPr>
              <a:t>CHUYÊN ĐỀ: </a:t>
            </a:r>
          </a:p>
          <a:p>
            <a:pPr algn="ctr">
              <a:lnSpc>
                <a:spcPct val="200000"/>
              </a:lnSpc>
            </a:pPr>
            <a:r>
              <a:rPr lang="en-US" b="1" smtClean="0">
                <a:latin typeface="Arial" pitchFamily="34" charset="0"/>
                <a:cs typeface="Arial" pitchFamily="34" charset="0"/>
              </a:rPr>
              <a:t>THÁCH THỨC THIÊN NHIÊN</a:t>
            </a:r>
            <a:endParaRPr lang="vi-VN" b="1">
              <a:latin typeface="Arial" pitchFamily="34" charset="0"/>
              <a:cs typeface="Arial" pitchFamily="34" charset="0"/>
            </a:endParaRPr>
          </a:p>
        </p:txBody>
      </p:sp>
      <p:sp>
        <p:nvSpPr>
          <p:cNvPr id="9"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21354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cstate="print"/>
          <a:stretch>
            <a:fillRect/>
          </a:stretch>
        </p:blipFill>
        <p:spPr>
          <a:xfrm>
            <a:off x="7315200" y="361950"/>
            <a:ext cx="1186679" cy="971550"/>
          </a:xfrm>
          <a:prstGeom prst="rect">
            <a:avLst/>
          </a:prstGeom>
        </p:spPr>
      </p:pic>
      <p:sp>
        <p:nvSpPr>
          <p:cNvPr id="3" name="TextBox 2"/>
          <p:cNvSpPr txBox="1"/>
          <p:nvPr/>
        </p:nvSpPr>
        <p:spPr>
          <a:xfrm>
            <a:off x="6324600"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pic>
        <p:nvPicPr>
          <p:cNvPr id="4" name="Picture 3" descr="contents.png"/>
          <p:cNvPicPr>
            <a:picLocks noChangeAspect="1"/>
          </p:cNvPicPr>
          <p:nvPr/>
        </p:nvPicPr>
        <p:blipFill>
          <a:blip r:embed="rId3" cstate="print"/>
          <a:stretch>
            <a:fillRect/>
          </a:stretch>
        </p:blipFill>
        <p:spPr>
          <a:xfrm>
            <a:off x="916622" y="1333500"/>
            <a:ext cx="7425688" cy="2370112"/>
          </a:xfrm>
          <a:prstGeom prst="rect">
            <a:avLst/>
          </a:prstGeom>
        </p:spPr>
      </p:pic>
      <p:sp>
        <p:nvSpPr>
          <p:cNvPr id="13" name="TextBox 5"/>
          <p:cNvSpPr txBox="1"/>
          <p:nvPr/>
        </p:nvSpPr>
        <p:spPr>
          <a:xfrm>
            <a:off x="2493995" y="1368041"/>
            <a:ext cx="5569527" cy="1685846"/>
          </a:xfrm>
          <a:prstGeom prst="rect">
            <a:avLst/>
          </a:prstGeom>
        </p:spPr>
        <p:txBody>
          <a:bodyPr wrap="square" lIns="0" tIns="0" rIns="0" bIns="0" rtlCol="0" anchor="t">
            <a:spAutoFit/>
          </a:bodyPr>
          <a:lstStyle/>
          <a:p>
            <a:pPr>
              <a:lnSpc>
                <a:spcPct val="250000"/>
              </a:lnSpc>
            </a:pPr>
            <a:r>
              <a:rPr lang="vi-VN" sz="2400" b="1">
                <a:solidFill>
                  <a:schemeClr val="bg1"/>
                </a:solidFill>
                <a:latin typeface="Arial" pitchFamily="34" charset="0"/>
                <a:cs typeface="Arial" pitchFamily="34" charset="0"/>
              </a:rPr>
              <a:t>- Tác động của biến đổi khí hậu</a:t>
            </a:r>
            <a:endParaRPr lang="vi-VN" sz="2400">
              <a:solidFill>
                <a:schemeClr val="bg1"/>
              </a:solidFill>
              <a:latin typeface="Arial" pitchFamily="34" charset="0"/>
              <a:cs typeface="Arial" pitchFamily="34" charset="0"/>
            </a:endParaRPr>
          </a:p>
          <a:p>
            <a:pPr>
              <a:lnSpc>
                <a:spcPct val="250000"/>
              </a:lnSpc>
            </a:pPr>
            <a:r>
              <a:rPr lang="vi-VN" sz="2400" b="1">
                <a:solidFill>
                  <a:schemeClr val="bg1"/>
                </a:solidFill>
                <a:latin typeface="Arial" pitchFamily="34" charset="0"/>
                <a:cs typeface="Arial" pitchFamily="34" charset="0"/>
              </a:rPr>
              <a:t>- Thiên tai và dấu hiệu của thiên tai</a:t>
            </a:r>
            <a:endParaRPr lang="vi-VN" sz="2400">
              <a:solidFill>
                <a:schemeClr val="bg1"/>
              </a:solidFill>
              <a:latin typeface="Arial" pitchFamily="34" charset="0"/>
              <a:cs typeface="Arial" pitchFamily="34" charset="0"/>
            </a:endParaRPr>
          </a:p>
        </p:txBody>
      </p:sp>
      <p:sp>
        <p:nvSpPr>
          <p:cNvPr id="7" name="Rectangle 6"/>
          <p:cNvSpPr/>
          <p:nvPr/>
        </p:nvSpPr>
        <p:spPr>
          <a:xfrm>
            <a:off x="2950460" y="476673"/>
            <a:ext cx="3108543" cy="461665"/>
          </a:xfrm>
          <a:prstGeom prst="rect">
            <a:avLst/>
          </a:prstGeom>
        </p:spPr>
        <p:txBody>
          <a:bodyPr wrap="none">
            <a:spAutoFit/>
          </a:bodyPr>
          <a:lstStyle/>
          <a:p>
            <a:r>
              <a:rPr lang="en-US" sz="2400" b="1" smtClean="0">
                <a:solidFill>
                  <a:srgbClr val="FF0000"/>
                </a:solidFill>
                <a:latin typeface="Arial" pitchFamily="34" charset="0"/>
                <a:cs typeface="Arial" pitchFamily="34" charset="0"/>
              </a:rPr>
              <a:t>NỘI DUNG BÀI HỌC</a:t>
            </a:r>
            <a:endParaRPr lang="vi-VN" sz="2400" b="1">
              <a:solidFill>
                <a:srgbClr val="FF0000"/>
              </a:solidFill>
              <a:latin typeface="Arial" pitchFamily="34" charset="0"/>
              <a:cs typeface="Arial" pitchFamily="34" charset="0"/>
            </a:endParaRPr>
          </a:p>
        </p:txBody>
      </p:sp>
      <p:sp>
        <p:nvSpPr>
          <p:cNvPr id="8"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uds1.png"/>
          <p:cNvPicPr>
            <a:picLocks noChangeAspect="1"/>
          </p:cNvPicPr>
          <p:nvPr/>
        </p:nvPicPr>
        <p:blipFill>
          <a:blip r:embed="rId3" cstate="print"/>
          <a:stretch>
            <a:fillRect/>
          </a:stretch>
        </p:blipFill>
        <p:spPr>
          <a:xfrm>
            <a:off x="2528204" y="710310"/>
            <a:ext cx="3638550" cy="631346"/>
          </a:xfrm>
          <a:prstGeom prst="rect">
            <a:avLst/>
          </a:prstGeom>
        </p:spPr>
      </p:pic>
      <p:sp>
        <p:nvSpPr>
          <p:cNvPr id="3" name="TextBox 2"/>
          <p:cNvSpPr txBox="1"/>
          <p:nvPr/>
        </p:nvSpPr>
        <p:spPr>
          <a:xfrm>
            <a:off x="6332764" y="4904010"/>
            <a:ext cx="2819400" cy="229870"/>
          </a:xfrm>
          <a:prstGeom prst="rect">
            <a:avLst/>
          </a:prstGeom>
          <a:noFill/>
        </p:spPr>
        <p:txBody>
          <a:bodyPr wrap="square" rtlCol="0">
            <a:spAutoFit/>
          </a:bodyPr>
          <a:lstStyle/>
          <a:p>
            <a:r>
              <a:rPr lang="en-US" sz="900" dirty="0" smtClean="0">
                <a:solidFill>
                  <a:srgbClr val="614208"/>
                </a:solidFill>
                <a:latin typeface="Barlow Condensed" panose="00000506000000000000" charset="0"/>
                <a:ea typeface="Barlow Condensed" panose="00000506000000000000" charset="0"/>
                <a:cs typeface="Arial" panose="020B0604020202020204" pitchFamily="34" charset="0"/>
              </a:rPr>
              <a:t>© 1999 -20XX IX Web Hosting. All rights reserved</a:t>
            </a:r>
            <a:endParaRPr lang="en-US" sz="900" dirty="0">
              <a:solidFill>
                <a:srgbClr val="614208"/>
              </a:solidFill>
              <a:latin typeface="Barlow Condensed" panose="00000506000000000000" charset="0"/>
              <a:ea typeface="Barlow Condensed" panose="00000506000000000000" charset="0"/>
              <a:cs typeface="Arial" panose="020B0604020202020204" pitchFamily="34" charset="0"/>
            </a:endParaRPr>
          </a:p>
        </p:txBody>
      </p:sp>
      <p:grpSp>
        <p:nvGrpSpPr>
          <p:cNvPr id="4" name="Group 3"/>
          <p:cNvGrpSpPr/>
          <p:nvPr/>
        </p:nvGrpSpPr>
        <p:grpSpPr>
          <a:xfrm>
            <a:off x="1108983" y="2199785"/>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cstate="print"/>
            <a:stretch>
              <a:fillRect/>
            </a:stretch>
          </p:blipFill>
          <p:spPr>
            <a:xfrm>
              <a:off x="4441776" y="1208314"/>
              <a:ext cx="586740" cy="609600"/>
            </a:xfrm>
            <a:prstGeom prst="rect">
              <a:avLst/>
            </a:prstGeom>
          </p:spPr>
        </p:pic>
      </p:grpSp>
      <p:pic>
        <p:nvPicPr>
          <p:cNvPr id="11" name="Picture 10" descr="field1.png"/>
          <p:cNvPicPr>
            <a:picLocks noChangeAspect="1"/>
          </p:cNvPicPr>
          <p:nvPr/>
        </p:nvPicPr>
        <p:blipFill>
          <a:blip r:embed="rId5" cstate="print"/>
          <a:stretch>
            <a:fillRect/>
          </a:stretch>
        </p:blipFill>
        <p:spPr>
          <a:xfrm>
            <a:off x="2452688" y="1321730"/>
            <a:ext cx="4238625" cy="643842"/>
          </a:xfrm>
          <a:prstGeom prst="rect">
            <a:avLst/>
          </a:prstGeom>
        </p:spPr>
      </p:pic>
      <p:pic>
        <p:nvPicPr>
          <p:cNvPr id="12" name="Picture 11" descr="server.png"/>
          <p:cNvPicPr>
            <a:picLocks noChangeAspect="1"/>
          </p:cNvPicPr>
          <p:nvPr/>
        </p:nvPicPr>
        <p:blipFill>
          <a:blip r:embed="rId6" cstate="print"/>
          <a:stretch>
            <a:fillRect/>
          </a:stretch>
        </p:blipFill>
        <p:spPr>
          <a:xfrm>
            <a:off x="3214830" y="515048"/>
            <a:ext cx="2714340" cy="1490662"/>
          </a:xfrm>
          <a:prstGeom prst="rect">
            <a:avLst/>
          </a:prstGeom>
        </p:spPr>
      </p:pic>
      <p:sp>
        <p:nvSpPr>
          <p:cNvPr id="15" name="Rectangle 14"/>
          <p:cNvSpPr/>
          <p:nvPr/>
        </p:nvSpPr>
        <p:spPr>
          <a:xfrm>
            <a:off x="1690109" y="3014081"/>
            <a:ext cx="6352963" cy="461665"/>
          </a:xfrm>
          <a:prstGeom prst="rect">
            <a:avLst/>
          </a:prstGeom>
        </p:spPr>
        <p:txBody>
          <a:bodyPr wrap="square">
            <a:spAutoFit/>
          </a:bodyPr>
          <a:lstStyle/>
          <a:p>
            <a:r>
              <a:rPr lang="vi-VN" sz="2400" b="1" smtClean="0">
                <a:solidFill>
                  <a:srgbClr val="FF0000"/>
                </a:solidFill>
                <a:latin typeface="Arial" pitchFamily="34" charset="0"/>
                <a:cs typeface="Arial" pitchFamily="34" charset="0"/>
              </a:rPr>
              <a:t>1. TÁC ĐỘNG CỦA BIẾN ĐỔI KHÍ HẬU</a:t>
            </a:r>
            <a:endParaRPr lang="vi-VN" sz="2400" b="1">
              <a:solidFill>
                <a:srgbClr val="FF0000"/>
              </a:solidFill>
              <a:latin typeface="Arial" pitchFamily="34" charset="0"/>
              <a:cs typeface="Arial" pitchFamily="34" charset="0"/>
            </a:endParaRPr>
          </a:p>
        </p:txBody>
      </p:sp>
      <p:sp>
        <p:nvSpPr>
          <p:cNvPr id="16"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952" y="1044837"/>
            <a:ext cx="7195088" cy="496996"/>
          </a:xfrm>
          <a:prstGeom prst="rect">
            <a:avLst/>
          </a:prstGeom>
        </p:spPr>
        <p:txBody>
          <a:bodyPr wrap="square">
            <a:spAutoFit/>
          </a:bodyPr>
          <a:lstStyle/>
          <a:p>
            <a:pPr algn="just">
              <a:lnSpc>
                <a:spcPct val="150000"/>
              </a:lnSpc>
            </a:pPr>
            <a:r>
              <a:rPr lang="en-US" sz="2000" b="1" i="1" smtClean="0">
                <a:solidFill>
                  <a:srgbClr val="FF0000"/>
                </a:solidFill>
                <a:latin typeface="Arial" pitchFamily="34" charset="0"/>
                <a:cs typeface="Arial" pitchFamily="34" charset="0"/>
              </a:rPr>
              <a:t>Những loại thiên tai nào thường xuyên xảy ra ở nước ta?</a:t>
            </a:r>
            <a:endParaRPr lang="vi-VN" sz="2000" b="1" i="1">
              <a:solidFill>
                <a:srgbClr val="FF0000"/>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9111998"/>
              </p:ext>
            </p:extLst>
          </p:nvPr>
        </p:nvGraphicFramePr>
        <p:xfrm>
          <a:off x="2162272" y="1821180"/>
          <a:ext cx="5122448" cy="2164080"/>
        </p:xfrm>
        <a:graphic>
          <a:graphicData uri="http://schemas.openxmlformats.org/drawingml/2006/table">
            <a:tbl>
              <a:tblPr firstRow="1" bandRow="1">
                <a:tableStyleId>{7DF18680-E054-41AD-8BC1-D1AEF772440D}</a:tableStyleId>
              </a:tblPr>
              <a:tblGrid>
                <a:gridCol w="2638328">
                  <a:extLst>
                    <a:ext uri="{9D8B030D-6E8A-4147-A177-3AD203B41FA5}">
                      <a16:colId xmlns:a16="http://schemas.microsoft.com/office/drawing/2014/main" val="20000"/>
                    </a:ext>
                  </a:extLst>
                </a:gridCol>
                <a:gridCol w="2484120">
                  <a:extLst>
                    <a:ext uri="{9D8B030D-6E8A-4147-A177-3AD203B41FA5}">
                      <a16:colId xmlns:a16="http://schemas.microsoft.com/office/drawing/2014/main" val="20001"/>
                    </a:ext>
                  </a:extLst>
                </a:gridCol>
              </a:tblGrid>
              <a:tr h="541020">
                <a:tc>
                  <a:txBody>
                    <a:bodyPr/>
                    <a:lstStyle/>
                    <a:p>
                      <a:pPr>
                        <a:lnSpc>
                          <a:spcPct val="150000"/>
                        </a:lnSpc>
                      </a:pPr>
                      <a:r>
                        <a:rPr lang="en-US" sz="2000" b="1" i="0" smtClean="0">
                          <a:solidFill>
                            <a:schemeClr val="tx1"/>
                          </a:solidFill>
                          <a:latin typeface="Arial" pitchFamily="34" charset="0"/>
                          <a:cs typeface="Arial" pitchFamily="34" charset="0"/>
                        </a:rPr>
                        <a:t>1. Ngập</a:t>
                      </a:r>
                      <a:r>
                        <a:rPr lang="en-US" sz="2000" b="1" i="0" baseline="0" smtClean="0">
                          <a:solidFill>
                            <a:schemeClr val="tx1"/>
                          </a:solidFill>
                          <a:latin typeface="Arial" pitchFamily="34" charset="0"/>
                          <a:cs typeface="Arial" pitchFamily="34" charset="0"/>
                        </a:rPr>
                        <a:t> lụt</a:t>
                      </a:r>
                      <a:endParaRPr lang="vi-VN" sz="2000" b="1" i="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b="1" i="0" smtClean="0">
                          <a:solidFill>
                            <a:schemeClr val="tx1"/>
                          </a:solidFill>
                          <a:latin typeface="Arial" pitchFamily="34" charset="0"/>
                          <a:cs typeface="Arial" pitchFamily="34" charset="0"/>
                        </a:rPr>
                        <a:t>5. Cháy</a:t>
                      </a:r>
                      <a:r>
                        <a:rPr lang="en-US" sz="2000" b="1" i="0" baseline="0" smtClean="0">
                          <a:solidFill>
                            <a:schemeClr val="tx1"/>
                          </a:solidFill>
                          <a:latin typeface="Arial" pitchFamily="34" charset="0"/>
                          <a:cs typeface="Arial" pitchFamily="34" charset="0"/>
                        </a:rPr>
                        <a:t> rừng</a:t>
                      </a:r>
                      <a:endParaRPr lang="vi-VN" sz="2000" b="1" i="0" smtClean="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541020">
                <a:tc>
                  <a:txBody>
                    <a:bodyPr/>
                    <a:lstStyle/>
                    <a:p>
                      <a:pPr>
                        <a:lnSpc>
                          <a:spcPct val="150000"/>
                        </a:lnSpc>
                      </a:pPr>
                      <a:r>
                        <a:rPr lang="en-US" sz="2000" b="1" i="0" smtClean="0">
                          <a:solidFill>
                            <a:schemeClr val="tx1"/>
                          </a:solidFill>
                          <a:latin typeface="Arial" pitchFamily="34" charset="0"/>
                          <a:cs typeface="Arial" pitchFamily="34" charset="0"/>
                        </a:rPr>
                        <a:t>2. Lũ</a:t>
                      </a:r>
                      <a:r>
                        <a:rPr lang="en-US" sz="2000" b="1" i="0" baseline="0" smtClean="0">
                          <a:solidFill>
                            <a:schemeClr val="tx1"/>
                          </a:solidFill>
                          <a:latin typeface="Arial" pitchFamily="34" charset="0"/>
                          <a:cs typeface="Arial" pitchFamily="34" charset="0"/>
                        </a:rPr>
                        <a:t> quét</a:t>
                      </a:r>
                      <a:endParaRPr lang="vi-VN" sz="2000" b="1" i="0">
                        <a:solidFill>
                          <a:schemeClr val="tx1"/>
                        </a:solidFill>
                        <a:latin typeface="Arial" pitchFamily="34" charset="0"/>
                        <a:cs typeface="Arial" pitchFamily="34" charset="0"/>
                      </a:endParaRPr>
                    </a:p>
                  </a:txBody>
                  <a:tcPr/>
                </a:tc>
                <a:tc>
                  <a:txBody>
                    <a:bodyPr/>
                    <a:lstStyle/>
                    <a:p>
                      <a:pPr>
                        <a:lnSpc>
                          <a:spcPct val="150000"/>
                        </a:lnSpc>
                      </a:pPr>
                      <a:r>
                        <a:rPr lang="en-US" sz="2000" b="1" i="0" smtClean="0">
                          <a:solidFill>
                            <a:schemeClr val="tx1"/>
                          </a:solidFill>
                          <a:latin typeface="Arial" pitchFamily="34" charset="0"/>
                          <a:cs typeface="Arial" pitchFamily="34" charset="0"/>
                        </a:rPr>
                        <a:t>6. Mưa</a:t>
                      </a:r>
                      <a:r>
                        <a:rPr lang="en-US" sz="2000" b="1" i="0" baseline="0" smtClean="0">
                          <a:solidFill>
                            <a:schemeClr val="tx1"/>
                          </a:solidFill>
                          <a:latin typeface="Arial" pitchFamily="34" charset="0"/>
                          <a:cs typeface="Arial" pitchFamily="34" charset="0"/>
                        </a:rPr>
                        <a:t> đá</a:t>
                      </a:r>
                      <a:endParaRPr lang="vi-VN" sz="2000" b="1" i="0">
                        <a:solidFill>
                          <a:schemeClr val="tx1"/>
                        </a:solidFill>
                        <a:latin typeface="Arial" pitchFamily="34" charset="0"/>
                        <a:cs typeface="Arial" pitchFamily="34" charset="0"/>
                      </a:endParaRPr>
                    </a:p>
                  </a:txBody>
                  <a:tcPr/>
                </a:tc>
                <a:extLst>
                  <a:ext uri="{0D108BD9-81ED-4DB2-BD59-A6C34878D82A}">
                    <a16:rowId xmlns:a16="http://schemas.microsoft.com/office/drawing/2014/main" val="10001"/>
                  </a:ext>
                </a:extLst>
              </a:tr>
              <a:tr h="541020">
                <a:tc>
                  <a:txBody>
                    <a:bodyPr/>
                    <a:lstStyle/>
                    <a:p>
                      <a:pPr>
                        <a:lnSpc>
                          <a:spcPct val="150000"/>
                        </a:lnSpc>
                      </a:pPr>
                      <a:r>
                        <a:rPr lang="en-US" sz="2000" b="1" i="0" smtClean="0">
                          <a:solidFill>
                            <a:schemeClr val="tx1"/>
                          </a:solidFill>
                          <a:latin typeface="Arial" pitchFamily="34" charset="0"/>
                          <a:cs typeface="Arial" pitchFamily="34" charset="0"/>
                        </a:rPr>
                        <a:t>3. Hạn</a:t>
                      </a:r>
                      <a:r>
                        <a:rPr lang="en-US" sz="2000" b="1" i="0" baseline="0" smtClean="0">
                          <a:solidFill>
                            <a:schemeClr val="tx1"/>
                          </a:solidFill>
                          <a:latin typeface="Arial" pitchFamily="34" charset="0"/>
                          <a:cs typeface="Arial" pitchFamily="34" charset="0"/>
                        </a:rPr>
                        <a:t> hán</a:t>
                      </a:r>
                      <a:endParaRPr lang="vi-VN" sz="2000" b="1" i="0">
                        <a:solidFill>
                          <a:schemeClr val="tx1"/>
                        </a:solidFill>
                        <a:latin typeface="Arial" pitchFamily="34" charset="0"/>
                        <a:cs typeface="Arial" pitchFamily="34" charset="0"/>
                      </a:endParaRPr>
                    </a:p>
                  </a:txBody>
                  <a:tcPr/>
                </a:tc>
                <a:tc>
                  <a:txBody>
                    <a:bodyPr/>
                    <a:lstStyle/>
                    <a:p>
                      <a:pPr>
                        <a:lnSpc>
                          <a:spcPct val="150000"/>
                        </a:lnSpc>
                      </a:pPr>
                      <a:r>
                        <a:rPr lang="en-US" sz="2000" b="1" i="0" smtClean="0">
                          <a:solidFill>
                            <a:schemeClr val="tx1"/>
                          </a:solidFill>
                          <a:latin typeface="Arial" pitchFamily="34" charset="0"/>
                          <a:cs typeface="Arial" pitchFamily="34" charset="0"/>
                        </a:rPr>
                        <a:t>7. Sương</a:t>
                      </a:r>
                      <a:r>
                        <a:rPr lang="en-US" sz="2000" b="1" i="0" baseline="0" smtClean="0">
                          <a:solidFill>
                            <a:schemeClr val="tx1"/>
                          </a:solidFill>
                          <a:latin typeface="Arial" pitchFamily="34" charset="0"/>
                          <a:cs typeface="Arial" pitchFamily="34" charset="0"/>
                        </a:rPr>
                        <a:t> muối</a:t>
                      </a:r>
                      <a:endParaRPr lang="vi-VN" sz="2000" b="1" i="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541020">
                <a:tc>
                  <a:txBody>
                    <a:bodyPr/>
                    <a:lstStyle/>
                    <a:p>
                      <a:pPr>
                        <a:lnSpc>
                          <a:spcPct val="150000"/>
                        </a:lnSpc>
                      </a:pPr>
                      <a:r>
                        <a:rPr lang="en-US" sz="2000" b="1" i="0" smtClean="0">
                          <a:solidFill>
                            <a:schemeClr val="tx1"/>
                          </a:solidFill>
                          <a:latin typeface="Arial" pitchFamily="34" charset="0"/>
                          <a:cs typeface="Arial" pitchFamily="34" charset="0"/>
                        </a:rPr>
                        <a:t>4. Bão</a:t>
                      </a:r>
                      <a:r>
                        <a:rPr lang="en-US" sz="2000" b="1" i="0" baseline="0" smtClean="0">
                          <a:solidFill>
                            <a:schemeClr val="tx1"/>
                          </a:solidFill>
                          <a:latin typeface="Arial" pitchFamily="34" charset="0"/>
                          <a:cs typeface="Arial" pitchFamily="34" charset="0"/>
                        </a:rPr>
                        <a:t> lũ</a:t>
                      </a:r>
                      <a:endParaRPr lang="vi-VN" sz="2000" b="1" i="0">
                        <a:solidFill>
                          <a:schemeClr val="tx1"/>
                        </a:solidFill>
                        <a:latin typeface="Arial" pitchFamily="34" charset="0"/>
                        <a:cs typeface="Arial" pitchFamily="34" charset="0"/>
                      </a:endParaRPr>
                    </a:p>
                  </a:txBody>
                  <a:tcPr/>
                </a:tc>
                <a:tc>
                  <a:txBody>
                    <a:bodyPr/>
                    <a:lstStyle/>
                    <a:p>
                      <a:pPr>
                        <a:lnSpc>
                          <a:spcPct val="150000"/>
                        </a:lnSpc>
                      </a:pPr>
                      <a:r>
                        <a:rPr lang="en-US" sz="2000" b="1" i="0" smtClean="0">
                          <a:solidFill>
                            <a:schemeClr val="tx1"/>
                          </a:solidFill>
                          <a:latin typeface="Arial" pitchFamily="34" charset="0"/>
                          <a:cs typeface="Arial" pitchFamily="34" charset="0"/>
                        </a:rPr>
                        <a:t>8. Động</a:t>
                      </a:r>
                      <a:r>
                        <a:rPr lang="en-US" sz="2000" b="1" i="0" baseline="0" smtClean="0">
                          <a:solidFill>
                            <a:schemeClr val="tx1"/>
                          </a:solidFill>
                          <a:latin typeface="Arial" pitchFamily="34" charset="0"/>
                          <a:cs typeface="Arial" pitchFamily="34" charset="0"/>
                        </a:rPr>
                        <a:t> đất</a:t>
                      </a:r>
                      <a:endParaRPr lang="vi-VN" sz="2000" b="1" i="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4"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6795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ELL\Downloads\HDTN_6_SGK_27_5_2021_v1_Page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44" t="8533" r="7113" b="61507"/>
          <a:stretch/>
        </p:blipFill>
        <p:spPr bwMode="auto">
          <a:xfrm>
            <a:off x="4573768" y="1874403"/>
            <a:ext cx="3874576" cy="1948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ELL\Downloads\HDTN_6_SGK_27_5_2021_v1_Page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73" t="46926" r="8530" b="8322"/>
          <a:stretch/>
        </p:blipFill>
        <p:spPr bwMode="auto">
          <a:xfrm>
            <a:off x="327071" y="1036494"/>
            <a:ext cx="3711530" cy="2786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3768" y="250805"/>
            <a:ext cx="3981216" cy="1338828"/>
          </a:xfrm>
          <a:prstGeom prst="rect">
            <a:avLst/>
          </a:prstGeom>
        </p:spPr>
        <p:txBody>
          <a:bodyPr wrap="square">
            <a:spAutoFit/>
          </a:bodyPr>
          <a:lstStyle/>
          <a:p>
            <a:pPr algn="just">
              <a:lnSpc>
                <a:spcPct val="150000"/>
              </a:lnSpc>
            </a:pPr>
            <a:r>
              <a:rPr lang="en-US" b="1" i="1" smtClean="0">
                <a:latin typeface="Arial" pitchFamily="34" charset="0"/>
                <a:cs typeface="Arial" pitchFamily="34" charset="0"/>
              </a:rPr>
              <a:t>Quan sát những hình ảnh trong SGK và cho biết đây là những loại thiên tai nào?</a:t>
            </a:r>
            <a:endParaRPr lang="vi-VN" b="1" i="1">
              <a:latin typeface="Arial" pitchFamily="34" charset="0"/>
              <a:cs typeface="Arial" pitchFamily="34" charset="0"/>
            </a:endParaRPr>
          </a:p>
        </p:txBody>
      </p:sp>
      <p:sp>
        <p:nvSpPr>
          <p:cNvPr id="6" name="Rounded Rectangle 5"/>
          <p:cNvSpPr/>
          <p:nvPr/>
        </p:nvSpPr>
        <p:spPr>
          <a:xfrm>
            <a:off x="609600" y="1589633"/>
            <a:ext cx="1310640" cy="406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0000"/>
                </a:solidFill>
                <a:latin typeface="Arial" pitchFamily="34" charset="0"/>
                <a:cs typeface="Arial" pitchFamily="34" charset="0"/>
              </a:rPr>
              <a:t>Cháy rừng</a:t>
            </a:r>
            <a:endParaRPr lang="vi-VN" sz="1600" b="1">
              <a:solidFill>
                <a:srgbClr val="FF0000"/>
              </a:solidFill>
              <a:latin typeface="Arial" pitchFamily="34" charset="0"/>
              <a:cs typeface="Arial" pitchFamily="34" charset="0"/>
            </a:endParaRPr>
          </a:p>
        </p:txBody>
      </p:sp>
      <p:sp>
        <p:nvSpPr>
          <p:cNvPr id="7" name="Rounded Rectangle 6"/>
          <p:cNvSpPr/>
          <p:nvPr/>
        </p:nvSpPr>
        <p:spPr>
          <a:xfrm>
            <a:off x="2499360" y="1604873"/>
            <a:ext cx="1310640" cy="406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0000"/>
                </a:solidFill>
                <a:latin typeface="Arial" pitchFamily="34" charset="0"/>
                <a:cs typeface="Arial" pitchFamily="34" charset="0"/>
              </a:rPr>
              <a:t>Hạn hán</a:t>
            </a:r>
            <a:endParaRPr lang="vi-VN" sz="1600" b="1">
              <a:solidFill>
                <a:srgbClr val="FF0000"/>
              </a:solidFill>
              <a:latin typeface="Arial" pitchFamily="34" charset="0"/>
              <a:cs typeface="Arial" pitchFamily="34" charset="0"/>
            </a:endParaRPr>
          </a:p>
        </p:txBody>
      </p:sp>
      <p:sp>
        <p:nvSpPr>
          <p:cNvPr id="8" name="Rounded Rectangle 7"/>
          <p:cNvSpPr/>
          <p:nvPr/>
        </p:nvSpPr>
        <p:spPr>
          <a:xfrm>
            <a:off x="609600" y="2848679"/>
            <a:ext cx="1310640" cy="406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0000"/>
                </a:solidFill>
                <a:latin typeface="Arial" pitchFamily="34" charset="0"/>
                <a:cs typeface="Arial" pitchFamily="34" charset="0"/>
              </a:rPr>
              <a:t>Lũ lụt</a:t>
            </a:r>
            <a:endParaRPr lang="vi-VN" sz="1600" b="1">
              <a:solidFill>
                <a:srgbClr val="FF0000"/>
              </a:solidFill>
              <a:latin typeface="Arial" pitchFamily="34" charset="0"/>
              <a:cs typeface="Arial" pitchFamily="34" charset="0"/>
            </a:endParaRPr>
          </a:p>
        </p:txBody>
      </p:sp>
      <p:sp>
        <p:nvSpPr>
          <p:cNvPr id="9" name="Rounded Rectangle 8"/>
          <p:cNvSpPr/>
          <p:nvPr/>
        </p:nvSpPr>
        <p:spPr>
          <a:xfrm>
            <a:off x="2499360" y="2848679"/>
            <a:ext cx="1310640" cy="5803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0000"/>
                </a:solidFill>
                <a:latin typeface="Arial" pitchFamily="34" charset="0"/>
                <a:cs typeface="Arial" pitchFamily="34" charset="0"/>
              </a:rPr>
              <a:t>Băng tan ở hai cực</a:t>
            </a:r>
            <a:endParaRPr lang="vi-VN" sz="1600" b="1">
              <a:solidFill>
                <a:srgbClr val="FF0000"/>
              </a:solidFill>
              <a:latin typeface="Arial" pitchFamily="34" charset="0"/>
              <a:cs typeface="Arial" pitchFamily="34" charset="0"/>
            </a:endParaRPr>
          </a:p>
        </p:txBody>
      </p:sp>
      <p:sp>
        <p:nvSpPr>
          <p:cNvPr id="10" name="Rounded Rectangle 9"/>
          <p:cNvSpPr/>
          <p:nvPr/>
        </p:nvSpPr>
        <p:spPr>
          <a:xfrm>
            <a:off x="5855736" y="2614795"/>
            <a:ext cx="1310640" cy="406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rgbClr val="FF0000"/>
                </a:solidFill>
                <a:latin typeface="Arial" pitchFamily="34" charset="0"/>
                <a:cs typeface="Arial" pitchFamily="34" charset="0"/>
              </a:rPr>
              <a:t>Sóng thần</a:t>
            </a:r>
            <a:endParaRPr lang="vi-VN" sz="1600" b="1">
              <a:solidFill>
                <a:srgbClr val="FF0000"/>
              </a:solidFill>
              <a:latin typeface="Arial" pitchFamily="34" charset="0"/>
              <a:cs typeface="Arial" pitchFamily="34" charset="0"/>
            </a:endParaRPr>
          </a:p>
        </p:txBody>
      </p:sp>
      <p:sp>
        <p:nvSpPr>
          <p:cNvPr id="11"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27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994081"/>
            <a:ext cx="2956560" cy="1754326"/>
          </a:xfrm>
          <a:prstGeom prst="rect">
            <a:avLst/>
          </a:prstGeom>
        </p:spPr>
        <p:txBody>
          <a:bodyPr wrap="square">
            <a:spAutoFit/>
          </a:bodyPr>
          <a:lstStyle/>
          <a:p>
            <a:pPr algn="ctr">
              <a:lnSpc>
                <a:spcPct val="150000"/>
              </a:lnSpc>
            </a:pPr>
            <a:r>
              <a:rPr lang="en-US" b="1">
                <a:solidFill>
                  <a:srgbClr val="FF0000"/>
                </a:solidFill>
                <a:latin typeface="Arial" pitchFamily="34" charset="0"/>
                <a:cs typeface="Arial" pitchFamily="34" charset="0"/>
              </a:rPr>
              <a:t>C</a:t>
            </a:r>
            <a:r>
              <a:rPr lang="en-US" b="1" smtClean="0">
                <a:solidFill>
                  <a:srgbClr val="FF0000"/>
                </a:solidFill>
                <a:latin typeface="Arial" pitchFamily="34" charset="0"/>
                <a:cs typeface="Arial" pitchFamily="34" charset="0"/>
              </a:rPr>
              <a:t>hia </a:t>
            </a:r>
            <a:r>
              <a:rPr lang="en-US" b="1">
                <a:solidFill>
                  <a:srgbClr val="FF0000"/>
                </a:solidFill>
                <a:latin typeface="Arial" pitchFamily="34" charset="0"/>
                <a:cs typeface="Arial" pitchFamily="34" charset="0"/>
              </a:rPr>
              <a:t>sẻ với bạn bên cạnh về những suy nghĩ, cảm xúc của mình </a:t>
            </a:r>
            <a:r>
              <a:rPr lang="en-US" b="1" smtClean="0">
                <a:solidFill>
                  <a:srgbClr val="FF0000"/>
                </a:solidFill>
                <a:latin typeface="Arial" pitchFamily="34" charset="0"/>
                <a:cs typeface="Arial" pitchFamily="34" charset="0"/>
              </a:rPr>
              <a:t>khi </a:t>
            </a:r>
            <a:r>
              <a:rPr lang="en-US" b="1">
                <a:solidFill>
                  <a:srgbClr val="FF0000"/>
                </a:solidFill>
                <a:latin typeface="Arial" pitchFamily="34" charset="0"/>
                <a:cs typeface="Arial" pitchFamily="34" charset="0"/>
              </a:rPr>
              <a:t>xem những hình ảnh đó.</a:t>
            </a:r>
            <a:endParaRPr lang="vi-VN" b="1">
              <a:solidFill>
                <a:srgbClr val="FF0000"/>
              </a:solidFill>
              <a:latin typeface="Arial" pitchFamily="34" charset="0"/>
              <a:cs typeface="Arial" pitchFamily="34" charset="0"/>
            </a:endParaRPr>
          </a:p>
        </p:txBody>
      </p:sp>
      <p:sp>
        <p:nvSpPr>
          <p:cNvPr id="3" name="Cloud Callout 2"/>
          <p:cNvSpPr/>
          <p:nvPr/>
        </p:nvSpPr>
        <p:spPr>
          <a:xfrm>
            <a:off x="3916680" y="435410"/>
            <a:ext cx="4114800" cy="287166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685798" y="994081"/>
            <a:ext cx="2240281" cy="2934224"/>
          </a:xfrm>
          <a:prstGeom prst="rect">
            <a:avLst/>
          </a:prstGeom>
        </p:spPr>
      </p:pic>
      <p:sp>
        <p:nvSpPr>
          <p:cNvPr id="5" name="文本框 1"/>
          <p:cNvSpPr txBox="1"/>
          <p:nvPr/>
        </p:nvSpPr>
        <p:spPr>
          <a:xfrm>
            <a:off x="306705" y="313829"/>
            <a:ext cx="1219835" cy="369332"/>
          </a:xfrm>
          <a:prstGeom prst="rect">
            <a:avLst/>
          </a:prstGeom>
          <a:noFill/>
        </p:spPr>
        <p:txBody>
          <a:bodyPr wrap="square" rtlCol="0">
            <a:spAutoFit/>
          </a:bodyPr>
          <a:lstStyle/>
          <a:p>
            <a:pPr algn="dist"/>
            <a:r>
              <a:rPr lang="en-US" altLang="zh-CN" b="1" smtClean="0">
                <a:solidFill>
                  <a:srgbClr val="FF0000"/>
                </a:solidFill>
                <a:latin typeface="Arial" pitchFamily="34" charset="0"/>
                <a:cs typeface="Arial" pitchFamily="34" charset="0"/>
              </a:rPr>
              <a:t>TUẦN 25</a:t>
            </a:r>
            <a:endParaRPr lang="en-US" altLang="zh-CN"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389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Barlow Condensed"/>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Barlow Condense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rlow Condensed"/>
        <a:ea typeface=""/>
        <a:cs typeface=""/>
        <a:font script="Jpan" typeface="ＭＳ Ｐゴシック"/>
        <a:font script="Hang" typeface="맑은 고딕"/>
        <a:font script="Hans" typeface="Barlow Condensed"/>
        <a:font script="Hant" typeface="新細明體"/>
        <a:font script="Arab" typeface="Barlow Condensed"/>
        <a:font script="Hebr" typeface="Barlow Condense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Condense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Template>
  <TotalTime>472</TotalTime>
  <Words>937</Words>
  <PresentationFormat>On-screen Show (16:9)</PresentationFormat>
  <Paragraphs>105</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Barlow Condensed</vt:lpstr>
      <vt:lpstr>Calibri</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2018-12-10T14:14:00Z</dcterms:created>
  <dcterms:modified xsi:type="dcterms:W3CDTF">2023-08-20T08:09:54Z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9EA60596E4224CE1A74B740F31518DAE</vt:lpwstr>
  </property>
  <property fmtid="{D5CDD505-2E9C-101B-9397-08002B2CF9AE}" pid="3" name="KSOProductBuildVer">
    <vt:lpwstr>2052-11.1.0.10463</vt:lpwstr>
  </property>
</Properties>
</file>