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952" r:id="rId2"/>
    <p:sldId id="808" r:id="rId3"/>
    <p:sldId id="809" r:id="rId4"/>
    <p:sldId id="937" r:id="rId5"/>
    <p:sldId id="961" r:id="rId6"/>
    <p:sldId id="852" r:id="rId7"/>
    <p:sldId id="957" r:id="rId8"/>
    <p:sldId id="910" r:id="rId9"/>
    <p:sldId id="962" r:id="rId10"/>
    <p:sldId id="897" r:id="rId11"/>
    <p:sldId id="959" r:id="rId12"/>
    <p:sldId id="939" r:id="rId13"/>
    <p:sldId id="963" r:id="rId14"/>
    <p:sldId id="969" r:id="rId15"/>
    <p:sldId id="964" r:id="rId16"/>
    <p:sldId id="965" r:id="rId17"/>
    <p:sldId id="966" r:id="rId18"/>
    <p:sldId id="967" r:id="rId19"/>
    <p:sldId id="968" r:id="rId20"/>
    <p:sldId id="970" r:id="rId21"/>
    <p:sldId id="971" r:id="rId22"/>
    <p:sldId id="972" r:id="rId23"/>
    <p:sldId id="973" r:id="rId24"/>
    <p:sldId id="974" r:id="rId25"/>
    <p:sldId id="975" r:id="rId26"/>
    <p:sldId id="956" r:id="rId2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52"/>
            <p14:sldId id="808"/>
            <p14:sldId id="809"/>
            <p14:sldId id="937"/>
            <p14:sldId id="961"/>
            <p14:sldId id="852"/>
            <p14:sldId id="957"/>
            <p14:sldId id="910"/>
            <p14:sldId id="962"/>
            <p14:sldId id="897"/>
            <p14:sldId id="959"/>
            <p14:sldId id="939"/>
            <p14:sldId id="963"/>
            <p14:sldId id="969"/>
            <p14:sldId id="964"/>
            <p14:sldId id="965"/>
            <p14:sldId id="966"/>
            <p14:sldId id="967"/>
            <p14:sldId id="968"/>
            <p14:sldId id="970"/>
            <p14:sldId id="971"/>
            <p14:sldId id="972"/>
            <p14:sldId id="973"/>
            <p14:sldId id="974"/>
            <p14:sldId id="975"/>
            <p14:sldId id="9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F5E4E3"/>
    <a:srgbClr val="1D5E75"/>
    <a:srgbClr val="255997"/>
    <a:srgbClr val="FDEDD3"/>
    <a:srgbClr val="FEF5E6"/>
    <a:srgbClr val="FDEED3"/>
    <a:srgbClr val="FBE99F"/>
    <a:srgbClr val="E3E6E2"/>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9" autoAdjust="0"/>
    <p:restoredTop sz="94057" autoAdjust="0"/>
  </p:normalViewPr>
  <p:slideViewPr>
    <p:cSldViewPr>
      <p:cViewPr>
        <p:scale>
          <a:sx n="100" d="100"/>
          <a:sy n="100" d="100"/>
        </p:scale>
        <p:origin x="-492" y="-246"/>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18/07/2023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3744287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3744287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3744287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3744287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18/07/2023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18/07/2023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18/07/2023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18/07/2023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18/07/2023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18/07/2023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18/07/2023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18/07/2023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18/07/2023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18/07/2023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18/07/2023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18/07/2023</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0.png"/><Relationship Id="rId4" Type="http://schemas.openxmlformats.org/officeDocument/2006/relationships/image" Target="../media/image370.png"/><Relationship Id="rId9" Type="http://schemas.openxmlformats.org/officeDocument/2006/relationships/image" Target="../media/image42.em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9.png"/><Relationship Id="rId5" Type="http://schemas.openxmlformats.org/officeDocument/2006/relationships/image" Target="../media/image28.png"/><Relationship Id="rId10" Type="http://schemas.openxmlformats.org/officeDocument/2006/relationships/image" Target="../media/image48.png"/><Relationship Id="rId4" Type="http://schemas.openxmlformats.org/officeDocument/2006/relationships/image" Target="../media/image430.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480.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0.png"/><Relationship Id="rId7" Type="http://schemas.openxmlformats.org/officeDocument/2006/relationships/image" Target="../media/image50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0.png"/><Relationship Id="rId11" Type="http://schemas.microsoft.com/office/2007/relationships/hdphoto" Target="../media/hdphoto5.wdp"/><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media/image17.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oleObject" Target="../embeddings/oleObject2.bin"/><Relationship Id="rId18" Type="http://schemas.openxmlformats.org/officeDocument/2006/relationships/image" Target="../media/image61.wmf"/><Relationship Id="rId3" Type="http://schemas.openxmlformats.org/officeDocument/2006/relationships/notesSlide" Target="../notesSlides/notesSlide16.xml"/><Relationship Id="rId7" Type="http://schemas.openxmlformats.org/officeDocument/2006/relationships/image" Target="../media/image40.png"/><Relationship Id="rId12" Type="http://schemas.openxmlformats.org/officeDocument/2006/relationships/image" Target="../media/image58.wmf"/><Relationship Id="rId17" Type="http://schemas.openxmlformats.org/officeDocument/2006/relationships/oleObject" Target="../embeddings/oleObject4.bin"/><Relationship Id="rId2" Type="http://schemas.openxmlformats.org/officeDocument/2006/relationships/slideLayout" Target="../slideLayouts/slideLayout2.xml"/><Relationship Id="rId16" Type="http://schemas.openxmlformats.org/officeDocument/2006/relationships/image" Target="../media/image60.wmf"/><Relationship Id="rId1" Type="http://schemas.openxmlformats.org/officeDocument/2006/relationships/vmlDrawing" Target="../drawings/vmlDrawing1.vml"/><Relationship Id="rId6" Type="http://schemas.openxmlformats.org/officeDocument/2006/relationships/image" Target="../media/image580.png"/><Relationship Id="rId11" Type="http://schemas.openxmlformats.org/officeDocument/2006/relationships/oleObject" Target="../embeddings/oleObject1.bin"/><Relationship Id="rId5" Type="http://schemas.openxmlformats.org/officeDocument/2006/relationships/image" Target="../media/image570.png"/><Relationship Id="rId15" Type="http://schemas.openxmlformats.org/officeDocument/2006/relationships/oleObject" Target="../embeddings/oleObject3.bin"/><Relationship Id="rId10" Type="http://schemas.openxmlformats.org/officeDocument/2006/relationships/image" Target="../media/image62.emf"/><Relationship Id="rId4" Type="http://schemas.openxmlformats.org/officeDocument/2006/relationships/image" Target="../media/image12.png"/><Relationship Id="rId9" Type="http://schemas.openxmlformats.org/officeDocument/2006/relationships/image" Target="../media/image590.png"/><Relationship Id="rId14" Type="http://schemas.openxmlformats.org/officeDocument/2006/relationships/image" Target="../media/image59.wmf"/></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oleObject" Target="../embeddings/oleObject6.bin"/><Relationship Id="rId3" Type="http://schemas.openxmlformats.org/officeDocument/2006/relationships/notesSlide" Target="../notesSlides/notesSlide17.xml"/><Relationship Id="rId7" Type="http://schemas.openxmlformats.org/officeDocument/2006/relationships/image" Target="../media/image40.png"/><Relationship Id="rId12"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4.png"/><Relationship Id="rId11" Type="http://schemas.openxmlformats.org/officeDocument/2006/relationships/image" Target="../media/image63.wmf"/><Relationship Id="rId5" Type="http://schemas.openxmlformats.org/officeDocument/2006/relationships/image" Target="../media/image63.png"/><Relationship Id="rId10" Type="http://schemas.openxmlformats.org/officeDocument/2006/relationships/oleObject" Target="../embeddings/oleObject5.bin"/><Relationship Id="rId4" Type="http://schemas.openxmlformats.org/officeDocument/2006/relationships/image" Target="../media/image12.png"/><Relationship Id="rId9" Type="http://schemas.openxmlformats.org/officeDocument/2006/relationships/image" Target="../media/image62.emf"/><Relationship Id="rId14" Type="http://schemas.openxmlformats.org/officeDocument/2006/relationships/image" Target="../media/image64.w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5.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50.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72.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2.png"/><Relationship Id="rId7" Type="http://schemas.openxmlformats.org/officeDocument/2006/relationships/image" Target="../media/image7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28.png"/><Relationship Id="rId4" Type="http://schemas.openxmlformats.org/officeDocument/2006/relationships/image" Target="../media/image75.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12.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8.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4.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28.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20.emf"/></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2.emf"/></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08613" y="2586950"/>
            <a:ext cx="6248400" cy="1223050"/>
          </a:xfrm>
          <a:prstGeom prst="roundRect">
            <a:avLst>
              <a:gd name="adj" fmla="val 12012"/>
            </a:avLst>
          </a:prstGeom>
          <a:solidFill>
            <a:schemeClr val="bg1"/>
          </a:solidFill>
          <a:ln w="317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012" y="1600200"/>
            <a:ext cx="5818909" cy="9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3179" t="17288" r="27814" b="50000"/>
          <a:stretch/>
        </p:blipFill>
        <p:spPr>
          <a:xfrm>
            <a:off x="183271" y="188710"/>
            <a:ext cx="2939341" cy="573290"/>
          </a:xfrm>
          <a:prstGeom prst="rect">
            <a:avLst/>
          </a:prstGeom>
        </p:spPr>
      </p:pic>
      <p:cxnSp>
        <p:nvCxnSpPr>
          <p:cNvPr id="9" name="Straight Connector 8"/>
          <p:cNvCxnSpPr/>
          <p:nvPr/>
        </p:nvCxnSpPr>
        <p:spPr>
          <a:xfrm>
            <a:off x="531812" y="7620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349" y="838200"/>
            <a:ext cx="1864801"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15050"/>
          <a:stretch/>
        </p:blipFill>
        <p:spPr bwMode="auto">
          <a:xfrm>
            <a:off x="4148569" y="2586950"/>
            <a:ext cx="1067955" cy="112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9034" y="2589832"/>
            <a:ext cx="5607558" cy="103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r="2520" b="30085"/>
          <a:stretch/>
        </p:blipFill>
        <p:spPr bwMode="auto">
          <a:xfrm>
            <a:off x="6094412" y="3236382"/>
            <a:ext cx="477981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166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765" y="237867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TextBox 21"/>
              <p:cNvSpPr txBox="1"/>
              <p:nvPr/>
            </p:nvSpPr>
            <p:spPr>
              <a:xfrm>
                <a:off x="912812" y="2882832"/>
                <a:ext cx="7411669" cy="918265"/>
              </a:xfrm>
              <a:prstGeom prst="rect">
                <a:avLst/>
              </a:prstGeom>
              <a:noFill/>
            </p:spPr>
            <p:txBody>
              <a:bodyPr wrap="square" rtlCol="0">
                <a:spAutoFit/>
              </a:bodyPr>
              <a:lstStyle/>
              <a:p>
                <a:pPr algn="just"/>
                <a:r>
                  <a:rPr lang="en-US" b="1" smtClean="0">
                    <a:latin typeface="Arial" pitchFamily="34" charset="0"/>
                    <a:cs typeface="Arial" pitchFamily="34" charset="0"/>
                  </a:rPr>
                  <a:t>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d>
                          <m:dPr>
                            <m:ctrlPr>
                              <a:rPr lang="en-US" b="1" i="1">
                                <a:latin typeface="Cambria Math"/>
                                <a:cs typeface="Arial" pitchFamily="34" charset="0"/>
                              </a:rPr>
                            </m:ctrlPr>
                          </m:dPr>
                          <m:e>
                            <m:r>
                              <a:rPr lang="en-US" b="1" i="1">
                                <a:latin typeface="Cambria Math"/>
                                <a:cs typeface="Arial" pitchFamily="34" charset="0"/>
                              </a:rPr>
                              <m:t>𝑶</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𝟏𝟐𝟎</m:t>
                                </m:r>
                              </m:e>
                              <m:sup>
                                <m:r>
                                  <a:rPr lang="en-US" b="1" i="1">
                                    <a:latin typeface="Cambria Math"/>
                                    <a:cs typeface="Arial" pitchFamily="34" charset="0"/>
                                  </a:rPr>
                                  <m:t>𝟎</m:t>
                                </m:r>
                              </m:sup>
                            </m:sSup>
                            <m:r>
                              <a:rPr lang="en-US" b="1" i="1">
                                <a:latin typeface="Cambria Math"/>
                                <a:cs typeface="Arial" pitchFamily="34" charset="0"/>
                              </a:rPr>
                              <m:t> </m:t>
                            </m:r>
                          </m:e>
                        </m:d>
                      </m:sub>
                    </m:sSub>
                  </m:oMath>
                </a14:m>
                <a:r>
                  <a:rPr lang="en-US" b="1" smtClean="0">
                    <a:latin typeface="Arial" pitchFamily="34" charset="0"/>
                    <a:cs typeface="Arial" pitchFamily="34" charset="0"/>
                  </a:rPr>
                  <a:t> biến điểm A thành B, biến B thành C, biến C thành A </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12812" y="2882832"/>
                <a:ext cx="7411669" cy="918265"/>
              </a:xfrm>
              <a:prstGeom prst="rect">
                <a:avLst/>
              </a:prstGeom>
              <a:blipFill rotWithShape="1">
                <a:blip r:embed="rId4"/>
                <a:stretch>
                  <a:fillRect l="-1316" t="-5298" r="-1234" b="-14570"/>
                </a:stretch>
              </a:blipFill>
            </p:spPr>
            <p:txBody>
              <a:bodyPr/>
              <a:lstStyle/>
              <a:p>
                <a:r>
                  <a:rPr lang="en-US">
                    <a:noFill/>
                  </a:rPr>
                  <a:t> </a:t>
                </a:r>
              </a:p>
            </p:txBody>
          </p:sp>
        </mc:Fallback>
      </mc:AlternateContent>
      <p:grpSp>
        <p:nvGrpSpPr>
          <p:cNvPr id="2" name="Group 1"/>
          <p:cNvGrpSpPr/>
          <p:nvPr/>
        </p:nvGrpSpPr>
        <p:grpSpPr>
          <a:xfrm>
            <a:off x="150376" y="762000"/>
            <a:ext cx="11735236" cy="1523605"/>
            <a:chOff x="150376" y="733406"/>
            <a:chExt cx="11735236" cy="1523605"/>
          </a:xfrm>
        </p:grpSpPr>
        <p:sp>
          <p:nvSpPr>
            <p:cNvPr id="8" name="Rounded Rectangle 7"/>
            <p:cNvSpPr/>
            <p:nvPr/>
          </p:nvSpPr>
          <p:spPr>
            <a:xfrm>
              <a:off x="1742930" y="764984"/>
              <a:ext cx="10142682" cy="1415807"/>
            </a:xfrm>
            <a:prstGeom prst="roundRect">
              <a:avLst>
                <a:gd name="adj" fmla="val 2887"/>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3" name="TextBox 12"/>
                <p:cNvSpPr txBox="1"/>
                <p:nvPr/>
              </p:nvSpPr>
              <p:spPr>
                <a:xfrm>
                  <a:off x="1827212" y="762000"/>
                  <a:ext cx="9829800" cy="1471343"/>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Trong Hình 1.25 , ABC là tam giác đều, có tâm O. </a:t>
                  </a:r>
                </a:p>
                <a:p>
                  <a:pPr algn="just"/>
                  <a:r>
                    <a:rPr lang="en-US" sz="2500" b="1" smtClean="0">
                      <a:latin typeface="Arial" pitchFamily="34" charset="0"/>
                      <a:cs typeface="Arial" pitchFamily="34" charset="0"/>
                    </a:rPr>
                    <a:t>Tìm ảnh của đoạn thẳng AB và ảnh của tam giác ABC qua phép quay</a:t>
                  </a:r>
                  <a:r>
                    <a:rPr lang="en-US" sz="2800" b="1">
                      <a:cs typeface="Arial" pitchFamily="34" charset="0"/>
                    </a:rPr>
                    <a:t> </a:t>
                  </a:r>
                  <a14:m>
                    <m:oMath xmlns:m="http://schemas.openxmlformats.org/officeDocument/2006/math">
                      <m:sSub>
                        <m:sSubPr>
                          <m:ctrlPr>
                            <a:rPr lang="en-US" sz="2800" b="1" i="1">
                              <a:latin typeface="Cambria Math"/>
                              <a:cs typeface="Arial" pitchFamily="34" charset="0"/>
                            </a:rPr>
                          </m:ctrlPr>
                        </m:sSubPr>
                        <m:e>
                          <m:r>
                            <a:rPr lang="en-US" sz="2800" b="1" i="1">
                              <a:latin typeface="Cambria Math"/>
                              <a:cs typeface="Arial" pitchFamily="34" charset="0"/>
                            </a:rPr>
                            <m:t>𝑸</m:t>
                          </m:r>
                        </m:e>
                        <m:sub>
                          <m:d>
                            <m:dPr>
                              <m:ctrlPr>
                                <a:rPr lang="en-US" sz="2800" b="1" i="1">
                                  <a:latin typeface="Cambria Math"/>
                                  <a:cs typeface="Arial" pitchFamily="34" charset="0"/>
                                </a:rPr>
                              </m:ctrlPr>
                            </m:dPr>
                            <m:e>
                              <m:r>
                                <a:rPr lang="en-US" sz="2800" b="1" i="1">
                                  <a:latin typeface="Cambria Math"/>
                                  <a:cs typeface="Arial" pitchFamily="34" charset="0"/>
                                </a:rPr>
                                <m:t>𝑶</m:t>
                              </m:r>
                              <m:r>
                                <a:rPr lang="en-US" sz="2800" b="1" i="1">
                                  <a:latin typeface="Cambria Math"/>
                                  <a:cs typeface="Arial" pitchFamily="34" charset="0"/>
                                </a:rPr>
                                <m:t>,</m:t>
                              </m:r>
                              <m:sSup>
                                <m:sSupPr>
                                  <m:ctrlPr>
                                    <a:rPr lang="en-US" sz="2800" b="1" i="1">
                                      <a:latin typeface="Cambria Math"/>
                                      <a:cs typeface="Arial" pitchFamily="34" charset="0"/>
                                    </a:rPr>
                                  </m:ctrlPr>
                                </m:sSupPr>
                                <m:e>
                                  <m:r>
                                    <a:rPr lang="en-US" sz="2800" b="1" i="1" smtClean="0">
                                      <a:latin typeface="Cambria Math"/>
                                      <a:cs typeface="Arial" pitchFamily="34" charset="0"/>
                                    </a:rPr>
                                    <m:t>𝟏𝟐</m:t>
                                  </m:r>
                                  <m:r>
                                    <a:rPr lang="en-US" sz="2800" b="1" i="1">
                                      <a:latin typeface="Cambria Math"/>
                                      <a:cs typeface="Arial" pitchFamily="34" charset="0"/>
                                    </a:rPr>
                                    <m:t>𝟎</m:t>
                                  </m:r>
                                </m:e>
                                <m:sup>
                                  <m:r>
                                    <a:rPr lang="en-US" sz="2800" b="1" i="1">
                                      <a:latin typeface="Cambria Math"/>
                                      <a:cs typeface="Arial" pitchFamily="34" charset="0"/>
                                    </a:rPr>
                                    <m:t>𝟎</m:t>
                                  </m:r>
                                </m:sup>
                              </m:sSup>
                              <m:r>
                                <a:rPr lang="en-US" sz="2800" b="1" i="1">
                                  <a:latin typeface="Cambria Math"/>
                                  <a:cs typeface="Arial" pitchFamily="34" charset="0"/>
                                </a:rPr>
                                <m:t> </m:t>
                              </m:r>
                            </m:e>
                          </m:d>
                        </m:sub>
                      </m:sSub>
                    </m:oMath>
                  </a14:m>
                  <a:r>
                    <a:rPr lang="en-US" sz="2800" b="1">
                      <a:latin typeface="Arial" pitchFamily="34" charset="0"/>
                      <a:cs typeface="Arial" pitchFamily="34" charset="0"/>
                    </a:rPr>
                    <a:t> </a:t>
                  </a:r>
                  <a:endParaRPr lang="vi-VN" sz="25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27212" y="762000"/>
                  <a:ext cx="9829800" cy="1471343"/>
                </a:xfrm>
                <a:prstGeom prst="rect">
                  <a:avLst/>
                </a:prstGeom>
                <a:blipFill rotWithShape="1">
                  <a:blip r:embed="rId5"/>
                  <a:stretch>
                    <a:fillRect l="-744" t="-2075" r="-682"/>
                  </a:stretch>
                </a:blipFill>
              </p:spPr>
              <p:txBody>
                <a:bodyPr/>
                <a:lstStyle/>
                <a:p>
                  <a:r>
                    <a:rPr lang="en-US">
                      <a:noFill/>
                    </a:rPr>
                    <a:t> </a:t>
                  </a:r>
                </a:p>
              </p:txBody>
            </p:sp>
          </mc:Fallback>
        </mc:AlternateContent>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3493" t="12538" r="16345" b="11211"/>
            <a:stretch/>
          </p:blipFill>
          <p:spPr>
            <a:xfrm>
              <a:off x="150376" y="733406"/>
              <a:ext cx="1515280" cy="1523605"/>
            </a:xfrm>
            <a:prstGeom prst="rect">
              <a:avLst/>
            </a:prstGeom>
          </p:spPr>
        </p:pic>
        <p:sp>
          <p:nvSpPr>
            <p:cNvPr id="23" name="Rectangle 22"/>
            <p:cNvSpPr/>
            <p:nvPr/>
          </p:nvSpPr>
          <p:spPr>
            <a:xfrm>
              <a:off x="578154" y="1165128"/>
              <a:ext cx="635687"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24" name="Picture 23"/>
            <p:cNvPicPr>
              <a:picLocks noChangeAspect="1" noChangeArrowheads="1"/>
            </p:cNvPicPr>
            <p:nvPr/>
          </p:nvPicPr>
          <p:blipFill rotWithShape="1">
            <a:blip r:embed="rId7">
              <a:extLst>
                <a:ext uri="{28A0092B-C50C-407E-A947-70E740481C1C}">
                  <a14:useLocalDpi xmlns:a14="http://schemas.microsoft.com/office/drawing/2010/main" val="0"/>
                </a:ext>
              </a:extLst>
            </a:blip>
            <a:srcRect r="8652" b="33102"/>
            <a:stretch/>
          </p:blipFill>
          <p:spPr bwMode="auto">
            <a:xfrm>
              <a:off x="212503" y="1044071"/>
              <a:ext cx="1313241" cy="34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30" name="TextBox 29"/>
              <p:cNvSpPr txBox="1"/>
              <p:nvPr/>
            </p:nvSpPr>
            <p:spPr>
              <a:xfrm>
                <a:off x="912812" y="3894418"/>
                <a:ext cx="7716469" cy="1287597"/>
              </a:xfrm>
              <a:prstGeom prst="rect">
                <a:avLst/>
              </a:prstGeom>
              <a:noFill/>
            </p:spPr>
            <p:txBody>
              <a:bodyPr wrap="square" rtlCol="0">
                <a:spAutoFit/>
              </a:bodyPr>
              <a:lstStyle/>
              <a:p>
                <a:pPr algn="just"/>
                <a:r>
                  <a:rPr lang="en-US" b="1" smtClean="0">
                    <a:latin typeface="Arial" pitchFamily="34" charset="0"/>
                    <a:cs typeface="Arial" pitchFamily="34" charset="0"/>
                  </a:rPr>
                  <a:t>Do đó phép </a:t>
                </a:r>
                <a:r>
                  <a:rPr lang="en-US" b="1">
                    <a:latin typeface="Arial" pitchFamily="34" charset="0"/>
                    <a:cs typeface="Arial" pitchFamily="34" charset="0"/>
                  </a:rPr>
                  <a:t>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d>
                          <m:dPr>
                            <m:ctrlPr>
                              <a:rPr lang="en-US" b="1" i="1">
                                <a:latin typeface="Cambria Math"/>
                                <a:cs typeface="Arial" pitchFamily="34" charset="0"/>
                              </a:rPr>
                            </m:ctrlPr>
                          </m:dPr>
                          <m:e>
                            <m:r>
                              <a:rPr lang="en-US" b="1" i="1">
                                <a:latin typeface="Cambria Math"/>
                                <a:cs typeface="Arial" pitchFamily="34" charset="0"/>
                              </a:rPr>
                              <m:t>𝑶</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𝟏𝟐𝟎</m:t>
                                </m:r>
                              </m:e>
                              <m:sup>
                                <m:r>
                                  <a:rPr lang="en-US" b="1" i="1">
                                    <a:latin typeface="Cambria Math"/>
                                    <a:cs typeface="Arial" pitchFamily="34" charset="0"/>
                                  </a:rPr>
                                  <m:t>𝟎</m:t>
                                </m:r>
                              </m:sup>
                            </m:sSup>
                            <m:r>
                              <a:rPr lang="en-US" b="1" i="1">
                                <a:latin typeface="Cambria Math"/>
                                <a:cs typeface="Arial" pitchFamily="34" charset="0"/>
                              </a:rPr>
                              <m:t> </m:t>
                            </m:r>
                          </m:e>
                        </m:d>
                      </m:sub>
                    </m:sSub>
                  </m:oMath>
                </a14:m>
                <a:r>
                  <a:rPr lang="en-US" b="1">
                    <a:latin typeface="Arial" pitchFamily="34" charset="0"/>
                    <a:cs typeface="Arial" pitchFamily="34" charset="0"/>
                  </a:rPr>
                  <a:t> </a:t>
                </a:r>
                <a:r>
                  <a:rPr lang="en-US" b="1" smtClean="0">
                    <a:latin typeface="Arial" pitchFamily="34" charset="0"/>
                    <a:cs typeface="Arial" pitchFamily="34" charset="0"/>
                  </a:rPr>
                  <a:t>biến đoạn thẳng AB thành đoạn thẳng BC và biến tam giác ABC thành chính nó.</a:t>
                </a:r>
                <a:endParaRPr lang="vi-VN" b="1">
                  <a:solidFill>
                    <a:schemeClr val="accent2">
                      <a:lumMod val="75000"/>
                    </a:schemeClr>
                  </a:solidFill>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12812" y="3894418"/>
                <a:ext cx="7716469" cy="1287597"/>
              </a:xfrm>
              <a:prstGeom prst="rect">
                <a:avLst/>
              </a:prstGeom>
              <a:blipFill rotWithShape="1">
                <a:blip r:embed="rId8"/>
                <a:stretch>
                  <a:fillRect l="-1264" t="-3791" r="-1185" b="-10427"/>
                </a:stretch>
              </a:blipFill>
            </p:spPr>
            <p:txBody>
              <a:bodyPr/>
              <a:lstStyle/>
              <a:p>
                <a:r>
                  <a:rPr lang="en-US">
                    <a:noFill/>
                  </a:rPr>
                  <a:t> </a:t>
                </a:r>
              </a:p>
            </p:txBody>
          </p:sp>
        </mc:Fallback>
      </mc:AlternateContent>
      <p:grpSp>
        <p:nvGrpSpPr>
          <p:cNvPr id="4" name="Group 3"/>
          <p:cNvGrpSpPr/>
          <p:nvPr/>
        </p:nvGrpSpPr>
        <p:grpSpPr>
          <a:xfrm>
            <a:off x="8990012" y="2361249"/>
            <a:ext cx="2819400" cy="2820351"/>
            <a:chOff x="8990012" y="2252412"/>
            <a:chExt cx="2819400" cy="2820351"/>
          </a:xfrm>
        </p:grpSpPr>
        <p:pic>
          <p:nvPicPr>
            <p:cNvPr id="2150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90012" y="2252412"/>
              <a:ext cx="28194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9904412" y="4734209"/>
              <a:ext cx="1257897" cy="338554"/>
            </a:xfrm>
            <a:prstGeom prst="rect">
              <a:avLst/>
            </a:prstGeom>
            <a:noFill/>
          </p:spPr>
          <p:txBody>
            <a:bodyPr wrap="square" rtlCol="0">
              <a:spAutoFit/>
            </a:bodyPr>
            <a:lstStyle/>
            <a:p>
              <a:pPr algn="ctr"/>
              <a:r>
                <a:rPr lang="en-US" sz="1600" b="1" smtClean="0">
                  <a:solidFill>
                    <a:srgbClr val="0F3D13"/>
                  </a:solidFill>
                  <a:latin typeface="Arial" pitchFamily="34" charset="0"/>
                  <a:cs typeface="Arial" pitchFamily="34" charset="0"/>
                </a:rPr>
                <a:t>Hình 1.25</a:t>
              </a:r>
            </a:p>
          </p:txBody>
        </p:sp>
      </p:grpSp>
      <p:sp>
        <p:nvSpPr>
          <p:cNvPr id="18" name="AutoShape 4"/>
          <p:cNvSpPr>
            <a:spLocks noChangeArrowheads="1"/>
          </p:cNvSpPr>
          <p:nvPr/>
        </p:nvSpPr>
        <p:spPr bwMode="gray">
          <a:xfrm>
            <a:off x="464676" y="95248"/>
            <a:ext cx="4334151"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2 . TÍNH CHẤT CỦA PHÉP QUAY </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351"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45096" y="730527"/>
            <a:ext cx="11582401" cy="1481229"/>
            <a:chOff x="150812" y="804771"/>
            <a:chExt cx="11582401" cy="1481229"/>
          </a:xfrm>
        </p:grpSpPr>
        <p:sp>
          <p:nvSpPr>
            <p:cNvPr id="8" name="Rounded Rectangle 7"/>
            <p:cNvSpPr/>
            <p:nvPr/>
          </p:nvSpPr>
          <p:spPr>
            <a:xfrm>
              <a:off x="1979613" y="807185"/>
              <a:ext cx="9753600" cy="1400659"/>
            </a:xfrm>
            <a:prstGeom prst="roundRect">
              <a:avLst>
                <a:gd name="adj" fmla="val 5381"/>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0" name="TextBox 9"/>
                <p:cNvSpPr txBox="1"/>
                <p:nvPr/>
              </p:nvSpPr>
              <p:spPr>
                <a:xfrm>
                  <a:off x="2139948" y="988644"/>
                  <a:ext cx="9446580" cy="1193574"/>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Trong Hình 1.26 , ABCDEF là lục giác đều tâm O. Tìm ảnh của tam giác ACE qua các phép quay</a:t>
                  </a:r>
                  <a:r>
                    <a:rPr lang="en-US" sz="2800" b="1">
                      <a:cs typeface="Arial" pitchFamily="34" charset="0"/>
                    </a:rPr>
                    <a:t> </a:t>
                  </a:r>
                  <a14:m>
                    <m:oMath xmlns:m="http://schemas.openxmlformats.org/officeDocument/2006/math">
                      <m:sSub>
                        <m:sSubPr>
                          <m:ctrlPr>
                            <a:rPr lang="en-US" sz="2800" b="1" i="1">
                              <a:latin typeface="Cambria Math"/>
                              <a:cs typeface="Arial" pitchFamily="34" charset="0"/>
                            </a:rPr>
                          </m:ctrlPr>
                        </m:sSubPr>
                        <m:e>
                          <m:r>
                            <a:rPr lang="en-US" sz="2800" b="1" i="1">
                              <a:latin typeface="Cambria Math"/>
                              <a:cs typeface="Arial" pitchFamily="34" charset="0"/>
                            </a:rPr>
                            <m:t>𝑸</m:t>
                          </m:r>
                        </m:e>
                        <m:sub>
                          <m:d>
                            <m:dPr>
                              <m:ctrlPr>
                                <a:rPr lang="en-US" sz="2800" b="1" i="1">
                                  <a:latin typeface="Cambria Math"/>
                                  <a:cs typeface="Arial" pitchFamily="34" charset="0"/>
                                </a:rPr>
                              </m:ctrlPr>
                            </m:dPr>
                            <m:e>
                              <m:r>
                                <a:rPr lang="en-US" sz="2800" b="1" i="1">
                                  <a:latin typeface="Cambria Math"/>
                                  <a:cs typeface="Arial" pitchFamily="34" charset="0"/>
                                </a:rPr>
                                <m:t>𝑶</m:t>
                              </m:r>
                              <m:r>
                                <a:rPr lang="en-US" sz="2800" b="1" i="1">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ea typeface="Cambria Math"/>
                                      <a:cs typeface="Arial" pitchFamily="34" charset="0"/>
                                    </a:rPr>
                                    <m:t>𝝅</m:t>
                                  </m:r>
                                </m:num>
                                <m:den>
                                  <m:r>
                                    <a:rPr lang="en-US" sz="2800" b="1" i="1" smtClean="0">
                                      <a:latin typeface="Cambria Math"/>
                                      <a:cs typeface="Arial" pitchFamily="34" charset="0"/>
                                    </a:rPr>
                                    <m:t>𝟑</m:t>
                                  </m:r>
                                </m:den>
                              </m:f>
                              <m:r>
                                <a:rPr lang="en-US" sz="2800" b="1" i="1">
                                  <a:latin typeface="Cambria Math"/>
                                  <a:cs typeface="Arial" pitchFamily="34" charset="0"/>
                                </a:rPr>
                                <m:t> </m:t>
                              </m:r>
                            </m:e>
                          </m:d>
                        </m:sub>
                      </m:sSub>
                    </m:oMath>
                  </a14:m>
                  <a:r>
                    <a:rPr lang="en-US" sz="2600" b="1" smtClean="0">
                      <a:latin typeface="Arial" pitchFamily="34" charset="0"/>
                      <a:cs typeface="Arial" pitchFamily="34" charset="0"/>
                    </a:rPr>
                    <a:t>, </a:t>
                  </a:r>
                  <a14:m>
                    <m:oMath xmlns:m="http://schemas.openxmlformats.org/officeDocument/2006/math">
                      <m:sSub>
                        <m:sSubPr>
                          <m:ctrlPr>
                            <a:rPr lang="en-US" sz="2800" b="1" i="1">
                              <a:latin typeface="Cambria Math"/>
                              <a:cs typeface="Arial" pitchFamily="34" charset="0"/>
                            </a:rPr>
                          </m:ctrlPr>
                        </m:sSubPr>
                        <m:e>
                          <m:r>
                            <a:rPr lang="en-US" sz="2800" b="1" i="1">
                              <a:latin typeface="Cambria Math"/>
                              <a:cs typeface="Arial" pitchFamily="34" charset="0"/>
                            </a:rPr>
                            <m:t>𝑸</m:t>
                          </m:r>
                        </m:e>
                        <m:sub>
                          <m:d>
                            <m:dPr>
                              <m:ctrlPr>
                                <a:rPr lang="en-US" sz="2800" b="1" i="1">
                                  <a:latin typeface="Cambria Math"/>
                                  <a:cs typeface="Arial" pitchFamily="34" charset="0"/>
                                </a:rPr>
                              </m:ctrlPr>
                            </m:dPr>
                            <m:e>
                              <m:r>
                                <a:rPr lang="en-US" sz="2800" b="1" i="1">
                                  <a:latin typeface="Cambria Math"/>
                                  <a:cs typeface="Arial" pitchFamily="34" charset="0"/>
                                </a:rPr>
                                <m:t>𝑶</m:t>
                              </m:r>
                              <m:r>
                                <a:rPr lang="en-US" sz="2800" b="1" i="1">
                                  <a:latin typeface="Cambria Math"/>
                                  <a:cs typeface="Arial" pitchFamily="34" charset="0"/>
                                </a:rPr>
                                <m:t>,−</m:t>
                              </m:r>
                              <m:f>
                                <m:fPr>
                                  <m:ctrlPr>
                                    <a:rPr lang="en-US" sz="2800" b="1" i="1">
                                      <a:latin typeface="Cambria Math"/>
                                      <a:cs typeface="Arial" pitchFamily="34" charset="0"/>
                                    </a:rPr>
                                  </m:ctrlPr>
                                </m:fPr>
                                <m:num>
                                  <m:r>
                                    <a:rPr lang="en-US" sz="2800" b="1" i="1" smtClean="0">
                                      <a:latin typeface="Cambria Math"/>
                                      <a:cs typeface="Arial" pitchFamily="34" charset="0"/>
                                    </a:rPr>
                                    <m:t>𝟐</m:t>
                                  </m:r>
                                  <m:r>
                                    <a:rPr lang="en-US" sz="2800" b="1" i="1">
                                      <a:latin typeface="Cambria Math"/>
                                      <a:ea typeface="Cambria Math"/>
                                      <a:cs typeface="Arial" pitchFamily="34" charset="0"/>
                                    </a:rPr>
                                    <m:t>𝝅</m:t>
                                  </m:r>
                                </m:num>
                                <m:den>
                                  <m:r>
                                    <a:rPr lang="en-US" sz="2800" b="1" i="1">
                                      <a:latin typeface="Cambria Math"/>
                                      <a:cs typeface="Arial" pitchFamily="34" charset="0"/>
                                    </a:rPr>
                                    <m:t>𝟑</m:t>
                                  </m:r>
                                </m:den>
                              </m:f>
                            </m:e>
                          </m:d>
                        </m:sub>
                      </m:sSub>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139948" y="988644"/>
                  <a:ext cx="9446580" cy="1193574"/>
                </a:xfrm>
                <a:prstGeom prst="rect">
                  <a:avLst/>
                </a:prstGeom>
                <a:blipFill rotWithShape="1">
                  <a:blip r:embed="rId4"/>
                  <a:stretch>
                    <a:fillRect l="-774" t="-3571" r="-903"/>
                  </a:stretch>
                </a:blipFill>
              </p:spPr>
              <p:txBody>
                <a:bodyPr/>
                <a:lstStyle/>
                <a:p>
                  <a:r>
                    <a:rPr lang="en-US">
                      <a:noFill/>
                    </a:rPr>
                    <a:t> </a:t>
                  </a:r>
                </a:p>
              </p:txBody>
            </p:sp>
          </mc:Fallback>
        </mc:AlternateContent>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804771"/>
              <a:ext cx="1697706" cy="148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18526" y="1227364"/>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94" y="1125433"/>
              <a:ext cx="1319140" cy="48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AutoShape 4"/>
          <p:cNvSpPr>
            <a:spLocks noChangeArrowheads="1"/>
          </p:cNvSpPr>
          <p:nvPr/>
        </p:nvSpPr>
        <p:spPr bwMode="gray">
          <a:xfrm>
            <a:off x="464676" y="95248"/>
            <a:ext cx="4334151"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2 . TÍNH CHẤT CỦA PHÉP QUAY </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8650922" y="2303685"/>
            <a:ext cx="3076575" cy="3047192"/>
            <a:chOff x="8650922" y="2303685"/>
            <a:chExt cx="3076575" cy="3047192"/>
          </a:xfrm>
        </p:grpSpPr>
        <p:pic>
          <p:nvPicPr>
            <p:cNvPr id="2253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0922" y="2303685"/>
              <a:ext cx="3076575"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599612" y="5012323"/>
              <a:ext cx="1257897" cy="338554"/>
            </a:xfrm>
            <a:prstGeom prst="rect">
              <a:avLst/>
            </a:prstGeom>
            <a:noFill/>
          </p:spPr>
          <p:txBody>
            <a:bodyPr wrap="square" rtlCol="0">
              <a:spAutoFit/>
            </a:bodyPr>
            <a:lstStyle/>
            <a:p>
              <a:pPr algn="ctr"/>
              <a:r>
                <a:rPr lang="en-US" sz="1600" b="1" smtClean="0">
                  <a:solidFill>
                    <a:srgbClr val="0F3D13"/>
                  </a:solidFill>
                  <a:latin typeface="Arial" pitchFamily="34" charset="0"/>
                  <a:cs typeface="Arial" pitchFamily="34" charset="0"/>
                </a:rPr>
                <a:t>Hình 1.26</a:t>
              </a:r>
            </a:p>
          </p:txBody>
        </p:sp>
      </p:grpSp>
      <mc:AlternateContent xmlns:mc="http://schemas.openxmlformats.org/markup-compatibility/2006" xmlns:a14="http://schemas.microsoft.com/office/drawing/2010/main">
        <mc:Choice Requires="a14">
          <p:sp>
            <p:nvSpPr>
              <p:cNvPr id="13" name="TextBox 12"/>
              <p:cNvSpPr txBox="1"/>
              <p:nvPr/>
            </p:nvSpPr>
            <p:spPr>
              <a:xfrm>
                <a:off x="334378" y="2743200"/>
                <a:ext cx="7761503" cy="879215"/>
              </a:xfrm>
              <a:prstGeom prst="rect">
                <a:avLst/>
              </a:prstGeom>
              <a:noFill/>
            </p:spPr>
            <p:txBody>
              <a:bodyPr wrap="square" rtlCol="0">
                <a:spAutoFit/>
              </a:bodyPr>
              <a:lstStyle/>
              <a:p>
                <a:pPr algn="just"/>
                <a:r>
                  <a:rPr lang="en-US" sz="2200" b="1" smtClean="0">
                    <a:latin typeface="Arial" pitchFamily="34" charset="0"/>
                    <a:cs typeface="Arial" pitchFamily="34" charset="0"/>
                  </a:rPr>
                  <a:t>Vì ABCDEF là lục giác đều nên OA=OB=OC=OD=OE=OF và </a:t>
                </a:r>
                <a14:m>
                  <m:oMath xmlns:m="http://schemas.openxmlformats.org/officeDocument/2006/math">
                    <m:acc>
                      <m:accPr>
                        <m:chr m:val="̂"/>
                        <m:ctrlPr>
                          <a:rPr lang="en-US" sz="2200" b="1" i="1" smtClean="0">
                            <a:latin typeface="Cambria Math"/>
                            <a:cs typeface="Arial" pitchFamily="34" charset="0"/>
                          </a:rPr>
                        </m:ctrlPr>
                      </m:accPr>
                      <m:e>
                        <m:r>
                          <a:rPr lang="en-US" sz="2200" b="1" i="1" smtClean="0">
                            <a:latin typeface="Cambria Math"/>
                            <a:cs typeface="Arial" pitchFamily="34" charset="0"/>
                          </a:rPr>
                          <m:t>𝑨𝑶𝑩</m:t>
                        </m:r>
                      </m:e>
                    </m:acc>
                    <m:r>
                      <a:rPr lang="en-US" sz="2200" b="1" i="1" smtClean="0">
                        <a:latin typeface="Cambria Math"/>
                        <a:cs typeface="Arial" pitchFamily="34" charset="0"/>
                      </a:rPr>
                      <m:t>=</m:t>
                    </m:r>
                  </m:oMath>
                </a14:m>
                <a:r>
                  <a:rPr lang="en-US" sz="2200" b="1">
                    <a:cs typeface="Arial" pitchFamily="34" charset="0"/>
                  </a:rPr>
                  <a:t> </a:t>
                </a:r>
                <a14:m>
                  <m:oMath xmlns:m="http://schemas.openxmlformats.org/officeDocument/2006/math">
                    <m:acc>
                      <m:accPr>
                        <m:chr m:val="̂"/>
                        <m:ctrlPr>
                          <a:rPr lang="en-US" sz="2200" b="1" i="1">
                            <a:latin typeface="Cambria Math"/>
                            <a:cs typeface="Arial" pitchFamily="34" charset="0"/>
                          </a:rPr>
                        </m:ctrlPr>
                      </m:accPr>
                      <m:e>
                        <m:r>
                          <a:rPr lang="en-US" sz="2200" b="1" i="1" smtClean="0">
                            <a:latin typeface="Cambria Math"/>
                            <a:cs typeface="Arial" pitchFamily="34" charset="0"/>
                          </a:rPr>
                          <m:t>𝑩𝑶𝑪</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𝑪</m:t>
                        </m:r>
                        <m:r>
                          <a:rPr lang="en-US" sz="2200" b="1" i="1">
                            <a:latin typeface="Cambria Math"/>
                            <a:cs typeface="Arial" pitchFamily="34" charset="0"/>
                          </a:rPr>
                          <m:t>𝑶</m:t>
                        </m:r>
                        <m:r>
                          <a:rPr lang="en-US" sz="2200" b="1" i="1" smtClean="0">
                            <a:latin typeface="Cambria Math"/>
                            <a:cs typeface="Arial" pitchFamily="34" charset="0"/>
                          </a:rPr>
                          <m:t>𝑫</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𝑫𝑶𝑬</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𝑬𝑶𝑭</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𝑭𝑶𝑨</m:t>
                        </m:r>
                      </m:e>
                    </m:acc>
                    <m:r>
                      <a:rPr lang="en-US" sz="2200" b="1" i="1">
                        <a:latin typeface="Cambria Math"/>
                        <a:cs typeface="Arial" pitchFamily="34" charset="0"/>
                      </a:rPr>
                      <m:t>=</m:t>
                    </m:r>
                    <m:sSup>
                      <m:sSupPr>
                        <m:ctrlPr>
                          <a:rPr lang="en-US" sz="2200" b="1" i="1" smtClean="0">
                            <a:latin typeface="Cambria Math"/>
                            <a:cs typeface="Arial" pitchFamily="34" charset="0"/>
                          </a:rPr>
                        </m:ctrlPr>
                      </m:sSupPr>
                      <m:e>
                        <m:r>
                          <a:rPr lang="en-US" sz="2200" b="1" i="1" smtClean="0">
                            <a:latin typeface="Cambria Math"/>
                            <a:cs typeface="Arial" pitchFamily="34" charset="0"/>
                          </a:rPr>
                          <m:t>𝟔𝟎</m:t>
                        </m:r>
                      </m:e>
                      <m:sup>
                        <m:r>
                          <a:rPr lang="en-US" sz="2200" b="1" i="1" smtClean="0">
                            <a:latin typeface="Cambria Math"/>
                            <a:cs typeface="Arial" pitchFamily="34" charset="0"/>
                          </a:rPr>
                          <m:t>𝟎</m:t>
                        </m:r>
                      </m:sup>
                    </m:sSup>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ea typeface="Cambria Math"/>
                            <a:cs typeface="Arial" pitchFamily="34" charset="0"/>
                          </a:rPr>
                          <m:t>𝝅</m:t>
                        </m:r>
                      </m:num>
                      <m:den>
                        <m:r>
                          <a:rPr lang="en-US" sz="2200" b="1" i="1" smtClean="0">
                            <a:latin typeface="Cambria Math"/>
                            <a:cs typeface="Arial" pitchFamily="34" charset="0"/>
                          </a:rPr>
                          <m:t>𝟑</m:t>
                        </m:r>
                      </m:den>
                    </m:f>
                  </m:oMath>
                </a14:m>
                <a:endParaRPr lang="vi-VN" sz="22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34378" y="2743200"/>
                <a:ext cx="7761503" cy="879215"/>
              </a:xfrm>
              <a:prstGeom prst="rect">
                <a:avLst/>
              </a:prstGeom>
              <a:blipFill rotWithShape="1">
                <a:blip r:embed="rId8"/>
                <a:stretch>
                  <a:fillRect l="-1021" t="-3472" r="-1021" b="-4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34378" y="3667505"/>
                <a:ext cx="7761503" cy="842538"/>
              </a:xfrm>
              <a:prstGeom prst="rect">
                <a:avLst/>
              </a:prstGeom>
              <a:noFill/>
            </p:spPr>
            <p:txBody>
              <a:bodyPr wrap="square" rtlCol="0">
                <a:spAutoFit/>
              </a:bodyPr>
              <a:lstStyle/>
              <a:p>
                <a:pPr algn="just"/>
                <a:r>
                  <a:rPr lang="en-US" sz="2200" b="1" smtClean="0">
                    <a:latin typeface="Arial" pitchFamily="34" charset="0"/>
                    <a:cs typeface="Arial" pitchFamily="34" charset="0"/>
                  </a:rPr>
                  <a:t>Do đó phép quay </a:t>
                </a:r>
                <a14:m>
                  <m:oMath xmlns:m="http://schemas.openxmlformats.org/officeDocument/2006/math">
                    <m:sSub>
                      <m:sSubPr>
                        <m:ctrlPr>
                          <a:rPr lang="en-US" sz="1800" b="1" i="1">
                            <a:latin typeface="Cambria Math"/>
                            <a:cs typeface="Arial" pitchFamily="34" charset="0"/>
                          </a:rPr>
                        </m:ctrlPr>
                      </m:sSubPr>
                      <m:e>
                        <m:r>
                          <a:rPr lang="en-US" sz="1800" b="1" i="1">
                            <a:latin typeface="Cambria Math"/>
                            <a:cs typeface="Arial" pitchFamily="34" charset="0"/>
                          </a:rPr>
                          <m:t>𝑸</m:t>
                        </m:r>
                      </m:e>
                      <m:sub>
                        <m:d>
                          <m:dPr>
                            <m:ctrlPr>
                              <a:rPr lang="en-US" sz="1800" b="1" i="1">
                                <a:latin typeface="Cambria Math"/>
                                <a:cs typeface="Arial" pitchFamily="34" charset="0"/>
                              </a:rPr>
                            </m:ctrlPr>
                          </m:dPr>
                          <m:e>
                            <m:r>
                              <a:rPr lang="en-US" sz="1800" b="1" i="1" smtClean="0">
                                <a:latin typeface="Cambria Math"/>
                                <a:cs typeface="Arial" pitchFamily="34" charset="0"/>
                              </a:rPr>
                              <m:t>𝑶</m:t>
                            </m:r>
                            <m:r>
                              <a:rPr lang="en-US" sz="1800" b="1" i="1">
                                <a:latin typeface="Cambria Math"/>
                                <a:cs typeface="Arial" pitchFamily="34" charset="0"/>
                              </a:rPr>
                              <m:t>,</m:t>
                            </m:r>
                            <m:f>
                              <m:fPr>
                                <m:ctrlPr>
                                  <a:rPr lang="en-US" sz="2000" b="1" i="1">
                                    <a:latin typeface="Cambria Math"/>
                                    <a:cs typeface="Arial" pitchFamily="34" charset="0"/>
                                  </a:rPr>
                                </m:ctrlPr>
                              </m:fPr>
                              <m:num>
                                <m:r>
                                  <a:rPr lang="en-US" sz="2000" b="1" i="1">
                                    <a:latin typeface="Cambria Math"/>
                                    <a:ea typeface="Cambria Math"/>
                                    <a:cs typeface="Arial" pitchFamily="34" charset="0"/>
                                  </a:rPr>
                                  <m:t>𝝅</m:t>
                                </m:r>
                              </m:num>
                              <m:den>
                                <m:r>
                                  <a:rPr lang="en-US" sz="2000" b="1" i="1">
                                    <a:latin typeface="Cambria Math"/>
                                    <a:cs typeface="Arial" pitchFamily="34" charset="0"/>
                                  </a:rPr>
                                  <m:t>𝟑</m:t>
                                </m:r>
                              </m:den>
                            </m:f>
                          </m:e>
                        </m:d>
                      </m:sub>
                    </m:sSub>
                  </m:oMath>
                </a14:m>
                <a:r>
                  <a:rPr lang="en-US" sz="2000" b="1">
                    <a:latin typeface="Arial" pitchFamily="34" charset="0"/>
                    <a:cs typeface="Arial" pitchFamily="34" charset="0"/>
                  </a:rPr>
                  <a:t> </a:t>
                </a:r>
                <a:r>
                  <a:rPr lang="en-US" sz="2200" b="1" smtClean="0">
                    <a:latin typeface="Arial" pitchFamily="34" charset="0"/>
                    <a:cs typeface="Arial" pitchFamily="34" charset="0"/>
                  </a:rPr>
                  <a:t> biến A, C, E thành B, D, F . </a:t>
                </a:r>
              </a:p>
              <a:p>
                <a:pPr algn="just"/>
                <a:r>
                  <a:rPr lang="en-US" sz="2200" b="1" smtClean="0">
                    <a:latin typeface="Arial" pitchFamily="34" charset="0"/>
                    <a:cs typeface="Arial" pitchFamily="34" charset="0"/>
                  </a:rPr>
                  <a:t>Biến tam giác ACE thành tam giác BDF</a:t>
                </a:r>
                <a:endParaRPr lang="vi-VN" sz="2200"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34378" y="3667505"/>
                <a:ext cx="7761503" cy="842538"/>
              </a:xfrm>
              <a:prstGeom prst="rect">
                <a:avLst/>
              </a:prstGeom>
              <a:blipFill rotWithShape="1">
                <a:blip r:embed="rId9"/>
                <a:stretch>
                  <a:fillRect l="-1021" t="-7971" b="-137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34378" y="4555133"/>
                <a:ext cx="7761503" cy="581378"/>
              </a:xfrm>
              <a:prstGeom prst="rect">
                <a:avLst/>
              </a:prstGeom>
              <a:noFill/>
            </p:spPr>
            <p:txBody>
              <a:bodyPr wrap="square" rtlCol="0">
                <a:spAutoFit/>
              </a:bodyPr>
              <a:lstStyle/>
              <a:p>
                <a:pPr algn="just"/>
                <a:r>
                  <a:rPr lang="en-US" sz="2200" b="1" smtClean="0">
                    <a:latin typeface="Arial" pitchFamily="34" charset="0"/>
                    <a:cs typeface="Arial" pitchFamily="34" charset="0"/>
                  </a:rPr>
                  <a:t>Ta có :  </a:t>
                </a:r>
                <a14:m>
                  <m:oMath xmlns:m="http://schemas.openxmlformats.org/officeDocument/2006/math">
                    <m:acc>
                      <m:accPr>
                        <m:chr m:val="̂"/>
                        <m:ctrlPr>
                          <a:rPr lang="en-US" sz="2200" b="1" i="1">
                            <a:latin typeface="Cambria Math"/>
                            <a:cs typeface="Arial" pitchFamily="34" charset="0"/>
                          </a:rPr>
                        </m:ctrlPr>
                      </m:accPr>
                      <m:e>
                        <m:r>
                          <a:rPr lang="en-US" sz="2200" b="1" i="1" smtClean="0">
                            <a:latin typeface="Cambria Math"/>
                            <a:cs typeface="Arial" pitchFamily="34" charset="0"/>
                          </a:rPr>
                          <m:t>𝑨</m:t>
                        </m:r>
                        <m:r>
                          <a:rPr lang="en-US" sz="2200" b="1" i="1">
                            <a:latin typeface="Cambria Math"/>
                            <a:cs typeface="Arial" pitchFamily="34" charset="0"/>
                          </a:rPr>
                          <m:t>𝑶</m:t>
                        </m:r>
                        <m:r>
                          <a:rPr lang="en-US" sz="2200" b="1" i="1" smtClean="0">
                            <a:latin typeface="Cambria Math"/>
                            <a:cs typeface="Arial" pitchFamily="34" charset="0"/>
                          </a:rPr>
                          <m:t>𝑬</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a:latin typeface="Cambria Math"/>
                            <a:cs typeface="Arial" pitchFamily="34" charset="0"/>
                          </a:rPr>
                          <m:t>𝑨𝑶</m:t>
                        </m:r>
                        <m:r>
                          <a:rPr lang="en-US" sz="2200" b="1" i="1" smtClean="0">
                            <a:latin typeface="Cambria Math"/>
                            <a:cs typeface="Arial" pitchFamily="34" charset="0"/>
                          </a:rPr>
                          <m:t>𝑭</m:t>
                        </m:r>
                      </m:e>
                    </m:acc>
                    <m:r>
                      <a:rPr lang="en-US" sz="2200" b="1" i="1" smtClean="0">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𝑬</m:t>
                        </m:r>
                        <m:r>
                          <a:rPr lang="en-US" sz="2200" b="1" i="1">
                            <a:latin typeface="Cambria Math"/>
                            <a:cs typeface="Arial" pitchFamily="34" charset="0"/>
                          </a:rPr>
                          <m:t>𝑶</m:t>
                        </m:r>
                        <m:r>
                          <a:rPr lang="en-US" sz="2200" b="1" i="1" smtClean="0">
                            <a:latin typeface="Cambria Math"/>
                            <a:cs typeface="Arial" pitchFamily="34" charset="0"/>
                          </a:rPr>
                          <m:t>𝑭</m:t>
                        </m:r>
                      </m:e>
                    </m:acc>
                    <m:r>
                      <a:rPr lang="en-US" sz="2200" b="1" i="1">
                        <a:latin typeface="Cambria Math"/>
                        <a:cs typeface="Arial" pitchFamily="34" charset="0"/>
                      </a:rPr>
                      <m:t>=</m:t>
                    </m:r>
                    <m:f>
                      <m:fPr>
                        <m:ctrlPr>
                          <a:rPr lang="en-US" sz="2200" b="1" i="1">
                            <a:latin typeface="Cambria Math"/>
                            <a:cs typeface="Arial" pitchFamily="34" charset="0"/>
                          </a:rPr>
                        </m:ctrlPr>
                      </m:fPr>
                      <m:num>
                        <m:r>
                          <a:rPr lang="en-US" sz="2200" b="1" i="1" smtClean="0">
                            <a:latin typeface="Cambria Math"/>
                            <a:cs typeface="Arial" pitchFamily="34" charset="0"/>
                          </a:rPr>
                          <m:t>𝟐</m:t>
                        </m:r>
                        <m:r>
                          <a:rPr lang="en-US" sz="2200" b="1" i="1">
                            <a:latin typeface="Cambria Math"/>
                            <a:ea typeface="Cambria Math"/>
                            <a:cs typeface="Arial" pitchFamily="34" charset="0"/>
                          </a:rPr>
                          <m:t>𝝅</m:t>
                        </m:r>
                      </m:num>
                      <m:den>
                        <m:r>
                          <a:rPr lang="en-US" sz="2200" b="1" i="1">
                            <a:latin typeface="Cambria Math"/>
                            <a:cs typeface="Arial" pitchFamily="34" charset="0"/>
                          </a:rPr>
                          <m:t>𝟑</m:t>
                        </m:r>
                      </m:den>
                    </m:f>
                  </m:oMath>
                </a14:m>
                <a:r>
                  <a:rPr lang="en-US" sz="2200" b="1" smtClean="0">
                    <a:latin typeface="Arial" pitchFamily="34" charset="0"/>
                    <a:cs typeface="Arial" pitchFamily="34" charset="0"/>
                  </a:rPr>
                  <a:t>  , </a:t>
                </a:r>
                <a14:m>
                  <m:oMath xmlns:m="http://schemas.openxmlformats.org/officeDocument/2006/math">
                    <m:acc>
                      <m:accPr>
                        <m:chr m:val="̂"/>
                        <m:ctrlPr>
                          <a:rPr lang="en-US" sz="2200" b="1" i="1">
                            <a:latin typeface="Cambria Math"/>
                            <a:cs typeface="Arial" pitchFamily="34" charset="0"/>
                          </a:rPr>
                        </m:ctrlPr>
                      </m:accPr>
                      <m:e>
                        <m:r>
                          <a:rPr lang="en-US" sz="2200" b="1" i="1" smtClean="0">
                            <a:latin typeface="Cambria Math"/>
                            <a:cs typeface="Arial" pitchFamily="34" charset="0"/>
                          </a:rPr>
                          <m:t>𝑪</m:t>
                        </m:r>
                        <m:r>
                          <a:rPr lang="en-US" sz="2200" b="1" i="1">
                            <a:latin typeface="Cambria Math"/>
                            <a:cs typeface="Arial" pitchFamily="34" charset="0"/>
                          </a:rPr>
                          <m:t>𝑶</m:t>
                        </m:r>
                        <m:r>
                          <a:rPr lang="en-US" sz="2200" b="1" i="1" smtClean="0">
                            <a:latin typeface="Cambria Math"/>
                            <a:cs typeface="Arial" pitchFamily="34" charset="0"/>
                          </a:rPr>
                          <m:t>𝑨</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𝑬𝑶𝑪</m:t>
                        </m:r>
                      </m:e>
                    </m:acc>
                    <m:r>
                      <a:rPr lang="en-US" sz="2200" b="1" i="1">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𝟐</m:t>
                        </m:r>
                        <m:r>
                          <a:rPr lang="en-US" sz="2200" b="1" i="1">
                            <a:latin typeface="Cambria Math"/>
                            <a:ea typeface="Cambria Math"/>
                            <a:cs typeface="Arial" pitchFamily="34" charset="0"/>
                          </a:rPr>
                          <m:t>𝝅</m:t>
                        </m:r>
                      </m:num>
                      <m:den>
                        <m:r>
                          <a:rPr lang="en-US" sz="2200" b="1" i="1">
                            <a:latin typeface="Cambria Math"/>
                            <a:cs typeface="Arial" pitchFamily="34" charset="0"/>
                          </a:rPr>
                          <m:t>𝟑</m:t>
                        </m:r>
                      </m:den>
                    </m:f>
                  </m:oMath>
                </a14:m>
                <a:endParaRPr lang="vi-VN" sz="22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34378" y="4555133"/>
                <a:ext cx="7761503" cy="581378"/>
              </a:xfrm>
              <a:prstGeom prst="rect">
                <a:avLst/>
              </a:prstGeom>
              <a:blipFill rotWithShape="1">
                <a:blip r:embed="rId10"/>
                <a:stretch>
                  <a:fillRect l="-1021"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0280" y="5181600"/>
                <a:ext cx="8451132" cy="1232325"/>
              </a:xfrm>
              <a:prstGeom prst="rect">
                <a:avLst/>
              </a:prstGeom>
              <a:noFill/>
            </p:spPr>
            <p:txBody>
              <a:bodyPr wrap="square" rtlCol="0">
                <a:spAutoFit/>
              </a:bodyPr>
              <a:lstStyle/>
              <a:p>
                <a:r>
                  <a:rPr lang="en-US" sz="2200" b="1" smtClean="0">
                    <a:latin typeface="Arial" pitchFamily="34" charset="0"/>
                    <a:cs typeface="Arial" pitchFamily="34" charset="0"/>
                  </a:rPr>
                  <a:t>Vậy phép quay </a:t>
                </a:r>
                <a14:m>
                  <m:oMath xmlns:m="http://schemas.openxmlformats.org/officeDocument/2006/math">
                    <m:sSub>
                      <m:sSubPr>
                        <m:ctrlPr>
                          <a:rPr lang="en-US" sz="2000" b="1" i="1">
                            <a:latin typeface="Cambria Math"/>
                            <a:cs typeface="Arial" pitchFamily="34" charset="0"/>
                          </a:rPr>
                        </m:ctrlPr>
                      </m:sSubPr>
                      <m:e>
                        <m:r>
                          <a:rPr lang="en-US" sz="2000" b="1" i="1">
                            <a:latin typeface="Cambria Math"/>
                            <a:cs typeface="Arial" pitchFamily="34" charset="0"/>
                          </a:rPr>
                          <m:t>𝑸</m:t>
                        </m:r>
                      </m:e>
                      <m:sub>
                        <m:d>
                          <m:dPr>
                            <m:ctrlPr>
                              <a:rPr lang="en-US" sz="2000" b="1" i="1">
                                <a:latin typeface="Cambria Math"/>
                                <a:cs typeface="Arial" pitchFamily="34" charset="0"/>
                              </a:rPr>
                            </m:ctrlPr>
                          </m:dPr>
                          <m:e>
                            <m:r>
                              <a:rPr lang="en-US" sz="2000" b="1" i="1">
                                <a:latin typeface="Cambria Math"/>
                                <a:cs typeface="Arial" pitchFamily="34" charset="0"/>
                              </a:rPr>
                              <m:t>𝑶</m:t>
                            </m:r>
                            <m:r>
                              <a:rPr lang="en-US" sz="2000" b="1" i="1">
                                <a:latin typeface="Cambria Math"/>
                                <a:cs typeface="Arial" pitchFamily="34" charset="0"/>
                              </a:rPr>
                              <m:t>,−</m:t>
                            </m:r>
                            <m:f>
                              <m:fPr>
                                <m:ctrlPr>
                                  <a:rPr lang="en-US" sz="2000" b="1" i="1">
                                    <a:latin typeface="Cambria Math"/>
                                    <a:cs typeface="Arial" pitchFamily="34" charset="0"/>
                                  </a:rPr>
                                </m:ctrlPr>
                              </m:fPr>
                              <m:num>
                                <m:r>
                                  <a:rPr lang="en-US" sz="2000" b="1" i="1" smtClean="0">
                                    <a:latin typeface="Cambria Math"/>
                                    <a:cs typeface="Arial" pitchFamily="34" charset="0"/>
                                  </a:rPr>
                                  <m:t>𝟐</m:t>
                                </m:r>
                                <m:r>
                                  <a:rPr lang="en-US" sz="2000" b="1" i="1">
                                    <a:latin typeface="Cambria Math"/>
                                    <a:ea typeface="Cambria Math"/>
                                    <a:cs typeface="Arial" pitchFamily="34" charset="0"/>
                                  </a:rPr>
                                  <m:t>𝝅</m:t>
                                </m:r>
                              </m:num>
                              <m:den>
                                <m:r>
                                  <a:rPr lang="en-US" sz="2000" b="1" i="1">
                                    <a:latin typeface="Cambria Math"/>
                                    <a:cs typeface="Arial" pitchFamily="34" charset="0"/>
                                  </a:rPr>
                                  <m:t>𝟑</m:t>
                                </m:r>
                              </m:den>
                            </m:f>
                          </m:e>
                        </m:d>
                      </m:sub>
                    </m:sSub>
                  </m:oMath>
                </a14:m>
                <a:r>
                  <a:rPr lang="en-US" sz="2200" b="1">
                    <a:latin typeface="Arial" pitchFamily="34" charset="0"/>
                    <a:cs typeface="Arial" pitchFamily="34" charset="0"/>
                  </a:rPr>
                  <a:t> biến điểm A thành E , biến điểm </a:t>
                </a:r>
                <a:r>
                  <a:rPr lang="en-US" sz="2200" b="1" smtClean="0">
                    <a:latin typeface="Arial" pitchFamily="34" charset="0"/>
                    <a:cs typeface="Arial" pitchFamily="34" charset="0"/>
                  </a:rPr>
                  <a:t>C </a:t>
                </a:r>
                <a:r>
                  <a:rPr lang="en-US" sz="2200" b="1">
                    <a:latin typeface="Arial" pitchFamily="34" charset="0"/>
                    <a:cs typeface="Arial" pitchFamily="34" charset="0"/>
                  </a:rPr>
                  <a:t>thành </a:t>
                </a:r>
                <a:r>
                  <a:rPr lang="en-US" sz="2200" b="1" smtClean="0">
                    <a:latin typeface="Arial" pitchFamily="34" charset="0"/>
                    <a:cs typeface="Arial" pitchFamily="34" charset="0"/>
                  </a:rPr>
                  <a:t>A, </a:t>
                </a:r>
                <a:r>
                  <a:rPr lang="en-US" sz="2200" b="1">
                    <a:latin typeface="Arial" pitchFamily="34" charset="0"/>
                    <a:cs typeface="Arial" pitchFamily="34" charset="0"/>
                  </a:rPr>
                  <a:t>biến điểm </a:t>
                </a:r>
                <a:r>
                  <a:rPr lang="en-US" sz="2200" b="1" smtClean="0">
                    <a:latin typeface="Arial" pitchFamily="34" charset="0"/>
                    <a:cs typeface="Arial" pitchFamily="34" charset="0"/>
                  </a:rPr>
                  <a:t>E </a:t>
                </a:r>
                <a:r>
                  <a:rPr lang="en-US" sz="2200" b="1">
                    <a:latin typeface="Arial" pitchFamily="34" charset="0"/>
                    <a:cs typeface="Arial" pitchFamily="34" charset="0"/>
                  </a:rPr>
                  <a:t>thành C, biến tam giác ACE thành tam giác ECA hay biến tam giác ACE thành chính nó.</a:t>
                </a:r>
                <a:endParaRPr lang="vi-VN" sz="2200"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0280" y="5181600"/>
                <a:ext cx="8451132" cy="1232325"/>
              </a:xfrm>
              <a:prstGeom prst="rect">
                <a:avLst/>
              </a:prstGeom>
              <a:blipFill rotWithShape="1">
                <a:blip r:embed="rId11"/>
                <a:stretch>
                  <a:fillRect l="-938" t="-3960" b="-9406"/>
                </a:stretch>
              </a:blipFill>
            </p:spPr>
            <p:txBody>
              <a:bodyPr/>
              <a:lstStyle/>
              <a:p>
                <a:r>
                  <a:rPr lang="en-US">
                    <a:noFill/>
                  </a:rPr>
                  <a:t> </a:t>
                </a:r>
              </a:p>
            </p:txBody>
          </p:sp>
        </mc:Fallback>
      </mc:AlternateContent>
    </p:spTree>
    <p:extLst>
      <p:ext uri="{BB962C8B-B14F-4D97-AF65-F5344CB8AC3E}">
        <p14:creationId xmlns:p14="http://schemas.microsoft.com/office/powerpoint/2010/main" val="20872285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251" y="3581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635317"/>
            <a:ext cx="11782531" cy="2845059"/>
            <a:chOff x="150812" y="630257"/>
            <a:chExt cx="11782531" cy="2845059"/>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31758"/>
              <a:ext cx="9801331" cy="2743558"/>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284411" y="766904"/>
                  <a:ext cx="9372601" cy="2708412"/>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Trong tình huống mở đầu, mặt bàn tròn đặt đồ ăn được thiết kế để có thể quay quanh tâm mặt bàn. Coi mặt bàn là hình tròn tâm O, bán kính R. Hỏi khi thực hiện phép quay tâm O với góc quay </a:t>
                  </a:r>
                  <a14:m>
                    <m:oMath xmlns:m="http://schemas.openxmlformats.org/officeDocument/2006/math">
                      <m:r>
                        <a:rPr lang="en-US" b="1" i="1" smtClean="0">
                          <a:latin typeface="Cambria Math"/>
                          <a:ea typeface="Cambria Math"/>
                          <a:cs typeface="Arial" pitchFamily="34" charset="0"/>
                        </a:rPr>
                        <m:t>𝜶</m:t>
                      </m:r>
                    </m:oMath>
                  </a14:m>
                  <a:r>
                    <a:rPr lang="en-US" b="1" smtClean="0">
                      <a:latin typeface="Arial" pitchFamily="34" charset="0"/>
                      <a:cs typeface="Arial" pitchFamily="34" charset="0"/>
                    </a:rPr>
                    <a:t> bất kì thì :</a:t>
                  </a:r>
                </a:p>
                <a:p>
                  <a:pPr marL="342900" indent="-342900" algn="just">
                    <a:buFontTx/>
                    <a:buChar char="-"/>
                  </a:pPr>
                  <a:r>
                    <a:rPr lang="en-US" b="1" smtClean="0">
                      <a:latin typeface="Arial" pitchFamily="34" charset="0"/>
                      <a:cs typeface="Arial" pitchFamily="34" charset="0"/>
                    </a:rPr>
                    <a:t>Điểm O biến thành điểm n</a:t>
                  </a:r>
                </a:p>
                <a:p>
                  <a:pPr marL="342900" indent="-342900" algn="just">
                    <a:buFontTx/>
                    <a:buChar char="-"/>
                  </a:pPr>
                  <a:r>
                    <a:rPr lang="vi-VN" b="1" smtClean="0">
                      <a:latin typeface="Arial" pitchFamily="34" charset="0"/>
                      <a:cs typeface="Arial" pitchFamily="34" charset="0"/>
                    </a:rPr>
                    <a:t>Đường tròn</a:t>
                  </a:r>
                  <a:r>
                    <a:rPr lang="en-US" b="1" smtClean="0">
                      <a:latin typeface="Arial" pitchFamily="34" charset="0"/>
                      <a:cs typeface="Arial" pitchFamily="34" charset="0"/>
                    </a:rPr>
                    <a:t> (O,R) biến thành </a:t>
                  </a:r>
                  <a:r>
                    <a:rPr lang="vi-VN" b="1" smtClean="0">
                      <a:latin typeface="Arial" pitchFamily="34" charset="0"/>
                      <a:cs typeface="Arial" pitchFamily="34" charset="0"/>
                    </a:rPr>
                    <a:t>đường tròn</a:t>
                  </a:r>
                  <a:r>
                    <a:rPr lang="en-US" b="1" smtClean="0">
                      <a:latin typeface="Arial" pitchFamily="34" charset="0"/>
                      <a:cs typeface="Arial" pitchFamily="34" charset="0"/>
                    </a:rPr>
                    <a:t> nào ?</a:t>
                  </a:r>
                </a:p>
                <a:p>
                  <a:pPr marL="342900" indent="-342900" algn="just">
                    <a:buFontTx/>
                    <a:buChar char="-"/>
                  </a:pPr>
                  <a:r>
                    <a:rPr lang="en-US" b="1" smtClean="0">
                      <a:latin typeface="Arial" pitchFamily="34" charset="0"/>
                      <a:cs typeface="Arial" pitchFamily="34" charset="0"/>
                    </a:rPr>
                    <a:t>Vị trí mặt bàn có bị dịch chuyển hay không?</a:t>
                  </a:r>
                </a:p>
              </p:txBody>
            </p:sp>
          </mc:Choice>
          <mc:Fallback xmlns="">
            <p:sp>
              <p:nvSpPr>
                <p:cNvPr id="16" name="TextBox 15"/>
                <p:cNvSpPr txBox="1">
                  <a:spLocks noRot="1" noChangeAspect="1" noMove="1" noResize="1" noEditPoints="1" noAdjustHandles="1" noChangeArrowheads="1" noChangeShapeType="1" noTextEdit="1"/>
                </p:cNvSpPr>
                <p:nvPr/>
              </p:nvSpPr>
              <p:spPr>
                <a:xfrm>
                  <a:off x="2284411" y="766904"/>
                  <a:ext cx="9372601" cy="2708412"/>
                </a:xfrm>
                <a:prstGeom prst="rect">
                  <a:avLst/>
                </a:prstGeom>
                <a:blipFill rotWithShape="1">
                  <a:blip r:embed="rId4"/>
                  <a:stretch>
                    <a:fillRect l="-716" t="-1126" r="-651" b="-3829"/>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1</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2" name="AutoShape 4"/>
          <p:cNvSpPr>
            <a:spLocks noChangeArrowheads="1"/>
          </p:cNvSpPr>
          <p:nvPr/>
        </p:nvSpPr>
        <p:spPr bwMode="gray">
          <a:xfrm>
            <a:off x="464676" y="95248"/>
            <a:ext cx="4334151"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2 . TÍNH CHẤT CỦA PHÉP QUAY </a:t>
            </a:r>
            <a:endParaRPr lang="vi-VN" sz="1800" b="1">
              <a:solidFill>
                <a:schemeClr val="bg1"/>
              </a:solidFill>
              <a:latin typeface="Arial" pitchFamily="34" charset="0"/>
              <a:cs typeface="Arial" pitchFamily="34" charset="0"/>
            </a:endParaRPr>
          </a:p>
        </p:txBody>
      </p:sp>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2188" r="3378" b="30104"/>
          <a:stretch/>
        </p:blipFill>
        <p:spPr bwMode="auto">
          <a:xfrm>
            <a:off x="8001723" y="3657600"/>
            <a:ext cx="3931620" cy="234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34376" y="3962400"/>
            <a:ext cx="7436435" cy="1446550"/>
          </a:xfrm>
          <a:prstGeom prst="rect">
            <a:avLst/>
          </a:prstGeom>
          <a:noFill/>
        </p:spPr>
        <p:txBody>
          <a:bodyPr wrap="square" rtlCol="0">
            <a:spAutoFit/>
          </a:bodyPr>
          <a:lstStyle/>
          <a:p>
            <a:pPr marL="342900" indent="-342900" algn="just">
              <a:buFont typeface="Wingdings" pitchFamily="2" charset="2"/>
              <a:buChar char="v"/>
            </a:pPr>
            <a:r>
              <a:rPr lang="vi-VN" sz="2200" b="1">
                <a:latin typeface="Arial" pitchFamily="34" charset="0"/>
                <a:cs typeface="Arial" pitchFamily="34" charset="0"/>
              </a:rPr>
              <a:t>Điểm O là tâm quay nên khi thực hiện phép quay tâm O với góc quay </a:t>
            </a:r>
            <a:r>
              <a:rPr lang="el-GR" sz="2200" b="1">
                <a:latin typeface="Arial" pitchFamily="34" charset="0"/>
                <a:cs typeface="Arial" pitchFamily="34" charset="0"/>
              </a:rPr>
              <a:t>α </a:t>
            </a:r>
            <a:r>
              <a:rPr lang="vi-VN" sz="2200" b="1">
                <a:latin typeface="Arial" pitchFamily="34" charset="0"/>
                <a:cs typeface="Arial" pitchFamily="34" charset="0"/>
              </a:rPr>
              <a:t>bất kì thì điểm O biến thành điểm O, đường tròn (O; R) biến thành đường tròn (O; R).</a:t>
            </a:r>
          </a:p>
        </p:txBody>
      </p:sp>
      <p:sp>
        <p:nvSpPr>
          <p:cNvPr id="17" name="TextBox 16"/>
          <p:cNvSpPr txBox="1"/>
          <p:nvPr/>
        </p:nvSpPr>
        <p:spPr>
          <a:xfrm>
            <a:off x="608012" y="5411450"/>
            <a:ext cx="7162799" cy="430887"/>
          </a:xfrm>
          <a:prstGeom prst="rect">
            <a:avLst/>
          </a:prstGeom>
          <a:noFill/>
        </p:spPr>
        <p:txBody>
          <a:bodyPr wrap="square" rtlCol="0">
            <a:spAutoFit/>
          </a:bodyPr>
          <a:lstStyle/>
          <a:p>
            <a:pPr algn="just"/>
            <a:r>
              <a:rPr lang="vi-VN" sz="2200" b="1">
                <a:latin typeface="Arial" pitchFamily="34" charset="0"/>
                <a:cs typeface="Arial" pitchFamily="34" charset="0"/>
              </a:rPr>
              <a:t>Vậy vị trí của mặt bàn không bị dịch chuyển</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spTree>
    <p:extLst>
      <p:ext uri="{BB962C8B-B14F-4D97-AF65-F5344CB8AC3E}">
        <p14:creationId xmlns:p14="http://schemas.microsoft.com/office/powerpoint/2010/main" val="2001713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338" y="21055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289088" y="714375"/>
            <a:ext cx="11558425" cy="1292662"/>
            <a:chOff x="289088" y="714375"/>
            <a:chExt cx="11558425" cy="1292662"/>
          </a:xfrm>
        </p:grpSpPr>
        <p:sp>
          <p:nvSpPr>
            <p:cNvPr id="17" name="Rounded Rectangle 16"/>
            <p:cNvSpPr/>
            <p:nvPr/>
          </p:nvSpPr>
          <p:spPr>
            <a:xfrm>
              <a:off x="289088" y="718497"/>
              <a:ext cx="11558425" cy="126270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466264" y="714375"/>
                  <a:ext cx="11324098" cy="1292662"/>
                </a:xfrm>
                <a:prstGeom prst="rect">
                  <a:avLst/>
                </a:prstGeom>
                <a:noFill/>
              </p:spPr>
              <p:txBody>
                <a:bodyPr wrap="square" rtlCol="0">
                  <a:spAutoFit/>
                </a:bodyPr>
                <a:lstStyle/>
                <a:p>
                  <a:pPr>
                    <a:lnSpc>
                      <a:spcPct val="150000"/>
                    </a:lnSpc>
                  </a:pPr>
                  <a:r>
                    <a:rPr lang="en-US" sz="2600" b="1" smtClean="0">
                      <a:latin typeface="Arial" pitchFamily="34" charset="0"/>
                      <a:cs typeface="Arial" pitchFamily="34" charset="0"/>
                    </a:rPr>
                    <a:t>	     Trong Hình 1.27, hãy chỉ ra ảnh của các điểm A, B, C, M, N,P </a:t>
                  </a:r>
                </a:p>
                <a:p>
                  <a:pPr>
                    <a:lnSpc>
                      <a:spcPct val="150000"/>
                    </a:lnSpc>
                  </a:pPr>
                  <a:r>
                    <a:rPr lang="en-US" sz="2600" b="1">
                      <a:latin typeface="Arial" pitchFamily="34" charset="0"/>
                      <a:cs typeface="Arial" pitchFamily="34" charset="0"/>
                    </a:rPr>
                    <a:t> </a:t>
                  </a:r>
                  <a:r>
                    <a:rPr lang="en-US" sz="2600" b="1" smtClean="0">
                      <a:latin typeface="Arial" pitchFamily="34" charset="0"/>
                      <a:cs typeface="Arial" pitchFamily="34" charset="0"/>
                    </a:rPr>
                    <a:t>                 qua phép quay tâm O, góc quay </a:t>
                  </a:r>
                  <a14:m>
                    <m:oMath xmlns:m="http://schemas.openxmlformats.org/officeDocument/2006/math">
                      <m:r>
                        <a:rPr lang="en-US" sz="2600" b="1" i="1" smtClean="0">
                          <a:latin typeface="Cambria Math"/>
                          <a:ea typeface="Cambria Math"/>
                          <a:cs typeface="Arial" pitchFamily="34" charset="0"/>
                        </a:rPr>
                        <m:t>𝝅</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66264" y="714375"/>
                  <a:ext cx="11324098" cy="1292662"/>
                </a:xfrm>
                <a:prstGeom prst="rect">
                  <a:avLst/>
                </a:prstGeom>
                <a:blipFill rotWithShape="1">
                  <a:blip r:embed="rId4"/>
                  <a:stretch>
                    <a:fillRect r="-1346" b="-5189"/>
                  </a:stretch>
                </a:blipFill>
              </p:spPr>
              <p:txBody>
                <a:bodyPr/>
                <a:lstStyle/>
                <a:p>
                  <a:r>
                    <a:rPr lang="en-US">
                      <a:noFill/>
                    </a:rPr>
                    <a:t> </a:t>
                  </a:r>
                </a:p>
              </p:txBody>
            </p:sp>
          </mc:Fallback>
        </mc:AlternateContent>
        <p:pic>
          <p:nvPicPr>
            <p:cNvPr id="2457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076" t="15966" r="9481" b="36506"/>
            <a:stretch/>
          </p:blipFill>
          <p:spPr bwMode="auto">
            <a:xfrm>
              <a:off x="728911" y="914400"/>
              <a:ext cx="1250701" cy="33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9142412" y="2148840"/>
            <a:ext cx="2860358" cy="2628067"/>
            <a:chOff x="9117171" y="2103120"/>
            <a:chExt cx="2860358" cy="2628067"/>
          </a:xfrm>
        </p:grpSpPr>
        <p:pic>
          <p:nvPicPr>
            <p:cNvPr id="2458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7171" y="2103120"/>
              <a:ext cx="2860358" cy="234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9907288" y="4423410"/>
              <a:ext cx="1257897" cy="307777"/>
            </a:xfrm>
            <a:prstGeom prst="rect">
              <a:avLst/>
            </a:prstGeom>
            <a:noFill/>
          </p:spPr>
          <p:txBody>
            <a:bodyPr wrap="square" rtlCol="0">
              <a:spAutoFit/>
            </a:bodyPr>
            <a:lstStyle/>
            <a:p>
              <a:pPr algn="ctr"/>
              <a:r>
                <a:rPr lang="en-US" sz="1400" b="1" smtClean="0">
                  <a:solidFill>
                    <a:srgbClr val="0F3D13"/>
                  </a:solidFill>
                  <a:latin typeface="Arial" pitchFamily="34" charset="0"/>
                  <a:cs typeface="Arial" pitchFamily="34" charset="0"/>
                </a:rPr>
                <a:t>Hình 1.27</a:t>
              </a:r>
            </a:p>
          </p:txBody>
        </p:sp>
      </p:grpSp>
      <mc:AlternateContent xmlns:mc="http://schemas.openxmlformats.org/markup-compatibility/2006" xmlns:a14="http://schemas.microsoft.com/office/drawing/2010/main">
        <mc:Choice Requires="a14">
          <p:sp>
            <p:nvSpPr>
              <p:cNvPr id="24" name="TextBox 23"/>
              <p:cNvSpPr txBox="1"/>
              <p:nvPr/>
            </p:nvSpPr>
            <p:spPr>
              <a:xfrm>
                <a:off x="445627" y="2515850"/>
                <a:ext cx="8010985" cy="843308"/>
              </a:xfrm>
              <a:prstGeom prst="rect">
                <a:avLst/>
              </a:prstGeom>
              <a:noFill/>
            </p:spPr>
            <p:txBody>
              <a:bodyPr wrap="square" rtlCol="0">
                <a:spAutoFit/>
              </a:bodyPr>
              <a:lstStyle/>
              <a:p>
                <a:pPr marL="342900" indent="-342900" algn="just">
                  <a:buFont typeface="Wingdings" pitchFamily="2" charset="2"/>
                  <a:buChar char="v"/>
                </a:pPr>
                <a:r>
                  <a:rPr lang="vi-VN" b="1" smtClean="0">
                    <a:latin typeface="Arial" pitchFamily="34" charset="0"/>
                    <a:cs typeface="Arial" pitchFamily="34" charset="0"/>
                  </a:rPr>
                  <a:t>Vì A, O, M thẳng hàng; B, O, N thẳng hàng và C, O, P thẳng </a:t>
                </a:r>
                <a:r>
                  <a:rPr lang="vi-VN" b="1">
                    <a:latin typeface="Arial" pitchFamily="34" charset="0"/>
                    <a:cs typeface="Arial" pitchFamily="34" charset="0"/>
                  </a:rPr>
                  <a:t>hàng </a:t>
                </a:r>
                <a:r>
                  <a:rPr lang="vi-VN" b="1" smtClean="0">
                    <a:latin typeface="Arial" pitchFamily="34" charset="0"/>
                    <a:cs typeface="Arial" pitchFamily="34" charset="0"/>
                  </a:rPr>
                  <a:t>nên</a:t>
                </a:r>
                <a:r>
                  <a:rPr lang="en-US" b="1" smtClean="0">
                    <a:latin typeface="Arial" pitchFamily="34" charset="0"/>
                    <a:cs typeface="Arial" pitchFamily="34" charset="0"/>
                  </a:rPr>
                  <a:t> </a:t>
                </a:r>
                <a14:m>
                  <m:oMath xmlns:m="http://schemas.openxmlformats.org/officeDocument/2006/math">
                    <m:acc>
                      <m:accPr>
                        <m:chr m:val="̂"/>
                        <m:ctrlPr>
                          <a:rPr lang="en-US" b="1" i="1" smtClean="0">
                            <a:latin typeface="Cambria Math"/>
                            <a:cs typeface="Arial" pitchFamily="34" charset="0"/>
                          </a:rPr>
                        </m:ctrlPr>
                      </m:accPr>
                      <m:e>
                        <m:r>
                          <a:rPr lang="en-US" b="1" i="1" smtClean="0">
                            <a:latin typeface="Cambria Math"/>
                            <a:cs typeface="Arial" pitchFamily="34" charset="0"/>
                          </a:rPr>
                          <m:t>𝑨𝑶𝑴</m:t>
                        </m:r>
                      </m:e>
                    </m:acc>
                    <m:r>
                      <a:rPr lang="en-US" b="1" i="1" smtClean="0">
                        <a:latin typeface="Cambria Math"/>
                        <a:cs typeface="Arial" pitchFamily="34" charset="0"/>
                      </a:rPr>
                      <m:t>=</m:t>
                    </m:r>
                    <m:acc>
                      <m:accPr>
                        <m:chr m:val="̂"/>
                        <m:ctrlPr>
                          <a:rPr lang="en-US" b="1" i="1">
                            <a:latin typeface="Cambria Math"/>
                            <a:cs typeface="Arial" pitchFamily="34" charset="0"/>
                          </a:rPr>
                        </m:ctrlPr>
                      </m:accPr>
                      <m:e>
                        <m:r>
                          <a:rPr lang="en-US" b="1" i="1" smtClean="0">
                            <a:latin typeface="Cambria Math"/>
                            <a:cs typeface="Arial" pitchFamily="34" charset="0"/>
                          </a:rPr>
                          <m:t>𝑩</m:t>
                        </m:r>
                        <m:r>
                          <a:rPr lang="en-US" b="1" i="1">
                            <a:latin typeface="Cambria Math"/>
                            <a:cs typeface="Arial" pitchFamily="34" charset="0"/>
                          </a:rPr>
                          <m:t>𝑶</m:t>
                        </m:r>
                        <m:r>
                          <a:rPr lang="en-US" b="1" i="1" smtClean="0">
                            <a:latin typeface="Cambria Math"/>
                            <a:cs typeface="Arial" pitchFamily="34" charset="0"/>
                          </a:rPr>
                          <m:t>𝑵</m:t>
                        </m:r>
                      </m:e>
                    </m:acc>
                    <m:r>
                      <a:rPr lang="en-US" b="1" i="0" smtClean="0">
                        <a:latin typeface="Cambria Math"/>
                        <a:cs typeface="Arial" pitchFamily="34" charset="0"/>
                      </a:rPr>
                      <m:t>=</m:t>
                    </m:r>
                    <m:acc>
                      <m:accPr>
                        <m:chr m:val="̂"/>
                        <m:ctrlPr>
                          <a:rPr lang="en-US" b="1" i="1">
                            <a:latin typeface="Cambria Math"/>
                            <a:cs typeface="Arial" pitchFamily="34" charset="0"/>
                          </a:rPr>
                        </m:ctrlPr>
                      </m:accPr>
                      <m:e>
                        <m:r>
                          <a:rPr lang="en-US" b="1" i="1" smtClean="0">
                            <a:latin typeface="Cambria Math"/>
                            <a:cs typeface="Arial" pitchFamily="34" charset="0"/>
                          </a:rPr>
                          <m:t>𝑪</m:t>
                        </m:r>
                        <m:r>
                          <a:rPr lang="en-US" b="1" i="1">
                            <a:latin typeface="Cambria Math"/>
                            <a:cs typeface="Arial" pitchFamily="34" charset="0"/>
                          </a:rPr>
                          <m:t>𝑶</m:t>
                        </m:r>
                        <m:r>
                          <a:rPr lang="en-US" b="1" i="1" smtClean="0">
                            <a:latin typeface="Cambria Math"/>
                            <a:cs typeface="Arial" pitchFamily="34" charset="0"/>
                          </a:rPr>
                          <m:t>𝑷</m:t>
                        </m:r>
                      </m:e>
                    </m:acc>
                    <m:r>
                      <a:rPr lang="en-US" b="1" i="1" smtClean="0">
                        <a:latin typeface="Cambria Math"/>
                        <a:cs typeface="Arial" pitchFamily="34" charset="0"/>
                      </a:rPr>
                      <m:t>=</m:t>
                    </m:r>
                    <m:r>
                      <a:rPr lang="en-US" b="1" i="1" smtClean="0">
                        <a:latin typeface="Cambria Math"/>
                        <a:ea typeface="Cambria Math"/>
                        <a:cs typeface="Arial" pitchFamily="34" charset="0"/>
                      </a:rPr>
                      <m:t>𝝅</m:t>
                    </m:r>
                  </m:oMath>
                </a14:m>
                <a:endParaRPr lang="vi-VN" b="1">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45627" y="2515850"/>
                <a:ext cx="8010985" cy="843308"/>
              </a:xfrm>
              <a:prstGeom prst="rect">
                <a:avLst/>
              </a:prstGeom>
              <a:blipFill rotWithShape="1">
                <a:blip r:embed="rId7"/>
                <a:stretch>
                  <a:fillRect l="-989" t="-5072" r="-1218" b="-16667"/>
                </a:stretch>
              </a:blipFill>
            </p:spPr>
            <p:txBody>
              <a:bodyPr/>
              <a:lstStyle/>
              <a:p>
                <a:r>
                  <a:rPr lang="en-US">
                    <a:noFill/>
                  </a:rPr>
                  <a:t> </a:t>
                </a:r>
              </a:p>
            </p:txBody>
          </p:sp>
        </mc:Fallback>
      </mc:AlternateContent>
      <p:sp>
        <p:nvSpPr>
          <p:cNvPr id="25" name="TextBox 24"/>
          <p:cNvSpPr txBox="1"/>
          <p:nvPr/>
        </p:nvSpPr>
        <p:spPr>
          <a:xfrm>
            <a:off x="719263" y="3515582"/>
            <a:ext cx="7162799" cy="461665"/>
          </a:xfrm>
          <a:prstGeom prst="rect">
            <a:avLst/>
          </a:prstGeom>
          <a:noFill/>
        </p:spPr>
        <p:txBody>
          <a:bodyPr wrap="square" rtlCol="0">
            <a:spAutoFit/>
          </a:bodyPr>
          <a:lstStyle/>
          <a:p>
            <a:pPr algn="just"/>
            <a:r>
              <a:rPr lang="vi-VN" b="1">
                <a:latin typeface="Arial" pitchFamily="34" charset="0"/>
                <a:cs typeface="Arial" pitchFamily="34" charset="0"/>
              </a:rPr>
              <a:t>Lại có OA = OM, OB = ON và OC = OP.</a:t>
            </a:r>
          </a:p>
        </p:txBody>
      </p:sp>
      <p:sp>
        <p:nvSpPr>
          <p:cNvPr id="26" name="TextBox 25"/>
          <p:cNvSpPr txBox="1"/>
          <p:nvPr/>
        </p:nvSpPr>
        <p:spPr>
          <a:xfrm>
            <a:off x="719262" y="4133671"/>
            <a:ext cx="7965950" cy="1200329"/>
          </a:xfrm>
          <a:prstGeom prst="rect">
            <a:avLst/>
          </a:prstGeom>
          <a:noFill/>
        </p:spPr>
        <p:txBody>
          <a:bodyPr wrap="square" rtlCol="0">
            <a:spAutoFit/>
          </a:bodyPr>
          <a:lstStyle/>
          <a:p>
            <a:pPr algn="just"/>
            <a:r>
              <a:rPr lang="vi-VN" b="1">
                <a:latin typeface="Arial" pitchFamily="34" charset="0"/>
                <a:cs typeface="Arial" pitchFamily="34" charset="0"/>
              </a:rPr>
              <a:t>Do đó, phép quay tâm O, góc quay </a:t>
            </a:r>
            <a:r>
              <a:rPr lang="el-GR" b="1">
                <a:latin typeface="Arial" pitchFamily="34" charset="0"/>
                <a:cs typeface="Arial" pitchFamily="34" charset="0"/>
              </a:rPr>
              <a:t>π </a:t>
            </a:r>
            <a:r>
              <a:rPr lang="vi-VN" b="1">
                <a:latin typeface="Arial" pitchFamily="34" charset="0"/>
                <a:cs typeface="Arial" pitchFamily="34" charset="0"/>
              </a:rPr>
              <a:t>biến các điểm A, B, C, M, N, P tương ứng thành các điểm M, N, P, A, B, C</a:t>
            </a:r>
            <a:r>
              <a:rPr lang="vi-VN" b="1" smtClean="0">
                <a:latin typeface="Arial" pitchFamily="34" charset="0"/>
                <a:cs typeface="Arial" pitchFamily="34" charset="0"/>
              </a:rPr>
              <a:t>.</a:t>
            </a:r>
            <a:endParaRPr lang="vi-VN" b="1">
              <a:latin typeface="Arial" pitchFamily="34" charset="0"/>
              <a:cs typeface="Arial" pitchFamily="34" charset="0"/>
            </a:endParaRPr>
          </a:p>
        </p:txBody>
      </p:sp>
    </p:spTree>
    <p:extLst>
      <p:ext uri="{BB962C8B-B14F-4D97-AF65-F5344CB8AC3E}">
        <p14:creationId xmlns:p14="http://schemas.microsoft.com/office/powerpoint/2010/main" val="3058142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7464" y="800148"/>
            <a:ext cx="8340491" cy="2781252"/>
            <a:chOff x="197504" y="4495799"/>
            <a:chExt cx="8340491" cy="2781252"/>
          </a:xfrm>
        </p:grpSpPr>
        <p:sp>
          <p:nvSpPr>
            <p:cNvPr id="14" name="Rounded Rectangle 13"/>
            <p:cNvSpPr/>
            <p:nvPr/>
          </p:nvSpPr>
          <p:spPr>
            <a:xfrm>
              <a:off x="197504" y="4495799"/>
              <a:ext cx="7983536" cy="2616168"/>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6" name="TextBox 15"/>
                <p:cNvSpPr txBox="1"/>
                <p:nvPr/>
              </p:nvSpPr>
              <p:spPr>
                <a:xfrm>
                  <a:off x="273703" y="4566894"/>
                  <a:ext cx="7678737" cy="2492990"/>
                </a:xfrm>
                <a:prstGeom prst="rect">
                  <a:avLst/>
                </a:prstGeom>
                <a:noFill/>
              </p:spPr>
              <p:txBody>
                <a:bodyPr wrap="square" rtlCol="0">
                  <a:spAutoFit/>
                </a:bodyPr>
                <a:lstStyle/>
                <a:p>
                  <a:pPr marL="342900" indent="-342900">
                    <a:buFont typeface="Arial" pitchFamily="34" charset="0"/>
                    <a:buChar char="•"/>
                  </a:pPr>
                  <a:r>
                    <a:rPr lang="en-US" sz="2600" b="1" smtClean="0">
                      <a:solidFill>
                        <a:schemeClr val="tx1"/>
                      </a:solidFill>
                      <a:latin typeface="Arial" pitchFamily="34" charset="0"/>
                      <a:cs typeface="Arial" pitchFamily="34" charset="0"/>
                    </a:rPr>
                    <a:t>Phép biến hình biến điểm O thành điểm O và biến mỗi điểm M khác O thành điểm M’ sao cho O là trung điểm của đoạn thẳng MM’ được gọi là </a:t>
                  </a:r>
                  <a:r>
                    <a:rPr lang="en-US" sz="2600" b="1" smtClean="0">
                      <a:solidFill>
                        <a:srgbClr val="C00000"/>
                      </a:solidFill>
                      <a:latin typeface="Arial" pitchFamily="34" charset="0"/>
                      <a:cs typeface="Arial" pitchFamily="34" charset="0"/>
                    </a:rPr>
                    <a:t>phép đối xứng tâm O</a:t>
                  </a:r>
                  <a:br>
                    <a:rPr lang="en-US" sz="2600" b="1" smtClean="0">
                      <a:solidFill>
                        <a:srgbClr val="C00000"/>
                      </a:solidFill>
                      <a:latin typeface="Arial" pitchFamily="34" charset="0"/>
                      <a:cs typeface="Arial" pitchFamily="34" charset="0"/>
                    </a:rPr>
                  </a:br>
                  <a:r>
                    <a:rPr lang="en-US" sz="2600" b="1" smtClean="0">
                      <a:solidFill>
                        <a:schemeClr val="tx1"/>
                      </a:solidFill>
                      <a:latin typeface="Arial" pitchFamily="34" charset="0"/>
                      <a:cs typeface="Arial" pitchFamily="34" charset="0"/>
                    </a:rPr>
                    <a:t>	Kí hiệu :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Đ</m:t>
                          </m:r>
                        </m:e>
                        <m:sub>
                          <m:r>
                            <a:rPr lang="en-US" sz="2600" b="1" i="1" smtClean="0">
                              <a:solidFill>
                                <a:srgbClr val="C00000"/>
                              </a:solidFill>
                              <a:latin typeface="Cambria Math"/>
                              <a:cs typeface="Arial" pitchFamily="34" charset="0"/>
                            </a:rPr>
                            <m:t>𝑶</m:t>
                          </m:r>
                        </m:sub>
                      </m:sSub>
                    </m:oMath>
                  </a14:m>
                  <a:r>
                    <a:rPr lang="en-US" sz="2600" b="1" smtClean="0">
                      <a:solidFill>
                        <a:schemeClr val="tx1"/>
                      </a:solidFill>
                      <a:latin typeface="Arial" pitchFamily="34" charset="0"/>
                      <a:cs typeface="Arial" pitchFamily="34" charset="0"/>
                    </a:rPr>
                    <a:t> </a:t>
                  </a:r>
                  <a:br>
                    <a:rPr lang="en-US" sz="2600" b="1" smtClean="0">
                      <a:solidFill>
                        <a:schemeClr val="tx1"/>
                      </a:solidFill>
                      <a:latin typeface="Arial" pitchFamily="34" charset="0"/>
                      <a:cs typeface="Arial" pitchFamily="34" charset="0"/>
                    </a:rPr>
                  </a:br>
                  <a:r>
                    <a:rPr lang="en-US" sz="2600" b="1" smtClean="0">
                      <a:solidFill>
                        <a:schemeClr val="tx1"/>
                      </a:solidFill>
                      <a:latin typeface="Arial" pitchFamily="34" charset="0"/>
                      <a:cs typeface="Arial" pitchFamily="34" charset="0"/>
                    </a:rPr>
                    <a:t>Điểm O được gọi là tâm đối xứng.</a:t>
                  </a:r>
                  <a:endParaRPr lang="vi-VN" sz="2600" b="1">
                    <a:solidFill>
                      <a:schemeClr val="tx1"/>
                    </a:solidFill>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73703" y="4566894"/>
                  <a:ext cx="7678737" cy="2492990"/>
                </a:xfrm>
                <a:prstGeom prst="rect">
                  <a:avLst/>
                </a:prstGeom>
                <a:blipFill rotWithShape="1">
                  <a:blip r:embed="rId4"/>
                  <a:stretch>
                    <a:fillRect l="-1190" t="-2200" r="-873" b="-5134"/>
                  </a:stretch>
                </a:blipFill>
              </p:spPr>
              <p:txBody>
                <a:bodyPr/>
                <a:lstStyle/>
                <a:p>
                  <a:r>
                    <a:rPr lang="en-US">
                      <a:noFill/>
                    </a:rPr>
                    <a:t> </a:t>
                  </a:r>
                </a:p>
              </p:txBody>
            </p:sp>
          </mc:Fallback>
        </mc:AlternateContent>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90440" y="5830011"/>
              <a:ext cx="1347555" cy="1447040"/>
            </a:xfrm>
            <a:prstGeom prst="rect">
              <a:avLst/>
            </a:prstGeom>
          </p:spPr>
        </p:pic>
      </p:grpSp>
      <p:sp>
        <p:nvSpPr>
          <p:cNvPr id="22"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grpSp>
        <p:nvGrpSpPr>
          <p:cNvPr id="5" name="Group 4"/>
          <p:cNvGrpSpPr/>
          <p:nvPr/>
        </p:nvGrpSpPr>
        <p:grpSpPr>
          <a:xfrm>
            <a:off x="8923338" y="1722141"/>
            <a:ext cx="2924175" cy="1169402"/>
            <a:chOff x="8923338" y="4876800"/>
            <a:chExt cx="2924175" cy="1169402"/>
          </a:xfrm>
        </p:grpSpPr>
        <p:pic>
          <p:nvPicPr>
            <p:cNvPr id="2458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3338" y="4876800"/>
              <a:ext cx="29241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9756476" y="5707648"/>
              <a:ext cx="1257897" cy="338554"/>
            </a:xfrm>
            <a:prstGeom prst="rect">
              <a:avLst/>
            </a:prstGeom>
            <a:noFill/>
          </p:spPr>
          <p:txBody>
            <a:bodyPr wrap="square" rtlCol="0">
              <a:spAutoFit/>
            </a:bodyPr>
            <a:lstStyle/>
            <a:p>
              <a:pPr algn="ctr"/>
              <a:r>
                <a:rPr lang="en-US" sz="1600" b="1" smtClean="0">
                  <a:solidFill>
                    <a:srgbClr val="0F3D13"/>
                  </a:solidFill>
                  <a:latin typeface="Arial" pitchFamily="34" charset="0"/>
                  <a:cs typeface="Arial" pitchFamily="34" charset="0"/>
                </a:rPr>
                <a:t>Hình 1.28</a:t>
              </a:r>
            </a:p>
          </p:txBody>
        </p:sp>
      </p:grpSp>
    </p:spTree>
    <p:extLst>
      <p:ext uri="{BB962C8B-B14F-4D97-AF65-F5344CB8AC3E}">
        <p14:creationId xmlns:p14="http://schemas.microsoft.com/office/powerpoint/2010/main" val="24748194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grpSp>
        <p:nvGrpSpPr>
          <p:cNvPr id="24" name="Group 23"/>
          <p:cNvGrpSpPr/>
          <p:nvPr/>
        </p:nvGrpSpPr>
        <p:grpSpPr>
          <a:xfrm>
            <a:off x="428294" y="704850"/>
            <a:ext cx="11325333" cy="3537594"/>
            <a:chOff x="461399" y="2743200"/>
            <a:chExt cx="11325333" cy="3537594"/>
          </a:xfrm>
        </p:grpSpPr>
        <p:grpSp>
          <p:nvGrpSpPr>
            <p:cNvPr id="25" name="Group 24"/>
            <p:cNvGrpSpPr/>
            <p:nvPr/>
          </p:nvGrpSpPr>
          <p:grpSpPr>
            <a:xfrm>
              <a:off x="461399" y="2743200"/>
              <a:ext cx="11125201" cy="3486150"/>
              <a:chOff x="461399" y="2743200"/>
              <a:chExt cx="11125201" cy="3486150"/>
            </a:xfrm>
          </p:grpSpPr>
          <p:sp>
            <p:nvSpPr>
              <p:cNvPr id="27" name="Rounded Rectangle 26"/>
              <p:cNvSpPr/>
              <p:nvPr/>
            </p:nvSpPr>
            <p:spPr>
              <a:xfrm>
                <a:off x="461399" y="2743200"/>
                <a:ext cx="11125201" cy="3486150"/>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8" name="TextBox 27"/>
              <p:cNvSpPr txBox="1"/>
              <p:nvPr/>
            </p:nvSpPr>
            <p:spPr>
              <a:xfrm>
                <a:off x="531813" y="2814635"/>
                <a:ext cx="4038600" cy="461665"/>
              </a:xfrm>
              <a:prstGeom prst="rect">
                <a:avLst/>
              </a:prstGeom>
              <a:noFill/>
            </p:spPr>
            <p:txBody>
              <a:bodyPr wrap="square" rtlCol="0">
                <a:spAutoFit/>
              </a:bodyPr>
              <a:lstStyle/>
              <a:p>
                <a:pPr marL="457200" indent="-457200">
                  <a:buFont typeface="Wingdings" pitchFamily="2" charset="2"/>
                  <a:buChar char="q"/>
                </a:pPr>
                <a:r>
                  <a:rPr lang="en-US" b="1" smtClean="0">
                    <a:solidFill>
                      <a:srgbClr val="FF0000"/>
                    </a:solidFill>
                    <a:latin typeface="Arial" pitchFamily="34" charset="0"/>
                    <a:cs typeface="Arial" pitchFamily="34" charset="0"/>
                  </a:rPr>
                  <a:t>Nhận xét </a:t>
                </a:r>
                <a:r>
                  <a:rPr lang="en-US" b="1" smtClean="0">
                    <a:solidFill>
                      <a:schemeClr val="tx1"/>
                    </a:solidFill>
                    <a:latin typeface="Arial" pitchFamily="34" charset="0"/>
                    <a:cs typeface="Arial" pitchFamily="34" charset="0"/>
                  </a:rPr>
                  <a:t>:</a:t>
                </a:r>
                <a:endParaRPr lang="vi-VN"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9" name="TextBox 28"/>
                  <p:cNvSpPr txBox="1"/>
                  <p:nvPr/>
                </p:nvSpPr>
                <p:spPr>
                  <a:xfrm>
                    <a:off x="974823" y="3188553"/>
                    <a:ext cx="10377389"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Phép đối xứng tâm O chính là phép quay tâm O, góc quay </a:t>
                    </a:r>
                    <a14:m>
                      <m:oMath xmlns:m="http://schemas.openxmlformats.org/officeDocument/2006/math">
                        <m:r>
                          <a:rPr lang="en-US" b="1" i="1" smtClean="0">
                            <a:latin typeface="Cambria Math"/>
                            <a:ea typeface="Cambria Math"/>
                            <a:cs typeface="Arial" pitchFamily="34" charset="0"/>
                          </a:rPr>
                          <m:t>𝝅</m:t>
                        </m:r>
                      </m:oMath>
                    </a14:m>
                    <a:r>
                      <a:rPr lang="en-US" b="1" smtClean="0">
                        <a:solidFill>
                          <a:schemeClr val="tx1"/>
                        </a:solidFill>
                        <a:latin typeface="Arial" pitchFamily="34" charset="0"/>
                        <a:cs typeface="Arial" pitchFamily="34" charset="0"/>
                      </a:rPr>
                      <a:t>, do đó nó có đầy đủ các tính chất của phép quay</a:t>
                    </a:r>
                    <a:endParaRPr lang="vi-VN" b="1">
                      <a:solidFill>
                        <a:schemeClr val="tx1"/>
                      </a:solidFill>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974823" y="3188553"/>
                    <a:ext cx="10377389" cy="830997"/>
                  </a:xfrm>
                  <a:prstGeom prst="rect">
                    <a:avLst/>
                  </a:prstGeom>
                  <a:blipFill rotWithShape="1">
                    <a:blip r:embed="rId3"/>
                    <a:stretch>
                      <a:fillRect l="-763" t="-5147" b="-16912"/>
                    </a:stretch>
                  </a:blipFill>
                </p:spPr>
                <p:txBody>
                  <a:bodyPr/>
                  <a:lstStyle/>
                  <a:p>
                    <a:r>
                      <a:rPr lang="en-US">
                        <a:noFill/>
                      </a:rPr>
                      <a:t> </a:t>
                    </a:r>
                  </a:p>
                </p:txBody>
              </p:sp>
            </mc:Fallback>
          </mc:AlternateContent>
        </p:grpSp>
        <p:pic>
          <p:nvPicPr>
            <p:cNvPr id="26"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00" b="100000" l="200" r="99800"/>
                      </a14:imgEffect>
                    </a14:imgLayer>
                  </a14:imgProps>
                </a:ext>
                <a:ext uri="{28A0092B-C50C-407E-A947-70E740481C1C}">
                  <a14:useLocalDpi xmlns:a14="http://schemas.microsoft.com/office/drawing/2010/main" val="0"/>
                </a:ext>
              </a:extLst>
            </a:blip>
            <a:srcRect l="6481" r="17948" b="22746"/>
            <a:stretch/>
          </p:blipFill>
          <p:spPr bwMode="auto">
            <a:xfrm>
              <a:off x="10394717" y="4857750"/>
              <a:ext cx="1392015" cy="142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30" name="TextBox 29"/>
              <p:cNvSpPr txBox="1"/>
              <p:nvPr/>
            </p:nvSpPr>
            <p:spPr>
              <a:xfrm>
                <a:off x="912812" y="1981200"/>
                <a:ext cx="10377389" cy="1200329"/>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Nếu M’ là ảnh của M qua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Đ</m:t>
                        </m:r>
                      </m:e>
                      <m:sub>
                        <m:r>
                          <a:rPr lang="en-US" b="1" i="1" smtClean="0">
                            <a:latin typeface="Cambria Math"/>
                            <a:cs typeface="Arial" pitchFamily="34" charset="0"/>
                          </a:rPr>
                          <m:t>𝑶</m:t>
                        </m:r>
                      </m:sub>
                    </m:sSub>
                  </m:oMath>
                </a14:m>
                <a:r>
                  <a:rPr lang="en-US" b="1" smtClean="0">
                    <a:solidFill>
                      <a:schemeClr val="tx1"/>
                    </a:solidFill>
                    <a:latin typeface="Arial" pitchFamily="34" charset="0"/>
                    <a:cs typeface="Arial" pitchFamily="34" charset="0"/>
                  </a:rPr>
                  <a:t> thì M cũng là ảnh của M’ qua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Đ</m:t>
                        </m:r>
                      </m:e>
                      <m:sub>
                        <m:r>
                          <a:rPr lang="en-US" b="1" i="1">
                            <a:latin typeface="Cambria Math"/>
                            <a:cs typeface="Arial" pitchFamily="34" charset="0"/>
                          </a:rPr>
                          <m:t>𝑶</m:t>
                        </m:r>
                      </m:sub>
                    </m:sSub>
                  </m:oMath>
                </a14:m>
                <a:r>
                  <a:rPr lang="en-US" b="1" smtClean="0">
                    <a:solidFill>
                      <a:schemeClr val="tx1"/>
                    </a:solidFill>
                    <a:latin typeface="Arial" pitchFamily="34" charset="0"/>
                    <a:cs typeface="Arial" pitchFamily="34" charset="0"/>
                  </a:rPr>
                  <a:t/>
                </a:r>
                <a:br>
                  <a:rPr lang="en-US" b="1" smtClean="0">
                    <a:solidFill>
                      <a:schemeClr val="tx1"/>
                    </a:solidFill>
                    <a:latin typeface="Arial" pitchFamily="34" charset="0"/>
                    <a:cs typeface="Arial" pitchFamily="34" charset="0"/>
                  </a:rPr>
                </a:br>
                <a:r>
                  <a:rPr lang="en-US" b="1" smtClean="0">
                    <a:solidFill>
                      <a:schemeClr val="tx1"/>
                    </a:solidFill>
                    <a:latin typeface="Arial" pitchFamily="34" charset="0"/>
                    <a:cs typeface="Arial" pitchFamily="34" charset="0"/>
                  </a:rPr>
                  <a:t>Do đó , nếu hình </a:t>
                </a:r>
                <a:r>
                  <a:rPr lang="en-US" b="1" smtClean="0">
                    <a:solidFill>
                      <a:schemeClr val="tx1"/>
                    </a:solidFill>
                    <a:latin typeface="Alison" pitchFamily="2" charset="0"/>
                    <a:cs typeface="Arial" pitchFamily="34" charset="0"/>
                  </a:rPr>
                  <a:t>H</a:t>
                </a:r>
                <a:r>
                  <a:rPr lang="en-US" b="1" smtClean="0">
                    <a:solidFill>
                      <a:schemeClr val="tx1"/>
                    </a:solidFill>
                    <a:latin typeface="Arial" pitchFamily="34" charset="0"/>
                    <a:cs typeface="Arial" pitchFamily="34" charset="0"/>
                  </a:rPr>
                  <a:t>’ là ảnh của hình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qua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Đ</m:t>
                        </m:r>
                      </m:e>
                      <m:sub>
                        <m:r>
                          <a:rPr lang="en-US" b="1" i="1">
                            <a:latin typeface="Cambria Math"/>
                            <a:cs typeface="Arial" pitchFamily="34" charset="0"/>
                          </a:rPr>
                          <m:t>𝑶</m:t>
                        </m:r>
                      </m:sub>
                    </m:sSub>
                  </m:oMath>
                </a14:m>
                <a:r>
                  <a:rPr lang="en-US" b="1" smtClean="0">
                    <a:solidFill>
                      <a:schemeClr val="tx1"/>
                    </a:solidFill>
                    <a:latin typeface="Arial" pitchFamily="34" charset="0"/>
                    <a:cs typeface="Arial" pitchFamily="34" charset="0"/>
                  </a:rPr>
                  <a:t> thì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cũng là ảnh của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qua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Đ</m:t>
                        </m:r>
                      </m:e>
                      <m:sub>
                        <m:r>
                          <a:rPr lang="en-US" b="1" i="1">
                            <a:latin typeface="Cambria Math"/>
                            <a:cs typeface="Arial" pitchFamily="34" charset="0"/>
                          </a:rPr>
                          <m:t>𝑶</m:t>
                        </m:r>
                      </m:sub>
                    </m:sSub>
                    <m:r>
                      <a:rPr lang="en-US" b="1" i="1" smtClean="0">
                        <a:latin typeface="Cambria Math"/>
                        <a:cs typeface="Arial" pitchFamily="34" charset="0"/>
                      </a:rPr>
                      <m:t> </m:t>
                    </m:r>
                  </m:oMath>
                </a14:m>
                <a:r>
                  <a:rPr lang="en-US" b="1" smtClean="0">
                    <a:solidFill>
                      <a:schemeClr val="tx1"/>
                    </a:solidFill>
                    <a:latin typeface="Arial" pitchFamily="34" charset="0"/>
                    <a:cs typeface="Arial" pitchFamily="34" charset="0"/>
                  </a:rPr>
                  <a:t>, và ta nói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và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đối xứng với nhau qua O</a:t>
                </a:r>
                <a:endParaRPr lang="vi-VN" b="1">
                  <a:solidFill>
                    <a:schemeClr val="tx1"/>
                  </a:solidFill>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12812" y="1981200"/>
                <a:ext cx="10377389" cy="1200329"/>
              </a:xfrm>
              <a:prstGeom prst="rect">
                <a:avLst/>
              </a:prstGeom>
              <a:blipFill rotWithShape="1">
                <a:blip r:embed="rId6"/>
                <a:stretch>
                  <a:fillRect l="-823" t="-3553"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903287" y="3200400"/>
                <a:ext cx="9229725"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Hình </a:t>
                </a:r>
                <a:r>
                  <a:rPr lang="en-US" b="1">
                    <a:latin typeface="Alison" pitchFamily="2" charset="0"/>
                    <a:cs typeface="Arial" pitchFamily="34" charset="0"/>
                  </a:rPr>
                  <a:t>H</a:t>
                </a:r>
                <a:r>
                  <a:rPr lang="en-US" b="1" smtClean="0">
                    <a:latin typeface="Arial" pitchFamily="34" charset="0"/>
                    <a:cs typeface="Arial" pitchFamily="34" charset="0"/>
                  </a:rPr>
                  <a:t> nhận điểm O là tâm đối xứng khi và chỉ khi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Đ</m:t>
                        </m:r>
                      </m:e>
                      <m:sub>
                        <m:r>
                          <a:rPr lang="en-US" b="1" i="1">
                            <a:latin typeface="Cambria Math"/>
                            <a:cs typeface="Arial" pitchFamily="34" charset="0"/>
                          </a:rPr>
                          <m:t>𝑶</m:t>
                        </m:r>
                      </m:sub>
                    </m:sSub>
                  </m:oMath>
                </a14:m>
                <a:r>
                  <a:rPr lang="en-US" b="1" smtClean="0">
                    <a:solidFill>
                      <a:schemeClr val="tx1"/>
                    </a:solidFill>
                    <a:latin typeface="Arial" pitchFamily="34" charset="0"/>
                    <a:cs typeface="Arial" pitchFamily="34" charset="0"/>
                  </a:rPr>
                  <a:t> biến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thành chính nó.</a:t>
                </a:r>
                <a:endParaRPr lang="vi-VN" b="1">
                  <a:solidFill>
                    <a:schemeClr val="tx1"/>
                  </a:solidFill>
                  <a:latin typeface="Arial" pitchFamily="34" charset="0"/>
                  <a:cs typeface="Arial"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903287" y="3200400"/>
                <a:ext cx="9229725" cy="830997"/>
              </a:xfrm>
              <a:prstGeom prst="rect">
                <a:avLst/>
              </a:prstGeom>
              <a:blipFill rotWithShape="1">
                <a:blip r:embed="rId7"/>
                <a:stretch>
                  <a:fillRect l="-859" t="-8088" r="-264" b="-16176"/>
                </a:stretch>
              </a:blipFill>
            </p:spPr>
            <p:txBody>
              <a:bodyPr/>
              <a:lstStyle/>
              <a:p>
                <a:r>
                  <a:rPr lang="en-US">
                    <a:noFill/>
                  </a:rPr>
                  <a:t> </a:t>
                </a:r>
              </a:p>
            </p:txBody>
          </p:sp>
        </mc:Fallback>
      </mc:AlternateContent>
      <p:grpSp>
        <p:nvGrpSpPr>
          <p:cNvPr id="8" name="Group 7"/>
          <p:cNvGrpSpPr/>
          <p:nvPr/>
        </p:nvGrpSpPr>
        <p:grpSpPr>
          <a:xfrm>
            <a:off x="2360612" y="4343400"/>
            <a:ext cx="3573430" cy="2309396"/>
            <a:chOff x="3046412" y="4343400"/>
            <a:chExt cx="3573430" cy="2309396"/>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347460" y="4343400"/>
              <a:ext cx="2121477" cy="229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61945" y="6314242"/>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1.29a</a:t>
              </a:r>
            </a:p>
          </p:txBody>
        </p:sp>
        <p:sp>
          <p:nvSpPr>
            <p:cNvPr id="7" name="TextBox 6"/>
            <p:cNvSpPr txBox="1"/>
            <p:nvPr/>
          </p:nvSpPr>
          <p:spPr>
            <a:xfrm>
              <a:off x="3046412" y="5867281"/>
              <a:ext cx="619125" cy="461665"/>
            </a:xfrm>
            <a:prstGeom prst="rect">
              <a:avLst/>
            </a:prstGeom>
            <a:solidFill>
              <a:schemeClr val="bg1"/>
            </a:solidFill>
          </p:spPr>
          <p:txBody>
            <a:bodyPr wrap="square" rtlCol="0">
              <a:spAutoFit/>
            </a:bodyPr>
            <a:lstStyle/>
            <a:p>
              <a:r>
                <a:rPr lang="en-US" b="1">
                  <a:solidFill>
                    <a:srgbClr val="0F3D13"/>
                  </a:solidFill>
                  <a:latin typeface="Alison" pitchFamily="2" charset="0"/>
                  <a:cs typeface="Arial" pitchFamily="34" charset="0"/>
                </a:rPr>
                <a:t>H</a:t>
              </a:r>
            </a:p>
          </p:txBody>
        </p:sp>
        <p:sp>
          <p:nvSpPr>
            <p:cNvPr id="38" name="TextBox 37"/>
            <p:cNvSpPr txBox="1"/>
            <p:nvPr/>
          </p:nvSpPr>
          <p:spPr>
            <a:xfrm>
              <a:off x="5103812" y="4583757"/>
              <a:ext cx="771526" cy="461665"/>
            </a:xfrm>
            <a:prstGeom prst="rect">
              <a:avLst/>
            </a:prstGeom>
            <a:solidFill>
              <a:schemeClr val="bg1"/>
            </a:solidFill>
          </p:spPr>
          <p:txBody>
            <a:bodyPr wrap="square" rtlCol="0">
              <a:spAutoFit/>
            </a:bodyPr>
            <a:lstStyle/>
            <a:p>
              <a:r>
                <a:rPr lang="en-US" b="1" smtClean="0">
                  <a:solidFill>
                    <a:srgbClr val="0F3D13"/>
                  </a:solidFill>
                  <a:latin typeface="Alison" pitchFamily="2" charset="0"/>
                  <a:cs typeface="Arial" pitchFamily="34" charset="0"/>
                </a:rPr>
                <a:t>H</a:t>
              </a:r>
              <a:r>
                <a:rPr lang="en-US" b="1" smtClean="0">
                  <a:latin typeface="Alison" pitchFamily="2" charset="0"/>
                  <a:cs typeface="Arial" pitchFamily="34" charset="0"/>
                </a:rPr>
                <a:t>’</a:t>
              </a:r>
              <a:endParaRPr lang="en-US" b="1">
                <a:latin typeface="Alison" pitchFamily="2" charset="0"/>
                <a:cs typeface="Arial" pitchFamily="34" charset="0"/>
              </a:endParaRPr>
            </a:p>
          </p:txBody>
        </p:sp>
      </p:grpSp>
      <p:grpSp>
        <p:nvGrpSpPr>
          <p:cNvPr id="9" name="Group 8"/>
          <p:cNvGrpSpPr/>
          <p:nvPr/>
        </p:nvGrpSpPr>
        <p:grpSpPr>
          <a:xfrm>
            <a:off x="6618287" y="4569765"/>
            <a:ext cx="2581573" cy="2059635"/>
            <a:chOff x="7075487" y="4569765"/>
            <a:chExt cx="2581573" cy="2059635"/>
          </a:xfrm>
        </p:grpSpPr>
        <p:grpSp>
          <p:nvGrpSpPr>
            <p:cNvPr id="6" name="Group 5"/>
            <p:cNvGrpSpPr/>
            <p:nvPr/>
          </p:nvGrpSpPr>
          <p:grpSpPr>
            <a:xfrm>
              <a:off x="7161212" y="4569765"/>
              <a:ext cx="2495848" cy="2059635"/>
              <a:chOff x="6704012" y="4546455"/>
              <a:chExt cx="2495848" cy="2059635"/>
            </a:xfrm>
          </p:grpSpPr>
          <p:pic>
            <p:nvPicPr>
              <p:cNvPr id="1028" name="Picture 4"/>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contrast="10000"/>
                        </a14:imgEffect>
                      </a14:imgLayer>
                    </a14:imgProps>
                  </a:ext>
                  <a:ext uri="{28A0092B-C50C-407E-A947-70E740481C1C}">
                    <a14:useLocalDpi xmlns:a14="http://schemas.microsoft.com/office/drawing/2010/main" val="0"/>
                  </a:ext>
                </a:extLst>
              </a:blip>
              <a:srcRect b="11401"/>
              <a:stretch/>
            </p:blipFill>
            <p:spPr bwMode="auto">
              <a:xfrm>
                <a:off x="6704012" y="4546455"/>
                <a:ext cx="1866900" cy="189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7941963" y="6267536"/>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1.29b</a:t>
                </a:r>
              </a:p>
            </p:txBody>
          </p:sp>
        </p:grpSp>
        <p:sp>
          <p:nvSpPr>
            <p:cNvPr id="41" name="TextBox 40"/>
            <p:cNvSpPr txBox="1"/>
            <p:nvPr/>
          </p:nvSpPr>
          <p:spPr>
            <a:xfrm>
              <a:off x="7075487" y="5681067"/>
              <a:ext cx="619125" cy="461665"/>
            </a:xfrm>
            <a:prstGeom prst="rect">
              <a:avLst/>
            </a:prstGeom>
            <a:solidFill>
              <a:schemeClr val="bg1"/>
            </a:solidFill>
          </p:spPr>
          <p:txBody>
            <a:bodyPr wrap="square" rtlCol="0">
              <a:spAutoFit/>
            </a:bodyPr>
            <a:lstStyle/>
            <a:p>
              <a:r>
                <a:rPr lang="en-US" b="1">
                  <a:solidFill>
                    <a:srgbClr val="0F3D13"/>
                  </a:solidFill>
                  <a:latin typeface="Alison" pitchFamily="2" charset="0"/>
                  <a:cs typeface="Arial" pitchFamily="34" charset="0"/>
                </a:rPr>
                <a:t>H</a:t>
              </a:r>
            </a:p>
          </p:txBody>
        </p:sp>
      </p:grpSp>
    </p:spTree>
    <p:extLst>
      <p:ext uri="{BB962C8B-B14F-4D97-AF65-F5344CB8AC3E}">
        <p14:creationId xmlns:p14="http://schemas.microsoft.com/office/powerpoint/2010/main" val="15810230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536" y="21685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TextBox 21"/>
              <p:cNvSpPr txBox="1"/>
              <p:nvPr/>
            </p:nvSpPr>
            <p:spPr>
              <a:xfrm>
                <a:off x="578154" y="2667000"/>
                <a:ext cx="7696200" cy="846386"/>
              </a:xfrm>
              <a:prstGeom prst="rect">
                <a:avLst/>
              </a:prstGeom>
              <a:noFill/>
            </p:spPr>
            <p:txBody>
              <a:bodyPr wrap="square" rtlCol="0">
                <a:spAutoFit/>
              </a:bodyPr>
              <a:lstStyle/>
              <a:p>
                <a:pPr algn="just"/>
                <a:r>
                  <a:rPr lang="en-US" b="1" smtClean="0">
                    <a:latin typeface="Arial" pitchFamily="34" charset="0"/>
                    <a:cs typeface="Arial" pitchFamily="34" charset="0"/>
                  </a:rPr>
                  <a:t>Lấy 2 điểm A(2;0) và B(-1;1) thuộc </a:t>
                </a:r>
                <a14:m>
                  <m:oMath xmlns:m="http://schemas.openxmlformats.org/officeDocument/2006/math">
                    <m:r>
                      <a:rPr lang="en-US" b="1" i="1">
                        <a:latin typeface="Cambria Math"/>
                        <a:ea typeface="Cambria Math"/>
                        <a:cs typeface="Arial" pitchFamily="34" charset="0"/>
                      </a:rPr>
                      <m:t>∆</m:t>
                    </m:r>
                  </m:oMath>
                </a14:m>
                <a:r>
                  <a:rPr lang="en-US" b="1" smtClean="0">
                    <a:latin typeface="Arial" pitchFamily="34" charset="0"/>
                    <a:cs typeface="Arial" pitchFamily="34" charset="0"/>
                  </a:rPr>
                  <a:t>. Gọi A’, B’ tương ứng là các điểm đối xứng với A, B qua </a:t>
                </a:r>
                <a:r>
                  <a:rPr lang="en-US" sz="2500" b="1" i="1">
                    <a:latin typeface="Times New Roman" pitchFamily="18" charset="0"/>
                    <a:cs typeface="Times New Roman" pitchFamily="18" charset="0"/>
                  </a:rPr>
                  <a:t>I</a:t>
                </a:r>
                <a:r>
                  <a:rPr lang="en-US" b="1" smtClean="0">
                    <a:latin typeface="Arial" pitchFamily="34" charset="0"/>
                    <a:cs typeface="Arial" pitchFamily="34" charset="0"/>
                  </a:rPr>
                  <a:t>(1;2) </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78154" y="2667000"/>
                <a:ext cx="7696200" cy="846386"/>
              </a:xfrm>
              <a:prstGeom prst="rect">
                <a:avLst/>
              </a:prstGeom>
              <a:blipFill rotWithShape="1">
                <a:blip r:embed="rId5"/>
                <a:stretch>
                  <a:fillRect l="-1268" t="-5072" r="-1189" b="-15942"/>
                </a:stretch>
              </a:blipFill>
            </p:spPr>
            <p:txBody>
              <a:bodyPr/>
              <a:lstStyle/>
              <a:p>
                <a:r>
                  <a:rPr lang="en-US">
                    <a:noFill/>
                  </a:rPr>
                  <a:t> </a:t>
                </a:r>
              </a:p>
            </p:txBody>
          </p:sp>
        </mc:Fallback>
      </mc:AlternateContent>
      <p:grpSp>
        <p:nvGrpSpPr>
          <p:cNvPr id="2" name="Group 1"/>
          <p:cNvGrpSpPr/>
          <p:nvPr/>
        </p:nvGrpSpPr>
        <p:grpSpPr>
          <a:xfrm>
            <a:off x="150376" y="723900"/>
            <a:ext cx="11735236" cy="1523605"/>
            <a:chOff x="150376" y="733406"/>
            <a:chExt cx="11735236" cy="1523605"/>
          </a:xfrm>
        </p:grpSpPr>
        <p:sp>
          <p:nvSpPr>
            <p:cNvPr id="8" name="Rounded Rectangle 7"/>
            <p:cNvSpPr/>
            <p:nvPr/>
          </p:nvSpPr>
          <p:spPr>
            <a:xfrm>
              <a:off x="1742930" y="764985"/>
              <a:ext cx="10142682" cy="1263822"/>
            </a:xfrm>
            <a:prstGeom prst="roundRect">
              <a:avLst>
                <a:gd name="adj" fmla="val 2887"/>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3" name="TextBox 12"/>
                <p:cNvSpPr txBox="1"/>
                <p:nvPr/>
              </p:nvSpPr>
              <p:spPr>
                <a:xfrm>
                  <a:off x="1827212" y="885806"/>
                  <a:ext cx="10058400" cy="1022758"/>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Trong mặt phẳng toạ độ Oxy, cho </a:t>
                  </a:r>
                  <a:r>
                    <a:rPr lang="vi-VN" sz="2500" b="1" smtClean="0">
                      <a:latin typeface="Arial" pitchFamily="34" charset="0"/>
                      <a:cs typeface="Arial" pitchFamily="34" charset="0"/>
                    </a:rPr>
                    <a:t>đường thẳng</a:t>
                  </a:r>
                  <a:r>
                    <a:rPr lang="en-US" sz="2500" b="1" smtClean="0">
                      <a:latin typeface="Arial" pitchFamily="34" charset="0"/>
                      <a:cs typeface="Arial" pitchFamily="34" charset="0"/>
                    </a:rPr>
                    <a:t> </a:t>
                  </a:r>
                  <a14:m>
                    <m:oMath xmlns:m="http://schemas.openxmlformats.org/officeDocument/2006/math">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𝒙</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𝟑</m:t>
                      </m:r>
                      <m:r>
                        <a:rPr lang="en-US" sz="2500" b="1" i="1" smtClean="0">
                          <a:latin typeface="Cambria Math"/>
                          <a:ea typeface="Cambria Math"/>
                          <a:cs typeface="Arial" pitchFamily="34" charset="0"/>
                        </a:rPr>
                        <m:t>𝒚</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𝟐</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𝟎</m:t>
                      </m:r>
                    </m:oMath>
                  </a14:m>
                  <a:r>
                    <a:rPr lang="en-US" sz="2500" b="1" smtClean="0">
                      <a:latin typeface="Arial" pitchFamily="34" charset="0"/>
                      <a:cs typeface="Arial" pitchFamily="34" charset="0"/>
                    </a:rPr>
                    <a:t> </a:t>
                  </a:r>
                </a:p>
                <a:p>
                  <a:pPr algn="just">
                    <a:lnSpc>
                      <a:spcPct val="150000"/>
                    </a:lnSpc>
                  </a:pPr>
                  <a:r>
                    <a:rPr lang="en-US" sz="2500" b="1" smtClean="0">
                      <a:latin typeface="Arial" pitchFamily="34" charset="0"/>
                      <a:cs typeface="Arial" pitchFamily="34" charset="0"/>
                    </a:rPr>
                    <a:t>Viết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r>
                    <a:rPr lang="vi-VN" sz="2500" b="1" smtClean="0">
                      <a:latin typeface="Arial" pitchFamily="34" charset="0"/>
                      <a:cs typeface="Arial" pitchFamily="34" charset="0"/>
                    </a:rPr>
                    <a:t>đường thẳng</a:t>
                  </a:r>
                  <a:r>
                    <a:rPr lang="en-US" sz="2500" b="1">
                      <a:ea typeface="Cambria Math"/>
                      <a:cs typeface="Arial" pitchFamily="34" charset="0"/>
                    </a:rPr>
                    <a:t> </a:t>
                  </a:r>
                  <a14:m>
                    <m:oMath xmlns:m="http://schemas.openxmlformats.org/officeDocument/2006/math">
                      <m:r>
                        <a:rPr lang="en-US" sz="2500" b="1" i="1">
                          <a:latin typeface="Cambria Math"/>
                          <a:ea typeface="Cambria Math"/>
                          <a:cs typeface="Arial" pitchFamily="34" charset="0"/>
                        </a:rPr>
                        <m:t>∆</m:t>
                      </m:r>
                      <m:r>
                        <a:rPr lang="en-US" sz="2500" b="1" i="1" smtClean="0">
                          <a:latin typeface="Cambria Math"/>
                          <a:ea typeface="Cambria Math"/>
                          <a:cs typeface="Arial" pitchFamily="34" charset="0"/>
                        </a:rPr>
                        <m:t>′</m:t>
                      </m:r>
                    </m:oMath>
                  </a14:m>
                  <a:r>
                    <a:rPr lang="en-US" sz="2500" b="1" smtClean="0">
                      <a:latin typeface="Arial" pitchFamily="34" charset="0"/>
                      <a:cs typeface="Arial" pitchFamily="34" charset="0"/>
                    </a:rPr>
                    <a:t> đối xứng với </a:t>
                  </a:r>
                  <a14:m>
                    <m:oMath xmlns:m="http://schemas.openxmlformats.org/officeDocument/2006/math">
                      <m:r>
                        <a:rPr lang="en-US" sz="2500" b="1" i="1">
                          <a:latin typeface="Cambria Math"/>
                          <a:ea typeface="Cambria Math"/>
                          <a:cs typeface="Arial" pitchFamily="34" charset="0"/>
                        </a:rPr>
                        <m:t>∆</m:t>
                      </m:r>
                    </m:oMath>
                  </a14:m>
                  <a:r>
                    <a:rPr lang="en-US" sz="2500" b="1" smtClean="0">
                      <a:latin typeface="Arial" pitchFamily="34" charset="0"/>
                      <a:cs typeface="Arial" pitchFamily="34" charset="0"/>
                    </a:rPr>
                    <a:t> qua </a:t>
                  </a:r>
                  <a:r>
                    <a:rPr lang="en-US" sz="2500" b="1" i="1" smtClean="0">
                      <a:latin typeface="Times New Roman" pitchFamily="18" charset="0"/>
                      <a:cs typeface="Times New Roman" pitchFamily="18" charset="0"/>
                    </a:rPr>
                    <a:t>I</a:t>
                  </a:r>
                  <a:r>
                    <a:rPr lang="en-US" sz="2500" b="1" smtClean="0">
                      <a:latin typeface="Arial" pitchFamily="34" charset="0"/>
                      <a:cs typeface="Arial" pitchFamily="34" charset="0"/>
                    </a:rPr>
                    <a:t>(1;2) </a:t>
                  </a:r>
                  <a:endParaRPr lang="vi-VN" sz="25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27212" y="885806"/>
                  <a:ext cx="10058400" cy="1022758"/>
                </a:xfrm>
                <a:prstGeom prst="rect">
                  <a:avLst/>
                </a:prstGeom>
                <a:blipFill rotWithShape="1">
                  <a:blip r:embed="rId6"/>
                  <a:stretch>
                    <a:fillRect l="-727" t="-2976" b="-10714"/>
                  </a:stretch>
                </a:blipFill>
              </p:spPr>
              <p:txBody>
                <a:bodyPr/>
                <a:lstStyle/>
                <a:p>
                  <a:r>
                    <a:rPr lang="en-US">
                      <a:noFill/>
                    </a:rPr>
                    <a:t> </a:t>
                  </a:r>
                </a:p>
              </p:txBody>
            </p:sp>
          </mc:Fallback>
        </mc:AlternateContent>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13493" t="12538" r="16345" b="11211"/>
            <a:stretch/>
          </p:blipFill>
          <p:spPr>
            <a:xfrm>
              <a:off x="150376" y="733406"/>
              <a:ext cx="1515280" cy="1523605"/>
            </a:xfrm>
            <a:prstGeom prst="rect">
              <a:avLst/>
            </a:prstGeom>
          </p:spPr>
        </p:pic>
        <p:sp>
          <p:nvSpPr>
            <p:cNvPr id="23" name="Rectangle 22"/>
            <p:cNvSpPr/>
            <p:nvPr/>
          </p:nvSpPr>
          <p:spPr>
            <a:xfrm>
              <a:off x="578154" y="1165128"/>
              <a:ext cx="635687"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24" name="Picture 23"/>
            <p:cNvPicPr>
              <a:picLocks noChangeAspect="1" noChangeArrowheads="1"/>
            </p:cNvPicPr>
            <p:nvPr/>
          </p:nvPicPr>
          <p:blipFill rotWithShape="1">
            <a:blip r:embed="rId8">
              <a:extLst>
                <a:ext uri="{28A0092B-C50C-407E-A947-70E740481C1C}">
                  <a14:useLocalDpi xmlns:a14="http://schemas.microsoft.com/office/drawing/2010/main" val="0"/>
                </a:ext>
              </a:extLst>
            </a:blip>
            <a:srcRect r="8652" b="33102"/>
            <a:stretch/>
          </p:blipFill>
          <p:spPr bwMode="auto">
            <a:xfrm>
              <a:off x="212503" y="1044071"/>
              <a:ext cx="1313241" cy="34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30" name="TextBox 29"/>
              <p:cNvSpPr txBox="1"/>
              <p:nvPr/>
            </p:nvSpPr>
            <p:spPr>
              <a:xfrm>
                <a:off x="568019" y="3513386"/>
                <a:ext cx="7716469" cy="477054"/>
              </a:xfrm>
              <a:prstGeom prst="rect">
                <a:avLst/>
              </a:prstGeom>
              <a:noFill/>
            </p:spPr>
            <p:txBody>
              <a:bodyPr wrap="square" rtlCol="0">
                <a:spAutoFit/>
              </a:bodyPr>
              <a:lstStyle/>
              <a:p>
                <a:pPr algn="just"/>
                <a:r>
                  <a:rPr lang="en-US" b="1" smtClean="0">
                    <a:solidFill>
                      <a:schemeClr val="tx1"/>
                    </a:solidFill>
                    <a:latin typeface="Arial" pitchFamily="34" charset="0"/>
                    <a:cs typeface="Arial" pitchFamily="34" charset="0"/>
                  </a:rPr>
                  <a:t>Vì </a:t>
                </a:r>
                <a14:m>
                  <m:oMath xmlns:m="http://schemas.openxmlformats.org/officeDocument/2006/math">
                    <m:r>
                      <a:rPr lang="en-US" b="1" i="1">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m:t>
                    </m:r>
                  </m:oMath>
                </a14:m>
                <a:r>
                  <a:rPr lang="en-US" b="1" smtClean="0">
                    <a:solidFill>
                      <a:schemeClr val="tx1"/>
                    </a:solidFill>
                    <a:latin typeface="Arial" pitchFamily="34" charset="0"/>
                    <a:cs typeface="Arial" pitchFamily="34" charset="0"/>
                  </a:rPr>
                  <a:t> đối xứng </a:t>
                </a:r>
                <a14:m>
                  <m:oMath xmlns:m="http://schemas.openxmlformats.org/officeDocument/2006/math">
                    <m:r>
                      <a:rPr lang="en-US" b="1" i="1">
                        <a:solidFill>
                          <a:schemeClr val="tx1"/>
                        </a:solidFill>
                        <a:latin typeface="Cambria Math"/>
                        <a:ea typeface="Cambria Math"/>
                        <a:cs typeface="Arial" pitchFamily="34" charset="0"/>
                      </a:rPr>
                      <m:t>∆</m:t>
                    </m:r>
                  </m:oMath>
                </a14:m>
                <a:r>
                  <a:rPr lang="en-US" b="1" smtClean="0">
                    <a:solidFill>
                      <a:schemeClr val="tx1"/>
                    </a:solidFill>
                    <a:latin typeface="Arial" pitchFamily="34" charset="0"/>
                    <a:cs typeface="Arial" pitchFamily="34" charset="0"/>
                  </a:rPr>
                  <a:t> qua I nên </a:t>
                </a:r>
                <a14:m>
                  <m:oMath xmlns:m="http://schemas.openxmlformats.org/officeDocument/2006/math">
                    <m:r>
                      <a:rPr lang="en-US" b="1" i="1">
                        <a:solidFill>
                          <a:schemeClr val="tx1"/>
                        </a:solidFill>
                        <a:latin typeface="Cambria Math"/>
                        <a:ea typeface="Cambria Math"/>
                        <a:cs typeface="Arial" pitchFamily="34" charset="0"/>
                      </a:rPr>
                      <m:t>∆</m:t>
                    </m:r>
                  </m:oMath>
                </a14:m>
                <a:r>
                  <a:rPr lang="en-US" b="1" smtClean="0">
                    <a:solidFill>
                      <a:schemeClr val="tx1"/>
                    </a:solidFill>
                    <a:latin typeface="Arial" pitchFamily="34" charset="0"/>
                    <a:cs typeface="Arial" pitchFamily="34" charset="0"/>
                  </a:rPr>
                  <a:t>’ đi qua A’, B’</a:t>
                </a:r>
                <a:endParaRPr lang="vi-VN" b="1">
                  <a:solidFill>
                    <a:schemeClr val="tx1"/>
                  </a:solidFill>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68019" y="3513386"/>
                <a:ext cx="7716469" cy="477054"/>
              </a:xfrm>
              <a:prstGeom prst="rect">
                <a:avLst/>
              </a:prstGeom>
              <a:blipFill rotWithShape="1">
                <a:blip r:embed="rId9"/>
                <a:stretch>
                  <a:fillRect l="-1185" t="-8861" b="-25316"/>
                </a:stretch>
              </a:blipFill>
            </p:spPr>
            <p:txBody>
              <a:bodyPr/>
              <a:lstStyle/>
              <a:p>
                <a:r>
                  <a:rPr lang="en-US">
                    <a:noFill/>
                  </a:rPr>
                  <a:t> </a:t>
                </a:r>
              </a:p>
            </p:txBody>
          </p:sp>
        </mc:Fallback>
      </mc:AlternateContent>
      <p:sp>
        <p:nvSpPr>
          <p:cNvPr id="16"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pic>
        <p:nvPicPr>
          <p:cNvPr id="205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01062" y="2181432"/>
            <a:ext cx="368617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95617" y="3990440"/>
            <a:ext cx="4508196" cy="830997"/>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Vì I là trung điểm AA’ nên</a:t>
            </a:r>
            <a:br>
              <a:rPr lang="en-US" b="1" smtClean="0">
                <a:solidFill>
                  <a:schemeClr val="tx1"/>
                </a:solidFill>
                <a:latin typeface="Arial" pitchFamily="34" charset="0"/>
                <a:cs typeface="Arial" pitchFamily="34" charset="0"/>
              </a:rPr>
            </a:br>
            <a:r>
              <a:rPr lang="en-US" b="1" smtClean="0">
                <a:solidFill>
                  <a:schemeClr val="tx1"/>
                </a:solidFill>
                <a:latin typeface="Arial" pitchFamily="34" charset="0"/>
                <a:cs typeface="Arial" pitchFamily="34" charset="0"/>
              </a:rPr>
              <a:t>toạ độ A’ thoả mãn :</a:t>
            </a:r>
            <a:endParaRPr lang="vi-VN" b="1">
              <a:solidFill>
                <a:schemeClr val="tx1"/>
              </a:solidFill>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31046924"/>
              </p:ext>
            </p:extLst>
          </p:nvPr>
        </p:nvGraphicFramePr>
        <p:xfrm>
          <a:off x="4722812" y="3990440"/>
          <a:ext cx="1349929" cy="1529921"/>
        </p:xfrm>
        <a:graphic>
          <a:graphicData uri="http://schemas.openxmlformats.org/presentationml/2006/ole">
            <mc:AlternateContent xmlns:mc="http://schemas.openxmlformats.org/markup-compatibility/2006">
              <mc:Choice xmlns:v="urn:schemas-microsoft-com:vml" Requires="v">
                <p:oleObj spid="_x0000_s2154" name="Equation" r:id="rId11" imgW="761760" imgH="863280" progId="Equation.DSMT4">
                  <p:embed/>
                </p:oleObj>
              </mc:Choice>
              <mc:Fallback>
                <p:oleObj name="Equation" r:id="rId11" imgW="761760" imgH="863280" progId="Equation.DSMT4">
                  <p:embed/>
                  <p:pic>
                    <p:nvPicPr>
                      <p:cNvPr id="0" name=""/>
                      <p:cNvPicPr/>
                      <p:nvPr/>
                    </p:nvPicPr>
                    <p:blipFill>
                      <a:blip r:embed="rId12"/>
                      <a:stretch>
                        <a:fillRect/>
                      </a:stretch>
                    </p:blipFill>
                    <p:spPr>
                      <a:xfrm>
                        <a:off x="4722812" y="3990440"/>
                        <a:ext cx="1349929" cy="1529921"/>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796377226"/>
              </p:ext>
            </p:extLst>
          </p:nvPr>
        </p:nvGraphicFramePr>
        <p:xfrm>
          <a:off x="6490890" y="4420901"/>
          <a:ext cx="1335881" cy="396399"/>
        </p:xfrm>
        <a:graphic>
          <a:graphicData uri="http://schemas.openxmlformats.org/presentationml/2006/ole">
            <mc:AlternateContent xmlns:mc="http://schemas.openxmlformats.org/markup-compatibility/2006">
              <mc:Choice xmlns:v="urn:schemas-microsoft-com:vml" Requires="v">
                <p:oleObj spid="_x0000_s2155" name="Equation" r:id="rId13" imgW="685800" imgH="203040" progId="Equation.DSMT4">
                  <p:embed/>
                </p:oleObj>
              </mc:Choice>
              <mc:Fallback>
                <p:oleObj name="Equation" r:id="rId13" imgW="685800" imgH="203040" progId="Equation.DSMT4">
                  <p:embed/>
                  <p:pic>
                    <p:nvPicPr>
                      <p:cNvPr id="0" name=""/>
                      <p:cNvPicPr/>
                      <p:nvPr/>
                    </p:nvPicPr>
                    <p:blipFill>
                      <a:blip r:embed="rId14"/>
                      <a:stretch>
                        <a:fillRect/>
                      </a:stretch>
                    </p:blipFill>
                    <p:spPr>
                      <a:xfrm>
                        <a:off x="6490890" y="4420901"/>
                        <a:ext cx="1335881" cy="396399"/>
                      </a:xfrm>
                      <a:prstGeom prst="rect">
                        <a:avLst/>
                      </a:prstGeom>
                    </p:spPr>
                  </p:pic>
                </p:oleObj>
              </mc:Fallback>
            </mc:AlternateContent>
          </a:graphicData>
        </a:graphic>
      </p:graphicFrame>
      <p:sp>
        <p:nvSpPr>
          <p:cNvPr id="25" name="TextBox 24"/>
          <p:cNvSpPr txBox="1"/>
          <p:nvPr/>
        </p:nvSpPr>
        <p:spPr>
          <a:xfrm>
            <a:off x="557885" y="5562600"/>
            <a:ext cx="5612727" cy="830997"/>
          </a:xfrm>
          <a:prstGeom prst="rect">
            <a:avLst/>
          </a:prstGeom>
          <a:noFill/>
        </p:spPr>
        <p:txBody>
          <a:bodyPr wrap="square" rtlCol="0">
            <a:spAutoFit/>
          </a:bodyPr>
          <a:lstStyle/>
          <a:p>
            <a:pPr algn="just"/>
            <a:r>
              <a:rPr lang="en-US" b="1" smtClean="0">
                <a:solidFill>
                  <a:schemeClr val="tx1"/>
                </a:solidFill>
                <a:latin typeface="Arial" pitchFamily="34" charset="0"/>
                <a:cs typeface="Arial" pitchFamily="34" charset="0"/>
              </a:rPr>
              <a:t>Vì I cũng là trung điểm BB’ nên</a:t>
            </a:r>
            <a:br>
              <a:rPr lang="en-US" b="1" smtClean="0">
                <a:solidFill>
                  <a:schemeClr val="tx1"/>
                </a:solidFill>
                <a:latin typeface="Arial" pitchFamily="34" charset="0"/>
                <a:cs typeface="Arial" pitchFamily="34" charset="0"/>
              </a:rPr>
            </a:br>
            <a:r>
              <a:rPr lang="en-US" b="1" smtClean="0">
                <a:solidFill>
                  <a:schemeClr val="tx1"/>
                </a:solidFill>
                <a:latin typeface="Arial" pitchFamily="34" charset="0"/>
                <a:cs typeface="Arial" pitchFamily="34" charset="0"/>
              </a:rPr>
              <a:t>toạ độ B’ thoả mãn :</a:t>
            </a:r>
            <a:endParaRPr lang="vi-VN" b="1">
              <a:solidFill>
                <a:schemeClr val="tx1"/>
              </a:solidFill>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984280737"/>
              </p:ext>
            </p:extLst>
          </p:nvPr>
        </p:nvGraphicFramePr>
        <p:xfrm>
          <a:off x="6278563" y="5318125"/>
          <a:ext cx="1438275" cy="1530350"/>
        </p:xfrm>
        <a:graphic>
          <a:graphicData uri="http://schemas.openxmlformats.org/presentationml/2006/ole">
            <mc:AlternateContent xmlns:mc="http://schemas.openxmlformats.org/markup-compatibility/2006">
              <mc:Choice xmlns:v="urn:schemas-microsoft-com:vml" Requires="v">
                <p:oleObj spid="_x0000_s2156" name="Equation" r:id="rId15" imgW="812520" imgH="863280" progId="Equation.DSMT4">
                  <p:embed/>
                </p:oleObj>
              </mc:Choice>
              <mc:Fallback>
                <p:oleObj name="Equation" r:id="rId15" imgW="812520" imgH="863280" progId="Equation.DSMT4">
                  <p:embed/>
                  <p:pic>
                    <p:nvPicPr>
                      <p:cNvPr id="0" name=""/>
                      <p:cNvPicPr/>
                      <p:nvPr/>
                    </p:nvPicPr>
                    <p:blipFill>
                      <a:blip r:embed="rId16"/>
                      <a:stretch>
                        <a:fillRect/>
                      </a:stretch>
                    </p:blipFill>
                    <p:spPr>
                      <a:xfrm>
                        <a:off x="6278563" y="5318125"/>
                        <a:ext cx="1438275" cy="153035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940427791"/>
              </p:ext>
            </p:extLst>
          </p:nvPr>
        </p:nvGraphicFramePr>
        <p:xfrm>
          <a:off x="8115618" y="5749370"/>
          <a:ext cx="1285240" cy="396398"/>
        </p:xfrm>
        <a:graphic>
          <a:graphicData uri="http://schemas.openxmlformats.org/presentationml/2006/ole">
            <mc:AlternateContent xmlns:mc="http://schemas.openxmlformats.org/markup-compatibility/2006">
              <mc:Choice xmlns:v="urn:schemas-microsoft-com:vml" Requires="v">
                <p:oleObj spid="_x0000_s2157" name="Equation" r:id="rId17" imgW="660240" imgH="203040" progId="Equation.DSMT4">
                  <p:embed/>
                </p:oleObj>
              </mc:Choice>
              <mc:Fallback>
                <p:oleObj name="Equation" r:id="rId17" imgW="660240" imgH="203040" progId="Equation.DSMT4">
                  <p:embed/>
                  <p:pic>
                    <p:nvPicPr>
                      <p:cNvPr id="0" name=""/>
                      <p:cNvPicPr/>
                      <p:nvPr/>
                    </p:nvPicPr>
                    <p:blipFill>
                      <a:blip r:embed="rId18"/>
                      <a:stretch>
                        <a:fillRect/>
                      </a:stretch>
                    </p:blipFill>
                    <p:spPr>
                      <a:xfrm>
                        <a:off x="8115618" y="5749370"/>
                        <a:ext cx="1285240" cy="396398"/>
                      </a:xfrm>
                      <a:prstGeom prst="rect">
                        <a:avLst/>
                      </a:prstGeom>
                    </p:spPr>
                  </p:pic>
                </p:oleObj>
              </mc:Fallback>
            </mc:AlternateContent>
          </a:graphicData>
        </a:graphic>
      </p:graphicFrame>
    </p:spTree>
    <p:extLst>
      <p:ext uri="{BB962C8B-B14F-4D97-AF65-F5344CB8AC3E}">
        <p14:creationId xmlns:p14="http://schemas.microsoft.com/office/powerpoint/2010/main" val="8961335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left)">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20"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738" y="221638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TextBox 21"/>
              <p:cNvSpPr txBox="1"/>
              <p:nvPr/>
            </p:nvSpPr>
            <p:spPr>
              <a:xfrm>
                <a:off x="578154" y="2763837"/>
                <a:ext cx="7696200" cy="1275606"/>
              </a:xfrm>
              <a:prstGeom prst="rect">
                <a:avLst/>
              </a:prstGeom>
              <a:noFill/>
            </p:spPr>
            <p:txBody>
              <a:bodyPr wrap="square" rtlCol="0">
                <a:spAutoFit/>
              </a:bodyPr>
              <a:lstStyle/>
              <a:p>
                <a:pPr algn="just"/>
                <a:r>
                  <a:rPr lang="vi-VN" b="1" smtClean="0">
                    <a:latin typeface="Arial" pitchFamily="34" charset="0"/>
                    <a:cs typeface="Arial" pitchFamily="34" charset="0"/>
                  </a:rPr>
                  <a:t>Đường thẳng</a:t>
                </a:r>
                <a:r>
                  <a:rPr lang="en-US" b="1" smtClean="0">
                    <a:latin typeface="Arial" pitchFamily="34" charset="0"/>
                    <a:cs typeface="Arial" pitchFamily="34" charset="0"/>
                  </a:rPr>
                  <a:t> </a:t>
                </a:r>
                <a14:m>
                  <m:oMath xmlns:m="http://schemas.openxmlformats.org/officeDocument/2006/math">
                    <m:r>
                      <a:rPr lang="en-US" b="1" i="1">
                        <a:latin typeface="Cambria Math"/>
                        <a:ea typeface="Cambria Math"/>
                        <a:cs typeface="Arial" pitchFamily="34" charset="0"/>
                      </a:rPr>
                      <m:t>∆</m:t>
                    </m:r>
                  </m:oMath>
                </a14:m>
                <a:r>
                  <a:rPr lang="en-US" b="1" smtClean="0">
                    <a:latin typeface="Arial" pitchFamily="34" charset="0"/>
                    <a:cs typeface="Arial" pitchFamily="34" charset="0"/>
                  </a:rPr>
                  <a:t>’ đi qua A’(0;4) và B’(3;3) nên nhận </a:t>
                </a:r>
                <a14:m>
                  <m:oMath xmlns:m="http://schemas.openxmlformats.org/officeDocument/2006/math">
                    <m:acc>
                      <m:accPr>
                        <m:chr m:val="⃗"/>
                        <m:ctrlPr>
                          <a:rPr lang="en-US" b="1" i="1" smtClean="0">
                            <a:latin typeface="Cambria Math"/>
                            <a:cs typeface="Arial" pitchFamily="34" charset="0"/>
                          </a:rPr>
                        </m:ctrlPr>
                      </m:accPr>
                      <m:e>
                        <m:sSup>
                          <m:sSupPr>
                            <m:ctrlPr>
                              <a:rPr lang="en-US" b="1" i="1" smtClean="0">
                                <a:latin typeface="Cambria Math"/>
                                <a:cs typeface="Arial" pitchFamily="34" charset="0"/>
                              </a:rPr>
                            </m:ctrlPr>
                          </m:sSupPr>
                          <m:e>
                            <m:r>
                              <a:rPr lang="en-US" b="1" i="1" smtClean="0">
                                <a:latin typeface="Cambria Math"/>
                                <a:cs typeface="Arial" pitchFamily="34" charset="0"/>
                              </a:rPr>
                              <m:t>𝑨</m:t>
                            </m:r>
                          </m:e>
                          <m:sup>
                            <m:r>
                              <a:rPr lang="en-US" b="1" i="1" smtClean="0">
                                <a:latin typeface="Cambria Math"/>
                                <a:cs typeface="Arial" pitchFamily="34" charset="0"/>
                              </a:rPr>
                              <m:t>′</m:t>
                            </m:r>
                          </m:sup>
                        </m:sSup>
                        <m:r>
                          <a:rPr lang="en-US" b="1" i="1" smtClean="0">
                            <a:latin typeface="Cambria Math"/>
                            <a:cs typeface="Arial" pitchFamily="34" charset="0"/>
                          </a:rPr>
                          <m:t>𝑩</m:t>
                        </m:r>
                        <m:r>
                          <a:rPr lang="en-US" b="1" i="1" smtClean="0">
                            <a:latin typeface="Cambria Math"/>
                            <a:cs typeface="Arial" pitchFamily="34" charset="0"/>
                          </a:rPr>
                          <m:t>′</m:t>
                        </m:r>
                      </m:e>
                    </m:acc>
                    <m:r>
                      <a:rPr lang="en-US" b="1" i="1" smtClean="0">
                        <a:latin typeface="Cambria Math"/>
                        <a:cs typeface="Arial" pitchFamily="34" charset="0"/>
                      </a:rPr>
                      <m:t>=(</m:t>
                    </m:r>
                    <m:r>
                      <a:rPr lang="en-US" b="1" i="1" smtClean="0">
                        <a:latin typeface="Cambria Math"/>
                        <a:cs typeface="Arial" pitchFamily="34" charset="0"/>
                      </a:rPr>
                      <m:t>𝟑</m:t>
                    </m:r>
                    <m:r>
                      <a:rPr lang="en-US" b="1" i="1" smtClean="0">
                        <a:latin typeface="Cambria Math"/>
                        <a:cs typeface="Arial" pitchFamily="34" charset="0"/>
                      </a:rPr>
                      <m:t>;−</m:t>
                    </m:r>
                    <m:r>
                      <a:rPr lang="en-US" b="1" i="1" smtClean="0">
                        <a:latin typeface="Cambria Math"/>
                        <a:cs typeface="Arial" pitchFamily="34" charset="0"/>
                      </a:rPr>
                      <m:t>𝟏</m:t>
                    </m:r>
                    <m:r>
                      <a:rPr lang="en-US" b="1" i="1" smtClean="0">
                        <a:latin typeface="Cambria Math"/>
                        <a:cs typeface="Arial" pitchFamily="34" charset="0"/>
                      </a:rPr>
                      <m:t>)</m:t>
                    </m:r>
                  </m:oMath>
                </a14:m>
                <a:r>
                  <a:rPr lang="en-US" b="1" smtClean="0">
                    <a:latin typeface="Arial" pitchFamily="34" charset="0"/>
                    <a:cs typeface="Arial" pitchFamily="34" charset="0"/>
                  </a:rPr>
                  <a:t> là một v</a:t>
                </a:r>
                <a:r>
                  <a:rPr lang="vi-VN" b="1" smtClean="0">
                    <a:latin typeface="Arial" pitchFamily="34" charset="0"/>
                    <a:cs typeface="Arial" pitchFamily="34" charset="0"/>
                  </a:rPr>
                  <a:t>ectơ chỉ phương</a:t>
                </a:r>
                <a:r>
                  <a:rPr lang="en-US" b="1" smtClean="0">
                    <a:latin typeface="Arial" pitchFamily="34" charset="0"/>
                    <a:cs typeface="Arial" pitchFamily="34" charset="0"/>
                  </a:rPr>
                  <a:t> , suy ra nó có v</a:t>
                </a:r>
                <a:r>
                  <a:rPr lang="vi-VN" b="1" smtClean="0">
                    <a:latin typeface="Arial" pitchFamily="34" charset="0"/>
                    <a:cs typeface="Arial" pitchFamily="34" charset="0"/>
                  </a:rPr>
                  <a:t>ectơ pháp tuyến</a:t>
                </a:r>
                <a:r>
                  <a:rPr lang="en-US" b="1" smtClean="0">
                    <a:latin typeface="Arial" pitchFamily="34" charset="0"/>
                    <a:cs typeface="Arial" pitchFamily="34" charset="0"/>
                  </a:rPr>
                  <a:t> là </a:t>
                </a:r>
                <a14:m>
                  <m:oMath xmlns:m="http://schemas.openxmlformats.org/officeDocument/2006/math">
                    <m:acc>
                      <m:accPr>
                        <m:chr m:val="⃗"/>
                        <m:ctrlPr>
                          <a:rPr lang="en-US" b="1" i="1">
                            <a:latin typeface="Cambria Math"/>
                            <a:cs typeface="Arial" pitchFamily="34" charset="0"/>
                          </a:rPr>
                        </m:ctrlPr>
                      </m:accPr>
                      <m:e>
                        <m:r>
                          <a:rPr lang="en-US" b="1" i="1" smtClean="0">
                            <a:latin typeface="Cambria Math"/>
                            <a:cs typeface="Arial" pitchFamily="34" charset="0"/>
                          </a:rPr>
                          <m:t>𝒏</m:t>
                        </m:r>
                      </m:e>
                    </m:acc>
                    <m:r>
                      <a:rPr lang="en-US" b="1" i="1">
                        <a:latin typeface="Cambria Math"/>
                        <a:cs typeface="Arial" pitchFamily="34" charset="0"/>
                      </a:rPr>
                      <m:t>=(</m:t>
                    </m:r>
                    <m:r>
                      <a:rPr lang="en-US" b="1" i="1" smtClean="0">
                        <a:latin typeface="Cambria Math"/>
                        <a:cs typeface="Arial" pitchFamily="34" charset="0"/>
                      </a:rPr>
                      <m:t>𝟏</m:t>
                    </m:r>
                    <m:r>
                      <a:rPr lang="en-US" b="1" i="1">
                        <a:latin typeface="Cambria Math"/>
                        <a:cs typeface="Arial" pitchFamily="34" charset="0"/>
                      </a:rPr>
                      <m:t>;</m:t>
                    </m:r>
                    <m:r>
                      <a:rPr lang="en-US" b="1" i="1" smtClean="0">
                        <a:latin typeface="Cambria Math"/>
                        <a:cs typeface="Arial" pitchFamily="34" charset="0"/>
                      </a:rPr>
                      <m:t>𝟑</m:t>
                    </m:r>
                    <m:r>
                      <a:rPr lang="en-US" b="1" i="1">
                        <a:latin typeface="Cambria Math"/>
                        <a:cs typeface="Arial" pitchFamily="34" charset="0"/>
                      </a:rPr>
                      <m:t>)</m:t>
                    </m:r>
                  </m:oMath>
                </a14:m>
                <a:r>
                  <a:rPr lang="en-US" b="1">
                    <a:latin typeface="Arial" pitchFamily="34" charset="0"/>
                    <a:cs typeface="Arial" pitchFamily="34" charset="0"/>
                  </a:rPr>
                  <a:t> </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78154" y="2763837"/>
                <a:ext cx="7696200" cy="1275606"/>
              </a:xfrm>
              <a:prstGeom prst="rect">
                <a:avLst/>
              </a:prstGeom>
              <a:blipFill rotWithShape="1">
                <a:blip r:embed="rId5"/>
                <a:stretch>
                  <a:fillRect l="-1268" t="-3333" r="-1189" b="-10000"/>
                </a:stretch>
              </a:blipFill>
            </p:spPr>
            <p:txBody>
              <a:bodyPr/>
              <a:lstStyle/>
              <a:p>
                <a:r>
                  <a:rPr lang="en-US">
                    <a:noFill/>
                  </a:rPr>
                  <a:t> </a:t>
                </a:r>
              </a:p>
            </p:txBody>
          </p:sp>
        </mc:Fallback>
      </mc:AlternateContent>
      <p:grpSp>
        <p:nvGrpSpPr>
          <p:cNvPr id="2" name="Group 1"/>
          <p:cNvGrpSpPr/>
          <p:nvPr/>
        </p:nvGrpSpPr>
        <p:grpSpPr>
          <a:xfrm>
            <a:off x="150376" y="762000"/>
            <a:ext cx="11735236" cy="1523605"/>
            <a:chOff x="150376" y="733406"/>
            <a:chExt cx="11735236" cy="1523605"/>
          </a:xfrm>
        </p:grpSpPr>
        <p:sp>
          <p:nvSpPr>
            <p:cNvPr id="8" name="Rounded Rectangle 7"/>
            <p:cNvSpPr/>
            <p:nvPr/>
          </p:nvSpPr>
          <p:spPr>
            <a:xfrm>
              <a:off x="1742930" y="764985"/>
              <a:ext cx="10142682" cy="1263822"/>
            </a:xfrm>
            <a:prstGeom prst="roundRect">
              <a:avLst>
                <a:gd name="adj" fmla="val 2887"/>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3" name="TextBox 12"/>
                <p:cNvSpPr txBox="1"/>
                <p:nvPr/>
              </p:nvSpPr>
              <p:spPr>
                <a:xfrm>
                  <a:off x="1827212" y="885806"/>
                  <a:ext cx="10058400" cy="1022758"/>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Trong mặt phẳng toạ độ Oxy, cho </a:t>
                  </a:r>
                  <a:r>
                    <a:rPr lang="vi-VN" sz="2500" b="1" smtClean="0">
                      <a:latin typeface="Arial" pitchFamily="34" charset="0"/>
                      <a:cs typeface="Arial" pitchFamily="34" charset="0"/>
                    </a:rPr>
                    <a:t>đường thẳng</a:t>
                  </a:r>
                  <a:r>
                    <a:rPr lang="en-US" sz="2500" b="1" smtClean="0">
                      <a:latin typeface="Arial" pitchFamily="34" charset="0"/>
                      <a:cs typeface="Arial" pitchFamily="34" charset="0"/>
                    </a:rPr>
                    <a:t> </a:t>
                  </a:r>
                  <a14:m>
                    <m:oMath xmlns:m="http://schemas.openxmlformats.org/officeDocument/2006/math">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𝒙</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𝟑</m:t>
                      </m:r>
                      <m:r>
                        <a:rPr lang="en-US" sz="2500" b="1" i="1" smtClean="0">
                          <a:latin typeface="Cambria Math"/>
                          <a:ea typeface="Cambria Math"/>
                          <a:cs typeface="Arial" pitchFamily="34" charset="0"/>
                        </a:rPr>
                        <m:t>𝒚</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𝟐</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𝟎</m:t>
                      </m:r>
                    </m:oMath>
                  </a14:m>
                  <a:r>
                    <a:rPr lang="en-US" sz="2500" b="1" smtClean="0">
                      <a:latin typeface="Arial" pitchFamily="34" charset="0"/>
                      <a:cs typeface="Arial" pitchFamily="34" charset="0"/>
                    </a:rPr>
                    <a:t> </a:t>
                  </a:r>
                </a:p>
                <a:p>
                  <a:pPr algn="just">
                    <a:lnSpc>
                      <a:spcPct val="150000"/>
                    </a:lnSpc>
                  </a:pPr>
                  <a:r>
                    <a:rPr lang="en-US" sz="2500" b="1" smtClean="0">
                      <a:latin typeface="Arial" pitchFamily="34" charset="0"/>
                      <a:cs typeface="Arial" pitchFamily="34" charset="0"/>
                    </a:rPr>
                    <a:t>Viết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r>
                    <a:rPr lang="vi-VN" sz="2500" b="1" smtClean="0">
                      <a:latin typeface="Arial" pitchFamily="34" charset="0"/>
                      <a:cs typeface="Arial" pitchFamily="34" charset="0"/>
                    </a:rPr>
                    <a:t>đường thẳng</a:t>
                  </a:r>
                  <a:r>
                    <a:rPr lang="en-US" sz="2500" b="1">
                      <a:ea typeface="Cambria Math"/>
                      <a:cs typeface="Arial" pitchFamily="34" charset="0"/>
                    </a:rPr>
                    <a:t> </a:t>
                  </a:r>
                  <a14:m>
                    <m:oMath xmlns:m="http://schemas.openxmlformats.org/officeDocument/2006/math">
                      <m:r>
                        <a:rPr lang="en-US" sz="2500" b="1" i="1">
                          <a:latin typeface="Cambria Math"/>
                          <a:ea typeface="Cambria Math"/>
                          <a:cs typeface="Arial" pitchFamily="34" charset="0"/>
                        </a:rPr>
                        <m:t>∆</m:t>
                      </m:r>
                      <m:r>
                        <a:rPr lang="en-US" sz="2500" b="1" i="1" smtClean="0">
                          <a:latin typeface="Cambria Math"/>
                          <a:ea typeface="Cambria Math"/>
                          <a:cs typeface="Arial" pitchFamily="34" charset="0"/>
                        </a:rPr>
                        <m:t>′</m:t>
                      </m:r>
                    </m:oMath>
                  </a14:m>
                  <a:r>
                    <a:rPr lang="en-US" sz="2500" b="1" smtClean="0">
                      <a:latin typeface="Arial" pitchFamily="34" charset="0"/>
                      <a:cs typeface="Arial" pitchFamily="34" charset="0"/>
                    </a:rPr>
                    <a:t> đối xứng với </a:t>
                  </a:r>
                  <a14:m>
                    <m:oMath xmlns:m="http://schemas.openxmlformats.org/officeDocument/2006/math">
                      <m:r>
                        <a:rPr lang="en-US" sz="2500" b="1" i="1">
                          <a:latin typeface="Cambria Math"/>
                          <a:ea typeface="Cambria Math"/>
                          <a:cs typeface="Arial" pitchFamily="34" charset="0"/>
                        </a:rPr>
                        <m:t>∆</m:t>
                      </m:r>
                    </m:oMath>
                  </a14:m>
                  <a:r>
                    <a:rPr lang="en-US" sz="2500" b="1" smtClean="0">
                      <a:latin typeface="Arial" pitchFamily="34" charset="0"/>
                      <a:cs typeface="Arial" pitchFamily="34" charset="0"/>
                    </a:rPr>
                    <a:t> qua </a:t>
                  </a:r>
                  <a:r>
                    <a:rPr lang="en-US" sz="2500" b="1" i="1" smtClean="0">
                      <a:latin typeface="Times New Roman" pitchFamily="18" charset="0"/>
                      <a:cs typeface="Times New Roman" pitchFamily="18" charset="0"/>
                    </a:rPr>
                    <a:t>I</a:t>
                  </a:r>
                  <a:r>
                    <a:rPr lang="en-US" sz="2500" b="1" smtClean="0">
                      <a:latin typeface="Arial" pitchFamily="34" charset="0"/>
                      <a:cs typeface="Arial" pitchFamily="34" charset="0"/>
                    </a:rPr>
                    <a:t>(1;2) </a:t>
                  </a:r>
                  <a:endParaRPr lang="vi-VN" sz="25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27212" y="885806"/>
                  <a:ext cx="10058400" cy="1022758"/>
                </a:xfrm>
                <a:prstGeom prst="rect">
                  <a:avLst/>
                </a:prstGeom>
                <a:blipFill rotWithShape="1">
                  <a:blip r:embed="rId6"/>
                  <a:stretch>
                    <a:fillRect l="-727" t="-2976" b="-10714"/>
                  </a:stretch>
                </a:blipFill>
              </p:spPr>
              <p:txBody>
                <a:bodyPr/>
                <a:lstStyle/>
                <a:p>
                  <a:r>
                    <a:rPr lang="en-US">
                      <a:noFill/>
                    </a:rPr>
                    <a:t> </a:t>
                  </a:r>
                </a:p>
              </p:txBody>
            </p:sp>
          </mc:Fallback>
        </mc:AlternateContent>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13493" t="12538" r="16345" b="11211"/>
            <a:stretch/>
          </p:blipFill>
          <p:spPr>
            <a:xfrm>
              <a:off x="150376" y="733406"/>
              <a:ext cx="1515280" cy="1523605"/>
            </a:xfrm>
            <a:prstGeom prst="rect">
              <a:avLst/>
            </a:prstGeom>
          </p:spPr>
        </p:pic>
        <p:sp>
          <p:nvSpPr>
            <p:cNvPr id="23" name="Rectangle 22"/>
            <p:cNvSpPr/>
            <p:nvPr/>
          </p:nvSpPr>
          <p:spPr>
            <a:xfrm>
              <a:off x="578154" y="1165128"/>
              <a:ext cx="635687"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24" name="Picture 23"/>
            <p:cNvPicPr>
              <a:picLocks noChangeAspect="1" noChangeArrowheads="1"/>
            </p:cNvPicPr>
            <p:nvPr/>
          </p:nvPicPr>
          <p:blipFill rotWithShape="1">
            <a:blip r:embed="rId8">
              <a:extLst>
                <a:ext uri="{28A0092B-C50C-407E-A947-70E740481C1C}">
                  <a14:useLocalDpi xmlns:a14="http://schemas.microsoft.com/office/drawing/2010/main" val="0"/>
                </a:ext>
              </a:extLst>
            </a:blip>
            <a:srcRect r="8652" b="33102"/>
            <a:stretch/>
          </p:blipFill>
          <p:spPr bwMode="auto">
            <a:xfrm>
              <a:off x="212503" y="1044071"/>
              <a:ext cx="1313241" cy="34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01062" y="2209385"/>
            <a:ext cx="368617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 name="Object 25"/>
          <p:cNvGraphicFramePr>
            <a:graphicFrameLocks noChangeAspect="1"/>
          </p:cNvGraphicFramePr>
          <p:nvPr>
            <p:extLst>
              <p:ext uri="{D42A27DB-BD31-4B8C-83A1-F6EECF244321}">
                <p14:modId xmlns:p14="http://schemas.microsoft.com/office/powerpoint/2010/main" val="1049265083"/>
              </p:ext>
            </p:extLst>
          </p:nvPr>
        </p:nvGraphicFramePr>
        <p:xfrm>
          <a:off x="3777192" y="4821237"/>
          <a:ext cx="2829450" cy="436039"/>
        </p:xfrm>
        <a:graphic>
          <a:graphicData uri="http://schemas.openxmlformats.org/presentationml/2006/ole">
            <mc:AlternateContent xmlns:mc="http://schemas.openxmlformats.org/markup-compatibility/2006">
              <mc:Choice xmlns:v="urn:schemas-microsoft-com:vml" Requires="v">
                <p:oleObj spid="_x0000_s3124" name="Equation" r:id="rId10" imgW="1320480" imgH="203040" progId="Equation.DSMT4">
                  <p:embed/>
                </p:oleObj>
              </mc:Choice>
              <mc:Fallback>
                <p:oleObj name="Equation" r:id="rId10" imgW="1320480" imgH="203040" progId="Equation.DSMT4">
                  <p:embed/>
                  <p:pic>
                    <p:nvPicPr>
                      <p:cNvPr id="0" name=""/>
                      <p:cNvPicPr/>
                      <p:nvPr/>
                    </p:nvPicPr>
                    <p:blipFill>
                      <a:blip r:embed="rId11"/>
                      <a:stretch>
                        <a:fillRect/>
                      </a:stretch>
                    </p:blipFill>
                    <p:spPr>
                      <a:xfrm>
                        <a:off x="3777192" y="4821237"/>
                        <a:ext cx="2829450" cy="436039"/>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8" name="TextBox 27"/>
              <p:cNvSpPr txBox="1"/>
              <p:nvPr/>
            </p:nvSpPr>
            <p:spPr>
              <a:xfrm>
                <a:off x="578154" y="4154694"/>
                <a:ext cx="7696200" cy="461665"/>
              </a:xfrm>
              <a:prstGeom prst="rect">
                <a:avLst/>
              </a:prstGeom>
              <a:noFill/>
            </p:spPr>
            <p:txBody>
              <a:bodyPr wrap="square" rtlCol="0">
                <a:spAutoFit/>
              </a:bodyPr>
              <a:lstStyle/>
              <a:p>
                <a:pPr algn="just"/>
                <a:r>
                  <a:rPr lang="en-US" b="1" smtClean="0">
                    <a:latin typeface="Arial" pitchFamily="34" charset="0"/>
                    <a:cs typeface="Arial" pitchFamily="34" charset="0"/>
                  </a:rPr>
                  <a:t>P</a:t>
                </a:r>
                <a:r>
                  <a:rPr lang="vi-VN" b="1" smtClean="0">
                    <a:latin typeface="Arial" pitchFamily="34" charset="0"/>
                    <a:cs typeface="Arial" pitchFamily="34" charset="0"/>
                  </a:rPr>
                  <a:t>hương trình</a:t>
                </a:r>
                <a:r>
                  <a:rPr lang="en-US" b="1" smtClean="0">
                    <a:latin typeface="Arial" pitchFamily="34" charset="0"/>
                    <a:cs typeface="Arial" pitchFamily="34" charset="0"/>
                  </a:rPr>
                  <a:t> của </a:t>
                </a:r>
                <a:r>
                  <a:rPr lang="vi-VN" b="1" smtClean="0">
                    <a:latin typeface="Arial" pitchFamily="34" charset="0"/>
                    <a:cs typeface="Arial" pitchFamily="34" charset="0"/>
                  </a:rPr>
                  <a:t>đường thẳng</a:t>
                </a:r>
                <a:r>
                  <a:rPr lang="en-US" b="1">
                    <a:ea typeface="Cambria Math"/>
                    <a:cs typeface="Arial" pitchFamily="34" charset="0"/>
                  </a:rPr>
                  <a:t> </a:t>
                </a:r>
                <a14:m>
                  <m:oMath xmlns:m="http://schemas.openxmlformats.org/officeDocument/2006/math">
                    <m:r>
                      <a:rPr lang="en-US" b="1" i="1">
                        <a:latin typeface="Cambria Math"/>
                        <a:ea typeface="Cambria Math"/>
                        <a:cs typeface="Arial" pitchFamily="34" charset="0"/>
                      </a:rPr>
                      <m:t>∆</m:t>
                    </m:r>
                  </m:oMath>
                </a14:m>
                <a:r>
                  <a:rPr lang="en-US" b="1" smtClean="0">
                    <a:latin typeface="Arial" pitchFamily="34" charset="0"/>
                    <a:cs typeface="Arial" pitchFamily="34" charset="0"/>
                  </a:rPr>
                  <a:t>’ : </a:t>
                </a:r>
                <a:endParaRPr lang="vi-VN"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78154" y="4154694"/>
                <a:ext cx="7696200" cy="461665"/>
              </a:xfrm>
              <a:prstGeom prst="rect">
                <a:avLst/>
              </a:prstGeom>
              <a:blipFill rotWithShape="1">
                <a:blip r:embed="rId12"/>
                <a:stretch>
                  <a:fillRect l="-1268" t="-12000" b="-29333"/>
                </a:stretch>
              </a:blipFill>
            </p:spPr>
            <p:txBody>
              <a:bodyPr/>
              <a:lstStyle/>
              <a:p>
                <a:r>
                  <a:rPr lang="en-US">
                    <a:noFill/>
                  </a:rPr>
                  <a:t> </a:t>
                </a:r>
              </a:p>
            </p:txBody>
          </p:sp>
        </mc:Fallback>
      </mc:AlternateContent>
      <p:graphicFrame>
        <p:nvGraphicFramePr>
          <p:cNvPr id="29" name="Object 28"/>
          <p:cNvGraphicFramePr>
            <a:graphicFrameLocks noChangeAspect="1"/>
          </p:cNvGraphicFramePr>
          <p:nvPr>
            <p:extLst>
              <p:ext uri="{D42A27DB-BD31-4B8C-83A1-F6EECF244321}">
                <p14:modId xmlns:p14="http://schemas.microsoft.com/office/powerpoint/2010/main" val="129185531"/>
              </p:ext>
            </p:extLst>
          </p:nvPr>
        </p:nvGraphicFramePr>
        <p:xfrm>
          <a:off x="4211104" y="5507037"/>
          <a:ext cx="2395538" cy="436563"/>
        </p:xfrm>
        <a:graphic>
          <a:graphicData uri="http://schemas.openxmlformats.org/presentationml/2006/ole">
            <mc:AlternateContent xmlns:mc="http://schemas.openxmlformats.org/markup-compatibility/2006">
              <mc:Choice xmlns:v="urn:schemas-microsoft-com:vml" Requires="v">
                <p:oleObj spid="_x0000_s3125" name="Equation" r:id="rId13" imgW="1117440" imgH="203040" progId="Equation.DSMT4">
                  <p:embed/>
                </p:oleObj>
              </mc:Choice>
              <mc:Fallback>
                <p:oleObj name="Equation" r:id="rId13" imgW="1117440" imgH="203040" progId="Equation.DSMT4">
                  <p:embed/>
                  <p:pic>
                    <p:nvPicPr>
                      <p:cNvPr id="0" name=""/>
                      <p:cNvPicPr/>
                      <p:nvPr/>
                    </p:nvPicPr>
                    <p:blipFill>
                      <a:blip r:embed="rId14"/>
                      <a:stretch>
                        <a:fillRect/>
                      </a:stretch>
                    </p:blipFill>
                    <p:spPr>
                      <a:xfrm>
                        <a:off x="4211104" y="5507037"/>
                        <a:ext cx="2395538" cy="436563"/>
                      </a:xfrm>
                      <a:prstGeom prst="rect">
                        <a:avLst/>
                      </a:prstGeom>
                    </p:spPr>
                  </p:pic>
                </p:oleObj>
              </mc:Fallback>
            </mc:AlternateContent>
          </a:graphicData>
        </a:graphic>
      </p:graphicFrame>
    </p:spTree>
    <p:extLst>
      <p:ext uri="{BB962C8B-B14F-4D97-AF65-F5344CB8AC3E}">
        <p14:creationId xmlns:p14="http://schemas.microsoft.com/office/powerpoint/2010/main" val="1366470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64" y="224128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45096" y="730527"/>
            <a:ext cx="11582401" cy="1481229"/>
            <a:chOff x="150812" y="804771"/>
            <a:chExt cx="11582401" cy="1481229"/>
          </a:xfrm>
        </p:grpSpPr>
        <p:sp>
          <p:nvSpPr>
            <p:cNvPr id="8" name="Rounded Rectangle 7"/>
            <p:cNvSpPr/>
            <p:nvPr/>
          </p:nvSpPr>
          <p:spPr>
            <a:xfrm>
              <a:off x="1979613" y="807185"/>
              <a:ext cx="9753600" cy="1400659"/>
            </a:xfrm>
            <a:prstGeom prst="roundRect">
              <a:avLst>
                <a:gd name="adj" fmla="val 5381"/>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0" name="TextBox 9"/>
                <p:cNvSpPr txBox="1"/>
                <p:nvPr/>
              </p:nvSpPr>
              <p:spPr>
                <a:xfrm>
                  <a:off x="2216148" y="845769"/>
                  <a:ext cx="9217980" cy="1323417"/>
                </a:xfrm>
                <a:prstGeom prst="rect">
                  <a:avLst/>
                </a:prstGeom>
                <a:noFill/>
              </p:spPr>
              <p:txBody>
                <a:bodyPr wrap="square" lIns="121899" tIns="60949" rIns="121899" bIns="60949" rtlCol="0">
                  <a:spAutoFit/>
                </a:bodyPr>
                <a:lstStyle/>
                <a:p>
                  <a:pPr algn="just">
                    <a:lnSpc>
                      <a:spcPct val="150000"/>
                    </a:lnSpc>
                  </a:pPr>
                  <a:r>
                    <a:rPr lang="en-US" sz="2600" b="1" smtClean="0">
                      <a:latin typeface="Arial" pitchFamily="34" charset="0"/>
                      <a:cs typeface="Arial" pitchFamily="34" charset="0"/>
                    </a:rPr>
                    <a:t>Cho hình bình hành ABCD có hai đường chéo cắt nhau tại O . Tìm ảnh của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AB qua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Đ</m:t>
                          </m:r>
                        </m:e>
                        <m:sub>
                          <m:r>
                            <a:rPr lang="en-US" sz="2600" b="1" i="1" smtClean="0">
                              <a:latin typeface="Cambria Math"/>
                              <a:cs typeface="Arial" pitchFamily="34" charset="0"/>
                            </a:rPr>
                            <m:t>𝑶</m:t>
                          </m:r>
                        </m:sub>
                      </m:sSub>
                    </m:oMath>
                  </a14:m>
                  <a:endParaRPr lang="vi-VN" sz="2600" b="1">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216148" y="845769"/>
                  <a:ext cx="9217980" cy="1323417"/>
                </a:xfrm>
                <a:prstGeom prst="rect">
                  <a:avLst/>
                </a:prstGeom>
                <a:blipFill rotWithShape="1">
                  <a:blip r:embed="rId4"/>
                  <a:stretch>
                    <a:fillRect l="-860" r="-860" b="-3687"/>
                  </a:stretch>
                </a:blipFill>
              </p:spPr>
              <p:txBody>
                <a:bodyPr/>
                <a:lstStyle/>
                <a:p>
                  <a:r>
                    <a:rPr lang="en-US">
                      <a:noFill/>
                    </a:rPr>
                    <a:t> </a:t>
                  </a:r>
                </a:p>
              </p:txBody>
            </p:sp>
          </mc:Fallback>
        </mc:AlternateContent>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804771"/>
              <a:ext cx="1697706" cy="148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18526" y="1227364"/>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94" y="1125433"/>
              <a:ext cx="1319140" cy="48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sp>
        <p:nvSpPr>
          <p:cNvPr id="11" name="TextBox 10"/>
          <p:cNvSpPr txBox="1"/>
          <p:nvPr/>
        </p:nvSpPr>
        <p:spPr>
          <a:xfrm>
            <a:off x="334379" y="2667000"/>
            <a:ext cx="8046033" cy="830997"/>
          </a:xfrm>
          <a:prstGeom prst="rect">
            <a:avLst/>
          </a:prstGeom>
          <a:noFill/>
        </p:spPr>
        <p:txBody>
          <a:bodyPr wrap="square" rtlCol="0">
            <a:spAutoFit/>
          </a:bodyPr>
          <a:lstStyle/>
          <a:p>
            <a:pPr marL="342900" indent="-342900" algn="just">
              <a:buFont typeface="Wingdings" pitchFamily="2" charset="2"/>
              <a:buChar char="v"/>
            </a:pPr>
            <a:r>
              <a:rPr lang="vi-VN" b="1">
                <a:latin typeface="Arial" pitchFamily="34" charset="0"/>
                <a:cs typeface="Arial" pitchFamily="34" charset="0"/>
              </a:rPr>
              <a:t>Vì ABCD là hình bình hành nên hai đường chéo AC và BD cắt nhau tại trung điểm O của mỗi đường.</a:t>
            </a:r>
          </a:p>
        </p:txBody>
      </p:sp>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2812" y="2490788"/>
            <a:ext cx="35433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13954" y="3582518"/>
            <a:ext cx="7696200" cy="461665"/>
          </a:xfrm>
          <a:prstGeom prst="rect">
            <a:avLst/>
          </a:prstGeom>
          <a:noFill/>
        </p:spPr>
        <p:txBody>
          <a:bodyPr wrap="square" rtlCol="0">
            <a:spAutoFit/>
          </a:bodyPr>
          <a:lstStyle/>
          <a:p>
            <a:pPr algn="just"/>
            <a:r>
              <a:rPr lang="vi-VN" b="1">
                <a:latin typeface="Arial" pitchFamily="34" charset="0"/>
                <a:cs typeface="Arial" pitchFamily="34" charset="0"/>
              </a:rPr>
              <a:t>O là trung điểm của AC nên C là ảnh của A qua Đ</a:t>
            </a:r>
            <a:r>
              <a:rPr lang="vi-VN" b="1" baseline="-25000">
                <a:latin typeface="Arial" pitchFamily="34" charset="0"/>
                <a:cs typeface="Arial" pitchFamily="34" charset="0"/>
              </a:rPr>
              <a:t>O</a:t>
            </a:r>
            <a:r>
              <a:rPr lang="vi-VN" b="1">
                <a:latin typeface="Arial" pitchFamily="34" charset="0"/>
                <a:cs typeface="Arial" pitchFamily="34" charset="0"/>
              </a:rPr>
              <a:t>.</a:t>
            </a:r>
          </a:p>
        </p:txBody>
      </p:sp>
      <p:sp>
        <p:nvSpPr>
          <p:cNvPr id="14" name="TextBox 13"/>
          <p:cNvSpPr txBox="1"/>
          <p:nvPr/>
        </p:nvSpPr>
        <p:spPr>
          <a:xfrm>
            <a:off x="613954" y="4128704"/>
            <a:ext cx="7696200" cy="461665"/>
          </a:xfrm>
          <a:prstGeom prst="rect">
            <a:avLst/>
          </a:prstGeom>
          <a:noFill/>
        </p:spPr>
        <p:txBody>
          <a:bodyPr wrap="square" rtlCol="0">
            <a:spAutoFit/>
          </a:bodyPr>
          <a:lstStyle/>
          <a:p>
            <a:pPr algn="just"/>
            <a:r>
              <a:rPr lang="vi-VN" b="1">
                <a:latin typeface="Arial" pitchFamily="34" charset="0"/>
                <a:cs typeface="Arial" pitchFamily="34" charset="0"/>
              </a:rPr>
              <a:t>O là trung điểm của BD nên D là ảnh của B qua </a:t>
            </a:r>
            <a:r>
              <a:rPr lang="vi-VN" b="1" smtClean="0">
                <a:latin typeface="Arial" pitchFamily="34" charset="0"/>
                <a:cs typeface="Arial" pitchFamily="34" charset="0"/>
              </a:rPr>
              <a:t>Đ</a:t>
            </a:r>
            <a:r>
              <a:rPr lang="vi-VN" b="1" baseline="-25000" smtClean="0">
                <a:latin typeface="Arial" pitchFamily="34" charset="0"/>
                <a:cs typeface="Arial" pitchFamily="34" charset="0"/>
              </a:rPr>
              <a:t>O</a:t>
            </a:r>
            <a:r>
              <a:rPr lang="vi-VN" b="1">
                <a:latin typeface="Arial" pitchFamily="34" charset="0"/>
                <a:cs typeface="Arial" pitchFamily="34" charset="0"/>
              </a:rPr>
              <a:t>.</a:t>
            </a:r>
          </a:p>
        </p:txBody>
      </p:sp>
      <p:sp>
        <p:nvSpPr>
          <p:cNvPr id="17" name="TextBox 16"/>
          <p:cNvSpPr txBox="1"/>
          <p:nvPr/>
        </p:nvSpPr>
        <p:spPr>
          <a:xfrm>
            <a:off x="613954" y="4674891"/>
            <a:ext cx="7696200" cy="461665"/>
          </a:xfrm>
          <a:prstGeom prst="rect">
            <a:avLst/>
          </a:prstGeom>
          <a:noFill/>
        </p:spPr>
        <p:txBody>
          <a:bodyPr wrap="square" rtlCol="0">
            <a:spAutoFit/>
          </a:bodyPr>
          <a:lstStyle/>
          <a:p>
            <a:pPr algn="just"/>
            <a:r>
              <a:rPr lang="vi-VN" b="1">
                <a:latin typeface="Arial" pitchFamily="34" charset="0"/>
                <a:cs typeface="Arial" pitchFamily="34" charset="0"/>
              </a:rPr>
              <a:t>Do đó, CD là ảnh của đường thẳng AB </a:t>
            </a:r>
            <a:r>
              <a:rPr lang="vi-VN" b="1" smtClean="0">
                <a:latin typeface="Arial" pitchFamily="34" charset="0"/>
                <a:cs typeface="Arial" pitchFamily="34" charset="0"/>
              </a:rPr>
              <a:t>qua</a:t>
            </a:r>
            <a:r>
              <a:rPr lang="en-US" b="1" smtClean="0">
                <a:latin typeface="Arial" pitchFamily="34" charset="0"/>
                <a:cs typeface="Arial" pitchFamily="34" charset="0"/>
              </a:rPr>
              <a:t> </a:t>
            </a:r>
            <a:r>
              <a:rPr lang="vi-VN" b="1" smtClean="0">
                <a:latin typeface="Arial" pitchFamily="34" charset="0"/>
                <a:cs typeface="Arial" pitchFamily="34" charset="0"/>
              </a:rPr>
              <a:t>Đ</a:t>
            </a:r>
            <a:r>
              <a:rPr lang="vi-VN" b="1" baseline="-25000" smtClean="0">
                <a:latin typeface="Arial" pitchFamily="34" charset="0"/>
                <a:cs typeface="Arial" pitchFamily="34" charset="0"/>
              </a:rPr>
              <a:t>O</a:t>
            </a:r>
            <a:r>
              <a:rPr lang="vi-VN" b="1">
                <a:latin typeface="Arial" pitchFamily="34" charset="0"/>
                <a:cs typeface="Arial" pitchFamily="34" charset="0"/>
              </a:rPr>
              <a:t>.</a:t>
            </a:r>
          </a:p>
        </p:txBody>
      </p:sp>
    </p:spTree>
    <p:extLst>
      <p:ext uri="{BB962C8B-B14F-4D97-AF65-F5344CB8AC3E}">
        <p14:creationId xmlns:p14="http://schemas.microsoft.com/office/powerpoint/2010/main" val="26036503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wipe(left)">
                                      <p:cBhvr>
                                        <p:cTn id="11" dur="500"/>
                                        <p:tgtEl>
                                          <p:spTgt spid="819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364" y="397038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635317"/>
            <a:ext cx="11782531" cy="3214390"/>
            <a:chOff x="150812" y="630257"/>
            <a:chExt cx="11782531" cy="3214390"/>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31757"/>
              <a:ext cx="9801331" cy="3112889"/>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84411" y="766904"/>
              <a:ext cx="9372601" cy="3077743"/>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Quan sát Hình 1.30, những phát biểu nào trong các phát biểu sau là đúng ?</a:t>
              </a:r>
            </a:p>
            <a:p>
              <a:pPr marL="457200" indent="-457200" algn="just">
                <a:buAutoNum type="alphaLcPeriod"/>
              </a:pPr>
              <a:r>
                <a:rPr lang="en-US" b="1" smtClean="0">
                  <a:latin typeface="Arial" pitchFamily="34" charset="0"/>
                  <a:cs typeface="Arial" pitchFamily="34" charset="0"/>
                </a:rPr>
                <a:t>Hình vẽ nhận điểm O làm tâm đối xứng</a:t>
              </a:r>
            </a:p>
            <a:p>
              <a:pPr marL="457200" indent="-457200" algn="just">
                <a:buAutoNum type="alphaLcPeriod"/>
              </a:pPr>
              <a:r>
                <a:rPr lang="en-US" b="1" smtClean="0">
                  <a:latin typeface="Arial" pitchFamily="34" charset="0"/>
                  <a:cs typeface="Arial" pitchFamily="34" charset="0"/>
                </a:rPr>
                <a:t>Một </a:t>
              </a:r>
              <a:r>
                <a:rPr lang="vi-VN" b="1" smtClean="0">
                  <a:latin typeface="Arial" pitchFamily="34" charset="0"/>
                  <a:cs typeface="Arial" pitchFamily="34" charset="0"/>
                </a:rPr>
                <a:t>đường thẳng</a:t>
              </a:r>
              <a:r>
                <a:rPr lang="en-US" b="1" smtClean="0">
                  <a:latin typeface="Arial" pitchFamily="34" charset="0"/>
                  <a:cs typeface="Arial" pitchFamily="34" charset="0"/>
                </a:rPr>
                <a:t> bất kì đi qua điểm O chia hình vẽ thành hai nửa </a:t>
              </a:r>
              <a:r>
                <a:rPr lang="en-US" b="1" smtClean="0">
                  <a:latin typeface=".VnAristote" pitchFamily="34" charset="0"/>
                  <a:cs typeface="Arial" pitchFamily="34" charset="0"/>
                </a:rPr>
                <a:t>A</a:t>
              </a:r>
              <a:r>
                <a:rPr lang="en-US" b="1" smtClean="0">
                  <a:latin typeface="Arial" pitchFamily="34" charset="0"/>
                  <a:cs typeface="Arial" pitchFamily="34" charset="0"/>
                </a:rPr>
                <a:t> và </a:t>
              </a:r>
              <a:r>
                <a:rPr lang="en-US" b="1">
                  <a:latin typeface=".VnAristote" pitchFamily="34" charset="0"/>
                  <a:cs typeface="Arial" pitchFamily="34" charset="0"/>
                </a:rPr>
                <a:t>B</a:t>
              </a:r>
              <a:r>
                <a:rPr lang="en-US" b="1" smtClean="0">
                  <a:latin typeface="Arial" pitchFamily="34" charset="0"/>
                  <a:cs typeface="Arial" pitchFamily="34" charset="0"/>
                </a:rPr>
                <a:t> giống nhau. Nếu thực hiện phép quay tâm O, góc quay 180</a:t>
              </a:r>
              <a:r>
                <a:rPr lang="en-US" b="1" baseline="30000" smtClean="0">
                  <a:latin typeface="Arial" pitchFamily="34" charset="0"/>
                  <a:cs typeface="Arial" pitchFamily="34" charset="0"/>
                </a:rPr>
                <a:t>0</a:t>
              </a:r>
              <a:r>
                <a:rPr lang="en-US" b="1" smtClean="0">
                  <a:latin typeface="Arial" pitchFamily="34" charset="0"/>
                  <a:cs typeface="Arial" pitchFamily="34" charset="0"/>
                </a:rPr>
                <a:t> thì nửa </a:t>
              </a:r>
              <a:r>
                <a:rPr lang="en-US" b="1">
                  <a:latin typeface=".VnAristote" pitchFamily="34" charset="0"/>
                  <a:cs typeface="Arial" pitchFamily="34" charset="0"/>
                </a:rPr>
                <a:t>A</a:t>
              </a:r>
              <a:r>
                <a:rPr lang="en-US" b="1" smtClean="0">
                  <a:latin typeface="Arial" pitchFamily="34" charset="0"/>
                  <a:cs typeface="Arial" pitchFamily="34" charset="0"/>
                </a:rPr>
                <a:t> biến thành nửa </a:t>
              </a:r>
              <a:r>
                <a:rPr lang="en-US" b="1">
                  <a:latin typeface=".VnAristote" pitchFamily="34" charset="0"/>
                  <a:cs typeface="Arial" pitchFamily="34" charset="0"/>
                </a:rPr>
                <a:t>B</a:t>
              </a:r>
              <a:r>
                <a:rPr lang="en-US" b="1" smtClean="0">
                  <a:latin typeface="Arial" pitchFamily="34" charset="0"/>
                  <a:cs typeface="Arial" pitchFamily="34" charset="0"/>
                </a:rPr>
                <a:t>, tức là </a:t>
              </a:r>
              <a:r>
                <a:rPr lang="en-US" b="1">
                  <a:latin typeface=".VnAristote" pitchFamily="34" charset="0"/>
                  <a:cs typeface="Arial" pitchFamily="34" charset="0"/>
                </a:rPr>
                <a:t>B</a:t>
              </a:r>
              <a:r>
                <a:rPr lang="en-US" b="1" smtClean="0">
                  <a:latin typeface="Arial" pitchFamily="34" charset="0"/>
                  <a:cs typeface="Arial" pitchFamily="34" charset="0"/>
                </a:rPr>
                <a:t> là ảnh của </a:t>
              </a:r>
              <a:r>
                <a:rPr lang="en-US" b="1">
                  <a:latin typeface=".VnAristote" pitchFamily="34" charset="0"/>
                  <a:cs typeface="Arial" pitchFamily="34" charset="0"/>
                </a:rPr>
                <a:t>A</a:t>
              </a:r>
              <a:r>
                <a:rPr lang="en-US" b="1" smtClean="0">
                  <a:latin typeface="Arial" pitchFamily="34" charset="0"/>
                  <a:cs typeface="Arial" pitchFamily="34" charset="0"/>
                </a:rPr>
                <a:t> qua một phép đối xứng tâm O</a:t>
              </a:r>
            </a:p>
            <a:p>
              <a:pPr marL="457200" indent="-457200" algn="just">
                <a:buAutoNum type="alphaLcPeriod"/>
              </a:pPr>
              <a:r>
                <a:rPr lang="en-US" b="1" smtClean="0">
                  <a:latin typeface="Arial" pitchFamily="34" charset="0"/>
                  <a:cs typeface="Arial" pitchFamily="34" charset="0"/>
                </a:rPr>
                <a:t>Có thể chia hình vẽ thành bốn phần giống nhau</a:t>
              </a: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1"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9250806" y="3962400"/>
            <a:ext cx="2558606" cy="2781907"/>
            <a:chOff x="8641206" y="3962400"/>
            <a:chExt cx="2558606" cy="2781907"/>
          </a:xfrm>
        </p:grpSpPr>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1206" y="3962400"/>
              <a:ext cx="2558606" cy="244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9447212" y="6405753"/>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1.30</a:t>
              </a:r>
            </a:p>
          </p:txBody>
        </p:sp>
      </p:grpSp>
      <p:sp>
        <p:nvSpPr>
          <p:cNvPr id="22" name="TextBox 21"/>
          <p:cNvSpPr txBox="1"/>
          <p:nvPr/>
        </p:nvSpPr>
        <p:spPr>
          <a:xfrm>
            <a:off x="684212" y="4373195"/>
            <a:ext cx="8299858" cy="830997"/>
          </a:xfrm>
          <a:prstGeom prst="rect">
            <a:avLst/>
          </a:prstGeom>
          <a:noFill/>
        </p:spPr>
        <p:txBody>
          <a:bodyPr wrap="square" rtlCol="0">
            <a:spAutoFit/>
          </a:bodyPr>
          <a:lstStyle/>
          <a:p>
            <a:pPr marL="342900" indent="-342900" algn="just">
              <a:buFont typeface="Wingdings" pitchFamily="2" charset="2"/>
              <a:buChar char="v"/>
            </a:pPr>
            <a:r>
              <a:rPr lang="vi-VN" b="1">
                <a:latin typeface="Arial" pitchFamily="34" charset="0"/>
                <a:cs typeface="Arial" pitchFamily="34" charset="0"/>
              </a:rPr>
              <a:t>Hình vẽ nhận điểm O làm tâm đối xứng do phép Đ</a:t>
            </a:r>
            <a:r>
              <a:rPr lang="vi-VN" b="1" baseline="-25000">
                <a:latin typeface="Arial" pitchFamily="34" charset="0"/>
                <a:cs typeface="Arial" pitchFamily="34" charset="0"/>
              </a:rPr>
              <a:t>O</a:t>
            </a:r>
            <a:r>
              <a:rPr lang="vi-VN" b="1">
                <a:latin typeface="Arial" pitchFamily="34" charset="0"/>
                <a:cs typeface="Arial" pitchFamily="34" charset="0"/>
              </a:rPr>
              <a:t> biến Hình 1.30 thành Hình 1.30 nên phát biểu </a:t>
            </a:r>
            <a:r>
              <a:rPr lang="vi-VN" b="1" smtClean="0">
                <a:latin typeface="Arial" pitchFamily="34" charset="0"/>
                <a:cs typeface="Arial" pitchFamily="34" charset="0"/>
              </a:rPr>
              <a:t>a </a:t>
            </a:r>
            <a:r>
              <a:rPr lang="vi-VN" b="1">
                <a:latin typeface="Arial" pitchFamily="34" charset="0"/>
                <a:cs typeface="Arial" pitchFamily="34" charset="0"/>
              </a:rPr>
              <a:t>đúng</a:t>
            </a:r>
          </a:p>
        </p:txBody>
      </p:sp>
      <p:sp>
        <p:nvSpPr>
          <p:cNvPr id="23" name="TextBox 22"/>
          <p:cNvSpPr txBox="1"/>
          <p:nvPr/>
        </p:nvSpPr>
        <p:spPr>
          <a:xfrm>
            <a:off x="989011" y="5241488"/>
            <a:ext cx="7696200" cy="461665"/>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smtClean="0">
                <a:latin typeface="Arial" pitchFamily="34" charset="0"/>
                <a:cs typeface="Arial" pitchFamily="34" charset="0"/>
              </a:rPr>
              <a:t>Phát </a:t>
            </a:r>
            <a:r>
              <a:rPr lang="vi-VN" b="1">
                <a:latin typeface="Arial" pitchFamily="34" charset="0"/>
                <a:cs typeface="Arial" pitchFamily="34" charset="0"/>
              </a:rPr>
              <a:t>biểu </a:t>
            </a:r>
            <a:r>
              <a:rPr lang="vi-VN" b="1" smtClean="0">
                <a:latin typeface="Arial" pitchFamily="34" charset="0"/>
                <a:cs typeface="Arial" pitchFamily="34" charset="0"/>
              </a:rPr>
              <a:t>b </a:t>
            </a:r>
            <a:r>
              <a:rPr lang="vi-VN" b="1">
                <a:latin typeface="Arial" pitchFamily="34" charset="0"/>
                <a:cs typeface="Arial" pitchFamily="34" charset="0"/>
              </a:rPr>
              <a:t>đúng.</a:t>
            </a:r>
          </a:p>
        </p:txBody>
      </p:sp>
      <p:sp>
        <p:nvSpPr>
          <p:cNvPr id="24" name="TextBox 23"/>
          <p:cNvSpPr txBox="1"/>
          <p:nvPr/>
        </p:nvSpPr>
        <p:spPr>
          <a:xfrm>
            <a:off x="968373" y="5722203"/>
            <a:ext cx="7696200" cy="830997"/>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a:latin typeface="Arial" pitchFamily="34" charset="0"/>
                <a:cs typeface="Arial" pitchFamily="34" charset="0"/>
              </a:rPr>
              <a:t>Không thể chia hình vẽ thành bốn phần giống nhau nên phát biểu </a:t>
            </a:r>
            <a:r>
              <a:rPr lang="vi-VN" b="1" smtClean="0">
                <a:latin typeface="Arial" pitchFamily="34" charset="0"/>
                <a:cs typeface="Arial" pitchFamily="34" charset="0"/>
              </a:rPr>
              <a:t>c </a:t>
            </a:r>
            <a:r>
              <a:rPr lang="vi-VN" b="1">
                <a:latin typeface="Arial" pitchFamily="34" charset="0"/>
                <a:cs typeface="Arial" pitchFamily="34" charset="0"/>
              </a:rPr>
              <a:t>sai.</a:t>
            </a:r>
          </a:p>
        </p:txBody>
      </p:sp>
    </p:spTree>
    <p:extLst>
      <p:ext uri="{BB962C8B-B14F-4D97-AF65-F5344CB8AC3E}">
        <p14:creationId xmlns:p14="http://schemas.microsoft.com/office/powerpoint/2010/main" val="16314395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455612" y="762000"/>
            <a:ext cx="11571180" cy="2423188"/>
            <a:chOff x="531812" y="830523"/>
            <a:chExt cx="11571180" cy="2423188"/>
          </a:xfrm>
        </p:grpSpPr>
        <p:grpSp>
          <p:nvGrpSpPr>
            <p:cNvPr id="2" name="Group 1"/>
            <p:cNvGrpSpPr/>
            <p:nvPr/>
          </p:nvGrpSpPr>
          <p:grpSpPr>
            <a:xfrm>
              <a:off x="531812" y="830523"/>
              <a:ext cx="11277600" cy="2217477"/>
              <a:chOff x="608012" y="802154"/>
              <a:chExt cx="11277600" cy="2217477"/>
            </a:xfrm>
          </p:grpSpPr>
          <p:sp>
            <p:nvSpPr>
              <p:cNvPr id="3" name="Rounded Rectangle 2"/>
              <p:cNvSpPr/>
              <p:nvPr/>
            </p:nvSpPr>
            <p:spPr>
              <a:xfrm>
                <a:off x="608012" y="802154"/>
                <a:ext cx="11277600" cy="2217477"/>
              </a:xfrm>
              <a:prstGeom prst="roundRect">
                <a:avLst>
                  <a:gd name="adj" fmla="val 4061"/>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36611" y="886031"/>
                <a:ext cx="10210801" cy="2092881"/>
              </a:xfrm>
              <a:prstGeom prst="rect">
                <a:avLst/>
              </a:prstGeom>
              <a:noFill/>
            </p:spPr>
            <p:txBody>
              <a:bodyPr wrap="square" rtlCol="0">
                <a:spAutoFit/>
              </a:bodyPr>
              <a:lstStyle/>
              <a:p>
                <a:pPr algn="just"/>
                <a:r>
                  <a:rPr lang="en-US" sz="2600" b="1" smtClean="0">
                    <a:latin typeface="Arial" pitchFamily="34" charset="0"/>
                    <a:cs typeface="Arial" pitchFamily="34" charset="0"/>
                  </a:rPr>
                  <a:t>       </a:t>
                </a:r>
                <a:r>
                  <a:rPr lang="vi-VN" sz="2600" b="1" smtClean="0">
                    <a:latin typeface="Arial" pitchFamily="34" charset="0"/>
                    <a:cs typeface="Arial" pitchFamily="34" charset="0"/>
                  </a:rPr>
                  <a:t>Bàn </a:t>
                </a:r>
                <a:r>
                  <a:rPr lang="vi-VN" sz="2600" b="1">
                    <a:latin typeface="Arial" pitchFamily="34" charset="0"/>
                    <a:cs typeface="Arial" pitchFamily="34" charset="0"/>
                  </a:rPr>
                  <a:t>ăn tròn đông </a:t>
                </a:r>
                <a:r>
                  <a:rPr lang="vi-VN" sz="2600" b="1" smtClean="0">
                    <a:latin typeface="Arial" pitchFamily="34" charset="0"/>
                    <a:cs typeface="Arial" pitchFamily="34" charset="0"/>
                  </a:rPr>
                  <a:t>người</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thường được thiết kế sao cho mặt bàn tròn nơi đặt đồ ăn </a:t>
                </a:r>
                <a:r>
                  <a:rPr lang="vi-VN" sz="2600" b="1" smtClean="0">
                    <a:latin typeface="Arial" pitchFamily="34" charset="0"/>
                    <a:cs typeface="Arial" pitchFamily="34" charset="0"/>
                  </a:rPr>
                  <a:t>c</a:t>
                </a:r>
                <a:r>
                  <a:rPr lang="en-US" sz="2600" b="1">
                    <a:latin typeface="Arial" pitchFamily="34" charset="0"/>
                    <a:cs typeface="Arial" pitchFamily="34" charset="0"/>
                  </a:rPr>
                  <a:t>ó</a:t>
                </a:r>
                <a:r>
                  <a:rPr lang="vi-VN" sz="2600" b="1" smtClean="0">
                    <a:latin typeface="Arial" pitchFamily="34" charset="0"/>
                    <a:cs typeface="Arial" pitchFamily="34" charset="0"/>
                  </a:rPr>
                  <a:t> </a:t>
                </a:r>
                <a:r>
                  <a:rPr lang="vi-VN" sz="2600" b="1">
                    <a:latin typeface="Arial" pitchFamily="34" charset="0"/>
                    <a:cs typeface="Arial" pitchFamily="34" charset="0"/>
                  </a:rPr>
                  <a:t>thể quay quanh tâm của </a:t>
                </a:r>
                <a:r>
                  <a:rPr lang="vi-VN" sz="2600" b="1" smtClean="0">
                    <a:latin typeface="Arial" pitchFamily="34" charset="0"/>
                    <a:cs typeface="Arial" pitchFamily="34" charset="0"/>
                  </a:rPr>
                  <a:t>nó</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N</a:t>
                </a:r>
                <a:r>
                  <a:rPr lang="vi-VN" sz="2600" b="1" smtClean="0">
                    <a:latin typeface="Arial" pitchFamily="34" charset="0"/>
                    <a:cs typeface="Arial" pitchFamily="34" charset="0"/>
                  </a:rPr>
                  <a:t>hờ </a:t>
                </a:r>
                <a:r>
                  <a:rPr lang="vi-VN" sz="2600" b="1">
                    <a:latin typeface="Arial" pitchFamily="34" charset="0"/>
                    <a:cs typeface="Arial" pitchFamily="34" charset="0"/>
                  </a:rPr>
                  <a:t>đó đồ ăn trên bàn có thể đi tới được gần từng người mà vị trí đặt mặt bàn không bị dịch </a:t>
                </a:r>
                <a:r>
                  <a:rPr lang="vi-VN" sz="2600" b="1" smtClean="0">
                    <a:latin typeface="Arial" pitchFamily="34" charset="0"/>
                    <a:cs typeface="Arial" pitchFamily="34" charset="0"/>
                  </a:rPr>
                  <a:t>chuyển</a:t>
                </a:r>
                <a:r>
                  <a:rPr lang="en-US" sz="2600" b="1" smtClean="0">
                    <a:latin typeface="Arial" pitchFamily="34" charset="0"/>
                    <a:cs typeface="Arial" pitchFamily="34" charset="0"/>
                  </a:rPr>
                  <a:t>.</a:t>
                </a:r>
                <a:r>
                  <a:rPr lang="vi-VN" sz="2600" b="1" smtClean="0">
                    <a:latin typeface="Arial" pitchFamily="34" charset="0"/>
                    <a:cs typeface="Arial" pitchFamily="34" charset="0"/>
                  </a:rPr>
                  <a:t> </a:t>
                </a:r>
                <a:endParaRPr lang="en-US" sz="2600" b="1">
                  <a:latin typeface="Arial" pitchFamily="34" charset="0"/>
                  <a:cs typeface="Arial" pitchFamily="34" charset="0"/>
                </a:endParaRPr>
              </a:p>
              <a:p>
                <a:pPr algn="just"/>
                <a:r>
                  <a:rPr lang="en-US" sz="2600" b="1" smtClean="0">
                    <a:latin typeface="Arial" pitchFamily="34" charset="0"/>
                    <a:cs typeface="Arial" pitchFamily="34" charset="0"/>
                  </a:rPr>
                  <a:t>C</a:t>
                </a:r>
                <a:r>
                  <a:rPr lang="vi-VN" sz="2600" b="1" smtClean="0">
                    <a:latin typeface="Arial" pitchFamily="34" charset="0"/>
                    <a:cs typeface="Arial" pitchFamily="34" charset="0"/>
                  </a:rPr>
                  <a:t>ơ </a:t>
                </a:r>
                <a:r>
                  <a:rPr lang="vi-VN" sz="2600" b="1">
                    <a:latin typeface="Arial" pitchFamily="34" charset="0"/>
                    <a:cs typeface="Arial" pitchFamily="34" charset="0"/>
                  </a:rPr>
                  <a:t>sở toán học nào cho phép thực hiện điều đó </a:t>
                </a:r>
                <a:r>
                  <a:rPr lang="en-US" sz="2600" b="1" smtClean="0">
                    <a:latin typeface="Arial" pitchFamily="34" charset="0"/>
                    <a:cs typeface="Arial" pitchFamily="34" charset="0"/>
                  </a:rPr>
                  <a:t>?</a:t>
                </a:r>
                <a:endParaRPr lang="vi-VN" sz="2500" b="1">
                  <a:latin typeface="Arial" pitchFamily="34" charset="0"/>
                  <a:cs typeface="Arial" pitchFamily="34" charset="0"/>
                </a:endParaRPr>
              </a:p>
            </p:txBody>
          </p:sp>
        </p:gr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49031" y="1417234"/>
              <a:ext cx="1653961" cy="1836477"/>
            </a:xfrm>
            <a:prstGeom prst="rect">
              <a:avLst/>
            </a:prstGeom>
          </p:spPr>
        </p:pic>
      </p:grpSp>
      <p:pic>
        <p:nvPicPr>
          <p:cNvPr id="1536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2188" r="3378" b="30104"/>
          <a:stretch/>
        </p:blipFill>
        <p:spPr bwMode="auto">
          <a:xfrm>
            <a:off x="3427412" y="3208077"/>
            <a:ext cx="5649913" cy="337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wipe(left)">
                                      <p:cBhvr>
                                        <p:cTn id="11"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2" y="914400"/>
            <a:ext cx="9144000"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9264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463" y="171006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TextBox 6"/>
              <p:cNvSpPr txBox="1"/>
              <p:nvPr/>
            </p:nvSpPr>
            <p:spPr>
              <a:xfrm>
                <a:off x="378175" y="2133600"/>
                <a:ext cx="8468663" cy="1296358"/>
              </a:xfrm>
              <a:prstGeom prst="rect">
                <a:avLst/>
              </a:prstGeom>
              <a:noFill/>
            </p:spPr>
            <p:txBody>
              <a:bodyPr wrap="square" lIns="121899" tIns="60949" rIns="121899" bIns="60949" rtlCol="0">
                <a:spAutoFit/>
              </a:bodyPr>
              <a:lstStyle/>
              <a:p>
                <a:pPr marL="342900" indent="-342900">
                  <a:buFont typeface="Wingdings" pitchFamily="2" charset="2"/>
                  <a:buChar char="v"/>
                </a:pPr>
                <a:r>
                  <a:rPr lang="vi-VN" b="1" smtClean="0">
                    <a:latin typeface="Arial" pitchFamily="34" charset="0"/>
                    <a:cs typeface="Arial" pitchFamily="34" charset="0"/>
                  </a:rPr>
                  <a:t>Tam giác BAM vuông cân tại A nên AB = </a:t>
                </a:r>
                <a:r>
                  <a:rPr lang="vi-VN" b="1">
                    <a:latin typeface="Arial" pitchFamily="34" charset="0"/>
                    <a:cs typeface="Arial" pitchFamily="34" charset="0"/>
                  </a:rPr>
                  <a:t>AM </a:t>
                </a:r>
                <a:r>
                  <a:rPr lang="vi-VN" b="1" smtClean="0">
                    <a:latin typeface="Arial" pitchFamily="34" charset="0"/>
                    <a:cs typeface="Arial" pitchFamily="34" charset="0"/>
                  </a:rPr>
                  <a:t>và</a:t>
                </a:r>
                <a:r>
                  <a:rPr lang="en-US" b="1" smtClean="0">
                    <a:latin typeface="Arial" pitchFamily="34" charset="0"/>
                    <a:cs typeface="Arial" pitchFamily="34" charset="0"/>
                  </a:rPr>
                  <a:t> </a:t>
                </a:r>
                <a14:m>
                  <m:oMath xmlns:m="http://schemas.openxmlformats.org/officeDocument/2006/math">
                    <m:acc>
                      <m:accPr>
                        <m:chr m:val="̂"/>
                        <m:ctrlPr>
                          <a:rPr lang="en-US" b="1" i="1" smtClean="0">
                            <a:latin typeface="Cambria Math"/>
                            <a:cs typeface="Arial" pitchFamily="34" charset="0"/>
                          </a:rPr>
                        </m:ctrlPr>
                      </m:accPr>
                      <m:e>
                        <m:r>
                          <a:rPr lang="en-US" b="1" i="1" smtClean="0">
                            <a:latin typeface="Cambria Math"/>
                            <a:cs typeface="Arial" pitchFamily="34" charset="0"/>
                          </a:rPr>
                          <m:t>𝑩𝑨𝑴</m:t>
                        </m:r>
                      </m:e>
                    </m:acc>
                    <m:r>
                      <a:rPr lang="en-US" b="1" i="1" smtClean="0">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𝟗𝟎</m:t>
                        </m:r>
                      </m:e>
                      <m:sup>
                        <m:r>
                          <a:rPr lang="en-US" b="1" i="1" smtClean="0">
                            <a:latin typeface="Cambria Math"/>
                            <a:cs typeface="Arial" pitchFamily="34" charset="0"/>
                          </a:rPr>
                          <m:t>𝟎</m:t>
                        </m:r>
                      </m:sup>
                    </m:sSup>
                  </m:oMath>
                </a14:m>
                <a:r>
                  <a:rPr lang="en-US" b="1" smtClean="0">
                    <a:latin typeface="Arial" pitchFamily="34" charset="0"/>
                    <a:cs typeface="Arial" pitchFamily="34" charset="0"/>
                  </a:rPr>
                  <a:t> . Do đó phép quay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𝑸</m:t>
                        </m:r>
                      </m:e>
                      <m:sub>
                        <m:r>
                          <a:rPr lang="en-US" b="1" i="1" smtClean="0">
                            <a:latin typeface="Cambria Math"/>
                            <a:cs typeface="Arial" pitchFamily="34" charset="0"/>
                          </a:rPr>
                          <m:t>(</m:t>
                        </m:r>
                        <m:r>
                          <a:rPr lang="en-US" b="1" i="1" smtClean="0">
                            <a:latin typeface="Cambria Math"/>
                            <a:cs typeface="Arial" pitchFamily="34" charset="0"/>
                          </a:rPr>
                          <m:t>𝑨</m:t>
                        </m:r>
                        <m:r>
                          <a:rPr lang="en-US" b="1" i="1" smtClean="0">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𝟗𝟎</m:t>
                            </m:r>
                          </m:e>
                          <m:sup>
                            <m:r>
                              <a:rPr lang="en-US" b="1" i="1" smtClean="0">
                                <a:latin typeface="Cambria Math"/>
                                <a:cs typeface="Arial" pitchFamily="34" charset="0"/>
                              </a:rPr>
                              <m:t>𝟎</m:t>
                            </m:r>
                          </m:sup>
                        </m:sSup>
                        <m:r>
                          <a:rPr lang="en-US" b="1" i="1" smtClean="0">
                            <a:latin typeface="Cambria Math"/>
                            <a:cs typeface="Arial" pitchFamily="34" charset="0"/>
                          </a:rPr>
                          <m:t>)</m:t>
                        </m:r>
                      </m:sub>
                    </m:sSub>
                  </m:oMath>
                </a14:m>
                <a:r>
                  <a:rPr lang="en-US" b="1" smtClean="0">
                    <a:latin typeface="Arial" pitchFamily="34" charset="0"/>
                    <a:cs typeface="Arial" pitchFamily="34" charset="0"/>
                  </a:rPr>
                  <a:t> </a:t>
                </a:r>
                <a:r>
                  <a:rPr lang="vi-VN" b="1">
                    <a:latin typeface="Arial" pitchFamily="34" charset="0"/>
                    <a:cs typeface="Arial" pitchFamily="34" charset="0"/>
                  </a:rPr>
                  <a:t>biến điểm A thành điểm A, biến điểm B thành điểm M </a:t>
                </a:r>
                <a:r>
                  <a:rPr lang="vi-VN" b="1">
                    <a:solidFill>
                      <a:schemeClr val="accent2">
                        <a:lumMod val="75000"/>
                      </a:schemeClr>
                    </a:solidFill>
                    <a:latin typeface="Arial" pitchFamily="34" charset="0"/>
                    <a:cs typeface="Arial" pitchFamily="34" charset="0"/>
                  </a:rPr>
                  <a:t>(1)</a:t>
                </a:r>
                <a:r>
                  <a:rPr lang="vi-VN" b="1">
                    <a:latin typeface="Arial" pitchFamily="34" charset="0"/>
                    <a:cs typeface="Arial" pitchFamily="34" charset="0"/>
                  </a:rPr>
                  <a:t>.</a:t>
                </a:r>
                <a:endParaRPr lang="en-US" b="1">
                  <a:latin typeface="Arial" pitchFamily="34" charset="0"/>
                  <a:cs typeface="Arial"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78175" y="2133600"/>
                <a:ext cx="8468663" cy="1296358"/>
              </a:xfrm>
              <a:prstGeom prst="rect">
                <a:avLst/>
              </a:prstGeom>
              <a:blipFill rotWithShape="1">
                <a:blip r:embed="rId3"/>
                <a:stretch>
                  <a:fillRect l="-576" t="-2347" b="-8451"/>
                </a:stretch>
              </a:blipFill>
            </p:spPr>
            <p:txBody>
              <a:bodyPr/>
              <a:lstStyle/>
              <a:p>
                <a:r>
                  <a:rPr lang="en-US">
                    <a:noFill/>
                  </a:rPr>
                  <a:t> </a:t>
                </a:r>
              </a:p>
            </p:txBody>
          </p:sp>
        </mc:Fallback>
      </mc:AlternateContent>
      <p:sp>
        <p:nvSpPr>
          <p:cNvPr id="8" name="Rounded Rectangle 7"/>
          <p:cNvSpPr/>
          <p:nvPr/>
        </p:nvSpPr>
        <p:spPr>
          <a:xfrm>
            <a:off x="2123930" y="152401"/>
            <a:ext cx="9837881" cy="1447799"/>
          </a:xfrm>
          <a:prstGeom prst="roundRect">
            <a:avLst>
              <a:gd name="adj" fmla="val 545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9" name="TextBox 8"/>
          <p:cNvSpPr txBox="1"/>
          <p:nvPr/>
        </p:nvSpPr>
        <p:spPr>
          <a:xfrm>
            <a:off x="2284412" y="228600"/>
            <a:ext cx="9753600" cy="1323417"/>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Trong Hình 1.31, BAM và CAN là các tam giác vuông cân tại A. Hãy chỉ ra một phép quay biến tam giác ABC thành tam giác AMN.</a:t>
            </a:r>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7" y="13335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8175" y="492978"/>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1.11</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641876" y="3487108"/>
                <a:ext cx="7543801" cy="1296358"/>
              </a:xfrm>
              <a:prstGeom prst="rect">
                <a:avLst/>
              </a:prstGeom>
              <a:noFill/>
            </p:spPr>
            <p:txBody>
              <a:bodyPr wrap="square" lIns="121899" tIns="60949" rIns="121899" bIns="60949" rtlCol="0">
                <a:spAutoFit/>
              </a:bodyPr>
              <a:lstStyle/>
              <a:p>
                <a:r>
                  <a:rPr lang="vi-VN" b="1" smtClean="0">
                    <a:latin typeface="Arial" pitchFamily="34" charset="0"/>
                    <a:cs typeface="Arial" pitchFamily="34" charset="0"/>
                  </a:rPr>
                  <a:t>Tam giác ACN vuông cân tại A nên AC = </a:t>
                </a:r>
                <a:r>
                  <a:rPr lang="vi-VN" b="1">
                    <a:latin typeface="Arial" pitchFamily="34" charset="0"/>
                    <a:cs typeface="Arial" pitchFamily="34" charset="0"/>
                  </a:rPr>
                  <a:t>AN </a:t>
                </a:r>
                <a:r>
                  <a:rPr lang="vi-VN" b="1" smtClean="0">
                    <a:latin typeface="Arial" pitchFamily="34" charset="0"/>
                    <a:cs typeface="Arial" pitchFamily="34" charset="0"/>
                  </a:rPr>
                  <a:t>và</a:t>
                </a:r>
                <a:r>
                  <a:rPr lang="en-US" b="1" smtClean="0">
                    <a:latin typeface="Arial" pitchFamily="34" charset="0"/>
                    <a:cs typeface="Arial" pitchFamily="34" charset="0"/>
                  </a:rPr>
                  <a:t> </a:t>
                </a:r>
                <a14:m>
                  <m:oMath xmlns:m="http://schemas.openxmlformats.org/officeDocument/2006/math">
                    <m:acc>
                      <m:accPr>
                        <m:chr m:val="̂"/>
                        <m:ctrlPr>
                          <a:rPr lang="en-US" b="1" i="1">
                            <a:latin typeface="Cambria Math"/>
                            <a:cs typeface="Arial" pitchFamily="34" charset="0"/>
                          </a:rPr>
                        </m:ctrlPr>
                      </m:accPr>
                      <m:e>
                        <m:r>
                          <a:rPr lang="en-US" b="1" i="1" smtClean="0">
                            <a:latin typeface="Cambria Math"/>
                            <a:cs typeface="Arial" pitchFamily="34" charset="0"/>
                          </a:rPr>
                          <m:t>𝑪</m:t>
                        </m:r>
                        <m:r>
                          <a:rPr lang="en-US" b="1" i="1">
                            <a:latin typeface="Cambria Math"/>
                            <a:cs typeface="Arial" pitchFamily="34" charset="0"/>
                          </a:rPr>
                          <m:t>𝑨</m:t>
                        </m:r>
                        <m:r>
                          <a:rPr lang="en-US" b="1" i="1" smtClean="0">
                            <a:latin typeface="Cambria Math"/>
                            <a:cs typeface="Arial" pitchFamily="34" charset="0"/>
                          </a:rPr>
                          <m:t>𝑵</m:t>
                        </m:r>
                      </m:e>
                    </m:acc>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𝟗𝟎</m:t>
                        </m:r>
                      </m:e>
                      <m:sup>
                        <m:r>
                          <a:rPr lang="en-US" b="1" i="1">
                            <a:latin typeface="Cambria Math"/>
                            <a:cs typeface="Arial" pitchFamily="34" charset="0"/>
                          </a:rPr>
                          <m:t>𝟎</m:t>
                        </m:r>
                      </m:sup>
                    </m:sSup>
                  </m:oMath>
                </a14:m>
                <a:r>
                  <a:rPr lang="en-US" b="1" smtClean="0">
                    <a:latin typeface="Arial" pitchFamily="34" charset="0"/>
                    <a:cs typeface="Arial" pitchFamily="34" charset="0"/>
                  </a:rPr>
                  <a:t> .</a:t>
                </a:r>
                <a:r>
                  <a:rPr lang="en-US" b="1">
                    <a:latin typeface="Arial" pitchFamily="34" charset="0"/>
                    <a:cs typeface="Arial" pitchFamily="34" charset="0"/>
                  </a:rPr>
                  <a:t> Do đó 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𝑨</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𝟗𝟎</m:t>
                            </m:r>
                          </m:e>
                          <m:sup>
                            <m:r>
                              <a:rPr lang="en-US" b="1" i="1">
                                <a:latin typeface="Cambria Math"/>
                                <a:cs typeface="Arial" pitchFamily="34" charset="0"/>
                              </a:rPr>
                              <m:t>𝟎</m:t>
                            </m:r>
                          </m:sup>
                        </m:sSup>
                        <m:r>
                          <a:rPr lang="en-US" b="1" i="1">
                            <a:latin typeface="Cambria Math"/>
                            <a:cs typeface="Arial" pitchFamily="34" charset="0"/>
                          </a:rPr>
                          <m:t>)</m:t>
                        </m:r>
                      </m:sub>
                    </m:sSub>
                  </m:oMath>
                </a14:m>
                <a:r>
                  <a:rPr lang="en-US" b="1">
                    <a:latin typeface="Arial" pitchFamily="34" charset="0"/>
                    <a:cs typeface="Arial" pitchFamily="34" charset="0"/>
                  </a:rPr>
                  <a:t> </a:t>
                </a:r>
                <a:r>
                  <a:rPr lang="vi-VN" b="1">
                    <a:latin typeface="Arial" pitchFamily="34" charset="0"/>
                    <a:cs typeface="Arial" pitchFamily="34" charset="0"/>
                  </a:rPr>
                  <a:t>biến điểm </a:t>
                </a:r>
                <a:r>
                  <a:rPr lang="en-US" b="1" smtClean="0">
                    <a:latin typeface="Arial" pitchFamily="34" charset="0"/>
                    <a:cs typeface="Arial" pitchFamily="34" charset="0"/>
                  </a:rPr>
                  <a:t>C</a:t>
                </a:r>
                <a:r>
                  <a:rPr lang="vi-VN" b="1" smtClean="0">
                    <a:latin typeface="Arial" pitchFamily="34" charset="0"/>
                    <a:cs typeface="Arial" pitchFamily="34" charset="0"/>
                  </a:rPr>
                  <a:t> </a:t>
                </a:r>
                <a:r>
                  <a:rPr lang="vi-VN" b="1">
                    <a:latin typeface="Arial" pitchFamily="34" charset="0"/>
                    <a:cs typeface="Arial" pitchFamily="34" charset="0"/>
                  </a:rPr>
                  <a:t>thành điểm </a:t>
                </a:r>
                <a:r>
                  <a:rPr lang="en-US" b="1" smtClean="0">
                    <a:latin typeface="Arial" pitchFamily="34" charset="0"/>
                    <a:cs typeface="Arial" pitchFamily="34" charset="0"/>
                  </a:rPr>
                  <a:t>N</a:t>
                </a:r>
                <a:r>
                  <a:rPr lang="vi-VN" b="1" smtClean="0">
                    <a:latin typeface="Arial" pitchFamily="34" charset="0"/>
                    <a:cs typeface="Arial" pitchFamily="34" charset="0"/>
                  </a:rPr>
                  <a:t> </a:t>
                </a:r>
                <a:r>
                  <a:rPr lang="vi-VN" b="1" smtClean="0">
                    <a:solidFill>
                      <a:schemeClr val="accent2">
                        <a:lumMod val="75000"/>
                      </a:schemeClr>
                    </a:solidFill>
                    <a:latin typeface="Arial" pitchFamily="34" charset="0"/>
                    <a:cs typeface="Arial" pitchFamily="34" charset="0"/>
                  </a:rPr>
                  <a:t>(</a:t>
                </a:r>
                <a:r>
                  <a:rPr lang="en-US" b="1" smtClean="0">
                    <a:solidFill>
                      <a:schemeClr val="accent2">
                        <a:lumMod val="75000"/>
                      </a:schemeClr>
                    </a:solidFill>
                    <a:latin typeface="Arial" pitchFamily="34" charset="0"/>
                    <a:cs typeface="Arial" pitchFamily="34" charset="0"/>
                  </a:rPr>
                  <a:t>2</a:t>
                </a:r>
                <a:r>
                  <a:rPr lang="vi-VN" b="1" smtClean="0">
                    <a:solidFill>
                      <a:schemeClr val="accent2">
                        <a:lumMod val="75000"/>
                      </a:schemeClr>
                    </a:solidFill>
                    <a:latin typeface="Arial" pitchFamily="34" charset="0"/>
                    <a:cs typeface="Arial" pitchFamily="34" charset="0"/>
                  </a:rPr>
                  <a:t>)</a:t>
                </a:r>
                <a:r>
                  <a:rPr lang="vi-VN" b="1" smtClean="0">
                    <a:latin typeface="Arial" pitchFamily="34" charset="0"/>
                    <a:cs typeface="Arial" pitchFamily="34" charset="0"/>
                  </a:rPr>
                  <a:t>.</a:t>
                </a:r>
                <a:endParaRPr lang="en-US"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41876" y="3487108"/>
                <a:ext cx="7543801" cy="1296358"/>
              </a:xfrm>
              <a:prstGeom prst="rect">
                <a:avLst/>
              </a:prstGeom>
              <a:blipFill rotWithShape="1">
                <a:blip r:embed="rId5"/>
                <a:stretch>
                  <a:fillRect l="-808" t="-1878" b="-8920"/>
                </a:stretch>
              </a:blipFill>
            </p:spPr>
            <p:txBody>
              <a:bodyPr/>
              <a:lstStyle/>
              <a:p>
                <a:r>
                  <a:rPr lang="en-US">
                    <a:noFill/>
                  </a:rPr>
                  <a:t> </a:t>
                </a:r>
              </a:p>
            </p:txBody>
          </p:sp>
        </mc:Fallback>
      </mc:AlternateContent>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66212" y="1689876"/>
            <a:ext cx="2724150"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0642829" y="4426826"/>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1.31</a:t>
            </a:r>
          </a:p>
        </p:txBody>
      </p:sp>
      <mc:AlternateContent xmlns:mc="http://schemas.openxmlformats.org/markup-compatibility/2006" xmlns:a14="http://schemas.microsoft.com/office/drawing/2010/main">
        <mc:Choice Requires="a14">
          <p:sp>
            <p:nvSpPr>
              <p:cNvPr id="21" name="TextBox 20"/>
              <p:cNvSpPr txBox="1"/>
              <p:nvPr/>
            </p:nvSpPr>
            <p:spPr>
              <a:xfrm>
                <a:off x="641876" y="4758735"/>
                <a:ext cx="8576736" cy="927026"/>
              </a:xfrm>
              <a:prstGeom prst="rect">
                <a:avLst/>
              </a:prstGeom>
              <a:noFill/>
            </p:spPr>
            <p:txBody>
              <a:bodyPr wrap="square" lIns="121899" tIns="60949" rIns="121899" bIns="60949" rtlCol="0">
                <a:spAutoFit/>
              </a:bodyPr>
              <a:lstStyle/>
              <a:p>
                <a:r>
                  <a:rPr lang="vi-VN" b="1">
                    <a:latin typeface="Arial" pitchFamily="34" charset="0"/>
                    <a:cs typeface="Arial" pitchFamily="34" charset="0"/>
                  </a:rPr>
                  <a:t>Từ (1) và (2) suy ra 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𝑨</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𝟗𝟎</m:t>
                            </m:r>
                          </m:e>
                          <m:sup>
                            <m:r>
                              <a:rPr lang="en-US" b="1" i="1">
                                <a:latin typeface="Cambria Math"/>
                                <a:cs typeface="Arial" pitchFamily="34" charset="0"/>
                              </a:rPr>
                              <m:t>𝟎</m:t>
                            </m:r>
                          </m:sup>
                        </m:sSup>
                        <m:r>
                          <a:rPr lang="en-US" b="1" i="1">
                            <a:latin typeface="Cambria Math"/>
                            <a:cs typeface="Arial" pitchFamily="34" charset="0"/>
                          </a:rPr>
                          <m:t>)</m:t>
                        </m:r>
                      </m:sub>
                    </m:sSub>
                    <m:r>
                      <a:rPr lang="en-US" b="1" i="1">
                        <a:latin typeface="Cambria Math"/>
                        <a:cs typeface="Arial" pitchFamily="34" charset="0"/>
                      </a:rPr>
                      <m:t> </m:t>
                    </m:r>
                  </m:oMath>
                </a14:m>
                <a:r>
                  <a:rPr lang="vi-VN" b="1">
                    <a:latin typeface="Arial" pitchFamily="34" charset="0"/>
                    <a:cs typeface="Arial" pitchFamily="34" charset="0"/>
                  </a:rPr>
                  <a:t>biến tam giác ABC thành tam giác AMN</a:t>
                </a:r>
                <a:r>
                  <a:rPr lang="vi-VN" b="1" smtClean="0">
                    <a:latin typeface="Arial" pitchFamily="34" charset="0"/>
                    <a:cs typeface="Arial" pitchFamily="34" charset="0"/>
                  </a:rPr>
                  <a:t>.</a:t>
                </a:r>
                <a:endParaRPr lang="vi-VN"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41876" y="4758735"/>
                <a:ext cx="8576736" cy="927026"/>
              </a:xfrm>
              <a:prstGeom prst="rect">
                <a:avLst/>
              </a:prstGeom>
              <a:blipFill rotWithShape="1">
                <a:blip r:embed="rId7"/>
                <a:stretch>
                  <a:fillRect l="-711" t="-3947" r="-1706" b="-12500"/>
                </a:stretch>
              </a:blipFill>
            </p:spPr>
            <p:txBody>
              <a:bodyPr/>
              <a:lstStyle/>
              <a:p>
                <a:r>
                  <a:rPr lang="en-US">
                    <a:noFill/>
                  </a:rPr>
                  <a:t> </a:t>
                </a:r>
              </a:p>
            </p:txBody>
          </p:sp>
        </mc:Fallback>
      </mc:AlternateContent>
    </p:spTree>
    <p:extLst>
      <p:ext uri="{BB962C8B-B14F-4D97-AF65-F5344CB8AC3E}">
        <p14:creationId xmlns:p14="http://schemas.microsoft.com/office/powerpoint/2010/main" val="323532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412" y="2438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8175" y="2819400"/>
            <a:ext cx="8468663" cy="861752"/>
          </a:xfrm>
          <a:prstGeom prst="rect">
            <a:avLst/>
          </a:prstGeom>
          <a:noFill/>
        </p:spPr>
        <p:txBody>
          <a:bodyPr wrap="square" lIns="121899" tIns="60949" rIns="121899" bIns="60949" rtlCol="0">
            <a:spAutoFit/>
          </a:bodyPr>
          <a:lstStyle/>
          <a:p>
            <a:r>
              <a:rPr lang="vi-VN" b="1">
                <a:latin typeface="Arial" pitchFamily="34" charset="0"/>
                <a:cs typeface="Arial" pitchFamily="34" charset="0"/>
              </a:rPr>
              <a:t>a) Vì ABCD là hình vuông nên hai đường chéo AC và BD vuông góc với nhau tại tâm O và OA = OB = OC = OD.</a:t>
            </a:r>
            <a:endParaRPr lang="en-US" b="1">
              <a:latin typeface="Arial" pitchFamily="34" charset="0"/>
              <a:cs typeface="Arial" pitchFamily="34" charset="0"/>
            </a:endParaRPr>
          </a:p>
        </p:txBody>
      </p:sp>
      <p:sp>
        <p:nvSpPr>
          <p:cNvPr id="8" name="Rounded Rectangle 7"/>
          <p:cNvSpPr/>
          <p:nvPr/>
        </p:nvSpPr>
        <p:spPr>
          <a:xfrm>
            <a:off x="2123930" y="152401"/>
            <a:ext cx="9837881" cy="2164825"/>
          </a:xfrm>
          <a:prstGeom prst="roundRect">
            <a:avLst>
              <a:gd name="adj" fmla="val 545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9" name="TextBox 8"/>
              <p:cNvSpPr txBox="1"/>
              <p:nvPr/>
            </p:nvSpPr>
            <p:spPr>
              <a:xfrm>
                <a:off x="2284412" y="228600"/>
                <a:ext cx="9753600" cy="2088626"/>
              </a:xfrm>
              <a:prstGeom prst="rect">
                <a:avLst/>
              </a:prstGeom>
              <a:noFill/>
            </p:spPr>
            <p:txBody>
              <a:bodyPr wrap="square" lIns="121899" tIns="60949" rIns="121899" bIns="60949" rtlCol="0">
                <a:spAutoFit/>
              </a:bodyPr>
              <a:lstStyle/>
              <a:p>
                <a:r>
                  <a:rPr lang="vi-VN" sz="2200" b="1" smtClean="0">
                    <a:latin typeface="Arial" pitchFamily="34" charset="0"/>
                    <a:cs typeface="Arial" pitchFamily="34" charset="0"/>
                  </a:rPr>
                  <a:t>Cho hình vuông ABCD có tâm O. Trên đường tròn ngoại tiếp hình vuông, theo chiều dương (ngược chiều kim đồng hồ), thứ tự các đỉnh hình vuông là A, B, C, </a:t>
                </a:r>
                <a:r>
                  <a:rPr lang="vi-VN" sz="2200" b="1">
                    <a:latin typeface="Arial" pitchFamily="34" charset="0"/>
                    <a:cs typeface="Arial" pitchFamily="34" charset="0"/>
                  </a:rPr>
                  <a:t>D</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buAutoNum type="alphaLcPeriod"/>
                </a:pPr>
                <a:r>
                  <a:rPr lang="en-US" sz="2200" b="1" smtClean="0">
                    <a:latin typeface="Arial" pitchFamily="34" charset="0"/>
                    <a:cs typeface="Arial" pitchFamily="34" charset="0"/>
                  </a:rPr>
                  <a:t>Tìm ảnh của các điểm A, B, C, D qua phép quay tâm O góc quay </a:t>
                </a:r>
                <a14:m>
                  <m:oMath xmlns:m="http://schemas.openxmlformats.org/officeDocument/2006/math">
                    <m:f>
                      <m:fPr>
                        <m:ctrlPr>
                          <a:rPr lang="en-US" sz="2200" b="1" i="1" smtClean="0">
                            <a:latin typeface="Cambria Math"/>
                            <a:cs typeface="Arial" pitchFamily="34" charset="0"/>
                          </a:rPr>
                        </m:ctrlPr>
                      </m:fPr>
                      <m:num>
                        <m:r>
                          <a:rPr lang="en-US" sz="2200" b="1" i="1" smtClean="0">
                            <a:latin typeface="Cambria Math"/>
                            <a:ea typeface="Cambria Math"/>
                            <a:cs typeface="Arial" pitchFamily="34" charset="0"/>
                          </a:rPr>
                          <m:t>𝝅</m:t>
                        </m:r>
                      </m:num>
                      <m:den>
                        <m:r>
                          <a:rPr lang="en-US" sz="2200" b="1" i="1" smtClean="0">
                            <a:latin typeface="Cambria Math"/>
                            <a:cs typeface="Arial" pitchFamily="34" charset="0"/>
                          </a:rPr>
                          <m:t>𝟐</m:t>
                        </m:r>
                      </m:den>
                    </m:f>
                  </m:oMath>
                </a14:m>
                <a:r>
                  <a:rPr lang="en-US" sz="2200" b="1" smtClean="0">
                    <a:latin typeface="Arial" pitchFamily="34" charset="0"/>
                    <a:cs typeface="Arial" pitchFamily="34" charset="0"/>
                  </a:rPr>
                  <a:t> </a:t>
                </a:r>
              </a:p>
              <a:p>
                <a:pPr marL="457200" indent="-457200">
                  <a:buAutoNum type="alphaLcPeriod"/>
                </a:pPr>
                <a:r>
                  <a:rPr lang="en-US" sz="2200" b="1" smtClean="0">
                    <a:latin typeface="Arial" pitchFamily="34" charset="0"/>
                    <a:cs typeface="Arial" pitchFamily="34" charset="0"/>
                  </a:rPr>
                  <a:t>Mỗi phép quay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𝑸</m:t>
                        </m:r>
                      </m:e>
                      <m:sub>
                        <m:r>
                          <a:rPr lang="en-US" sz="2200" b="1" i="1" smtClean="0">
                            <a:latin typeface="Cambria Math"/>
                            <a:cs typeface="Arial" pitchFamily="34" charset="0"/>
                          </a:rPr>
                          <m:t>(</m:t>
                        </m:r>
                        <m:r>
                          <a:rPr lang="en-US" sz="2200" b="1" i="1" smtClean="0">
                            <a:latin typeface="Cambria Math"/>
                            <a:cs typeface="Arial" pitchFamily="34" charset="0"/>
                          </a:rPr>
                          <m:t>𝑶</m:t>
                        </m:r>
                        <m:r>
                          <a:rPr lang="en-US" sz="2200" b="1" i="1" smtClean="0">
                            <a:latin typeface="Cambria Math"/>
                            <a:cs typeface="Arial" pitchFamily="34" charset="0"/>
                          </a:rPr>
                          <m:t>,</m:t>
                        </m:r>
                        <m:r>
                          <a:rPr lang="en-US" sz="2200" b="1" i="1" smtClean="0">
                            <a:latin typeface="Cambria Math"/>
                            <a:cs typeface="Arial" pitchFamily="34" charset="0"/>
                          </a:rPr>
                          <m:t>𝟎</m:t>
                        </m:r>
                        <m:r>
                          <a:rPr lang="en-US" sz="2200" b="1" i="1" smtClean="0">
                            <a:latin typeface="Cambria Math"/>
                            <a:cs typeface="Arial" pitchFamily="34" charset="0"/>
                          </a:rPr>
                          <m:t>)</m:t>
                        </m:r>
                      </m:sub>
                    </m:sSub>
                    <m:r>
                      <a:rPr lang="en-US" sz="2200" b="1" i="1" smtClean="0">
                        <a:latin typeface="Cambria Math"/>
                        <a:cs typeface="Arial" pitchFamily="34" charset="0"/>
                      </a:rPr>
                      <m:t> , </m:t>
                    </m:r>
                    <m:sSub>
                      <m:sSubPr>
                        <m:ctrlPr>
                          <a:rPr lang="en-US" sz="2200" b="1" i="1">
                            <a:latin typeface="Cambria Math"/>
                            <a:cs typeface="Arial" pitchFamily="34" charset="0"/>
                          </a:rPr>
                        </m:ctrlPr>
                      </m:sSubPr>
                      <m:e>
                        <m:r>
                          <a:rPr lang="en-US" sz="2200" b="1" i="1">
                            <a:latin typeface="Cambria Math"/>
                            <a:cs typeface="Arial" pitchFamily="34" charset="0"/>
                          </a:rPr>
                          <m:t>𝑸</m:t>
                        </m:r>
                      </m:e>
                      <m:sub>
                        <m:r>
                          <a:rPr lang="en-US" sz="2200" b="1" i="1">
                            <a:latin typeface="Cambria Math"/>
                            <a:cs typeface="Arial" pitchFamily="34" charset="0"/>
                          </a:rPr>
                          <m:t>(</m:t>
                        </m:r>
                        <m:r>
                          <a:rPr lang="en-US" sz="2200" b="1" i="1">
                            <a:latin typeface="Cambria Math"/>
                            <a:cs typeface="Arial" pitchFamily="34" charset="0"/>
                          </a:rPr>
                          <m:t>𝑶</m:t>
                        </m:r>
                        <m:r>
                          <a:rPr lang="en-US" sz="2200" b="1" i="1">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ea typeface="Cambria Math"/>
                                <a:cs typeface="Arial" pitchFamily="34" charset="0"/>
                              </a:rPr>
                              <m:t>𝝅</m:t>
                            </m:r>
                          </m:num>
                          <m:den>
                            <m:r>
                              <a:rPr lang="en-US" sz="2200" b="1" i="1" smtClean="0">
                                <a:latin typeface="Cambria Math"/>
                                <a:cs typeface="Arial" pitchFamily="34" charset="0"/>
                              </a:rPr>
                              <m:t>𝟐</m:t>
                            </m:r>
                          </m:den>
                        </m:f>
                        <m:r>
                          <a:rPr lang="en-US" sz="2200" b="1" i="1" smtClean="0">
                            <a:latin typeface="Cambria Math"/>
                            <a:cs typeface="Arial" pitchFamily="34" charset="0"/>
                          </a:rPr>
                          <m:t>)</m:t>
                        </m:r>
                      </m:sub>
                    </m:sSub>
                    <m:r>
                      <a:rPr lang="en-US" sz="2200" b="1" i="1" smtClean="0">
                        <a:latin typeface="Cambria Math"/>
                        <a:cs typeface="Arial" pitchFamily="34" charset="0"/>
                      </a:rPr>
                      <m:t>,</m:t>
                    </m:r>
                    <m:sSub>
                      <m:sSubPr>
                        <m:ctrlPr>
                          <a:rPr lang="en-US" sz="2200" b="1" i="1">
                            <a:latin typeface="Cambria Math"/>
                            <a:cs typeface="Arial" pitchFamily="34" charset="0"/>
                          </a:rPr>
                        </m:ctrlPr>
                      </m:sSubPr>
                      <m:e>
                        <m:r>
                          <a:rPr lang="en-US" sz="2200" b="1" i="1">
                            <a:latin typeface="Cambria Math"/>
                            <a:cs typeface="Arial" pitchFamily="34" charset="0"/>
                          </a:rPr>
                          <m:t>𝑸</m:t>
                        </m:r>
                      </m:e>
                      <m:sub>
                        <m:r>
                          <a:rPr lang="en-US" sz="2200" b="1" i="1">
                            <a:latin typeface="Cambria Math"/>
                            <a:cs typeface="Arial" pitchFamily="34" charset="0"/>
                          </a:rPr>
                          <m:t>(</m:t>
                        </m:r>
                        <m:r>
                          <a:rPr lang="en-US" sz="2200" b="1" i="1">
                            <a:latin typeface="Cambria Math"/>
                            <a:cs typeface="Arial" pitchFamily="34" charset="0"/>
                          </a:rPr>
                          <m:t>𝑶</m:t>
                        </m:r>
                        <m:r>
                          <a:rPr lang="en-US" sz="2200" b="1" i="1">
                            <a:latin typeface="Cambria Math"/>
                            <a:cs typeface="Arial" pitchFamily="34" charset="0"/>
                          </a:rPr>
                          <m:t>,</m:t>
                        </m:r>
                        <m:f>
                          <m:fPr>
                            <m:ctrlPr>
                              <a:rPr lang="en-US" sz="2200" b="1" i="1">
                                <a:latin typeface="Cambria Math"/>
                                <a:cs typeface="Arial" pitchFamily="34" charset="0"/>
                              </a:rPr>
                            </m:ctrlPr>
                          </m:fPr>
                          <m:num>
                            <m:r>
                              <a:rPr lang="en-US" sz="2200" b="1" i="1" smtClean="0">
                                <a:latin typeface="Cambria Math"/>
                                <a:cs typeface="Arial" pitchFamily="34" charset="0"/>
                              </a:rPr>
                              <m:t>𝟑</m:t>
                            </m:r>
                            <m:r>
                              <a:rPr lang="en-US" sz="2200" b="1" i="1">
                                <a:latin typeface="Cambria Math"/>
                                <a:ea typeface="Cambria Math"/>
                                <a:cs typeface="Arial" pitchFamily="34" charset="0"/>
                              </a:rPr>
                              <m:t>𝝅</m:t>
                            </m:r>
                          </m:num>
                          <m:den>
                            <m:r>
                              <a:rPr lang="en-US" sz="2200" b="1" i="1">
                                <a:latin typeface="Cambria Math"/>
                                <a:cs typeface="Arial" pitchFamily="34" charset="0"/>
                              </a:rPr>
                              <m:t>𝟐</m:t>
                            </m:r>
                          </m:den>
                        </m:f>
                        <m:r>
                          <a:rPr lang="en-US" sz="2200" b="1" i="1">
                            <a:latin typeface="Cambria Math"/>
                            <a:cs typeface="Arial" pitchFamily="34" charset="0"/>
                          </a:rPr>
                          <m:t>)</m:t>
                        </m:r>
                      </m:sub>
                    </m:sSub>
                  </m:oMath>
                </a14:m>
                <a:r>
                  <a:rPr lang="en-US" sz="2200" b="1" smtClean="0">
                    <a:latin typeface="Arial" pitchFamily="34" charset="0"/>
                    <a:cs typeface="Arial" pitchFamily="34" charset="0"/>
                  </a:rPr>
                  <a:t>biến hình vuông ABCD thành gì ?</a:t>
                </a:r>
                <a:endParaRPr lang="vi-VN" sz="2200" b="1">
                  <a:latin typeface="Arial" pitchFamily="34" charset="0"/>
                  <a:cs typeface="Arial"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284412" y="228600"/>
                <a:ext cx="9753600" cy="2088626"/>
              </a:xfrm>
              <a:prstGeom prst="rect">
                <a:avLst/>
              </a:prstGeom>
              <a:blipFill rotWithShape="1">
                <a:blip r:embed="rId4"/>
                <a:stretch>
                  <a:fillRect l="-500" t="-877"/>
                </a:stretch>
              </a:blipFill>
            </p:spPr>
            <p:txBody>
              <a:bodyPr/>
              <a:lstStyle/>
              <a:p>
                <a:r>
                  <a:rPr lang="en-US">
                    <a:noFill/>
                  </a:rPr>
                  <a:t> </a:t>
                </a:r>
              </a:p>
            </p:txBody>
          </p:sp>
        </mc:Fallback>
      </mc:AlternateContent>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7" y="13335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8175" y="492978"/>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1.12</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367062" y="3652850"/>
                <a:ext cx="7807502" cy="1004484"/>
              </a:xfrm>
              <a:prstGeom prst="rect">
                <a:avLst/>
              </a:prstGeom>
              <a:noFill/>
            </p:spPr>
            <p:txBody>
              <a:bodyPr wrap="square" lIns="121899" tIns="60949" rIns="121899" bIns="60949" rtlCol="0">
                <a:spAutoFit/>
              </a:bodyPr>
              <a:lstStyle/>
              <a:p>
                <a:r>
                  <a:rPr lang="vi-VN" b="1">
                    <a:latin typeface="Arial" pitchFamily="34" charset="0"/>
                    <a:cs typeface="Arial" pitchFamily="34" charset="0"/>
                  </a:rPr>
                  <a:t>Khi đó, phép </a:t>
                </a:r>
                <a:r>
                  <a:rPr lang="vi-VN" b="1" smtClean="0">
                    <a:latin typeface="Arial" pitchFamily="34" charset="0"/>
                    <a:cs typeface="Arial" pitchFamily="34" charset="0"/>
                  </a:rPr>
                  <a:t>quay</a:t>
                </a:r>
                <a:r>
                  <a:rPr lang="en-US" b="1" smtClean="0">
                    <a:latin typeface="Arial" pitchFamily="34" charset="0"/>
                    <a:cs typeface="Arial" pitchFamily="34" charset="0"/>
                  </a:rPr>
                  <a:t>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𝑶</m:t>
                        </m:r>
                        <m:r>
                          <a:rPr lang="en-US" b="1" i="1">
                            <a:latin typeface="Cambria Math"/>
                            <a:cs typeface="Arial" pitchFamily="34" charset="0"/>
                          </a:rPr>
                          <m:t>,</m:t>
                        </m:r>
                        <m:f>
                          <m:fPr>
                            <m:ctrlPr>
                              <a:rPr lang="en-US" b="1" i="1">
                                <a:latin typeface="Cambria Math"/>
                                <a:cs typeface="Arial" pitchFamily="34" charset="0"/>
                              </a:rPr>
                            </m:ctrlPr>
                          </m:fPr>
                          <m:num>
                            <m:r>
                              <a:rPr lang="en-US" b="1" i="1">
                                <a:latin typeface="Cambria Math"/>
                                <a:ea typeface="Cambria Math"/>
                                <a:cs typeface="Arial" pitchFamily="34" charset="0"/>
                              </a:rPr>
                              <m:t>𝝅</m:t>
                            </m:r>
                          </m:num>
                          <m:den>
                            <m:r>
                              <a:rPr lang="en-US" b="1" i="1">
                                <a:latin typeface="Cambria Math"/>
                                <a:cs typeface="Arial" pitchFamily="34" charset="0"/>
                              </a:rPr>
                              <m:t>𝟐</m:t>
                            </m:r>
                          </m:den>
                        </m:f>
                        <m:r>
                          <a:rPr lang="en-US" b="1" i="1">
                            <a:latin typeface="Cambria Math"/>
                            <a:cs typeface="Arial" pitchFamily="34" charset="0"/>
                          </a:rPr>
                          <m:t>)</m:t>
                        </m:r>
                      </m:sub>
                    </m:sSub>
                  </m:oMath>
                </a14:m>
                <a:r>
                  <a:rPr lang="en-US" b="1" smtClean="0">
                    <a:latin typeface="Arial" pitchFamily="34" charset="0"/>
                    <a:cs typeface="Arial" pitchFamily="34" charset="0"/>
                  </a:rPr>
                  <a:t>  </a:t>
                </a:r>
                <a:r>
                  <a:rPr lang="vi-VN" b="1">
                    <a:latin typeface="Arial" pitchFamily="34" charset="0"/>
                    <a:cs typeface="Arial" pitchFamily="34" charset="0"/>
                  </a:rPr>
                  <a:t>biến các điểm A, B, C, D tương ứng thành các điểm B, C, D, A.</a:t>
                </a:r>
                <a:endParaRPr lang="en-US"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67062" y="3652850"/>
                <a:ext cx="7807502" cy="1004484"/>
              </a:xfrm>
              <a:prstGeom prst="rect">
                <a:avLst/>
              </a:prstGeom>
              <a:blipFill rotWithShape="1">
                <a:blip r:embed="rId6"/>
                <a:stretch>
                  <a:fillRect l="-781" t="-3030" b="-12121"/>
                </a:stretch>
              </a:blipFill>
            </p:spPr>
            <p:txBody>
              <a:bodyPr/>
              <a:lstStyle/>
              <a:p>
                <a:r>
                  <a:rPr lang="en-US">
                    <a:noFill/>
                  </a:rPr>
                  <a:t> </a:t>
                </a:r>
              </a:p>
            </p:txBody>
          </p:sp>
        </mc:Fallback>
      </mc:AlternateContent>
      <p:pic>
        <p:nvPicPr>
          <p:cNvPr id="102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0012" y="2209800"/>
            <a:ext cx="304800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TextBox 14"/>
              <p:cNvSpPr txBox="1"/>
              <p:nvPr/>
            </p:nvSpPr>
            <p:spPr>
              <a:xfrm>
                <a:off x="367062" y="4629032"/>
                <a:ext cx="7807502" cy="1266671"/>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P</a:t>
                </a:r>
                <a:r>
                  <a:rPr lang="vi-VN" b="1" smtClean="0">
                    <a:latin typeface="Arial" pitchFamily="34" charset="0"/>
                    <a:cs typeface="Arial" pitchFamily="34" charset="0"/>
                  </a:rPr>
                  <a:t>hép quay</a:t>
                </a:r>
                <a:r>
                  <a:rPr lang="en-US" b="1" smtClean="0">
                    <a:latin typeface="Arial" pitchFamily="34" charset="0"/>
                    <a:cs typeface="Arial" pitchFamily="34" charset="0"/>
                  </a:rPr>
                  <a:t>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𝑶</m:t>
                        </m:r>
                        <m:r>
                          <a:rPr lang="en-US" b="1" i="1">
                            <a:latin typeface="Cambria Math"/>
                            <a:cs typeface="Arial" pitchFamily="34" charset="0"/>
                          </a:rPr>
                          <m:t>,</m:t>
                        </m:r>
                        <m:r>
                          <a:rPr lang="en-US" b="1" i="1">
                            <a:latin typeface="Cambria Math"/>
                            <a:ea typeface="Cambria Math"/>
                            <a:cs typeface="Arial" pitchFamily="34" charset="0"/>
                          </a:rPr>
                          <m:t>𝝅</m:t>
                        </m:r>
                        <m:r>
                          <a:rPr lang="en-US" b="1" i="1">
                            <a:latin typeface="Cambria Math"/>
                            <a:cs typeface="Arial" pitchFamily="34" charset="0"/>
                          </a:rPr>
                          <m:t>)</m:t>
                        </m:r>
                      </m:sub>
                    </m:sSub>
                  </m:oMath>
                </a14:m>
                <a:r>
                  <a:rPr lang="en-US" b="1" smtClean="0">
                    <a:latin typeface="Arial" pitchFamily="34" charset="0"/>
                    <a:cs typeface="Arial" pitchFamily="34" charset="0"/>
                  </a:rPr>
                  <a:t>  </a:t>
                </a:r>
                <a:r>
                  <a:rPr lang="vi-VN" b="1">
                    <a:latin typeface="Arial" pitchFamily="34" charset="0"/>
                    <a:cs typeface="Arial" pitchFamily="34" charset="0"/>
                  </a:rPr>
                  <a:t>biến các điểm A, B, C, D tương ứng thành các điểm C, D, A, B. </a:t>
                </a:r>
                <a:r>
                  <a:rPr lang="en-US" b="1" smtClean="0">
                    <a:latin typeface="Arial" pitchFamily="34" charset="0"/>
                    <a:cs typeface="Arial" pitchFamily="34" charset="0"/>
                  </a:rPr>
                  <a:t>B</a:t>
                </a:r>
                <a:r>
                  <a:rPr lang="vi-VN" b="1" smtClean="0">
                    <a:latin typeface="Arial" pitchFamily="34" charset="0"/>
                    <a:cs typeface="Arial" pitchFamily="34" charset="0"/>
                  </a:rPr>
                  <a:t>iến </a:t>
                </a:r>
                <a:r>
                  <a:rPr lang="vi-VN" b="1">
                    <a:latin typeface="Arial" pitchFamily="34" charset="0"/>
                    <a:cs typeface="Arial" pitchFamily="34" charset="0"/>
                  </a:rPr>
                  <a:t>hình vuông ABCD thành hình vuông CDAB</a:t>
                </a:r>
                <a:endParaRPr lang="en-US"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67062" y="4629032"/>
                <a:ext cx="7807502" cy="1266671"/>
              </a:xfrm>
              <a:prstGeom prst="rect">
                <a:avLst/>
              </a:prstGeom>
              <a:blipFill rotWithShape="1">
                <a:blip r:embed="rId8"/>
                <a:stretch>
                  <a:fillRect l="-781" t="-2404" b="-9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78174" y="5867400"/>
                <a:ext cx="11659837" cy="1039558"/>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P</a:t>
                </a:r>
                <a:r>
                  <a:rPr lang="vi-VN" b="1" smtClean="0">
                    <a:latin typeface="Arial" pitchFamily="34" charset="0"/>
                    <a:cs typeface="Arial" pitchFamily="34" charset="0"/>
                  </a:rPr>
                  <a:t>hép quay</a:t>
                </a:r>
                <a:r>
                  <a:rPr lang="en-US" b="1" smtClean="0">
                    <a:latin typeface="Arial" pitchFamily="34" charset="0"/>
                    <a:cs typeface="Arial" pitchFamily="34" charset="0"/>
                  </a:rPr>
                  <a:t>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𝑶</m:t>
                        </m:r>
                        <m:r>
                          <a:rPr lang="en-US" b="1" i="1">
                            <a:latin typeface="Cambria Math"/>
                            <a:cs typeface="Arial" pitchFamily="34" charset="0"/>
                          </a:rPr>
                          <m:t>,</m:t>
                        </m:r>
                        <m:f>
                          <m:fPr>
                            <m:ctrlPr>
                              <a:rPr lang="en-US" b="1" i="1">
                                <a:latin typeface="Cambria Math"/>
                                <a:cs typeface="Arial" pitchFamily="34" charset="0"/>
                              </a:rPr>
                            </m:ctrlPr>
                          </m:fPr>
                          <m:num>
                            <m:r>
                              <a:rPr lang="en-US" b="1" i="1">
                                <a:latin typeface="Cambria Math"/>
                                <a:cs typeface="Arial" pitchFamily="34" charset="0"/>
                              </a:rPr>
                              <m:t>𝟑</m:t>
                            </m:r>
                            <m:r>
                              <a:rPr lang="en-US" b="1" i="1">
                                <a:latin typeface="Cambria Math"/>
                                <a:ea typeface="Cambria Math"/>
                                <a:cs typeface="Arial" pitchFamily="34" charset="0"/>
                              </a:rPr>
                              <m:t>𝝅</m:t>
                            </m:r>
                          </m:num>
                          <m:den>
                            <m:r>
                              <a:rPr lang="en-US" b="1" i="1">
                                <a:latin typeface="Cambria Math"/>
                                <a:cs typeface="Arial" pitchFamily="34" charset="0"/>
                              </a:rPr>
                              <m:t>𝟐</m:t>
                            </m:r>
                          </m:den>
                        </m:f>
                        <m:r>
                          <a:rPr lang="en-US" b="1" i="1">
                            <a:latin typeface="Cambria Math"/>
                            <a:cs typeface="Arial" pitchFamily="34" charset="0"/>
                          </a:rPr>
                          <m:t>)</m:t>
                        </m:r>
                      </m:sub>
                    </m:sSub>
                  </m:oMath>
                </a14:m>
                <a:r>
                  <a:rPr lang="en-US" b="1" smtClean="0">
                    <a:latin typeface="Arial" pitchFamily="34" charset="0"/>
                    <a:cs typeface="Arial" pitchFamily="34" charset="0"/>
                  </a:rPr>
                  <a:t>  </a:t>
                </a:r>
                <a:r>
                  <a:rPr lang="vi-VN" b="1">
                    <a:latin typeface="Arial" pitchFamily="34" charset="0"/>
                    <a:cs typeface="Arial" pitchFamily="34" charset="0"/>
                  </a:rPr>
                  <a:t>biến các điểm A, B, C, D tương ứng thành các điểm </a:t>
                </a:r>
                <a:r>
                  <a:rPr lang="en-US" b="1" smtClean="0">
                    <a:latin typeface="Arial" pitchFamily="34" charset="0"/>
                    <a:cs typeface="Arial" pitchFamily="34" charset="0"/>
                  </a:rPr>
                  <a:t>D, A, B, C</a:t>
                </a:r>
                <a:r>
                  <a:rPr lang="vi-VN" b="1" smtClean="0">
                    <a:latin typeface="Arial" pitchFamily="34" charset="0"/>
                    <a:cs typeface="Arial" pitchFamily="34" charset="0"/>
                  </a:rPr>
                  <a:t>. </a:t>
                </a:r>
                <a:r>
                  <a:rPr lang="en-US" b="1" smtClean="0">
                    <a:latin typeface="Arial" pitchFamily="34" charset="0"/>
                    <a:cs typeface="Arial" pitchFamily="34" charset="0"/>
                  </a:rPr>
                  <a:t>B</a:t>
                </a:r>
                <a:r>
                  <a:rPr lang="vi-VN" b="1" smtClean="0">
                    <a:latin typeface="Arial" pitchFamily="34" charset="0"/>
                    <a:cs typeface="Arial" pitchFamily="34" charset="0"/>
                  </a:rPr>
                  <a:t>iến </a:t>
                </a:r>
                <a:r>
                  <a:rPr lang="vi-VN" b="1">
                    <a:latin typeface="Arial" pitchFamily="34" charset="0"/>
                    <a:cs typeface="Arial" pitchFamily="34" charset="0"/>
                  </a:rPr>
                  <a:t>hình vuông ABCD thành hình vuông </a:t>
                </a:r>
                <a:r>
                  <a:rPr lang="en-US" b="1" smtClean="0">
                    <a:latin typeface="Arial" pitchFamily="34" charset="0"/>
                    <a:cs typeface="Arial" pitchFamily="34" charset="0"/>
                  </a:rPr>
                  <a:t>DABC</a:t>
                </a:r>
                <a:endParaRPr lang="en-US"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78174" y="5867400"/>
                <a:ext cx="11659837" cy="1039558"/>
              </a:xfrm>
              <a:prstGeom prst="rect">
                <a:avLst/>
              </a:prstGeom>
              <a:blipFill rotWithShape="1">
                <a:blip r:embed="rId9"/>
                <a:stretch>
                  <a:fillRect l="-523" t="-3529" b="-11765"/>
                </a:stretch>
              </a:blipFill>
            </p:spPr>
            <p:txBody>
              <a:bodyPr/>
              <a:lstStyle/>
              <a:p>
                <a:r>
                  <a:rPr lang="en-US">
                    <a:noFill/>
                  </a:rPr>
                  <a:t> </a:t>
                </a:r>
              </a:p>
            </p:txBody>
          </p:sp>
        </mc:Fallback>
      </mc:AlternateContent>
    </p:spTree>
    <p:extLst>
      <p:ext uri="{BB962C8B-B14F-4D97-AF65-F5344CB8AC3E}">
        <p14:creationId xmlns:p14="http://schemas.microsoft.com/office/powerpoint/2010/main" val="165867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412" y="190048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8175" y="2286000"/>
            <a:ext cx="7621237" cy="861752"/>
          </a:xfrm>
          <a:prstGeom prst="rect">
            <a:avLst/>
          </a:prstGeom>
          <a:noFill/>
        </p:spPr>
        <p:txBody>
          <a:bodyPr wrap="square" lIns="121899" tIns="60949" rIns="121899" bIns="60949" rtlCol="0">
            <a:spAutoFit/>
          </a:bodyPr>
          <a:lstStyle/>
          <a:p>
            <a:r>
              <a:rPr lang="vi-VN" b="1" smtClean="0">
                <a:latin typeface="Arial" pitchFamily="34" charset="0"/>
                <a:cs typeface="Arial" pitchFamily="34" charset="0"/>
              </a:rPr>
              <a:t>a</a:t>
            </a:r>
            <a:r>
              <a:rPr lang="en-US" b="1" smtClean="0">
                <a:latin typeface="Arial" pitchFamily="34" charset="0"/>
                <a:cs typeface="Arial" pitchFamily="34" charset="0"/>
              </a:rPr>
              <a:t>. </a:t>
            </a:r>
            <a:r>
              <a:rPr lang="vi-VN" b="1" smtClean="0">
                <a:latin typeface="Arial" pitchFamily="34" charset="0"/>
                <a:cs typeface="Arial" pitchFamily="34" charset="0"/>
              </a:rPr>
              <a:t>Vì </a:t>
            </a:r>
            <a:r>
              <a:rPr lang="vi-VN" b="1">
                <a:latin typeface="Arial" pitchFamily="34" charset="0"/>
                <a:cs typeface="Arial" pitchFamily="34" charset="0"/>
              </a:rPr>
              <a:t>ABCD là hình bình hành nên tâm O là </a:t>
            </a:r>
            <a:r>
              <a:rPr lang="vi-VN" b="1">
                <a:latin typeface="Arial" pitchFamily="34" charset="0"/>
                <a:cs typeface="Arial" pitchFamily="34" charset="0"/>
              </a:rPr>
              <a:t>trung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điểm các </a:t>
            </a:r>
            <a:r>
              <a:rPr lang="vi-VN" b="1">
                <a:latin typeface="Arial" pitchFamily="34" charset="0"/>
                <a:cs typeface="Arial" pitchFamily="34" charset="0"/>
              </a:rPr>
              <a:t>đường chéo AC và BD.</a:t>
            </a:r>
            <a:endParaRPr lang="en-US" b="1">
              <a:latin typeface="Arial" pitchFamily="34" charset="0"/>
              <a:cs typeface="Arial" pitchFamily="34" charset="0"/>
            </a:endParaRPr>
          </a:p>
        </p:txBody>
      </p:sp>
      <p:sp>
        <p:nvSpPr>
          <p:cNvPr id="8" name="Rounded Rectangle 7"/>
          <p:cNvSpPr/>
          <p:nvPr/>
        </p:nvSpPr>
        <p:spPr>
          <a:xfrm>
            <a:off x="2123930" y="152401"/>
            <a:ext cx="9837881" cy="1610301"/>
          </a:xfrm>
          <a:prstGeom prst="roundRect">
            <a:avLst>
              <a:gd name="adj" fmla="val 545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9" name="TextBox 8"/>
          <p:cNvSpPr txBox="1"/>
          <p:nvPr/>
        </p:nvSpPr>
        <p:spPr>
          <a:xfrm>
            <a:off x="2284412" y="276783"/>
            <a:ext cx="9677399" cy="1323417"/>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Cho hình bình hành ABCD với tâm </a:t>
            </a:r>
            <a:r>
              <a:rPr lang="vi-VN" sz="2600" b="1">
                <a:latin typeface="Arial" pitchFamily="34" charset="0"/>
                <a:cs typeface="Arial" pitchFamily="34" charset="0"/>
              </a:rPr>
              <a:t>O</a:t>
            </a:r>
            <a:r>
              <a:rPr lang="vi-VN" sz="2600" b="1" smtClean="0">
                <a:latin typeface="Arial" pitchFamily="34" charset="0"/>
                <a:cs typeface="Arial" pitchFamily="34" charset="0"/>
              </a:rPr>
              <a:t>.</a:t>
            </a:r>
            <a:endParaRPr lang="en-US" sz="2600" b="1" smtClean="0">
              <a:latin typeface="Arial" pitchFamily="34" charset="0"/>
              <a:cs typeface="Arial" pitchFamily="34" charset="0"/>
            </a:endParaRPr>
          </a:p>
          <a:p>
            <a:pPr marL="457200" indent="-457200">
              <a:buAutoNum type="alphaLcParenR"/>
            </a:pPr>
            <a:r>
              <a:rPr lang="vi-VN" sz="2600" b="1" smtClean="0">
                <a:latin typeface="Arial" pitchFamily="34" charset="0"/>
                <a:cs typeface="Arial" pitchFamily="34" charset="0"/>
              </a:rPr>
              <a:t>Tìm </a:t>
            </a:r>
            <a:r>
              <a:rPr lang="vi-VN" sz="2600" b="1">
                <a:latin typeface="Arial" pitchFamily="34" charset="0"/>
                <a:cs typeface="Arial" pitchFamily="34" charset="0"/>
              </a:rPr>
              <a:t>ảnh của đường thẳng AB qua phép đối xứng </a:t>
            </a:r>
            <a:r>
              <a:rPr lang="vi-VN" sz="2600" b="1">
                <a:latin typeface="Arial" pitchFamily="34" charset="0"/>
                <a:cs typeface="Arial" pitchFamily="34" charset="0"/>
              </a:rPr>
              <a:t>tâm </a:t>
            </a:r>
            <a:r>
              <a:rPr lang="vi-VN" sz="2600" b="1" smtClean="0">
                <a:latin typeface="Arial" pitchFamily="34" charset="0"/>
                <a:cs typeface="Arial" pitchFamily="34" charset="0"/>
              </a:rPr>
              <a:t>O</a:t>
            </a:r>
            <a:endParaRPr lang="en-US" sz="2600" b="1" smtClean="0">
              <a:latin typeface="Arial" pitchFamily="34" charset="0"/>
              <a:cs typeface="Arial" pitchFamily="34" charset="0"/>
            </a:endParaRPr>
          </a:p>
          <a:p>
            <a:pPr marL="457200" indent="-457200">
              <a:buAutoNum type="alphaLcParenR"/>
            </a:pPr>
            <a:r>
              <a:rPr lang="vi-VN" sz="2600" b="1" smtClean="0">
                <a:latin typeface="Arial" pitchFamily="34" charset="0"/>
                <a:cs typeface="Arial" pitchFamily="34" charset="0"/>
              </a:rPr>
              <a:t>Tìm </a:t>
            </a:r>
            <a:r>
              <a:rPr lang="vi-VN" sz="2600" b="1">
                <a:latin typeface="Arial" pitchFamily="34" charset="0"/>
                <a:cs typeface="Arial" pitchFamily="34" charset="0"/>
              </a:rPr>
              <a:t>ảnh của tam giác ABC qua phép đối xứng tâm O.</a:t>
            </a:r>
            <a:endParaRPr lang="vi-VN" sz="2600" b="1">
              <a:latin typeface="Arial" pitchFamily="34" charset="0"/>
              <a:cs typeface="Arial" pitchFamily="34" charset="0"/>
            </a:endParaRPr>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7" y="13335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8175" y="492978"/>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1.13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760412" y="3242911"/>
            <a:ext cx="7620000" cy="492420"/>
          </a:xfrm>
          <a:prstGeom prst="rect">
            <a:avLst/>
          </a:prstGeom>
          <a:noFill/>
        </p:spPr>
        <p:txBody>
          <a:bodyPr wrap="square" lIns="121899" tIns="60949" rIns="121899" bIns="60949" rtlCol="0">
            <a:spAutoFit/>
          </a:bodyPr>
          <a:lstStyle/>
          <a:p>
            <a:r>
              <a:rPr lang="vi-VN" b="1">
                <a:latin typeface="Arial" pitchFamily="34" charset="0"/>
                <a:cs typeface="Arial" pitchFamily="34" charset="0"/>
              </a:rPr>
              <a:t>O là trung điểm của AC nên C là ảnh của A qua Đ</a:t>
            </a:r>
            <a:r>
              <a:rPr lang="vi-VN" b="1" baseline="-25000">
                <a:latin typeface="Arial" pitchFamily="34" charset="0"/>
                <a:cs typeface="Arial" pitchFamily="34" charset="0"/>
              </a:rPr>
              <a:t>O</a:t>
            </a:r>
            <a:r>
              <a:rPr lang="vi-VN" b="1">
                <a:latin typeface="Arial" pitchFamily="34" charset="0"/>
                <a:cs typeface="Arial" pitchFamily="34" charset="0"/>
              </a:rPr>
              <a:t>.</a:t>
            </a:r>
            <a:endParaRPr lang="en-US" b="1">
              <a:latin typeface="Arial" pitchFamily="34" charset="0"/>
              <a:cs typeface="Arial" pitchFamily="34"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4564" y="1838515"/>
            <a:ext cx="3849434" cy="159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60412" y="3830490"/>
            <a:ext cx="7620000" cy="492420"/>
          </a:xfrm>
          <a:prstGeom prst="rect">
            <a:avLst/>
          </a:prstGeom>
          <a:noFill/>
        </p:spPr>
        <p:txBody>
          <a:bodyPr wrap="square" lIns="121899" tIns="60949" rIns="121899" bIns="60949" rtlCol="0">
            <a:spAutoFit/>
          </a:bodyPr>
          <a:lstStyle/>
          <a:p>
            <a:r>
              <a:rPr lang="vi-VN" b="1">
                <a:latin typeface="Arial" pitchFamily="34" charset="0"/>
                <a:cs typeface="Arial" pitchFamily="34" charset="0"/>
              </a:rPr>
              <a:t>O là trung điểm của BD nên D là ảnh của B qua Đ</a:t>
            </a:r>
            <a:r>
              <a:rPr lang="vi-VN" b="1" baseline="-25000" smtClean="0">
                <a:latin typeface="Arial" pitchFamily="34" charset="0"/>
                <a:cs typeface="Arial" pitchFamily="34" charset="0"/>
              </a:rPr>
              <a:t>O</a:t>
            </a:r>
            <a:r>
              <a:rPr lang="vi-VN" b="1">
                <a:latin typeface="Arial" pitchFamily="34" charset="0"/>
                <a:cs typeface="Arial" pitchFamily="34" charset="0"/>
              </a:rPr>
              <a:t>.</a:t>
            </a:r>
            <a:endParaRPr lang="en-US" b="1">
              <a:latin typeface="Arial" pitchFamily="34" charset="0"/>
              <a:cs typeface="Arial" pitchFamily="34" charset="0"/>
            </a:endParaRPr>
          </a:p>
        </p:txBody>
      </p:sp>
      <p:sp>
        <p:nvSpPr>
          <p:cNvPr id="16" name="TextBox 15"/>
          <p:cNvSpPr txBox="1"/>
          <p:nvPr/>
        </p:nvSpPr>
        <p:spPr>
          <a:xfrm>
            <a:off x="760412" y="4418069"/>
            <a:ext cx="7620000" cy="492420"/>
          </a:xfrm>
          <a:prstGeom prst="rect">
            <a:avLst/>
          </a:prstGeom>
          <a:noFill/>
        </p:spPr>
        <p:txBody>
          <a:bodyPr wrap="square" lIns="121899" tIns="60949" rIns="121899" bIns="60949" rtlCol="0">
            <a:spAutoFit/>
          </a:bodyPr>
          <a:lstStyle/>
          <a:p>
            <a:r>
              <a:rPr lang="vi-VN" b="1">
                <a:latin typeface="Arial" pitchFamily="34" charset="0"/>
                <a:cs typeface="Arial" pitchFamily="34" charset="0"/>
              </a:rPr>
              <a:t>Do đó, CD là ảnh của đường thẳng </a:t>
            </a:r>
            <a:r>
              <a:rPr lang="vi-VN" b="1">
                <a:latin typeface="Arial" pitchFamily="34" charset="0"/>
                <a:cs typeface="Arial" pitchFamily="34" charset="0"/>
              </a:rPr>
              <a:t>AB </a:t>
            </a:r>
            <a:r>
              <a:rPr lang="vi-VN" b="1" smtClean="0">
                <a:latin typeface="Arial" pitchFamily="34" charset="0"/>
                <a:cs typeface="Arial" pitchFamily="34" charset="0"/>
              </a:rPr>
              <a:t>qua</a:t>
            </a:r>
            <a:r>
              <a:rPr lang="en-US" b="1" smtClean="0">
                <a:latin typeface="Arial" pitchFamily="34" charset="0"/>
                <a:cs typeface="Arial" pitchFamily="34" charset="0"/>
              </a:rPr>
              <a:t> </a:t>
            </a:r>
            <a:r>
              <a:rPr lang="vi-VN" b="1" smtClean="0">
                <a:latin typeface="Arial" pitchFamily="34" charset="0"/>
                <a:cs typeface="Arial" pitchFamily="34" charset="0"/>
              </a:rPr>
              <a:t>Đ</a:t>
            </a:r>
            <a:r>
              <a:rPr lang="vi-VN" b="1" baseline="-25000" smtClean="0">
                <a:latin typeface="Arial" pitchFamily="34" charset="0"/>
                <a:cs typeface="Arial" pitchFamily="34" charset="0"/>
              </a:rPr>
              <a:t>O</a:t>
            </a:r>
            <a:r>
              <a:rPr lang="vi-VN" b="1">
                <a:latin typeface="Arial" pitchFamily="34" charset="0"/>
                <a:cs typeface="Arial" pitchFamily="34" charset="0"/>
              </a:rPr>
              <a:t>.</a:t>
            </a:r>
            <a:endParaRPr lang="en-US" b="1">
              <a:latin typeface="Arial" pitchFamily="34" charset="0"/>
              <a:cs typeface="Arial" pitchFamily="34" charset="0"/>
            </a:endParaRPr>
          </a:p>
        </p:txBody>
      </p:sp>
      <p:sp>
        <p:nvSpPr>
          <p:cNvPr id="18" name="TextBox 17"/>
          <p:cNvSpPr txBox="1"/>
          <p:nvPr/>
        </p:nvSpPr>
        <p:spPr>
          <a:xfrm>
            <a:off x="378175" y="5005648"/>
            <a:ext cx="11507437" cy="861752"/>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b. </a:t>
            </a:r>
            <a:r>
              <a:rPr lang="vi-VN" b="1" smtClean="0">
                <a:latin typeface="Arial" pitchFamily="34" charset="0"/>
                <a:cs typeface="Arial" pitchFamily="34" charset="0"/>
              </a:rPr>
              <a:t>Lại </a:t>
            </a:r>
            <a:r>
              <a:rPr lang="vi-VN" b="1">
                <a:latin typeface="Arial" pitchFamily="34" charset="0"/>
                <a:cs typeface="Arial" pitchFamily="34" charset="0"/>
              </a:rPr>
              <a:t>có A là ảnh của C qua Đ</a:t>
            </a:r>
            <a:r>
              <a:rPr lang="vi-VN" b="1" baseline="-25000">
                <a:latin typeface="Arial" pitchFamily="34" charset="0"/>
                <a:cs typeface="Arial" pitchFamily="34" charset="0"/>
              </a:rPr>
              <a:t>O</a:t>
            </a:r>
            <a:r>
              <a:rPr lang="vi-VN" b="1">
                <a:latin typeface="Arial" pitchFamily="34" charset="0"/>
                <a:cs typeface="Arial" pitchFamily="34" charset="0"/>
              </a:rPr>
              <a:t>.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Vậy </a:t>
            </a:r>
            <a:r>
              <a:rPr lang="vi-VN" b="1">
                <a:latin typeface="Arial" pitchFamily="34" charset="0"/>
                <a:cs typeface="Arial" pitchFamily="34" charset="0"/>
              </a:rPr>
              <a:t>tam giác CDA là ảnh của tam giác </a:t>
            </a:r>
            <a:r>
              <a:rPr lang="vi-VN" b="1">
                <a:latin typeface="Arial" pitchFamily="34" charset="0"/>
                <a:cs typeface="Arial" pitchFamily="34" charset="0"/>
              </a:rPr>
              <a:t>ABC </a:t>
            </a:r>
            <a:r>
              <a:rPr lang="vi-VN" b="1" smtClean="0">
                <a:latin typeface="Arial" pitchFamily="34" charset="0"/>
                <a:cs typeface="Arial" pitchFamily="34" charset="0"/>
              </a:rPr>
              <a:t>qua </a:t>
            </a:r>
            <a:r>
              <a:rPr lang="vi-VN" b="1">
                <a:latin typeface="Arial" pitchFamily="34" charset="0"/>
                <a:cs typeface="Arial" pitchFamily="34" charset="0"/>
              </a:rPr>
              <a:t>Đ</a:t>
            </a:r>
            <a:r>
              <a:rPr lang="vi-VN" b="1" baseline="-25000" smtClean="0">
                <a:latin typeface="Arial" pitchFamily="34" charset="0"/>
                <a:cs typeface="Arial" pitchFamily="34" charset="0"/>
              </a:rPr>
              <a:t>O</a:t>
            </a:r>
            <a:r>
              <a:rPr lang="vi-VN" b="1">
                <a:latin typeface="Arial" pitchFamily="34" charset="0"/>
                <a:cs typeface="Arial" pitchFamily="34" charset="0"/>
              </a:rPr>
              <a:t>.</a:t>
            </a:r>
            <a:endParaRPr lang="en-US" b="1">
              <a:latin typeface="Arial" pitchFamily="34" charset="0"/>
              <a:cs typeface="Arial" pitchFamily="34" charset="0"/>
            </a:endParaRPr>
          </a:p>
        </p:txBody>
      </p:sp>
    </p:spTree>
    <p:extLst>
      <p:ext uri="{BB962C8B-B14F-4D97-AF65-F5344CB8AC3E}">
        <p14:creationId xmlns:p14="http://schemas.microsoft.com/office/powerpoint/2010/main" val="175707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194053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8175" y="2513069"/>
            <a:ext cx="7621237" cy="861752"/>
          </a:xfrm>
          <a:prstGeom prst="rect">
            <a:avLst/>
          </a:prstGeom>
          <a:noFill/>
        </p:spPr>
        <p:txBody>
          <a:bodyPr wrap="square" lIns="121899" tIns="60949" rIns="121899" bIns="60949" rtlCol="0">
            <a:spAutoFit/>
          </a:bodyPr>
          <a:lstStyle/>
          <a:p>
            <a:r>
              <a:rPr lang="vi-VN" b="1" smtClean="0">
                <a:latin typeface="Arial" pitchFamily="34" charset="0"/>
                <a:cs typeface="Arial" pitchFamily="34" charset="0"/>
              </a:rPr>
              <a:t>a</a:t>
            </a:r>
            <a:r>
              <a:rPr lang="en-US" b="1" smtClean="0">
                <a:latin typeface="Arial" pitchFamily="34" charset="0"/>
                <a:cs typeface="Arial" pitchFamily="34" charset="0"/>
              </a:rPr>
              <a:t>. </a:t>
            </a:r>
            <a:r>
              <a:rPr lang="vi-VN" b="1">
                <a:latin typeface="Arial" pitchFamily="34" charset="0"/>
                <a:cs typeface="Arial" pitchFamily="34" charset="0"/>
              </a:rPr>
              <a:t>Ta có (C): (x – 2)</a:t>
            </a:r>
            <a:r>
              <a:rPr lang="vi-VN" b="1" baseline="30000">
                <a:latin typeface="Arial" pitchFamily="34" charset="0"/>
                <a:cs typeface="Arial" pitchFamily="34" charset="0"/>
              </a:rPr>
              <a:t>2</a:t>
            </a:r>
            <a:r>
              <a:rPr lang="vi-VN" b="1">
                <a:latin typeface="Arial" pitchFamily="34" charset="0"/>
                <a:cs typeface="Arial" pitchFamily="34" charset="0"/>
              </a:rPr>
              <a:t> + y</a:t>
            </a:r>
            <a:r>
              <a:rPr lang="vi-VN" b="1" baseline="30000">
                <a:latin typeface="Arial" pitchFamily="34" charset="0"/>
                <a:cs typeface="Arial" pitchFamily="34" charset="0"/>
              </a:rPr>
              <a:t>2</a:t>
            </a:r>
            <a:r>
              <a:rPr lang="vi-VN" b="1">
                <a:latin typeface="Arial" pitchFamily="34" charset="0"/>
                <a:cs typeface="Arial" pitchFamily="34" charset="0"/>
              </a:rPr>
              <a:t> = 1. Suy ra đường tròn (C</a:t>
            </a:r>
            <a:r>
              <a:rPr lang="vi-VN" b="1">
                <a:latin typeface="Arial" pitchFamily="34" charset="0"/>
                <a:cs typeface="Arial" pitchFamily="34" charset="0"/>
              </a:rPr>
              <a:t>)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có </a:t>
            </a:r>
            <a:r>
              <a:rPr lang="vi-VN" b="1">
                <a:latin typeface="Arial" pitchFamily="34" charset="0"/>
                <a:cs typeface="Arial" pitchFamily="34" charset="0"/>
              </a:rPr>
              <a:t>tâm I(2; 0) và bán kính R = 1.</a:t>
            </a:r>
            <a:endParaRPr lang="en-US" b="1">
              <a:latin typeface="Arial" pitchFamily="34" charset="0"/>
              <a:cs typeface="Arial" pitchFamily="34" charset="0"/>
            </a:endParaRPr>
          </a:p>
        </p:txBody>
      </p:sp>
      <p:sp>
        <p:nvSpPr>
          <p:cNvPr id="8" name="Rounded Rectangle 7"/>
          <p:cNvSpPr/>
          <p:nvPr/>
        </p:nvSpPr>
        <p:spPr>
          <a:xfrm>
            <a:off x="2123930" y="152401"/>
            <a:ext cx="9837881" cy="1610301"/>
          </a:xfrm>
          <a:prstGeom prst="roundRect">
            <a:avLst>
              <a:gd name="adj" fmla="val 545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9" name="TextBox 8"/>
              <p:cNvSpPr txBox="1"/>
              <p:nvPr/>
            </p:nvSpPr>
            <p:spPr>
              <a:xfrm>
                <a:off x="2208212" y="276783"/>
                <a:ext cx="9815786" cy="1382151"/>
              </a:xfrm>
              <a:prstGeom prst="rect">
                <a:avLst/>
              </a:prstGeom>
              <a:noFill/>
            </p:spPr>
            <p:txBody>
              <a:bodyPr wrap="square" lIns="121899" tIns="60949" rIns="121899" bIns="60949" rtlCol="0">
                <a:spAutoFit/>
              </a:bodyPr>
              <a:lstStyle/>
              <a:p>
                <a:r>
                  <a:rPr lang="vi-VN" b="1" smtClean="0">
                    <a:latin typeface="Arial" pitchFamily="34" charset="0"/>
                    <a:cs typeface="Arial" pitchFamily="34" charset="0"/>
                  </a:rPr>
                  <a:t>Trong mặt phẳng tọa độ Oxy, cho đường </a:t>
                </a:r>
                <a:r>
                  <a:rPr lang="vi-VN" b="1">
                    <a:latin typeface="Arial" pitchFamily="34" charset="0"/>
                    <a:cs typeface="Arial" pitchFamily="34" charset="0"/>
                  </a:rPr>
                  <a:t>tròn </a:t>
                </a:r>
                <a:r>
                  <a:rPr lang="en-US" b="1" smtClean="0">
                    <a:latin typeface="Arial" pitchFamily="34" charset="0"/>
                    <a:cs typeface="Arial" pitchFamily="34" charset="0"/>
                  </a:rPr>
                  <a:t>(C):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𝟐</m:t>
                        </m:r>
                        <m:r>
                          <a:rPr lang="en-US" b="1" i="1" smtClean="0">
                            <a:latin typeface="Cambria Math"/>
                            <a:cs typeface="Arial" pitchFamily="34" charset="0"/>
                          </a:rPr>
                          <m:t>)</m:t>
                        </m:r>
                      </m:e>
                      <m:sup>
                        <m:r>
                          <a:rPr lang="en-US" b="1" i="1" smtClean="0">
                            <a:latin typeface="Cambria Math"/>
                            <a:cs typeface="Arial" pitchFamily="34" charset="0"/>
                          </a:rPr>
                          <m:t>𝟐</m:t>
                        </m:r>
                      </m:sup>
                    </m:sSup>
                    <m:r>
                      <a:rPr lang="en-US" b="1" i="1" smtClean="0">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𝒚</m:t>
                        </m:r>
                      </m:e>
                      <m:sup>
                        <m:r>
                          <a:rPr lang="en-US" b="1" i="1" smtClean="0">
                            <a:latin typeface="Cambria Math"/>
                            <a:cs typeface="Arial" pitchFamily="34" charset="0"/>
                          </a:rPr>
                          <m:t>𝟐</m:t>
                        </m:r>
                      </m:sup>
                    </m:sSup>
                    <m:r>
                      <a:rPr lang="en-US" b="1" i="1" smtClean="0">
                        <a:latin typeface="Cambria Math"/>
                        <a:cs typeface="Arial" pitchFamily="34" charset="0"/>
                      </a:rPr>
                      <m:t>=</m:t>
                    </m:r>
                    <m:r>
                      <a:rPr lang="en-US" b="1" i="1" smtClean="0">
                        <a:latin typeface="Cambria Math"/>
                        <a:cs typeface="Arial" pitchFamily="34" charset="0"/>
                      </a:rPr>
                      <m:t>𝟏</m:t>
                    </m:r>
                  </m:oMath>
                </a14:m>
                <a:endParaRPr lang="en-US" b="1" smtClean="0">
                  <a:latin typeface="Arial" pitchFamily="34" charset="0"/>
                  <a:cs typeface="Arial" pitchFamily="34" charset="0"/>
                </a:endParaRPr>
              </a:p>
              <a:p>
                <a:pPr marL="514350" indent="-514350">
                  <a:buAutoNum type="alphaLcParenR"/>
                </a:pPr>
                <a:r>
                  <a:rPr lang="vi-VN" b="1" smtClean="0">
                    <a:latin typeface="Arial" pitchFamily="34" charset="0"/>
                    <a:cs typeface="Arial" pitchFamily="34" charset="0"/>
                  </a:rPr>
                  <a:t>Tìm </a:t>
                </a:r>
                <a:r>
                  <a:rPr lang="vi-VN" b="1">
                    <a:latin typeface="Arial" pitchFamily="34" charset="0"/>
                    <a:cs typeface="Arial" pitchFamily="34" charset="0"/>
                  </a:rPr>
                  <a:t>tọa độ tâm đường tròn (C') là ảnh </a:t>
                </a:r>
                <a:r>
                  <a:rPr lang="vi-VN" b="1">
                    <a:latin typeface="Arial" pitchFamily="34" charset="0"/>
                    <a:cs typeface="Arial" pitchFamily="34" charset="0"/>
                  </a:rPr>
                  <a:t>của </a:t>
                </a:r>
                <a:r>
                  <a:rPr lang="vi-VN" b="1" smtClean="0">
                    <a:latin typeface="Arial" pitchFamily="34" charset="0"/>
                    <a:cs typeface="Arial" pitchFamily="34" charset="0"/>
                  </a:rPr>
                  <a:t>(</a:t>
                </a:r>
                <a:r>
                  <a:rPr lang="vi-VN" b="1">
                    <a:latin typeface="Arial" pitchFamily="34" charset="0"/>
                    <a:cs typeface="Arial" pitchFamily="34" charset="0"/>
                  </a:rPr>
                  <a:t>C</a:t>
                </a:r>
                <a:r>
                  <a:rPr lang="vi-VN" b="1">
                    <a:latin typeface="Arial" pitchFamily="34" charset="0"/>
                    <a:cs typeface="Arial" pitchFamily="34" charset="0"/>
                  </a:rPr>
                  <a:t>) </a:t>
                </a:r>
                <a:r>
                  <a:rPr lang="vi-VN" b="1" smtClean="0">
                    <a:latin typeface="Arial" pitchFamily="34" charset="0"/>
                    <a:cs typeface="Arial" pitchFamily="34" charset="0"/>
                  </a:rPr>
                  <a:t>qua</a:t>
                </a:r>
                <a:r>
                  <a:rPr lang="en-US" b="1" smtClean="0">
                    <a:latin typeface="Arial" pitchFamily="34" charset="0"/>
                    <a:cs typeface="Arial" pitchFamily="34" charset="0"/>
                  </a:rPr>
                  <a:t>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𝑸</m:t>
                        </m:r>
                      </m:e>
                      <m:sub>
                        <m:r>
                          <a:rPr lang="en-US" b="1" i="1" smtClean="0">
                            <a:latin typeface="Cambria Math"/>
                            <a:cs typeface="Arial" pitchFamily="34" charset="0"/>
                          </a:rPr>
                          <m:t>(</m:t>
                        </m:r>
                        <m:r>
                          <a:rPr lang="en-US" b="1" i="1" smtClean="0">
                            <a:latin typeface="Cambria Math"/>
                            <a:cs typeface="Arial" pitchFamily="34" charset="0"/>
                          </a:rPr>
                          <m:t>𝑶</m:t>
                        </m:r>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ea typeface="Cambria Math"/>
                                <a:cs typeface="Arial" pitchFamily="34" charset="0"/>
                              </a:rPr>
                              <m:t>𝝅</m:t>
                            </m:r>
                          </m:num>
                          <m:den>
                            <m:r>
                              <a:rPr lang="en-US" b="1" i="1" smtClean="0">
                                <a:latin typeface="Cambria Math"/>
                                <a:cs typeface="Arial" pitchFamily="34" charset="0"/>
                              </a:rPr>
                              <m:t>𝟐</m:t>
                            </m:r>
                          </m:den>
                        </m:f>
                        <m:r>
                          <a:rPr lang="en-US" b="1" i="1" smtClean="0">
                            <a:latin typeface="Cambria Math"/>
                            <a:cs typeface="Arial" pitchFamily="34" charset="0"/>
                          </a:rPr>
                          <m:t>)</m:t>
                        </m:r>
                      </m:sub>
                    </m:sSub>
                  </m:oMath>
                </a14:m>
                <a:r>
                  <a:rPr lang="en-US" b="1" smtClean="0">
                    <a:latin typeface="Arial" pitchFamily="34" charset="0"/>
                    <a:cs typeface="Arial" pitchFamily="34" charset="0"/>
                  </a:rPr>
                  <a:t> </a:t>
                </a:r>
              </a:p>
              <a:p>
                <a:pPr marL="514350" indent="-514350">
                  <a:buAutoNum type="alphaLcParenR"/>
                </a:pPr>
                <a:r>
                  <a:rPr lang="en-US" b="1" smtClean="0">
                    <a:latin typeface="Arial" pitchFamily="34" charset="0"/>
                    <a:cs typeface="Arial" pitchFamily="34" charset="0"/>
                  </a:rPr>
                  <a:t>Viết p</a:t>
                </a:r>
                <a:r>
                  <a:rPr lang="vi-VN" b="1" smtClean="0">
                    <a:latin typeface="Arial" pitchFamily="34" charset="0"/>
                    <a:cs typeface="Arial" pitchFamily="34" charset="0"/>
                  </a:rPr>
                  <a:t>hương trình</a:t>
                </a:r>
                <a:r>
                  <a:rPr lang="en-US" b="1" smtClean="0">
                    <a:latin typeface="Arial" pitchFamily="34" charset="0"/>
                    <a:cs typeface="Arial" pitchFamily="34" charset="0"/>
                  </a:rPr>
                  <a:t> (C’)</a:t>
                </a:r>
                <a:endParaRPr lang="vi-VN" b="1">
                  <a:latin typeface="Arial" pitchFamily="34" charset="0"/>
                  <a:cs typeface="Arial"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2208212" y="276783"/>
                <a:ext cx="9815786" cy="1382151"/>
              </a:xfrm>
              <a:prstGeom prst="rect">
                <a:avLst/>
              </a:prstGeom>
              <a:blipFill rotWithShape="1">
                <a:blip r:embed="rId4"/>
                <a:stretch>
                  <a:fillRect l="-621" t="-1322" b="-8370"/>
                </a:stretch>
              </a:blipFill>
            </p:spPr>
            <p:txBody>
              <a:bodyPr/>
              <a:lstStyle/>
              <a:p>
                <a:r>
                  <a:rPr lang="en-US">
                    <a:noFill/>
                  </a:rPr>
                  <a:t> </a:t>
                </a:r>
              </a:p>
            </p:txBody>
          </p:sp>
        </mc:Fallback>
      </mc:AlternateContent>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7" y="13335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8175" y="492978"/>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1.14</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760412" y="3352800"/>
                <a:ext cx="7620000" cy="1373815"/>
              </a:xfrm>
              <a:prstGeom prst="rect">
                <a:avLst/>
              </a:prstGeom>
              <a:noFill/>
            </p:spPr>
            <p:txBody>
              <a:bodyPr wrap="square" lIns="121899" tIns="60949" rIns="121899" bIns="60949" rtlCol="0">
                <a:spAutoFit/>
              </a:bodyPr>
              <a:lstStyle/>
              <a:p>
                <a:r>
                  <a:rPr lang="vi-VN" b="1">
                    <a:latin typeface="Arial" pitchFamily="34" charset="0"/>
                    <a:cs typeface="Arial" pitchFamily="34" charset="0"/>
                  </a:rPr>
                  <a:t>Vì (C') là ảnh của đường tròn (C) qua </a:t>
                </a:r>
                <a:r>
                  <a:rPr lang="vi-VN" b="1">
                    <a:latin typeface="Arial" pitchFamily="34" charset="0"/>
                    <a:cs typeface="Arial" pitchFamily="34" charset="0"/>
                  </a:rPr>
                  <a:t>phép </a:t>
                </a:r>
                <a:r>
                  <a:rPr lang="vi-VN" b="1" smtClean="0">
                    <a:latin typeface="Arial" pitchFamily="34" charset="0"/>
                    <a:cs typeface="Arial" pitchFamily="34" charset="0"/>
                  </a:rPr>
                  <a:t>quay</a:t>
                </a:r>
                <a:r>
                  <a:rPr lang="en-US" b="1" smtClean="0">
                    <a:latin typeface="Arial" pitchFamily="34" charset="0"/>
                    <a:cs typeface="Arial" pitchFamily="34" charset="0"/>
                  </a:rPr>
                  <a:t>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𝑶</m:t>
                        </m:r>
                        <m:r>
                          <a:rPr lang="en-US" b="1" i="1">
                            <a:latin typeface="Cambria Math"/>
                            <a:cs typeface="Arial" pitchFamily="34" charset="0"/>
                          </a:rPr>
                          <m:t>,</m:t>
                        </m:r>
                        <m:f>
                          <m:fPr>
                            <m:ctrlPr>
                              <a:rPr lang="en-US" b="1" i="1">
                                <a:latin typeface="Cambria Math"/>
                                <a:cs typeface="Arial" pitchFamily="34" charset="0"/>
                              </a:rPr>
                            </m:ctrlPr>
                          </m:fPr>
                          <m:num>
                            <m:r>
                              <a:rPr lang="en-US" b="1" i="1">
                                <a:latin typeface="Cambria Math"/>
                                <a:ea typeface="Cambria Math"/>
                                <a:cs typeface="Arial" pitchFamily="34" charset="0"/>
                              </a:rPr>
                              <m:t>𝝅</m:t>
                            </m:r>
                          </m:num>
                          <m:den>
                            <m:r>
                              <a:rPr lang="en-US" b="1" i="1">
                                <a:latin typeface="Cambria Math"/>
                                <a:cs typeface="Arial" pitchFamily="34" charset="0"/>
                              </a:rPr>
                              <m:t>𝟐</m:t>
                            </m:r>
                          </m:den>
                        </m:f>
                        <m:r>
                          <a:rPr lang="en-US" b="1" i="1">
                            <a:latin typeface="Cambria Math"/>
                            <a:cs typeface="Arial" pitchFamily="34" charset="0"/>
                          </a:rPr>
                          <m:t>)</m:t>
                        </m:r>
                      </m:sub>
                    </m:sSub>
                  </m:oMath>
                </a14:m>
                <a:r>
                  <a:rPr lang="en-US" b="1" smtClean="0">
                    <a:latin typeface="Arial" pitchFamily="34" charset="0"/>
                    <a:cs typeface="Arial" pitchFamily="34" charset="0"/>
                  </a:rPr>
                  <a:t>  </a:t>
                </a:r>
                <a:r>
                  <a:rPr lang="vi-VN" b="1">
                    <a:latin typeface="Arial" pitchFamily="34" charset="0"/>
                    <a:cs typeface="Arial" pitchFamily="34" charset="0"/>
                  </a:rPr>
                  <a:t>nên tâm I' của đường tròn (C') là ảnh của tâm I của đường tròn (C) </a:t>
                </a:r>
                <a:endParaRPr lang="en-US"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760412" y="3352800"/>
                <a:ext cx="7620000" cy="1373815"/>
              </a:xfrm>
              <a:prstGeom prst="rect">
                <a:avLst/>
              </a:prstGeom>
              <a:blipFill rotWithShape="1">
                <a:blip r:embed="rId6"/>
                <a:stretch>
                  <a:fillRect l="-880" t="-2222" b="-8444"/>
                </a:stretch>
              </a:blipFill>
            </p:spPr>
            <p:txBody>
              <a:bodyPr/>
              <a:lstStyle/>
              <a:p>
                <a:r>
                  <a:rPr lang="en-US">
                    <a:noFill/>
                  </a:rPr>
                  <a:t> </a:t>
                </a:r>
              </a:p>
            </p:txBody>
          </p:sp>
        </mc:Fallback>
      </mc:AlternateContent>
      <p:sp>
        <p:nvSpPr>
          <p:cNvPr id="15" name="TextBox 14"/>
          <p:cNvSpPr txBox="1"/>
          <p:nvPr/>
        </p:nvSpPr>
        <p:spPr>
          <a:xfrm>
            <a:off x="760412" y="4726615"/>
            <a:ext cx="7620000" cy="492420"/>
          </a:xfrm>
          <a:prstGeom prst="rect">
            <a:avLst/>
          </a:prstGeom>
          <a:noFill/>
        </p:spPr>
        <p:txBody>
          <a:bodyPr wrap="square" lIns="121899" tIns="60949" rIns="121899" bIns="60949" rtlCol="0">
            <a:spAutoFit/>
          </a:bodyPr>
          <a:lstStyle/>
          <a:p>
            <a:r>
              <a:rPr lang="vi-VN" b="1">
                <a:latin typeface="Arial" pitchFamily="34" charset="0"/>
                <a:cs typeface="Arial" pitchFamily="34" charset="0"/>
              </a:rPr>
              <a:t>Vì </a:t>
            </a:r>
            <a:r>
              <a:rPr lang="vi-VN" b="1" i="1">
                <a:latin typeface="+mj-lt"/>
                <a:cs typeface="Arial" pitchFamily="34" charset="0"/>
              </a:rPr>
              <a:t>I</a:t>
            </a:r>
            <a:r>
              <a:rPr lang="vi-VN" b="1">
                <a:latin typeface="Arial" pitchFamily="34" charset="0"/>
                <a:cs typeface="Arial" pitchFamily="34" charset="0"/>
              </a:rPr>
              <a:t>(2; 0) nên </a:t>
            </a:r>
            <a:r>
              <a:rPr lang="vi-VN" b="1" i="1">
                <a:latin typeface="+mj-lt"/>
                <a:cs typeface="Arial" pitchFamily="34" charset="0"/>
              </a:rPr>
              <a:t>I'</a:t>
            </a:r>
            <a:r>
              <a:rPr lang="vi-VN" b="1">
                <a:latin typeface="Arial" pitchFamily="34" charset="0"/>
                <a:cs typeface="Arial" pitchFamily="34" charset="0"/>
              </a:rPr>
              <a:t>(0; 2).</a:t>
            </a:r>
            <a:endParaRPr lang="en-US" b="1">
              <a:latin typeface="Arial" pitchFamily="34" charset="0"/>
              <a:cs typeface="Arial" pitchFamily="34" charset="0"/>
            </a:endParaRPr>
          </a:p>
        </p:txBody>
      </p:sp>
      <p:sp>
        <p:nvSpPr>
          <p:cNvPr id="17" name="TextBox 16"/>
          <p:cNvSpPr txBox="1"/>
          <p:nvPr/>
        </p:nvSpPr>
        <p:spPr>
          <a:xfrm>
            <a:off x="378174" y="5234248"/>
            <a:ext cx="11126438" cy="861752"/>
          </a:xfrm>
          <a:prstGeom prst="rect">
            <a:avLst/>
          </a:prstGeom>
          <a:noFill/>
        </p:spPr>
        <p:txBody>
          <a:bodyPr wrap="square" lIns="121899" tIns="60949" rIns="121899" bIns="60949" rtlCol="0">
            <a:spAutoFit/>
          </a:bodyPr>
          <a:lstStyle/>
          <a:p>
            <a:r>
              <a:rPr lang="vi-VN" b="1">
                <a:latin typeface="Arial" pitchFamily="34" charset="0"/>
                <a:cs typeface="Arial" pitchFamily="34" charset="0"/>
              </a:rPr>
              <a:t>b) Phép quay biến đường tròn thành đường tròn có cùng bán kính nên </a:t>
            </a:r>
            <a:r>
              <a:rPr lang="vi-VN" b="1">
                <a:latin typeface="Arial" pitchFamily="34" charset="0"/>
                <a:cs typeface="Arial" pitchFamily="34" charset="0"/>
              </a:rPr>
              <a:t>bán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kính </a:t>
            </a:r>
            <a:r>
              <a:rPr lang="vi-VN" b="1">
                <a:latin typeface="Arial" pitchFamily="34" charset="0"/>
                <a:cs typeface="Arial" pitchFamily="34" charset="0"/>
              </a:rPr>
              <a:t>của đường tròn (C') là 1.</a:t>
            </a:r>
            <a:endParaRPr lang="en-US"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19" name="TextBox 18"/>
              <p:cNvSpPr txBox="1"/>
              <p:nvPr/>
            </p:nvSpPr>
            <p:spPr>
              <a:xfrm>
                <a:off x="738186" y="6021999"/>
                <a:ext cx="9013826" cy="537497"/>
              </a:xfrm>
              <a:prstGeom prst="rect">
                <a:avLst/>
              </a:prstGeom>
              <a:noFill/>
            </p:spPr>
            <p:txBody>
              <a:bodyPr wrap="square" lIns="121899" tIns="60949" rIns="121899" bIns="60949" rtlCol="0">
                <a:spAutoFit/>
              </a:bodyPr>
              <a:lstStyle/>
              <a:p>
                <a:r>
                  <a:rPr lang="vi-VN" b="1" smtClean="0">
                    <a:latin typeface="Arial" pitchFamily="34" charset="0"/>
                    <a:cs typeface="Arial" pitchFamily="34" charset="0"/>
                  </a:rPr>
                  <a:t>Vậy phương trình đường tròn (C') là </a:t>
                </a:r>
                <a14:m>
                  <m:oMath xmlns:m="http://schemas.openxmlformats.org/officeDocument/2006/math">
                    <m:r>
                      <a:rPr lang="en-US" b="1" i="0" smtClean="0">
                        <a:latin typeface="Cambria Math"/>
                        <a:cs typeface="Arial" pitchFamily="34" charset="0"/>
                      </a:rPr>
                      <m:t> </m:t>
                    </m:r>
                    <m:r>
                      <a:rPr lang="vi-VN" b="1" i="1" smtClean="0">
                        <a:solidFill>
                          <a:schemeClr val="accent2">
                            <a:lumMod val="75000"/>
                          </a:schemeClr>
                        </a:solidFill>
                        <a:latin typeface="Cambria Math"/>
                        <a:cs typeface="Arial" pitchFamily="34" charset="0"/>
                      </a:rPr>
                      <m:t>𝒙</m:t>
                    </m:r>
                    <m:r>
                      <a:rPr lang="vi-VN" b="1" i="1" baseline="30000">
                        <a:solidFill>
                          <a:schemeClr val="accent2">
                            <a:lumMod val="75000"/>
                          </a:schemeClr>
                        </a:solidFill>
                        <a:latin typeface="Cambria Math"/>
                        <a:cs typeface="Arial" pitchFamily="34" charset="0"/>
                      </a:rPr>
                      <m:t>𝟐</m:t>
                    </m:r>
                    <m:r>
                      <a:rPr lang="vi-VN" b="1" i="1">
                        <a:solidFill>
                          <a:schemeClr val="accent2">
                            <a:lumMod val="75000"/>
                          </a:schemeClr>
                        </a:solidFill>
                        <a:latin typeface="Cambria Math"/>
                        <a:cs typeface="Arial" pitchFamily="34" charset="0"/>
                      </a:rPr>
                      <m:t> + (</m:t>
                    </m:r>
                    <m:r>
                      <a:rPr lang="vi-VN" b="1" i="1">
                        <a:solidFill>
                          <a:schemeClr val="accent2">
                            <a:lumMod val="75000"/>
                          </a:schemeClr>
                        </a:solidFill>
                        <a:latin typeface="Cambria Math"/>
                        <a:cs typeface="Arial" pitchFamily="34" charset="0"/>
                      </a:rPr>
                      <m:t>𝒚</m:t>
                    </m:r>
                    <m:r>
                      <a:rPr lang="vi-VN" b="1" i="1">
                        <a:solidFill>
                          <a:schemeClr val="accent2">
                            <a:lumMod val="75000"/>
                          </a:schemeClr>
                        </a:solidFill>
                        <a:latin typeface="Cambria Math"/>
                        <a:cs typeface="Arial" pitchFamily="34" charset="0"/>
                      </a:rPr>
                      <m:t> – </m:t>
                    </m:r>
                    <m:r>
                      <a:rPr lang="vi-VN" b="1" i="1">
                        <a:solidFill>
                          <a:schemeClr val="accent2">
                            <a:lumMod val="75000"/>
                          </a:schemeClr>
                        </a:solidFill>
                        <a:latin typeface="Cambria Math"/>
                        <a:cs typeface="Arial" pitchFamily="34" charset="0"/>
                      </a:rPr>
                      <m:t>𝟐</m:t>
                    </m:r>
                    <m:r>
                      <a:rPr lang="vi-VN" b="1" i="1">
                        <a:solidFill>
                          <a:schemeClr val="accent2">
                            <a:lumMod val="75000"/>
                          </a:schemeClr>
                        </a:solidFill>
                        <a:latin typeface="Cambria Math"/>
                        <a:cs typeface="Arial" pitchFamily="34" charset="0"/>
                      </a:rPr>
                      <m:t>)</m:t>
                    </m:r>
                    <m:r>
                      <a:rPr lang="vi-VN" b="1" i="1" baseline="30000">
                        <a:solidFill>
                          <a:schemeClr val="accent2">
                            <a:lumMod val="75000"/>
                          </a:schemeClr>
                        </a:solidFill>
                        <a:latin typeface="Cambria Math"/>
                        <a:cs typeface="Arial" pitchFamily="34" charset="0"/>
                      </a:rPr>
                      <m:t>𝟐</m:t>
                    </m:r>
                    <m:r>
                      <a:rPr lang="vi-VN" b="1" i="1">
                        <a:solidFill>
                          <a:schemeClr val="accent2">
                            <a:lumMod val="75000"/>
                          </a:schemeClr>
                        </a:solidFill>
                        <a:latin typeface="Cambria Math"/>
                        <a:cs typeface="Arial" pitchFamily="34" charset="0"/>
                      </a:rPr>
                      <m:t> = </m:t>
                    </m:r>
                    <m:r>
                      <a:rPr lang="vi-VN" b="1" i="1">
                        <a:solidFill>
                          <a:schemeClr val="accent2">
                            <a:lumMod val="75000"/>
                          </a:schemeClr>
                        </a:solidFill>
                        <a:latin typeface="Cambria Math"/>
                        <a:cs typeface="Arial" pitchFamily="34" charset="0"/>
                      </a:rPr>
                      <m:t>𝟏</m:t>
                    </m:r>
                  </m:oMath>
                </a14:m>
                <a:endParaRPr lang="en-US" b="1">
                  <a:solidFill>
                    <a:schemeClr val="accent2">
                      <a:lumMod val="75000"/>
                    </a:schemeClr>
                  </a:solidFill>
                  <a:latin typeface="Arial" pitchFamily="34" charset="0"/>
                  <a:cs typeface="Arial"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738186" y="6021999"/>
                <a:ext cx="9013826" cy="537497"/>
              </a:xfrm>
              <a:prstGeom prst="rect">
                <a:avLst/>
              </a:prstGeom>
              <a:blipFill rotWithShape="1">
                <a:blip r:embed="rId7"/>
                <a:stretch>
                  <a:fillRect l="-676" b="-22727"/>
                </a:stretch>
              </a:blipFill>
            </p:spPr>
            <p:txBody>
              <a:bodyPr/>
              <a:lstStyle/>
              <a:p>
                <a:r>
                  <a:rPr lang="en-US">
                    <a:noFill/>
                  </a:rPr>
                  <a:t> </a:t>
                </a:r>
              </a:p>
            </p:txBody>
          </p:sp>
        </mc:Fallback>
      </mc:AlternateContent>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4153" y="1828800"/>
            <a:ext cx="3437659" cy="320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803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172842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7" name="TextBox 6"/>
              <p:cNvSpPr txBox="1"/>
              <p:nvPr/>
            </p:nvSpPr>
            <p:spPr>
              <a:xfrm>
                <a:off x="531812" y="2262024"/>
                <a:ext cx="7924800" cy="1296358"/>
              </a:xfrm>
              <a:prstGeom prst="rect">
                <a:avLst/>
              </a:prstGeom>
              <a:noFill/>
            </p:spPr>
            <p:txBody>
              <a:bodyPr wrap="square" lIns="121899" tIns="60949" rIns="121899" bIns="60949" rtlCol="0">
                <a:spAutoFit/>
              </a:bodyPr>
              <a:lstStyle/>
              <a:p>
                <a:pPr marL="342900" indent="-342900">
                  <a:buFont typeface="Wingdings" pitchFamily="2" charset="2"/>
                  <a:buChar char="v"/>
                </a:pPr>
                <a:r>
                  <a:rPr lang="vi-VN" b="1" smtClean="0">
                    <a:latin typeface="Arial" pitchFamily="34" charset="0"/>
                    <a:cs typeface="Arial" pitchFamily="34" charset="0"/>
                  </a:rPr>
                  <a:t>Ta có thể chia Hình 1.32 thành ba phần giống nhau bằng cách cắt theo đường màu đỏ như </a:t>
                </a:r>
                <a:r>
                  <a:rPr lang="vi-VN" b="1">
                    <a:latin typeface="Arial" pitchFamily="34" charset="0"/>
                    <a:cs typeface="Arial" pitchFamily="34" charset="0"/>
                  </a:rPr>
                  <a:t>hình </a:t>
                </a:r>
                <a:r>
                  <a:rPr lang="vi-VN" b="1" smtClean="0">
                    <a:latin typeface="Arial" pitchFamily="34" charset="0"/>
                    <a:cs typeface="Arial" pitchFamily="34" charset="0"/>
                  </a:rPr>
                  <a:t>vẽ</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Bằng cách sử dụng 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𝑶</m:t>
                        </m:r>
                        <m:r>
                          <a:rPr lang="en-US" b="1" i="1">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𝟏𝟐𝟎</m:t>
                            </m:r>
                          </m:e>
                          <m:sup>
                            <m:r>
                              <a:rPr lang="en-US" b="1" i="1" smtClean="0">
                                <a:latin typeface="Cambria Math"/>
                                <a:cs typeface="Arial" pitchFamily="34" charset="0"/>
                              </a:rPr>
                              <m:t>𝟎</m:t>
                            </m:r>
                          </m:sup>
                        </m:sSup>
                        <m:r>
                          <a:rPr lang="en-US" b="1" i="1">
                            <a:latin typeface="Cambria Math"/>
                            <a:cs typeface="Arial" pitchFamily="34" charset="0"/>
                          </a:rPr>
                          <m:t>)</m:t>
                        </m:r>
                      </m:sub>
                    </m:sSub>
                  </m:oMath>
                </a14:m>
                <a:r>
                  <a:rPr lang="en-US" b="1" smtClean="0">
                    <a:latin typeface="Arial" pitchFamily="34" charset="0"/>
                    <a:cs typeface="Arial" pitchFamily="34" charset="0"/>
                  </a:rPr>
                  <a:t> </a:t>
                </a:r>
                <a:r>
                  <a:rPr lang="vi-VN" b="1" smtClean="0">
                    <a:latin typeface="Arial" pitchFamily="34" charset="0"/>
                    <a:cs typeface="Arial" pitchFamily="34" charset="0"/>
                  </a:rPr>
                  <a:t> </a:t>
                </a:r>
                <a:endParaRPr lang="en-US" b="1">
                  <a:latin typeface="Arial" pitchFamily="34" charset="0"/>
                  <a:cs typeface="Arial"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531812" y="2262024"/>
                <a:ext cx="7924800" cy="1296358"/>
              </a:xfrm>
              <a:prstGeom prst="rect">
                <a:avLst/>
              </a:prstGeom>
              <a:blipFill rotWithShape="1">
                <a:blip r:embed="rId4"/>
                <a:stretch>
                  <a:fillRect l="-615" t="-1878" r="-1846" b="-3756"/>
                </a:stretch>
              </a:blipFill>
            </p:spPr>
            <p:txBody>
              <a:bodyPr/>
              <a:lstStyle/>
              <a:p>
                <a:r>
                  <a:rPr lang="en-US">
                    <a:noFill/>
                  </a:rPr>
                  <a:t> </a:t>
                </a:r>
              </a:p>
            </p:txBody>
          </p:sp>
        </mc:Fallback>
      </mc:AlternateContent>
      <p:sp>
        <p:nvSpPr>
          <p:cNvPr id="8" name="Rounded Rectangle 7"/>
          <p:cNvSpPr/>
          <p:nvPr/>
        </p:nvSpPr>
        <p:spPr>
          <a:xfrm>
            <a:off x="2123930" y="276783"/>
            <a:ext cx="9837881" cy="1323417"/>
          </a:xfrm>
          <a:prstGeom prst="roundRect">
            <a:avLst>
              <a:gd name="adj" fmla="val 545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9" name="TextBox 8"/>
          <p:cNvSpPr txBox="1"/>
          <p:nvPr/>
        </p:nvSpPr>
        <p:spPr>
          <a:xfrm>
            <a:off x="2208212" y="276783"/>
            <a:ext cx="9815786" cy="1162604"/>
          </a:xfrm>
          <a:prstGeom prst="rect">
            <a:avLst/>
          </a:prstGeom>
          <a:noFill/>
        </p:spPr>
        <p:txBody>
          <a:bodyPr wrap="square" lIns="121899" tIns="60949" rIns="121899" bIns="60949" rtlCol="0">
            <a:spAutoFit/>
          </a:bodyPr>
          <a:lstStyle/>
          <a:p>
            <a:pPr>
              <a:lnSpc>
                <a:spcPct val="150000"/>
              </a:lnSpc>
            </a:pPr>
            <a:r>
              <a:rPr lang="vi-VN" b="1">
                <a:latin typeface="Arial" pitchFamily="34" charset="0"/>
                <a:cs typeface="Arial" pitchFamily="34" charset="0"/>
              </a:rPr>
              <a:t>Bằng quan sát Hình 1.32, hãy chỉ ra một cách cắt hình đó thành ba phần giống </a:t>
            </a:r>
            <a:r>
              <a:rPr lang="vi-VN" b="1">
                <a:latin typeface="Arial" pitchFamily="34" charset="0"/>
                <a:cs typeface="Arial" pitchFamily="34" charset="0"/>
              </a:rPr>
              <a:t>nhau</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7" y="13335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8175" y="492978"/>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1.15</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192" y="1786534"/>
            <a:ext cx="2761220" cy="267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3336" y="1662853"/>
            <a:ext cx="302895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964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wipe(left)">
                                      <p:cBhvr>
                                        <p:cTn id="15"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7358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49709"/>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9068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0038" y="742951"/>
            <a:ext cx="11736936" cy="1924049"/>
            <a:chOff x="270038" y="742951"/>
            <a:chExt cx="11736936" cy="1924049"/>
          </a:xfrm>
        </p:grpSpPr>
        <p:sp>
          <p:nvSpPr>
            <p:cNvPr id="17" name="Rounded Rectangle 16"/>
            <p:cNvSpPr/>
            <p:nvPr/>
          </p:nvSpPr>
          <p:spPr>
            <a:xfrm>
              <a:off x="334250" y="742951"/>
              <a:ext cx="11672724" cy="192404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684212" y="849597"/>
              <a:ext cx="10972800" cy="1692771"/>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000" b="1" smtClean="0">
                  <a:latin typeface="Arial" pitchFamily="34" charset="0"/>
                  <a:cs typeface="Arial" pitchFamily="34" charset="0"/>
                </a:rPr>
                <a:t>   </a:t>
              </a:r>
              <a:r>
                <a:rPr lang="vi-VN" sz="2600" b="1" smtClean="0">
                  <a:latin typeface="Arial" pitchFamily="34" charset="0"/>
                  <a:cs typeface="Arial" pitchFamily="34" charset="0"/>
                </a:rPr>
                <a:t>Ở </a:t>
              </a:r>
              <a:r>
                <a:rPr lang="en-US" sz="2600" b="1" smtClean="0">
                  <a:latin typeface="Arial" pitchFamily="34" charset="0"/>
                  <a:cs typeface="Arial" pitchFamily="34" charset="0"/>
                </a:rPr>
                <a:t>bàn tròn quay nói trên, trong một lần quay, nếu một đĩa thức ăn trên bàn được quay một phần tư vòng tới vị trí mới , thì mỗi đĩa không đặt ở chính giữa bàn có được quay một phần tư vòng tới vị trí mới hay không?</a:t>
              </a:r>
              <a:endParaRPr lang="vi-VN" sz="2600" b="1">
                <a:latin typeface="Arial" pitchFamily="34" charset="0"/>
                <a:cs typeface="Arial" pitchFamily="34" charset="0"/>
              </a:endParaRPr>
            </a:p>
          </p:txBody>
        </p:sp>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00" t="8129" r="13433" b="34426"/>
            <a:stretch/>
          </p:blipFill>
          <p:spPr bwMode="auto">
            <a:xfrm>
              <a:off x="270038" y="838200"/>
              <a:ext cx="1740477" cy="4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536" y="2819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2903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PHÉP  QUAY</a:t>
            </a:r>
            <a:endParaRPr lang="vi-VN" sz="2000" b="1">
              <a:solidFill>
                <a:schemeClr val="bg1"/>
              </a:solidFill>
              <a:latin typeface="Arial" pitchFamily="34" charset="0"/>
              <a:cs typeface="Arial" pitchFamily="34" charset="0"/>
            </a:endParaRPr>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2188" r="3378" b="30104"/>
          <a:stretch/>
        </p:blipFill>
        <p:spPr bwMode="auto">
          <a:xfrm>
            <a:off x="7618411" y="2902396"/>
            <a:ext cx="4294187" cy="256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70038" y="3219271"/>
            <a:ext cx="7119774" cy="1200329"/>
          </a:xfrm>
          <a:prstGeom prst="rect">
            <a:avLst/>
          </a:prstGeom>
          <a:noFill/>
        </p:spPr>
        <p:txBody>
          <a:bodyPr wrap="square" rtlCol="0">
            <a:spAutoFit/>
          </a:bodyPr>
          <a:lstStyle/>
          <a:p>
            <a:pPr marL="342900" indent="-342900" algn="just">
              <a:buFont typeface="Arial" pitchFamily="34" charset="0"/>
              <a:buChar char="•"/>
            </a:pPr>
            <a:r>
              <a:rPr lang="vi-VN" b="1">
                <a:latin typeface="Arial" pitchFamily="34" charset="0"/>
                <a:cs typeface="Arial" pitchFamily="34" charset="0"/>
              </a:rPr>
              <a:t>Mỗi đĩa thức ăn không đặt ở chính giữa bàn nhưng đặt ở trên phần bàn xoay đều quay được một phần tư vòng tới vị trí mới.</a:t>
            </a:r>
            <a:endParaRPr lang="vi-VN" b="1">
              <a:solidFill>
                <a:srgbClr val="C00000"/>
              </a:solidFill>
              <a:latin typeface="Arial" pitchFamily="34" charset="0"/>
              <a:cs typeface="Arial" pitchFamily="34" charset="0"/>
            </a:endParaRPr>
          </a:p>
        </p:txBody>
      </p:sp>
      <p:sp>
        <p:nvSpPr>
          <p:cNvPr id="11" name="TextBox 10"/>
          <p:cNvSpPr txBox="1"/>
          <p:nvPr/>
        </p:nvSpPr>
        <p:spPr>
          <a:xfrm>
            <a:off x="270038" y="4514671"/>
            <a:ext cx="7119774" cy="1200329"/>
          </a:xfrm>
          <a:prstGeom prst="rect">
            <a:avLst/>
          </a:prstGeom>
          <a:noFill/>
        </p:spPr>
        <p:txBody>
          <a:bodyPr wrap="square" rtlCol="0">
            <a:spAutoFit/>
          </a:bodyPr>
          <a:lstStyle/>
          <a:p>
            <a:pPr marL="342900" indent="-342900" algn="just">
              <a:buFont typeface="Arial" pitchFamily="34" charset="0"/>
              <a:buChar char="•"/>
            </a:pPr>
            <a:r>
              <a:rPr lang="vi-VN" b="1">
                <a:latin typeface="Arial" pitchFamily="34" charset="0"/>
                <a:cs typeface="Arial" pitchFamily="34" charset="0"/>
              </a:rPr>
              <a:t>Mỗi đĩa thức ăn không đặt ở giữa bàn và không đặt ở trên phần bàn xoay thì không quay được một phần tư vòng tới vị trí mới.</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1212" y="6089843"/>
            <a:ext cx="1182955" cy="92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461399" y="762000"/>
            <a:ext cx="11727426" cy="3083211"/>
            <a:chOff x="536012" y="4495800"/>
            <a:chExt cx="11727426" cy="3083211"/>
          </a:xfrm>
        </p:grpSpPr>
        <p:sp>
          <p:nvSpPr>
            <p:cNvPr id="21" name="Rounded Rectangle 20"/>
            <p:cNvSpPr/>
            <p:nvPr/>
          </p:nvSpPr>
          <p:spPr>
            <a:xfrm>
              <a:off x="536012" y="4495800"/>
              <a:ext cx="11125201" cy="28194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2" name="TextBox 21"/>
                <p:cNvSpPr txBox="1"/>
                <p:nvPr/>
              </p:nvSpPr>
              <p:spPr>
                <a:xfrm>
                  <a:off x="598024" y="4674841"/>
                  <a:ext cx="11039278" cy="253146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Cho điểm O và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 Phép biến hình biến điểm O thành điểm O và biến mỗi điểm M khác O thành điểm M’ sao cho </a:t>
                  </a:r>
                  <a14:m>
                    <m:oMath xmlns:m="http://schemas.openxmlformats.org/officeDocument/2006/math">
                      <m:r>
                        <a:rPr lang="en-US" sz="2600" b="1" i="1" smtClean="0">
                          <a:latin typeface="Cambria Math"/>
                          <a:cs typeface="Arial" pitchFamily="34" charset="0"/>
                        </a:rPr>
                        <m:t>𝑶</m:t>
                      </m:r>
                      <m:sSup>
                        <m:sSupPr>
                          <m:ctrlPr>
                            <a:rPr lang="en-US" sz="2600" b="1" i="1" smtClean="0">
                              <a:latin typeface="Cambria Math"/>
                              <a:cs typeface="Arial" pitchFamily="34" charset="0"/>
                            </a:rPr>
                          </m:ctrlPr>
                        </m:sSupPr>
                        <m:e>
                          <m:r>
                            <a:rPr lang="en-US" sz="2600" b="1" i="1" smtClean="0">
                              <a:latin typeface="Cambria Math"/>
                              <a:cs typeface="Arial" pitchFamily="34" charset="0"/>
                            </a:rPr>
                            <m:t>𝑴</m:t>
                          </m:r>
                        </m:e>
                        <m:sup>
                          <m:r>
                            <a:rPr lang="en-US" sz="2600" b="1" i="1" smtClean="0">
                              <a:latin typeface="Cambria Math"/>
                              <a:cs typeface="Arial" pitchFamily="34" charset="0"/>
                            </a:rPr>
                            <m:t>′</m:t>
                          </m:r>
                        </m:sup>
                      </m:sSup>
                      <m:r>
                        <a:rPr lang="en-US" sz="2600" b="1" i="1" smtClean="0">
                          <a:latin typeface="Cambria Math"/>
                          <a:cs typeface="Arial" pitchFamily="34" charset="0"/>
                        </a:rPr>
                        <m:t>=</m:t>
                      </m:r>
                      <m:r>
                        <a:rPr lang="en-US" sz="2600" b="1" i="1" smtClean="0">
                          <a:latin typeface="Cambria Math"/>
                          <a:cs typeface="Arial" pitchFamily="34" charset="0"/>
                        </a:rPr>
                        <m:t>𝑶𝑴</m:t>
                      </m:r>
                    </m:oMath>
                  </a14:m>
                  <a:r>
                    <a:rPr lang="en-US" sz="2600" b="1" smtClean="0">
                      <a:latin typeface="Arial" pitchFamily="34" charset="0"/>
                      <a:cs typeface="Arial" pitchFamily="34" charset="0"/>
                    </a:rPr>
                    <a:t> và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14:m>
                    <m:oMath xmlns:m="http://schemas.openxmlformats.org/officeDocument/2006/math">
                      <m:d>
                        <m:dPr>
                          <m:ctrlPr>
                            <a:rPr lang="en-US" sz="2600" b="1" i="1" smtClean="0">
                              <a:latin typeface="Cambria Math"/>
                              <a:cs typeface="Arial" pitchFamily="34" charset="0"/>
                            </a:rPr>
                          </m:ctrlPr>
                        </m:dPr>
                        <m:e>
                          <m:r>
                            <a:rPr lang="en-US" sz="2600" b="1" i="1" smtClean="0">
                              <a:latin typeface="Cambria Math"/>
                              <a:cs typeface="Arial" pitchFamily="34" charset="0"/>
                            </a:rPr>
                            <m:t>𝑶𝑴</m:t>
                          </m:r>
                          <m:r>
                            <a:rPr lang="en-US" sz="2600" b="1" i="1" smtClean="0">
                              <a:latin typeface="Cambria Math"/>
                              <a:cs typeface="Arial" pitchFamily="34" charset="0"/>
                            </a:rPr>
                            <m:t>,</m:t>
                          </m:r>
                          <m:r>
                            <a:rPr lang="en-US" sz="2600" b="1" i="1" smtClean="0">
                              <a:latin typeface="Cambria Math"/>
                              <a:cs typeface="Arial" pitchFamily="34" charset="0"/>
                            </a:rPr>
                            <m:t>𝑶</m:t>
                          </m:r>
                          <m:sSup>
                            <m:sSupPr>
                              <m:ctrlPr>
                                <a:rPr lang="en-US" sz="2600" b="1" i="1" smtClean="0">
                                  <a:latin typeface="Cambria Math"/>
                                  <a:cs typeface="Arial" pitchFamily="34" charset="0"/>
                                </a:rPr>
                              </m:ctrlPr>
                            </m:sSupPr>
                            <m:e>
                              <m:r>
                                <a:rPr lang="en-US" sz="2600" b="1" i="1" smtClean="0">
                                  <a:latin typeface="Cambria Math"/>
                                  <a:cs typeface="Arial" pitchFamily="34" charset="0"/>
                                </a:rPr>
                                <m:t>𝑴</m:t>
                              </m:r>
                            </m:e>
                            <m:sup>
                              <m:r>
                                <a:rPr lang="en-US" sz="2600" b="1" i="1" smtClean="0">
                                  <a:latin typeface="Cambria Math"/>
                                  <a:cs typeface="Arial" pitchFamily="34" charset="0"/>
                                </a:rPr>
                                <m:t>′</m:t>
                              </m:r>
                            </m:sup>
                          </m:sSup>
                        </m:e>
                      </m:d>
                      <m:r>
                        <a:rPr lang="en-US" sz="2600" b="1" i="1" smtClean="0">
                          <a:latin typeface="Cambria Math"/>
                          <a:cs typeface="Arial" pitchFamily="34" charset="0"/>
                        </a:rPr>
                        <m:t>=</m:t>
                      </m:r>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gọi là </a:t>
                  </a:r>
                  <a:r>
                    <a:rPr lang="en-US" sz="2600" b="1" smtClean="0">
                      <a:solidFill>
                        <a:srgbClr val="C00000"/>
                      </a:solidFill>
                      <a:latin typeface="Arial" pitchFamily="34" charset="0"/>
                      <a:cs typeface="Arial" pitchFamily="34" charset="0"/>
                    </a:rPr>
                    <a:t>phép quay tâm O</a:t>
                  </a:r>
                  <a:r>
                    <a:rPr lang="en-US" sz="2600" b="1" smtClean="0">
                      <a:latin typeface="Arial" pitchFamily="34" charset="0"/>
                      <a:cs typeface="Arial" pitchFamily="34" charset="0"/>
                    </a:rPr>
                    <a:t>, góc quay </a:t>
                  </a:r>
                  <a14:m>
                    <m:oMath xmlns:m="http://schemas.openxmlformats.org/officeDocument/2006/math">
                      <m:r>
                        <a:rPr lang="en-US" sz="2600" b="1" i="1">
                          <a:latin typeface="Cambria Math"/>
                          <a:ea typeface="Cambria Math"/>
                          <a:cs typeface="Arial" pitchFamily="34" charset="0"/>
                        </a:rPr>
                        <m:t>𝜶</m:t>
                      </m:r>
                    </m:oMath>
                  </a14:m>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	Kí hiệu :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𝑸</m:t>
                          </m:r>
                        </m:e>
                        <m:sub>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𝑶</m:t>
                          </m:r>
                          <m:r>
                            <a:rPr lang="en-US" sz="2600" b="1" i="1" smtClean="0">
                              <a:solidFill>
                                <a:srgbClr val="C00000"/>
                              </a:solidFill>
                              <a:latin typeface="Cambria Math"/>
                              <a:cs typeface="Arial" pitchFamily="34" charset="0"/>
                            </a:rPr>
                            <m:t>,</m:t>
                          </m:r>
                          <m:r>
                            <a:rPr lang="en-US" sz="2600" b="1" i="1" smtClean="0">
                              <a:solidFill>
                                <a:srgbClr val="C00000"/>
                              </a:solidFill>
                              <a:latin typeface="Cambria Math"/>
                              <a:ea typeface="Cambria Math"/>
                              <a:cs typeface="Arial" pitchFamily="34" charset="0"/>
                            </a:rPr>
                            <m:t>𝜶</m:t>
                          </m:r>
                          <m:r>
                            <a:rPr lang="en-US" sz="2600" b="1" i="1" smtClean="0">
                              <a:solidFill>
                                <a:srgbClr val="C00000"/>
                              </a:solidFill>
                              <a:latin typeface="Cambria Math"/>
                              <a:ea typeface="Cambria Math"/>
                              <a:cs typeface="Arial" pitchFamily="34" charset="0"/>
                            </a:rPr>
                            <m:t>)</m:t>
                          </m:r>
                        </m:sub>
                      </m:sSub>
                    </m:oMath>
                  </a14:m>
                  <a:r>
                    <a:rPr lang="en-US" sz="2600" b="1" smtClean="0">
                      <a:solidFill>
                        <a:srgbClr val="C00000"/>
                      </a:solidFill>
                      <a:latin typeface="Arial" pitchFamily="34" charset="0"/>
                      <a:cs typeface="Arial" pitchFamily="34" charset="0"/>
                    </a:rPr>
                    <a:t/>
                  </a:r>
                  <a:br>
                    <a:rPr lang="en-US" sz="2600" b="1" smtClean="0">
                      <a:solidFill>
                        <a:srgbClr val="C00000"/>
                      </a:solidFill>
                      <a:latin typeface="Arial" pitchFamily="34" charset="0"/>
                      <a:cs typeface="Arial" pitchFamily="34" charset="0"/>
                    </a:rPr>
                  </a:br>
                  <a:r>
                    <a:rPr lang="en-US" sz="2600" b="1" smtClean="0">
                      <a:latin typeface="Arial" pitchFamily="34" charset="0"/>
                      <a:cs typeface="Arial" pitchFamily="34" charset="0"/>
                    </a:rPr>
                    <a:t>Điểm O gọi là tâm quay , </a:t>
                  </a:r>
                  <a14:m>
                    <m:oMath xmlns:m="http://schemas.openxmlformats.org/officeDocument/2006/math">
                      <m:r>
                        <a:rPr lang="en-US" sz="2600" b="1" i="1">
                          <a:latin typeface="Cambria Math"/>
                          <a:ea typeface="Cambria Math"/>
                          <a:cs typeface="Arial" pitchFamily="34" charset="0"/>
                        </a:rPr>
                        <m:t>𝜶</m:t>
                      </m:r>
                    </m:oMath>
                  </a14:m>
                  <a:r>
                    <a:rPr lang="en-US" sz="2600" b="1" smtClean="0">
                      <a:latin typeface="Arial" pitchFamily="34" charset="0"/>
                      <a:cs typeface="Arial" pitchFamily="34" charset="0"/>
                    </a:rPr>
                    <a:t> gọi là góc quay của phép quay đó.</a:t>
                  </a:r>
                  <a:endParaRPr lang="vi-VN" sz="26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98024" y="4674841"/>
                  <a:ext cx="11039278" cy="2531462"/>
                </a:xfrm>
                <a:prstGeom prst="rect">
                  <a:avLst/>
                </a:prstGeom>
                <a:blipFill rotWithShape="1">
                  <a:blip r:embed="rId4"/>
                  <a:stretch>
                    <a:fillRect l="-883" t="-2163" b="-4808"/>
                  </a:stretch>
                </a:blipFill>
              </p:spPr>
              <p:txBody>
                <a:bodyPr/>
                <a:lstStyle/>
                <a:p>
                  <a:r>
                    <a:rPr lang="en-US">
                      <a:noFill/>
                    </a:rPr>
                    <a:t> </a:t>
                  </a:r>
                </a:p>
              </p:txBody>
            </p:sp>
          </mc:Fallback>
        </mc:AlternateContent>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781128" y="5987267"/>
              <a:ext cx="1482310" cy="1591744"/>
            </a:xfrm>
            <a:prstGeom prst="rect">
              <a:avLst/>
            </a:prstGeom>
          </p:spPr>
        </p:pic>
      </p:grpSp>
      <p:sp>
        <p:nvSpPr>
          <p:cNvPr id="14" name="AutoShape 4"/>
          <p:cNvSpPr>
            <a:spLocks noChangeArrowheads="1"/>
          </p:cNvSpPr>
          <p:nvPr/>
        </p:nvSpPr>
        <p:spPr bwMode="gray">
          <a:xfrm>
            <a:off x="447214" y="95249"/>
            <a:ext cx="2903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PHÉP  QUAY</a:t>
            </a:r>
            <a:endParaRPr lang="vi-VN" sz="2000" b="1">
              <a:solidFill>
                <a:schemeClr val="bg1"/>
              </a:solidFill>
              <a:latin typeface="Arial" pitchFamily="34" charset="0"/>
              <a:cs typeface="Arial" pitchFamily="34" charset="0"/>
            </a:endParaRPr>
          </a:p>
        </p:txBody>
      </p:sp>
      <p:grpSp>
        <p:nvGrpSpPr>
          <p:cNvPr id="4" name="Group 3"/>
          <p:cNvGrpSpPr/>
          <p:nvPr/>
        </p:nvGrpSpPr>
        <p:grpSpPr>
          <a:xfrm>
            <a:off x="3960812" y="3729816"/>
            <a:ext cx="3143250" cy="2360027"/>
            <a:chOff x="3960812" y="3729816"/>
            <a:chExt cx="3143250" cy="2360027"/>
          </a:xfrm>
        </p:grpSpPr>
        <p:sp>
          <p:nvSpPr>
            <p:cNvPr id="20" name="TextBox 19"/>
            <p:cNvSpPr txBox="1"/>
            <p:nvPr/>
          </p:nvSpPr>
          <p:spPr>
            <a:xfrm>
              <a:off x="5180012" y="5751289"/>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1.20a</a:t>
              </a:r>
              <a:endParaRPr lang="en-US" sz="1600" b="1">
                <a:solidFill>
                  <a:srgbClr val="FF0000"/>
                </a:solidFill>
                <a:latin typeface="Arial" pitchFamily="34" charset="0"/>
                <a:cs typeface="Arial" pitchFamily="34" charset="0"/>
              </a:endParaRPr>
            </a:p>
          </p:txBody>
        </p:sp>
        <p:pic>
          <p:nvPicPr>
            <p:cNvPr id="12310"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0812" y="3729816"/>
              <a:ext cx="314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9830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4500" y="838200"/>
            <a:ext cx="9784912" cy="2669381"/>
            <a:chOff x="1942512" y="3276600"/>
            <a:chExt cx="9784912" cy="2669381"/>
          </a:xfrm>
        </p:grpSpPr>
        <p:sp>
          <p:nvSpPr>
            <p:cNvPr id="13" name="Rounded Rectangle 12"/>
            <p:cNvSpPr/>
            <p:nvPr/>
          </p:nvSpPr>
          <p:spPr>
            <a:xfrm>
              <a:off x="1942512" y="3276600"/>
              <a:ext cx="9525000" cy="2669381"/>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00" b="100000" l="200" r="99800"/>
                      </a14:imgEffect>
                    </a14:imgLayer>
                  </a14:imgProps>
                </a:ext>
                <a:ext uri="{28A0092B-C50C-407E-A947-70E740481C1C}">
                  <a14:useLocalDpi xmlns:a14="http://schemas.microsoft.com/office/drawing/2010/main" val="0"/>
                </a:ext>
              </a:extLst>
            </a:blip>
            <a:srcRect l="6481" r="17948" b="22746"/>
            <a:stretch/>
          </p:blipFill>
          <p:spPr bwMode="auto">
            <a:xfrm>
              <a:off x="10335409" y="4520556"/>
              <a:ext cx="1392015" cy="142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1212" y="6089843"/>
            <a:ext cx="1182955" cy="92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100700" y="905945"/>
            <a:ext cx="9085936" cy="1292662"/>
          </a:xfrm>
          <a:prstGeom prst="rect">
            <a:avLst/>
          </a:prstGeom>
          <a:noFill/>
        </p:spPr>
        <p:txBody>
          <a:bodyPr wrap="square" rtlCol="0">
            <a:spAutoFit/>
          </a:bodyPr>
          <a:lstStyle/>
          <a:p>
            <a:pPr marL="457200" indent="-457200" algn="just">
              <a:buFont typeface="Arial" pitchFamily="34" charset="0"/>
              <a:buChar char="•"/>
            </a:pPr>
            <a:r>
              <a:rPr lang="en-US" sz="2600" b="1" smtClean="0">
                <a:latin typeface="Arial" pitchFamily="34" charset="0"/>
                <a:cs typeface="Arial" pitchFamily="34" charset="0"/>
              </a:rPr>
              <a:t>Chiều dương, chiều âm của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được quy ước tương ứng là ngược chiều, cùng chiều quay của kim đồng hồ (H 1.20b)</a:t>
            </a:r>
            <a:endParaRPr lang="vi-VN" sz="2600" b="1" i="1">
              <a:solidFill>
                <a:schemeClr val="accent2">
                  <a:lumMod val="75000"/>
                </a:schemeClr>
              </a:solidFill>
              <a:latin typeface="Arial" pitchFamily="34" charset="0"/>
              <a:cs typeface="Arial" pitchFamily="34" charset="0"/>
            </a:endParaRPr>
          </a:p>
        </p:txBody>
      </p:sp>
      <p:grpSp>
        <p:nvGrpSpPr>
          <p:cNvPr id="4" name="Group 3"/>
          <p:cNvGrpSpPr/>
          <p:nvPr/>
        </p:nvGrpSpPr>
        <p:grpSpPr>
          <a:xfrm>
            <a:off x="99495" y="928232"/>
            <a:ext cx="1905908" cy="937972"/>
            <a:chOff x="54608" y="3527487"/>
            <a:chExt cx="1905908" cy="937972"/>
          </a:xfrm>
        </p:grpSpPr>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08" y="3527487"/>
              <a:ext cx="1905908" cy="9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4" name="Picture 48"/>
            <p:cNvPicPr>
              <a:picLocks noChangeAspect="1" noChangeArrowheads="1"/>
            </p:cNvPicPr>
            <p:nvPr/>
          </p:nvPicPr>
          <p:blipFill rotWithShape="1">
            <a:blip r:embed="rId7">
              <a:extLst>
                <a:ext uri="{28A0092B-C50C-407E-A947-70E740481C1C}">
                  <a14:useLocalDpi xmlns:a14="http://schemas.microsoft.com/office/drawing/2010/main" val="0"/>
                </a:ext>
              </a:extLst>
            </a:blip>
            <a:srcRect l="14339" t="1" r="13981" b="17362"/>
            <a:stretch/>
          </p:blipFill>
          <p:spPr bwMode="auto">
            <a:xfrm>
              <a:off x="456432" y="3792031"/>
              <a:ext cx="1108364" cy="37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23" name="TextBox 22"/>
              <p:cNvSpPr txBox="1"/>
              <p:nvPr/>
            </p:nvSpPr>
            <p:spPr>
              <a:xfrm>
                <a:off x="2100699" y="2214919"/>
                <a:ext cx="7992625" cy="1292662"/>
              </a:xfrm>
              <a:prstGeom prst="rect">
                <a:avLst/>
              </a:prstGeom>
              <a:noFill/>
            </p:spPr>
            <p:txBody>
              <a:bodyPr wrap="square" rtlCol="0">
                <a:spAutoFit/>
              </a:bodyPr>
              <a:lstStyle/>
              <a:p>
                <a:pPr marL="457200" indent="-457200" algn="just">
                  <a:buFont typeface="Arial" pitchFamily="34" charset="0"/>
                  <a:buChar char="•"/>
                </a:pPr>
                <a:r>
                  <a:rPr lang="en-US" sz="2600" b="1" smtClean="0">
                    <a:latin typeface="Arial" pitchFamily="34" charset="0"/>
                    <a:cs typeface="Arial" pitchFamily="34" charset="0"/>
                  </a:rPr>
                  <a:t>Hai phép quay có cùng tâm và có hai góc quay sai khác nhau bội của </a:t>
                </a:r>
                <a14:m>
                  <m:oMath xmlns:m="http://schemas.openxmlformats.org/officeDocument/2006/math">
                    <m:r>
                      <a:rPr lang="en-US" sz="2600" b="1" i="1" smtClean="0">
                        <a:solidFill>
                          <a:schemeClr val="accent2">
                            <a:lumMod val="75000"/>
                          </a:schemeClr>
                        </a:solidFill>
                        <a:latin typeface="Cambria Math"/>
                        <a:cs typeface="Arial" pitchFamily="34" charset="0"/>
                      </a:rPr>
                      <m:t>𝟐</m:t>
                    </m:r>
                    <m:r>
                      <a:rPr lang="en-US" sz="2600" b="1" i="1" smtClean="0">
                        <a:solidFill>
                          <a:schemeClr val="accent2">
                            <a:lumMod val="75000"/>
                          </a:schemeClr>
                        </a:solidFill>
                        <a:latin typeface="Cambria Math"/>
                        <a:ea typeface="Cambria Math"/>
                        <a:cs typeface="Arial" pitchFamily="34" charset="0"/>
                      </a:rPr>
                      <m:t>𝝅</m:t>
                    </m:r>
                  </m:oMath>
                </a14:m>
                <a:r>
                  <a:rPr lang="en-US" sz="2600" b="1" i="1" smtClean="0">
                    <a:latin typeface="Arial" pitchFamily="34" charset="0"/>
                    <a:cs typeface="Arial" pitchFamily="34" charset="0"/>
                  </a:rPr>
                  <a:t> </a:t>
                </a:r>
                <a:r>
                  <a:rPr lang="en-US" sz="2600" b="1" smtClean="0">
                    <a:latin typeface="Arial" pitchFamily="34" charset="0"/>
                    <a:cs typeface="Arial" pitchFamily="34" charset="0"/>
                  </a:rPr>
                  <a:t>(hay 360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thì trùng nhau</a:t>
                </a:r>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100699" y="2214919"/>
                <a:ext cx="7992625" cy="1292662"/>
              </a:xfrm>
              <a:prstGeom prst="rect">
                <a:avLst/>
              </a:prstGeom>
              <a:blipFill rotWithShape="1">
                <a:blip r:embed="rId8"/>
                <a:stretch>
                  <a:fillRect l="-1220" t="-4245" r="-1373" b="-10849"/>
                </a:stretch>
              </a:blipFill>
            </p:spPr>
            <p:txBody>
              <a:bodyPr/>
              <a:lstStyle/>
              <a:p>
                <a:r>
                  <a:rPr lang="en-US">
                    <a:noFill/>
                  </a:rPr>
                  <a:t> </a:t>
                </a:r>
              </a:p>
            </p:txBody>
          </p:sp>
        </mc:Fallback>
      </mc:AlternateContent>
      <p:sp>
        <p:nvSpPr>
          <p:cNvPr id="19" name="AutoShape 4"/>
          <p:cNvSpPr>
            <a:spLocks noChangeArrowheads="1"/>
          </p:cNvSpPr>
          <p:nvPr/>
        </p:nvSpPr>
        <p:spPr bwMode="gray">
          <a:xfrm>
            <a:off x="447214" y="95249"/>
            <a:ext cx="2903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PHÉP  QUAY</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4341812" y="3657600"/>
            <a:ext cx="4400550" cy="1836152"/>
            <a:chOff x="4341812" y="3657600"/>
            <a:chExt cx="4400550" cy="1836152"/>
          </a:xfrm>
        </p:grpSpPr>
        <p:pic>
          <p:nvPicPr>
            <p:cNvPr id="1741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1812" y="3657600"/>
              <a:ext cx="44005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808960" y="5155198"/>
              <a:ext cx="1257897" cy="338554"/>
            </a:xfrm>
            <a:prstGeom prst="rect">
              <a:avLst/>
            </a:prstGeom>
            <a:noFill/>
          </p:spPr>
          <p:txBody>
            <a:bodyPr wrap="square" rtlCol="0">
              <a:spAutoFit/>
            </a:bodyPr>
            <a:lstStyle/>
            <a:p>
              <a:pPr algn="ctr"/>
              <a:r>
                <a:rPr lang="en-US" sz="1600" b="1" smtClean="0">
                  <a:solidFill>
                    <a:srgbClr val="0F3D13"/>
                  </a:solidFill>
                  <a:latin typeface="Arial" pitchFamily="34" charset="0"/>
                  <a:cs typeface="Arial" pitchFamily="34" charset="0"/>
                </a:rPr>
                <a:t>Hình 1.20b</a:t>
              </a:r>
              <a:endParaRPr lang="en-US" sz="1600" b="1">
                <a:solidFill>
                  <a:srgbClr val="0F3D13"/>
                </a:solidFill>
                <a:latin typeface="Arial" pitchFamily="34" charset="0"/>
                <a:cs typeface="Arial" pitchFamily="34" charset="0"/>
              </a:endParaRPr>
            </a:p>
          </p:txBody>
        </p:sp>
      </p:grpSp>
    </p:spTree>
    <p:extLst>
      <p:ext uri="{BB962C8B-B14F-4D97-AF65-F5344CB8AC3E}">
        <p14:creationId xmlns:p14="http://schemas.microsoft.com/office/powerpoint/2010/main" val="15641264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712" y="685800"/>
            <a:ext cx="11772900" cy="1581727"/>
            <a:chOff x="112712" y="761423"/>
            <a:chExt cx="11772900" cy="1581727"/>
          </a:xfrm>
        </p:grpSpPr>
        <p:sp>
          <p:nvSpPr>
            <p:cNvPr id="8" name="Rounded Rectangle 7"/>
            <p:cNvSpPr/>
            <p:nvPr/>
          </p:nvSpPr>
          <p:spPr>
            <a:xfrm>
              <a:off x="1742930" y="840606"/>
              <a:ext cx="10142682" cy="1368617"/>
            </a:xfrm>
            <a:prstGeom prst="roundRect">
              <a:avLst>
                <a:gd name="adj" fmla="val 2887"/>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3" name="TextBox 12"/>
                <p:cNvSpPr txBox="1"/>
                <p:nvPr/>
              </p:nvSpPr>
              <p:spPr>
                <a:xfrm>
                  <a:off x="1873440" y="913823"/>
                  <a:ext cx="10012172" cy="1124901"/>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Trong Hình 1.21 , ABCD là hình vuông có tâm O. Hãy chỉ ra ảnh của điểm A qua các phép quay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𝑸</m:t>
                          </m:r>
                        </m:e>
                        <m:sub>
                          <m:d>
                            <m:dPr>
                              <m:ctrlPr>
                                <a:rPr lang="en-US" sz="2600" b="1" i="1" smtClean="0">
                                  <a:latin typeface="Cambria Math"/>
                                  <a:cs typeface="Arial" pitchFamily="34" charset="0"/>
                                </a:rPr>
                              </m:ctrlPr>
                            </m:dPr>
                            <m:e>
                              <m:r>
                                <a:rPr lang="en-US" sz="2600" b="1" i="1" smtClean="0">
                                  <a:latin typeface="Cambria Math"/>
                                  <a:cs typeface="Arial" pitchFamily="34" charset="0"/>
                                </a:rPr>
                                <m:t>𝑶</m:t>
                              </m:r>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𝟐</m:t>
                                  </m:r>
                                </m:den>
                              </m:f>
                            </m:e>
                          </m:d>
                        </m:sub>
                      </m:sSub>
                    </m:oMath>
                  </a14:m>
                  <a:r>
                    <a:rPr lang="en-US" sz="2600" b="1" smtClean="0">
                      <a:latin typeface="Arial" pitchFamily="34" charset="0"/>
                      <a:cs typeface="Arial" pitchFamily="34" charset="0"/>
                    </a:rPr>
                    <a:t>, </a:t>
                  </a:r>
                  <a14:m>
                    <m:oMath xmlns:m="http://schemas.openxmlformats.org/officeDocument/2006/math">
                      <m:sSub>
                        <m:sSubPr>
                          <m:ctrlPr>
                            <a:rPr lang="en-US" sz="2600" b="1" i="1">
                              <a:latin typeface="Cambria Math"/>
                              <a:cs typeface="Arial" pitchFamily="34" charset="0"/>
                            </a:rPr>
                          </m:ctrlPr>
                        </m:sSubPr>
                        <m:e>
                          <m:r>
                            <a:rPr lang="en-US" sz="2600" b="1" i="1">
                              <a:latin typeface="Cambria Math"/>
                              <a:cs typeface="Arial" pitchFamily="34" charset="0"/>
                            </a:rPr>
                            <m:t>𝑸</m:t>
                          </m:r>
                        </m:e>
                        <m:sub>
                          <m:d>
                            <m:dPr>
                              <m:ctrlPr>
                                <a:rPr lang="en-US" sz="2600" b="1" i="1">
                                  <a:latin typeface="Cambria Math"/>
                                  <a:cs typeface="Arial" pitchFamily="34" charset="0"/>
                                </a:rPr>
                              </m:ctrlPr>
                            </m:dPr>
                            <m:e>
                              <m:r>
                                <a:rPr lang="en-US" sz="2600" b="1" i="1">
                                  <a:latin typeface="Cambria Math"/>
                                  <a:cs typeface="Arial" pitchFamily="34" charset="0"/>
                                </a:rPr>
                                <m:t>𝑶</m:t>
                              </m:r>
                              <m:r>
                                <a:rPr lang="en-US" sz="2600" b="1" i="1">
                                  <a:latin typeface="Cambria Math"/>
                                  <a:cs typeface="Arial" pitchFamily="34" charset="0"/>
                                </a:rPr>
                                <m:t>,−</m:t>
                              </m:r>
                              <m:f>
                                <m:fPr>
                                  <m:ctrlPr>
                                    <a:rPr lang="en-US" sz="2600" b="1" i="1">
                                      <a:latin typeface="Cambria Math"/>
                                      <a:cs typeface="Arial" pitchFamily="34" charset="0"/>
                                    </a:rPr>
                                  </m:ctrlPr>
                                </m:fPr>
                                <m:num>
                                  <m:r>
                                    <a:rPr lang="en-US" sz="2600" b="1" i="1">
                                      <a:latin typeface="Cambria Math"/>
                                      <a:ea typeface="Cambria Math"/>
                                      <a:cs typeface="Arial" pitchFamily="34" charset="0"/>
                                    </a:rPr>
                                    <m:t>𝝅</m:t>
                                  </m:r>
                                </m:num>
                                <m:den>
                                  <m:r>
                                    <a:rPr lang="en-US" sz="2600" b="1" i="1">
                                      <a:latin typeface="Cambria Math"/>
                                      <a:cs typeface="Arial" pitchFamily="34" charset="0"/>
                                    </a:rPr>
                                    <m:t>𝟐</m:t>
                                  </m:r>
                                </m:den>
                              </m:f>
                            </m:e>
                          </m:d>
                        </m:sub>
                      </m:sSub>
                      <m:r>
                        <a:rPr lang="en-US" sz="2600" b="1" i="0" smtClean="0">
                          <a:latin typeface="Cambria Math"/>
                          <a:cs typeface="Arial" pitchFamily="34" charset="0"/>
                        </a:rPr>
                        <m:t>,</m:t>
                      </m:r>
                      <m:sSub>
                        <m:sSubPr>
                          <m:ctrlPr>
                            <a:rPr lang="en-US" sz="2600" b="1" i="1">
                              <a:latin typeface="Cambria Math"/>
                              <a:cs typeface="Arial" pitchFamily="34" charset="0"/>
                            </a:rPr>
                          </m:ctrlPr>
                        </m:sSubPr>
                        <m:e>
                          <m:r>
                            <a:rPr lang="en-US" sz="2600" b="1" i="1">
                              <a:latin typeface="Cambria Math"/>
                              <a:cs typeface="Arial" pitchFamily="34" charset="0"/>
                            </a:rPr>
                            <m:t>𝑸</m:t>
                          </m:r>
                        </m:e>
                        <m:sub>
                          <m:d>
                            <m:dPr>
                              <m:ctrlPr>
                                <a:rPr lang="en-US" sz="2600" b="1" i="1">
                                  <a:latin typeface="Cambria Math"/>
                                  <a:cs typeface="Arial" pitchFamily="34" charset="0"/>
                                </a:rPr>
                              </m:ctrlPr>
                            </m:dPr>
                            <m:e>
                              <m:r>
                                <a:rPr lang="en-US" sz="2600" b="1" i="1">
                                  <a:latin typeface="Cambria Math"/>
                                  <a:cs typeface="Arial" pitchFamily="34" charset="0"/>
                                </a:rPr>
                                <m:t>𝑶</m:t>
                              </m:r>
                              <m:r>
                                <a:rPr lang="en-US" sz="2600" b="1" i="1">
                                  <a:latin typeface="Cambria Math"/>
                                  <a:cs typeface="Arial" pitchFamily="34" charset="0"/>
                                </a:rPr>
                                <m:t>,</m:t>
                              </m:r>
                              <m:r>
                                <a:rPr lang="en-US" sz="2600" b="1" i="1">
                                  <a:latin typeface="Cambria Math"/>
                                  <a:ea typeface="Cambria Math"/>
                                  <a:cs typeface="Arial" pitchFamily="34" charset="0"/>
                                </a:rPr>
                                <m:t>𝝅</m:t>
                              </m:r>
                            </m:e>
                          </m:d>
                        </m:sub>
                      </m:sSub>
                      <m:r>
                        <a:rPr lang="en-US" sz="2600" b="1" i="0" smtClean="0">
                          <a:latin typeface="Cambria Math"/>
                          <a:cs typeface="Arial" pitchFamily="34" charset="0"/>
                        </a:rPr>
                        <m:t>,</m:t>
                      </m:r>
                      <m:sSub>
                        <m:sSubPr>
                          <m:ctrlPr>
                            <a:rPr lang="en-US" sz="2600" b="1" i="1">
                              <a:latin typeface="Cambria Math"/>
                              <a:cs typeface="Arial" pitchFamily="34" charset="0"/>
                            </a:rPr>
                          </m:ctrlPr>
                        </m:sSubPr>
                        <m:e>
                          <m:r>
                            <a:rPr lang="en-US" sz="2600" b="1" i="1">
                              <a:latin typeface="Cambria Math"/>
                              <a:cs typeface="Arial" pitchFamily="34" charset="0"/>
                            </a:rPr>
                            <m:t>𝑸</m:t>
                          </m:r>
                        </m:e>
                        <m:sub>
                          <m:d>
                            <m:dPr>
                              <m:ctrlPr>
                                <a:rPr lang="en-US" sz="2600" b="1" i="1">
                                  <a:latin typeface="Cambria Math"/>
                                  <a:cs typeface="Arial" pitchFamily="34" charset="0"/>
                                </a:rPr>
                              </m:ctrlPr>
                            </m:dPr>
                            <m:e>
                              <m:r>
                                <a:rPr lang="en-US" sz="2600" b="1" i="1">
                                  <a:latin typeface="Cambria Math"/>
                                  <a:cs typeface="Arial" pitchFamily="34" charset="0"/>
                                </a:rPr>
                                <m:t>𝑶</m:t>
                              </m:r>
                              <m:r>
                                <a:rPr lang="en-US" sz="2600" b="1" i="1">
                                  <a:latin typeface="Cambria Math"/>
                                  <a:cs typeface="Arial" pitchFamily="34" charset="0"/>
                                </a:rPr>
                                <m:t>,</m:t>
                              </m:r>
                              <m:f>
                                <m:fPr>
                                  <m:ctrlPr>
                                    <a:rPr lang="en-US" sz="2600" b="1" i="1">
                                      <a:latin typeface="Cambria Math"/>
                                      <a:cs typeface="Arial" pitchFamily="34" charset="0"/>
                                    </a:rPr>
                                  </m:ctrlPr>
                                </m:fPr>
                                <m:num>
                                  <m:r>
                                    <a:rPr lang="en-US" sz="2600" b="1" i="1" smtClean="0">
                                      <a:latin typeface="Cambria Math"/>
                                      <a:cs typeface="Arial" pitchFamily="34" charset="0"/>
                                    </a:rPr>
                                    <m:t>𝟑</m:t>
                                  </m:r>
                                  <m:r>
                                    <a:rPr lang="en-US" sz="2600" b="1" i="1">
                                      <a:latin typeface="Cambria Math"/>
                                      <a:ea typeface="Cambria Math"/>
                                      <a:cs typeface="Arial" pitchFamily="34" charset="0"/>
                                    </a:rPr>
                                    <m:t>𝝅</m:t>
                                  </m:r>
                                </m:num>
                                <m:den>
                                  <m:r>
                                    <a:rPr lang="en-US" sz="2600" b="1" i="1">
                                      <a:latin typeface="Cambria Math"/>
                                      <a:cs typeface="Arial" pitchFamily="34" charset="0"/>
                                    </a:rPr>
                                    <m:t>𝟐</m:t>
                                  </m:r>
                                </m:den>
                              </m:f>
                            </m:e>
                          </m:d>
                        </m:sub>
                      </m:sSub>
                    </m:oMath>
                  </a14:m>
                  <a:endParaRPr lang="vi-VN" sz="26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73440" y="913823"/>
                  <a:ext cx="10012172" cy="1124901"/>
                </a:xfrm>
                <a:prstGeom prst="rect">
                  <a:avLst/>
                </a:prstGeom>
                <a:blipFill rotWithShape="1">
                  <a:blip r:embed="rId3"/>
                  <a:stretch>
                    <a:fillRect l="-730" t="-3804"/>
                  </a:stretch>
                </a:blipFill>
              </p:spPr>
              <p:txBody>
                <a:bodyPr/>
                <a:lstStyle/>
                <a:p>
                  <a:r>
                    <a:rPr lang="en-US">
                      <a:noFill/>
                    </a:rPr>
                    <a:t> </a:t>
                  </a:r>
                </a:p>
              </p:txBody>
            </p:sp>
          </mc:Fallback>
        </mc:AlternateContent>
        <p:pic>
          <p:nvPicPr>
            <p:cNvPr id="1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9589"/>
            <a:stretch/>
          </p:blipFill>
          <p:spPr bwMode="auto">
            <a:xfrm>
              <a:off x="112712" y="761423"/>
              <a:ext cx="1668318" cy="158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5535" y="2302479"/>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TextBox 13"/>
              <p:cNvSpPr txBox="1"/>
              <p:nvPr/>
            </p:nvSpPr>
            <p:spPr>
              <a:xfrm>
                <a:off x="912812" y="2743200"/>
                <a:ext cx="7772400" cy="1216680"/>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Vì </a:t>
                </a:r>
                <a14:m>
                  <m:oMath xmlns:m="http://schemas.openxmlformats.org/officeDocument/2006/math">
                    <m:r>
                      <a:rPr lang="en-US" sz="2600" b="1" i="1" smtClean="0">
                        <a:latin typeface="Cambria Math"/>
                        <a:cs typeface="Arial" pitchFamily="34" charset="0"/>
                      </a:rPr>
                      <m:t>𝑶𝑨</m:t>
                    </m:r>
                    <m:r>
                      <a:rPr lang="en-US" sz="2600" b="1" i="1" smtClean="0">
                        <a:latin typeface="Cambria Math"/>
                        <a:cs typeface="Arial" pitchFamily="34" charset="0"/>
                      </a:rPr>
                      <m:t>=</m:t>
                    </m:r>
                    <m:r>
                      <a:rPr lang="en-US" sz="2600" b="1" i="1" smtClean="0">
                        <a:latin typeface="Cambria Math"/>
                        <a:cs typeface="Arial" pitchFamily="34" charset="0"/>
                      </a:rPr>
                      <m:t>𝑶𝑩</m:t>
                    </m:r>
                  </m:oMath>
                </a14:m>
                <a:r>
                  <a:rPr lang="en-US" sz="2600" b="1" smtClean="0">
                    <a:latin typeface="Arial" pitchFamily="34" charset="0"/>
                    <a:cs typeface="Arial" pitchFamily="34" charset="0"/>
                  </a:rPr>
                  <a:t> và góc quay </a:t>
                </a:r>
                <a14:m>
                  <m:oMath xmlns:m="http://schemas.openxmlformats.org/officeDocument/2006/math">
                    <m:f>
                      <m:fPr>
                        <m:ctrlPr>
                          <a:rPr lang="en-US" sz="2600" b="1" i="1">
                            <a:latin typeface="Cambria Math"/>
                            <a:cs typeface="Arial" pitchFamily="34" charset="0"/>
                          </a:rPr>
                        </m:ctrlPr>
                      </m:fPr>
                      <m:num>
                        <m:r>
                          <a:rPr lang="en-US" sz="2600" b="1" i="1">
                            <a:latin typeface="Cambria Math"/>
                            <a:ea typeface="Cambria Math"/>
                            <a:cs typeface="Arial" pitchFamily="34" charset="0"/>
                          </a:rPr>
                          <m:t>𝝅</m:t>
                        </m:r>
                      </m:num>
                      <m:den>
                        <m:r>
                          <a:rPr lang="en-US" sz="2600" b="1" i="1">
                            <a:latin typeface="Cambria Math"/>
                            <a:cs typeface="Arial" pitchFamily="34" charset="0"/>
                          </a:rPr>
                          <m:t>𝟐</m:t>
                        </m:r>
                      </m:den>
                    </m:f>
                  </m:oMath>
                </a14:m>
                <a:r>
                  <a:rPr lang="en-US" sz="2600" b="1" smtClean="0">
                    <a:latin typeface="Arial" pitchFamily="34" charset="0"/>
                    <a:cs typeface="Arial" pitchFamily="34" charset="0"/>
                  </a:rPr>
                  <a:t> nên phép quay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a:solidFill>
                              <a:schemeClr val="tx1"/>
                            </a:solidFill>
                            <a:latin typeface="Cambria Math"/>
                            <a:cs typeface="Arial" pitchFamily="34" charset="0"/>
                          </a:rPr>
                          <m:t>𝑸</m:t>
                        </m:r>
                      </m:e>
                      <m:sub>
                        <m:d>
                          <m:dPr>
                            <m:ctrlPr>
                              <a:rPr lang="en-US" sz="2600" b="1" i="1">
                                <a:solidFill>
                                  <a:schemeClr val="tx1"/>
                                </a:solidFill>
                                <a:latin typeface="Cambria Math"/>
                                <a:cs typeface="Arial" pitchFamily="34" charset="0"/>
                              </a:rPr>
                            </m:ctrlPr>
                          </m:dPr>
                          <m:e>
                            <m:r>
                              <a:rPr lang="en-US" sz="2600" b="1" i="1">
                                <a:solidFill>
                                  <a:schemeClr val="tx1"/>
                                </a:solidFill>
                                <a:latin typeface="Cambria Math"/>
                                <a:cs typeface="Arial" pitchFamily="34" charset="0"/>
                              </a:rPr>
                              <m:t>𝑶</m:t>
                            </m:r>
                            <m:r>
                              <a:rPr lang="en-US" sz="2600" b="1" i="1">
                                <a:solidFill>
                                  <a:schemeClr val="tx1"/>
                                </a:solidFill>
                                <a:latin typeface="Cambria Math"/>
                                <a:cs typeface="Arial" pitchFamily="34" charset="0"/>
                              </a:rPr>
                              <m:t>,</m:t>
                            </m:r>
                            <m:f>
                              <m:fPr>
                                <m:ctrlPr>
                                  <a:rPr lang="en-US" sz="2600" b="1" i="1">
                                    <a:solidFill>
                                      <a:schemeClr val="tx1"/>
                                    </a:solidFill>
                                    <a:latin typeface="Cambria Math"/>
                                    <a:cs typeface="Arial" pitchFamily="34" charset="0"/>
                                  </a:rPr>
                                </m:ctrlPr>
                              </m:fPr>
                              <m:num>
                                <m:r>
                                  <a:rPr lang="en-US" sz="2600" b="1" i="1">
                                    <a:solidFill>
                                      <a:schemeClr val="tx1"/>
                                    </a:solidFill>
                                    <a:latin typeface="Cambria Math"/>
                                    <a:ea typeface="Cambria Math"/>
                                    <a:cs typeface="Arial" pitchFamily="34" charset="0"/>
                                  </a:rPr>
                                  <m:t>𝝅</m:t>
                                </m:r>
                              </m:num>
                              <m:den>
                                <m:r>
                                  <a:rPr lang="en-US" sz="2600" b="1" i="1">
                                    <a:solidFill>
                                      <a:schemeClr val="tx1"/>
                                    </a:solidFill>
                                    <a:latin typeface="Cambria Math"/>
                                    <a:cs typeface="Arial" pitchFamily="34" charset="0"/>
                                  </a:rPr>
                                  <m:t>𝟐</m:t>
                                </m:r>
                              </m:den>
                            </m:f>
                          </m:e>
                        </m:d>
                      </m:sub>
                    </m:sSub>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biến điểm A thành điểm </a:t>
                </a:r>
                <a:r>
                  <a:rPr lang="en-US" sz="2600" b="1" smtClean="0">
                    <a:solidFill>
                      <a:srgbClr val="C00000"/>
                    </a:solidFill>
                    <a:latin typeface="Arial" pitchFamily="34" charset="0"/>
                    <a:cs typeface="Arial" pitchFamily="34" charset="0"/>
                  </a:rPr>
                  <a:t>B</a:t>
                </a:r>
                <a:endParaRPr lang="vi-VN" sz="2600" b="1">
                  <a:solidFill>
                    <a:srgbClr val="C00000"/>
                  </a:solidFill>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912812" y="2743200"/>
                <a:ext cx="7772400" cy="1216680"/>
              </a:xfrm>
              <a:prstGeom prst="rect">
                <a:avLst/>
              </a:prstGeom>
              <a:blipFill rotWithShape="1">
                <a:blip r:embed="rId6"/>
                <a:stretch>
                  <a:fillRect l="-1255" t="-1500" r="-1412"/>
                </a:stretch>
              </a:blipFill>
            </p:spPr>
            <p:txBody>
              <a:bodyPr/>
              <a:lstStyle/>
              <a:p>
                <a:r>
                  <a:rPr lang="en-US">
                    <a:noFill/>
                  </a:rPr>
                  <a:t> </a:t>
                </a:r>
              </a:p>
            </p:txBody>
          </p:sp>
        </mc:Fallback>
      </mc:AlternateContent>
      <p:sp>
        <p:nvSpPr>
          <p:cNvPr id="15" name="AutoShape 4"/>
          <p:cNvSpPr>
            <a:spLocks noChangeArrowheads="1"/>
          </p:cNvSpPr>
          <p:nvPr/>
        </p:nvSpPr>
        <p:spPr bwMode="gray">
          <a:xfrm>
            <a:off x="447214" y="95249"/>
            <a:ext cx="2903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PHÉP  QUAY</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9523412" y="2209800"/>
            <a:ext cx="2362200" cy="2808915"/>
            <a:chOff x="9675812" y="2267527"/>
            <a:chExt cx="2362200" cy="2808915"/>
          </a:xfrm>
        </p:grpSpPr>
        <p:pic>
          <p:nvPicPr>
            <p:cNvPr id="13357" name="Picture 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75812" y="2267527"/>
              <a:ext cx="23622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0285412" y="4737888"/>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1.21</a:t>
              </a:r>
              <a:endParaRPr lang="en-US" sz="1600" b="1">
                <a:solidFill>
                  <a:srgbClr val="FF0000"/>
                </a:solidFill>
                <a:latin typeface="Arial" pitchFamily="34" charset="0"/>
                <a:cs typeface="Arial" pitchFamily="34" charset="0"/>
              </a:endParaRPr>
            </a:p>
          </p:txBody>
        </p:sp>
      </p:grpSp>
      <mc:AlternateContent xmlns:mc="http://schemas.openxmlformats.org/markup-compatibility/2006" xmlns:a14="http://schemas.microsoft.com/office/drawing/2010/main">
        <mc:Choice Requires="a14">
          <p:sp>
            <p:nvSpPr>
              <p:cNvPr id="23" name="TextBox 22"/>
              <p:cNvSpPr txBox="1"/>
              <p:nvPr/>
            </p:nvSpPr>
            <p:spPr>
              <a:xfrm>
                <a:off x="1153816" y="3959880"/>
                <a:ext cx="7473947" cy="1216680"/>
              </a:xfrm>
              <a:prstGeom prst="rect">
                <a:avLst/>
              </a:prstGeom>
              <a:noFill/>
            </p:spPr>
            <p:txBody>
              <a:bodyPr wrap="square" rtlCol="0">
                <a:spAutoFit/>
              </a:bodyPr>
              <a:lstStyle/>
              <a:p>
                <a:pPr algn="just"/>
                <a:r>
                  <a:rPr lang="en-US" sz="2600" b="1" smtClean="0">
                    <a:latin typeface="Arial" pitchFamily="34" charset="0"/>
                    <a:cs typeface="Arial" pitchFamily="34" charset="0"/>
                  </a:rPr>
                  <a:t>Vì </a:t>
                </a:r>
                <a14:m>
                  <m:oMath xmlns:m="http://schemas.openxmlformats.org/officeDocument/2006/math">
                    <m:r>
                      <a:rPr lang="en-US" sz="2600" b="1" i="1" smtClean="0">
                        <a:latin typeface="Cambria Math"/>
                        <a:cs typeface="Arial" pitchFamily="34" charset="0"/>
                      </a:rPr>
                      <m:t>𝑶𝑨</m:t>
                    </m:r>
                    <m:r>
                      <a:rPr lang="en-US" sz="2600" b="1" i="1" smtClean="0">
                        <a:latin typeface="Cambria Math"/>
                        <a:cs typeface="Arial" pitchFamily="34" charset="0"/>
                      </a:rPr>
                      <m:t>=</m:t>
                    </m:r>
                    <m:r>
                      <a:rPr lang="en-US" sz="2600" b="1" i="1" smtClean="0">
                        <a:latin typeface="Cambria Math"/>
                        <a:cs typeface="Arial" pitchFamily="34" charset="0"/>
                      </a:rPr>
                      <m:t>𝑶</m:t>
                    </m:r>
                  </m:oMath>
                </a14:m>
                <a:r>
                  <a:rPr lang="en-US" sz="2600" b="1" smtClean="0">
                    <a:latin typeface="Arial" pitchFamily="34" charset="0"/>
                    <a:cs typeface="Arial" pitchFamily="34" charset="0"/>
                  </a:rPr>
                  <a:t>D và góc quay </a:t>
                </a:r>
                <a14:m>
                  <m:oMath xmlns:m="http://schemas.openxmlformats.org/officeDocument/2006/math">
                    <m:r>
                      <a:rPr lang="en-US" sz="2600" b="1" i="0" smtClean="0">
                        <a:latin typeface="Cambria Math"/>
                        <a:cs typeface="Arial" pitchFamily="34" charset="0"/>
                      </a:rPr>
                      <m:t>−</m:t>
                    </m:r>
                    <m:f>
                      <m:fPr>
                        <m:ctrlPr>
                          <a:rPr lang="en-US" sz="2600" b="1" i="1">
                            <a:latin typeface="Cambria Math"/>
                            <a:cs typeface="Arial" pitchFamily="34" charset="0"/>
                          </a:rPr>
                        </m:ctrlPr>
                      </m:fPr>
                      <m:num>
                        <m:r>
                          <a:rPr lang="en-US" sz="2600" b="1" i="1">
                            <a:latin typeface="Cambria Math"/>
                            <a:ea typeface="Cambria Math"/>
                            <a:cs typeface="Arial" pitchFamily="34" charset="0"/>
                          </a:rPr>
                          <m:t>𝝅</m:t>
                        </m:r>
                      </m:num>
                      <m:den>
                        <m:r>
                          <a:rPr lang="en-US" sz="2600" b="1" i="1">
                            <a:latin typeface="Cambria Math"/>
                            <a:cs typeface="Arial" pitchFamily="34" charset="0"/>
                          </a:rPr>
                          <m:t>𝟐</m:t>
                        </m:r>
                      </m:den>
                    </m:f>
                  </m:oMath>
                </a14:m>
                <a:r>
                  <a:rPr lang="en-US" sz="2600" b="1" smtClean="0">
                    <a:latin typeface="Arial" pitchFamily="34" charset="0"/>
                    <a:cs typeface="Arial" pitchFamily="34" charset="0"/>
                  </a:rPr>
                  <a:t> nên phép quay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a:solidFill>
                              <a:schemeClr val="tx1"/>
                            </a:solidFill>
                            <a:latin typeface="Cambria Math"/>
                            <a:cs typeface="Arial" pitchFamily="34" charset="0"/>
                          </a:rPr>
                          <m:t>𝑸</m:t>
                        </m:r>
                      </m:e>
                      <m:sub>
                        <m:d>
                          <m:dPr>
                            <m:ctrlPr>
                              <a:rPr lang="en-US" sz="2600" b="1" i="1">
                                <a:solidFill>
                                  <a:schemeClr val="tx1"/>
                                </a:solidFill>
                                <a:latin typeface="Cambria Math"/>
                                <a:cs typeface="Arial" pitchFamily="34" charset="0"/>
                              </a:rPr>
                            </m:ctrlPr>
                          </m:dPr>
                          <m:e>
                            <m:r>
                              <a:rPr lang="en-US" sz="2600" b="1">
                                <a:solidFill>
                                  <a:schemeClr val="tx1"/>
                                </a:solidFill>
                                <a:latin typeface="Cambria Math"/>
                                <a:cs typeface="Arial" pitchFamily="34" charset="0"/>
                              </a:rPr>
                              <m:t>𝑶</m:t>
                            </m:r>
                            <m:r>
                              <a:rPr lang="en-US" sz="2600" b="1">
                                <a:solidFill>
                                  <a:schemeClr val="tx1"/>
                                </a:solidFill>
                                <a:latin typeface="Cambria Math"/>
                                <a:cs typeface="Arial" pitchFamily="34" charset="0"/>
                              </a:rPr>
                              <m:t>,−</m:t>
                            </m:r>
                            <m:f>
                              <m:fPr>
                                <m:ctrlPr>
                                  <a:rPr lang="en-US" sz="2600" b="1" i="1">
                                    <a:solidFill>
                                      <a:schemeClr val="tx1"/>
                                    </a:solidFill>
                                    <a:latin typeface="Cambria Math"/>
                                    <a:cs typeface="Arial" pitchFamily="34" charset="0"/>
                                  </a:rPr>
                                </m:ctrlPr>
                              </m:fPr>
                              <m:num>
                                <m:r>
                                  <a:rPr lang="en-US" sz="2600" b="1">
                                    <a:solidFill>
                                      <a:schemeClr val="tx1"/>
                                    </a:solidFill>
                                    <a:latin typeface="Cambria Math"/>
                                    <a:cs typeface="Arial" pitchFamily="34" charset="0"/>
                                  </a:rPr>
                                  <m:t>𝝅</m:t>
                                </m:r>
                              </m:num>
                              <m:den>
                                <m:r>
                                  <a:rPr lang="en-US" sz="2600" b="1">
                                    <a:solidFill>
                                      <a:schemeClr val="tx1"/>
                                    </a:solidFill>
                                    <a:latin typeface="Cambria Math"/>
                                    <a:cs typeface="Arial" pitchFamily="34" charset="0"/>
                                  </a:rPr>
                                  <m:t>𝟐</m:t>
                                </m:r>
                              </m:den>
                            </m:f>
                          </m:e>
                        </m:d>
                      </m:sub>
                    </m:sSub>
                  </m:oMath>
                </a14:m>
                <a:r>
                  <a:rPr lang="en-US" sz="2600" b="1">
                    <a:solidFill>
                      <a:schemeClr val="tx1"/>
                    </a:solidFill>
                    <a:latin typeface="Arial" pitchFamily="34" charset="0"/>
                    <a:cs typeface="Arial" pitchFamily="34" charset="0"/>
                  </a:rPr>
                  <a:t> </a:t>
                </a:r>
                <a:r>
                  <a:rPr lang="en-US" sz="2600" b="1" smtClean="0">
                    <a:latin typeface="Arial" pitchFamily="34" charset="0"/>
                    <a:cs typeface="Arial" pitchFamily="34" charset="0"/>
                  </a:rPr>
                  <a:t>biến điểm A thành điểm </a:t>
                </a:r>
                <a:r>
                  <a:rPr lang="en-US" sz="2600" b="1" smtClean="0">
                    <a:solidFill>
                      <a:srgbClr val="C00000"/>
                    </a:solidFill>
                    <a:latin typeface="Arial" pitchFamily="34" charset="0"/>
                    <a:cs typeface="Arial" pitchFamily="34" charset="0"/>
                  </a:rPr>
                  <a:t>D</a:t>
                </a:r>
                <a:endParaRPr lang="vi-VN" sz="2600" b="1">
                  <a:solidFill>
                    <a:srgbClr val="C00000"/>
                  </a:solidFill>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153816" y="3959880"/>
                <a:ext cx="7473947" cy="1216680"/>
              </a:xfrm>
              <a:prstGeom prst="rect">
                <a:avLst/>
              </a:prstGeom>
              <a:blipFill rotWithShape="1">
                <a:blip r:embed="rId8"/>
                <a:stretch>
                  <a:fillRect l="-1387" t="-1508" r="-15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153816" y="5181045"/>
                <a:ext cx="9315749" cy="566950"/>
              </a:xfrm>
              <a:prstGeom prst="rect">
                <a:avLst/>
              </a:prstGeom>
              <a:noFill/>
            </p:spPr>
            <p:txBody>
              <a:bodyPr wrap="square" rtlCol="0">
                <a:spAutoFit/>
              </a:bodyPr>
              <a:lstStyle/>
              <a:p>
                <a:pPr algn="just"/>
                <a:r>
                  <a:rPr lang="en-US" sz="2600" b="1">
                    <a:latin typeface="Arial" pitchFamily="34" charset="0"/>
                    <a:cs typeface="Arial" pitchFamily="34" charset="0"/>
                  </a:rPr>
                  <a:t>Tương tự, phép </a:t>
                </a:r>
                <a:r>
                  <a:rPr lang="en-US" sz="2600" b="1" smtClean="0">
                    <a:latin typeface="Arial" pitchFamily="34" charset="0"/>
                    <a:cs typeface="Arial" pitchFamily="34" charset="0"/>
                  </a:rPr>
                  <a:t>quay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a:solidFill>
                              <a:schemeClr val="tx1"/>
                            </a:solidFill>
                            <a:latin typeface="Cambria Math"/>
                            <a:cs typeface="Arial" pitchFamily="34" charset="0"/>
                          </a:rPr>
                          <m:t>𝑸</m:t>
                        </m:r>
                      </m:e>
                      <m:sub>
                        <m:d>
                          <m:dPr>
                            <m:ctrlPr>
                              <a:rPr lang="en-US" sz="2600" b="1" i="1">
                                <a:solidFill>
                                  <a:schemeClr val="tx1"/>
                                </a:solidFill>
                                <a:latin typeface="Cambria Math"/>
                                <a:cs typeface="Arial" pitchFamily="34" charset="0"/>
                              </a:rPr>
                            </m:ctrlPr>
                          </m:dPr>
                          <m:e>
                            <m:r>
                              <a:rPr lang="en-US" sz="2600" b="1">
                                <a:solidFill>
                                  <a:schemeClr val="tx1"/>
                                </a:solidFill>
                                <a:latin typeface="Cambria Math"/>
                                <a:cs typeface="Arial" pitchFamily="34" charset="0"/>
                              </a:rPr>
                              <m:t>𝑶</m:t>
                            </m:r>
                            <m:r>
                              <a:rPr lang="en-US" sz="2600" b="1">
                                <a:solidFill>
                                  <a:schemeClr val="tx1"/>
                                </a:solidFill>
                                <a:latin typeface="Cambria Math"/>
                                <a:cs typeface="Arial" pitchFamily="34" charset="0"/>
                              </a:rPr>
                              <m:t>,</m:t>
                            </m:r>
                            <m:r>
                              <a:rPr lang="en-US" sz="2600" b="1">
                                <a:solidFill>
                                  <a:schemeClr val="tx1"/>
                                </a:solidFill>
                                <a:latin typeface="Cambria Math"/>
                                <a:cs typeface="Arial" pitchFamily="34" charset="0"/>
                              </a:rPr>
                              <m:t>𝝅</m:t>
                            </m:r>
                          </m:e>
                        </m:d>
                      </m:sub>
                    </m:sSub>
                  </m:oMath>
                </a14:m>
                <a:r>
                  <a:rPr lang="en-US" sz="2600" b="1" smtClean="0">
                    <a:latin typeface="Arial" pitchFamily="34" charset="0"/>
                    <a:cs typeface="Arial" pitchFamily="34" charset="0"/>
                  </a:rPr>
                  <a:t> biến </a:t>
                </a:r>
                <a:r>
                  <a:rPr lang="en-US" sz="2600" b="1">
                    <a:latin typeface="Arial" pitchFamily="34" charset="0"/>
                    <a:cs typeface="Arial" pitchFamily="34" charset="0"/>
                  </a:rPr>
                  <a:t>điểm A thành điểm </a:t>
                </a:r>
                <a:r>
                  <a:rPr lang="en-US" sz="2600" b="1">
                    <a:solidFill>
                      <a:srgbClr val="C00000"/>
                    </a:solidFill>
                    <a:latin typeface="Arial" pitchFamily="34" charset="0"/>
                    <a:cs typeface="Arial" pitchFamily="34" charset="0"/>
                  </a:rPr>
                  <a:t>C</a:t>
                </a:r>
                <a:endParaRPr lang="vi-VN" sz="2600" b="1">
                  <a:solidFill>
                    <a:srgbClr val="C00000"/>
                  </a:solidFill>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153816" y="5181045"/>
                <a:ext cx="9315749" cy="566950"/>
              </a:xfrm>
              <a:prstGeom prst="rect">
                <a:avLst/>
              </a:prstGeom>
              <a:blipFill rotWithShape="1">
                <a:blip r:embed="rId9"/>
                <a:stretch>
                  <a:fillRect l="-1113" t="-10753" b="-11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153816" y="5791200"/>
                <a:ext cx="9315749" cy="694036"/>
              </a:xfrm>
              <a:prstGeom prst="rect">
                <a:avLst/>
              </a:prstGeom>
              <a:noFill/>
            </p:spPr>
            <p:txBody>
              <a:bodyPr wrap="square" rtlCol="0">
                <a:spAutoFit/>
              </a:bodyPr>
              <a:lstStyle/>
              <a:p>
                <a:pPr algn="just"/>
                <a:r>
                  <a:rPr lang="en-US" sz="2600" b="1" smtClean="0">
                    <a:latin typeface="Arial" pitchFamily="34" charset="0"/>
                    <a:cs typeface="Arial" pitchFamily="34" charset="0"/>
                  </a:rPr>
                  <a:t>Phép quay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a:solidFill>
                              <a:schemeClr val="tx1"/>
                            </a:solidFill>
                            <a:latin typeface="Cambria Math"/>
                            <a:cs typeface="Arial" pitchFamily="34" charset="0"/>
                          </a:rPr>
                          <m:t>𝑸</m:t>
                        </m:r>
                      </m:e>
                      <m:sub>
                        <m:d>
                          <m:dPr>
                            <m:ctrlPr>
                              <a:rPr lang="en-US" sz="2600" b="1" i="1">
                                <a:solidFill>
                                  <a:schemeClr val="tx1"/>
                                </a:solidFill>
                                <a:latin typeface="Cambria Math"/>
                                <a:cs typeface="Arial" pitchFamily="34" charset="0"/>
                              </a:rPr>
                            </m:ctrlPr>
                          </m:dPr>
                          <m:e>
                            <m:r>
                              <a:rPr lang="en-US" sz="2600" b="1">
                                <a:solidFill>
                                  <a:schemeClr val="tx1"/>
                                </a:solidFill>
                                <a:latin typeface="Cambria Math"/>
                                <a:cs typeface="Arial" pitchFamily="34" charset="0"/>
                              </a:rPr>
                              <m:t>𝑶</m:t>
                            </m:r>
                            <m:r>
                              <a:rPr lang="en-US" sz="2600" b="1">
                                <a:solidFill>
                                  <a:schemeClr val="tx1"/>
                                </a:solidFill>
                                <a:latin typeface="Cambria Math"/>
                                <a:cs typeface="Arial" pitchFamily="34" charset="0"/>
                              </a:rPr>
                              <m:t>,</m:t>
                            </m:r>
                            <m:f>
                              <m:fPr>
                                <m:ctrlPr>
                                  <a:rPr lang="en-US" sz="2600" b="1" i="1">
                                    <a:solidFill>
                                      <a:schemeClr val="tx1"/>
                                    </a:solidFill>
                                    <a:latin typeface="Cambria Math"/>
                                    <a:cs typeface="Arial" pitchFamily="34" charset="0"/>
                                  </a:rPr>
                                </m:ctrlPr>
                              </m:fPr>
                              <m:num>
                                <m:r>
                                  <a:rPr lang="en-US" sz="2600" b="1">
                                    <a:solidFill>
                                      <a:schemeClr val="tx1"/>
                                    </a:solidFill>
                                    <a:latin typeface="Cambria Math"/>
                                    <a:cs typeface="Arial" pitchFamily="34" charset="0"/>
                                  </a:rPr>
                                  <m:t>𝟑</m:t>
                                </m:r>
                                <m:r>
                                  <a:rPr lang="en-US" sz="2600" b="1">
                                    <a:solidFill>
                                      <a:schemeClr val="tx1"/>
                                    </a:solidFill>
                                    <a:latin typeface="Cambria Math"/>
                                    <a:cs typeface="Arial" pitchFamily="34" charset="0"/>
                                  </a:rPr>
                                  <m:t>𝝅</m:t>
                                </m:r>
                              </m:num>
                              <m:den>
                                <m:r>
                                  <a:rPr lang="en-US" sz="2600" b="1">
                                    <a:solidFill>
                                      <a:schemeClr val="tx1"/>
                                    </a:solidFill>
                                    <a:latin typeface="Cambria Math"/>
                                    <a:cs typeface="Arial" pitchFamily="34" charset="0"/>
                                  </a:rPr>
                                  <m:t>𝟐</m:t>
                                </m:r>
                              </m:den>
                            </m:f>
                          </m:e>
                        </m:d>
                      </m:sub>
                    </m:sSub>
                  </m:oMath>
                </a14:m>
                <a:r>
                  <a:rPr lang="en-US" sz="2600" b="1">
                    <a:solidFill>
                      <a:schemeClr val="tx1"/>
                    </a:solidFill>
                    <a:latin typeface="Arial" pitchFamily="34" charset="0"/>
                    <a:cs typeface="Arial" pitchFamily="34" charset="0"/>
                  </a:rPr>
                  <a:t> </a:t>
                </a:r>
                <a:r>
                  <a:rPr lang="en-US" sz="2600" b="1" smtClean="0">
                    <a:latin typeface="Arial" pitchFamily="34" charset="0"/>
                    <a:cs typeface="Arial" pitchFamily="34" charset="0"/>
                  </a:rPr>
                  <a:t>biến </a:t>
                </a:r>
                <a:r>
                  <a:rPr lang="en-US" sz="2600" b="1">
                    <a:latin typeface="Arial" pitchFamily="34" charset="0"/>
                    <a:cs typeface="Arial" pitchFamily="34" charset="0"/>
                  </a:rPr>
                  <a:t>điểm A thành điểm </a:t>
                </a:r>
                <a:r>
                  <a:rPr lang="en-US" sz="2600" b="1" smtClean="0">
                    <a:solidFill>
                      <a:srgbClr val="C00000"/>
                    </a:solidFill>
                    <a:latin typeface="Arial" pitchFamily="34" charset="0"/>
                    <a:cs typeface="Arial" pitchFamily="34" charset="0"/>
                  </a:rPr>
                  <a:t>D</a:t>
                </a:r>
                <a:endParaRPr lang="vi-VN" sz="2600" b="1">
                  <a:solidFill>
                    <a:srgbClr val="C00000"/>
                  </a:solidFill>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153816" y="5791200"/>
                <a:ext cx="9315749" cy="694036"/>
              </a:xfrm>
              <a:prstGeom prst="rect">
                <a:avLst/>
              </a:prstGeom>
              <a:blipFill rotWithShape="1">
                <a:blip r:embed="rId10"/>
                <a:stretch>
                  <a:fillRect l="-1113" t="-8772"/>
                </a:stretch>
              </a:blipFill>
            </p:spPr>
            <p:txBody>
              <a:bodyPr/>
              <a:lstStyle/>
              <a:p>
                <a:r>
                  <a:rPr lang="en-US">
                    <a:noFill/>
                  </a:rPr>
                  <a:t> </a:t>
                </a:r>
              </a:p>
            </p:txBody>
          </p:sp>
        </mc:Fallback>
      </mc:AlternateContent>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0599" y="271462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0812" y="722195"/>
            <a:ext cx="11582401" cy="1916230"/>
            <a:chOff x="150812" y="750770"/>
            <a:chExt cx="11582401" cy="1916230"/>
          </a:xfrm>
        </p:grpSpPr>
        <p:sp>
          <p:nvSpPr>
            <p:cNvPr id="8" name="Rounded Rectangle 7"/>
            <p:cNvSpPr/>
            <p:nvPr/>
          </p:nvSpPr>
          <p:spPr>
            <a:xfrm>
              <a:off x="1979613" y="750770"/>
              <a:ext cx="9753600" cy="1916230"/>
            </a:xfrm>
            <a:prstGeom prst="roundRect">
              <a:avLst>
                <a:gd name="adj" fmla="val 5381"/>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0" name="TextBox 9"/>
                <p:cNvSpPr txBox="1"/>
                <p:nvPr/>
              </p:nvSpPr>
              <p:spPr>
                <a:xfrm>
                  <a:off x="2292349" y="838200"/>
                  <a:ext cx="9212263" cy="1774951"/>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Trong Hình 1.22 , tam giác ABC đều</a:t>
                  </a:r>
                </a:p>
                <a:p>
                  <a:pPr algn="just"/>
                  <a:r>
                    <a:rPr lang="en-US" b="1" smtClean="0">
                      <a:latin typeface="Arial" pitchFamily="34" charset="0"/>
                      <a:cs typeface="Arial" pitchFamily="34" charset="0"/>
                    </a:rPr>
                    <a:t>Hãy chỉ ra ảnh của điểm B qua 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d>
                            <m:dPr>
                              <m:ctrlPr>
                                <a:rPr lang="en-US" b="1" i="1">
                                  <a:latin typeface="Cambria Math"/>
                                  <a:cs typeface="Arial" pitchFamily="34" charset="0"/>
                                </a:rPr>
                              </m:ctrlPr>
                            </m:dPr>
                            <m:e>
                              <m:r>
                                <a:rPr lang="en-US" b="1" i="1">
                                  <a:latin typeface="Cambria Math"/>
                                  <a:cs typeface="Arial" pitchFamily="34" charset="0"/>
                                </a:rPr>
                                <m:t>𝑶</m:t>
                              </m:r>
                              <m:r>
                                <a:rPr lang="en-US" b="1" i="1">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𝟔𝟎</m:t>
                                  </m:r>
                                </m:e>
                                <m:sup>
                                  <m:r>
                                    <a:rPr lang="en-US" b="1" i="1" smtClean="0">
                                      <a:latin typeface="Cambria Math"/>
                                      <a:cs typeface="Arial" pitchFamily="34" charset="0"/>
                                    </a:rPr>
                                    <m:t>𝟎</m:t>
                                  </m:r>
                                </m:sup>
                              </m:sSup>
                              <m:r>
                                <a:rPr lang="en-US" b="1" i="1" smtClean="0">
                                  <a:latin typeface="Cambria Math"/>
                                  <a:cs typeface="Arial" pitchFamily="34" charset="0"/>
                                </a:rPr>
                                <m:t> </m:t>
                              </m:r>
                            </m:e>
                          </m:d>
                        </m:sub>
                      </m:sSub>
                    </m:oMath>
                  </a14:m>
                  <a:r>
                    <a:rPr lang="en-US" b="1" smtClean="0">
                      <a:latin typeface="Arial" pitchFamily="34" charset="0"/>
                      <a:cs typeface="Arial" pitchFamily="34" charset="0"/>
                    </a:rPr>
                    <a:t> </a:t>
                  </a:r>
                </a:p>
                <a:p>
                  <a:pPr algn="just"/>
                  <a:r>
                    <a:rPr lang="en-US" b="1" smtClean="0">
                      <a:latin typeface="Arial" pitchFamily="34" charset="0"/>
                      <a:cs typeface="Arial" pitchFamily="34" charset="0"/>
                    </a:rPr>
                    <a:t>Gọi D là ảnh của C qua 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d>
                            <m:dPr>
                              <m:ctrlPr>
                                <a:rPr lang="en-US" b="1" i="1">
                                  <a:latin typeface="Cambria Math"/>
                                  <a:cs typeface="Arial" pitchFamily="34" charset="0"/>
                                </a:rPr>
                              </m:ctrlPr>
                            </m:dPr>
                            <m:e>
                              <m:r>
                                <a:rPr lang="en-US" b="1" i="1" smtClean="0">
                                  <a:latin typeface="Cambria Math"/>
                                  <a:cs typeface="Arial" pitchFamily="34" charset="0"/>
                                </a:rPr>
                                <m:t>𝑨</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𝟔𝟎</m:t>
                                  </m:r>
                                </m:e>
                                <m:sup>
                                  <m:r>
                                    <a:rPr lang="en-US" b="1" i="1">
                                      <a:latin typeface="Cambria Math"/>
                                      <a:cs typeface="Arial" pitchFamily="34" charset="0"/>
                                    </a:rPr>
                                    <m:t>𝟎</m:t>
                                  </m:r>
                                </m:sup>
                              </m:sSup>
                              <m:r>
                                <a:rPr lang="en-US" b="1" i="1">
                                  <a:latin typeface="Cambria Math"/>
                                  <a:cs typeface="Arial" pitchFamily="34" charset="0"/>
                                </a:rPr>
                                <m:t> </m:t>
                              </m:r>
                            </m:e>
                          </m:d>
                        </m:sub>
                      </m:sSub>
                    </m:oMath>
                  </a14:m>
                  <a:r>
                    <a:rPr lang="en-US" b="1">
                      <a:latin typeface="Arial" pitchFamily="34" charset="0"/>
                      <a:cs typeface="Arial" pitchFamily="34" charset="0"/>
                    </a:rPr>
                    <a:t> </a:t>
                  </a:r>
                </a:p>
                <a:p>
                  <a:pPr algn="just"/>
                  <a:r>
                    <a:rPr lang="en-US" b="1" smtClean="0">
                      <a:latin typeface="Arial" pitchFamily="34" charset="0"/>
                      <a:cs typeface="Arial" pitchFamily="34" charset="0"/>
                    </a:rPr>
                    <a:t>Hỏi B và D có mối quan hệ gì đối với </a:t>
                  </a:r>
                  <a:r>
                    <a:rPr lang="vi-VN" b="1" smtClean="0">
                      <a:latin typeface="Arial" pitchFamily="34" charset="0"/>
                      <a:cs typeface="Arial" pitchFamily="34" charset="0"/>
                    </a:rPr>
                    <a:t>đường thẳng</a:t>
                  </a:r>
                  <a:r>
                    <a:rPr lang="en-US" b="1" smtClean="0">
                      <a:latin typeface="Arial" pitchFamily="34" charset="0"/>
                      <a:cs typeface="Arial" pitchFamily="34" charset="0"/>
                    </a:rPr>
                    <a:t> AC?</a:t>
                  </a:r>
                  <a:endParaRPr lang="vi-VN" b="1">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292349" y="838200"/>
                  <a:ext cx="9212263" cy="1774951"/>
                </a:xfrm>
                <a:prstGeom prst="rect">
                  <a:avLst/>
                </a:prstGeom>
                <a:blipFill rotWithShape="1">
                  <a:blip r:embed="rId4"/>
                  <a:stretch>
                    <a:fillRect l="-662" t="-1718" b="-6186"/>
                  </a:stretch>
                </a:blipFill>
              </p:spPr>
              <p:txBody>
                <a:bodyPr/>
                <a:lstStyle/>
                <a:p>
                  <a:r>
                    <a:rPr lang="en-US">
                      <a:noFill/>
                    </a:rPr>
                    <a:t> </a:t>
                  </a:r>
                </a:p>
              </p:txBody>
            </p:sp>
          </mc:Fallback>
        </mc:AlternateContent>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766671"/>
              <a:ext cx="1697706" cy="148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18526" y="1172170"/>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94" y="1070239"/>
              <a:ext cx="1319140" cy="48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AutoShape 4"/>
          <p:cNvSpPr>
            <a:spLocks noChangeArrowheads="1"/>
          </p:cNvSpPr>
          <p:nvPr/>
        </p:nvSpPr>
        <p:spPr bwMode="gray">
          <a:xfrm>
            <a:off x="447214" y="95249"/>
            <a:ext cx="2903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PHÉP  QUAY</a:t>
            </a:r>
            <a:endParaRPr lang="vi-VN" sz="2000" b="1">
              <a:solidFill>
                <a:schemeClr val="bg1"/>
              </a:solidFill>
              <a:latin typeface="Arial" pitchFamily="34" charset="0"/>
              <a:cs typeface="Arial" pitchFamily="34" charset="0"/>
            </a:endParaRPr>
          </a:p>
        </p:txBody>
      </p:sp>
      <p:sp>
        <p:nvSpPr>
          <p:cNvPr id="17" name="TextBox 16"/>
          <p:cNvSpPr txBox="1"/>
          <p:nvPr/>
        </p:nvSpPr>
        <p:spPr>
          <a:xfrm>
            <a:off x="9009062" y="5151566"/>
            <a:ext cx="1257897" cy="307777"/>
          </a:xfrm>
          <a:prstGeom prst="rect">
            <a:avLst/>
          </a:prstGeom>
          <a:noFill/>
        </p:spPr>
        <p:txBody>
          <a:bodyPr wrap="square" rtlCol="0">
            <a:spAutoFit/>
          </a:bodyPr>
          <a:lstStyle/>
          <a:p>
            <a:pPr algn="ctr"/>
            <a:r>
              <a:rPr lang="en-US" sz="1400" b="1" smtClean="0">
                <a:solidFill>
                  <a:srgbClr val="C00000"/>
                </a:solidFill>
                <a:latin typeface="Arial" pitchFamily="34" charset="0"/>
                <a:cs typeface="Arial" pitchFamily="34" charset="0"/>
              </a:rPr>
              <a:t>Hình 1.22</a:t>
            </a:r>
            <a:endParaRPr lang="en-US" sz="14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150812" y="3067050"/>
                <a:ext cx="8001000" cy="840615"/>
              </a:xfrm>
              <a:prstGeom prst="rect">
                <a:avLst/>
              </a:prstGeom>
              <a:noFill/>
            </p:spPr>
            <p:txBody>
              <a:bodyPr wrap="square" rtlCol="0">
                <a:spAutoFit/>
              </a:bodyPr>
              <a:lstStyle/>
              <a:p>
                <a:pPr marL="342900" indent="-342900" algn="just">
                  <a:buFont typeface="Wingdings" pitchFamily="2" charset="2"/>
                  <a:buChar char="v"/>
                </a:pPr>
                <a:r>
                  <a:rPr lang="en-US" sz="2200" b="1" smtClean="0">
                    <a:solidFill>
                      <a:schemeClr val="tx1"/>
                    </a:solidFill>
                    <a:latin typeface="Arial" pitchFamily="34" charset="0"/>
                    <a:cs typeface="Arial" pitchFamily="34" charset="0"/>
                  </a:rPr>
                  <a:t>Tam giác ABC đều nên AB=AC và </a:t>
                </a:r>
                <a14:m>
                  <m:oMath xmlns:m="http://schemas.openxmlformats.org/officeDocument/2006/math">
                    <m:acc>
                      <m:accPr>
                        <m:chr m:val="̂"/>
                        <m:ctrlPr>
                          <a:rPr lang="en-US" sz="2200" b="1" i="1" smtClean="0">
                            <a:solidFill>
                              <a:schemeClr val="tx1"/>
                            </a:solidFill>
                            <a:latin typeface="Cambria Math"/>
                            <a:cs typeface="Arial" pitchFamily="34" charset="0"/>
                          </a:rPr>
                        </m:ctrlPr>
                      </m:accPr>
                      <m:e>
                        <m:r>
                          <a:rPr lang="en-US" sz="2200" b="1" i="1" smtClean="0">
                            <a:solidFill>
                              <a:schemeClr val="tx1"/>
                            </a:solidFill>
                            <a:latin typeface="Cambria Math"/>
                            <a:cs typeface="Arial" pitchFamily="34" charset="0"/>
                          </a:rPr>
                          <m:t>𝑩𝑨𝑪</m:t>
                        </m:r>
                      </m:e>
                    </m:acc>
                    <m:r>
                      <a:rPr lang="en-US" sz="2200" b="1" i="1" smtClean="0">
                        <a:solidFill>
                          <a:schemeClr val="tx1"/>
                        </a:solidFill>
                        <a:latin typeface="Cambria Math"/>
                        <a:cs typeface="Arial" pitchFamily="34" charset="0"/>
                      </a:rPr>
                      <m:t>=</m:t>
                    </m:r>
                    <m:sSup>
                      <m:sSupPr>
                        <m:ctrlPr>
                          <a:rPr lang="en-US" sz="2200" b="1" i="1" smtClean="0">
                            <a:solidFill>
                              <a:schemeClr val="tx1"/>
                            </a:solidFill>
                            <a:latin typeface="Cambria Math"/>
                            <a:cs typeface="Arial" pitchFamily="34" charset="0"/>
                          </a:rPr>
                        </m:ctrlPr>
                      </m:sSupPr>
                      <m:e>
                        <m:r>
                          <a:rPr lang="en-US" sz="2200" b="1" i="1" smtClean="0">
                            <a:solidFill>
                              <a:schemeClr val="tx1"/>
                            </a:solidFill>
                            <a:latin typeface="Cambria Math"/>
                            <a:cs typeface="Arial" pitchFamily="34" charset="0"/>
                          </a:rPr>
                          <m:t>𝟔𝟎</m:t>
                        </m:r>
                      </m:e>
                      <m:sup>
                        <m:r>
                          <a:rPr lang="en-US" sz="2200" b="1" i="1" smtClean="0">
                            <a:solidFill>
                              <a:schemeClr val="tx1"/>
                            </a:solidFill>
                            <a:latin typeface="Cambria Math"/>
                            <a:cs typeface="Arial" pitchFamily="34" charset="0"/>
                          </a:rPr>
                          <m:t>𝟎</m:t>
                        </m:r>
                      </m:sup>
                    </m:sSup>
                  </m:oMath>
                </a14:m>
                <a:r>
                  <a:rPr lang="en-US" sz="2200" b="1" smtClean="0">
                    <a:solidFill>
                      <a:schemeClr val="tx1"/>
                    </a:solidFill>
                    <a:latin typeface="Arial" pitchFamily="34" charset="0"/>
                    <a:cs typeface="Arial" pitchFamily="34" charset="0"/>
                  </a:rPr>
                  <a:t> . </a:t>
                </a:r>
                <a:br>
                  <a:rPr lang="en-US" sz="2200" b="1" smtClean="0">
                    <a:solidFill>
                      <a:schemeClr val="tx1"/>
                    </a:solidFill>
                    <a:latin typeface="Arial" pitchFamily="34" charset="0"/>
                    <a:cs typeface="Arial" pitchFamily="34" charset="0"/>
                  </a:rPr>
                </a:br>
                <a:r>
                  <a:rPr lang="en-US" sz="2200" b="1" smtClean="0">
                    <a:solidFill>
                      <a:schemeClr val="tx1"/>
                    </a:solidFill>
                    <a:latin typeface="Arial" pitchFamily="34" charset="0"/>
                    <a:cs typeface="Arial" pitchFamily="34" charset="0"/>
                  </a:rPr>
                  <a:t>Do đó phép quay </a:t>
                </a:r>
                <a14:m>
                  <m:oMath xmlns:m="http://schemas.openxmlformats.org/officeDocument/2006/math">
                    <m:sSub>
                      <m:sSubPr>
                        <m:ctrlPr>
                          <a:rPr lang="en-US" sz="2200" b="1" i="1" smtClean="0">
                            <a:solidFill>
                              <a:schemeClr val="tx1"/>
                            </a:solidFill>
                            <a:latin typeface="Cambria Math"/>
                            <a:cs typeface="Arial" pitchFamily="34" charset="0"/>
                          </a:rPr>
                        </m:ctrlPr>
                      </m:sSubPr>
                      <m:e>
                        <m:r>
                          <a:rPr lang="en-US" sz="2200" b="1" i="1" smtClean="0">
                            <a:solidFill>
                              <a:schemeClr val="tx1"/>
                            </a:solidFill>
                            <a:latin typeface="Cambria Math"/>
                            <a:cs typeface="Arial" pitchFamily="34" charset="0"/>
                          </a:rPr>
                          <m:t>𝑸</m:t>
                        </m:r>
                      </m:e>
                      <m:sub>
                        <m:r>
                          <a:rPr lang="en-US" sz="2200" b="1" i="1" smtClean="0">
                            <a:solidFill>
                              <a:schemeClr val="tx1"/>
                            </a:solidFill>
                            <a:latin typeface="Cambria Math"/>
                            <a:cs typeface="Arial" pitchFamily="34" charset="0"/>
                          </a:rPr>
                          <m:t>(</m:t>
                        </m:r>
                        <m:r>
                          <a:rPr lang="en-US" sz="2200" b="1" i="1" smtClean="0">
                            <a:solidFill>
                              <a:schemeClr val="tx1"/>
                            </a:solidFill>
                            <a:latin typeface="Cambria Math"/>
                            <a:cs typeface="Arial" pitchFamily="34" charset="0"/>
                          </a:rPr>
                          <m:t>𝑨</m:t>
                        </m:r>
                        <m:r>
                          <a:rPr lang="en-US" sz="2200" b="1" i="1" smtClean="0">
                            <a:solidFill>
                              <a:schemeClr val="tx1"/>
                            </a:solidFill>
                            <a:latin typeface="Cambria Math"/>
                            <a:cs typeface="Arial" pitchFamily="34" charset="0"/>
                          </a:rPr>
                          <m:t>,</m:t>
                        </m:r>
                        <m:sSup>
                          <m:sSupPr>
                            <m:ctrlPr>
                              <a:rPr lang="en-US" sz="2200" b="1" i="1" smtClean="0">
                                <a:solidFill>
                                  <a:schemeClr val="tx1"/>
                                </a:solidFill>
                                <a:latin typeface="Cambria Math"/>
                                <a:cs typeface="Arial" pitchFamily="34" charset="0"/>
                              </a:rPr>
                            </m:ctrlPr>
                          </m:sSupPr>
                          <m:e>
                            <m:r>
                              <a:rPr lang="en-US" sz="2200" b="1" i="1" smtClean="0">
                                <a:solidFill>
                                  <a:schemeClr val="tx1"/>
                                </a:solidFill>
                                <a:latin typeface="Cambria Math"/>
                                <a:cs typeface="Arial" pitchFamily="34" charset="0"/>
                              </a:rPr>
                              <m:t>𝟔𝟎</m:t>
                            </m:r>
                          </m:e>
                          <m:sup>
                            <m:r>
                              <a:rPr lang="en-US" sz="2200" b="1" i="1" smtClean="0">
                                <a:solidFill>
                                  <a:schemeClr val="tx1"/>
                                </a:solidFill>
                                <a:latin typeface="Cambria Math"/>
                                <a:cs typeface="Arial" pitchFamily="34" charset="0"/>
                              </a:rPr>
                              <m:t>𝟎</m:t>
                            </m:r>
                          </m:sup>
                        </m:sSup>
                        <m:r>
                          <a:rPr lang="en-US" sz="2200" b="1" i="1" smtClean="0">
                            <a:solidFill>
                              <a:schemeClr val="tx1"/>
                            </a:solidFill>
                            <a:latin typeface="Cambria Math"/>
                            <a:cs typeface="Arial" pitchFamily="34" charset="0"/>
                          </a:rPr>
                          <m:t>)</m:t>
                        </m:r>
                      </m:sub>
                    </m:sSub>
                  </m:oMath>
                </a14:m>
                <a:r>
                  <a:rPr lang="en-US" sz="2200" b="1" smtClean="0">
                    <a:solidFill>
                      <a:schemeClr val="tx1"/>
                    </a:solidFill>
                    <a:latin typeface="Arial" pitchFamily="34" charset="0"/>
                    <a:cs typeface="Arial" pitchFamily="34" charset="0"/>
                  </a:rPr>
                  <a:t> </a:t>
                </a:r>
                <a:r>
                  <a:rPr lang="vi-VN" sz="2200" b="1">
                    <a:solidFill>
                      <a:schemeClr val="tx1"/>
                    </a:solidFill>
                    <a:latin typeface="Arial" pitchFamily="34" charset="0"/>
                    <a:cs typeface="Arial" pitchFamily="34" charset="0"/>
                  </a:rPr>
                  <a:t>biến điểm B thành điểm C.</a:t>
                </a:r>
              </a:p>
            </p:txBody>
          </p:sp>
        </mc:Choice>
        <mc:Fallback xmlns="">
          <p:sp>
            <p:nvSpPr>
              <p:cNvPr id="13" name="TextBox 12"/>
              <p:cNvSpPr txBox="1">
                <a:spLocks noRot="1" noChangeAspect="1" noMove="1" noResize="1" noEditPoints="1" noAdjustHandles="1" noChangeArrowheads="1" noChangeShapeType="1" noTextEdit="1"/>
              </p:cNvSpPr>
              <p:nvPr/>
            </p:nvSpPr>
            <p:spPr>
              <a:xfrm>
                <a:off x="150812" y="3067050"/>
                <a:ext cx="8001000" cy="840615"/>
              </a:xfrm>
              <a:prstGeom prst="rect">
                <a:avLst/>
              </a:prstGeom>
              <a:blipFill rotWithShape="1">
                <a:blip r:embed="rId7"/>
                <a:stretch>
                  <a:fillRect l="-838" t="-2899" r="-3049" b="-6522"/>
                </a:stretch>
              </a:blipFill>
            </p:spPr>
            <p:txBody>
              <a:bodyPr/>
              <a:lstStyle/>
              <a:p>
                <a:r>
                  <a:rPr lang="en-US">
                    <a:noFill/>
                  </a:rPr>
                  <a:t> </a:t>
                </a:r>
              </a:p>
            </p:txBody>
          </p:sp>
        </mc:Fallback>
      </mc:AlternateContent>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5612" y="2667000"/>
            <a:ext cx="405765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5612" y="2667000"/>
            <a:ext cx="277177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TextBox 17"/>
              <p:cNvSpPr txBox="1"/>
              <p:nvPr/>
            </p:nvSpPr>
            <p:spPr>
              <a:xfrm>
                <a:off x="436101" y="3886395"/>
                <a:ext cx="7247398" cy="780855"/>
              </a:xfrm>
              <a:prstGeom prst="rect">
                <a:avLst/>
              </a:prstGeom>
              <a:noFill/>
            </p:spPr>
            <p:txBody>
              <a:bodyPr wrap="square" rtlCol="0">
                <a:spAutoFit/>
              </a:bodyPr>
              <a:lstStyle/>
              <a:p>
                <a:pPr algn="just"/>
                <a:r>
                  <a:rPr lang="en-US" sz="2200" b="1" smtClean="0">
                    <a:latin typeface="Arial" pitchFamily="34" charset="0"/>
                    <a:cs typeface="Arial" pitchFamily="34" charset="0"/>
                  </a:rPr>
                  <a:t>Vì D là ảnh của C qua phép quay Q(A, 60°) nên </a:t>
                </a:r>
                <a14:m>
                  <m:oMath xmlns:m="http://schemas.openxmlformats.org/officeDocument/2006/math">
                    <m:r>
                      <a:rPr lang="en-US" sz="2200" b="1" i="1" smtClean="0">
                        <a:latin typeface="Cambria Math"/>
                        <a:cs typeface="Arial" pitchFamily="34" charset="0"/>
                      </a:rPr>
                      <m:t>𝑨𝑪</m:t>
                    </m:r>
                    <m:r>
                      <a:rPr lang="en-US" sz="2200" b="1" i="1" smtClean="0">
                        <a:latin typeface="Cambria Math"/>
                        <a:cs typeface="Arial" pitchFamily="34" charset="0"/>
                      </a:rPr>
                      <m:t> = </m:t>
                    </m:r>
                    <m:r>
                      <a:rPr lang="en-US" sz="2200" b="1" i="1">
                        <a:latin typeface="Cambria Math"/>
                        <a:cs typeface="Arial" pitchFamily="34" charset="0"/>
                      </a:rPr>
                      <m:t>𝑨𝑫</m:t>
                    </m:r>
                  </m:oMath>
                </a14:m>
                <a:r>
                  <a:rPr lang="en-US" sz="2200" b="1">
                    <a:latin typeface="Arial" pitchFamily="34" charset="0"/>
                    <a:cs typeface="Arial" pitchFamily="34" charset="0"/>
                  </a:rPr>
                  <a:t> </a:t>
                </a:r>
                <a:r>
                  <a:rPr lang="en-US" sz="2200" b="1" smtClean="0">
                    <a:latin typeface="Arial" pitchFamily="34" charset="0"/>
                    <a:cs typeface="Arial" pitchFamily="34" charset="0"/>
                  </a:rPr>
                  <a:t>và </a:t>
                </a:r>
                <a14:m>
                  <m:oMath xmlns:m="http://schemas.openxmlformats.org/officeDocument/2006/math">
                    <m:acc>
                      <m:accPr>
                        <m:chr m:val="̂"/>
                        <m:ctrlPr>
                          <a:rPr lang="en-US" sz="2200" b="1" i="1">
                            <a:latin typeface="Cambria Math"/>
                            <a:cs typeface="Arial" pitchFamily="34" charset="0"/>
                          </a:rPr>
                        </m:ctrlPr>
                      </m:accPr>
                      <m:e>
                        <m:r>
                          <a:rPr lang="en-US" sz="2200" b="1" i="1" smtClean="0">
                            <a:latin typeface="Cambria Math"/>
                            <a:cs typeface="Arial" pitchFamily="34" charset="0"/>
                          </a:rPr>
                          <m:t>𝑪</m:t>
                        </m:r>
                        <m:r>
                          <a:rPr lang="en-US" sz="2200" b="1" i="1">
                            <a:latin typeface="Cambria Math"/>
                            <a:cs typeface="Arial" pitchFamily="34" charset="0"/>
                          </a:rPr>
                          <m:t>𝑨</m:t>
                        </m:r>
                        <m:r>
                          <a:rPr lang="en-US" sz="2200" b="1" i="1" smtClean="0">
                            <a:latin typeface="Cambria Math"/>
                            <a:cs typeface="Arial" pitchFamily="34" charset="0"/>
                          </a:rPr>
                          <m:t>𝑫</m:t>
                        </m:r>
                      </m:e>
                    </m:acc>
                    <m:r>
                      <a:rPr lang="en-US" sz="2200" b="1" i="1">
                        <a:latin typeface="Cambria Math"/>
                        <a:cs typeface="Arial" pitchFamily="34" charset="0"/>
                      </a:rPr>
                      <m:t>=</m:t>
                    </m:r>
                    <m:sSup>
                      <m:sSupPr>
                        <m:ctrlPr>
                          <a:rPr lang="en-US" sz="2200" b="1" i="1">
                            <a:latin typeface="Cambria Math"/>
                            <a:cs typeface="Arial" pitchFamily="34" charset="0"/>
                          </a:rPr>
                        </m:ctrlPr>
                      </m:sSupPr>
                      <m:e>
                        <m:r>
                          <a:rPr lang="en-US" sz="2200" b="1" i="1">
                            <a:latin typeface="Cambria Math"/>
                            <a:cs typeface="Arial" pitchFamily="34" charset="0"/>
                          </a:rPr>
                          <m:t>𝟔𝟎</m:t>
                        </m:r>
                      </m:e>
                      <m:sup>
                        <m:r>
                          <a:rPr lang="en-US" sz="2200" b="1" i="1">
                            <a:latin typeface="Cambria Math"/>
                            <a:cs typeface="Arial" pitchFamily="34" charset="0"/>
                          </a:rPr>
                          <m:t>𝟎</m:t>
                        </m:r>
                      </m:sup>
                    </m:sSup>
                  </m:oMath>
                </a14:m>
                <a:endParaRPr lang="vi-VN" sz="2200" b="1">
                  <a:solidFill>
                    <a:schemeClr val="tx1"/>
                  </a:solidFill>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36101" y="3886395"/>
                <a:ext cx="7247398" cy="780855"/>
              </a:xfrm>
              <a:prstGeom prst="rect">
                <a:avLst/>
              </a:prstGeom>
              <a:blipFill rotWithShape="1">
                <a:blip r:embed="rId10"/>
                <a:stretch>
                  <a:fillRect l="-1094" t="-3906" r="-1178" b="-14844"/>
                </a:stretch>
              </a:blipFill>
            </p:spPr>
            <p:txBody>
              <a:bodyPr/>
              <a:lstStyle/>
              <a:p>
                <a:r>
                  <a:rPr lang="en-US">
                    <a:noFill/>
                  </a:rPr>
                  <a:t> </a:t>
                </a:r>
              </a:p>
            </p:txBody>
          </p:sp>
        </mc:Fallback>
      </mc:AlternateContent>
      <p:sp>
        <p:nvSpPr>
          <p:cNvPr id="19" name="TextBox 18"/>
          <p:cNvSpPr txBox="1"/>
          <p:nvPr/>
        </p:nvSpPr>
        <p:spPr>
          <a:xfrm>
            <a:off x="436101" y="4667250"/>
            <a:ext cx="7685548" cy="430887"/>
          </a:xfrm>
          <a:prstGeom prst="rect">
            <a:avLst/>
          </a:prstGeom>
          <a:noFill/>
        </p:spPr>
        <p:txBody>
          <a:bodyPr wrap="square" rtlCol="0">
            <a:spAutoFit/>
          </a:bodyPr>
          <a:lstStyle/>
          <a:p>
            <a:pPr algn="just"/>
            <a:r>
              <a:rPr lang="vi-VN" sz="2200" b="1">
                <a:latin typeface="Arial" pitchFamily="34" charset="0"/>
                <a:cs typeface="Arial" pitchFamily="34" charset="0"/>
              </a:rPr>
              <a:t>Khi đó tam giác ACD là tam giác đều nên AC = AD = DC.</a:t>
            </a:r>
            <a:endParaRPr lang="vi-VN" sz="2200" b="1">
              <a:solidFill>
                <a:schemeClr val="tx1"/>
              </a:solidFill>
              <a:latin typeface="Arial" pitchFamily="34" charset="0"/>
              <a:cs typeface="Arial" pitchFamily="34" charset="0"/>
            </a:endParaRPr>
          </a:p>
        </p:txBody>
      </p:sp>
      <p:sp>
        <p:nvSpPr>
          <p:cNvPr id="20" name="TextBox 19"/>
          <p:cNvSpPr txBox="1"/>
          <p:nvPr/>
        </p:nvSpPr>
        <p:spPr>
          <a:xfrm>
            <a:off x="436101" y="5124450"/>
            <a:ext cx="7247398" cy="430887"/>
          </a:xfrm>
          <a:prstGeom prst="rect">
            <a:avLst/>
          </a:prstGeom>
          <a:noFill/>
        </p:spPr>
        <p:txBody>
          <a:bodyPr wrap="square" rtlCol="0">
            <a:spAutoFit/>
          </a:bodyPr>
          <a:lstStyle/>
          <a:p>
            <a:pPr algn="just"/>
            <a:r>
              <a:rPr lang="vi-VN" sz="2200" b="1">
                <a:latin typeface="Arial" pitchFamily="34" charset="0"/>
                <a:cs typeface="Arial" pitchFamily="34" charset="0"/>
              </a:rPr>
              <a:t>Do đó, AB = BC = CD = AD, suy ra </a:t>
            </a:r>
            <a:r>
              <a:rPr lang="vi-VN" sz="2200" b="1" smtClean="0">
                <a:latin typeface="Arial" pitchFamily="34" charset="0"/>
                <a:cs typeface="Arial" pitchFamily="34" charset="0"/>
              </a:rPr>
              <a:t>ABCD </a:t>
            </a:r>
            <a:r>
              <a:rPr lang="vi-VN" sz="2200" b="1">
                <a:latin typeface="Arial" pitchFamily="34" charset="0"/>
                <a:cs typeface="Arial" pitchFamily="34" charset="0"/>
              </a:rPr>
              <a:t>là hình thoi.</a:t>
            </a:r>
            <a:endParaRPr lang="vi-VN" sz="2200" b="1">
              <a:solidFill>
                <a:schemeClr val="tx1"/>
              </a:solidFill>
              <a:latin typeface="Arial" pitchFamily="34" charset="0"/>
              <a:cs typeface="Arial" pitchFamily="34" charset="0"/>
            </a:endParaRPr>
          </a:p>
        </p:txBody>
      </p:sp>
      <p:sp>
        <p:nvSpPr>
          <p:cNvPr id="21" name="TextBox 20"/>
          <p:cNvSpPr txBox="1"/>
          <p:nvPr/>
        </p:nvSpPr>
        <p:spPr>
          <a:xfrm>
            <a:off x="436101" y="5581650"/>
            <a:ext cx="11133598" cy="769441"/>
          </a:xfrm>
          <a:prstGeom prst="rect">
            <a:avLst/>
          </a:prstGeom>
          <a:noFill/>
        </p:spPr>
        <p:txBody>
          <a:bodyPr wrap="square" rtlCol="0">
            <a:spAutoFit/>
          </a:bodyPr>
          <a:lstStyle/>
          <a:p>
            <a:pPr algn="just"/>
            <a:r>
              <a:rPr lang="vi-VN" sz="2200" b="1">
                <a:latin typeface="Arial" pitchFamily="34" charset="0"/>
                <a:cs typeface="Arial" pitchFamily="34" charset="0"/>
              </a:rPr>
              <a:t>Khi đó hai đường </a:t>
            </a:r>
            <a:r>
              <a:rPr lang="en-US" sz="2200" b="1" smtClean="0">
                <a:latin typeface="Arial" pitchFamily="34" charset="0"/>
                <a:cs typeface="Arial" pitchFamily="34" charset="0"/>
              </a:rPr>
              <a:t>chéo</a:t>
            </a:r>
            <a:r>
              <a:rPr lang="vi-VN" sz="2200" b="1" smtClean="0">
                <a:latin typeface="Arial" pitchFamily="34" charset="0"/>
                <a:cs typeface="Arial" pitchFamily="34" charset="0"/>
              </a:rPr>
              <a:t> </a:t>
            </a:r>
            <a:r>
              <a:rPr lang="vi-VN" sz="2200" b="1">
                <a:latin typeface="Arial" pitchFamily="34" charset="0"/>
                <a:cs typeface="Arial" pitchFamily="34" charset="0"/>
              </a:rPr>
              <a:t>AC và BD vuông góc với nhau và cắt nhau tại trung điểm của mỗi đường nên AC là đường trung trực của đoạn thẳng BD.</a:t>
            </a:r>
            <a:endParaRPr lang="vi-VN" sz="2200" b="1">
              <a:solidFill>
                <a:schemeClr val="tx1"/>
              </a:solidFill>
              <a:latin typeface="Arial" pitchFamily="34" charset="0"/>
              <a:cs typeface="Arial" pitchFamily="34" charset="0"/>
            </a:endParaRPr>
          </a:p>
        </p:txBody>
      </p:sp>
      <p:sp>
        <p:nvSpPr>
          <p:cNvPr id="22" name="TextBox 21"/>
          <p:cNvSpPr txBox="1"/>
          <p:nvPr/>
        </p:nvSpPr>
        <p:spPr>
          <a:xfrm>
            <a:off x="436101" y="6343650"/>
            <a:ext cx="11133598" cy="430887"/>
          </a:xfrm>
          <a:prstGeom prst="rect">
            <a:avLst/>
          </a:prstGeom>
          <a:noFill/>
        </p:spPr>
        <p:txBody>
          <a:bodyPr wrap="square" rtlCol="0">
            <a:spAutoFit/>
          </a:bodyPr>
          <a:lstStyle/>
          <a:p>
            <a:pPr algn="just"/>
            <a:r>
              <a:rPr lang="en-US" sz="2200" b="1" smtClean="0">
                <a:latin typeface="Arial" pitchFamily="34" charset="0"/>
                <a:cs typeface="Arial" pitchFamily="34" charset="0"/>
              </a:rPr>
              <a:t>Vậy </a:t>
            </a:r>
            <a:r>
              <a:rPr lang="vi-VN" sz="2200" b="1" smtClean="0">
                <a:latin typeface="Arial" pitchFamily="34" charset="0"/>
                <a:cs typeface="Arial" pitchFamily="34" charset="0"/>
              </a:rPr>
              <a:t>B </a:t>
            </a:r>
            <a:r>
              <a:rPr lang="vi-VN" sz="2200" b="1">
                <a:latin typeface="Arial" pitchFamily="34" charset="0"/>
                <a:cs typeface="Arial" pitchFamily="34" charset="0"/>
              </a:rPr>
              <a:t>là ảnh của D qua phép đối xứng trục AC.</a:t>
            </a:r>
            <a:endParaRPr lang="vi-VN" sz="2200" b="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6036373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wipe(left)">
                                      <p:cBhvr>
                                        <p:cTn id="11" dur="500"/>
                                        <p:tgtEl>
                                          <p:spTgt spid="409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wipe(left)">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337" y="2334124"/>
            <a:ext cx="1395475"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89088" y="718497"/>
            <a:ext cx="11558425" cy="1491303"/>
            <a:chOff x="289088" y="762000"/>
            <a:chExt cx="11558425" cy="1491303"/>
          </a:xfrm>
        </p:grpSpPr>
        <p:sp>
          <p:nvSpPr>
            <p:cNvPr id="17" name="Rounded Rectangle 16"/>
            <p:cNvSpPr/>
            <p:nvPr/>
          </p:nvSpPr>
          <p:spPr>
            <a:xfrm>
              <a:off x="289088" y="762000"/>
              <a:ext cx="11558425" cy="149130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66264" y="859988"/>
              <a:ext cx="11324098" cy="1292662"/>
            </a:xfrm>
            <a:prstGeom prst="rect">
              <a:avLst/>
            </a:prstGeom>
            <a:noFill/>
          </p:spPr>
          <p:txBody>
            <a:bodyPr wrap="square" rtlCol="0">
              <a:spAutoFit/>
            </a:bodyPr>
            <a:lstStyle/>
            <a:p>
              <a:r>
                <a:rPr lang="en-US" sz="2600" b="1" smtClean="0">
                  <a:latin typeface="Arial" pitchFamily="34" charset="0"/>
                  <a:cs typeface="Arial" pitchFamily="34" charset="0"/>
                </a:rPr>
                <a:t>	     Khi mặt bàn ăn quay, mặc dù các đĩa thức ăn trên bàn đều dịch chuyển tới vị trí mới nhưng khoảng cách giữa hai đĩa thức ăn có bị thay đổi hay không?</a:t>
              </a:r>
              <a:endParaRPr lang="vi-VN" sz="2600" b="1">
                <a:latin typeface="Arial" pitchFamily="34" charset="0"/>
                <a:cs typeface="Arial" pitchFamily="34" charset="0"/>
              </a:endParaRP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310140" y="793016"/>
              <a:ext cx="1662545" cy="55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AutoShape 4"/>
          <p:cNvSpPr>
            <a:spLocks noChangeArrowheads="1"/>
          </p:cNvSpPr>
          <p:nvPr/>
        </p:nvSpPr>
        <p:spPr bwMode="gray">
          <a:xfrm>
            <a:off x="447214" y="95249"/>
            <a:ext cx="4334151"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2 . TÍNH CHẤT CỦA PHÉP QUAY </a:t>
            </a:r>
            <a:endParaRPr lang="vi-VN" sz="1800" b="1">
              <a:solidFill>
                <a:schemeClr val="bg1"/>
              </a:solidFill>
              <a:latin typeface="Arial" pitchFamily="34" charset="0"/>
              <a:cs typeface="Arial" pitchFamily="34" charset="0"/>
            </a:endParaRPr>
          </a:p>
        </p:txBody>
      </p:sp>
      <p:sp>
        <p:nvSpPr>
          <p:cNvPr id="15" name="TextBox 14"/>
          <p:cNvSpPr txBox="1"/>
          <p:nvPr/>
        </p:nvSpPr>
        <p:spPr>
          <a:xfrm>
            <a:off x="760412" y="2819400"/>
            <a:ext cx="6248400" cy="769441"/>
          </a:xfrm>
          <a:prstGeom prst="rect">
            <a:avLst/>
          </a:prstGeom>
          <a:noFill/>
        </p:spPr>
        <p:txBody>
          <a:bodyPr wrap="square" rtlCol="0">
            <a:spAutoFit/>
          </a:bodyPr>
          <a:lstStyle/>
          <a:p>
            <a:pPr marL="342900" indent="-342900" algn="just">
              <a:buFont typeface="Wingdings" pitchFamily="2" charset="2"/>
              <a:buChar char="v"/>
            </a:pPr>
            <a:r>
              <a:rPr lang="vi-VN" sz="2200" b="1">
                <a:latin typeface="Arial" pitchFamily="34" charset="0"/>
                <a:cs typeface="Arial" pitchFamily="34" charset="0"/>
              </a:rPr>
              <a:t>Khoảng cách giữa hai đĩa thức ăn không bị thay đổi khi mặt bàn ăn quay.</a:t>
            </a:r>
            <a:endParaRPr lang="vi-VN" sz="2200" b="1">
              <a:solidFill>
                <a:schemeClr val="tx1"/>
              </a:solidFill>
              <a:latin typeface="Arial" pitchFamily="34" charset="0"/>
              <a:cs typeface="Arial" pitchFamily="34" charset="0"/>
            </a:endParaRPr>
          </a:p>
        </p:txBody>
      </p:sp>
      <p:grpSp>
        <p:nvGrpSpPr>
          <p:cNvPr id="3" name="Group 2"/>
          <p:cNvGrpSpPr/>
          <p:nvPr/>
        </p:nvGrpSpPr>
        <p:grpSpPr>
          <a:xfrm>
            <a:off x="7581900" y="2438400"/>
            <a:ext cx="4292600" cy="2566987"/>
            <a:chOff x="7581900" y="2438400"/>
            <a:chExt cx="4292600" cy="2566987"/>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900" y="2438400"/>
              <a:ext cx="42926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857" b="81143" l="16000" r="86000"/>
                      </a14:imgEffect>
                    </a14:imgLayer>
                  </a14:imgProps>
                </a:ext>
                <a:ext uri="{28A0092B-C50C-407E-A947-70E740481C1C}">
                  <a14:useLocalDpi xmlns:a14="http://schemas.microsoft.com/office/drawing/2010/main" val="0"/>
                </a:ext>
              </a:extLst>
            </a:blip>
            <a:srcRect l="16130" t="22285" r="14204" b="19285"/>
            <a:stretch/>
          </p:blipFill>
          <p:spPr bwMode="auto">
            <a:xfrm>
              <a:off x="9252794" y="3958203"/>
              <a:ext cx="666961" cy="43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9857" b="81143" l="16000" r="86000"/>
                      </a14:imgEffect>
                    </a14:imgLayer>
                  </a14:imgProps>
                </a:ext>
                <a:ext uri="{28A0092B-C50C-407E-A947-70E740481C1C}">
                  <a14:useLocalDpi xmlns:a14="http://schemas.microsoft.com/office/drawing/2010/main" val="0"/>
                </a:ext>
              </a:extLst>
            </a:blip>
            <a:srcRect l="16130" t="22285" r="14204" b="19285"/>
            <a:stretch/>
          </p:blipFill>
          <p:spPr bwMode="auto">
            <a:xfrm>
              <a:off x="10624394" y="3670369"/>
              <a:ext cx="666961" cy="43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9857" b="81143" l="16000" r="86000"/>
                      </a14:imgEffect>
                    </a14:imgLayer>
                  </a14:imgProps>
                </a:ext>
                <a:ext uri="{28A0092B-C50C-407E-A947-70E740481C1C}">
                  <a14:useLocalDpi xmlns:a14="http://schemas.microsoft.com/office/drawing/2010/main" val="0"/>
                </a:ext>
              </a:extLst>
            </a:blip>
            <a:srcRect l="16130" t="22285" r="14204" b="19285"/>
            <a:stretch/>
          </p:blipFill>
          <p:spPr bwMode="auto">
            <a:xfrm>
              <a:off x="7923212" y="3523135"/>
              <a:ext cx="666961" cy="43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07051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28294" y="781050"/>
            <a:ext cx="11493830" cy="3959782"/>
            <a:chOff x="461399" y="2743200"/>
            <a:chExt cx="11493830" cy="3959782"/>
          </a:xfrm>
        </p:grpSpPr>
        <p:grpSp>
          <p:nvGrpSpPr>
            <p:cNvPr id="15" name="Group 14"/>
            <p:cNvGrpSpPr/>
            <p:nvPr/>
          </p:nvGrpSpPr>
          <p:grpSpPr>
            <a:xfrm>
              <a:off x="461399" y="2743200"/>
              <a:ext cx="11125201" cy="3805576"/>
              <a:chOff x="461399" y="2743200"/>
              <a:chExt cx="11125201" cy="3805576"/>
            </a:xfrm>
          </p:grpSpPr>
          <p:sp>
            <p:nvSpPr>
              <p:cNvPr id="18" name="Rounded Rectangle 17"/>
              <p:cNvSpPr/>
              <p:nvPr/>
            </p:nvSpPr>
            <p:spPr>
              <a:xfrm>
                <a:off x="461399" y="2743200"/>
                <a:ext cx="11125201" cy="3805576"/>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9" name="TextBox 18"/>
              <p:cNvSpPr txBox="1"/>
              <p:nvPr/>
            </p:nvSpPr>
            <p:spPr>
              <a:xfrm>
                <a:off x="531813" y="2743200"/>
                <a:ext cx="4038600" cy="461665"/>
              </a:xfrm>
              <a:prstGeom prst="rect">
                <a:avLst/>
              </a:prstGeom>
              <a:noFill/>
            </p:spPr>
            <p:txBody>
              <a:bodyPr wrap="square" rtlCol="0">
                <a:spAutoFit/>
              </a:bodyPr>
              <a:lstStyle/>
              <a:p>
                <a:pPr marL="457200" indent="-457200">
                  <a:buFont typeface="Wingdings" pitchFamily="2" charset="2"/>
                  <a:buChar char="q"/>
                </a:pPr>
                <a:r>
                  <a:rPr lang="en-US" b="1" smtClean="0">
                    <a:solidFill>
                      <a:schemeClr val="tx1"/>
                    </a:solidFill>
                    <a:latin typeface="Arial" pitchFamily="34" charset="0"/>
                    <a:cs typeface="Arial" pitchFamily="34" charset="0"/>
                  </a:rPr>
                  <a:t>Phép quay biến :</a:t>
                </a:r>
                <a:endParaRPr lang="vi-VN" b="1">
                  <a:solidFill>
                    <a:schemeClr val="tx1"/>
                  </a:solidFill>
                  <a:latin typeface="Arial" pitchFamily="34" charset="0"/>
                  <a:cs typeface="Arial" pitchFamily="34" charset="0"/>
                </a:endParaRPr>
              </a:p>
            </p:txBody>
          </p:sp>
          <p:sp>
            <p:nvSpPr>
              <p:cNvPr id="20" name="TextBox 19"/>
              <p:cNvSpPr txBox="1"/>
              <p:nvPr/>
            </p:nvSpPr>
            <p:spPr>
              <a:xfrm>
                <a:off x="974823" y="3117118"/>
                <a:ext cx="10377389" cy="461665"/>
              </a:xfrm>
              <a:prstGeom prst="rect">
                <a:avLst/>
              </a:prstGeom>
              <a:noFill/>
            </p:spPr>
            <p:txBody>
              <a:bodyPr wrap="square" rtlCol="0">
                <a:spAutoFit/>
              </a:bodyPr>
              <a:lstStyle/>
              <a:p>
                <a:pPr marL="342900" indent="-342900">
                  <a:buFont typeface="Arial" pitchFamily="34" charset="0"/>
                  <a:buChar char="•"/>
                </a:pPr>
                <a:r>
                  <a:rPr lang="vi-VN" b="1">
                    <a:latin typeface="Arial" pitchFamily="34" charset="0"/>
                    <a:cs typeface="Arial" pitchFamily="34" charset="0"/>
                  </a:rPr>
                  <a:t>Đoạn thẳng thành đoạn thẳng bằng </a:t>
                </a:r>
                <a:r>
                  <a:rPr lang="vi-VN" b="1" smtClean="0">
                    <a:latin typeface="Arial" pitchFamily="34" charset="0"/>
                    <a:cs typeface="Arial" pitchFamily="34" charset="0"/>
                  </a:rPr>
                  <a:t>nó</a:t>
                </a:r>
                <a:endParaRPr lang="vi-VN" b="1">
                  <a:solidFill>
                    <a:schemeClr val="tx1"/>
                  </a:solidFill>
                  <a:latin typeface="Arial" pitchFamily="34" charset="0"/>
                  <a:cs typeface="Arial" pitchFamily="34" charset="0"/>
                </a:endParaRPr>
              </a:p>
            </p:txBody>
          </p:sp>
        </p:grpSp>
        <p:pic>
          <p:nvPicPr>
            <p:cNvPr id="17"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00" b="100000" l="200" r="99800"/>
                      </a14:imgEffect>
                    </a14:imgLayer>
                  </a14:imgProps>
                </a:ext>
                <a:ext uri="{28A0092B-C50C-407E-A947-70E740481C1C}">
                  <a14:useLocalDpi xmlns:a14="http://schemas.microsoft.com/office/drawing/2010/main" val="0"/>
                </a:ext>
              </a:extLst>
            </a:blip>
            <a:srcRect l="6481" r="17948" b="22746"/>
            <a:stretch/>
          </p:blipFill>
          <p:spPr bwMode="auto">
            <a:xfrm>
              <a:off x="10804804" y="5526913"/>
              <a:ext cx="1150425" cy="1176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p:cNvSpPr txBox="1"/>
          <p:nvPr/>
        </p:nvSpPr>
        <p:spPr>
          <a:xfrm>
            <a:off x="941718" y="1631218"/>
            <a:ext cx="10377389" cy="461665"/>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T</a:t>
            </a:r>
            <a:r>
              <a:rPr lang="vi-VN" b="1" smtClean="0">
                <a:latin typeface="Arial" pitchFamily="34" charset="0"/>
                <a:cs typeface="Arial" pitchFamily="34" charset="0"/>
              </a:rPr>
              <a:t>am </a:t>
            </a:r>
            <a:r>
              <a:rPr lang="vi-VN" b="1">
                <a:latin typeface="Arial" pitchFamily="34" charset="0"/>
                <a:cs typeface="Arial" pitchFamily="34" charset="0"/>
              </a:rPr>
              <a:t>giác thành tam giác bằng nó </a:t>
            </a:r>
            <a:endParaRPr lang="vi-VN" b="1">
              <a:solidFill>
                <a:schemeClr val="tx1"/>
              </a:solidFill>
              <a:latin typeface="Arial" pitchFamily="34" charset="0"/>
              <a:cs typeface="Arial" pitchFamily="34" charset="0"/>
            </a:endParaRPr>
          </a:p>
        </p:txBody>
      </p:sp>
      <p:sp>
        <p:nvSpPr>
          <p:cNvPr id="23" name="TextBox 22"/>
          <p:cNvSpPr txBox="1"/>
          <p:nvPr/>
        </p:nvSpPr>
        <p:spPr>
          <a:xfrm>
            <a:off x="941718" y="2069987"/>
            <a:ext cx="10377389" cy="830997"/>
          </a:xfrm>
          <a:prstGeom prst="rect">
            <a:avLst/>
          </a:prstGeom>
          <a:noFill/>
        </p:spPr>
        <p:txBody>
          <a:bodyPr wrap="square" rtlCol="0">
            <a:spAutoFit/>
          </a:bodyPr>
          <a:lstStyle/>
          <a:p>
            <a:pPr marL="342900" indent="-342900">
              <a:buFont typeface="Arial" pitchFamily="34" charset="0"/>
              <a:buChar char="•"/>
            </a:pPr>
            <a:r>
              <a:rPr lang="en-US" b="1">
                <a:latin typeface="Arial" pitchFamily="34" charset="0"/>
                <a:cs typeface="Arial" pitchFamily="34" charset="0"/>
              </a:rPr>
              <a:t>Đ</a:t>
            </a:r>
            <a:r>
              <a:rPr lang="vi-VN" b="1" smtClean="0">
                <a:latin typeface="Arial" pitchFamily="34" charset="0"/>
                <a:cs typeface="Arial" pitchFamily="34" charset="0"/>
              </a:rPr>
              <a:t>ường </a:t>
            </a:r>
            <a:r>
              <a:rPr lang="vi-VN" b="1">
                <a:latin typeface="Arial" pitchFamily="34" charset="0"/>
                <a:cs typeface="Arial" pitchFamily="34" charset="0"/>
              </a:rPr>
              <a:t>tròn thành đường tròn các cùng bán kính và có tâm là ảnh của tâm</a:t>
            </a:r>
            <a:endParaRPr lang="vi-VN" b="1">
              <a:solidFill>
                <a:schemeClr val="tx1"/>
              </a:solidFill>
              <a:latin typeface="Arial" pitchFamily="34" charset="0"/>
              <a:cs typeface="Arial" pitchFamily="34" charset="0"/>
            </a:endParaRPr>
          </a:p>
        </p:txBody>
      </p:sp>
      <p:sp>
        <p:nvSpPr>
          <p:cNvPr id="24" name="TextBox 23"/>
          <p:cNvSpPr txBox="1"/>
          <p:nvPr/>
        </p:nvSpPr>
        <p:spPr>
          <a:xfrm>
            <a:off x="941718" y="2878089"/>
            <a:ext cx="10377389"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B</a:t>
            </a:r>
            <a:r>
              <a:rPr lang="vi-VN" b="1" smtClean="0">
                <a:latin typeface="Arial" pitchFamily="34" charset="0"/>
                <a:cs typeface="Arial" pitchFamily="34" charset="0"/>
              </a:rPr>
              <a:t>a </a:t>
            </a:r>
            <a:r>
              <a:rPr lang="vi-VN" b="1">
                <a:latin typeface="Arial" pitchFamily="34" charset="0"/>
                <a:cs typeface="Arial" pitchFamily="34" charset="0"/>
              </a:rPr>
              <a:t>điểm thẳng hàng thành ba điểm thẳng hàng và không làm thay đổi thứ tự ba điểm đó</a:t>
            </a:r>
            <a:endParaRPr lang="vi-VN" b="1">
              <a:solidFill>
                <a:schemeClr val="tx1"/>
              </a:solidFill>
              <a:latin typeface="Arial" pitchFamily="34" charset="0"/>
              <a:cs typeface="Arial" pitchFamily="34" charset="0"/>
            </a:endParaRPr>
          </a:p>
        </p:txBody>
      </p:sp>
      <p:sp>
        <p:nvSpPr>
          <p:cNvPr id="25" name="TextBox 24"/>
          <p:cNvSpPr txBox="1"/>
          <p:nvPr/>
        </p:nvSpPr>
        <p:spPr>
          <a:xfrm>
            <a:off x="941718" y="3686191"/>
            <a:ext cx="10377389" cy="461665"/>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T</a:t>
            </a:r>
            <a:r>
              <a:rPr lang="vi-VN" b="1" smtClean="0">
                <a:latin typeface="Arial" pitchFamily="34" charset="0"/>
                <a:cs typeface="Arial" pitchFamily="34" charset="0"/>
              </a:rPr>
              <a:t>ia </a:t>
            </a:r>
            <a:r>
              <a:rPr lang="vi-VN" b="1">
                <a:latin typeface="Arial" pitchFamily="34" charset="0"/>
                <a:cs typeface="Arial" pitchFamily="34" charset="0"/>
              </a:rPr>
              <a:t>thành </a:t>
            </a:r>
            <a:r>
              <a:rPr lang="vi-VN" b="1" smtClean="0">
                <a:latin typeface="Arial" pitchFamily="34" charset="0"/>
                <a:cs typeface="Arial" pitchFamily="34" charset="0"/>
              </a:rPr>
              <a:t>tia</a:t>
            </a:r>
            <a:r>
              <a:rPr lang="en-US" b="1" smtClean="0">
                <a:latin typeface="Arial" pitchFamily="34" charset="0"/>
                <a:cs typeface="Arial" pitchFamily="34" charset="0"/>
              </a:rPr>
              <a:t> , </a:t>
            </a:r>
            <a:r>
              <a:rPr lang="vi-VN" b="1" smtClean="0">
                <a:latin typeface="Arial" pitchFamily="34" charset="0"/>
                <a:cs typeface="Arial" pitchFamily="34" charset="0"/>
              </a:rPr>
              <a:t>g</a:t>
            </a:r>
            <a:r>
              <a:rPr lang="en-US" b="1" smtClean="0">
                <a:latin typeface="Arial" pitchFamily="34" charset="0"/>
                <a:cs typeface="Arial" pitchFamily="34" charset="0"/>
              </a:rPr>
              <a:t>óc</a:t>
            </a:r>
            <a:r>
              <a:rPr lang="vi-VN" b="1" smtClean="0">
                <a:latin typeface="Arial" pitchFamily="34" charset="0"/>
                <a:cs typeface="Arial" pitchFamily="34" charset="0"/>
              </a:rPr>
              <a:t> </a:t>
            </a:r>
            <a:r>
              <a:rPr lang="vi-VN" b="1">
                <a:latin typeface="Arial" pitchFamily="34" charset="0"/>
                <a:cs typeface="Arial" pitchFamily="34" charset="0"/>
              </a:rPr>
              <a:t>thành góc bằng nó </a:t>
            </a:r>
            <a:endParaRPr lang="vi-VN" b="1">
              <a:solidFill>
                <a:schemeClr val="tx1"/>
              </a:solidFill>
              <a:latin typeface="Arial" pitchFamily="34" charset="0"/>
              <a:cs typeface="Arial" pitchFamily="34" charset="0"/>
            </a:endParaRPr>
          </a:p>
        </p:txBody>
      </p:sp>
      <p:sp>
        <p:nvSpPr>
          <p:cNvPr id="26" name="TextBox 25"/>
          <p:cNvSpPr txBox="1"/>
          <p:nvPr/>
        </p:nvSpPr>
        <p:spPr>
          <a:xfrm>
            <a:off x="941718" y="4124960"/>
            <a:ext cx="10377389" cy="461665"/>
          </a:xfrm>
          <a:prstGeom prst="rect">
            <a:avLst/>
          </a:prstGeom>
          <a:noFill/>
        </p:spPr>
        <p:txBody>
          <a:bodyPr wrap="square" rtlCol="0">
            <a:spAutoFit/>
          </a:bodyPr>
          <a:lstStyle/>
          <a:p>
            <a:pPr marL="342900" indent="-342900">
              <a:buFont typeface="Arial" pitchFamily="34" charset="0"/>
              <a:buChar char="•"/>
            </a:pPr>
            <a:r>
              <a:rPr lang="en-US" b="1">
                <a:latin typeface="Arial" pitchFamily="34" charset="0"/>
                <a:cs typeface="Arial" pitchFamily="34" charset="0"/>
              </a:rPr>
              <a:t>Đ</a:t>
            </a:r>
            <a:r>
              <a:rPr lang="vi-VN" b="1" smtClean="0">
                <a:latin typeface="Arial" pitchFamily="34" charset="0"/>
                <a:cs typeface="Arial" pitchFamily="34" charset="0"/>
              </a:rPr>
              <a:t>ường </a:t>
            </a:r>
            <a:r>
              <a:rPr lang="vi-VN" b="1">
                <a:latin typeface="Arial" pitchFamily="34" charset="0"/>
                <a:cs typeface="Arial" pitchFamily="34" charset="0"/>
              </a:rPr>
              <a:t>thẳng thành đường </a:t>
            </a:r>
            <a:r>
              <a:rPr lang="vi-VN" b="1" smtClean="0">
                <a:latin typeface="Arial" pitchFamily="34" charset="0"/>
                <a:cs typeface="Arial" pitchFamily="34" charset="0"/>
              </a:rPr>
              <a:t>thẳng</a:t>
            </a:r>
            <a:endParaRPr lang="vi-VN" b="1">
              <a:latin typeface="Arial" pitchFamily="34" charset="0"/>
              <a:cs typeface="Arial" pitchFamily="34" charset="0"/>
            </a:endParaRPr>
          </a:p>
        </p:txBody>
      </p:sp>
      <p:pic>
        <p:nvPicPr>
          <p:cNvPr id="204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9887" y="4643791"/>
            <a:ext cx="42005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1612" y="4819650"/>
            <a:ext cx="39719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AutoShape 4"/>
          <p:cNvSpPr>
            <a:spLocks noChangeArrowheads="1"/>
          </p:cNvSpPr>
          <p:nvPr/>
        </p:nvSpPr>
        <p:spPr bwMode="gray">
          <a:xfrm>
            <a:off x="447214" y="95249"/>
            <a:ext cx="4334151"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2 . TÍNH CHẤT CỦA PHÉP QUAY </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874562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0483"/>
                                        </p:tgtEl>
                                        <p:attrNameLst>
                                          <p:attrName>style.visibility</p:attrName>
                                        </p:attrNameLst>
                                      </p:cBhvr>
                                      <p:to>
                                        <p:strVal val="visible"/>
                                      </p:to>
                                    </p:set>
                                    <p:animEffect transition="in" filter="wipe(left)">
                                      <p:cBhvr>
                                        <p:cTn id="16" dur="500"/>
                                        <p:tgtEl>
                                          <p:spTgt spid="2048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0485"/>
                                        </p:tgtEl>
                                        <p:attrNameLst>
                                          <p:attrName>style.visibility</p:attrName>
                                        </p:attrNameLst>
                                      </p:cBhvr>
                                      <p:to>
                                        <p:strVal val="visible"/>
                                      </p:to>
                                    </p:set>
                                    <p:animEffect transition="in" filter="wipe(left)">
                                      <p:cBhvr>
                                        <p:cTn id="25" dur="500"/>
                                        <p:tgtEl>
                                          <p:spTgt spid="2048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40458</TotalTime>
  <Words>2620</Words>
  <PresentationFormat>Custom</PresentationFormat>
  <Paragraphs>179</Paragraphs>
  <Slides>26</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2021-08-04T05:24:17Z</dcterms:created>
  <dcterms:modified xsi:type="dcterms:W3CDTF">2023-07-18T00:53:23Z</dcterms:modified>
</cp:coreProperties>
</file>