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76" r:id="rId4"/>
    <p:sldId id="262" r:id="rId5"/>
    <p:sldId id="280" r:id="rId6"/>
    <p:sldId id="261" r:id="rId7"/>
    <p:sldId id="278" r:id="rId8"/>
    <p:sldId id="27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1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20EC7"/>
    <a:srgbClr val="33CC33"/>
    <a:srgbClr val="1B95A3"/>
    <a:srgbClr val="2E2D33"/>
    <a:srgbClr val="C3C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94" y="78"/>
      </p:cViewPr>
      <p:guideLst>
        <p:guide orient="horz" pos="2137"/>
        <p:guide pos="3817"/>
        <p:guide orient="horz" pos="2183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6AA42-EA6D-4FBB-A62C-25C128816BD5}" type="datetimeFigureOut">
              <a:rPr lang="vi-VN" smtClean="0"/>
              <a:t>17/04/2020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CD8BA-D395-4F61-925B-78DAB01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5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34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49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47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6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E7949860-32BB-4ADC-951D-CA55F4A79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EF7607A-5A43-46AD-BF95-5DA2D227A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9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C73ADB5C-F8FA-4BC6-8D1C-D8AED87E0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07F3070-8396-4CF1-87C9-35A3B0ECF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"/>
            <a:ext cx="12192001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46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62456266-63F0-4265-BA95-12CB2CF8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2.m4a"/><Relationship Id="rId7" Type="http://schemas.openxmlformats.org/officeDocument/2006/relationships/oleObject" Target="../embeddings/oleObject1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55">
            <a:extLst>
              <a:ext uri="{FF2B5EF4-FFF2-40B4-BE49-F238E27FC236}">
                <a16:creationId xmlns:a16="http://schemas.microsoft.com/office/drawing/2014/main" id="{820DFC48-6550-4B91-9560-BC9C4B74F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Freeform 2523">
            <a:extLst>
              <a:ext uri="{FF2B5EF4-FFF2-40B4-BE49-F238E27FC236}">
                <a16:creationId xmlns:a16="http://schemas.microsoft.com/office/drawing/2014/main" id="{D1F37484-7888-4661-9AAC-D10A09C439C8}"/>
              </a:ext>
            </a:extLst>
          </p:cNvPr>
          <p:cNvSpPr>
            <a:spLocks noEditPoints="1"/>
          </p:cNvSpPr>
          <p:nvPr/>
        </p:nvSpPr>
        <p:spPr bwMode="auto">
          <a:xfrm>
            <a:off x="2089773" y="5381246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547">
            <a:extLst>
              <a:ext uri="{FF2B5EF4-FFF2-40B4-BE49-F238E27FC236}">
                <a16:creationId xmlns:a16="http://schemas.microsoft.com/office/drawing/2014/main" id="{F336BB9A-E8DD-42BD-B7A9-9507EE68C49E}"/>
              </a:ext>
            </a:extLst>
          </p:cNvPr>
          <p:cNvSpPr>
            <a:spLocks noEditPoints="1"/>
          </p:cNvSpPr>
          <p:nvPr/>
        </p:nvSpPr>
        <p:spPr bwMode="auto">
          <a:xfrm>
            <a:off x="566561" y="4691363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517">
            <a:extLst>
              <a:ext uri="{FF2B5EF4-FFF2-40B4-BE49-F238E27FC236}">
                <a16:creationId xmlns:a16="http://schemas.microsoft.com/office/drawing/2014/main" id="{2495BAFB-8AAE-496F-AD2A-D3EEA4A8BE62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2DF9E64B-1180-4C62-84AB-D87702546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33" y="233256"/>
            <a:ext cx="8197026" cy="63914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B65762-2E90-4684-A979-A10CFF00007C}"/>
              </a:ext>
            </a:extLst>
          </p:cNvPr>
          <p:cNvSpPr/>
          <p:nvPr/>
        </p:nvSpPr>
        <p:spPr>
          <a:xfrm>
            <a:off x="4564101" y="1911401"/>
            <a:ext cx="2990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BACK </a:t>
            </a:r>
            <a:r>
              <a:rPr lang="en-US" altLang="zh-CN" sz="4400" dirty="0">
                <a:solidFill>
                  <a:schemeClr val="bg1"/>
                </a:solidFill>
                <a:latin typeface="Impact" pitchFamily="34" charset="0"/>
              </a:rPr>
              <a:t>TO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F9CD9F5-8D4E-4D88-838E-5EEF7E41181E}"/>
              </a:ext>
            </a:extLst>
          </p:cNvPr>
          <p:cNvSpPr/>
          <p:nvPr/>
        </p:nvSpPr>
        <p:spPr>
          <a:xfrm>
            <a:off x="4949923" y="3083347"/>
            <a:ext cx="3521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SCHOOL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9E9C-E657-4154-9750-9815D9FE1EDC}"/>
              </a:ext>
            </a:extLst>
          </p:cNvPr>
          <p:cNvSpPr txBox="1"/>
          <p:nvPr/>
        </p:nvSpPr>
        <p:spPr>
          <a:xfrm>
            <a:off x="4958065" y="4331168"/>
            <a:ext cx="259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2019-2020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975B9AD-16DA-40B1-B9A9-88C888A17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8"/>
    </mc:Choice>
    <mc:Fallback xmlns="">
      <p:transition spd="slow" advTm="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1"/>
                            </p:stCondLst>
                            <p:childTnLst>
                              <p:par>
                                <p:cTn id="2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1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1"/>
                            </p:stCondLst>
                            <p:childTnLst>
                              <p:par>
                                <p:cTn id="4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6" grpId="0" animBg="1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332105" y="2001653"/>
            <a:ext cx="5268595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Tính chất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trọng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 bật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tia X là  </a:t>
            </a:r>
            <a:r>
              <a:rPr lang="en-US" altLang="vi-VN" sz="3000" u="sng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</a:t>
            </a:r>
            <a:r>
              <a:rPr lang="en-US" altLang="vi-VN" sz="30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có bước sóng càng ngắn thì khả năng đâm xuyên càng mạnh; ta nói nó càng cứng.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9" descr="roentgen-passat">
            <a:extLst>
              <a:ext uri="{FF2B5EF4-FFF2-40B4-BE49-F238E27FC236}">
                <a16:creationId xmlns:a16="http://schemas.microsoft.com/office/drawing/2014/main" id="{BBDBB0AF-A901-49B3-BB37-0BE03920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2"/>
            <a:ext cx="5800407" cy="44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113EE19-B728-4BF6-A585-48A7BF9978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8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0"/>
    </mc:Choice>
    <mc:Fallback xmlns="">
      <p:transition spd="slow" advTm="4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2060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tác dụng mạnh lên phim ảnh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CF97278-BAB3-445A-83A4-9DA7F95FC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632793"/>
              </p:ext>
            </p:extLst>
          </p:nvPr>
        </p:nvGraphicFramePr>
        <p:xfrm>
          <a:off x="6366807" y="1837439"/>
          <a:ext cx="5206047" cy="484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Bitmap Image" r:id="rId7" imgW="1038370" imgH="1057423" progId="Paint.Picture">
                  <p:embed/>
                </p:oleObj>
              </mc:Choice>
              <mc:Fallback>
                <p:oleObj name="Bitmap Image" r:id="rId7" imgW="1038370" imgH="1057423" progId="Paint.Picture">
                  <p:embed/>
                  <p:pic>
                    <p:nvPicPr>
                      <p:cNvPr id="78857" name="Object 9">
                        <a:extLst>
                          <a:ext uri="{FF2B5EF4-FFF2-40B4-BE49-F238E27FC236}">
                            <a16:creationId xmlns:a16="http://schemas.microsoft.com/office/drawing/2014/main" id="{C4090B8E-DF4F-4331-BF7A-584C67C100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6807" y="1837439"/>
                        <a:ext cx="5206047" cy="4840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F69C374E-75DB-4D4A-BA6C-0FD0A8724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426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2"/>
    </mc:Choice>
    <mc:Fallback xmlns="">
      <p:transition spd="slow" advTm="1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3203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làm phát quang nhiều chất.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iện tượng quang phát quang là gì? lân quang, huỳnh quang | VẬT LÝ ...">
            <a:extLst>
              <a:ext uri="{FF2B5EF4-FFF2-40B4-BE49-F238E27FC236}">
                <a16:creationId xmlns:a16="http://schemas.microsoft.com/office/drawing/2014/main" id="{025AB30B-A3A0-4231-8ED9-DA64E438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3"/>
            <a:ext cx="5814059" cy="46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25B2E03-01E5-4FB1-B152-B8706B1C8D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1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8"/>
    </mc:Choice>
    <mc:Fallback xmlns="">
      <p:transition spd="slow" advTm="20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làm ion hóa không  khí, gây ra hiện tượng quang điện.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295A9F9-9FD9-4B07-BA33-85ED201C79BA}"/>
              </a:ext>
            </a:extLst>
          </p:cNvPr>
          <p:cNvSpPr/>
          <p:nvPr/>
        </p:nvSpPr>
        <p:spPr>
          <a:xfrm>
            <a:off x="281941" y="2819216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sinh lí: hủy hoại tế bào.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A559486-53B1-41F3-8A3E-7398C048E6C8}"/>
              </a:ext>
            </a:extLst>
          </p:cNvPr>
          <p:cNvSpPr/>
          <p:nvPr/>
        </p:nvSpPr>
        <p:spPr>
          <a:xfrm>
            <a:off x="318453" y="3636779"/>
            <a:ext cx="11555094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Vậy: Tia X có đủ các tính chất của tia tử ngoại  nhưng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 mạnh hơn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(Tia X khó đi qua kim loại có nguyên tử lượng lớn).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2CAA60BC-93FD-4919-9015-02E5BEDEC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4"/>
    </mc:Choice>
    <mc:Fallback xmlns="">
      <p:transition spd="slow" advTm="5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611863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y học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chẩn đoán và chữa bệnh; như chụp điện, chiếu điện, chữa ung thư nông ,….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 descr="roentgen">
            <a:extLst>
              <a:ext uri="{FF2B5EF4-FFF2-40B4-BE49-F238E27FC236}">
                <a16:creationId xmlns:a16="http://schemas.microsoft.com/office/drawing/2014/main" id="{9F2F4980-5F0A-46F6-A09B-4883E634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904" y="2001652"/>
            <a:ext cx="7860631" cy="4640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9293597-B8C6-4821-9A21-ECB95735A7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5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7"/>
    </mc:Choice>
    <mc:Fallback xmlns="">
      <p:transition spd="slow" advTm="1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4478136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công nghiệp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tìm khuyết tật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vật đúc bằng kim loại và trong các tinh thể.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75EF021-3DCC-4FCA-B259-59A34F4AA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7" y="1720798"/>
            <a:ext cx="6868410" cy="48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ED6D4104-6621-4749-B28F-B29484DAD7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0"/>
    </mc:Choice>
    <mc:Fallback xmlns="">
      <p:transition spd="slow" advTm="3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4" y="2001653"/>
            <a:ext cx="3531652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ngành giao thông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kiểm tra hành lí của các hành khách đi máy bay.</a:t>
            </a:r>
          </a:p>
        </p:txBody>
      </p:sp>
      <p:pic>
        <p:nvPicPr>
          <p:cNvPr id="12" name="Hình ảnh 11" descr="Ảnh có chứa bàn, máy tính&#10;&#10;Mô tả được tạo tự động">
            <a:extLst>
              <a:ext uri="{FF2B5EF4-FFF2-40B4-BE49-F238E27FC236}">
                <a16:creationId xmlns:a16="http://schemas.microsoft.com/office/drawing/2014/main" id="{B87689DF-DD4C-4F67-B992-E34C1F82C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4" y="1610676"/>
            <a:ext cx="8101264" cy="5100891"/>
          </a:xfrm>
          <a:prstGeom prst="rect">
            <a:avLst/>
          </a:prstGeom>
        </p:spPr>
      </p:pic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A27E1AF9-5A55-4405-8ECE-48BACEDA7F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0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2"/>
    </mc:Choice>
    <mc:Fallback xmlns="">
      <p:transition spd="slow" advTm="1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368176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phòng thí nghiệm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nghiên cứu thành phần và cấu trúc của các vật rắn..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C2EB0-997F-4A55-A03D-563342F4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39" y="1463675"/>
            <a:ext cx="7997708" cy="51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70525D9F-7695-414E-B4D4-C5FCD23FA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6"/>
    </mc:Choice>
    <mc:Fallback xmlns="">
      <p:transition spd="slow" advTm="3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1117921" y="1525150"/>
            <a:ext cx="9999258" cy="368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Sóng vô tuyến, tia hồng ngoại, ánh sáng thấy được, tia tử ngoại, tia X, tia gamma, đều có cùng bản chất là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chỉ khác nhau về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 số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(hay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sóng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Các sóng này tạo thành một phổ liên tục gọi là thang sóng điện từ.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A406BB8C-A1C9-4B56-BFF9-06642F831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4"/>
    </mc:Choice>
    <mc:Fallback xmlns="">
      <p:transition spd="slow" advTm="7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D6612D-E85E-484C-8F60-025DC785C011}"/>
              </a:ext>
            </a:extLst>
          </p:cNvPr>
          <p:cNvGrpSpPr/>
          <p:nvPr/>
        </p:nvGrpSpPr>
        <p:grpSpPr>
          <a:xfrm>
            <a:off x="7416961" y="1647558"/>
            <a:ext cx="2689860" cy="1028700"/>
            <a:chOff x="7416961" y="1647558"/>
            <a:chExt cx="2689860" cy="1028700"/>
          </a:xfrm>
        </p:grpSpPr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FAFE53BD-00D9-47F5-9107-E8EA59090E26}"/>
                </a:ext>
              </a:extLst>
            </p:cNvPr>
            <p:cNvCxnSpPr/>
            <p:nvPr/>
          </p:nvCxnSpPr>
          <p:spPr>
            <a:xfrm>
              <a:off x="7416961" y="164755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kết nối Mũi tên Thẳng 45">
              <a:extLst>
                <a:ext uri="{FF2B5EF4-FFF2-40B4-BE49-F238E27FC236}">
                  <a16:creationId xmlns:a16="http://schemas.microsoft.com/office/drawing/2014/main" id="{AB16F042-E17D-4B9B-96EB-D6623E42F7B1}"/>
                </a:ext>
              </a:extLst>
            </p:cNvPr>
            <p:cNvCxnSpPr>
              <a:cxnSpLocks/>
            </p:cNvCxnSpPr>
            <p:nvPr/>
          </p:nvCxnSpPr>
          <p:spPr>
            <a:xfrm>
              <a:off x="7416961" y="2294668"/>
              <a:ext cx="268986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C64805E7-8A84-447F-91BF-FC597588A59A}"/>
                </a:ext>
              </a:extLst>
            </p:cNvPr>
            <p:cNvSpPr txBox="1"/>
            <p:nvPr/>
          </p:nvSpPr>
          <p:spPr>
            <a:xfrm>
              <a:off x="7691284" y="1745688"/>
              <a:ext cx="21412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Sóng vô tuyến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8552B71-F4D6-4FBE-9B89-64E93E379802}"/>
              </a:ext>
            </a:extLst>
          </p:cNvPr>
          <p:cNvGrpSpPr/>
          <p:nvPr/>
        </p:nvGrpSpPr>
        <p:grpSpPr>
          <a:xfrm>
            <a:off x="4514602" y="1219699"/>
            <a:ext cx="1124554" cy="1554689"/>
            <a:chOff x="4514602" y="1219699"/>
            <a:chExt cx="1124554" cy="1554689"/>
          </a:xfrm>
        </p:grpSpPr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BB941B21-7EAA-4F2D-99E2-B5D0916C0F5D}"/>
                </a:ext>
              </a:extLst>
            </p:cNvPr>
            <p:cNvCxnSpPr/>
            <p:nvPr/>
          </p:nvCxnSpPr>
          <p:spPr>
            <a:xfrm>
              <a:off x="4537738" y="174568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69AD922-4D56-411F-841F-646E087440BF}"/>
                </a:ext>
              </a:extLst>
            </p:cNvPr>
            <p:cNvSpPr txBox="1"/>
            <p:nvPr/>
          </p:nvSpPr>
          <p:spPr>
            <a:xfrm>
              <a:off x="4514602" y="1219699"/>
              <a:ext cx="11245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id="{EECD54E6-6F79-4910-A1D0-97B7BD8FF5DA}"/>
                </a:ext>
              </a:extLst>
            </p:cNvPr>
            <p:cNvCxnSpPr>
              <a:cxnSpLocks/>
            </p:cNvCxnSpPr>
            <p:nvPr/>
          </p:nvCxnSpPr>
          <p:spPr>
            <a:xfrm>
              <a:off x="4528101" y="2012950"/>
              <a:ext cx="105467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854319F-CEF7-4DD6-9AE0-3561CCF2240D}"/>
              </a:ext>
            </a:extLst>
          </p:cNvPr>
          <p:cNvGrpSpPr/>
          <p:nvPr/>
        </p:nvGrpSpPr>
        <p:grpSpPr>
          <a:xfrm>
            <a:off x="3626327" y="2025050"/>
            <a:ext cx="1439956" cy="670791"/>
            <a:chOff x="3626327" y="2025050"/>
            <a:chExt cx="1439956" cy="670791"/>
          </a:xfrm>
        </p:grpSpPr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63501172-5B14-4E06-B9FB-629F0390139E}"/>
                </a:ext>
              </a:extLst>
            </p:cNvPr>
            <p:cNvSpPr txBox="1"/>
            <p:nvPr/>
          </p:nvSpPr>
          <p:spPr>
            <a:xfrm>
              <a:off x="3668142" y="2025050"/>
              <a:ext cx="88004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X</a:t>
              </a:r>
            </a:p>
          </p:txBody>
        </p:sp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B5F89CBD-727E-41DE-81FC-0FE8B4B07956}"/>
                </a:ext>
              </a:extLst>
            </p:cNvPr>
            <p:cNvGrpSpPr/>
            <p:nvPr/>
          </p:nvGrpSpPr>
          <p:grpSpPr>
            <a:xfrm>
              <a:off x="3626984" y="2173395"/>
              <a:ext cx="1439299" cy="522446"/>
              <a:chOff x="3067366" y="1768180"/>
              <a:chExt cx="1439299" cy="1028700"/>
            </a:xfrm>
          </p:grpSpPr>
          <p:cxnSp>
            <p:nvCxnSpPr>
              <p:cNvPr id="58" name="Đường nối Thẳng 57">
                <a:extLst>
                  <a:ext uri="{FF2B5EF4-FFF2-40B4-BE49-F238E27FC236}">
                    <a16:creationId xmlns:a16="http://schemas.microsoft.com/office/drawing/2014/main" id="{26046A46-4FD0-4E51-ACCC-95090D64421B}"/>
                  </a:ext>
                </a:extLst>
              </p:cNvPr>
              <p:cNvCxnSpPr/>
              <p:nvPr/>
            </p:nvCxnSpPr>
            <p:spPr>
              <a:xfrm>
                <a:off x="3067366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Đường nối Thẳng 58">
                <a:extLst>
                  <a:ext uri="{FF2B5EF4-FFF2-40B4-BE49-F238E27FC236}">
                    <a16:creationId xmlns:a16="http://schemas.microsoft.com/office/drawing/2014/main" id="{D8B9DD3C-3350-441C-B2AC-822CFE25407E}"/>
                  </a:ext>
                </a:extLst>
              </p:cNvPr>
              <p:cNvCxnSpPr/>
              <p:nvPr/>
            </p:nvCxnSpPr>
            <p:spPr>
              <a:xfrm>
                <a:off x="4506665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Đường kết nối Mũi tên Thẳng 60">
              <a:extLst>
                <a:ext uri="{FF2B5EF4-FFF2-40B4-BE49-F238E27FC236}">
                  <a16:creationId xmlns:a16="http://schemas.microsoft.com/office/drawing/2014/main" id="{50EFA110-4896-42DE-956B-01B5FB99E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327" y="2434618"/>
              <a:ext cx="1439299" cy="852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E58B5614-5E71-4BD4-A343-30D26AA798BE}"/>
              </a:ext>
            </a:extLst>
          </p:cNvPr>
          <p:cNvGrpSpPr/>
          <p:nvPr/>
        </p:nvGrpSpPr>
        <p:grpSpPr>
          <a:xfrm>
            <a:off x="1117921" y="2342232"/>
            <a:ext cx="10527977" cy="1218378"/>
            <a:chOff x="1117921" y="2342232"/>
            <a:chExt cx="10527977" cy="1218378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81FB6D0B-660A-4F59-BCA2-E69A5EC3AD8A}"/>
                </a:ext>
              </a:extLst>
            </p:cNvPr>
            <p:cNvSpPr txBox="1"/>
            <p:nvPr/>
          </p:nvSpPr>
          <p:spPr>
            <a:xfrm>
              <a:off x="1175237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-15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C13FB8AB-6CD5-4B7A-9C54-E701B94E26CD}"/>
                </a:ext>
              </a:extLst>
            </p:cNvPr>
            <p:cNvSpPr txBox="1"/>
            <p:nvPr/>
          </p:nvSpPr>
          <p:spPr>
            <a:xfrm>
              <a:off x="3209734" y="3098945"/>
              <a:ext cx="777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EE81167-37DA-4250-9E71-2087E748A412}"/>
                </a:ext>
              </a:extLst>
            </p:cNvPr>
            <p:cNvSpPr txBox="1"/>
            <p:nvPr/>
          </p:nvSpPr>
          <p:spPr>
            <a:xfrm>
              <a:off x="4163538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-9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DD80A9-0419-499B-9853-2F65FEFCDA9F}"/>
                </a:ext>
              </a:extLst>
            </p:cNvPr>
            <p:cNvSpPr txBox="1"/>
            <p:nvPr/>
          </p:nvSpPr>
          <p:spPr>
            <a:xfrm>
              <a:off x="5845700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-6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392F552-0EAE-4988-B000-C3B5F8726264}"/>
                </a:ext>
              </a:extLst>
            </p:cNvPr>
            <p:cNvSpPr txBox="1"/>
            <p:nvPr/>
          </p:nvSpPr>
          <p:spPr>
            <a:xfrm>
              <a:off x="9835995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1C509F5E-E4B9-4799-9E43-BD7BA04DB704}"/>
                </a:ext>
              </a:extLst>
            </p:cNvPr>
            <p:cNvSpPr txBox="1"/>
            <p:nvPr/>
          </p:nvSpPr>
          <p:spPr>
            <a:xfrm>
              <a:off x="7029538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3426944-B8AF-43E4-9734-8F9EE2DFFA0A}"/>
                </a:ext>
              </a:extLst>
            </p:cNvPr>
            <p:cNvSpPr txBox="1"/>
            <p:nvPr/>
          </p:nvSpPr>
          <p:spPr>
            <a:xfrm>
              <a:off x="8652157" y="3098945"/>
              <a:ext cx="451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188B3311-ED81-4C36-B2F1-66B811798F83}"/>
                </a:ext>
              </a:extLst>
            </p:cNvPr>
            <p:cNvGrpSpPr/>
            <p:nvPr/>
          </p:nvGrpSpPr>
          <p:grpSpPr>
            <a:xfrm>
              <a:off x="1117921" y="2692545"/>
              <a:ext cx="10147140" cy="406400"/>
              <a:chOff x="1117921" y="2692545"/>
              <a:chExt cx="10147140" cy="406400"/>
            </a:xfrm>
          </p:grpSpPr>
          <p:cxnSp>
            <p:nvCxnSpPr>
              <p:cNvPr id="10" name="Đường kết nối Mũi tên Thẳng 9">
                <a:extLst>
                  <a:ext uri="{FF2B5EF4-FFF2-40B4-BE49-F238E27FC236}">
                    <a16:creationId xmlns:a16="http://schemas.microsoft.com/office/drawing/2014/main" id="{24B45D37-A953-48CE-98F8-162ED5CEA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921" y="2915249"/>
                <a:ext cx="10147140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D1AC70D2-65CD-4295-AF6E-60D2203A69BA}"/>
                  </a:ext>
                </a:extLst>
              </p:cNvPr>
              <p:cNvCxnSpPr/>
              <p:nvPr/>
            </p:nvCxnSpPr>
            <p:spPr>
              <a:xfrm>
                <a:off x="5978394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Đường nối Thẳng 12">
                <a:extLst>
                  <a:ext uri="{FF2B5EF4-FFF2-40B4-BE49-F238E27FC236}">
                    <a16:creationId xmlns:a16="http://schemas.microsoft.com/office/drawing/2014/main" id="{4D76735A-A576-4EA2-A3C8-EB62D34450B9}"/>
                  </a:ext>
                </a:extLst>
              </p:cNvPr>
              <p:cNvCxnSpPr/>
              <p:nvPr/>
            </p:nvCxnSpPr>
            <p:spPr>
              <a:xfrm>
                <a:off x="4537738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18908E63-2112-47AD-9986-14808972FBF1}"/>
                  </a:ext>
                </a:extLst>
              </p:cNvPr>
              <p:cNvCxnSpPr/>
              <p:nvPr/>
            </p:nvCxnSpPr>
            <p:spPr>
              <a:xfrm>
                <a:off x="1656423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16">
                <a:extLst>
                  <a:ext uri="{FF2B5EF4-FFF2-40B4-BE49-F238E27FC236}">
                    <a16:creationId xmlns:a16="http://schemas.microsoft.com/office/drawing/2014/main" id="{455B5B56-3047-4E08-A059-46EA4B27E944}"/>
                  </a:ext>
                </a:extLst>
              </p:cNvPr>
              <p:cNvCxnSpPr/>
              <p:nvPr/>
            </p:nvCxnSpPr>
            <p:spPr>
              <a:xfrm>
                <a:off x="10297941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E5ADE18F-BB39-45C7-A00B-9971F6C86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7282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Đường nối Thẳng 18">
                <a:extLst>
                  <a:ext uri="{FF2B5EF4-FFF2-40B4-BE49-F238E27FC236}">
                    <a16:creationId xmlns:a16="http://schemas.microsoft.com/office/drawing/2014/main" id="{66791666-2B36-47B1-B7BE-0B9D8601C47B}"/>
                  </a:ext>
                </a:extLst>
              </p:cNvPr>
              <p:cNvCxnSpPr/>
              <p:nvPr/>
            </p:nvCxnSpPr>
            <p:spPr>
              <a:xfrm>
                <a:off x="741900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Đường nối Thẳng 38">
                <a:extLst>
                  <a:ext uri="{FF2B5EF4-FFF2-40B4-BE49-F238E27FC236}">
                    <a16:creationId xmlns:a16="http://schemas.microsoft.com/office/drawing/2014/main" id="{F65879A2-9F0F-4387-9B49-957704360F5E}"/>
                  </a:ext>
                </a:extLst>
              </p:cNvPr>
              <p:cNvCxnSpPr/>
              <p:nvPr/>
            </p:nvCxnSpPr>
            <p:spPr>
              <a:xfrm>
                <a:off x="362632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Đường nối Thẳng 40">
                <a:extLst>
                  <a:ext uri="{FF2B5EF4-FFF2-40B4-BE49-F238E27FC236}">
                    <a16:creationId xmlns:a16="http://schemas.microsoft.com/office/drawing/2014/main" id="{5222121E-83B8-44C2-8576-FDDBAE6DB0AE}"/>
                  </a:ext>
                </a:extLst>
              </p:cNvPr>
              <p:cNvCxnSpPr/>
              <p:nvPr/>
            </p:nvCxnSpPr>
            <p:spPr>
              <a:xfrm>
                <a:off x="5065626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E3E4C98-D268-42E3-9626-53A8A2900BBC}"/>
                </a:ext>
              </a:extLst>
            </p:cNvPr>
            <p:cNvSpPr txBox="1"/>
            <p:nvPr/>
          </p:nvSpPr>
          <p:spPr>
            <a:xfrm>
              <a:off x="10633805" y="2342232"/>
              <a:ext cx="1012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(m)</a:t>
              </a:r>
              <a:endParaRPr lang="vi-VN" sz="2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A56A0FBF-362F-4A37-9A5F-F4FD8EABC05E}"/>
                </a:ext>
              </a:extLst>
            </p:cNvPr>
            <p:cNvSpPr txBox="1"/>
            <p:nvPr/>
          </p:nvSpPr>
          <p:spPr>
            <a:xfrm>
              <a:off x="4727445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-8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4F77856-3095-476E-B55F-CC449A57113B}"/>
              </a:ext>
            </a:extLst>
          </p:cNvPr>
          <p:cNvGrpSpPr/>
          <p:nvPr/>
        </p:nvGrpSpPr>
        <p:grpSpPr>
          <a:xfrm>
            <a:off x="1412401" y="2032864"/>
            <a:ext cx="2186194" cy="430887"/>
            <a:chOff x="1412401" y="2032864"/>
            <a:chExt cx="2186194" cy="430887"/>
          </a:xfrm>
        </p:grpSpPr>
        <p:cxnSp>
          <p:nvCxnSpPr>
            <p:cNvPr id="65" name="Đường kết nối Mũi tên Thẳng 64">
              <a:extLst>
                <a:ext uri="{FF2B5EF4-FFF2-40B4-BE49-F238E27FC236}">
                  <a16:creationId xmlns:a16="http://schemas.microsoft.com/office/drawing/2014/main" id="{6A19E358-E0A3-48D3-9690-C34332CE18A9}"/>
                </a:ext>
              </a:extLst>
            </p:cNvPr>
            <p:cNvCxnSpPr>
              <a:cxnSpLocks/>
            </p:cNvCxnSpPr>
            <p:nvPr/>
          </p:nvCxnSpPr>
          <p:spPr>
            <a:xfrm>
              <a:off x="1412401" y="2443140"/>
              <a:ext cx="2186194" cy="1347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DE227FB-2DE2-4F83-8B9A-23042708A08B}"/>
                </a:ext>
              </a:extLst>
            </p:cNvPr>
            <p:cNvSpPr txBox="1"/>
            <p:nvPr/>
          </p:nvSpPr>
          <p:spPr>
            <a:xfrm>
              <a:off x="1696059" y="2032864"/>
              <a:ext cx="17521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Gamma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13308C1A-3F05-4BE6-A19E-D53BB26F8216}"/>
              </a:ext>
            </a:extLst>
          </p:cNvPr>
          <p:cNvGrpSpPr/>
          <p:nvPr/>
        </p:nvGrpSpPr>
        <p:grpSpPr>
          <a:xfrm>
            <a:off x="3094698" y="1716113"/>
            <a:ext cx="5243920" cy="3094408"/>
            <a:chOff x="3094698" y="1716113"/>
            <a:chExt cx="5243920" cy="3094408"/>
          </a:xfrm>
        </p:grpSpPr>
        <p:pic>
          <p:nvPicPr>
            <p:cNvPr id="36" name="Hình ảnh 35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15C0126E-8F63-4732-80ED-0E0F1FE14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3094698" y="4243466"/>
              <a:ext cx="5243920" cy="567055"/>
            </a:xfrm>
            <a:prstGeom prst="rect">
              <a:avLst/>
            </a:prstGeom>
          </p:spPr>
        </p:pic>
        <p:pic>
          <p:nvPicPr>
            <p:cNvPr id="37" name="Hình ảnh 36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B59B7142-5E2D-496F-9704-B287A463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5582776" y="2695861"/>
              <a:ext cx="251763" cy="403084"/>
            </a:xfrm>
            <a:prstGeom prst="rect">
              <a:avLst/>
            </a:prstGeom>
          </p:spPr>
        </p:pic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CFA70A3-F377-4767-A2A3-D9E5BF59252E}"/>
                </a:ext>
              </a:extLst>
            </p:cNvPr>
            <p:cNvSpPr/>
            <p:nvPr/>
          </p:nvSpPr>
          <p:spPr>
            <a:xfrm>
              <a:off x="3094698" y="3013379"/>
              <a:ext cx="2476911" cy="1160599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id="{6527D325-CABE-4F65-9CDA-D4AC79F1A3FC}"/>
                </a:ext>
              </a:extLst>
            </p:cNvPr>
            <p:cNvCxnSpPr/>
            <p:nvPr/>
          </p:nvCxnSpPr>
          <p:spPr>
            <a:xfrm>
              <a:off x="5573615" y="1716113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27F19F50-78E8-43DE-990F-B883CC0C5398}"/>
              </a:ext>
            </a:extLst>
          </p:cNvPr>
          <p:cNvSpPr txBox="1"/>
          <p:nvPr/>
        </p:nvSpPr>
        <p:spPr>
          <a:xfrm>
            <a:off x="2295787" y="3748489"/>
            <a:ext cx="130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3,8.10</a:t>
            </a:r>
            <a:r>
              <a:rPr lang="en-US" sz="2400" b="1" baseline="30000">
                <a:solidFill>
                  <a:schemeClr val="bg1"/>
                </a:solidFill>
              </a:rPr>
              <a:t>-7 </a:t>
            </a:r>
            <a:endParaRPr lang="vi-VN" sz="2400" b="1" baseline="30000">
              <a:solidFill>
                <a:schemeClr val="bg1"/>
              </a:solidFill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C5716A3-DEC4-481B-B2E1-2B97039B66AD}"/>
              </a:ext>
            </a:extLst>
          </p:cNvPr>
          <p:cNvGrpSpPr/>
          <p:nvPr/>
        </p:nvGrpSpPr>
        <p:grpSpPr>
          <a:xfrm>
            <a:off x="5843698" y="1407134"/>
            <a:ext cx="3569597" cy="2789385"/>
            <a:chOff x="5843698" y="1407134"/>
            <a:chExt cx="3569597" cy="27893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C87A35F-D773-4F3E-BDB1-362BC085D4BF}"/>
                </a:ext>
              </a:extLst>
            </p:cNvPr>
            <p:cNvGrpSpPr/>
            <p:nvPr/>
          </p:nvGrpSpPr>
          <p:grpSpPr>
            <a:xfrm>
              <a:off x="5845700" y="1407134"/>
              <a:ext cx="1571261" cy="1508115"/>
              <a:chOff x="5845700" y="1407134"/>
              <a:chExt cx="1571261" cy="1508115"/>
            </a:xfrm>
          </p:grpSpPr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id="{188ACEE6-1953-4E13-936B-8BC09B57A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1716113"/>
                <a:ext cx="0" cy="119913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Đường kết nối Mũi tên Thẳng 49">
                <a:extLst>
                  <a:ext uri="{FF2B5EF4-FFF2-40B4-BE49-F238E27FC236}">
                    <a16:creationId xmlns:a16="http://schemas.microsoft.com/office/drawing/2014/main" id="{9516D49E-9DC2-4F9F-8321-56A160A15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2294668"/>
                <a:ext cx="157126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DED4EB6-BC6B-48EF-B47D-96D29B25414B}"/>
                  </a:ext>
                </a:extLst>
              </p:cNvPr>
              <p:cNvSpPr txBox="1"/>
              <p:nvPr/>
            </p:nvSpPr>
            <p:spPr>
              <a:xfrm>
                <a:off x="5916975" y="1407134"/>
                <a:ext cx="141759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Tia hồng ngoại</a:t>
                </a:r>
              </a:p>
            </p:txBody>
          </p:sp>
        </p:grp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8EF5363-7740-4DEC-BBE0-CDFC0AA463B6}"/>
                </a:ext>
              </a:extLst>
            </p:cNvPr>
            <p:cNvSpPr/>
            <p:nvPr/>
          </p:nvSpPr>
          <p:spPr>
            <a:xfrm flipH="1">
              <a:off x="5843698" y="3026603"/>
              <a:ext cx="2480405" cy="1147376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DAC4432D-540A-404F-A908-672251C8A157}"/>
                </a:ext>
              </a:extLst>
            </p:cNvPr>
            <p:cNvSpPr txBox="1"/>
            <p:nvPr/>
          </p:nvSpPr>
          <p:spPr>
            <a:xfrm>
              <a:off x="8110487" y="3734854"/>
              <a:ext cx="1302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7,6.10</a:t>
              </a:r>
              <a:r>
                <a:rPr lang="en-US" sz="2400" b="1" baseline="30000">
                  <a:solidFill>
                    <a:schemeClr val="bg1"/>
                  </a:solidFill>
                </a:rPr>
                <a:t>-7 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40ED31FE-933E-44E3-8B41-3CAF47CFBE7F}"/>
              </a:ext>
            </a:extLst>
          </p:cNvPr>
          <p:cNvGrpSpPr/>
          <p:nvPr/>
        </p:nvGrpSpPr>
        <p:grpSpPr>
          <a:xfrm>
            <a:off x="1206257" y="5078026"/>
            <a:ext cx="9547881" cy="492443"/>
            <a:chOff x="1206257" y="5078026"/>
            <a:chExt cx="9547881" cy="492443"/>
          </a:xfrm>
        </p:grpSpPr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502DB08D-1FF6-403D-AF04-01C869B73191}"/>
                </a:ext>
              </a:extLst>
            </p:cNvPr>
            <p:cNvSpPr txBox="1"/>
            <p:nvPr/>
          </p:nvSpPr>
          <p:spPr>
            <a:xfrm>
              <a:off x="1206257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ngắn</a:t>
              </a:r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347C9BA5-E531-4F34-A6A7-E06A59549516}"/>
                </a:ext>
              </a:extLst>
            </p:cNvPr>
            <p:cNvSpPr txBox="1"/>
            <p:nvPr/>
          </p:nvSpPr>
          <p:spPr>
            <a:xfrm>
              <a:off x="7852229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dài</a:t>
              </a:r>
            </a:p>
          </p:txBody>
        </p:sp>
      </p:grpSp>
      <p:cxnSp>
        <p:nvCxnSpPr>
          <p:cNvPr id="87" name="Đường kết nối Mũi tên Thẳng 86">
            <a:extLst>
              <a:ext uri="{FF2B5EF4-FFF2-40B4-BE49-F238E27FC236}">
                <a16:creationId xmlns:a16="http://schemas.microsoft.com/office/drawing/2014/main" id="{74572E38-E2CD-4D24-9948-7F1A6AECB159}"/>
              </a:ext>
            </a:extLst>
          </p:cNvPr>
          <p:cNvCxnSpPr>
            <a:cxnSpLocks/>
          </p:cNvCxnSpPr>
          <p:nvPr/>
        </p:nvCxnSpPr>
        <p:spPr>
          <a:xfrm>
            <a:off x="4151708" y="5324248"/>
            <a:ext cx="3744063" cy="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52498B6-418B-4626-9F74-7CEF8F9A504D}"/>
              </a:ext>
            </a:extLst>
          </p:cNvPr>
          <p:cNvGrpSpPr/>
          <p:nvPr/>
        </p:nvGrpSpPr>
        <p:grpSpPr>
          <a:xfrm>
            <a:off x="698437" y="3587750"/>
            <a:ext cx="10566625" cy="608769"/>
            <a:chOff x="698437" y="3587750"/>
            <a:chExt cx="10566625" cy="608769"/>
          </a:xfrm>
        </p:grpSpPr>
        <p:cxnSp>
          <p:nvCxnSpPr>
            <p:cNvPr id="4" name="Đường kết nối Mũi tên Thẳng 3">
              <a:extLst>
                <a:ext uri="{FF2B5EF4-FFF2-40B4-BE49-F238E27FC236}">
                  <a16:creationId xmlns:a16="http://schemas.microsoft.com/office/drawing/2014/main" id="{C1A0AF16-201D-4157-AE02-A333A7A19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700" y="3587750"/>
              <a:ext cx="1023636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3A42E9B-5A3A-4D70-837D-DDA4C16F9FD5}"/>
                </a:ext>
              </a:extLst>
            </p:cNvPr>
            <p:cNvSpPr txBox="1"/>
            <p:nvPr/>
          </p:nvSpPr>
          <p:spPr>
            <a:xfrm>
              <a:off x="698437" y="3734854"/>
              <a:ext cx="1117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</a:rPr>
                <a:t>f (Hz)</a:t>
              </a:r>
            </a:p>
          </p:txBody>
        </p:sp>
      </p:grp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D496D89-668D-4B7B-9B97-EEBEC10F7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07"/>
    </mc:Choice>
    <mc:Fallback xmlns="">
      <p:transition spd="slow" advTm="12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F8C7A785-BDA5-479D-8068-69D093659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6" descr="ud5">
            <a:extLst>
              <a:ext uri="{FF2B5EF4-FFF2-40B4-BE49-F238E27FC236}">
                <a16:creationId xmlns:a16="http://schemas.microsoft.com/office/drawing/2014/main" id="{3B4D4B0C-850E-402F-A10D-CC018715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0842" y="225826"/>
            <a:ext cx="11598442" cy="6479373"/>
          </a:xfrm>
          <a:prstGeom prst="rect">
            <a:avLst/>
          </a:prstGeom>
          <a:noFill/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B3D2655F-CB8D-42DF-B8F6-629238184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9"/>
    </mc:Choice>
    <mc:Fallback xmlns="">
      <p:transition spd="slow" advTm="2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B15C1AE-45F2-4BB0-8E45-865F67973978}"/>
              </a:ext>
            </a:extLst>
          </p:cNvPr>
          <p:cNvSpPr/>
          <p:nvPr/>
        </p:nvSpPr>
        <p:spPr>
          <a:xfrm>
            <a:off x="318453" y="1297197"/>
            <a:ext cx="11555094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Sự khác nhau về tần số (hay bước sóng) của các loại sóng điện từ đã dẫn đến sự khác nhau về tính chất và tác dụng của chúng.</a:t>
            </a:r>
          </a:p>
        </p:txBody>
      </p:sp>
      <p:sp>
        <p:nvSpPr>
          <p:cNvPr id="11" name="Rectangle 213">
            <a:extLst>
              <a:ext uri="{FF2B5EF4-FFF2-40B4-BE49-F238E27FC236}">
                <a16:creationId xmlns:a16="http://schemas.microsoft.com/office/drawing/2014/main" id="{3B3A9349-DD73-458E-BC60-8016EECE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2781739"/>
            <a:ext cx="11555094" cy="207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càng ngắn (Gamma, X) có tính đâm xuyên càng mạnh, dễ làm phát quang các chất, khả năng ion hóa mạnh…</a:t>
            </a:r>
          </a:p>
        </p:txBody>
      </p:sp>
      <p:sp>
        <p:nvSpPr>
          <p:cNvPr id="8" name="Rectangle 213">
            <a:extLst>
              <a:ext uri="{FF2B5EF4-FFF2-40B4-BE49-F238E27FC236}">
                <a16:creationId xmlns:a16="http://schemas.microsoft.com/office/drawing/2014/main" id="{4B29EAF7-230F-4950-BB66-F565CB8F9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4958779"/>
            <a:ext cx="11555094" cy="138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dài (a/s thấy được, tia hồng ngoại) thì dễ nhận biết giao thoa, nhiễu xạ…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BE29D99-2156-4D59-A617-D452938FC3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2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45"/>
    </mc:Choice>
    <mc:Fallback xmlns="">
      <p:transition spd="slow" advTm="4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 build="allAtOnce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3784BF-A9C7-44F3-AD3D-68C15B41FF73}"/>
              </a:ext>
            </a:extLst>
          </p:cNvPr>
          <p:cNvSpPr txBox="1"/>
          <p:nvPr/>
        </p:nvSpPr>
        <p:spPr>
          <a:xfrm>
            <a:off x="3196874" y="2497976"/>
            <a:ext cx="633859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500" dirty="0">
                <a:solidFill>
                  <a:srgbClr val="AED30B"/>
                </a:solidFill>
                <a:latin typeface="Impact" panose="020B0806030902050204" pitchFamily="34" charset="0"/>
                <a:ea typeface="+mn-ea"/>
              </a:rPr>
              <a:t>Thank You</a:t>
            </a:r>
            <a:endParaRPr lang="zh-CN" altLang="en-US" sz="11500" dirty="0">
              <a:solidFill>
                <a:srgbClr val="AED30B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6217909-B2C1-4490-A3C3-1E9F7066EF84}"/>
              </a:ext>
            </a:extLst>
          </p:cNvPr>
          <p:cNvSpPr/>
          <p:nvPr/>
        </p:nvSpPr>
        <p:spPr>
          <a:xfrm>
            <a:off x="1863424" y="2875745"/>
            <a:ext cx="1333450" cy="1106510"/>
          </a:xfrm>
          <a:custGeom>
            <a:avLst/>
            <a:gdLst>
              <a:gd name="connsiteX0" fmla="*/ 683259 w 1501139"/>
              <a:gd name="connsiteY0" fmla="*/ 0 h 1247086"/>
              <a:gd name="connsiteX1" fmla="*/ 962295 w 1501139"/>
              <a:gd name="connsiteY1" fmla="*/ 0 h 1247086"/>
              <a:gd name="connsiteX2" fmla="*/ 1501139 w 1501139"/>
              <a:gd name="connsiteY2" fmla="*/ 623543 h 1247086"/>
              <a:gd name="connsiteX3" fmla="*/ 962295 w 1501139"/>
              <a:gd name="connsiteY3" fmla="*/ 1247086 h 1247086"/>
              <a:gd name="connsiteX4" fmla="*/ 683259 w 1501139"/>
              <a:gd name="connsiteY4" fmla="*/ 1247086 h 1247086"/>
              <a:gd name="connsiteX5" fmla="*/ 1123741 w 1501139"/>
              <a:gd name="connsiteY5" fmla="*/ 737366 h 1247086"/>
              <a:gd name="connsiteX6" fmla="*/ 0 w 1501139"/>
              <a:gd name="connsiteY6" fmla="*/ 737366 h 1247086"/>
              <a:gd name="connsiteX7" fmla="*/ 0 w 1501139"/>
              <a:gd name="connsiteY7" fmla="*/ 509720 h 1247086"/>
              <a:gd name="connsiteX8" fmla="*/ 1123741 w 1501139"/>
              <a:gd name="connsiteY8" fmla="*/ 509720 h 124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139" h="1247086">
                <a:moveTo>
                  <a:pt x="683259" y="0"/>
                </a:moveTo>
                <a:lnTo>
                  <a:pt x="962295" y="0"/>
                </a:lnTo>
                <a:lnTo>
                  <a:pt x="1501139" y="623543"/>
                </a:lnTo>
                <a:lnTo>
                  <a:pt x="962295" y="1247086"/>
                </a:lnTo>
                <a:lnTo>
                  <a:pt x="683259" y="1247086"/>
                </a:lnTo>
                <a:lnTo>
                  <a:pt x="1123741" y="737366"/>
                </a:lnTo>
                <a:lnTo>
                  <a:pt x="0" y="737366"/>
                </a:lnTo>
                <a:lnTo>
                  <a:pt x="0" y="509720"/>
                </a:lnTo>
                <a:lnTo>
                  <a:pt x="1123741" y="509720"/>
                </a:lnTo>
                <a:close/>
              </a:path>
            </a:pathLst>
          </a:custGeom>
          <a:solidFill>
            <a:srgbClr val="AED30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92D050"/>
              </a:solidFill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7D970BA7-6A50-4CD0-ACEC-9B7E2A9B89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3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7"/>
    </mc:Choice>
    <mc:Fallback xmlns="">
      <p:transition spd="slow" advTm="2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DD253FA4-362E-49AD-8AFE-B74040842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Freeform 2523">
            <a:extLst>
              <a:ext uri="{FF2B5EF4-FFF2-40B4-BE49-F238E27FC236}">
                <a16:creationId xmlns:a16="http://schemas.microsoft.com/office/drawing/2014/main" id="{6CB49A70-ED24-4136-BAAE-05A8D265098E}"/>
              </a:ext>
            </a:extLst>
          </p:cNvPr>
          <p:cNvSpPr>
            <a:spLocks noEditPoints="1"/>
          </p:cNvSpPr>
          <p:nvPr/>
        </p:nvSpPr>
        <p:spPr bwMode="auto">
          <a:xfrm>
            <a:off x="2263943" y="5424788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2547">
            <a:extLst>
              <a:ext uri="{FF2B5EF4-FFF2-40B4-BE49-F238E27FC236}">
                <a16:creationId xmlns:a16="http://schemas.microsoft.com/office/drawing/2014/main" id="{479CD850-AC5C-4C5B-A524-9054A6548E5E}"/>
              </a:ext>
            </a:extLst>
          </p:cNvPr>
          <p:cNvSpPr>
            <a:spLocks noEditPoints="1"/>
          </p:cNvSpPr>
          <p:nvPr/>
        </p:nvSpPr>
        <p:spPr bwMode="auto">
          <a:xfrm>
            <a:off x="775748" y="4623556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2517">
            <a:extLst>
              <a:ext uri="{FF2B5EF4-FFF2-40B4-BE49-F238E27FC236}">
                <a16:creationId xmlns:a16="http://schemas.microsoft.com/office/drawing/2014/main" id="{CFE90C17-0B68-4776-8519-247DC8FA78E3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11DBC3B0-ED82-49CC-93EE-59950BF213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7098" y="3165779"/>
            <a:ext cx="9876210" cy="113940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TIA X (TIA RƠN-GHEN)</a:t>
            </a:r>
          </a:p>
        </p:txBody>
      </p:sp>
      <p:sp>
        <p:nvSpPr>
          <p:cNvPr id="7" name="WordArt 3">
            <a:extLst>
              <a:ext uri="{FF2B5EF4-FFF2-40B4-BE49-F238E27FC236}">
                <a16:creationId xmlns:a16="http://schemas.microsoft.com/office/drawing/2014/main" id="{ACDDE527-F691-4438-A6E1-3BA03DB943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0795" y="1522104"/>
            <a:ext cx="2577386" cy="81485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BÀI 28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9B8A7AC-06DD-4116-A1AE-D5898499A970}"/>
              </a:ext>
            </a:extLst>
          </p:cNvPr>
          <p:cNvSpPr txBox="1"/>
          <p:nvPr/>
        </p:nvSpPr>
        <p:spPr>
          <a:xfrm>
            <a:off x="2501274" y="613393"/>
            <a:ext cx="728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>
                    <a:lumMod val="95000"/>
                  </a:schemeClr>
                </a:solidFill>
              </a:rPr>
              <a:t>CHƯƠNG V:  SÓNG ÁNH SÁNG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921387A3-E14A-489A-9298-FC2F5BE81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2"/>
    </mc:Choice>
    <mc:Fallback xmlns="">
      <p:transition spd="slow" advTm="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48242DC4-8BC0-43A3-A1B2-47AAD1BD2761}"/>
              </a:ext>
            </a:extLst>
          </p:cNvPr>
          <p:cNvGrpSpPr/>
          <p:nvPr/>
        </p:nvGrpSpPr>
        <p:grpSpPr>
          <a:xfrm>
            <a:off x="927735" y="1104900"/>
            <a:ext cx="10336530" cy="818147"/>
            <a:chOff x="927735" y="1233236"/>
            <a:chExt cx="10336530" cy="818147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8B1929F2-C349-4F20-BEEF-B675E9F19B65}"/>
                </a:ext>
              </a:extLst>
            </p:cNvPr>
            <p:cNvSpPr/>
            <p:nvPr/>
          </p:nvSpPr>
          <p:spPr>
            <a:xfrm>
              <a:off x="927735" y="1233236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89D26E56-3E8D-42C9-89CC-FC2DE1DA5363}"/>
                </a:ext>
              </a:extLst>
            </p:cNvPr>
            <p:cNvSpPr/>
            <p:nvPr/>
          </p:nvSpPr>
          <p:spPr>
            <a:xfrm>
              <a:off x="2239177" y="1233236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AB3A147E-4F40-44DA-960F-4EE333EF1A6F}"/>
              </a:ext>
            </a:extLst>
          </p:cNvPr>
          <p:cNvGrpSpPr/>
          <p:nvPr/>
        </p:nvGrpSpPr>
        <p:grpSpPr>
          <a:xfrm>
            <a:off x="927735" y="2482516"/>
            <a:ext cx="10336530" cy="818148"/>
            <a:chOff x="927735" y="2610852"/>
            <a:chExt cx="10336530" cy="81814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A800352-0629-48DA-9CD7-D423174EE0D9}"/>
                </a:ext>
              </a:extLst>
            </p:cNvPr>
            <p:cNvSpPr/>
            <p:nvPr/>
          </p:nvSpPr>
          <p:spPr>
            <a:xfrm>
              <a:off x="2239177" y="2610853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Mũi tên: Hình ngũ giác 13">
              <a:extLst>
                <a:ext uri="{FF2B5EF4-FFF2-40B4-BE49-F238E27FC236}">
                  <a16:creationId xmlns:a16="http://schemas.microsoft.com/office/drawing/2014/main" id="{3EC3F22B-37E6-4EB9-8EFF-A2BCF9F0695F}"/>
                </a:ext>
              </a:extLst>
            </p:cNvPr>
            <p:cNvSpPr/>
            <p:nvPr/>
          </p:nvSpPr>
          <p:spPr>
            <a:xfrm>
              <a:off x="927735" y="2610852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944E5F0B-F14B-4CC8-8580-9CB2051C4997}"/>
              </a:ext>
            </a:extLst>
          </p:cNvPr>
          <p:cNvGrpSpPr/>
          <p:nvPr/>
        </p:nvGrpSpPr>
        <p:grpSpPr>
          <a:xfrm>
            <a:off x="927735" y="3886201"/>
            <a:ext cx="10336530" cy="818147"/>
            <a:chOff x="927735" y="3729791"/>
            <a:chExt cx="10336530" cy="8181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EEA95C9A-9A54-404E-8A92-8FB77BF25FB4}"/>
                </a:ext>
              </a:extLst>
            </p:cNvPr>
            <p:cNvSpPr/>
            <p:nvPr/>
          </p:nvSpPr>
          <p:spPr>
            <a:xfrm>
              <a:off x="2239177" y="3729791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C16830E-46D1-4CBC-8396-265CCD2D9BAE}"/>
                </a:ext>
              </a:extLst>
            </p:cNvPr>
            <p:cNvSpPr/>
            <p:nvPr/>
          </p:nvSpPr>
          <p:spPr>
            <a:xfrm>
              <a:off x="927735" y="3729791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65E9C46-A357-42DE-A6D7-F498402B022C}"/>
              </a:ext>
            </a:extLst>
          </p:cNvPr>
          <p:cNvGrpSpPr/>
          <p:nvPr/>
        </p:nvGrpSpPr>
        <p:grpSpPr>
          <a:xfrm>
            <a:off x="927735" y="5241760"/>
            <a:ext cx="10336530" cy="818147"/>
            <a:chOff x="927735" y="4772528"/>
            <a:chExt cx="10336530" cy="818147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15F87320-356C-4C1F-9D29-F18642F437CA}"/>
                </a:ext>
              </a:extLst>
            </p:cNvPr>
            <p:cNvSpPr/>
            <p:nvPr/>
          </p:nvSpPr>
          <p:spPr>
            <a:xfrm>
              <a:off x="2239177" y="4772528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 QUÁT VỀ THANG SÓNG ĐIỆN TỪ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Mũi tên: Hình ngũ giác 15">
              <a:extLst>
                <a:ext uri="{FF2B5EF4-FFF2-40B4-BE49-F238E27FC236}">
                  <a16:creationId xmlns:a16="http://schemas.microsoft.com/office/drawing/2014/main" id="{00C11FD9-FF87-4F16-9BF0-107FDB3A70B6}"/>
                </a:ext>
              </a:extLst>
            </p:cNvPr>
            <p:cNvSpPr/>
            <p:nvPr/>
          </p:nvSpPr>
          <p:spPr>
            <a:xfrm>
              <a:off x="927735" y="4772528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6374E24-9A34-4A1C-B29A-35826F8588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6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8"/>
    </mc:Choice>
    <mc:Fallback xmlns="">
      <p:transition spd="slow" advTm="1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4756C401-4542-467E-A3EB-F3B4D1FB0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"/>
    </mc:Choice>
    <mc:Fallback xmlns="">
      <p:transition spd="slow" advTm="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DB236D-3337-4D5B-9ABE-EF5060E5F746}"/>
              </a:ext>
            </a:extLst>
          </p:cNvPr>
          <p:cNvSpPr txBox="1"/>
          <p:nvPr/>
        </p:nvSpPr>
        <p:spPr>
          <a:xfrm>
            <a:off x="1117922" y="2197768"/>
            <a:ext cx="9999257" cy="247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khi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tia catot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tức là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electron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năng lượng lớn – đập vào một vật rắn thì vật đó phát ra tia X.</a:t>
            </a:r>
            <a:endParaRPr lang="vi-VN" sz="360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20CE100-282F-47C7-8130-C02146BF35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3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4"/>
    </mc:Choice>
    <mc:Fallback xmlns="">
      <p:transition spd="slow" advTm="3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CFEB5F65-DF56-44F3-B3D6-B42AFDC97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1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"/>
    </mc:Choice>
    <mc:Fallback xmlns="">
      <p:transition spd="slow" advTm="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Cách tạo ra tia X - Ống Cu-lít-giơ">
            <a:hlinkClick r:id="" action="ppaction://media"/>
            <a:extLst>
              <a:ext uri="{FF2B5EF4-FFF2-40B4-BE49-F238E27FC236}">
                <a16:creationId xmlns:a16="http://schemas.microsoft.com/office/drawing/2014/main" id="{EE7CD6AF-49DA-4346-ABF7-F9B317AE61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921" y="1267825"/>
            <a:ext cx="10058079" cy="5501943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E9F72C49-09F6-454C-806F-9CC4B9F0C9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1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45"/>
    </mc:Choice>
    <mc:Fallback xmlns="">
      <p:transition spd="slow" advTm="16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21" objId="6"/>
        <p14:stopEvt time="151175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791795" cy="453526"/>
            <a:chOff x="339725" y="1464888"/>
            <a:chExt cx="2791795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18854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1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1072308" y="2001653"/>
            <a:ext cx="10047384" cy="288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12800" algn="just">
              <a:lnSpc>
                <a:spcPct val="200000"/>
              </a:lnSpc>
            </a:pP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(tia R</a:t>
            </a:r>
            <a:r>
              <a:rPr lang="vi-VN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n-ghen) là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bước sóng ngắn hơn bước sóng tia tử ngoại, nằm trong khoảng từ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-11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đến 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-8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(10 nm).</a:t>
            </a:r>
            <a:endParaRPr lang="vi-VN" sz="3200" b="1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556E0587-6475-48D1-BA3E-1E5B0537C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0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0"/>
    </mc:Choice>
    <mc:Fallback xmlns="">
      <p:transition spd="slow" advTm="4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SCREEN_RECS_UPDATED" val="C:\Users\BUI TAN TRONG TRAC\Desktop\BAI GIANG TIA X\LY 12 - CHUONG 5 - BÀI 28 - BAI GIANG TIA X - Sao chép [Tự phục hồi]\"/>
  <p:tag name="ISPRING_RESOURCE_FOLDER" val="C:\Users\BUI TAN TRONG TRAC\Desktop\BAI GIANG TIA X\LY 12 - CHUONG 5 - BÀI 28 - BAI GIANG TIA X - Sao chép [Tự phục hồi]\"/>
  <p:tag name="ISPRING_PRESENTATION_PATH" val="C:\Users\BUI TAN TRONG TRAC\Desktop\BAI GIANG TIA X\LY 12 - CHUONG 5 - BÀI 28 - BAI GIANG TIA X - Sao chép [Tự phục hồi].pptx"/>
  <p:tag name="ISPRING_UUID" val="{7C405F20-ECD6-4C57-9981-EE128030D15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6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1|20|8.5|12.6|9.2|6.9|9.3|16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6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2|3.1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8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666</Words>
  <PresentationFormat>Màn hình rộng</PresentationFormat>
  <Paragraphs>104</Paragraphs>
  <Slides>21</Slides>
  <Notes>4</Notes>
  <HiddenSlides>0</HiddenSlides>
  <MMClips>22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微软雅黑</vt:lpstr>
      <vt:lpstr>Arial</vt:lpstr>
      <vt:lpstr>Calibri</vt:lpstr>
      <vt:lpstr>Impact</vt:lpstr>
      <vt:lpstr>Tahoma</vt:lpstr>
      <vt:lpstr>Chủ đề Office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2020-04-12T09:53:49Z</dcterms:created>
  <dcterms:modified xsi:type="dcterms:W3CDTF">2020-04-17T13:57:30Z</dcterms:modified>
</cp:coreProperties>
</file>