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9"/>
  </p:notesMasterIdLst>
  <p:sldIdLst>
    <p:sldId id="271" r:id="rId2"/>
    <p:sldId id="323" r:id="rId3"/>
    <p:sldId id="324" r:id="rId4"/>
    <p:sldId id="316" r:id="rId5"/>
    <p:sldId id="332" r:id="rId6"/>
    <p:sldId id="357" r:id="rId7"/>
    <p:sldId id="358" r:id="rId8"/>
    <p:sldId id="359" r:id="rId9"/>
    <p:sldId id="360" r:id="rId10"/>
    <p:sldId id="336" r:id="rId11"/>
    <p:sldId id="356" r:id="rId12"/>
    <p:sldId id="311" r:id="rId13"/>
    <p:sldId id="355" r:id="rId14"/>
    <p:sldId id="310" r:id="rId15"/>
    <p:sldId id="325" r:id="rId16"/>
    <p:sldId id="31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CCFF"/>
    <a:srgbClr val="E0A4A5"/>
    <a:srgbClr val="FFFF99"/>
    <a:srgbClr val="E36427"/>
    <a:srgbClr val="61953D"/>
    <a:srgbClr val="5E913B"/>
    <a:srgbClr val="5C8E3A"/>
    <a:srgbClr val="D98F91"/>
    <a:srgbClr val="CB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36" autoAdjust="0"/>
    <p:restoredTop sz="86472" autoAdjust="0"/>
  </p:normalViewPr>
  <p:slideViewPr>
    <p:cSldViewPr snapToGrid="0" showGuides="1">
      <p:cViewPr varScale="1">
        <p:scale>
          <a:sx n="96" d="100"/>
          <a:sy n="96" d="100"/>
        </p:scale>
        <p:origin x="29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1oyseKG9Y8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www.youtube.com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watch?v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=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f1oyseKG9Y8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18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18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06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4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79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40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35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59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2862CD-535C-B643-AF59-6A12EA8267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438137"/>
              </p:ext>
            </p:extLst>
          </p:nvPr>
        </p:nvGraphicFramePr>
        <p:xfrm>
          <a:off x="89452" y="1077140"/>
          <a:ext cx="12013095" cy="57470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68983">
                  <a:extLst>
                    <a:ext uri="{9D8B030D-6E8A-4147-A177-3AD203B41FA5}">
                      <a16:colId xmlns:a16="http://schemas.microsoft.com/office/drawing/2014/main" val="60248082"/>
                    </a:ext>
                  </a:extLst>
                </a:gridCol>
                <a:gridCol w="2707751">
                  <a:extLst>
                    <a:ext uri="{9D8B030D-6E8A-4147-A177-3AD203B41FA5}">
                      <a16:colId xmlns:a16="http://schemas.microsoft.com/office/drawing/2014/main" val="3193636400"/>
                    </a:ext>
                  </a:extLst>
                </a:gridCol>
                <a:gridCol w="4228610">
                  <a:extLst>
                    <a:ext uri="{9D8B030D-6E8A-4147-A177-3AD203B41FA5}">
                      <a16:colId xmlns:a16="http://schemas.microsoft.com/office/drawing/2014/main" val="3474881994"/>
                    </a:ext>
                  </a:extLst>
                </a:gridCol>
                <a:gridCol w="2707751">
                  <a:extLst>
                    <a:ext uri="{9D8B030D-6E8A-4147-A177-3AD203B41FA5}">
                      <a16:colId xmlns:a16="http://schemas.microsoft.com/office/drawing/2014/main" val="540030327"/>
                    </a:ext>
                  </a:extLst>
                </a:gridCol>
              </a:tblGrid>
              <a:tr h="48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 b="1" dirty="0">
                          <a:effectLst/>
                        </a:rPr>
                        <a:t>Form</a:t>
                      </a:r>
                      <a:endParaRPr lang="x-none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 b="1">
                          <a:effectLst/>
                        </a:rPr>
                        <a:t>Pronunciation</a:t>
                      </a:r>
                      <a:endParaRPr lang="x-none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 b="1">
                          <a:effectLst/>
                        </a:rPr>
                        <a:t>Meaning</a:t>
                      </a:r>
                      <a:endParaRPr lang="x-none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2000" b="1" dirty="0">
                          <a:effectLst/>
                        </a:rPr>
                        <a:t>Vietnamese equivalent </a:t>
                      </a:r>
                      <a:endParaRPr lang="x-none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3710798133"/>
                  </a:ext>
                </a:extLst>
              </a:tr>
              <a:tr h="104203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1. disagreement (n)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>
                          <a:effectLst/>
                        </a:rPr>
                        <a:t>/ˌdɪsəˈɡriːmənt/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a situation where people have different opinions about something and often argue</a:t>
                      </a: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000" dirty="0" err="1">
                          <a:effectLst/>
                        </a:rPr>
                        <a:t>sự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bất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đồng</a:t>
                      </a:r>
                      <a:endParaRPr lang="x-non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690911419"/>
                  </a:ext>
                </a:extLst>
              </a:tr>
              <a:tr h="76505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2. upset (n) 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>
                          <a:effectLst/>
                        </a:rPr>
                        <a:t>/ˌʌpˈset/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to make somebody/yourself feel unhappy, anxious or annoyed</a:t>
                      </a: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000">
                          <a:effectLst/>
                        </a:rPr>
                        <a:t>gây khó chịu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1067742278"/>
                  </a:ext>
                </a:extLst>
              </a:tr>
              <a:tr h="104203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3. complain (about) (v) 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>
                          <a:effectLst/>
                        </a:rPr>
                        <a:t>/kəmˈpleɪn/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to say that you are annoyed, unhappy or not satisfied about somebody</a:t>
                      </a:r>
                      <a:r>
                        <a:rPr lang="x-none" sz="2000" dirty="0" smtClean="0">
                          <a:effectLst/>
                        </a:rPr>
                        <a:t>/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x-none" sz="2000" dirty="0" smtClean="0">
                          <a:effectLst/>
                        </a:rPr>
                        <a:t>something</a:t>
                      </a:r>
                      <a:endParaRPr lang="x-none" sz="2000" dirty="0">
                        <a:effectLst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000">
                          <a:effectLst/>
                        </a:rPr>
                        <a:t>phàn nàn (về)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709217970"/>
                  </a:ext>
                </a:extLst>
              </a:tr>
              <a:tr h="104203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4. allow (sb to </a:t>
                      </a:r>
                      <a:r>
                        <a:rPr lang="en-GB" sz="2000">
                          <a:effectLst/>
                        </a:rPr>
                        <a:t>do st</a:t>
                      </a:r>
                      <a:r>
                        <a:rPr lang="x-none" sz="2000">
                          <a:effectLst/>
                        </a:rPr>
                        <a:t>) (v) 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/əˈlaʊ/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 dirty="0">
                          <a:effectLst/>
                        </a:rPr>
                        <a:t> </a:t>
                      </a:r>
                      <a:endParaRPr lang="x-non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to let somebody/something do something; to let something happen or be done</a:t>
                      </a: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000">
                          <a:effectLst/>
                        </a:rPr>
                        <a:t>cho phép (ai làm gì)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462535931"/>
                  </a:ext>
                </a:extLst>
              </a:tr>
              <a:tr h="104203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5. appearance (n)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>
                          <a:effectLst/>
                        </a:rPr>
                        <a:t>/əˈpɪərəns/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​the way that somebody/something looks on the outside; what somebody/something seems to be</a:t>
                      </a: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ng</a:t>
                      </a:r>
                      <a:r>
                        <a:rPr lang="en-GB" sz="2000" dirty="0" err="1">
                          <a:effectLst/>
                        </a:rPr>
                        <a:t>oại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hình</a:t>
                      </a:r>
                      <a:endParaRPr lang="x-non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67273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56814" y="970352"/>
            <a:ext cx="1039001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Complete the following table about you. Work in pairs and compare your 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answers.</a:t>
            </a:r>
            <a:r>
              <a:rPr lang="x-none" sz="4400" dirty="0" smtClean="0">
                <a:effectLst/>
              </a:rPr>
              <a:t>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A4BA016-5BC0-DA46-A564-4F6DA3F92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658527"/>
              </p:ext>
            </p:extLst>
          </p:nvPr>
        </p:nvGraphicFramePr>
        <p:xfrm>
          <a:off x="218660" y="2354963"/>
          <a:ext cx="11728172" cy="45188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1897">
                  <a:extLst>
                    <a:ext uri="{9D8B030D-6E8A-4147-A177-3AD203B41FA5}">
                      <a16:colId xmlns:a16="http://schemas.microsoft.com/office/drawing/2014/main" val="923356613"/>
                    </a:ext>
                  </a:extLst>
                </a:gridCol>
                <a:gridCol w="1789043">
                  <a:extLst>
                    <a:ext uri="{9D8B030D-6E8A-4147-A177-3AD203B41FA5}">
                      <a16:colId xmlns:a16="http://schemas.microsoft.com/office/drawing/2014/main" val="397466312"/>
                    </a:ext>
                  </a:extLst>
                </a:gridCol>
                <a:gridCol w="2027583">
                  <a:extLst>
                    <a:ext uri="{9D8B030D-6E8A-4147-A177-3AD203B41FA5}">
                      <a16:colId xmlns:a16="http://schemas.microsoft.com/office/drawing/2014/main" val="2943115241"/>
                    </a:ext>
                  </a:extLst>
                </a:gridCol>
                <a:gridCol w="1689649">
                  <a:extLst>
                    <a:ext uri="{9D8B030D-6E8A-4147-A177-3AD203B41FA5}">
                      <a16:colId xmlns:a16="http://schemas.microsoft.com/office/drawing/2014/main" val="1800722128"/>
                    </a:ext>
                  </a:extLst>
                </a:gridCol>
              </a:tblGrid>
              <a:tr h="567370"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rgbClr val="000000"/>
                          </a:solidFill>
                          <a:effectLst/>
                        </a:rPr>
                        <a:t>Always</a:t>
                      </a:r>
                      <a:endParaRPr lang="en-US" sz="25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rgbClr val="000000"/>
                          </a:solidFill>
                          <a:effectLst/>
                        </a:rPr>
                        <a:t>Sometimes</a:t>
                      </a:r>
                      <a:endParaRPr lang="en-US" sz="25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rgbClr val="000000"/>
                          </a:solidFill>
                          <a:effectLst/>
                        </a:rPr>
                        <a:t>Never</a:t>
                      </a:r>
                      <a:endParaRPr lang="en-US" sz="25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9380106"/>
                  </a:ext>
                </a:extLst>
              </a:tr>
              <a:tr h="848182">
                <a:tc>
                  <a:txBody>
                    <a:bodyPr/>
                    <a:lstStyle/>
                    <a:p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1. My parents complain about my clothes and hairstyle.</a:t>
                      </a:r>
                      <a:endParaRPr lang="en-US" sz="2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6204"/>
                  </a:ext>
                </a:extLst>
              </a:tr>
              <a:tr h="5397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2. My parents let me </a:t>
                      </a:r>
                      <a:r>
                        <a:rPr lang="en-US" sz="2500" kern="1200" dirty="0" err="1">
                          <a:solidFill>
                            <a:schemeClr val="tx1"/>
                          </a:solidFill>
                          <a:effectLst/>
                        </a:rPr>
                        <a:t>colour</a:t>
                      </a: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 my hair.</a:t>
                      </a:r>
                      <a:endParaRPr lang="en-US" sz="2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40308"/>
                  </a:ext>
                </a:extLst>
              </a:tr>
              <a:tr h="848182">
                <a:tc>
                  <a:txBody>
                    <a:bodyPr/>
                    <a:lstStyle/>
                    <a:p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3. My parents limit the time I spend on electronic devices.</a:t>
                      </a:r>
                      <a:endParaRPr lang="x-none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299327"/>
                  </a:ext>
                </a:extLst>
              </a:tr>
              <a:tr h="848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4. My parents take away my electronic devices after 9 p.m.</a:t>
                      </a:r>
                      <a:endParaRPr lang="en-US" sz="2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151946"/>
                  </a:ext>
                </a:extLst>
              </a:tr>
              <a:tr h="8514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5. My parents control everything I do.</a:t>
                      </a:r>
                      <a:endParaRPr lang="en-US" sz="2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127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24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73934" y="992986"/>
            <a:ext cx="101717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Listen 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 number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things they talk about in the order they are mentioned.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CFC9547B-DF42-994D-A0A4-BDBDBA5D84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692782"/>
              </p:ext>
            </p:extLst>
          </p:nvPr>
        </p:nvGraphicFramePr>
        <p:xfrm>
          <a:off x="735496" y="2192930"/>
          <a:ext cx="10867224" cy="4310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73759">
                  <a:extLst>
                    <a:ext uri="{9D8B030D-6E8A-4147-A177-3AD203B41FA5}">
                      <a16:colId xmlns:a16="http://schemas.microsoft.com/office/drawing/2014/main" val="3224497154"/>
                    </a:ext>
                  </a:extLst>
                </a:gridCol>
                <a:gridCol w="2693465">
                  <a:extLst>
                    <a:ext uri="{9D8B030D-6E8A-4147-A177-3AD203B41FA5}">
                      <a16:colId xmlns:a16="http://schemas.microsoft.com/office/drawing/2014/main" val="212900764"/>
                    </a:ext>
                  </a:extLst>
                </a:gridCol>
              </a:tblGrid>
              <a:tr h="10883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kern="1200" dirty="0">
                          <a:solidFill>
                            <a:srgbClr val="000000"/>
                          </a:solidFill>
                          <a:effectLst/>
                        </a:rPr>
                        <a:t>a. Kevin’s parents limit his screen time</a:t>
                      </a:r>
                      <a:r>
                        <a:rPr lang="en-US" sz="3000" b="0" kern="1200" dirty="0" smtClean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US" sz="3000" b="0" kern="1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734592"/>
                  </a:ext>
                </a:extLst>
              </a:tr>
              <a:tr h="1066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dirty="0">
                          <a:solidFill>
                            <a:srgbClr val="000000"/>
                          </a:solidFill>
                          <a:effectLst/>
                        </a:rPr>
                        <a:t>b. Mai asks Kevin if he has any disagreements with his parents.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860934"/>
                  </a:ext>
                </a:extLst>
              </a:tr>
              <a:tr h="10883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dirty="0">
                          <a:solidFill>
                            <a:srgbClr val="000000"/>
                          </a:solidFill>
                          <a:effectLst/>
                        </a:rPr>
                        <a:t>c. Mai is not allowed to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effectLst/>
                        </a:rPr>
                        <a:t>colour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effectLst/>
                        </a:rPr>
                        <a:t> her hair</a:t>
                      </a:r>
                      <a:r>
                        <a:rPr lang="en-US" sz="3000" kern="1200" dirty="0" smtClean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US" sz="3000" kern="1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218688"/>
                  </a:ext>
                </a:extLst>
              </a:tr>
              <a:tr h="1066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dirty="0">
                          <a:solidFill>
                            <a:srgbClr val="000000"/>
                          </a:solidFill>
                          <a:effectLst/>
                        </a:rPr>
                        <a:t>d. Mai’s choice in clothes and hairstyle upsets her mother</a:t>
                      </a:r>
                      <a:r>
                        <a:rPr lang="en-US" sz="3000" kern="1200" dirty="0" smtClean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US" sz="3000" kern="1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134850"/>
                  </a:ext>
                </a:extLst>
              </a:tr>
            </a:tbl>
          </a:graphicData>
        </a:graphic>
      </p:graphicFrame>
      <p:pic>
        <p:nvPicPr>
          <p:cNvPr id="3" name="Track 12.mp3" descr="Track 12.mp3">
            <a:hlinkClick r:id="" action="ppaction://media"/>
            <a:extLst>
              <a:ext uri="{FF2B5EF4-FFF2-40B4-BE49-F238E27FC236}">
                <a16:creationId xmlns:a16="http://schemas.microsoft.com/office/drawing/2014/main" id="{C0EF58BA-77A5-CB4B-AE3C-583E891C6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8192" y="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DBB41-9B2F-7841-8219-B07F653BA74C}"/>
              </a:ext>
            </a:extLst>
          </p:cNvPr>
          <p:cNvSpPr txBox="1"/>
          <p:nvPr/>
        </p:nvSpPr>
        <p:spPr>
          <a:xfrm>
            <a:off x="10067234" y="558906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02ED26-3191-BF43-9816-7E88B6C52E95}"/>
              </a:ext>
            </a:extLst>
          </p:cNvPr>
          <p:cNvSpPr txBox="1"/>
          <p:nvPr/>
        </p:nvSpPr>
        <p:spPr>
          <a:xfrm>
            <a:off x="10067234" y="462629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5E2B6E-D419-6B41-812B-55128BABF1A2}"/>
              </a:ext>
            </a:extLst>
          </p:cNvPr>
          <p:cNvSpPr txBox="1"/>
          <p:nvPr/>
        </p:nvSpPr>
        <p:spPr>
          <a:xfrm>
            <a:off x="10067234" y="357017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7D6839-4CBC-404C-AA77-111BC60B1CF4}"/>
              </a:ext>
            </a:extLst>
          </p:cNvPr>
          <p:cNvSpPr txBox="1"/>
          <p:nvPr/>
        </p:nvSpPr>
        <p:spPr>
          <a:xfrm>
            <a:off x="10067234" y="248506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4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892478"/>
            <a:ext cx="102477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Listen 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again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 answer the following questions using no more than TWO words.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67625-4CB7-FA42-AB4C-01C860E4343C}"/>
              </a:ext>
            </a:extLst>
          </p:cNvPr>
          <p:cNvSpPr txBox="1"/>
          <p:nvPr/>
        </p:nvSpPr>
        <p:spPr>
          <a:xfrm>
            <a:off x="494438" y="1691964"/>
            <a:ext cx="9401741" cy="4745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500" dirty="0">
                <a:solidFill>
                  <a:srgbClr val="EE4000"/>
                </a:solidFill>
                <a:effectLst/>
              </a:rPr>
              <a:t>1. </a:t>
            </a:r>
            <a:r>
              <a:rPr lang="en-US" sz="2500" dirty="0">
                <a:effectLst/>
              </a:rPr>
              <a:t>What does Mai’s mother keep complaining about?</a:t>
            </a:r>
          </a:p>
          <a:p>
            <a:pPr>
              <a:lnSpc>
                <a:spcPct val="250000"/>
              </a:lnSpc>
            </a:pPr>
            <a:r>
              <a:rPr lang="en-US" sz="2500" dirty="0">
                <a:solidFill>
                  <a:srgbClr val="EE4000"/>
                </a:solidFill>
                <a:effectLst/>
              </a:rPr>
              <a:t>2. </a:t>
            </a:r>
            <a:r>
              <a:rPr lang="en-US" sz="2500" dirty="0">
                <a:effectLst/>
              </a:rPr>
              <a:t>Where doesn’t Mai’s mother allow her to wear tight jeans?</a:t>
            </a:r>
          </a:p>
          <a:p>
            <a:pPr>
              <a:lnSpc>
                <a:spcPct val="250000"/>
              </a:lnSpc>
            </a:pPr>
            <a:r>
              <a:rPr lang="en-US" sz="2500" dirty="0">
                <a:solidFill>
                  <a:srgbClr val="EE4000"/>
                </a:solidFill>
                <a:effectLst/>
              </a:rPr>
              <a:t>3. </a:t>
            </a:r>
            <a:r>
              <a:rPr lang="en-US" sz="2500" dirty="0">
                <a:effectLst/>
              </a:rPr>
              <a:t>What does Kevin mainly use his smartphone and laptop for?</a:t>
            </a:r>
          </a:p>
          <a:p>
            <a:pPr>
              <a:lnSpc>
                <a:spcPct val="250000"/>
              </a:lnSpc>
            </a:pPr>
            <a:r>
              <a:rPr lang="en-US" sz="2500" dirty="0">
                <a:solidFill>
                  <a:srgbClr val="EE4000"/>
                </a:solidFill>
                <a:effectLst/>
              </a:rPr>
              <a:t>4. </a:t>
            </a:r>
            <a:r>
              <a:rPr lang="en-US" sz="2500" dirty="0">
                <a:effectLst/>
              </a:rPr>
              <a:t>According to Mai, what might Kevin’s parents worry about?</a:t>
            </a:r>
          </a:p>
          <a:p>
            <a:pPr>
              <a:lnSpc>
                <a:spcPct val="250000"/>
              </a:lnSpc>
            </a:pPr>
            <a:r>
              <a:rPr lang="en-US" sz="2500" dirty="0">
                <a:solidFill>
                  <a:srgbClr val="EE4000"/>
                </a:solidFill>
                <a:effectLst/>
              </a:rPr>
              <a:t>5. </a:t>
            </a:r>
            <a:r>
              <a:rPr lang="en-US" sz="2500" dirty="0">
                <a:effectLst/>
              </a:rPr>
              <a:t>What time do Kevin’s parents take away his smartphone and laptop</a:t>
            </a:r>
            <a:r>
              <a:rPr lang="en-US" sz="2500" dirty="0" smtClean="0">
                <a:effectLst/>
              </a:rPr>
              <a:t>?</a:t>
            </a:r>
            <a:endParaRPr lang="en-US" sz="250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F612C-1579-0F48-A0BF-CC1D2ECB1E67}"/>
              </a:ext>
            </a:extLst>
          </p:cNvPr>
          <p:cNvSpPr txBox="1"/>
          <p:nvPr/>
        </p:nvSpPr>
        <p:spPr>
          <a:xfrm>
            <a:off x="1412944" y="2641216"/>
            <a:ext cx="262898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5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Mai’s </a:t>
            </a:r>
            <a:r>
              <a:rPr lang="en-SG" sz="25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appearance. </a:t>
            </a:r>
            <a:endParaRPr lang="x-none" sz="25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26A08C-AEB2-F64F-8FE2-A11AA8FD13B1}"/>
              </a:ext>
            </a:extLst>
          </p:cNvPr>
          <p:cNvSpPr txBox="1"/>
          <p:nvPr/>
        </p:nvSpPr>
        <p:spPr>
          <a:xfrm>
            <a:off x="1452532" y="3541856"/>
            <a:ext cx="15342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500" dirty="0">
                <a:solidFill>
                  <a:srgbClr val="FF0000"/>
                </a:solidFill>
              </a:rPr>
              <a:t>At school.</a:t>
            </a:r>
            <a:r>
              <a:rPr lang="x-none" sz="25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F0FE06-1AFC-FF4A-99F5-D9C91722383D}"/>
              </a:ext>
            </a:extLst>
          </p:cNvPr>
          <p:cNvSpPr txBox="1"/>
          <p:nvPr/>
        </p:nvSpPr>
        <p:spPr>
          <a:xfrm>
            <a:off x="1380647" y="4534774"/>
            <a:ext cx="240835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500" dirty="0">
                <a:solidFill>
                  <a:srgbClr val="FF0000"/>
                </a:solidFill>
              </a:rPr>
              <a:t>(His) homework.</a:t>
            </a:r>
            <a:r>
              <a:rPr lang="x-none" sz="25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C6DCF7-4EBC-8844-98C3-B17F60D4E2CC}"/>
              </a:ext>
            </a:extLst>
          </p:cNvPr>
          <p:cNvSpPr txBox="1"/>
          <p:nvPr/>
        </p:nvSpPr>
        <p:spPr>
          <a:xfrm>
            <a:off x="1452532" y="5435414"/>
            <a:ext cx="41009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500" dirty="0">
                <a:solidFill>
                  <a:srgbClr val="FF0000"/>
                </a:solidFill>
              </a:rPr>
              <a:t>Kevin’s eyesight/ his eyesight.</a:t>
            </a:r>
            <a:r>
              <a:rPr lang="x-none" sz="25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6C183C-E1A9-354C-A601-B1B16121E31D}"/>
              </a:ext>
            </a:extLst>
          </p:cNvPr>
          <p:cNvSpPr txBox="1"/>
          <p:nvPr/>
        </p:nvSpPr>
        <p:spPr>
          <a:xfrm>
            <a:off x="1452532" y="6284445"/>
            <a:ext cx="123783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500" dirty="0">
                <a:solidFill>
                  <a:srgbClr val="FF0000"/>
                </a:solidFill>
              </a:rPr>
              <a:t>10 p.m.</a:t>
            </a:r>
            <a:r>
              <a:rPr lang="x-none" sz="25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Track 13.mp3" descr="Track 13.mp3">
            <a:hlinkClick r:id="" action="ppaction://media"/>
            <a:extLst>
              <a:ext uri="{FF2B5EF4-FFF2-40B4-BE49-F238E27FC236}">
                <a16:creationId xmlns:a16="http://schemas.microsoft.com/office/drawing/2014/main" id="{06380783-71B2-D349-BF44-B2A520E26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4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721" y="1108170"/>
            <a:ext cx="104905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Work in groups. Discuss the following questions.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87B97B-9728-E34E-88BD-F3119EDBAB0C}"/>
              </a:ext>
            </a:extLst>
          </p:cNvPr>
          <p:cNvSpPr txBox="1"/>
          <p:nvPr/>
        </p:nvSpPr>
        <p:spPr>
          <a:xfrm>
            <a:off x="494438" y="2619546"/>
            <a:ext cx="556092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EE4000"/>
                </a:solidFill>
                <a:effectLst/>
              </a:rPr>
              <a:t>Do you agree with Mai’s mother and Kevin’s parents? </a:t>
            </a:r>
            <a:endParaRPr lang="en-US" sz="4400" dirty="0" smtClean="0">
              <a:solidFill>
                <a:srgbClr val="EE4000"/>
              </a:solidFill>
              <a:effectLst/>
            </a:endParaRPr>
          </a:p>
          <a:p>
            <a:r>
              <a:rPr lang="en-US" sz="4400" dirty="0" smtClean="0">
                <a:solidFill>
                  <a:srgbClr val="EE4000"/>
                </a:solidFill>
                <a:effectLst/>
              </a:rPr>
              <a:t>Why/Why </a:t>
            </a:r>
            <a:r>
              <a:rPr lang="en-US" sz="4400" dirty="0">
                <a:solidFill>
                  <a:srgbClr val="EE4000"/>
                </a:solidFill>
                <a:effectLst/>
              </a:rPr>
              <a:t>not?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82" y="2159450"/>
            <a:ext cx="6238887" cy="416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Reasons for family conflicts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main ideas and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specific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related to family conflicts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Lesson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- Unit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LISTENING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356213" y="3763537"/>
            <a:ext cx="7589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Family conflicts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5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The generation gap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19507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PRE-LISTENING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89061" y="3423459"/>
            <a:ext cx="2242609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WHILE-LISTENING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5919262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Watch a video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7693" y="2177972"/>
            <a:ext cx="5919263" cy="9673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1. 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Complete the table about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you.</a:t>
            </a:r>
            <a:r>
              <a:rPr lang="x-none" dirty="0" smtClean="0">
                <a:solidFill>
                  <a:schemeClr val="tx1"/>
                </a:solidFill>
                <a:effectLst/>
              </a:rPr>
              <a:t>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265818"/>
            <a:ext cx="5919264" cy="12081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2. 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Listen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and number.</a:t>
            </a:r>
            <a:endParaRPr lang="en-US" sz="1800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3. 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Listen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and 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answer the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questions 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using no more than TWO words.</a:t>
            </a:r>
            <a:r>
              <a:rPr lang="en-US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09998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210366" y="2559985"/>
            <a:ext cx="855934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POST-LISTENING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3" y="5622841"/>
            <a:ext cx="5919261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70" y="3778562"/>
            <a:ext cx="709996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594523"/>
            <a:ext cx="5919261" cy="760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4. 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Work in groups. Discuss the questions.</a:t>
            </a:r>
            <a:r>
              <a:rPr lang="x-none" dirty="0">
                <a:solidFill>
                  <a:schemeClr val="tx1"/>
                </a:solidFill>
                <a:effectLst/>
              </a:rPr>
              <a:t>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407448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LISTENING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5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E4CDCB-3A33-D34B-A310-CA06A038D3BD}"/>
              </a:ext>
            </a:extLst>
          </p:cNvPr>
          <p:cNvSpPr txBox="1"/>
          <p:nvPr/>
        </p:nvSpPr>
        <p:spPr>
          <a:xfrm>
            <a:off x="4494215" y="92657"/>
            <a:ext cx="320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2060"/>
                </a:solidFill>
              </a:rPr>
              <a:t>Watch a video</a:t>
            </a:r>
          </a:p>
        </p:txBody>
      </p:sp>
      <p:pic>
        <p:nvPicPr>
          <p:cNvPr id="5" name="The reasons for conflicts between parents and their teenage children" descr="The reasons for conflicts between parents and their teenage children">
            <a:hlinkClick r:id="" action="ppaction://media"/>
            <a:extLst>
              <a:ext uri="{FF2B5EF4-FFF2-40B4-BE49-F238E27FC236}">
                <a16:creationId xmlns:a16="http://schemas.microsoft.com/office/drawing/2014/main" id="{162E4122-08FC-4C41-8E13-0F57AF0A56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3398" y="1017136"/>
            <a:ext cx="9974202" cy="56104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disagreement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772" y="4573051"/>
            <a:ext cx="5558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z="2800" dirty="0"/>
              <a:t>a situation where people have different opinions about something and often argue</a:t>
            </a:r>
          </a:p>
        </p:txBody>
      </p:sp>
      <p:sp>
        <p:nvSpPr>
          <p:cNvPr id="2" name="Rectangle 1"/>
          <p:cNvSpPr/>
          <p:nvPr/>
        </p:nvSpPr>
        <p:spPr>
          <a:xfrm>
            <a:off x="2167888" y="2716784"/>
            <a:ext cx="2898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2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ˌ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ɪ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sə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ˈɡ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ri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ː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mənt/</a:t>
            </a:r>
            <a:endParaRPr lang="x-none" sz="32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disagreement__gb_2" descr="disagreement__gb_2">
            <a:hlinkClick r:id="" action="ppaction://media"/>
            <a:extLst>
              <a:ext uri="{FF2B5EF4-FFF2-40B4-BE49-F238E27FC236}">
                <a16:creationId xmlns:a16="http://schemas.microsoft.com/office/drawing/2014/main" id="{15930691-96C7-3C4F-B526-50A621DBE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7934" y="3554238"/>
            <a:ext cx="696803" cy="696803"/>
          </a:xfrm>
          <a:prstGeom prst="rect">
            <a:avLst/>
          </a:prstGeom>
        </p:spPr>
      </p:pic>
      <p:pic>
        <p:nvPicPr>
          <p:cNvPr id="6" name="Picture 2" descr="Disagreement stock vector. Illustration of disagree, conversation - 51226747">
            <a:extLst>
              <a:ext uri="{FF2B5EF4-FFF2-40B4-BE49-F238E27FC236}">
                <a16:creationId xmlns:a16="http://schemas.microsoft.com/office/drawing/2014/main" id="{736E30F8-D8BA-C442-BC6E-C89F1AD84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477" y="1723229"/>
            <a:ext cx="5017390" cy="340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upset (v)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772" y="4544664"/>
            <a:ext cx="5897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800" dirty="0"/>
              <a:t>to make somebody/yourself feel unhappy, anxious or annoyed</a:t>
            </a:r>
          </a:p>
        </p:txBody>
      </p:sp>
      <p:sp>
        <p:nvSpPr>
          <p:cNvPr id="2" name="Rectangle 1"/>
          <p:cNvSpPr/>
          <p:nvPr/>
        </p:nvSpPr>
        <p:spPr>
          <a:xfrm>
            <a:off x="2780438" y="2759795"/>
            <a:ext cx="1422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ˌʌ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ˈ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set/</a:t>
            </a:r>
            <a:endParaRPr lang="x-none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upset__gb_1" descr="upset__gb_1">
            <a:hlinkClick r:id="" action="ppaction://media"/>
            <a:extLst>
              <a:ext uri="{FF2B5EF4-FFF2-40B4-BE49-F238E27FC236}">
                <a16:creationId xmlns:a16="http://schemas.microsoft.com/office/drawing/2014/main" id="{773476DD-912A-7E4E-A5CE-9B36256E2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5248" y="3462356"/>
            <a:ext cx="692564" cy="692564"/>
          </a:xfrm>
          <a:prstGeom prst="rect">
            <a:avLst/>
          </a:prstGeom>
        </p:spPr>
      </p:pic>
      <p:pic>
        <p:nvPicPr>
          <p:cNvPr id="2050" name="Picture 2" descr="Do you ever get upset? - Three Principles Living">
            <a:extLst>
              <a:ext uri="{FF2B5EF4-FFF2-40B4-BE49-F238E27FC236}">
                <a16:creationId xmlns:a16="http://schemas.microsoft.com/office/drawing/2014/main" id="{1C58384B-8659-9F4D-B66D-78849FB6B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853" y="1359229"/>
            <a:ext cx="4740532" cy="368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94438" y="1723229"/>
            <a:ext cx="5727462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complain (about) (v)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7203" y="4662663"/>
            <a:ext cx="71561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to say that you are annoyed, unhappy or not satisfied about somebody/something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479980" y="2771761"/>
            <a:ext cx="1923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/kəm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ˈ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ple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ɪ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n/</a:t>
            </a:r>
            <a:endParaRPr lang="x-none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When to take a complaint to the ombudsman - Which?">
            <a:extLst>
              <a:ext uri="{FF2B5EF4-FFF2-40B4-BE49-F238E27FC236}">
                <a16:creationId xmlns:a16="http://schemas.microsoft.com/office/drawing/2014/main" id="{89CF52C8-17E8-B445-A45D-D3E7FFBDC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63" y="1509371"/>
            <a:ext cx="572746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mplain__gb_1" descr="complain__gb_1">
            <a:hlinkClick r:id="" action="ppaction://media"/>
            <a:extLst>
              <a:ext uri="{FF2B5EF4-FFF2-40B4-BE49-F238E27FC236}">
                <a16:creationId xmlns:a16="http://schemas.microsoft.com/office/drawing/2014/main" id="{A1ED4531-DB17-744D-B601-940F6519A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1769" y="35505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0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11630" y="1723229"/>
            <a:ext cx="5710270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allow (sb to do </a:t>
            </a:r>
            <a:r>
              <a:rPr lang="en-US" sz="4800" b="1" dirty="0" err="1">
                <a:solidFill>
                  <a:schemeClr val="accent2"/>
                </a:solidFill>
              </a:rPr>
              <a:t>st</a:t>
            </a:r>
            <a:r>
              <a:rPr lang="en-US" sz="4800" b="1" dirty="0">
                <a:solidFill>
                  <a:schemeClr val="accent2"/>
                </a:solidFill>
              </a:rPr>
              <a:t>) (v)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8539" y="4483758"/>
            <a:ext cx="64191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800" dirty="0"/>
              <a:t>to let somebody/something do something; to let something happen or be done</a:t>
            </a:r>
          </a:p>
        </p:txBody>
      </p:sp>
      <p:sp>
        <p:nvSpPr>
          <p:cNvPr id="2" name="Rectangle 1"/>
          <p:cNvSpPr/>
          <p:nvPr/>
        </p:nvSpPr>
        <p:spPr>
          <a:xfrm>
            <a:off x="2404802" y="2759795"/>
            <a:ext cx="1253869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x-none" sz="2800" b="1" dirty="0">
                <a:solidFill>
                  <a:srgbClr val="C00000"/>
                </a:solidFill>
                <a:effectLst/>
              </a:rPr>
              <a:t>/əˈlaʊ/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allow__gb_1" descr="allow__gb_1">
            <a:hlinkClick r:id="" action="ppaction://media"/>
            <a:extLst>
              <a:ext uri="{FF2B5EF4-FFF2-40B4-BE49-F238E27FC236}">
                <a16:creationId xmlns:a16="http://schemas.microsoft.com/office/drawing/2014/main" id="{4490B6DA-EF06-A64D-B81A-3C9A99181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0072" y="3538498"/>
            <a:ext cx="822325" cy="822325"/>
          </a:xfrm>
          <a:prstGeom prst="rect">
            <a:avLst/>
          </a:prstGeom>
        </p:spPr>
      </p:pic>
      <p:pic>
        <p:nvPicPr>
          <p:cNvPr id="4098" name="Picture 2" descr="Cấu trúc Allow: Cách nói thể hiện sự chấp thuận trong tiếng Anh">
            <a:extLst>
              <a:ext uri="{FF2B5EF4-FFF2-40B4-BE49-F238E27FC236}">
                <a16:creationId xmlns:a16="http://schemas.microsoft.com/office/drawing/2014/main" id="{635CE08E-F23D-C94B-BD2D-DC5ABE611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655" y="1682891"/>
            <a:ext cx="5348815" cy="296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13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appearance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5983" y="4656224"/>
            <a:ext cx="60016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the way that somebody/something looks on the outside; what somebody/something seems to be 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639383" y="2759795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/ə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ˈ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ɪ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ərəns/</a:t>
            </a:r>
            <a:endParaRPr lang="x-none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appearance__gb_1" descr="appearance__gb_1">
            <a:hlinkClick r:id="" action="ppaction://media"/>
            <a:extLst>
              <a:ext uri="{FF2B5EF4-FFF2-40B4-BE49-F238E27FC236}">
                <a16:creationId xmlns:a16="http://schemas.microsoft.com/office/drawing/2014/main" id="{EF79DC95-EAD5-6148-9D56-C8A929BF0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2651" y="3499356"/>
            <a:ext cx="812800" cy="812800"/>
          </a:xfrm>
          <a:prstGeom prst="rect">
            <a:avLst/>
          </a:prstGeom>
        </p:spPr>
      </p:pic>
      <p:pic>
        <p:nvPicPr>
          <p:cNvPr id="5122" name="Picture 2" descr="Unit 3. Appearance – Miêu tả ngoại hình trong tiếng Anh (level A1) – Diep  Nguyen">
            <a:extLst>
              <a:ext uri="{FF2B5EF4-FFF2-40B4-BE49-F238E27FC236}">
                <a16:creationId xmlns:a16="http://schemas.microsoft.com/office/drawing/2014/main" id="{88387E96-C307-2048-83AF-6717F546B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654" y="1447862"/>
            <a:ext cx="5337971" cy="286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95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2854</TotalTime>
  <Words>678</Words>
  <Application>Microsoft Office PowerPoint</Application>
  <PresentationFormat>Widescreen</PresentationFormat>
  <Paragraphs>139</Paragraphs>
  <Slides>17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Adobe Gothic Std B</vt:lpstr>
      <vt:lpstr>Montserrat Medium</vt:lpstr>
      <vt:lpstr>Arial</vt:lpstr>
      <vt:lpstr>Bookman Old Style</vt:lpstr>
      <vt:lpstr>Calibri</vt:lpstr>
      <vt:lpstr>Calibri Light</vt:lpstr>
      <vt:lpstr>Myriad Pro</vt:lpstr>
      <vt:lpstr>Times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177</cp:revision>
  <dcterms:created xsi:type="dcterms:W3CDTF">2020-12-09T02:04:09Z</dcterms:created>
  <dcterms:modified xsi:type="dcterms:W3CDTF">2023-05-11T03:21:13Z</dcterms:modified>
</cp:coreProperties>
</file>