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5"/>
  </p:notesMasterIdLst>
  <p:sldIdLst>
    <p:sldId id="271" r:id="rId2"/>
    <p:sldId id="323" r:id="rId3"/>
    <p:sldId id="324" r:id="rId4"/>
    <p:sldId id="316" r:id="rId5"/>
    <p:sldId id="338" r:id="rId6"/>
    <p:sldId id="356" r:id="rId7"/>
    <p:sldId id="310" r:id="rId8"/>
    <p:sldId id="343" r:id="rId9"/>
    <p:sldId id="344" r:id="rId10"/>
    <p:sldId id="355" r:id="rId11"/>
    <p:sldId id="325" r:id="rId12"/>
    <p:sldId id="317"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4A5"/>
    <a:srgbClr val="5E913B"/>
    <a:srgbClr val="CB6466"/>
    <a:srgbClr val="000000"/>
    <a:srgbClr val="61953D"/>
    <a:srgbClr val="5C8E3A"/>
    <a:srgbClr val="E36427"/>
    <a:srgbClr val="D98F91"/>
    <a:srgbClr val="4CB15F"/>
    <a:srgbClr val="F26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0" autoAdjust="0"/>
    <p:restoredTop sz="93353" autoAdjust="0"/>
  </p:normalViewPr>
  <p:slideViewPr>
    <p:cSldViewPr snapToGrid="0" showGuides="1">
      <p:cViewPr varScale="1">
        <p:scale>
          <a:sx n="58" d="100"/>
          <a:sy n="58" d="100"/>
        </p:scale>
        <p:origin x="11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904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83562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68260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8514929A-D5FC-4F66-8951-74EDFD16573E}"/>
              </a:ext>
            </a:extLst>
          </p:cNvPr>
          <p:cNvSpPr txBox="1"/>
          <p:nvPr/>
        </p:nvSpPr>
        <p:spPr>
          <a:xfrm>
            <a:off x="1560982" y="1090960"/>
            <a:ext cx="9922991" cy="523220"/>
          </a:xfrm>
          <a:prstGeom prst="rect">
            <a:avLst/>
          </a:prstGeom>
          <a:noFill/>
        </p:spPr>
        <p:txBody>
          <a:bodyPr wrap="square">
            <a:spAutoFit/>
          </a:bodyPr>
          <a:lstStyle/>
          <a:p>
            <a:pPr algn="ctr"/>
            <a:r>
              <a:rPr lang="en-US" sz="2800" b="1" smtClean="0">
                <a:latin typeface="Arial" panose="020B0604020202020204" pitchFamily="34" charset="0"/>
                <a:cs typeface="Arial" panose="020B0604020202020204" pitchFamily="34" charset="0"/>
              </a:rPr>
              <a:t>HOW CAN WE PRESERVE OUR HERITAGE?</a:t>
            </a:r>
            <a:endParaRPr lang="en-US" sz="2800" b="1" dirty="0">
              <a:latin typeface="Arial" panose="020B0604020202020204" pitchFamily="34" charset="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PROJECT</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870808" y="1811939"/>
            <a:ext cx="10450383" cy="4572638"/>
          </a:xfrm>
          <a:prstGeom prst="rect">
            <a:avLst/>
          </a:prstGeom>
        </p:spPr>
      </p:pic>
    </p:spTree>
    <p:extLst>
      <p:ext uri="{BB962C8B-B14F-4D97-AF65-F5344CB8AC3E}">
        <p14:creationId xmlns:p14="http://schemas.microsoft.com/office/powerpoint/2010/main" val="1330324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584775"/>
          </a:xfrm>
          <a:prstGeom prst="rect">
            <a:avLst/>
          </a:prstGeom>
        </p:spPr>
        <p:txBody>
          <a:bodyPr wrap="square">
            <a:spAutoFit/>
          </a:bodyPr>
          <a:lstStyle/>
          <a:p>
            <a:pPr algn="just"/>
            <a:r>
              <a:rPr lang="en-US" sz="3200" b="1" dirty="0" smtClean="0">
                <a:cs typeface="Arial" panose="020B0604020202020204" pitchFamily="34" charset="0"/>
              </a:rPr>
              <a:t>Wrap-up</a:t>
            </a:r>
            <a:endParaRPr lang="en-US" sz="3200" b="1" dirty="0">
              <a:cs typeface="Arial" panose="020B0604020202020204" pitchFamily="34" charset="0"/>
            </a:endParaRPr>
          </a:p>
        </p:txBody>
      </p:sp>
      <p:sp>
        <p:nvSpPr>
          <p:cNvPr id="3" name="TextBox 2">
            <a:extLst>
              <a:ext uri="{FF2B5EF4-FFF2-40B4-BE49-F238E27FC236}">
                <a16:creationId xmlns:a16="http://schemas.microsoft.com/office/drawing/2014/main" xmlns="" id="{89FB7A97-2050-4E17-AB89-5199898D9829}"/>
              </a:ext>
            </a:extLst>
          </p:cNvPr>
          <p:cNvSpPr txBox="1"/>
          <p:nvPr/>
        </p:nvSpPr>
        <p:spPr>
          <a:xfrm>
            <a:off x="1092917" y="1969986"/>
            <a:ext cx="10124040" cy="2677656"/>
          </a:xfrm>
          <a:prstGeom prst="rect">
            <a:avLst/>
          </a:prstGeom>
          <a:noFill/>
        </p:spPr>
        <p:txBody>
          <a:bodyPr wrap="square" rtlCol="0">
            <a:spAutoFit/>
          </a:bodyPr>
          <a:lstStyle/>
          <a:p>
            <a:pPr>
              <a:lnSpc>
                <a:spcPct val="150000"/>
              </a:lnSpc>
            </a:pPr>
            <a:r>
              <a:rPr lang="vi-VN" sz="2800" smtClean="0">
                <a:cs typeface="Arial" panose="020B0604020202020204" pitchFamily="34" charset="0"/>
              </a:rPr>
              <a:t>What have you learnt today?</a:t>
            </a:r>
            <a:endParaRPr lang="en-US" sz="2800" smtClean="0">
              <a:cs typeface="Arial" panose="020B0604020202020204" pitchFamily="34" charset="0"/>
            </a:endParaRPr>
          </a:p>
          <a:p>
            <a:pPr>
              <a:lnSpc>
                <a:spcPct val="150000"/>
              </a:lnSpc>
            </a:pPr>
            <a:r>
              <a:rPr lang="en-US" sz="2800" smtClean="0">
                <a:latin typeface="Arial" panose="020B0604020202020204" pitchFamily="34" charset="0"/>
                <a:cs typeface="Arial" panose="020B0604020202020204" pitchFamily="34" charset="0"/>
              </a:rPr>
              <a:t>- Review </a:t>
            </a:r>
            <a:r>
              <a:rPr lang="en-US" sz="2800">
                <a:latin typeface="Arial" panose="020B0604020202020204" pitchFamily="34" charset="0"/>
                <a:cs typeface="Arial" panose="020B0604020202020204" pitchFamily="34" charset="0"/>
              </a:rPr>
              <a:t>the vocabulary and grammar of Unit </a:t>
            </a:r>
            <a:r>
              <a:rPr lang="en-US" sz="2800" smtClean="0">
                <a:latin typeface="Arial" panose="020B0604020202020204" pitchFamily="34" charset="0"/>
                <a:cs typeface="Arial" panose="020B0604020202020204" pitchFamily="34" charset="0"/>
              </a:rPr>
              <a:t>6;</a:t>
            </a:r>
            <a:endParaRPr lang="en-US" sz="2800">
              <a:latin typeface="Arial" panose="020B0604020202020204" pitchFamily="34" charset="0"/>
              <a:cs typeface="Arial" panose="020B0604020202020204" pitchFamily="34" charset="0"/>
            </a:endParaRPr>
          </a:p>
          <a:p>
            <a:pPr>
              <a:lnSpc>
                <a:spcPct val="150000"/>
              </a:lnSpc>
            </a:pPr>
            <a:r>
              <a:rPr lang="en-US" sz="2800">
                <a:latin typeface="Arial" panose="020B0604020202020204" pitchFamily="34" charset="0"/>
                <a:cs typeface="Arial" panose="020B0604020202020204" pitchFamily="34" charset="0"/>
              </a:rPr>
              <a:t>- Apply what </a:t>
            </a:r>
            <a:r>
              <a:rPr lang="en-US" sz="2800" smtClean="0">
                <a:latin typeface="Arial" panose="020B0604020202020204" pitchFamily="34" charset="0"/>
                <a:cs typeface="Arial" panose="020B0604020202020204" pitchFamily="34" charset="0"/>
              </a:rPr>
              <a:t>you </a:t>
            </a:r>
            <a:r>
              <a:rPr lang="en-US" sz="2800">
                <a:latin typeface="Arial" panose="020B0604020202020204" pitchFamily="34" charset="0"/>
                <a:cs typeface="Arial" panose="020B0604020202020204" pitchFamily="34" charset="0"/>
              </a:rPr>
              <a:t>have learnt (vocabulary and grammar) into practice through a project.</a:t>
            </a: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CONSOLIDATION</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BAC5994-6BF9-AE41-AC48-5A10285266A3}"/>
              </a:ext>
            </a:extLst>
          </p:cNvPr>
          <p:cNvSpPr>
            <a:spLocks noGrp="1"/>
          </p:cNvSpPr>
          <p:nvPr>
            <p:ph type="subTitle" idx="1"/>
          </p:nvPr>
        </p:nvSpPr>
        <p:spPr>
          <a:xfrm>
            <a:off x="1810930" y="2158230"/>
            <a:ext cx="8753494" cy="2315821"/>
          </a:xfrm>
          <a:noFill/>
        </p:spPr>
        <p:txBody>
          <a:bodyPr anchor="t"/>
          <a:lstStyle/>
          <a:p>
            <a:pPr marL="482600" indent="-342900" algn="l">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Do exercises in the workbook.</a:t>
            </a:r>
          </a:p>
          <a:p>
            <a:pPr marL="482600" indent="-342900" algn="l">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Prepare </a:t>
            </a:r>
            <a:r>
              <a:rPr lang="en-GB" sz="2800">
                <a:latin typeface="Arial" panose="020B0604020202020204" pitchFamily="34" charset="0"/>
                <a:cs typeface="Arial" panose="020B0604020202020204" pitchFamily="34" charset="0"/>
              </a:rPr>
              <a:t>for </a:t>
            </a:r>
            <a:r>
              <a:rPr lang="en-GB" sz="2800" smtClean="0">
                <a:latin typeface="Arial" panose="020B0604020202020204" pitchFamily="34" charset="0"/>
                <a:cs typeface="Arial" panose="020B0604020202020204" pitchFamily="34" charset="0"/>
              </a:rPr>
              <a:t>Unit 2.</a:t>
            </a:r>
            <a:endParaRPr lang="en-GB" sz="2800" dirty="0" smtClean="0">
              <a:latin typeface="Arial" panose="020B0604020202020204" pitchFamily="34" charset="0"/>
              <a:cs typeface="Arial" panose="020B0604020202020204" pitchFamily="34" charset="0"/>
            </a:endParaRP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81680"/>
            <a:ext cx="4572000" cy="584775"/>
          </a:xfrm>
          <a:prstGeom prst="rect">
            <a:avLst/>
          </a:prstGeom>
        </p:spPr>
        <p:txBody>
          <a:bodyPr>
            <a:spAutoFit/>
          </a:bodyPr>
          <a:lstStyle/>
          <a:p>
            <a:pPr algn="just"/>
            <a:r>
              <a:rPr lang="en-US" sz="3200" b="1" dirty="0">
                <a:latin typeface="Arial" panose="020B0604020202020204" pitchFamily="34" charset="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CONSOLIDATION</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1250657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smtClean="0">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facebook.com/sachmem.vn</a:t>
            </a:r>
            <a:r>
              <a:rPr lang="en-US" sz="1600" b="1" i="1" dirty="0" smtClean="0">
                <a:solidFill>
                  <a:srgbClr val="FFFFFF"/>
                </a:solidFill>
                <a:latin typeface="Calibri" panose="020F0502020204030204" pitchFamily="34" charset="0"/>
              </a:rPr>
              <a:t>/</a:t>
            </a:r>
            <a:endParaRPr lang="en-US" sz="1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7" y="2760116"/>
            <a:ext cx="6559291" cy="739240"/>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smtClean="0">
                <a:latin typeface="UTM Facebook K&amp;T" panose="02040603050506020204" pitchFamily="18" charset="0"/>
              </a:rPr>
              <a:t>LOOKING BACK AND PROJECT</a:t>
            </a:r>
            <a:endParaRPr lang="en-US" sz="3200" dirty="0">
              <a:latin typeface="UTM Facebook K&amp;T" panose="02040603050506020204" pitchFamily="18" charset="0"/>
            </a:endParaRP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26532"/>
                </a:solidFill>
                <a:latin typeface="Bookman Old Style" pitchFamily="18" charset="0"/>
              </a:rPr>
              <a:t>LESSON </a:t>
            </a:r>
            <a:r>
              <a:rPr lang="en-US" sz="2400" smtClean="0">
                <a:solidFill>
                  <a:srgbClr val="F26532"/>
                </a:solidFill>
                <a:latin typeface="Bookman Old Style" pitchFamily="18" charset="0"/>
              </a:rPr>
              <a:t>8</a:t>
            </a:r>
            <a:endParaRPr lang="en-US" sz="2400" dirty="0">
              <a:solidFill>
                <a:srgbClr val="F26532"/>
              </a:solidFill>
              <a:latin typeface="Bookman Old Style" pitchFamily="18" charset="0"/>
            </a:endParaRP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xmlns="" id="{246E80DA-3B73-476A-B480-C5F8FDFD8CB4}"/>
              </a:ext>
            </a:extLst>
          </p:cNvPr>
          <p:cNvSpPr txBox="1"/>
          <p:nvPr/>
        </p:nvSpPr>
        <p:spPr>
          <a:xfrm>
            <a:off x="3103419" y="436422"/>
            <a:ext cx="8128580" cy="830997"/>
          </a:xfrm>
          <a:prstGeom prst="rect">
            <a:avLst/>
          </a:prstGeom>
          <a:noFill/>
        </p:spPr>
        <p:txBody>
          <a:bodyPr wrap="square" rtlCol="0">
            <a:spAutoFit/>
          </a:bodyPr>
          <a:lstStyle/>
          <a:p>
            <a:r>
              <a:rPr lang="en-US" sz="4800" smtClean="0">
                <a:solidFill>
                  <a:schemeClr val="bg1"/>
                </a:solidFill>
                <a:latin typeface="UTM Facebook K&amp;T" pitchFamily="18" charset="0"/>
                <a:cs typeface="Arial" panose="020B0604020202020204" pitchFamily="34" charset="0"/>
              </a:rPr>
              <a:t>Preserving our heritage</a:t>
            </a:r>
            <a:endParaRPr lang="en-US" sz="4800" dirty="0">
              <a:solidFill>
                <a:schemeClr val="bg1"/>
              </a:solidFill>
              <a:latin typeface="UTM Facebook K&amp;T" pitchFamily="18" charset="0"/>
              <a:cs typeface="Arial" panose="020B0604020202020204" pitchFamily="34" charset="0"/>
            </a:endParaRPr>
          </a:p>
        </p:txBody>
      </p:sp>
      <p:sp>
        <p:nvSpPr>
          <p:cNvPr id="5" name="TextBox 4">
            <a:extLst>
              <a:ext uri="{FF2B5EF4-FFF2-40B4-BE49-F238E27FC236}">
                <a16:creationId xmlns:a16="http://schemas.microsoft.com/office/drawing/2014/main" xmlns="" id="{35DF77EB-655D-46EF-9E8B-FA2AF8707694}"/>
              </a:ext>
            </a:extLst>
          </p:cNvPr>
          <p:cNvSpPr txBox="1"/>
          <p:nvPr/>
        </p:nvSpPr>
        <p:spPr>
          <a:xfrm>
            <a:off x="1088622" y="177153"/>
            <a:ext cx="1267591" cy="1631216"/>
          </a:xfrm>
          <a:prstGeom prst="rect">
            <a:avLst/>
          </a:prstGeom>
          <a:noFill/>
        </p:spPr>
        <p:txBody>
          <a:bodyPr wrap="square" rtlCol="0" anchor="ctr">
            <a:spAutoFit/>
          </a:bodyPr>
          <a:lstStyle/>
          <a:p>
            <a:pPr algn="ctr"/>
            <a:r>
              <a:rPr lang="en-US" sz="2800" b="1" dirty="0">
                <a:solidFill>
                  <a:schemeClr val="bg1"/>
                </a:solidFill>
                <a:latin typeface="Arial" panose="020B0604020202020204" pitchFamily="34" charset="0"/>
                <a:cs typeface="Arial" panose="020B0604020202020204" pitchFamily="34" charset="0"/>
              </a:rPr>
              <a:t>Unit</a:t>
            </a:r>
          </a:p>
          <a:p>
            <a:pPr algn="ctr"/>
            <a:r>
              <a:rPr lang="en-US" sz="7200" b="1" dirty="0">
                <a:solidFill>
                  <a:schemeClr val="bg1"/>
                </a:solidFill>
                <a:latin typeface="Arial" panose="020B0604020202020204" pitchFamily="34" charset="0"/>
                <a:cs typeface="Arial" panose="020B0604020202020204" pitchFamily="34" charset="0"/>
              </a:rPr>
              <a:t>6</a:t>
            </a:r>
            <a:endParaRPr lang="en-US" sz="7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47902" y="1691528"/>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WARM-UP</a:t>
            </a:r>
            <a:endParaRPr lang="en-GB" sz="2000" b="1" dirty="0">
              <a:solidFill>
                <a:schemeClr val="bg1"/>
              </a:solidFill>
              <a:ea typeface="Adobe Gothic Std B" panose="020B0800000000000000" pitchFamily="34" charset="-128"/>
            </a:endParaRPr>
          </a:p>
        </p:txBody>
      </p:sp>
      <p:sp>
        <p:nvSpPr>
          <p:cNvPr id="23" name="Rounded Rectangle 22"/>
          <p:cNvSpPr/>
          <p:nvPr/>
        </p:nvSpPr>
        <p:spPr>
          <a:xfrm>
            <a:off x="3066299" y="2766539"/>
            <a:ext cx="2327633"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smtClean="0">
                <a:solidFill>
                  <a:schemeClr val="bg1"/>
                </a:solidFill>
                <a:ea typeface="Adobe Gothic Std B" panose="020B0800000000000000" pitchFamily="34" charset="-128"/>
              </a:rPr>
              <a:t>LOOKING BACK</a:t>
            </a:r>
            <a:endParaRPr lang="en-GB" sz="2000" b="1" dirty="0">
              <a:solidFill>
                <a:schemeClr val="bg1"/>
              </a:solidFill>
              <a:ea typeface="Adobe Gothic Std B" panose="020B0800000000000000" pitchFamily="34" charset="-128"/>
            </a:endParaRPr>
          </a:p>
        </p:txBody>
      </p:sp>
      <p:sp>
        <p:nvSpPr>
          <p:cNvPr id="24" name="Rounded Rectangle 23"/>
          <p:cNvSpPr/>
          <p:nvPr/>
        </p:nvSpPr>
        <p:spPr>
          <a:xfrm>
            <a:off x="1380936" y="3957714"/>
            <a:ext cx="1950733"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smtClean="0">
                <a:solidFill>
                  <a:schemeClr val="bg1"/>
                </a:solidFill>
                <a:ea typeface="Adobe Gothic Std B" panose="020B0800000000000000" pitchFamily="34" charset="-128"/>
              </a:rPr>
              <a:t>PROJECT</a:t>
            </a:r>
            <a:endParaRPr lang="en-GB" sz="2000" b="1" dirty="0">
              <a:solidFill>
                <a:schemeClr val="bg1"/>
              </a:solidFill>
              <a:ea typeface="Adobe Gothic Std B" panose="020B0800000000000000" pitchFamily="34" charset="-128"/>
            </a:endParaRPr>
          </a:p>
        </p:txBody>
      </p:sp>
      <p:sp>
        <p:nvSpPr>
          <p:cNvPr id="25" name="Rectangle 24"/>
          <p:cNvSpPr/>
          <p:nvPr/>
        </p:nvSpPr>
        <p:spPr>
          <a:xfrm>
            <a:off x="6007694" y="1682073"/>
            <a:ext cx="4879383"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chemeClr val="tx1"/>
                </a:solidFill>
              </a:rPr>
              <a:t>Who is faster?</a:t>
            </a:r>
            <a:endParaRPr lang="en-GB" dirty="0">
              <a:solidFill>
                <a:schemeClr val="tx1"/>
              </a:solidFill>
            </a:endParaRPr>
          </a:p>
        </p:txBody>
      </p:sp>
      <p:sp>
        <p:nvSpPr>
          <p:cNvPr id="26" name="Rectangle 25"/>
          <p:cNvSpPr/>
          <p:nvPr/>
        </p:nvSpPr>
        <p:spPr>
          <a:xfrm>
            <a:off x="6007694" y="2592731"/>
            <a:ext cx="4879384" cy="10854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chemeClr val="tx1"/>
                </a:solidFill>
              </a:rPr>
              <a:t>- Pronunciation: </a:t>
            </a:r>
            <a:r>
              <a:rPr lang="en-US" smtClean="0">
                <a:solidFill>
                  <a:schemeClr val="tx1"/>
                </a:solidFill>
              </a:rPr>
              <a:t>Intonation</a:t>
            </a:r>
            <a:endParaRPr lang="en-US" smtClean="0">
              <a:solidFill>
                <a:schemeClr val="tx1"/>
              </a:solidFill>
            </a:endParaRPr>
          </a:p>
          <a:p>
            <a:r>
              <a:rPr lang="en-GB" smtClean="0">
                <a:solidFill>
                  <a:schemeClr val="tx1"/>
                </a:solidFill>
              </a:rPr>
              <a:t>- Vocabulary: </a:t>
            </a:r>
            <a:r>
              <a:rPr lang="en-GB" smtClean="0">
                <a:solidFill>
                  <a:schemeClr val="tx1"/>
                </a:solidFill>
              </a:rPr>
              <a:t>Preserving heritage</a:t>
            </a:r>
            <a:endParaRPr lang="en-GB" smtClean="0">
              <a:solidFill>
                <a:schemeClr val="tx1"/>
              </a:solidFill>
            </a:endParaRPr>
          </a:p>
          <a:p>
            <a:r>
              <a:rPr lang="en-GB" smtClean="0">
                <a:solidFill>
                  <a:schemeClr val="tx1"/>
                </a:solidFill>
              </a:rPr>
              <a:t>- Grammar: </a:t>
            </a:r>
            <a:r>
              <a:rPr lang="en-GB" smtClean="0">
                <a:solidFill>
                  <a:schemeClr val="tx1"/>
                </a:solidFill>
              </a:rPr>
              <a:t>To-infinitive clauses</a:t>
            </a:r>
            <a:endParaRPr lang="en-GB" dirty="0">
              <a:solidFill>
                <a:schemeClr val="tx1"/>
              </a:solidFill>
            </a:endParaRPr>
          </a:p>
        </p:txBody>
      </p:sp>
      <p:sp>
        <p:nvSpPr>
          <p:cNvPr id="27" name="Rectangle 26"/>
          <p:cNvSpPr/>
          <p:nvPr/>
        </p:nvSpPr>
        <p:spPr>
          <a:xfrm>
            <a:off x="6007694" y="3916879"/>
            <a:ext cx="4879385" cy="102843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chemeClr val="tx1"/>
                </a:solidFill>
              </a:rPr>
              <a:t>Presentation: How can we preserve our heritage?</a:t>
            </a:r>
            <a:endParaRPr lang="en-US" dirty="0">
              <a:solidFill>
                <a:schemeClr val="tx1"/>
              </a:solidFill>
            </a:endParaRPr>
          </a:p>
        </p:txBody>
      </p:sp>
      <p:cxnSp>
        <p:nvCxnSpPr>
          <p:cNvPr id="28" name="Curved Connector 27"/>
          <p:cNvCxnSpPr>
            <a:stCxn id="22" idx="3"/>
            <a:endCxn id="23" idx="0"/>
          </p:cNvCxnSpPr>
          <p:nvPr/>
        </p:nvCxnSpPr>
        <p:spPr>
          <a:xfrm>
            <a:off x="3331669" y="2019230"/>
            <a:ext cx="898447" cy="747309"/>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2356303" y="3094240"/>
            <a:ext cx="709996" cy="863473"/>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950166" y="5198318"/>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smtClean="0">
                <a:solidFill>
                  <a:schemeClr val="bg1"/>
                </a:solidFill>
                <a:ea typeface="Adobe Gothic Std B" panose="020B0800000000000000" pitchFamily="34" charset="-128"/>
              </a:rPr>
              <a:t>CONSOLIDATION</a:t>
            </a:r>
            <a:endParaRPr lang="en-GB" sz="2000" b="1" dirty="0">
              <a:solidFill>
                <a:schemeClr val="bg1"/>
              </a:solidFill>
              <a:ea typeface="Adobe Gothic Std B" panose="020B0800000000000000" pitchFamily="34" charset="-128"/>
            </a:endParaRPr>
          </a:p>
        </p:txBody>
      </p:sp>
      <p:cxnSp>
        <p:nvCxnSpPr>
          <p:cNvPr id="35" name="Curved Connector 34"/>
          <p:cNvCxnSpPr>
            <a:stCxn id="24" idx="3"/>
            <a:endCxn id="31" idx="0"/>
          </p:cNvCxnSpPr>
          <p:nvPr/>
        </p:nvCxnSpPr>
        <p:spPr>
          <a:xfrm>
            <a:off x="3331669" y="4312817"/>
            <a:ext cx="709997" cy="885501"/>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6007694" y="5165962"/>
            <a:ext cx="4879382" cy="76021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chemeClr val="tx1"/>
                </a:solidFill>
              </a:rPr>
              <a:t>- Wrap up</a:t>
            </a:r>
          </a:p>
          <a:p>
            <a:r>
              <a:rPr lang="en-US" smtClean="0">
                <a:solidFill>
                  <a:schemeClr val="tx1"/>
                </a:solidFill>
              </a:rPr>
              <a:t>- Homeword</a:t>
            </a:r>
            <a:endParaRPr lang="en-US">
              <a:solidFill>
                <a:schemeClr val="tx1"/>
              </a:solidFill>
            </a:endParaRPr>
          </a:p>
        </p:txBody>
      </p:sp>
      <p:sp>
        <p:nvSpPr>
          <p:cNvPr id="44" name="Rectangle 43"/>
          <p:cNvSpPr/>
          <p:nvPr/>
        </p:nvSpPr>
        <p:spPr>
          <a:xfrm>
            <a:off x="3832261" y="307352"/>
            <a:ext cx="7715892"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smtClean="0">
                <a:latin typeface="UTM Facebook K&amp;T" panose="02040603050506020204" pitchFamily="18" charset="0"/>
              </a:rPr>
              <a:t>LOOKING BACK AND PROJECT</a:t>
            </a:r>
            <a:endParaRPr lang="en-US" sz="2400" dirty="0">
              <a:latin typeface="UTM Facebook K&amp;T" panose="02040603050506020204" pitchFamily="18" charset="0"/>
            </a:endParaRPr>
          </a:p>
        </p:txBody>
      </p:sp>
      <p:sp>
        <p:nvSpPr>
          <p:cNvPr id="46" name="Rectangle 45"/>
          <p:cNvSpPr/>
          <p:nvPr/>
        </p:nvSpPr>
        <p:spPr>
          <a:xfrm>
            <a:off x="1616768" y="319867"/>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26532"/>
                </a:solidFill>
                <a:latin typeface="Bookman Old Style" pitchFamily="18" charset="0"/>
              </a:rPr>
              <a:t>LESSON </a:t>
            </a:r>
            <a:r>
              <a:rPr lang="en-US" smtClean="0">
                <a:solidFill>
                  <a:srgbClr val="F26532"/>
                </a:solidFill>
                <a:latin typeface="Bookman Old Style" pitchFamily="18" charset="0"/>
              </a:rPr>
              <a:t>8</a:t>
            </a:r>
            <a:endParaRPr lang="en-US" dirty="0">
              <a:solidFill>
                <a:srgbClr val="F26532"/>
              </a:solidFill>
              <a:latin typeface="Bookman Old Style" pitchFamily="18" charset="0"/>
            </a:endParaRP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839073" y="2023617"/>
            <a:ext cx="9462499" cy="4120328"/>
          </a:xfrm>
          <a:prstGeom prst="roundRect">
            <a:avLst/>
          </a:prstGeom>
          <a:solidFill>
            <a:schemeClr val="accent2">
              <a:lumMod val="20000"/>
              <a:lumOff val="80000"/>
            </a:schemeClr>
          </a:solidFill>
          <a:ln>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smtClean="0"/>
              <a:t>- Ss </a:t>
            </a:r>
            <a:r>
              <a:rPr lang="en-US" sz="3200"/>
              <a:t>work in group of four.</a:t>
            </a:r>
          </a:p>
          <a:p>
            <a:r>
              <a:rPr lang="en-US" sz="3200" smtClean="0"/>
              <a:t>- Teacher </a:t>
            </a:r>
            <a:r>
              <a:rPr lang="en-US" sz="3200"/>
              <a:t>gives each group a worksheet</a:t>
            </a:r>
            <a:r>
              <a:rPr lang="en-US" sz="3200"/>
              <a:t>, </a:t>
            </a:r>
            <a:endParaRPr lang="en-US" sz="3200" smtClean="0"/>
          </a:p>
          <a:p>
            <a:r>
              <a:rPr lang="en-US" sz="3200" smtClean="0"/>
              <a:t>- Ss read </a:t>
            </a:r>
            <a:r>
              <a:rPr lang="en-US" sz="3200"/>
              <a:t>and match the paragraphs with appropriate headings.</a:t>
            </a:r>
          </a:p>
          <a:p>
            <a:r>
              <a:rPr lang="en-US" sz="3200"/>
              <a:t>- The first team which completes correctly is the winner.</a:t>
            </a:r>
          </a:p>
        </p:txBody>
      </p:sp>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TextBox 2"/>
          <p:cNvSpPr txBox="1"/>
          <p:nvPr/>
        </p:nvSpPr>
        <p:spPr>
          <a:xfrm>
            <a:off x="3945275" y="1104466"/>
            <a:ext cx="6606283" cy="707886"/>
          </a:xfrm>
          <a:prstGeom prst="rect">
            <a:avLst/>
          </a:prstGeom>
          <a:noFill/>
        </p:spPr>
        <p:txBody>
          <a:bodyPr wrap="square" rtlCol="0">
            <a:spAutoFit/>
          </a:bodyPr>
          <a:lstStyle/>
          <a:p>
            <a:r>
              <a:rPr lang="en-US" sz="4000" smtClean="0">
                <a:solidFill>
                  <a:srgbClr val="002060"/>
                </a:solidFill>
                <a:latin typeface="Berlin Sans FB Demi" panose="020E0802020502020306" pitchFamily="34" charset="0"/>
              </a:rPr>
              <a:t>WHO IS FASTER?</a:t>
            </a:r>
            <a:endParaRPr lang="en-GB" sz="4000" dirty="0">
              <a:solidFill>
                <a:srgbClr val="002060"/>
              </a:solidFill>
              <a:latin typeface="Berlin Sans FB Demi" panose="020E0802020502020306" pitchFamily="34" charset="0"/>
            </a:endParaRPr>
          </a:p>
        </p:txBody>
      </p:sp>
    </p:spTree>
    <p:extLst>
      <p:ext uri="{BB962C8B-B14F-4D97-AF65-F5344CB8AC3E}">
        <p14:creationId xmlns:p14="http://schemas.microsoft.com/office/powerpoint/2010/main" val="3186917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4" name="Rectangle 3"/>
          <p:cNvSpPr/>
          <p:nvPr/>
        </p:nvSpPr>
        <p:spPr>
          <a:xfrm>
            <a:off x="1417834" y="1976484"/>
            <a:ext cx="9965932" cy="1323439"/>
          </a:xfrm>
          <a:prstGeom prst="rect">
            <a:avLst/>
          </a:prstGeom>
          <a:solidFill>
            <a:schemeClr val="accent6">
              <a:lumMod val="20000"/>
              <a:lumOff val="80000"/>
            </a:schemeClr>
          </a:solidFill>
        </p:spPr>
        <p:txBody>
          <a:bodyPr wrap="square">
            <a:spAutoFit/>
          </a:bodyPr>
          <a:lstStyle/>
          <a:p>
            <a:pPr algn="just"/>
            <a:r>
              <a:rPr lang="en-US" sz="2000" spc="35">
                <a:solidFill>
                  <a:srgbClr val="171E2C"/>
                </a:solidFill>
                <a:latin typeface="Arial" panose="020B0604020202020204" pitchFamily="34" charset="0"/>
                <a:ea typeface="Times New Roman" panose="02020603050405020304" pitchFamily="18" charset="0"/>
                <a:cs typeface="Arial" panose="020B0604020202020204" pitchFamily="34" charset="0"/>
              </a:rPr>
              <a:t>1. Gather fellow residents who care about preserving your community’s recent past places. Working together, you can research and nominate buildings for landmark designation; become your community’s advocate for the recent past and Modern design; create a website and maintain a discussion board.</a:t>
            </a:r>
            <a:endParaRPr lang="en-US" sz="20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Rectangle 13"/>
          <p:cNvSpPr/>
          <p:nvPr/>
        </p:nvSpPr>
        <p:spPr>
          <a:xfrm>
            <a:off x="1417834" y="4122070"/>
            <a:ext cx="9965932" cy="1323439"/>
          </a:xfrm>
          <a:prstGeom prst="rect">
            <a:avLst/>
          </a:prstGeom>
          <a:solidFill>
            <a:schemeClr val="accent6">
              <a:lumMod val="20000"/>
              <a:lumOff val="80000"/>
            </a:schemeClr>
          </a:solidFill>
        </p:spPr>
        <p:txBody>
          <a:bodyPr wrap="square">
            <a:spAutoFit/>
          </a:bodyPr>
          <a:lstStyle/>
          <a:p>
            <a:pPr algn="just"/>
            <a:r>
              <a:rPr lang="en-US" sz="2000" spc="35" smtClean="0">
                <a:solidFill>
                  <a:srgbClr val="171E2C"/>
                </a:solidFill>
                <a:latin typeface="Arial" panose="020B0604020202020204" pitchFamily="34" charset="0"/>
                <a:ea typeface="Times New Roman" panose="02020603050405020304" pitchFamily="18" charset="0"/>
                <a:cs typeface="Arial" panose="020B0604020202020204" pitchFamily="34" charset="0"/>
              </a:rPr>
              <a:t>2. </a:t>
            </a:r>
            <a:r>
              <a:rPr lang="en-US" sz="2000">
                <a:latin typeface="Arial" panose="020B0604020202020204" pitchFamily="34" charset="0"/>
                <a:cs typeface="Arial" panose="020B0604020202020204" pitchFamily="34" charset="0"/>
              </a:rPr>
              <a:t>Tours are a tried-and-true method for building a community’s appreciation for its historic resources and significant architecture. Put together a bus tour that takes guests past Modern structures throughout the neighborhood. Create a self-guided driving tour accompanied by a booklet that visitors and residents can continue to use.</a:t>
            </a:r>
            <a:endParaRPr lang="en-US" sz="200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ounded Rectangle 5"/>
          <p:cNvSpPr/>
          <p:nvPr/>
        </p:nvSpPr>
        <p:spPr>
          <a:xfrm>
            <a:off x="3626778" y="1500027"/>
            <a:ext cx="5250094" cy="4828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Form a volunteer group</a:t>
            </a:r>
            <a:endParaRPr lang="en-US" sz="2400"/>
          </a:p>
        </p:txBody>
      </p:sp>
      <p:sp>
        <p:nvSpPr>
          <p:cNvPr id="16" name="Rounded Rectangle 15"/>
          <p:cNvSpPr/>
          <p:nvPr/>
        </p:nvSpPr>
        <p:spPr>
          <a:xfrm>
            <a:off x="3626778" y="3675252"/>
            <a:ext cx="5250094" cy="4828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Offer tours</a:t>
            </a:r>
            <a:endParaRPr lang="en-US" sz="2400"/>
          </a:p>
        </p:txBody>
      </p:sp>
    </p:spTree>
    <p:extLst>
      <p:ext uri="{BB962C8B-B14F-4D97-AF65-F5344CB8AC3E}">
        <p14:creationId xmlns:p14="http://schemas.microsoft.com/office/powerpoint/2010/main" val="373707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4" name="Rectangle 3"/>
          <p:cNvSpPr/>
          <p:nvPr/>
        </p:nvSpPr>
        <p:spPr>
          <a:xfrm>
            <a:off x="1417834" y="1976484"/>
            <a:ext cx="9965932" cy="1631216"/>
          </a:xfrm>
          <a:prstGeom prst="rect">
            <a:avLst/>
          </a:prstGeom>
          <a:solidFill>
            <a:schemeClr val="accent6">
              <a:lumMod val="20000"/>
              <a:lumOff val="80000"/>
            </a:schemeClr>
          </a:solidFill>
        </p:spPr>
        <p:txBody>
          <a:bodyPr wrap="square">
            <a:spAutoFit/>
          </a:bodyPr>
          <a:lstStyle/>
          <a:p>
            <a:pPr algn="just"/>
            <a:r>
              <a:rPr lang="en-US" sz="2000" spc="35" smtClean="0">
                <a:solidFill>
                  <a:srgbClr val="171E2C"/>
                </a:solidFill>
                <a:latin typeface="Arial" panose="020B0604020202020204" pitchFamily="34" charset="0"/>
                <a:ea typeface="Times New Roman" panose="02020603050405020304" pitchFamily="18" charset="0"/>
                <a:cs typeface="Arial" panose="020B0604020202020204" pitchFamily="34" charset="0"/>
              </a:rPr>
              <a:t>3. </a:t>
            </a:r>
            <a:r>
              <a:rPr lang="en-US" sz="2000">
                <a:latin typeface="Arial" panose="020B0604020202020204" pitchFamily="34" charset="0"/>
                <a:cs typeface="Arial" panose="020B0604020202020204" pitchFamily="34" charset="0"/>
              </a:rPr>
              <a:t>Special events encourage those interested in mid-century architecture to connect with like-minded people. These can include fundraising events; special exhibits (complete with opening night parties) that feature the architecture and modern heritage of your community; or a lecture series that features local historians, architects, or professors to speaking about the area’s modern </a:t>
            </a:r>
            <a:r>
              <a:rPr lang="en-US" sz="2000">
                <a:latin typeface="Arial" panose="020B0604020202020204" pitchFamily="34" charset="0"/>
                <a:cs typeface="Arial" panose="020B0604020202020204" pitchFamily="34" charset="0"/>
              </a:rPr>
              <a:t>architecture</a:t>
            </a:r>
            <a:r>
              <a:rPr lang="en-US" sz="2000" smtClean="0">
                <a:latin typeface="Arial" panose="020B0604020202020204" pitchFamily="34" charset="0"/>
                <a:cs typeface="Arial" panose="020B0604020202020204" pitchFamily="34" charset="0"/>
              </a:rPr>
              <a:t>.</a:t>
            </a:r>
            <a:endParaRPr lang="en-US" sz="2000">
              <a:latin typeface="Arial" panose="020B0604020202020204" pitchFamily="34" charset="0"/>
              <a:cs typeface="Arial" panose="020B0604020202020204" pitchFamily="34" charset="0"/>
            </a:endParaRPr>
          </a:p>
        </p:txBody>
      </p:sp>
      <p:sp>
        <p:nvSpPr>
          <p:cNvPr id="14" name="Rectangle 13"/>
          <p:cNvSpPr/>
          <p:nvPr/>
        </p:nvSpPr>
        <p:spPr>
          <a:xfrm>
            <a:off x="1417834" y="4430290"/>
            <a:ext cx="9965932" cy="2554545"/>
          </a:xfrm>
          <a:prstGeom prst="rect">
            <a:avLst/>
          </a:prstGeom>
          <a:solidFill>
            <a:schemeClr val="accent6">
              <a:lumMod val="20000"/>
              <a:lumOff val="80000"/>
            </a:schemeClr>
          </a:solidFill>
        </p:spPr>
        <p:txBody>
          <a:bodyPr wrap="square">
            <a:spAutoFit/>
          </a:bodyPr>
          <a:lstStyle/>
          <a:p>
            <a:pPr algn="just"/>
            <a:r>
              <a:rPr lang="en-US" sz="2000" smtClean="0">
                <a:latin typeface="Arial" panose="020B0604020202020204" pitchFamily="34" charset="0"/>
                <a:cs typeface="Arial" panose="020B0604020202020204" pitchFamily="34" charset="0"/>
              </a:rPr>
              <a:t>4. Workshops </a:t>
            </a:r>
            <a:r>
              <a:rPr lang="en-US" sz="2000">
                <a:latin typeface="Arial" panose="020B0604020202020204" pitchFamily="34" charset="0"/>
                <a:cs typeface="Arial" panose="020B0604020202020204" pitchFamily="34" charset="0"/>
              </a:rPr>
              <a:t>and seminars can be useful ways to educate specific audiences about buildings and cultural sites from the recent past. These classes can help teach participants the basics of historic preservation, give them an overview of the history of post-war architecture, offer tips on how to identify threats or problems, find appropriate replacement materials to keep mid-century homes looking true to their original architecture, and more. Contact a local preservation group for help or partnership opportunities.</a:t>
            </a:r>
          </a:p>
          <a:p>
            <a:pPr algn="just"/>
            <a:endParaRPr lang="en-US" sz="200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ounded Rectangle 5"/>
          <p:cNvSpPr/>
          <p:nvPr/>
        </p:nvSpPr>
        <p:spPr>
          <a:xfrm>
            <a:off x="3626778" y="1500027"/>
            <a:ext cx="5250094" cy="4828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Host special events</a:t>
            </a:r>
            <a:endParaRPr lang="en-US" sz="2800"/>
          </a:p>
        </p:txBody>
      </p:sp>
      <p:sp>
        <p:nvSpPr>
          <p:cNvPr id="16" name="Rounded Rectangle 15"/>
          <p:cNvSpPr/>
          <p:nvPr/>
        </p:nvSpPr>
        <p:spPr>
          <a:xfrm>
            <a:off x="3626778" y="3983472"/>
            <a:ext cx="5250094" cy="4828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Conduct community workshops</a:t>
            </a:r>
            <a:endParaRPr lang="en-US" sz="2800"/>
          </a:p>
        </p:txBody>
      </p:sp>
    </p:spTree>
    <p:extLst>
      <p:ext uri="{BB962C8B-B14F-4D97-AF65-F5344CB8AC3E}">
        <p14:creationId xmlns:p14="http://schemas.microsoft.com/office/powerpoint/2010/main" val="47179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4" name="TextBox 13">
            <a:extLst>
              <a:ext uri="{FF2B5EF4-FFF2-40B4-BE49-F238E27FC236}">
                <a16:creationId xmlns:a16="http://schemas.microsoft.com/office/drawing/2014/main" xmlns="" id="{8514929A-D5FC-4F66-8951-74EDFD16573E}"/>
              </a:ext>
            </a:extLst>
          </p:cNvPr>
          <p:cNvSpPr txBox="1"/>
          <p:nvPr/>
        </p:nvSpPr>
        <p:spPr>
          <a:xfrm>
            <a:off x="1524709" y="914180"/>
            <a:ext cx="10490529" cy="1384995"/>
          </a:xfrm>
          <a:prstGeom prst="rect">
            <a:avLst/>
          </a:prstGeom>
          <a:noFill/>
        </p:spPr>
        <p:txBody>
          <a:bodyPr wrap="square">
            <a:spAutoFit/>
          </a:bodyPr>
          <a:lstStyle/>
          <a:p>
            <a:r>
              <a:rPr lang="en-US" sz="2800" b="1">
                <a:latin typeface="Arial" panose="020B0604020202020204" pitchFamily="34" charset="0"/>
                <a:cs typeface="Arial" panose="020B0604020202020204" pitchFamily="34" charset="0"/>
              </a:rPr>
              <a:t>Listen and mark the intonation in the following sentences, using falling or level-rising intonation. Then practise saying them in pairs</a:t>
            </a:r>
            <a:r>
              <a:rPr lang="en-US" sz="2800">
                <a:latin typeface="Arial" panose="020B0604020202020204" pitchFamily="34" charset="0"/>
                <a:cs typeface="Arial" panose="020B0604020202020204" pitchFamily="34" charset="0"/>
              </a:rPr>
              <a:t> </a:t>
            </a:r>
            <a:endParaRPr lang="en-US" sz="2600" b="1" dirty="0">
              <a:latin typeface="Arial" panose="020B0604020202020204" pitchFamily="34" charset="0"/>
              <a:cs typeface="Arial" panose="020B060402020202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LOOKING BACK</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Rectangle 2"/>
          <p:cNvSpPr/>
          <p:nvPr/>
        </p:nvSpPr>
        <p:spPr>
          <a:xfrm>
            <a:off x="1685581" y="2690336"/>
            <a:ext cx="9110949" cy="2677656"/>
          </a:xfrm>
          <a:prstGeom prst="rect">
            <a:avLst/>
          </a:prstGeom>
          <a:noFill/>
        </p:spPr>
        <p:txBody>
          <a:bodyPr wrap="square">
            <a:spAutoFit/>
          </a:bodyPr>
          <a:lstStyle/>
          <a:p>
            <a:pPr marL="342900" marR="0" lvl="0" indent="-342900" algn="just">
              <a:spcBef>
                <a:spcPts val="0"/>
              </a:spcBef>
              <a:spcAft>
                <a:spcPts val="0"/>
              </a:spcAft>
              <a:buFont typeface="+mj-lt"/>
              <a:buAutoNum type="arabicPeriod"/>
            </a:pPr>
            <a:r>
              <a:rPr lang="en-US" sz="2800" i="1">
                <a:ea typeface="Calibri" panose="020F0502020204030204" pitchFamily="34" charset="0"/>
                <a:cs typeface="Times New Roman" panose="02020603050405020304" pitchFamily="18" charset="0"/>
              </a:rPr>
              <a:t>The trip to Hoi An Ancient Town was </a:t>
            </a:r>
            <a:r>
              <a:rPr lang="en-US" sz="2800" i="1">
                <a:ea typeface="Calibri" panose="020F0502020204030204" pitchFamily="34" charset="0"/>
                <a:cs typeface="Times New Roman" panose="02020603050405020304" pitchFamily="18" charset="0"/>
              </a:rPr>
              <a:t>amazing </a:t>
            </a:r>
            <a:r>
              <a:rPr lang="en-US" sz="2800" i="1" smtClean="0">
                <a:ea typeface="Calibri" panose="020F0502020204030204" pitchFamily="34" charset="0"/>
                <a:cs typeface="Times New Roman" panose="02020603050405020304" pitchFamily="18" charset="0"/>
              </a:rPr>
              <a:t>.</a:t>
            </a:r>
            <a:endParaRPr lang="en-US" sz="280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800" i="1">
                <a:ea typeface="Calibri" panose="020F0502020204030204" pitchFamily="34" charset="0"/>
                <a:cs typeface="Times New Roman" panose="02020603050405020304" pitchFamily="18" charset="0"/>
              </a:rPr>
              <a:t>Please turn off the air-conditioner</a:t>
            </a:r>
            <a:r>
              <a:rPr lang="en-US" sz="2800" i="1">
                <a:ea typeface="Calibri" panose="020F0502020204030204" pitchFamily="34" charset="0"/>
                <a:cs typeface="Times New Roman" panose="02020603050405020304" pitchFamily="18" charset="0"/>
              </a:rPr>
              <a:t>. </a:t>
            </a:r>
            <a:r>
              <a:rPr lang="en-US" sz="2800" i="1" smtClean="0">
                <a:ea typeface="Calibri" panose="020F0502020204030204" pitchFamily="34" charset="0"/>
                <a:cs typeface="Times New Roman" panose="02020603050405020304" pitchFamily="18" charset="0"/>
              </a:rPr>
              <a:t>      It </a:t>
            </a:r>
            <a:r>
              <a:rPr lang="en-US" sz="2800" i="1">
                <a:ea typeface="Calibri" panose="020F0502020204030204" pitchFamily="34" charset="0"/>
                <a:cs typeface="Times New Roman" panose="02020603050405020304" pitchFamily="18" charset="0"/>
              </a:rPr>
              <a:t>wastes too much electricity</a:t>
            </a:r>
            <a:r>
              <a:rPr lang="en-US" sz="2800" i="1">
                <a:ea typeface="Calibri" panose="020F0502020204030204" pitchFamily="34" charset="0"/>
                <a:cs typeface="Times New Roman" panose="02020603050405020304" pitchFamily="18" charset="0"/>
              </a:rPr>
              <a:t>. </a:t>
            </a:r>
            <a:endParaRPr lang="en-US" sz="280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800" i="1">
                <a:ea typeface="Calibri" panose="020F0502020204030204" pitchFamily="34" charset="0"/>
                <a:cs typeface="Times New Roman" panose="02020603050405020304" pitchFamily="18" charset="0"/>
              </a:rPr>
              <a:t>A boat tour is the best way to experience wildlife habitats</a:t>
            </a:r>
            <a:r>
              <a:rPr lang="en-US" sz="2800" i="1">
                <a:ea typeface="Calibri" panose="020F0502020204030204" pitchFamily="34" charset="0"/>
                <a:cs typeface="Times New Roman" panose="02020603050405020304" pitchFamily="18" charset="0"/>
              </a:rPr>
              <a:t>.</a:t>
            </a:r>
            <a:r>
              <a:rPr lang="en-US" sz="2800" i="1">
                <a:ea typeface="Calibri" panose="020F0502020204030204" pitchFamily="34" charset="0"/>
                <a:cs typeface="Segoe UI Symbol" panose="020B0502040204020203" pitchFamily="34" charset="0"/>
              </a:rPr>
              <a:t> </a:t>
            </a:r>
            <a:endParaRPr lang="en-US" sz="2800">
              <a:ea typeface="Calibri" panose="020F0502020204030204" pitchFamily="34" charset="0"/>
              <a:cs typeface="Times New Roman" panose="02020603050405020304" pitchFamily="18" charset="0"/>
            </a:endParaRPr>
          </a:p>
          <a:p>
            <a:r>
              <a:rPr lang="en-US" sz="2800" i="1" smtClean="0">
                <a:ea typeface="Times New Roman" panose="02020603050405020304" pitchFamily="18" charset="0"/>
              </a:rPr>
              <a:t>4. In </a:t>
            </a:r>
            <a:r>
              <a:rPr lang="en-US" sz="2800" i="1">
                <a:ea typeface="Times New Roman" panose="02020603050405020304" pitchFamily="18" charset="0"/>
              </a:rPr>
              <a:t>Ha Long Bay you can go  </a:t>
            </a:r>
            <a:r>
              <a:rPr lang="en-US" sz="2800" i="1">
                <a:ea typeface="Times New Roman" panose="02020603050405020304" pitchFamily="18" charset="0"/>
              </a:rPr>
              <a:t>swimming</a:t>
            </a:r>
            <a:r>
              <a:rPr lang="en-US" sz="2800" i="1" smtClean="0">
                <a:ea typeface="Times New Roman" panose="02020603050405020304" pitchFamily="18" charset="0"/>
              </a:rPr>
              <a:t>,      </a:t>
            </a:r>
            <a:r>
              <a:rPr lang="en-US" sz="2800" i="1" smtClean="0">
                <a:ea typeface="Times New Roman" panose="02020603050405020304" pitchFamily="18" charset="0"/>
                <a:cs typeface="Segoe UI Symbol" panose="020B0502040204020203" pitchFamily="34" charset="0"/>
              </a:rPr>
              <a:t> </a:t>
            </a:r>
            <a:r>
              <a:rPr lang="en-US" sz="2800" i="1" smtClean="0">
                <a:ea typeface="Times New Roman" panose="02020603050405020304" pitchFamily="18" charset="0"/>
              </a:rPr>
              <a:t>diving        </a:t>
            </a:r>
            <a:r>
              <a:rPr lang="en-US" sz="2800" i="1" smtClean="0">
                <a:ea typeface="Times New Roman" panose="02020603050405020304" pitchFamily="18" charset="0"/>
                <a:cs typeface="Segoe UI Symbol" panose="020B0502040204020203" pitchFamily="34" charset="0"/>
              </a:rPr>
              <a:t> </a:t>
            </a:r>
            <a:r>
              <a:rPr lang="en-US" sz="2800" i="1">
                <a:ea typeface="Times New Roman" panose="02020603050405020304" pitchFamily="18" charset="0"/>
              </a:rPr>
              <a:t>and  fishing. </a:t>
            </a:r>
            <a:endParaRPr lang="en-US" sz="2800"/>
          </a:p>
        </p:txBody>
      </p:sp>
      <p:pic>
        <p:nvPicPr>
          <p:cNvPr id="5" name="Picture 4"/>
          <p:cNvPicPr>
            <a:picLocks noChangeAspect="1"/>
          </p:cNvPicPr>
          <p:nvPr/>
        </p:nvPicPr>
        <p:blipFill>
          <a:blip r:embed="rId2"/>
          <a:stretch>
            <a:fillRect/>
          </a:stretch>
        </p:blipFill>
        <p:spPr>
          <a:xfrm>
            <a:off x="8839232" y="2723387"/>
            <a:ext cx="425953" cy="356879"/>
          </a:xfrm>
          <a:prstGeom prst="rect">
            <a:avLst/>
          </a:prstGeom>
        </p:spPr>
      </p:pic>
      <p:pic>
        <p:nvPicPr>
          <p:cNvPr id="18" name="Picture 17"/>
          <p:cNvPicPr>
            <a:picLocks noChangeAspect="1"/>
          </p:cNvPicPr>
          <p:nvPr/>
        </p:nvPicPr>
        <p:blipFill>
          <a:blip r:embed="rId2"/>
          <a:stretch>
            <a:fillRect/>
          </a:stretch>
        </p:blipFill>
        <p:spPr>
          <a:xfrm>
            <a:off x="3714552" y="3623767"/>
            <a:ext cx="425953" cy="356879"/>
          </a:xfrm>
          <a:prstGeom prst="rect">
            <a:avLst/>
          </a:prstGeom>
        </p:spPr>
      </p:pic>
      <p:pic>
        <p:nvPicPr>
          <p:cNvPr id="19" name="Picture 18"/>
          <p:cNvPicPr>
            <a:picLocks noChangeAspect="1"/>
          </p:cNvPicPr>
          <p:nvPr/>
        </p:nvPicPr>
        <p:blipFill>
          <a:blip r:embed="rId2"/>
          <a:stretch>
            <a:fillRect/>
          </a:stretch>
        </p:blipFill>
        <p:spPr>
          <a:xfrm>
            <a:off x="7304216" y="3171407"/>
            <a:ext cx="425953" cy="356879"/>
          </a:xfrm>
          <a:prstGeom prst="rect">
            <a:avLst/>
          </a:prstGeom>
        </p:spPr>
      </p:pic>
      <p:pic>
        <p:nvPicPr>
          <p:cNvPr id="21" name="Picture 20"/>
          <p:cNvPicPr>
            <a:picLocks noChangeAspect="1"/>
          </p:cNvPicPr>
          <p:nvPr/>
        </p:nvPicPr>
        <p:blipFill>
          <a:blip r:embed="rId2"/>
          <a:stretch>
            <a:fillRect/>
          </a:stretch>
        </p:blipFill>
        <p:spPr>
          <a:xfrm>
            <a:off x="10543139" y="4009240"/>
            <a:ext cx="425953" cy="356879"/>
          </a:xfrm>
          <a:prstGeom prst="rect">
            <a:avLst/>
          </a:prstGeom>
        </p:spPr>
      </p:pic>
      <p:pic>
        <p:nvPicPr>
          <p:cNvPr id="22" name="Picture 21"/>
          <p:cNvPicPr>
            <a:picLocks noChangeAspect="1"/>
          </p:cNvPicPr>
          <p:nvPr/>
        </p:nvPicPr>
        <p:blipFill>
          <a:blip r:embed="rId2"/>
          <a:stretch>
            <a:fillRect/>
          </a:stretch>
        </p:blipFill>
        <p:spPr>
          <a:xfrm>
            <a:off x="2954388" y="4924925"/>
            <a:ext cx="425953" cy="356879"/>
          </a:xfrm>
          <a:prstGeom prst="rect">
            <a:avLst/>
          </a:prstGeom>
        </p:spPr>
      </p:pic>
      <p:pic>
        <p:nvPicPr>
          <p:cNvPr id="6" name="Picture 5"/>
          <p:cNvPicPr>
            <a:picLocks noChangeAspect="1"/>
          </p:cNvPicPr>
          <p:nvPr/>
        </p:nvPicPr>
        <p:blipFill>
          <a:blip r:embed="rId3"/>
          <a:stretch>
            <a:fillRect/>
          </a:stretch>
        </p:blipFill>
        <p:spPr>
          <a:xfrm>
            <a:off x="7730169" y="4467696"/>
            <a:ext cx="367229" cy="380830"/>
          </a:xfrm>
          <a:prstGeom prst="rect">
            <a:avLst/>
          </a:prstGeom>
        </p:spPr>
      </p:pic>
      <p:pic>
        <p:nvPicPr>
          <p:cNvPr id="7" name="Picture 6"/>
          <p:cNvPicPr>
            <a:picLocks noChangeAspect="1"/>
          </p:cNvPicPr>
          <p:nvPr/>
        </p:nvPicPr>
        <p:blipFill>
          <a:blip r:embed="rId3"/>
          <a:stretch>
            <a:fillRect/>
          </a:stretch>
        </p:blipFill>
        <p:spPr>
          <a:xfrm>
            <a:off x="9353320" y="4467696"/>
            <a:ext cx="355160" cy="368314"/>
          </a:xfrm>
          <a:prstGeom prst="rect">
            <a:avLst/>
          </a:prstGeom>
        </p:spPr>
      </p:pic>
    </p:spTree>
    <p:extLst>
      <p:ext uri="{BB962C8B-B14F-4D97-AF65-F5344CB8AC3E}">
        <p14:creationId xmlns:p14="http://schemas.microsoft.com/office/powerpoint/2010/main" val="295164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504839" y="1041764"/>
            <a:ext cx="9922991" cy="523220"/>
          </a:xfrm>
          <a:prstGeom prst="rect">
            <a:avLst/>
          </a:prstGeom>
          <a:noFill/>
        </p:spPr>
        <p:txBody>
          <a:bodyPr wrap="square">
            <a:spAutoFit/>
          </a:bodyPr>
          <a:lstStyle/>
          <a:p>
            <a:r>
              <a:rPr lang="en-US" sz="2800" b="1">
                <a:latin typeface="Arial" panose="020B0604020202020204" pitchFamily="34" charset="0"/>
                <a:cs typeface="Arial" panose="020B0604020202020204" pitchFamily="34" charset="0"/>
              </a:rPr>
              <a:t>Choose the correct word to complete each sentence </a:t>
            </a:r>
            <a:endParaRPr lang="en-US" sz="2800" b="1" dirty="0">
              <a:latin typeface="Arial" panose="020B0604020202020204" pitchFamily="34" charset="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LOOKING BACK</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867252" y="1943184"/>
            <a:ext cx="6089461" cy="4269622"/>
          </a:xfrm>
          <a:prstGeom prst="rect">
            <a:avLst/>
          </a:prstGeom>
        </p:spPr>
      </p:pic>
      <p:cxnSp>
        <p:nvCxnSpPr>
          <p:cNvPr id="5" name="Straight Connector 4"/>
          <p:cNvCxnSpPr/>
          <p:nvPr/>
        </p:nvCxnSpPr>
        <p:spPr>
          <a:xfrm>
            <a:off x="3360144" y="2655065"/>
            <a:ext cx="189490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3732881" y="3424409"/>
            <a:ext cx="124674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V="1">
            <a:off x="7236245" y="4505899"/>
            <a:ext cx="508613" cy="9181"/>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7236245" y="5594733"/>
            <a:ext cx="1434030" cy="1836"/>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234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smtClean="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560982" y="960330"/>
            <a:ext cx="9922991" cy="954107"/>
          </a:xfrm>
          <a:prstGeom prst="rect">
            <a:avLst/>
          </a:prstGeom>
          <a:noFill/>
        </p:spPr>
        <p:txBody>
          <a:bodyPr wrap="square">
            <a:spAutoFit/>
          </a:bodyPr>
          <a:lstStyle/>
          <a:p>
            <a:r>
              <a:rPr lang="en-US" sz="2800" b="1">
                <a:latin typeface="Arial" panose="020B0604020202020204" pitchFamily="34" charset="0"/>
                <a:cs typeface="Arial" panose="020B0604020202020204" pitchFamily="34" charset="0"/>
              </a:rPr>
              <a:t>Circle the underline part that is incorrect in each of the following sentence. Then correct it.</a:t>
            </a:r>
            <a:endParaRPr lang="en-US" sz="2800" b="1" dirty="0">
              <a:latin typeface="Arial" panose="020B0604020202020204" pitchFamily="34" charset="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LOOKING BACK</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30924" y="2132810"/>
            <a:ext cx="6232588" cy="4482158"/>
          </a:xfrm>
          <a:prstGeom prst="rect">
            <a:avLst/>
          </a:prstGeom>
        </p:spPr>
      </p:pic>
      <p:sp>
        <p:nvSpPr>
          <p:cNvPr id="4" name="Rectangle 3"/>
          <p:cNvSpPr/>
          <p:nvPr/>
        </p:nvSpPr>
        <p:spPr>
          <a:xfrm>
            <a:off x="1380647" y="2754928"/>
            <a:ext cx="5673284" cy="461665"/>
          </a:xfrm>
          <a:prstGeom prst="rect">
            <a:avLst/>
          </a:prstGeom>
        </p:spPr>
        <p:txBody>
          <a:bodyPr wrap="none">
            <a:spAutoFit/>
          </a:bodyPr>
          <a:lstStyle/>
          <a:p>
            <a:pPr marR="0" lvl="0" algn="just">
              <a:spcBef>
                <a:spcPts val="0"/>
              </a:spcBef>
              <a:spcAft>
                <a:spcPts val="0"/>
              </a:spcAft>
            </a:pPr>
            <a:r>
              <a:rPr lang="en-US" sz="2400" b="1">
                <a:solidFill>
                  <a:srgbClr val="C00000"/>
                </a:solidFill>
                <a:latin typeface="+mj-lt"/>
                <a:ea typeface="Calibri" panose="020F0502020204030204" pitchFamily="34" charset="0"/>
                <a:cs typeface="Times New Roman" panose="02020603050405020304" pitchFamily="18" charset="0"/>
              </a:rPr>
              <a:t>Mai went to Soc Son to attend Giong Festival.</a:t>
            </a:r>
            <a:endParaRPr lang="en-US" sz="2400" b="1">
              <a:solidFill>
                <a:srgbClr val="C00000"/>
              </a:solidFill>
              <a:effectLst/>
              <a:latin typeface="+mj-lt"/>
              <a:ea typeface="Calibri" panose="020F0502020204030204" pitchFamily="34" charset="0"/>
              <a:cs typeface="Times New Roman" panose="02020603050405020304" pitchFamily="18" charset="0"/>
            </a:endParaRPr>
          </a:p>
        </p:txBody>
      </p:sp>
      <p:sp>
        <p:nvSpPr>
          <p:cNvPr id="22" name="Rectangle 21"/>
          <p:cNvSpPr/>
          <p:nvPr/>
        </p:nvSpPr>
        <p:spPr>
          <a:xfrm>
            <a:off x="1404164" y="3773405"/>
            <a:ext cx="7185493" cy="830997"/>
          </a:xfrm>
          <a:prstGeom prst="rect">
            <a:avLst/>
          </a:prstGeom>
        </p:spPr>
        <p:txBody>
          <a:bodyPr wrap="none">
            <a:spAutoFit/>
          </a:bodyPr>
          <a:lstStyle/>
          <a:p>
            <a:r>
              <a:rPr lang="en-US" sz="2400" b="1">
                <a:solidFill>
                  <a:srgbClr val="C00000"/>
                </a:solidFill>
                <a:latin typeface="+mj-lt"/>
              </a:rPr>
              <a:t>The first place to visit on the trip is Hue Imperial Citadel.</a:t>
            </a:r>
          </a:p>
          <a:p>
            <a:pPr lvl="0"/>
            <a:endParaRPr lang="en-US" sz="2400" b="1">
              <a:solidFill>
                <a:srgbClr val="C00000"/>
              </a:solidFill>
              <a:latin typeface="+mj-lt"/>
            </a:endParaRPr>
          </a:p>
        </p:txBody>
      </p:sp>
      <p:sp>
        <p:nvSpPr>
          <p:cNvPr id="6" name="Rectangle 5"/>
          <p:cNvSpPr/>
          <p:nvPr/>
        </p:nvSpPr>
        <p:spPr>
          <a:xfrm>
            <a:off x="1380646" y="5075561"/>
            <a:ext cx="10811353" cy="446276"/>
          </a:xfrm>
          <a:prstGeom prst="rect">
            <a:avLst/>
          </a:prstGeom>
        </p:spPr>
        <p:txBody>
          <a:bodyPr wrap="square">
            <a:spAutoFit/>
          </a:bodyPr>
          <a:lstStyle/>
          <a:p>
            <a:pPr marR="0" lvl="0" algn="just">
              <a:spcBef>
                <a:spcPts val="0"/>
              </a:spcBef>
              <a:spcAft>
                <a:spcPts val="0"/>
              </a:spcAft>
            </a:pPr>
            <a:r>
              <a:rPr lang="en-US" sz="2300" b="1">
                <a:solidFill>
                  <a:srgbClr val="C00000"/>
                </a:solidFill>
                <a:latin typeface="+mj-lt"/>
                <a:ea typeface="Calibri" panose="020F0502020204030204" pitchFamily="34" charset="0"/>
                <a:cs typeface="Times New Roman" panose="02020603050405020304" pitchFamily="18" charset="0"/>
              </a:rPr>
              <a:t>Our music teacher gave lessons in Xoan singing to help us appreciate our cultural heritage.</a:t>
            </a:r>
            <a:endParaRPr lang="en-US" sz="2300" b="1">
              <a:solidFill>
                <a:srgbClr val="C00000"/>
              </a:solidFill>
              <a:effectLst/>
              <a:latin typeface="+mj-lt"/>
              <a:ea typeface="Calibri" panose="020F0502020204030204" pitchFamily="34" charset="0"/>
              <a:cs typeface="Times New Roman" panose="02020603050405020304" pitchFamily="18" charset="0"/>
            </a:endParaRPr>
          </a:p>
        </p:txBody>
      </p:sp>
      <p:sp>
        <p:nvSpPr>
          <p:cNvPr id="7" name="Rectangle 6"/>
          <p:cNvSpPr/>
          <p:nvPr/>
        </p:nvSpPr>
        <p:spPr>
          <a:xfrm>
            <a:off x="1404164" y="6096797"/>
            <a:ext cx="8422882" cy="461665"/>
          </a:xfrm>
          <a:prstGeom prst="rect">
            <a:avLst/>
          </a:prstGeom>
        </p:spPr>
        <p:txBody>
          <a:bodyPr wrap="square">
            <a:spAutoFit/>
          </a:bodyPr>
          <a:lstStyle/>
          <a:p>
            <a:pPr marR="0" lvl="0" algn="just">
              <a:spcBef>
                <a:spcPts val="0"/>
              </a:spcBef>
              <a:spcAft>
                <a:spcPts val="0"/>
              </a:spcAft>
            </a:pPr>
            <a:r>
              <a:rPr lang="en-US" sz="2400" b="1">
                <a:solidFill>
                  <a:srgbClr val="C00000"/>
                </a:solidFill>
                <a:latin typeface="+mj-lt"/>
                <a:ea typeface="Calibri" panose="020F0502020204030204" pitchFamily="34" charset="0"/>
                <a:cs typeface="Times New Roman" panose="02020603050405020304" pitchFamily="18" charset="0"/>
              </a:rPr>
              <a:t>The most famous site to see is the old bridge across the river.</a:t>
            </a:r>
            <a:endParaRPr lang="en-US" sz="2400" b="1">
              <a:solidFill>
                <a:srgbClr val="C0000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023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6" grpId="0"/>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8874</TotalTime>
  <Words>591</Words>
  <Application>Microsoft Office PowerPoint</Application>
  <PresentationFormat>Widescreen</PresentationFormat>
  <Paragraphs>71</Paragraphs>
  <Slides>13</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Adobe Gothic Std B</vt:lpstr>
      <vt:lpstr>Arial</vt:lpstr>
      <vt:lpstr>Berlin Sans FB Demi</vt:lpstr>
      <vt:lpstr>Bookman Old Style</vt:lpstr>
      <vt:lpstr>Calibri</vt:lpstr>
      <vt:lpstr>Calibri Light</vt:lpstr>
      <vt:lpstr>Montserrat Medium</vt:lpstr>
      <vt:lpstr>Myriad Pro</vt:lpstr>
      <vt:lpstr>Segoe UI Symbol</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104THAIHA</cp:lastModifiedBy>
  <cp:revision>170</cp:revision>
  <dcterms:created xsi:type="dcterms:W3CDTF">2020-12-09T02:04:09Z</dcterms:created>
  <dcterms:modified xsi:type="dcterms:W3CDTF">2023-01-09T06:20:59Z</dcterms:modified>
</cp:coreProperties>
</file>