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57" r:id="rId6"/>
    <p:sldId id="258" r:id="rId7"/>
    <p:sldId id="264" r:id="rId8"/>
    <p:sldId id="283" r:id="rId9"/>
    <p:sldId id="265" r:id="rId10"/>
    <p:sldId id="284" r:id="rId11"/>
    <p:sldId id="266" r:id="rId12"/>
    <p:sldId id="267" r:id="rId13"/>
    <p:sldId id="285" r:id="rId14"/>
    <p:sldId id="268" r:id="rId15"/>
    <p:sldId id="286" r:id="rId16"/>
    <p:sldId id="287" r:id="rId17"/>
    <p:sldId id="288" r:id="rId18"/>
    <p:sldId id="271" r:id="rId19"/>
    <p:sldId id="289" r:id="rId20"/>
    <p:sldId id="269" r:id="rId21"/>
    <p:sldId id="26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040AFA"/>
    <a:srgbClr val="50A470"/>
    <a:srgbClr val="4EA670"/>
    <a:srgbClr val="70AD47"/>
    <a:srgbClr val="FF3399"/>
    <a:srgbClr val="E95A0B"/>
    <a:srgbClr val="00CC00"/>
    <a:srgbClr val="0C0D0E"/>
    <a:srgbClr val="1514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15" autoAdjust="0"/>
    <p:restoredTop sz="84954" autoAdjust="0"/>
  </p:normalViewPr>
  <p:slideViewPr>
    <p:cSldViewPr snapToGrid="0">
      <p:cViewPr varScale="1">
        <p:scale>
          <a:sx n="74" d="100"/>
          <a:sy n="74" d="100"/>
        </p:scale>
        <p:origin x="98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7/28/2021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3037291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53816F-A1CF-4485-B308-1B9F14B36EAD}" type="slidenum">
              <a:rPr lang="en-US" smtClean="0"/>
              <a:t>9</a:t>
            </a:fld>
            <a:endParaRPr lang="en-US"/>
          </a:p>
        </p:txBody>
      </p:sp>
    </p:spTree>
    <p:extLst>
      <p:ext uri="{BB962C8B-B14F-4D97-AF65-F5344CB8AC3E}">
        <p14:creationId xmlns:p14="http://schemas.microsoft.com/office/powerpoint/2010/main" val="2365844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405623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15</a:t>
            </a:fld>
            <a:endParaRPr lang="en-US"/>
          </a:p>
        </p:txBody>
      </p:sp>
    </p:spTree>
    <p:extLst>
      <p:ext uri="{BB962C8B-B14F-4D97-AF65-F5344CB8AC3E}">
        <p14:creationId xmlns:p14="http://schemas.microsoft.com/office/powerpoint/2010/main" val="245356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17</a:t>
            </a:fld>
            <a:endParaRPr lang="en-US"/>
          </a:p>
        </p:txBody>
      </p:sp>
    </p:spTree>
    <p:extLst>
      <p:ext uri="{BB962C8B-B14F-4D97-AF65-F5344CB8AC3E}">
        <p14:creationId xmlns:p14="http://schemas.microsoft.com/office/powerpoint/2010/main" val="1387036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7/28/2021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7/28/2021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 Target="slide13.xml"/><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22.png"/><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slide" Target="slide1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slide" Target="slide12.xml"/><Relationship Id="rId5" Type="http://schemas.openxmlformats.org/officeDocument/2006/relationships/image" Target="../media/image22.png"/><Relationship Id="rId4"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slide" Target="slide17.xml"/><Relationship Id="rId5" Type="http://schemas.openxmlformats.org/officeDocument/2006/relationships/slide" Target="slide1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4.wmf"/><Relationship Id="rId5" Type="http://schemas.openxmlformats.org/officeDocument/2006/relationships/oleObject" Target="../embeddings/oleObject5.bin"/><Relationship Id="rId4" Type="http://schemas.openxmlformats.org/officeDocument/2006/relationships/image" Target="../media/image13.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1.xml"/><Relationship Id="rId7" Type="http://schemas.openxmlformats.org/officeDocument/2006/relationships/image" Target="../media/image16.wmf"/><Relationship Id="rId12"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18.wmf"/><Relationship Id="rId5" Type="http://schemas.openxmlformats.org/officeDocument/2006/relationships/image" Target="../media/image15.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17.wmf"/></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262360" y="2980930"/>
            <a:ext cx="11809826" cy="1264189"/>
          </a:xfrm>
        </p:spPr>
        <p:txBody>
          <a:bodyPr anchor="ctr">
            <a:noAutofit/>
          </a:bodyPr>
          <a:lstStyle/>
          <a:p>
            <a:pPr algn="ctr"/>
            <a:r>
              <a:rPr lang="en-US" sz="5000" b="1" smtClean="0">
                <a:solidFill>
                  <a:srgbClr val="FFFF00"/>
                </a:solidFill>
                <a:cs typeface="Times New Roman" panose="02020603050405020304" pitchFamily="18" charset="0"/>
              </a:rPr>
              <a:t>Quan hệ chia hết. Tính chất chia hết</a:t>
            </a:r>
            <a:br>
              <a:rPr lang="en-US" sz="5000" b="1" smtClean="0">
                <a:solidFill>
                  <a:srgbClr val="FFFF00"/>
                </a:solidFill>
                <a:cs typeface="Times New Roman" panose="02020603050405020304" pitchFamily="18" charset="0"/>
              </a:rPr>
            </a:br>
            <a:r>
              <a:rPr lang="en-US" sz="5000" b="1" smtClean="0">
                <a:solidFill>
                  <a:srgbClr val="FFFF00"/>
                </a:solidFill>
                <a:cs typeface="Times New Roman" panose="02020603050405020304" pitchFamily="18" charset="0"/>
              </a:rPr>
              <a:t>(tiết 1)</a:t>
            </a:r>
            <a:endParaRPr lang="en-US" sz="5000" b="1" dirty="0">
              <a:solidFill>
                <a:srgbClr val="FFFF00"/>
              </a:solidFill>
              <a:cs typeface="Times New Roman" panose="02020603050405020304" pitchFamily="18" charset="0"/>
            </a:endParaRP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2062462" y="5106893"/>
            <a:ext cx="7949329" cy="746370"/>
          </a:xfrm>
        </p:spPr>
        <p:txBody>
          <a:bodyPr anchor="ctr">
            <a:normAutofit/>
          </a:bodyPr>
          <a:lstStyle/>
          <a:p>
            <a:r>
              <a:rPr lang="en-US" sz="2800">
                <a:solidFill>
                  <a:schemeClr val="bg1"/>
                </a:solidFill>
                <a:latin typeface="+mj-lt"/>
                <a:ea typeface="Tahoma" panose="020B0604030504040204" pitchFamily="34" charset="0"/>
                <a:cs typeface="Times New Roman" panose="02020603050405020304" pitchFamily="18" charset="0"/>
              </a:rPr>
              <a:t>Giáo </a:t>
            </a:r>
            <a:r>
              <a:rPr lang="en-US" sz="2800" smtClean="0">
                <a:solidFill>
                  <a:schemeClr val="bg1"/>
                </a:solidFill>
                <a:latin typeface="+mj-lt"/>
                <a:ea typeface="Tahoma" panose="020B0604030504040204" pitchFamily="34" charset="0"/>
                <a:cs typeface="Times New Roman" panose="02020603050405020304" pitchFamily="18" charset="0"/>
              </a:rPr>
              <a:t>viên: Lê Thị Ánh Tuyết</a:t>
            </a:r>
            <a:endParaRPr lang="en-US" sz="2800" dirty="0">
              <a:solidFill>
                <a:schemeClr val="bg1"/>
              </a:solidFill>
              <a:latin typeface="+mj-lt"/>
              <a:ea typeface="Tahoma" panose="020B0604030504040204" pitchFamily="34" charset="0"/>
              <a:cs typeface="Times New Roman" panose="02020603050405020304" pitchFamily="18" charset="0"/>
            </a:endParaRPr>
          </a:p>
        </p:txBody>
      </p:sp>
      <p:pic>
        <p:nvPicPr>
          <p:cNvPr id="15" name="1"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685842" y="3883013"/>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62360" y="160893"/>
            <a:ext cx="6563443" cy="1023569"/>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a:solidFill>
                  <a:schemeClr val="bg1"/>
                </a:solidFill>
                <a:latin typeface="+mj-lt"/>
                <a:ea typeface="Tahoma" panose="020B0604030504040204" pitchFamily="34" charset="0"/>
                <a:cs typeface="Times New Roman" panose="02020603050405020304" pitchFamily="18" charset="0"/>
              </a:rPr>
              <a:t>    PHÒNG </a:t>
            </a:r>
            <a:r>
              <a:rPr lang="en-US" sz="2800" smtClean="0">
                <a:solidFill>
                  <a:schemeClr val="bg1"/>
                </a:solidFill>
                <a:latin typeface="+mj-lt"/>
                <a:ea typeface="Tahoma" panose="020B0604030504040204" pitchFamily="34" charset="0"/>
                <a:cs typeface="Times New Roman" panose="02020603050405020304" pitchFamily="18" charset="0"/>
              </a:rPr>
              <a:t>GD&amp;ĐT</a:t>
            </a:r>
            <a:r>
              <a:rPr lang="en-US" sz="2800">
                <a:solidFill>
                  <a:schemeClr val="bg1"/>
                </a:solidFill>
                <a:latin typeface="+mj-lt"/>
                <a:ea typeface="Tahoma" panose="020B0604030504040204" pitchFamily="34" charset="0"/>
                <a:cs typeface="Times New Roman" panose="02020603050405020304" pitchFamily="18" charset="0"/>
              </a:rPr>
              <a:t> </a:t>
            </a:r>
            <a:r>
              <a:rPr lang="en-US" sz="2800" smtClean="0">
                <a:solidFill>
                  <a:schemeClr val="bg1"/>
                </a:solidFill>
                <a:latin typeface="+mj-lt"/>
                <a:ea typeface="Tahoma" panose="020B0604030504040204" pitchFamily="34" charset="0"/>
                <a:cs typeface="Times New Roman" panose="02020603050405020304" pitchFamily="18" charset="0"/>
              </a:rPr>
              <a:t>CẦN GIUỘC</a:t>
            </a:r>
            <a:endParaRPr lang="en-US" sz="2800">
              <a:solidFill>
                <a:schemeClr val="bg1"/>
              </a:solidFill>
              <a:latin typeface="+mj-lt"/>
              <a:ea typeface="Tahoma" panose="020B0604030504040204" pitchFamily="34" charset="0"/>
              <a:cs typeface="Times New Roman" panose="02020603050405020304" pitchFamily="18" charset="0"/>
            </a:endParaRPr>
          </a:p>
          <a:p>
            <a:r>
              <a:rPr lang="en-US" sz="2800">
                <a:solidFill>
                  <a:schemeClr val="bg1"/>
                </a:solidFill>
                <a:latin typeface="+mj-lt"/>
                <a:ea typeface="Tahoma" panose="020B0604030504040204" pitchFamily="34" charset="0"/>
                <a:cs typeface="Times New Roman" panose="02020603050405020304" pitchFamily="18" charset="0"/>
              </a:rPr>
              <a:t>TRƯỜNG THCS </a:t>
            </a:r>
            <a:r>
              <a:rPr lang="en-US" sz="2800" smtClean="0">
                <a:solidFill>
                  <a:schemeClr val="bg1"/>
                </a:solidFill>
                <a:latin typeface="+mj-lt"/>
                <a:ea typeface="Tahoma" panose="020B0604030504040204" pitchFamily="34" charset="0"/>
                <a:cs typeface="Times New Roman" panose="02020603050405020304" pitchFamily="18" charset="0"/>
              </a:rPr>
              <a:t>PHƯỚC VĨNH ĐÔNG</a:t>
            </a:r>
            <a:endParaRPr lang="en-US" sz="2800" dirty="0">
              <a:solidFill>
                <a:schemeClr val="bg1"/>
              </a:solidFill>
              <a:latin typeface="+mj-lt"/>
              <a:ea typeface="Tahoma" panose="020B0604030504040204" pitchFamily="34" charset="0"/>
              <a:cs typeface="Times New Roman" panose="02020603050405020304" pitchFamily="18" charset="0"/>
            </a:endParaRPr>
          </a:p>
        </p:txBody>
      </p:sp>
      <p:sp>
        <p:nvSpPr>
          <p:cNvPr id="14" name="!!1">
            <a:extLst>
              <a:ext uri="{FF2B5EF4-FFF2-40B4-BE49-F238E27FC236}">
                <a16:creationId xmlns:a16="http://schemas.microsoft.com/office/drawing/2014/main" id="{0E246211-C9C9-4B3E-9DDF-914AB989AE93}"/>
              </a:ext>
            </a:extLst>
          </p:cNvPr>
          <p:cNvSpPr txBox="1"/>
          <p:nvPr/>
        </p:nvSpPr>
        <p:spPr>
          <a:xfrm>
            <a:off x="4397104" y="2138683"/>
            <a:ext cx="3330220" cy="861774"/>
          </a:xfrm>
          <a:prstGeom prst="rect">
            <a:avLst/>
          </a:prstGeom>
          <a:noFill/>
        </p:spPr>
        <p:txBody>
          <a:bodyPr wrap="square">
            <a:spAutoFit/>
          </a:bodyPr>
          <a:lstStyle/>
          <a:p>
            <a:pPr algn="ctr"/>
            <a:r>
              <a:rPr lang="en-US" sz="4800" b="1" smtClean="0">
                <a:solidFill>
                  <a:srgbClr val="FFFF00"/>
                </a:solidFill>
                <a:latin typeface="+mj-lt"/>
                <a:cs typeface="Times New Roman" panose="02020603050405020304" pitchFamily="18" charset="0"/>
              </a:rPr>
              <a:t>S6-C1-T….</a:t>
            </a:r>
            <a:endParaRPr lang="en-US" sz="4800">
              <a:solidFill>
                <a:srgbClr val="FFFF00"/>
              </a:solidFill>
              <a:latin typeface="+mj-lt"/>
            </a:endParaRPr>
          </a:p>
        </p:txBody>
      </p:sp>
    </p:spTree>
    <p:extLst>
      <p:ext uri="{BB962C8B-B14F-4D97-AF65-F5344CB8AC3E}">
        <p14:creationId xmlns:p14="http://schemas.microsoft.com/office/powerpoint/2010/main" val="290639705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8111" y="2207400"/>
            <a:ext cx="9152864" cy="707886"/>
          </a:xfrm>
          <a:prstGeom prst="rect">
            <a:avLst/>
          </a:prstGeom>
          <a:noFill/>
        </p:spPr>
        <p:txBody>
          <a:bodyPr wrap="square" rtlCol="0">
            <a:spAutoFit/>
          </a:bodyPr>
          <a:lstStyle/>
          <a:p>
            <a:r>
              <a:rPr lang="en-US" sz="4000" b="1">
                <a:solidFill>
                  <a:srgbClr val="FF3399"/>
                </a:solidFill>
                <a:latin typeface="+mj-lt"/>
              </a:rPr>
              <a:t>Chú ý:</a:t>
            </a:r>
            <a:r>
              <a:rPr lang="en-US" sz="4000">
                <a:solidFill>
                  <a:srgbClr val="FF3399"/>
                </a:solidFill>
                <a:latin typeface="+mj-lt"/>
              </a:rPr>
              <a:t> Với a là số tự nhiên khác 0 thì:</a:t>
            </a:r>
          </a:p>
        </p:txBody>
      </p:sp>
      <p:sp>
        <p:nvSpPr>
          <p:cNvPr id="3" name="TextBox 2"/>
          <p:cNvSpPr txBox="1"/>
          <p:nvPr/>
        </p:nvSpPr>
        <p:spPr>
          <a:xfrm>
            <a:off x="3666261" y="2893939"/>
            <a:ext cx="6051569" cy="707886"/>
          </a:xfrm>
          <a:prstGeom prst="rect">
            <a:avLst/>
          </a:prstGeom>
          <a:noFill/>
        </p:spPr>
        <p:txBody>
          <a:bodyPr wrap="square" rtlCol="0">
            <a:spAutoFit/>
          </a:bodyPr>
          <a:lstStyle/>
          <a:p>
            <a:pPr marL="285750" indent="-285750">
              <a:buFont typeface="Arial" panose="020B0604020202020204" pitchFamily="34" charset="0"/>
              <a:buChar char="•"/>
            </a:pPr>
            <a:r>
              <a:rPr lang="en-US" sz="4000">
                <a:latin typeface="+mj-lt"/>
              </a:rPr>
              <a:t>a </a:t>
            </a:r>
            <a:r>
              <a:rPr lang="en-US" sz="4000" smtClean="0">
                <a:latin typeface="+mj-lt"/>
              </a:rPr>
              <a:t>là..……của </a:t>
            </a:r>
            <a:r>
              <a:rPr lang="en-US" sz="4000">
                <a:latin typeface="+mj-lt"/>
              </a:rPr>
              <a:t>a;</a:t>
            </a:r>
          </a:p>
        </p:txBody>
      </p:sp>
      <p:sp>
        <p:nvSpPr>
          <p:cNvPr id="4" name="TextBox 3"/>
          <p:cNvSpPr txBox="1"/>
          <p:nvPr/>
        </p:nvSpPr>
        <p:spPr>
          <a:xfrm flipH="1">
            <a:off x="3666261" y="3571438"/>
            <a:ext cx="5748171" cy="707886"/>
          </a:xfrm>
          <a:prstGeom prst="rect">
            <a:avLst/>
          </a:prstGeom>
          <a:noFill/>
        </p:spPr>
        <p:txBody>
          <a:bodyPr wrap="square" rtlCol="0">
            <a:spAutoFit/>
          </a:bodyPr>
          <a:lstStyle/>
          <a:p>
            <a:pPr marL="285750" indent="-285750">
              <a:buFont typeface="Arial" panose="020B0604020202020204" pitchFamily="34" charset="0"/>
              <a:buChar char="•"/>
            </a:pPr>
            <a:r>
              <a:rPr lang="en-US" sz="4000">
                <a:latin typeface="+mj-lt"/>
              </a:rPr>
              <a:t>a </a:t>
            </a:r>
            <a:r>
              <a:rPr lang="en-US" sz="4000" smtClean="0">
                <a:latin typeface="+mj-lt"/>
              </a:rPr>
              <a:t>là ……của </a:t>
            </a:r>
            <a:r>
              <a:rPr lang="en-US" sz="4000">
                <a:latin typeface="+mj-lt"/>
              </a:rPr>
              <a:t>a;</a:t>
            </a:r>
          </a:p>
        </p:txBody>
      </p:sp>
      <p:sp>
        <p:nvSpPr>
          <p:cNvPr id="6" name="TextBox 5"/>
          <p:cNvSpPr txBox="1"/>
          <p:nvPr/>
        </p:nvSpPr>
        <p:spPr>
          <a:xfrm>
            <a:off x="3666261" y="5033193"/>
            <a:ext cx="5748169" cy="707886"/>
          </a:xfrm>
          <a:prstGeom prst="rect">
            <a:avLst/>
          </a:prstGeom>
          <a:noFill/>
        </p:spPr>
        <p:txBody>
          <a:bodyPr wrap="square" rtlCol="0">
            <a:spAutoFit/>
          </a:bodyPr>
          <a:lstStyle/>
          <a:p>
            <a:pPr marL="285750" indent="-285750">
              <a:buFont typeface="Arial" panose="020B0604020202020204" pitchFamily="34" charset="0"/>
              <a:buChar char="•"/>
            </a:pPr>
            <a:r>
              <a:rPr lang="en-US" sz="4000">
                <a:latin typeface="+mj-lt"/>
              </a:rPr>
              <a:t>1 là </a:t>
            </a:r>
            <a:r>
              <a:rPr lang="en-US" sz="4000" smtClean="0">
                <a:latin typeface="+mj-lt"/>
              </a:rPr>
              <a:t>.……của </a:t>
            </a:r>
            <a:r>
              <a:rPr lang="en-US" sz="4000">
                <a:latin typeface="+mj-lt"/>
              </a:rPr>
              <a:t>a.</a:t>
            </a:r>
          </a:p>
        </p:txBody>
      </p:sp>
      <p:sp>
        <p:nvSpPr>
          <p:cNvPr id="7" name="TextBox 6"/>
          <p:cNvSpPr txBox="1"/>
          <p:nvPr/>
        </p:nvSpPr>
        <p:spPr>
          <a:xfrm>
            <a:off x="4899648" y="2894465"/>
            <a:ext cx="1227872" cy="707886"/>
          </a:xfrm>
          <a:prstGeom prst="rect">
            <a:avLst/>
          </a:prstGeom>
          <a:solidFill>
            <a:schemeClr val="bg1"/>
          </a:solidFill>
        </p:spPr>
        <p:txBody>
          <a:bodyPr wrap="square" rtlCol="0">
            <a:spAutoFit/>
          </a:bodyPr>
          <a:lstStyle/>
          <a:p>
            <a:pPr algn="ctr"/>
            <a:r>
              <a:rPr lang="en-US" sz="4000" b="1" smtClean="0">
                <a:solidFill>
                  <a:srgbClr val="040AFA"/>
                </a:solidFill>
                <a:latin typeface="+mj-lt"/>
              </a:rPr>
              <a:t>ước</a:t>
            </a:r>
            <a:endParaRPr lang="en-US" sz="4000">
              <a:solidFill>
                <a:srgbClr val="040AFA"/>
              </a:solidFill>
              <a:latin typeface="+mj-lt"/>
            </a:endParaRPr>
          </a:p>
        </p:txBody>
      </p:sp>
      <p:sp>
        <p:nvSpPr>
          <p:cNvPr id="8" name="TextBox 7"/>
          <p:cNvSpPr txBox="1"/>
          <p:nvPr/>
        </p:nvSpPr>
        <p:spPr>
          <a:xfrm flipH="1">
            <a:off x="4910878" y="3571076"/>
            <a:ext cx="1043599" cy="714313"/>
          </a:xfrm>
          <a:prstGeom prst="rect">
            <a:avLst/>
          </a:prstGeom>
          <a:solidFill>
            <a:schemeClr val="bg1"/>
          </a:solidFill>
        </p:spPr>
        <p:txBody>
          <a:bodyPr wrap="square" rtlCol="0">
            <a:spAutoFit/>
          </a:bodyPr>
          <a:lstStyle/>
          <a:p>
            <a:pPr algn="ctr"/>
            <a:r>
              <a:rPr lang="en-US" sz="4000" b="1" smtClean="0">
                <a:solidFill>
                  <a:srgbClr val="040AFA"/>
                </a:solidFill>
                <a:latin typeface="+mj-lt"/>
              </a:rPr>
              <a:t>bội</a:t>
            </a:r>
            <a:endParaRPr lang="en-US" sz="4000">
              <a:solidFill>
                <a:srgbClr val="040AFA"/>
              </a:solidFill>
              <a:latin typeface="+mj-lt"/>
            </a:endParaRPr>
          </a:p>
        </p:txBody>
      </p:sp>
      <p:sp>
        <p:nvSpPr>
          <p:cNvPr id="9" name="TextBox 8"/>
          <p:cNvSpPr txBox="1"/>
          <p:nvPr/>
        </p:nvSpPr>
        <p:spPr>
          <a:xfrm>
            <a:off x="3666261" y="4309711"/>
            <a:ext cx="5427520" cy="707886"/>
          </a:xfrm>
          <a:prstGeom prst="rect">
            <a:avLst/>
          </a:prstGeom>
          <a:noFill/>
        </p:spPr>
        <p:txBody>
          <a:bodyPr wrap="square" rtlCol="0">
            <a:spAutoFit/>
          </a:bodyPr>
          <a:lstStyle/>
          <a:p>
            <a:pPr marL="285750" indent="-285750">
              <a:buFont typeface="Arial" panose="020B0604020202020204" pitchFamily="34" charset="0"/>
              <a:buChar char="•"/>
            </a:pPr>
            <a:r>
              <a:rPr lang="en-US" sz="4000">
                <a:latin typeface="+mj-lt"/>
              </a:rPr>
              <a:t>0 </a:t>
            </a:r>
            <a:r>
              <a:rPr lang="en-US" sz="4000" smtClean="0">
                <a:latin typeface="+mj-lt"/>
              </a:rPr>
              <a:t>là ……của </a:t>
            </a:r>
            <a:r>
              <a:rPr lang="en-US" sz="4000">
                <a:latin typeface="+mj-lt"/>
              </a:rPr>
              <a:t>a;</a:t>
            </a:r>
          </a:p>
        </p:txBody>
      </p:sp>
      <p:sp>
        <p:nvSpPr>
          <p:cNvPr id="13" name="Cloud Callout 12"/>
          <p:cNvSpPr/>
          <p:nvPr/>
        </p:nvSpPr>
        <p:spPr>
          <a:xfrm>
            <a:off x="2843740" y="-6524"/>
            <a:ext cx="8654603" cy="1783809"/>
          </a:xfrm>
          <a:prstGeom prst="cloudCallout">
            <a:avLst>
              <a:gd name="adj1" fmla="val -16666"/>
              <a:gd name="adj2" fmla="val 754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latin typeface="+mj-lt"/>
                <a:cs typeface="Times New Roman" panose="02020603050405020304" pitchFamily="18" charset="0"/>
              </a:rPr>
              <a:t>Điền từ “</a:t>
            </a:r>
            <a:r>
              <a:rPr lang="en-US" sz="3600" b="1" smtClean="0">
                <a:latin typeface="+mj-lt"/>
                <a:cs typeface="Times New Roman" panose="02020603050405020304" pitchFamily="18" charset="0"/>
              </a:rPr>
              <a:t>ước</a:t>
            </a:r>
            <a:r>
              <a:rPr lang="en-US" sz="3600" smtClean="0">
                <a:latin typeface="+mj-lt"/>
                <a:cs typeface="Times New Roman" panose="02020603050405020304" pitchFamily="18" charset="0"/>
              </a:rPr>
              <a:t>” và “</a:t>
            </a:r>
            <a:r>
              <a:rPr lang="en-US" sz="3600" b="1" smtClean="0">
                <a:latin typeface="+mj-lt"/>
                <a:cs typeface="Times New Roman" panose="02020603050405020304" pitchFamily="18" charset="0"/>
              </a:rPr>
              <a:t>bội</a:t>
            </a:r>
            <a:r>
              <a:rPr lang="en-US" sz="3600" smtClean="0">
                <a:latin typeface="+mj-lt"/>
                <a:cs typeface="Times New Roman" panose="02020603050405020304" pitchFamily="18" charset="0"/>
              </a:rPr>
              <a:t>” thích hợp vào chổ trống.</a:t>
            </a:r>
            <a:endParaRPr lang="en-US" sz="3600">
              <a:latin typeface="+mj-lt"/>
              <a:cs typeface="Times New Roman" panose="02020603050405020304" pitchFamily="18" charset="0"/>
            </a:endParaRPr>
          </a:p>
        </p:txBody>
      </p:sp>
      <p:grpSp>
        <p:nvGrpSpPr>
          <p:cNvPr id="14" name="Group 13">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15"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6" name="TextBox 15">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17" name="TextBox 16"/>
          <p:cNvSpPr txBox="1"/>
          <p:nvPr/>
        </p:nvSpPr>
        <p:spPr>
          <a:xfrm flipH="1">
            <a:off x="4899648" y="4305657"/>
            <a:ext cx="1059551" cy="707886"/>
          </a:xfrm>
          <a:prstGeom prst="rect">
            <a:avLst/>
          </a:prstGeom>
          <a:solidFill>
            <a:schemeClr val="bg1"/>
          </a:solidFill>
        </p:spPr>
        <p:txBody>
          <a:bodyPr wrap="square" rtlCol="0">
            <a:spAutoFit/>
          </a:bodyPr>
          <a:lstStyle/>
          <a:p>
            <a:pPr algn="ctr"/>
            <a:r>
              <a:rPr lang="en-US" sz="4000" b="1" smtClean="0">
                <a:solidFill>
                  <a:srgbClr val="040AFA"/>
                </a:solidFill>
                <a:latin typeface="+mj-lt"/>
              </a:rPr>
              <a:t>bội</a:t>
            </a:r>
            <a:endParaRPr lang="en-US" sz="4000">
              <a:solidFill>
                <a:srgbClr val="040AFA"/>
              </a:solidFill>
              <a:latin typeface="+mj-lt"/>
            </a:endParaRPr>
          </a:p>
        </p:txBody>
      </p:sp>
      <p:sp>
        <p:nvSpPr>
          <p:cNvPr id="18" name="TextBox 17"/>
          <p:cNvSpPr txBox="1"/>
          <p:nvPr/>
        </p:nvSpPr>
        <p:spPr>
          <a:xfrm>
            <a:off x="4920495" y="5037865"/>
            <a:ext cx="1207025" cy="707886"/>
          </a:xfrm>
          <a:prstGeom prst="rect">
            <a:avLst/>
          </a:prstGeom>
          <a:solidFill>
            <a:schemeClr val="bg1"/>
          </a:solidFill>
        </p:spPr>
        <p:txBody>
          <a:bodyPr wrap="square" rtlCol="0">
            <a:spAutoFit/>
          </a:bodyPr>
          <a:lstStyle/>
          <a:p>
            <a:pPr algn="ctr"/>
            <a:r>
              <a:rPr lang="en-US" sz="4000" b="1" smtClean="0">
                <a:solidFill>
                  <a:srgbClr val="040AFA"/>
                </a:solidFill>
                <a:latin typeface="+mj-lt"/>
              </a:rPr>
              <a:t>ước</a:t>
            </a:r>
            <a:endParaRPr lang="en-US" sz="4000">
              <a:solidFill>
                <a:srgbClr val="040AFA"/>
              </a:solidFill>
              <a:latin typeface="+mj-lt"/>
            </a:endParaRPr>
          </a:p>
        </p:txBody>
      </p:sp>
      <p:pic>
        <p:nvPicPr>
          <p:cNvPr id="20"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806" y="4663654"/>
            <a:ext cx="2521284" cy="207753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464549" y="6374196"/>
            <a:ext cx="3288222" cy="369332"/>
          </a:xfrm>
          <a:prstGeom prst="rect">
            <a:avLst/>
          </a:prstGeom>
          <a:noFill/>
        </p:spPr>
        <p:txBody>
          <a:bodyPr wrap="square" rtlCol="0">
            <a:spAutoFit/>
          </a:bodyPr>
          <a:lstStyle/>
          <a:p>
            <a:r>
              <a:rPr lang="en-US" i="1" smtClean="0">
                <a:solidFill>
                  <a:srgbClr val="CC3399"/>
                </a:solidFill>
                <a:latin typeface="+mj-lt"/>
                <a:cs typeface="Times New Roman" panose="02020603050405020304" pitchFamily="18" charset="0"/>
              </a:rPr>
              <a:t>Hoạt động cá nhân</a:t>
            </a:r>
            <a:endParaRPr lang="en-US" i="1">
              <a:solidFill>
                <a:srgbClr val="CC3399"/>
              </a:solidFill>
              <a:latin typeface="+mj-lt"/>
              <a:cs typeface="Times New Roman" panose="02020603050405020304" pitchFamily="18" charset="0"/>
            </a:endParaRPr>
          </a:p>
        </p:txBody>
      </p:sp>
    </p:spTree>
    <p:extLst>
      <p:ext uri="{BB962C8B-B14F-4D97-AF65-F5344CB8AC3E}">
        <p14:creationId xmlns:p14="http://schemas.microsoft.com/office/powerpoint/2010/main" val="414538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3">
            <a:extLst>
              <a:ext uri="{FF2B5EF4-FFF2-40B4-BE49-F238E27FC236}">
                <a16:creationId xmlns:a16="http://schemas.microsoft.com/office/drawing/2014/main" id="{5B19332C-1BE9-4073-BC1C-34C9F014F4D4}"/>
              </a:ext>
            </a:extLst>
          </p:cNvPr>
          <p:cNvPicPr>
            <a:picLocks noChangeAspect="1"/>
          </p:cNvPicPr>
          <p:nvPr/>
        </p:nvPicPr>
        <p:blipFill>
          <a:blip r:embed="rId3"/>
          <a:stretch>
            <a:fillRect/>
          </a:stretch>
        </p:blipFill>
        <p:spPr>
          <a:xfrm>
            <a:off x="50625" y="4068878"/>
            <a:ext cx="3127475" cy="2789122"/>
          </a:xfrm>
          <a:prstGeom prst="rect">
            <a:avLst/>
          </a:prstGeom>
        </p:spPr>
      </p:pic>
      <p:sp>
        <p:nvSpPr>
          <p:cNvPr id="20" name="TextBox 19">
            <a:extLst>
              <a:ext uri="{FF2B5EF4-FFF2-40B4-BE49-F238E27FC236}">
                <a16:creationId xmlns:a16="http://schemas.microsoft.com/office/drawing/2014/main" id="{DEAC0E1E-50D5-48F7-8449-EF3C31CD2512}"/>
              </a:ext>
            </a:extLst>
          </p:cNvPr>
          <p:cNvSpPr txBox="1"/>
          <p:nvPr/>
        </p:nvSpPr>
        <p:spPr>
          <a:xfrm>
            <a:off x="3070312" y="5955669"/>
            <a:ext cx="7574018" cy="923330"/>
          </a:xfrm>
          <a:prstGeom prst="rect">
            <a:avLst/>
          </a:prstGeom>
          <a:noFill/>
        </p:spPr>
        <p:txBody>
          <a:bodyPr wrap="square">
            <a:spAutoFit/>
          </a:bodyPr>
          <a:lstStyle/>
          <a:p>
            <a:r>
              <a:rPr lang="en-US" b="1" i="1">
                <a:solidFill>
                  <a:srgbClr val="7030A0"/>
                </a:solidFill>
                <a:latin typeface="+mj-lt"/>
              </a:rPr>
              <a:t>Chia lớp </a:t>
            </a:r>
            <a:r>
              <a:rPr lang="en-US" b="1" i="1" smtClean="0">
                <a:solidFill>
                  <a:srgbClr val="7030A0"/>
                </a:solidFill>
                <a:latin typeface="+mj-lt"/>
              </a:rPr>
              <a:t>thành 4 nhóm</a:t>
            </a:r>
            <a:r>
              <a:rPr lang="en-US" b="1" i="1">
                <a:solidFill>
                  <a:srgbClr val="7030A0"/>
                </a:solidFill>
                <a:latin typeface="+mj-lt"/>
              </a:rPr>
              <a:t>:</a:t>
            </a:r>
            <a:r>
              <a:rPr lang="en-US" b="1" i="1" smtClean="0">
                <a:solidFill>
                  <a:srgbClr val="7030A0"/>
                </a:solidFill>
                <a:latin typeface="+mj-lt"/>
              </a:rPr>
              <a:t> 2 nhóm </a:t>
            </a:r>
            <a:r>
              <a:rPr lang="en-US" b="1" i="1">
                <a:solidFill>
                  <a:srgbClr val="7030A0"/>
                </a:solidFill>
                <a:latin typeface="+mj-lt"/>
              </a:rPr>
              <a:t>làm </a:t>
            </a:r>
            <a:r>
              <a:rPr lang="en-US" b="1" i="1" smtClean="0">
                <a:solidFill>
                  <a:srgbClr val="7030A0"/>
                </a:solidFill>
                <a:latin typeface="+mj-lt"/>
              </a:rPr>
              <a:t>bài tập 1; 2 nhóm làm bài tập 2</a:t>
            </a:r>
            <a:endParaRPr lang="en-US" b="1" i="1">
              <a:solidFill>
                <a:srgbClr val="7030A0"/>
              </a:solidFill>
              <a:latin typeface="+mj-lt"/>
            </a:endParaRPr>
          </a:p>
          <a:p>
            <a:r>
              <a:rPr lang="en-US" b="1" i="1" smtClean="0">
                <a:solidFill>
                  <a:srgbClr val="7030A0"/>
                </a:solidFill>
                <a:latin typeface="+mj-lt"/>
              </a:rPr>
              <a:t>Chọn 1 nhóm trình bày BT1, 1 nhóm trình bày BT2</a:t>
            </a:r>
          </a:p>
          <a:p>
            <a:r>
              <a:rPr lang="en-US" b="1" i="1" smtClean="0">
                <a:solidFill>
                  <a:srgbClr val="7030A0"/>
                </a:solidFill>
                <a:latin typeface="+mj-lt"/>
              </a:rPr>
              <a:t>HS lên </a:t>
            </a:r>
            <a:r>
              <a:rPr lang="en-US" b="1" i="1">
                <a:solidFill>
                  <a:srgbClr val="7030A0"/>
                </a:solidFill>
                <a:latin typeface="+mj-lt"/>
              </a:rPr>
              <a:t>bảng trình bày, nhận xét chéo</a:t>
            </a:r>
            <a:r>
              <a:rPr lang="en-US" b="1" i="1" smtClean="0">
                <a:solidFill>
                  <a:srgbClr val="7030A0"/>
                </a:solidFill>
                <a:latin typeface="+mj-lt"/>
              </a:rPr>
              <a:t>.</a:t>
            </a:r>
            <a:endParaRPr lang="en-US" b="1" i="1">
              <a:solidFill>
                <a:srgbClr val="7030A0"/>
              </a:solidFill>
              <a:latin typeface="+mj-lt"/>
            </a:endParaRPr>
          </a:p>
        </p:txBody>
      </p:sp>
      <p:sp>
        <p:nvSpPr>
          <p:cNvPr id="9" name="TextBox 8"/>
          <p:cNvSpPr txBox="1"/>
          <p:nvPr/>
        </p:nvSpPr>
        <p:spPr>
          <a:xfrm>
            <a:off x="278554" y="560903"/>
            <a:ext cx="11057667" cy="646331"/>
          </a:xfrm>
          <a:prstGeom prst="rect">
            <a:avLst/>
          </a:prstGeom>
          <a:noFill/>
        </p:spPr>
        <p:txBody>
          <a:bodyPr wrap="square" rtlCol="0">
            <a:spAutoFit/>
          </a:bodyPr>
          <a:lstStyle/>
          <a:p>
            <a:r>
              <a:rPr lang="en-US" sz="3600" b="1">
                <a:solidFill>
                  <a:srgbClr val="040AFA"/>
                </a:solidFill>
                <a:latin typeface="+mj-lt"/>
                <a:cs typeface="Times New Roman" panose="02020603050405020304" pitchFamily="18" charset="0"/>
              </a:rPr>
              <a:t>Bài tập 1: Chỉ ra bốn bội của số m, biết: m = 15</a:t>
            </a:r>
          </a:p>
        </p:txBody>
      </p:sp>
      <p:sp>
        <p:nvSpPr>
          <p:cNvPr id="10" name="TextBox 9"/>
          <p:cNvSpPr txBox="1"/>
          <p:nvPr/>
        </p:nvSpPr>
        <p:spPr>
          <a:xfrm>
            <a:off x="4935527" y="1956309"/>
            <a:ext cx="1116280" cy="646331"/>
          </a:xfrm>
          <a:prstGeom prst="rect">
            <a:avLst/>
          </a:prstGeom>
          <a:noFill/>
        </p:spPr>
        <p:txBody>
          <a:bodyPr wrap="square" rtlCol="0">
            <a:spAutoFit/>
          </a:bodyPr>
          <a:lstStyle/>
          <a:p>
            <a:r>
              <a:rPr lang="en-US" sz="3600" b="1">
                <a:latin typeface="+mj-lt"/>
                <a:cs typeface="Times New Roman" panose="02020603050405020304" pitchFamily="18" charset="0"/>
              </a:rPr>
              <a:t>Giải</a:t>
            </a:r>
          </a:p>
        </p:txBody>
      </p:sp>
      <p:sp>
        <p:nvSpPr>
          <p:cNvPr id="11" name="TextBox 10"/>
          <p:cNvSpPr txBox="1"/>
          <p:nvPr/>
        </p:nvSpPr>
        <p:spPr>
          <a:xfrm>
            <a:off x="611147" y="2691367"/>
            <a:ext cx="8648763" cy="646331"/>
          </a:xfrm>
          <a:prstGeom prst="rect">
            <a:avLst/>
          </a:prstGeom>
          <a:noFill/>
        </p:spPr>
        <p:txBody>
          <a:bodyPr wrap="square" rtlCol="0">
            <a:spAutoFit/>
          </a:bodyPr>
          <a:lstStyle/>
          <a:p>
            <a:r>
              <a:rPr lang="en-US" sz="3600" smtClean="0">
                <a:solidFill>
                  <a:srgbClr val="00CC00"/>
                </a:solidFill>
                <a:latin typeface="+mj-lt"/>
                <a:cs typeface="Times New Roman" panose="02020603050405020304" pitchFamily="18" charset="0"/>
              </a:rPr>
              <a:t>1) Bốn </a:t>
            </a:r>
            <a:r>
              <a:rPr lang="en-US" sz="3600">
                <a:solidFill>
                  <a:srgbClr val="00CC00"/>
                </a:solidFill>
                <a:latin typeface="+mj-lt"/>
                <a:cs typeface="Times New Roman" panose="02020603050405020304" pitchFamily="18" charset="0"/>
              </a:rPr>
              <a:t>bội của 15 là: 0; 15; 30; 45</a:t>
            </a:r>
          </a:p>
        </p:txBody>
      </p:sp>
      <p:sp>
        <p:nvSpPr>
          <p:cNvPr id="12" name="TextBox 11"/>
          <p:cNvSpPr txBox="1"/>
          <p:nvPr/>
        </p:nvSpPr>
        <p:spPr>
          <a:xfrm>
            <a:off x="304624" y="1174026"/>
            <a:ext cx="11093088" cy="646331"/>
          </a:xfrm>
          <a:prstGeom prst="rect">
            <a:avLst/>
          </a:prstGeom>
          <a:noFill/>
        </p:spPr>
        <p:txBody>
          <a:bodyPr wrap="square" rtlCol="0">
            <a:spAutoFit/>
          </a:bodyPr>
          <a:lstStyle/>
          <a:p>
            <a:r>
              <a:rPr lang="en-US" sz="3600" b="1">
                <a:solidFill>
                  <a:srgbClr val="040AFA"/>
                </a:solidFill>
                <a:latin typeface="+mj-lt"/>
                <a:cs typeface="Times New Roman" panose="02020603050405020304" pitchFamily="18" charset="0"/>
              </a:rPr>
              <a:t>Bài tập 2: Tìm tất cả các ước của n, biết: n = 13</a:t>
            </a:r>
          </a:p>
        </p:txBody>
      </p:sp>
      <p:sp>
        <p:nvSpPr>
          <p:cNvPr id="13" name="TextBox 12"/>
          <p:cNvSpPr txBox="1"/>
          <p:nvPr/>
        </p:nvSpPr>
        <p:spPr>
          <a:xfrm>
            <a:off x="611147" y="3470966"/>
            <a:ext cx="6246174" cy="646331"/>
          </a:xfrm>
          <a:prstGeom prst="rect">
            <a:avLst/>
          </a:prstGeom>
          <a:noFill/>
        </p:spPr>
        <p:txBody>
          <a:bodyPr wrap="square" rtlCol="0">
            <a:spAutoFit/>
          </a:bodyPr>
          <a:lstStyle/>
          <a:p>
            <a:r>
              <a:rPr lang="en-US" sz="3600" smtClean="0">
                <a:solidFill>
                  <a:srgbClr val="00CC00"/>
                </a:solidFill>
                <a:latin typeface="+mj-lt"/>
                <a:cs typeface="Times New Roman" panose="02020603050405020304" pitchFamily="18" charset="0"/>
              </a:rPr>
              <a:t>2) Các </a:t>
            </a:r>
            <a:r>
              <a:rPr lang="en-US" sz="3600">
                <a:solidFill>
                  <a:srgbClr val="00CC00"/>
                </a:solidFill>
                <a:latin typeface="+mj-lt"/>
                <a:cs typeface="Times New Roman" panose="02020603050405020304" pitchFamily="18" charset="0"/>
              </a:rPr>
              <a:t>ước của 13 là: 1; 13</a:t>
            </a:r>
          </a:p>
        </p:txBody>
      </p:sp>
      <p:sp>
        <p:nvSpPr>
          <p:cNvPr id="19" name="!!4">
            <a:extLst>
              <a:ext uri="{FF2B5EF4-FFF2-40B4-BE49-F238E27FC236}">
                <a16:creationId xmlns:a16="http://schemas.microsoft.com/office/drawing/2014/main" id="{58E6D429-DC53-47C4-8036-1E9D12B8E28B}"/>
              </a:ext>
            </a:extLst>
          </p:cNvPr>
          <p:cNvSpPr/>
          <p:nvPr/>
        </p:nvSpPr>
        <p:spPr>
          <a:xfrm>
            <a:off x="36141" y="54868"/>
            <a:ext cx="5717294" cy="493723"/>
          </a:xfrm>
          <a:prstGeom prst="round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LUYỆN TẬP</a:t>
            </a:r>
          </a:p>
        </p:txBody>
      </p:sp>
    </p:spTree>
    <p:extLst>
      <p:ext uri="{BB962C8B-B14F-4D97-AF65-F5344CB8AC3E}">
        <p14:creationId xmlns:p14="http://schemas.microsoft.com/office/powerpoint/2010/main" val="408916201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2542" y="742199"/>
            <a:ext cx="11907739" cy="1875024"/>
            <a:chOff x="139908" y="-421780"/>
            <a:chExt cx="12228435" cy="1875024"/>
          </a:xfrm>
        </p:grpSpPr>
        <p:sp>
          <p:nvSpPr>
            <p:cNvPr id="12" name="Rectangle 11"/>
            <p:cNvSpPr/>
            <p:nvPr/>
          </p:nvSpPr>
          <p:spPr>
            <a:xfrm>
              <a:off x="139908" y="-421780"/>
              <a:ext cx="12192000" cy="1875024"/>
            </a:xfrm>
            <a:prstGeom prst="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latin typeface="+mj-lt"/>
                <a:cs typeface="Times New Roman" panose="02020603050405020304" pitchFamily="18" charset="0"/>
              </a:endParaRPr>
            </a:p>
          </p:txBody>
        </p:sp>
        <p:sp>
          <p:nvSpPr>
            <p:cNvPr id="3" name="TextBox 2"/>
            <p:cNvSpPr txBox="1"/>
            <p:nvPr/>
          </p:nvSpPr>
          <p:spPr>
            <a:xfrm>
              <a:off x="176343" y="-144885"/>
              <a:ext cx="12192000" cy="1200329"/>
            </a:xfrm>
            <a:prstGeom prst="rect">
              <a:avLst/>
            </a:prstGeom>
            <a:noFill/>
            <a:scene3d>
              <a:camera prst="orthographicFront"/>
              <a:lightRig rig="threePt" dir="t"/>
            </a:scene3d>
            <a:sp3d>
              <a:bevelT w="114300" prst="artDeco"/>
            </a:sp3d>
          </p:spPr>
          <p:txBody>
            <a:bodyPr wrap="square" rtlCol="0" anchor="ctr">
              <a:spAutoFit/>
            </a:bodyPr>
            <a:lstStyle/>
            <a:p>
              <a:pPr algn="ctr"/>
              <a:r>
                <a:rPr lang="en-US" sz="3600" b="1" u="sng" smtClean="0">
                  <a:solidFill>
                    <a:srgbClr val="FFFF00"/>
                  </a:solidFill>
                  <a:latin typeface="+mj-lt"/>
                  <a:cs typeface="Times New Roman" panose="02020603050405020304" pitchFamily="18" charset="0"/>
                </a:rPr>
                <a:t>BÀI TẬP TRẮC NGHIỆM</a:t>
              </a:r>
            </a:p>
            <a:p>
              <a:pPr algn="ctr"/>
              <a:r>
                <a:rPr lang="en-US" sz="3600" b="1" smtClean="0">
                  <a:solidFill>
                    <a:srgbClr val="FFFF00"/>
                  </a:solidFill>
                  <a:latin typeface="+mj-lt"/>
                  <a:cs typeface="Times New Roman" panose="02020603050405020304" pitchFamily="18" charset="0"/>
                </a:rPr>
                <a:t>Hãy tìm đáp án đúng trong các đáp án A, B, C và D</a:t>
              </a:r>
              <a:endParaRPr lang="en-US" sz="3600" b="1">
                <a:solidFill>
                  <a:srgbClr val="FFFF00"/>
                </a:solidFill>
                <a:latin typeface="+mj-lt"/>
                <a:cs typeface="Times New Roman" panose="02020603050405020304" pitchFamily="18" charset="0"/>
              </a:endParaRPr>
            </a:p>
          </p:txBody>
        </p:sp>
      </p:grpSp>
      <p:sp>
        <p:nvSpPr>
          <p:cNvPr id="8" name="Chevron 7">
            <a:hlinkClick r:id="rId2" action="ppaction://hlinksldjump"/>
          </p:cNvPr>
          <p:cNvSpPr/>
          <p:nvPr/>
        </p:nvSpPr>
        <p:spPr>
          <a:xfrm>
            <a:off x="1909027" y="3021951"/>
            <a:ext cx="3886465" cy="914400"/>
          </a:xfrm>
          <a:prstGeom prst="chevron">
            <a:avLst/>
          </a:prstGeom>
          <a:blipFill>
            <a:blip r:embed="rId3"/>
            <a:stretch>
              <a:fillRect/>
            </a:stretch>
          </a:blipFill>
          <a:ln>
            <a:solidFill>
              <a:srgbClr val="C00000"/>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CÂU 1</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0" name="Chevron 29">
            <a:hlinkClick r:id="rId4" action="ppaction://hlinksldjump"/>
          </p:cNvPr>
          <p:cNvSpPr/>
          <p:nvPr/>
        </p:nvSpPr>
        <p:spPr>
          <a:xfrm>
            <a:off x="6788931" y="3021951"/>
            <a:ext cx="3886465" cy="914400"/>
          </a:xfrm>
          <a:prstGeom prst="chevron">
            <a:avLst/>
          </a:prstGeom>
          <a:blipFill>
            <a:blip r:embed="rId3"/>
            <a:stretch>
              <a:fillRect/>
            </a:stretch>
          </a:blipFill>
          <a:ln>
            <a:solidFill>
              <a:srgbClr val="C00000"/>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CÂU 2</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9"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0" name="!!4">
            <a:extLst>
              <a:ext uri="{FF2B5EF4-FFF2-40B4-BE49-F238E27FC236}">
                <a16:creationId xmlns:a16="http://schemas.microsoft.com/office/drawing/2014/main" id="{58E6D429-DC53-47C4-8036-1E9D12B8E28B}"/>
              </a:ext>
            </a:extLst>
          </p:cNvPr>
          <p:cNvSpPr/>
          <p:nvPr/>
        </p:nvSpPr>
        <p:spPr>
          <a:xfrm>
            <a:off x="6474706" y="87630"/>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VẬN DỤNG</a:t>
            </a:r>
          </a:p>
        </p:txBody>
      </p:sp>
      <p:sp>
        <p:nvSpPr>
          <p:cNvPr id="11" name="Chevron 10">
            <a:hlinkClick r:id="rId5" action="ppaction://hlinksldjump"/>
          </p:cNvPr>
          <p:cNvSpPr/>
          <p:nvPr/>
        </p:nvSpPr>
        <p:spPr>
          <a:xfrm>
            <a:off x="1909027" y="4566511"/>
            <a:ext cx="3886465" cy="914400"/>
          </a:xfrm>
          <a:prstGeom prst="chevron">
            <a:avLst/>
          </a:prstGeom>
          <a:blipFill>
            <a:blip r:embed="rId3"/>
            <a:stretch>
              <a:fillRect/>
            </a:stretch>
          </a:blipFill>
          <a:ln>
            <a:solidFill>
              <a:srgbClr val="C00000"/>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CÂU </a:t>
            </a: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3</a:t>
            </a:r>
          </a:p>
        </p:txBody>
      </p:sp>
      <p:sp>
        <p:nvSpPr>
          <p:cNvPr id="14" name="Chevron 13">
            <a:hlinkClick r:id="rId6" action="ppaction://hlinksldjump"/>
          </p:cNvPr>
          <p:cNvSpPr/>
          <p:nvPr/>
        </p:nvSpPr>
        <p:spPr>
          <a:xfrm>
            <a:off x="6788931" y="4566511"/>
            <a:ext cx="3886465" cy="914400"/>
          </a:xfrm>
          <a:prstGeom prst="chevron">
            <a:avLst/>
          </a:prstGeom>
          <a:blipFill>
            <a:blip r:embed="rId3"/>
            <a:stretch>
              <a:fillRect/>
            </a:stretch>
          </a:blipFill>
          <a:ln>
            <a:solidFill>
              <a:srgbClr val="C00000"/>
            </a:solid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CÂU </a:t>
            </a: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4</a:t>
            </a:r>
          </a:p>
        </p:txBody>
      </p:sp>
    </p:spTree>
    <p:extLst>
      <p:ext uri="{BB962C8B-B14F-4D97-AF65-F5344CB8AC3E}">
        <p14:creationId xmlns:p14="http://schemas.microsoft.com/office/powerpoint/2010/main" val="195574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0"/>
                                        </p:tgtEl>
                                        <p:attrNameLst>
                                          <p:attrName>ppt_w</p:attrName>
                                        </p:attrNameLst>
                                      </p:cBhvr>
                                      <p:tavLst>
                                        <p:tav tm="0">
                                          <p:val>
                                            <p:strVal val="ppt_w"/>
                                          </p:val>
                                        </p:tav>
                                        <p:tav tm="100000">
                                          <p:val>
                                            <p:fltVal val="0"/>
                                          </p:val>
                                        </p:tav>
                                      </p:tavLst>
                                    </p:anim>
                                    <p:anim calcmode="lin" valueType="num">
                                      <p:cBhvr>
                                        <p:cTn id="7" dur="500"/>
                                        <p:tgtEl>
                                          <p:spTgt spid="30"/>
                                        </p:tgtEl>
                                        <p:attrNameLst>
                                          <p:attrName>ppt_h</p:attrName>
                                        </p:attrNameLst>
                                      </p:cBhvr>
                                      <p:tavLst>
                                        <p:tav tm="0">
                                          <p:val>
                                            <p:strVal val="ppt_h"/>
                                          </p:val>
                                        </p:tav>
                                        <p:tav tm="100000">
                                          <p:val>
                                            <p:fltVal val="0"/>
                                          </p:val>
                                        </p:tav>
                                      </p:tavLst>
                                    </p:anim>
                                    <p:animEffect transition="out" filter="fade">
                                      <p:cBhvr>
                                        <p:cTn id="8" dur="500"/>
                                        <p:tgtEl>
                                          <p:spTgt spid="30"/>
                                        </p:tgtEl>
                                      </p:cBhvr>
                                    </p:animEffect>
                                    <p:set>
                                      <p:cBhvr>
                                        <p:cTn id="9"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53" presetClass="exit" presetSubtype="32" fill="hold" grpId="0" nodeType="clickEffect">
                                  <p:stCondLst>
                                    <p:cond delay="0"/>
                                  </p:stCondLst>
                                  <p:childTnLst>
                                    <p:anim calcmode="lin" valueType="num">
                                      <p:cBhvr>
                                        <p:cTn id="14" dur="500"/>
                                        <p:tgtEl>
                                          <p:spTgt spid="8"/>
                                        </p:tgtEl>
                                        <p:attrNameLst>
                                          <p:attrName>ppt_w</p:attrName>
                                        </p:attrNameLst>
                                      </p:cBhvr>
                                      <p:tavLst>
                                        <p:tav tm="0">
                                          <p:val>
                                            <p:strVal val="ppt_w"/>
                                          </p:val>
                                        </p:tav>
                                        <p:tav tm="100000">
                                          <p:val>
                                            <p:fltVal val="0"/>
                                          </p:val>
                                        </p:tav>
                                      </p:tavLst>
                                    </p:anim>
                                    <p:anim calcmode="lin" valueType="num">
                                      <p:cBhvr>
                                        <p:cTn id="15" dur="500"/>
                                        <p:tgtEl>
                                          <p:spTgt spid="8"/>
                                        </p:tgtEl>
                                        <p:attrNameLst>
                                          <p:attrName>ppt_h</p:attrName>
                                        </p:attrNameLst>
                                      </p:cBhvr>
                                      <p:tavLst>
                                        <p:tav tm="0">
                                          <p:val>
                                            <p:strVal val="ppt_h"/>
                                          </p:val>
                                        </p:tav>
                                        <p:tav tm="100000">
                                          <p:val>
                                            <p:fltVal val="0"/>
                                          </p:val>
                                        </p:tav>
                                      </p:tavLst>
                                    </p:anim>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53" presetClass="exit" presetSubtype="32" fill="hold" grpId="0" nodeType="clickEffect">
                                  <p:stCondLst>
                                    <p:cond delay="0"/>
                                  </p:stCondLst>
                                  <p:childTnLst>
                                    <p:anim calcmode="lin" valueType="num">
                                      <p:cBhvr>
                                        <p:cTn id="22" dur="500"/>
                                        <p:tgtEl>
                                          <p:spTgt spid="11"/>
                                        </p:tgtEl>
                                        <p:attrNameLst>
                                          <p:attrName>ppt_w</p:attrName>
                                        </p:attrNameLst>
                                      </p:cBhvr>
                                      <p:tavLst>
                                        <p:tav tm="0">
                                          <p:val>
                                            <p:strVal val="ppt_w"/>
                                          </p:val>
                                        </p:tav>
                                        <p:tav tm="100000">
                                          <p:val>
                                            <p:fltVal val="0"/>
                                          </p:val>
                                        </p:tav>
                                      </p:tavLst>
                                    </p:anim>
                                    <p:anim calcmode="lin" valueType="num">
                                      <p:cBhvr>
                                        <p:cTn id="23" dur="500"/>
                                        <p:tgtEl>
                                          <p:spTgt spid="11"/>
                                        </p:tgtEl>
                                        <p:attrNameLst>
                                          <p:attrName>ppt_h</p:attrName>
                                        </p:attrNameLst>
                                      </p:cBhvr>
                                      <p:tavLst>
                                        <p:tav tm="0">
                                          <p:val>
                                            <p:strVal val="ppt_h"/>
                                          </p:val>
                                        </p:tav>
                                        <p:tav tm="100000">
                                          <p:val>
                                            <p:fltVal val="0"/>
                                          </p:val>
                                        </p:tav>
                                      </p:tavLst>
                                    </p:anim>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26" restart="whenNotActive" fill="hold" evtFilter="cancelBubble" nodeType="interactiveSeq">
                <p:stCondLst>
                  <p:cond evt="onClick" delay="0">
                    <p:tgtEl>
                      <p:spTgt spid="14"/>
                    </p:tgtEl>
                  </p:cond>
                </p:stCondLst>
                <p:endSync evt="end" delay="0">
                  <p:rtn val="all"/>
                </p:endSync>
                <p:childTnLst>
                  <p:par>
                    <p:cTn id="27" fill="hold">
                      <p:stCondLst>
                        <p:cond delay="0"/>
                      </p:stCondLst>
                      <p:childTnLst>
                        <p:par>
                          <p:cTn id="28" fill="hold">
                            <p:stCondLst>
                              <p:cond delay="0"/>
                            </p:stCondLst>
                            <p:childTnLst>
                              <p:par>
                                <p:cTn id="29" presetID="53" presetClass="exit" presetSubtype="32" fill="hold" grpId="0" nodeType="clickEffect">
                                  <p:stCondLst>
                                    <p:cond delay="0"/>
                                  </p:stCondLst>
                                  <p:childTnLst>
                                    <p:anim calcmode="lin" valueType="num">
                                      <p:cBhvr>
                                        <p:cTn id="30" dur="500"/>
                                        <p:tgtEl>
                                          <p:spTgt spid="14"/>
                                        </p:tgtEl>
                                        <p:attrNameLst>
                                          <p:attrName>ppt_w</p:attrName>
                                        </p:attrNameLst>
                                      </p:cBhvr>
                                      <p:tavLst>
                                        <p:tav tm="0">
                                          <p:val>
                                            <p:strVal val="ppt_w"/>
                                          </p:val>
                                        </p:tav>
                                        <p:tav tm="100000">
                                          <p:val>
                                            <p:fltVal val="0"/>
                                          </p:val>
                                        </p:tav>
                                      </p:tavLst>
                                    </p:anim>
                                    <p:anim calcmode="lin" valueType="num">
                                      <p:cBhvr>
                                        <p:cTn id="31" dur="500"/>
                                        <p:tgtEl>
                                          <p:spTgt spid="14"/>
                                        </p:tgtEl>
                                        <p:attrNameLst>
                                          <p:attrName>ppt_h</p:attrName>
                                        </p:attrNameLst>
                                      </p:cBhvr>
                                      <p:tavLst>
                                        <p:tav tm="0">
                                          <p:val>
                                            <p:strVal val="ppt_h"/>
                                          </p:val>
                                        </p:tav>
                                        <p:tav tm="100000">
                                          <p:val>
                                            <p:fltVal val="0"/>
                                          </p:val>
                                        </p:tav>
                                      </p:tavLst>
                                    </p:anim>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8" grpId="0" animBg="1"/>
      <p:bldP spid="30" grpId="0" animBg="1"/>
      <p:bldP spid="11"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712787" y="2314586"/>
            <a:ext cx="2185988" cy="914400"/>
          </a:xfrm>
          <a:prstGeom prst="ellipse">
            <a:avLst/>
          </a:prstGeom>
          <a:solidFill>
            <a:srgbClr val="18985B"/>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26" name="Oval 25"/>
          <p:cNvSpPr/>
          <p:nvPr/>
        </p:nvSpPr>
        <p:spPr>
          <a:xfrm>
            <a:off x="3477301" y="2314586"/>
            <a:ext cx="2185988" cy="914400"/>
          </a:xfrm>
          <a:prstGeom prst="ellipse">
            <a:avLst/>
          </a:prstGeom>
          <a:solidFill>
            <a:srgbClr val="18985B"/>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27" name="Oval 26"/>
          <p:cNvSpPr/>
          <p:nvPr/>
        </p:nvSpPr>
        <p:spPr>
          <a:xfrm>
            <a:off x="6375059" y="2314586"/>
            <a:ext cx="2185988" cy="914400"/>
          </a:xfrm>
          <a:prstGeom prst="ellipse">
            <a:avLst/>
          </a:prstGeom>
          <a:solidFill>
            <a:srgbClr val="18985B"/>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28" name="Oval 27"/>
          <p:cNvSpPr/>
          <p:nvPr/>
        </p:nvSpPr>
        <p:spPr>
          <a:xfrm>
            <a:off x="9272817" y="2314586"/>
            <a:ext cx="2185988" cy="914400"/>
          </a:xfrm>
          <a:prstGeom prst="ellipse">
            <a:avLst/>
          </a:prstGeom>
          <a:solidFill>
            <a:srgbClr val="18985B"/>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29" name="Can 28"/>
          <p:cNvSpPr/>
          <p:nvPr/>
        </p:nvSpPr>
        <p:spPr>
          <a:xfrm>
            <a:off x="4928361" y="5630946"/>
            <a:ext cx="2197218" cy="1057275"/>
          </a:xfrm>
          <a:prstGeom prst="can">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effectLst>
                  <a:outerShdw blurRad="38100" dist="38100" dir="2700000" algn="tl">
                    <a:srgbClr val="000000">
                      <a:alpha val="43137"/>
                    </a:srgbClr>
                  </a:outerShdw>
                </a:effectLst>
                <a:latin typeface="+mj-lt"/>
                <a:cs typeface="Times New Roman" panose="02020603050405020304" pitchFamily="18" charset="0"/>
              </a:rPr>
              <a:t>ĐÁP ÁN</a:t>
            </a:r>
            <a:endParaRPr lang="en-US" sz="28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8" name="Right Arrow 7">
            <a:hlinkClick r:id="rId4" action="ppaction://hlinksldjump"/>
          </p:cNvPr>
          <p:cNvSpPr/>
          <p:nvPr/>
        </p:nvSpPr>
        <p:spPr>
          <a:xfrm flipH="1">
            <a:off x="112117" y="6300071"/>
            <a:ext cx="675049" cy="38815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2" name="Rectangle 31"/>
          <p:cNvSpPr/>
          <p:nvPr/>
        </p:nvSpPr>
        <p:spPr>
          <a:xfrm>
            <a:off x="1100299" y="2402124"/>
            <a:ext cx="1410964"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A. </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35</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40" name="Rectangle 39"/>
          <p:cNvSpPr/>
          <p:nvPr/>
        </p:nvSpPr>
        <p:spPr>
          <a:xfrm>
            <a:off x="3864813" y="2391095"/>
            <a:ext cx="1410964" cy="707886"/>
          </a:xfrm>
          <a:prstGeom prst="rect">
            <a:avLst/>
          </a:prstGeom>
        </p:spPr>
        <p:txBody>
          <a:bodyPr wrap="none">
            <a:spAutoFit/>
          </a:bodyP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B. 19</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41" name="Rectangle 40"/>
          <p:cNvSpPr/>
          <p:nvPr/>
        </p:nvSpPr>
        <p:spPr>
          <a:xfrm>
            <a:off x="6762571" y="2389524"/>
            <a:ext cx="1410964" cy="707886"/>
          </a:xfrm>
          <a:prstGeom prst="rect">
            <a:avLst/>
          </a:prstGeom>
        </p:spPr>
        <p:txBody>
          <a:bodyPr wrap="none">
            <a:spAutoFit/>
          </a:bodyP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C. 10</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42" name="Rectangle 41"/>
          <p:cNvSpPr/>
          <p:nvPr/>
        </p:nvSpPr>
        <p:spPr>
          <a:xfrm>
            <a:off x="9660329" y="2403973"/>
            <a:ext cx="1410964" cy="707886"/>
          </a:xfrm>
          <a:prstGeom prst="rect">
            <a:avLst/>
          </a:prstGeom>
        </p:spPr>
        <p:txBody>
          <a:bodyPr wrap="none">
            <a:spAutoFit/>
          </a:bodyPr>
          <a:lstStyle/>
          <a:p>
            <a:pPr algn="ct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D. 27</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2" name="TextBox 1"/>
          <p:cNvSpPr txBox="1"/>
          <p:nvPr/>
        </p:nvSpPr>
        <p:spPr>
          <a:xfrm>
            <a:off x="3643525" y="1094026"/>
            <a:ext cx="5629292" cy="707886"/>
          </a:xfrm>
          <a:prstGeom prst="rect">
            <a:avLst/>
          </a:prstGeom>
          <a:noFill/>
        </p:spPr>
        <p:txBody>
          <a:bodyPr wrap="square" rtlCol="0">
            <a:spAutoFit/>
          </a:bodyPr>
          <a:lstStyle/>
          <a:p>
            <a:r>
              <a:rPr lang="en-US" sz="4000" b="1" u="sng" smtClean="0">
                <a:solidFill>
                  <a:srgbClr val="FF3399"/>
                </a:solidFill>
                <a:latin typeface="+mj-lt"/>
                <a:cs typeface="Times New Roman" panose="02020603050405020304" pitchFamily="18" charset="0"/>
              </a:rPr>
              <a:t>Câu 1</a:t>
            </a:r>
            <a:r>
              <a:rPr lang="en-US" sz="4000" b="1" smtClean="0">
                <a:solidFill>
                  <a:srgbClr val="FF3399"/>
                </a:solidFill>
                <a:latin typeface="+mj-lt"/>
                <a:cs typeface="Times New Roman" panose="02020603050405020304" pitchFamily="18" charset="0"/>
              </a:rPr>
              <a:t>: Bội của 3 là: </a:t>
            </a:r>
            <a:endParaRPr lang="en-US" sz="4000" b="1">
              <a:solidFill>
                <a:srgbClr val="FF3399"/>
              </a:solidFill>
              <a:latin typeface="+mj-lt"/>
              <a:cs typeface="Times New Roman" panose="02020603050405020304" pitchFamily="18" charset="0"/>
            </a:endParaRPr>
          </a:p>
        </p:txBody>
      </p:sp>
      <p:pic>
        <p:nvPicPr>
          <p:cNvPr id="30"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5"/>
          <a:stretch>
            <a:fillRect/>
          </a:stretch>
        </p:blipFill>
        <p:spPr>
          <a:xfrm>
            <a:off x="10045933" y="723873"/>
            <a:ext cx="1744308" cy="1119301"/>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34"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4">
            <a:extLst>
              <a:ext uri="{FF2B5EF4-FFF2-40B4-BE49-F238E27FC236}">
                <a16:creationId xmlns:a16="http://schemas.microsoft.com/office/drawing/2014/main" id="{58E6D429-DC53-47C4-8036-1E9D12B8E28B}"/>
              </a:ext>
            </a:extLst>
          </p:cNvPr>
          <p:cNvSpPr/>
          <p:nvPr/>
        </p:nvSpPr>
        <p:spPr>
          <a:xfrm>
            <a:off x="6474706" y="87630"/>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VẬN DỤNG</a:t>
            </a:r>
          </a:p>
        </p:txBody>
      </p:sp>
    </p:spTree>
    <p:extLst>
      <p:ext uri="{BB962C8B-B14F-4D97-AF65-F5344CB8AC3E}">
        <p14:creationId xmlns:p14="http://schemas.microsoft.com/office/powerpoint/2010/main" val="21094054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8"/>
                                        </p:tgtEl>
                                        <p:attrNameLst>
                                          <p:attrName>fillcolor</p:attrName>
                                        </p:attrNameLst>
                                      </p:cBhvr>
                                      <p:to>
                                        <a:schemeClr val="accent2"/>
                                      </p:to>
                                    </p:animClr>
                                    <p:set>
                                      <p:cBhvr>
                                        <p:cTn id="7" dur="2000" fill="hold"/>
                                        <p:tgtEl>
                                          <p:spTgt spid="28"/>
                                        </p:tgtEl>
                                        <p:attrNameLst>
                                          <p:attrName>fill.type</p:attrName>
                                        </p:attrNameLst>
                                      </p:cBhvr>
                                      <p:to>
                                        <p:strVal val="solid"/>
                                      </p:to>
                                    </p:set>
                                    <p:set>
                                      <p:cBhvr>
                                        <p:cTn id="8" dur="2000" fill="hold"/>
                                        <p:tgtEl>
                                          <p:spTgt spid="28"/>
                                        </p:tgtEl>
                                        <p:attrNameLst>
                                          <p:attrName>fill.on</p:attrName>
                                        </p:attrNameLst>
                                      </p:cBhvr>
                                      <p:to>
                                        <p:strVal val="true"/>
                                      </p:to>
                                    </p:set>
                                  </p:childTnLst>
                                </p:cTn>
                              </p:par>
                            </p:childTnLst>
                          </p:cTn>
                        </p:par>
                      </p:childTnLst>
                    </p:cTn>
                  </p:par>
                </p:childTnLst>
              </p:cTn>
              <p:nextCondLst>
                <p:cond evt="onClick" delay="0">
                  <p:tgtEl>
                    <p:spTgt spid="29"/>
                  </p:tgtEl>
                </p:cond>
              </p:nextCondLst>
            </p:seq>
            <p:seq concurrent="1" nextAc="seek">
              <p:cTn id="9" restart="whenNotActive" fill="hold" evtFilter="cancelBubble" nodeType="interactiveSeq">
                <p:stCondLst>
                  <p:cond evt="onClick" delay="0">
                    <p:tgtEl>
                      <p:spTgt spid="30"/>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0"/>
                                        </p:tgtEl>
                                      </p:cBhvr>
                                    </p:cmd>
                                  </p:childTnLst>
                                </p:cTn>
                              </p:par>
                            </p:childTnLst>
                          </p:cTn>
                        </p:par>
                      </p:childTnLst>
                    </p:cTn>
                  </p:par>
                </p:childTnLst>
              </p:cTn>
              <p:nextCondLst>
                <p:cond evt="onClick" delay="0">
                  <p:tgtEl>
                    <p:spTgt spid="30"/>
                  </p:tgtEl>
                </p:cond>
              </p:nextCondLst>
            </p:seq>
            <p:video>
              <p:cMediaNode vol="80000">
                <p:cTn id="14" fill="hold" display="0">
                  <p:stCondLst>
                    <p:cond delay="indefinite"/>
                  </p:stCondLst>
                </p:cTn>
                <p:tgtEl>
                  <p:spTgt spid="30"/>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629059" y="2314586"/>
            <a:ext cx="2185988" cy="914400"/>
          </a:xfrm>
          <a:prstGeom prst="ellipse">
            <a:avLst/>
          </a:prstGeom>
          <a:solidFill>
            <a:srgbClr val="CC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6" name="Oval 25"/>
          <p:cNvSpPr/>
          <p:nvPr/>
        </p:nvSpPr>
        <p:spPr>
          <a:xfrm>
            <a:off x="9215410" y="2314586"/>
            <a:ext cx="2185988" cy="914400"/>
          </a:xfrm>
          <a:prstGeom prst="ellipse">
            <a:avLst/>
          </a:prstGeom>
          <a:solidFill>
            <a:srgbClr val="CC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rgbClr val="040AFA"/>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27" name="Oval 26"/>
          <p:cNvSpPr/>
          <p:nvPr/>
        </p:nvSpPr>
        <p:spPr>
          <a:xfrm>
            <a:off x="6375059" y="2314586"/>
            <a:ext cx="2185988" cy="914400"/>
          </a:xfrm>
          <a:prstGeom prst="ellipse">
            <a:avLst/>
          </a:prstGeom>
          <a:solidFill>
            <a:srgbClr val="CC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8" name="Oval 27"/>
          <p:cNvSpPr/>
          <p:nvPr/>
        </p:nvSpPr>
        <p:spPr>
          <a:xfrm>
            <a:off x="3469410" y="2314586"/>
            <a:ext cx="2185988" cy="914400"/>
          </a:xfrm>
          <a:prstGeom prst="ellipse">
            <a:avLst/>
          </a:prstGeom>
          <a:solidFill>
            <a:srgbClr val="CC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9" name="Can 28"/>
          <p:cNvSpPr/>
          <p:nvPr/>
        </p:nvSpPr>
        <p:spPr>
          <a:xfrm>
            <a:off x="4856850" y="5585207"/>
            <a:ext cx="2197218" cy="1057275"/>
          </a:xfrm>
          <a:prstGeom prst="can">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effectLst>
                  <a:outerShdw blurRad="38100" dist="38100" dir="2700000" algn="tl">
                    <a:srgbClr val="000000">
                      <a:alpha val="43137"/>
                    </a:srgbClr>
                  </a:outerShdw>
                </a:effectLst>
                <a:latin typeface="+mj-lt"/>
                <a:cs typeface="Times New Roman" panose="02020603050405020304" pitchFamily="18" charset="0"/>
              </a:rPr>
              <a:t>ĐÁP ÁN</a:t>
            </a:r>
            <a:endParaRPr lang="en-US" sz="28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17" name="TextBox 16"/>
          <p:cNvSpPr txBox="1"/>
          <p:nvPr/>
        </p:nvSpPr>
        <p:spPr>
          <a:xfrm>
            <a:off x="3576959" y="1052765"/>
            <a:ext cx="5795493" cy="707886"/>
          </a:xfrm>
          <a:prstGeom prst="rect">
            <a:avLst/>
          </a:prstGeom>
          <a:noFill/>
        </p:spPr>
        <p:txBody>
          <a:bodyPr wrap="square" rtlCol="0">
            <a:spAutoFit/>
          </a:bodyPr>
          <a:lstStyle/>
          <a:p>
            <a:r>
              <a:rPr lang="en-US" sz="4000" b="1" u="sng" smtClean="0">
                <a:solidFill>
                  <a:srgbClr val="70AD47"/>
                </a:solidFill>
                <a:latin typeface="+mj-lt"/>
                <a:cs typeface="Times New Roman" panose="02020603050405020304" pitchFamily="18" charset="0"/>
              </a:rPr>
              <a:t>Câu 2: </a:t>
            </a:r>
            <a:r>
              <a:rPr lang="en-US" sz="4000" b="1" smtClean="0">
                <a:solidFill>
                  <a:srgbClr val="70AD47"/>
                </a:solidFill>
                <a:latin typeface="+mj-lt"/>
                <a:cs typeface="Times New Roman" panose="02020603050405020304" pitchFamily="18" charset="0"/>
              </a:rPr>
              <a:t>Ước của 12 là:</a:t>
            </a:r>
            <a:endParaRPr lang="en-US" sz="4000" b="1">
              <a:solidFill>
                <a:srgbClr val="70AD47"/>
              </a:solidFill>
              <a:latin typeface="+mj-lt"/>
              <a:cs typeface="Times New Roman" panose="02020603050405020304" pitchFamily="18" charset="0"/>
            </a:endParaRPr>
          </a:p>
        </p:txBody>
      </p:sp>
      <p:sp>
        <p:nvSpPr>
          <p:cNvPr id="3" name="Rectangle 2"/>
          <p:cNvSpPr/>
          <p:nvPr/>
        </p:nvSpPr>
        <p:spPr>
          <a:xfrm>
            <a:off x="1159239" y="2407144"/>
            <a:ext cx="1125629"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A. </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0</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2" name="Rectangle 31"/>
          <p:cNvSpPr/>
          <p:nvPr/>
        </p:nvSpPr>
        <p:spPr>
          <a:xfrm>
            <a:off x="9582293" y="2393539"/>
            <a:ext cx="1410964"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D</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24</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4" name="Rectangle 33"/>
          <p:cNvSpPr/>
          <p:nvPr/>
        </p:nvSpPr>
        <p:spPr>
          <a:xfrm>
            <a:off x="6905238" y="2426653"/>
            <a:ext cx="1125629"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C</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a:t>
            </a: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5</a:t>
            </a:r>
          </a:p>
        </p:txBody>
      </p:sp>
      <p:sp>
        <p:nvSpPr>
          <p:cNvPr id="35" name="Rectangle 34"/>
          <p:cNvSpPr/>
          <p:nvPr/>
        </p:nvSpPr>
        <p:spPr>
          <a:xfrm>
            <a:off x="3986509" y="2413773"/>
            <a:ext cx="1125629"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B</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2</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pic>
        <p:nvPicPr>
          <p:cNvPr id="23"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4"/>
          <a:stretch>
            <a:fillRect/>
          </a:stretch>
        </p:blipFill>
        <p:spPr>
          <a:xfrm>
            <a:off x="10045933" y="723873"/>
            <a:ext cx="1744308" cy="1119301"/>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24"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4">
            <a:extLst>
              <a:ext uri="{FF2B5EF4-FFF2-40B4-BE49-F238E27FC236}">
                <a16:creationId xmlns:a16="http://schemas.microsoft.com/office/drawing/2014/main" id="{58E6D429-DC53-47C4-8036-1E9D12B8E28B}"/>
              </a:ext>
            </a:extLst>
          </p:cNvPr>
          <p:cNvSpPr/>
          <p:nvPr/>
        </p:nvSpPr>
        <p:spPr>
          <a:xfrm>
            <a:off x="6474706" y="87630"/>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VẬN DỤNG</a:t>
            </a:r>
          </a:p>
        </p:txBody>
      </p:sp>
      <p:sp>
        <p:nvSpPr>
          <p:cNvPr id="37" name="Right Arrow 36">
            <a:hlinkClick r:id="rId5" action="ppaction://hlinksldjump"/>
          </p:cNvPr>
          <p:cNvSpPr/>
          <p:nvPr/>
        </p:nvSpPr>
        <p:spPr>
          <a:xfrm flipH="1">
            <a:off x="112117" y="6300071"/>
            <a:ext cx="675049" cy="38815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4098465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8"/>
                                        </p:tgtEl>
                                        <p:attrNameLst>
                                          <p:attrName>style.color</p:attrName>
                                        </p:attrNameLst>
                                      </p:cBhvr>
                                      <p:to>
                                        <p:clrVal>
                                          <a:schemeClr val="accent2"/>
                                        </p:clrVal>
                                      </p:to>
                                    </p:set>
                                    <p:set>
                                      <p:cBhvr>
                                        <p:cTn id="7" dur="500" fill="hold"/>
                                        <p:tgtEl>
                                          <p:spTgt spid="28"/>
                                        </p:tgtEl>
                                        <p:attrNameLst>
                                          <p:attrName>fillcolor</p:attrName>
                                        </p:attrNameLst>
                                      </p:cBhvr>
                                      <p:to>
                                        <p:clrVal>
                                          <a:schemeClr val="accent2"/>
                                        </p:clrVal>
                                      </p:to>
                                    </p:set>
                                    <p:set>
                                      <p:cBhvr>
                                        <p:cTn id="8" dur="500" fill="hold"/>
                                        <p:tgtEl>
                                          <p:spTgt spid="28"/>
                                        </p:tgtEl>
                                        <p:attrNameLst>
                                          <p:attrName>fill.type</p:attrName>
                                        </p:attrNameLst>
                                      </p:cBhvr>
                                      <p:to>
                                        <p:strVal val="solid"/>
                                      </p:to>
                                    </p:set>
                                  </p:childTnLst>
                                </p:cTn>
                              </p:par>
                            </p:childTnLst>
                          </p:cTn>
                        </p:par>
                      </p:childTnLst>
                    </p:cTn>
                  </p:par>
                </p:childTnLst>
              </p:cTn>
              <p:nextCondLst>
                <p:cond evt="onClick" delay="0">
                  <p:tgtEl>
                    <p:spTgt spid="29"/>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3"/>
                                        </p:tgtEl>
                                      </p:cBhvr>
                                    </p:cmd>
                                  </p:childTnLst>
                                </p:cTn>
                              </p:par>
                            </p:childTnLst>
                          </p:cTn>
                        </p:par>
                      </p:childTnLst>
                    </p:cTn>
                  </p:par>
                </p:childTnLst>
              </p:cTn>
              <p:nextCondLst>
                <p:cond evt="onClick" delay="0">
                  <p:tgtEl>
                    <p:spTgt spid="23"/>
                  </p:tgtEl>
                </p:cond>
              </p:nextCondLst>
            </p:seq>
            <p:video>
              <p:cMediaNode vol="80000">
                <p:cTn id="14" fill="hold" display="0">
                  <p:stCondLst>
                    <p:cond delay="indefinite"/>
                  </p:stCondLst>
                </p:cTn>
                <p:tgtEl>
                  <p:spTgt spid="23"/>
                </p:tgtEl>
              </p:cMediaNode>
            </p:video>
          </p:childTnLst>
        </p:cTn>
      </p:par>
    </p:tnLst>
    <p:bldLst>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id="{58E6D429-DC53-47C4-8036-1E9D12B8E28B}"/>
              </a:ext>
            </a:extLst>
          </p:cNvPr>
          <p:cNvSpPr/>
          <p:nvPr/>
        </p:nvSpPr>
        <p:spPr>
          <a:xfrm>
            <a:off x="6474706" y="87630"/>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VẬN DỤNG</a:t>
            </a:r>
          </a:p>
        </p:txBody>
      </p:sp>
      <p:sp>
        <p:nvSpPr>
          <p:cNvPr id="6" name="Oval 5"/>
          <p:cNvSpPr/>
          <p:nvPr/>
        </p:nvSpPr>
        <p:spPr>
          <a:xfrm>
            <a:off x="665548" y="2389712"/>
            <a:ext cx="2429238" cy="1100462"/>
          </a:xfrm>
          <a:prstGeom prst="ellipse">
            <a:avLst/>
          </a:prstGeom>
          <a:solidFill>
            <a:srgbClr val="040AFA"/>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7" name="Oval 6"/>
          <p:cNvSpPr/>
          <p:nvPr/>
        </p:nvSpPr>
        <p:spPr>
          <a:xfrm>
            <a:off x="9251899" y="2389712"/>
            <a:ext cx="2429238" cy="1100462"/>
          </a:xfrm>
          <a:prstGeom prst="ellipse">
            <a:avLst/>
          </a:prstGeom>
          <a:solidFill>
            <a:srgbClr val="040AFA"/>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rgbClr val="040AFA"/>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8" name="Oval 7"/>
          <p:cNvSpPr/>
          <p:nvPr/>
        </p:nvSpPr>
        <p:spPr>
          <a:xfrm>
            <a:off x="6411548" y="2389712"/>
            <a:ext cx="2429238" cy="1100462"/>
          </a:xfrm>
          <a:prstGeom prst="ellipse">
            <a:avLst/>
          </a:prstGeom>
          <a:solidFill>
            <a:srgbClr val="040AFA"/>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9" name="Oval 8"/>
          <p:cNvSpPr/>
          <p:nvPr/>
        </p:nvSpPr>
        <p:spPr>
          <a:xfrm>
            <a:off x="3505899" y="2389712"/>
            <a:ext cx="2429238" cy="1100462"/>
          </a:xfrm>
          <a:prstGeom prst="ellipse">
            <a:avLst/>
          </a:prstGeom>
          <a:solidFill>
            <a:srgbClr val="040AFA"/>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10" name="Can 9"/>
          <p:cNvSpPr/>
          <p:nvPr/>
        </p:nvSpPr>
        <p:spPr>
          <a:xfrm>
            <a:off x="4985542" y="5562557"/>
            <a:ext cx="2197218" cy="1057275"/>
          </a:xfrm>
          <a:prstGeom prst="can">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effectLst>
                  <a:outerShdw blurRad="38100" dist="38100" dir="2700000" algn="tl">
                    <a:srgbClr val="000000">
                      <a:alpha val="43137"/>
                    </a:srgbClr>
                  </a:outerShdw>
                </a:effectLst>
                <a:latin typeface="+mj-lt"/>
                <a:cs typeface="Times New Roman" panose="02020603050405020304" pitchFamily="18" charset="0"/>
              </a:rPr>
              <a:t>ĐÁP ÁN</a:t>
            </a:r>
            <a:endParaRPr lang="en-US" sz="28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11" name="TextBox 10"/>
          <p:cNvSpPr txBox="1"/>
          <p:nvPr/>
        </p:nvSpPr>
        <p:spPr>
          <a:xfrm>
            <a:off x="2020819" y="1081980"/>
            <a:ext cx="7573957" cy="707886"/>
          </a:xfrm>
          <a:prstGeom prst="rect">
            <a:avLst/>
          </a:prstGeom>
          <a:noFill/>
        </p:spPr>
        <p:txBody>
          <a:bodyPr wrap="square" rtlCol="0">
            <a:spAutoFit/>
          </a:bodyPr>
          <a:lstStyle/>
          <a:p>
            <a:r>
              <a:rPr lang="en-US" sz="4000" b="1" u="sng" smtClean="0">
                <a:solidFill>
                  <a:srgbClr val="E95A0B"/>
                </a:solidFill>
                <a:latin typeface="+mj-lt"/>
                <a:cs typeface="Times New Roman" panose="02020603050405020304" pitchFamily="18" charset="0"/>
              </a:rPr>
              <a:t>Câu </a:t>
            </a:r>
            <a:r>
              <a:rPr lang="en-US" sz="4000" b="1" u="sng">
                <a:solidFill>
                  <a:srgbClr val="E95A0B"/>
                </a:solidFill>
                <a:latin typeface="+mj-lt"/>
                <a:cs typeface="Times New Roman" panose="02020603050405020304" pitchFamily="18" charset="0"/>
              </a:rPr>
              <a:t>3</a:t>
            </a:r>
            <a:r>
              <a:rPr lang="en-US" sz="4000" b="1" u="sng" smtClean="0">
                <a:solidFill>
                  <a:srgbClr val="E95A0B"/>
                </a:solidFill>
                <a:latin typeface="+mj-lt"/>
                <a:cs typeface="Times New Roman" panose="02020603050405020304" pitchFamily="18" charset="0"/>
              </a:rPr>
              <a:t>: </a:t>
            </a:r>
            <a:r>
              <a:rPr lang="en-US" sz="4000" b="1" smtClean="0">
                <a:solidFill>
                  <a:srgbClr val="E95A0B"/>
                </a:solidFill>
                <a:latin typeface="+mj-lt"/>
                <a:cs typeface="Times New Roman" panose="02020603050405020304" pitchFamily="18" charset="0"/>
              </a:rPr>
              <a:t>Bội của 7 là:</a:t>
            </a:r>
            <a:endParaRPr lang="en-US" sz="4000" b="1">
              <a:solidFill>
                <a:srgbClr val="E95A0B"/>
              </a:solidFill>
              <a:latin typeface="+mj-lt"/>
              <a:cs typeface="Times New Roman" panose="02020603050405020304" pitchFamily="18" charset="0"/>
            </a:endParaRPr>
          </a:p>
        </p:txBody>
      </p:sp>
      <p:pic>
        <p:nvPicPr>
          <p:cNvPr id="12"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5"/>
          <a:stretch>
            <a:fillRect/>
          </a:stretch>
        </p:blipFill>
        <p:spPr>
          <a:xfrm>
            <a:off x="10198333" y="876273"/>
            <a:ext cx="1744308" cy="1119301"/>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15" name="Rectangle 14"/>
          <p:cNvSpPr/>
          <p:nvPr/>
        </p:nvSpPr>
        <p:spPr>
          <a:xfrm>
            <a:off x="1026906" y="2574571"/>
            <a:ext cx="1725152"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A. </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1; 7</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16" name="Rectangle 15"/>
          <p:cNvSpPr/>
          <p:nvPr/>
        </p:nvSpPr>
        <p:spPr>
          <a:xfrm>
            <a:off x="9307293" y="2560966"/>
            <a:ext cx="2295821"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D</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12; 17</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17" name="Rectangle 16"/>
          <p:cNvSpPr/>
          <p:nvPr/>
        </p:nvSpPr>
        <p:spPr>
          <a:xfrm>
            <a:off x="6487571" y="2594080"/>
            <a:ext cx="2295821"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C</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15; 48</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18" name="Rectangle 17"/>
          <p:cNvSpPr/>
          <p:nvPr/>
        </p:nvSpPr>
        <p:spPr>
          <a:xfrm>
            <a:off x="3568843" y="2581200"/>
            <a:ext cx="2295821"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B</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14; 28</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20" name="Right Arrow 19">
            <a:hlinkClick r:id="rId6" action="ppaction://hlinksldjump"/>
          </p:cNvPr>
          <p:cNvSpPr/>
          <p:nvPr/>
        </p:nvSpPr>
        <p:spPr>
          <a:xfrm flipH="1">
            <a:off x="112117" y="6300071"/>
            <a:ext cx="675049" cy="38815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135254349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9"/>
                                        </p:tgtEl>
                                        <p:attrNameLst>
                                          <p:attrName>style.color</p:attrName>
                                        </p:attrNameLst>
                                      </p:cBhvr>
                                      <p:to>
                                        <p:clrVal>
                                          <a:schemeClr val="accent2"/>
                                        </p:clrVal>
                                      </p:to>
                                    </p:set>
                                    <p:set>
                                      <p:cBhvr>
                                        <p:cTn id="7" dur="500" fill="hold"/>
                                        <p:tgtEl>
                                          <p:spTgt spid="9"/>
                                        </p:tgtEl>
                                        <p:attrNameLst>
                                          <p:attrName>fillcolor</p:attrName>
                                        </p:attrNameLst>
                                      </p:cBhvr>
                                      <p:to>
                                        <p:clrVal>
                                          <a:schemeClr val="accent2"/>
                                        </p:clrVal>
                                      </p:to>
                                    </p:set>
                                    <p:set>
                                      <p:cBhvr>
                                        <p:cTn id="8" dur="500" fill="hold"/>
                                        <p:tgtEl>
                                          <p:spTgt spid="9"/>
                                        </p:tgtEl>
                                        <p:attrNameLst>
                                          <p:attrName>fill.type</p:attrName>
                                        </p:attrNameLst>
                                      </p:cBhvr>
                                      <p:to>
                                        <p:strVal val="solid"/>
                                      </p:to>
                                    </p:set>
                                  </p:childTnLst>
                                </p:cTn>
                              </p:par>
                            </p:childTnLst>
                          </p:cTn>
                        </p:par>
                      </p:childTnLst>
                    </p:cTn>
                  </p:par>
                </p:childTnLst>
              </p:cTn>
              <p:nextCondLst>
                <p:cond evt="onClick" delay="0">
                  <p:tgtEl>
                    <p:spTgt spid="10"/>
                  </p:tgtEl>
                </p:cond>
              </p:nextCondLst>
            </p:seq>
            <p:seq concurrent="1" nextAc="seek">
              <p:cTn id="9" restart="whenNotActive" fill="hold" evtFilter="cancelBubble" nodeType="interactiveSeq">
                <p:stCondLst>
                  <p:cond evt="onClick" delay="0">
                    <p:tgtEl>
                      <p:spTgt spid="1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2"/>
                                        </p:tgtEl>
                                      </p:cBhvr>
                                    </p:cmd>
                                  </p:childTnLst>
                                </p:cTn>
                              </p:par>
                            </p:childTnLst>
                          </p:cTn>
                        </p:par>
                      </p:childTnLst>
                    </p:cTn>
                  </p:par>
                </p:childTnLst>
              </p:cTn>
              <p:nextCondLst>
                <p:cond evt="onClick" delay="0">
                  <p:tgtEl>
                    <p:spTgt spid="12"/>
                  </p:tgtEl>
                </p:cond>
              </p:nextCondLst>
            </p:seq>
            <p:video>
              <p:cMediaNode vol="80000">
                <p:cTn id="14" fill="hold" display="0">
                  <p:stCondLst>
                    <p:cond delay="indefinite"/>
                  </p:stCondLst>
                </p:cTn>
                <p:tgtEl>
                  <p:spTgt spid="12"/>
                </p:tgtEl>
              </p:cMediaNode>
            </p:video>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629059" y="2314586"/>
            <a:ext cx="2185988" cy="914400"/>
          </a:xfrm>
          <a:prstGeom prst="ellipse">
            <a:avLst/>
          </a:prstGeom>
          <a:solidFill>
            <a:srgbClr val="FF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6" name="Oval 25"/>
          <p:cNvSpPr/>
          <p:nvPr/>
        </p:nvSpPr>
        <p:spPr>
          <a:xfrm>
            <a:off x="3443561" y="2310516"/>
            <a:ext cx="2185988" cy="914400"/>
          </a:xfrm>
          <a:prstGeom prst="ellipse">
            <a:avLst/>
          </a:prstGeom>
          <a:solidFill>
            <a:srgbClr val="FF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rgbClr val="040AFA"/>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27" name="Oval 26"/>
          <p:cNvSpPr/>
          <p:nvPr/>
        </p:nvSpPr>
        <p:spPr>
          <a:xfrm>
            <a:off x="9241259" y="2297955"/>
            <a:ext cx="2185988" cy="914400"/>
          </a:xfrm>
          <a:prstGeom prst="ellipse">
            <a:avLst/>
          </a:prstGeom>
          <a:solidFill>
            <a:srgbClr val="FF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8" name="Oval 27"/>
          <p:cNvSpPr/>
          <p:nvPr/>
        </p:nvSpPr>
        <p:spPr>
          <a:xfrm>
            <a:off x="6342410" y="2310516"/>
            <a:ext cx="2185988" cy="914400"/>
          </a:xfrm>
          <a:prstGeom prst="ellipse">
            <a:avLst/>
          </a:prstGeom>
          <a:solidFill>
            <a:srgbClr val="FF339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solidFill>
                <a:srgbClr val="040AFA"/>
              </a:solidFill>
              <a:effectLst>
                <a:outerShdw blurRad="38100" dist="38100" dir="2700000" algn="tl">
                  <a:srgbClr val="000000">
                    <a:alpha val="43137"/>
                  </a:srgbClr>
                </a:outerShdw>
              </a:effectLst>
              <a:latin typeface="+mj-lt"/>
            </a:endParaRPr>
          </a:p>
        </p:txBody>
      </p:sp>
      <p:sp>
        <p:nvSpPr>
          <p:cNvPr id="29" name="Can 28"/>
          <p:cNvSpPr/>
          <p:nvPr/>
        </p:nvSpPr>
        <p:spPr>
          <a:xfrm>
            <a:off x="4856850" y="5585207"/>
            <a:ext cx="2197218" cy="1057275"/>
          </a:xfrm>
          <a:prstGeom prst="can">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effectLst>
                  <a:outerShdw blurRad="38100" dist="38100" dir="2700000" algn="tl">
                    <a:srgbClr val="000000">
                      <a:alpha val="43137"/>
                    </a:srgbClr>
                  </a:outerShdw>
                </a:effectLst>
                <a:latin typeface="+mj-lt"/>
                <a:cs typeface="Times New Roman" panose="02020603050405020304" pitchFamily="18" charset="0"/>
              </a:rPr>
              <a:t>ĐÁP ÁN</a:t>
            </a:r>
            <a:endParaRPr lang="en-US" sz="2800" b="1">
              <a:effectLst>
                <a:outerShdw blurRad="38100" dist="38100" dir="2700000" algn="tl">
                  <a:srgbClr val="000000">
                    <a:alpha val="43137"/>
                  </a:srgbClr>
                </a:outerShdw>
              </a:effectLst>
              <a:latin typeface="+mj-lt"/>
              <a:cs typeface="Times New Roman" panose="02020603050405020304" pitchFamily="18" charset="0"/>
            </a:endParaRPr>
          </a:p>
        </p:txBody>
      </p:sp>
      <p:sp>
        <p:nvSpPr>
          <p:cNvPr id="17" name="TextBox 16"/>
          <p:cNvSpPr txBox="1"/>
          <p:nvPr/>
        </p:nvSpPr>
        <p:spPr>
          <a:xfrm>
            <a:off x="3576959" y="1052765"/>
            <a:ext cx="5795493" cy="707886"/>
          </a:xfrm>
          <a:prstGeom prst="rect">
            <a:avLst/>
          </a:prstGeom>
          <a:noFill/>
        </p:spPr>
        <p:txBody>
          <a:bodyPr wrap="square" rtlCol="0">
            <a:spAutoFit/>
          </a:bodyPr>
          <a:lstStyle/>
          <a:p>
            <a:r>
              <a:rPr lang="en-US" sz="4000" b="1" u="sng" smtClean="0">
                <a:solidFill>
                  <a:srgbClr val="70AD47"/>
                </a:solidFill>
                <a:latin typeface="+mj-lt"/>
                <a:cs typeface="Times New Roman" panose="02020603050405020304" pitchFamily="18" charset="0"/>
              </a:rPr>
              <a:t>Câu </a:t>
            </a:r>
            <a:r>
              <a:rPr lang="en-US" sz="4000" b="1" u="sng">
                <a:solidFill>
                  <a:srgbClr val="70AD47"/>
                </a:solidFill>
                <a:latin typeface="+mj-lt"/>
                <a:cs typeface="Times New Roman" panose="02020603050405020304" pitchFamily="18" charset="0"/>
              </a:rPr>
              <a:t>4</a:t>
            </a:r>
            <a:r>
              <a:rPr lang="en-US" sz="4000" b="1" u="sng" smtClean="0">
                <a:solidFill>
                  <a:srgbClr val="70AD47"/>
                </a:solidFill>
                <a:latin typeface="+mj-lt"/>
                <a:cs typeface="Times New Roman" panose="02020603050405020304" pitchFamily="18" charset="0"/>
              </a:rPr>
              <a:t>: </a:t>
            </a:r>
            <a:r>
              <a:rPr lang="en-US" sz="4000" b="1" smtClean="0">
                <a:solidFill>
                  <a:srgbClr val="70AD47"/>
                </a:solidFill>
                <a:latin typeface="+mj-lt"/>
                <a:cs typeface="Times New Roman" panose="02020603050405020304" pitchFamily="18" charset="0"/>
              </a:rPr>
              <a:t>Ước của 4 là:</a:t>
            </a:r>
            <a:endParaRPr lang="en-US" sz="4000" b="1">
              <a:solidFill>
                <a:srgbClr val="70AD47"/>
              </a:solidFill>
              <a:latin typeface="+mj-lt"/>
              <a:cs typeface="Times New Roman" panose="02020603050405020304" pitchFamily="18" charset="0"/>
            </a:endParaRPr>
          </a:p>
        </p:txBody>
      </p:sp>
      <p:sp>
        <p:nvSpPr>
          <p:cNvPr id="3" name="Rectangle 2"/>
          <p:cNvSpPr/>
          <p:nvPr/>
        </p:nvSpPr>
        <p:spPr>
          <a:xfrm>
            <a:off x="859479" y="2407144"/>
            <a:ext cx="1725152"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A. </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0; 1</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2" name="Rectangle 31"/>
          <p:cNvSpPr/>
          <p:nvPr/>
        </p:nvSpPr>
        <p:spPr>
          <a:xfrm>
            <a:off x="9445829" y="2407144"/>
            <a:ext cx="1725152"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D</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3; 4</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4" name="Rectangle 33"/>
          <p:cNvSpPr/>
          <p:nvPr/>
        </p:nvSpPr>
        <p:spPr>
          <a:xfrm>
            <a:off x="6559905" y="2401212"/>
            <a:ext cx="1725152"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C</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1; 2</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sp>
        <p:nvSpPr>
          <p:cNvPr id="35" name="Rectangle 34"/>
          <p:cNvSpPr/>
          <p:nvPr/>
        </p:nvSpPr>
        <p:spPr>
          <a:xfrm>
            <a:off x="3686749" y="2413773"/>
            <a:ext cx="1725152" cy="707886"/>
          </a:xfrm>
          <a:prstGeom prst="rect">
            <a:avLst/>
          </a:prstGeom>
        </p:spPr>
        <p:txBody>
          <a:bodyPr wrap="none">
            <a:spAutoFit/>
          </a:bodyPr>
          <a:lstStyle/>
          <a:p>
            <a:pPr algn="ctr"/>
            <a:r>
              <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rPr>
              <a:t>B</a:t>
            </a:r>
            <a:r>
              <a:rPr lang="en-US" sz="4000" b="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 2; 3</a:t>
            </a:r>
            <a:endParaRPr lang="en-US" sz="4000" b="1">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p:txBody>
      </p:sp>
      <p:pic>
        <p:nvPicPr>
          <p:cNvPr id="23" name="15s">
            <a:hlinkClick r:id="" action="ppaction://media"/>
            <a:extLst>
              <a:ext uri="{FF2B5EF4-FFF2-40B4-BE49-F238E27FC236}">
                <a16:creationId xmlns:a16="http://schemas.microsoft.com/office/drawing/2014/main" id="{99DEE66F-3784-4741-8AFE-FEB5C314576B}"/>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4"/>
          <a:stretch>
            <a:fillRect/>
          </a:stretch>
        </p:blipFill>
        <p:spPr>
          <a:xfrm>
            <a:off x="10045933" y="723873"/>
            <a:ext cx="1744308" cy="1119301"/>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24"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4">
            <a:extLst>
              <a:ext uri="{FF2B5EF4-FFF2-40B4-BE49-F238E27FC236}">
                <a16:creationId xmlns:a16="http://schemas.microsoft.com/office/drawing/2014/main" id="{58E6D429-DC53-47C4-8036-1E9D12B8E28B}"/>
              </a:ext>
            </a:extLst>
          </p:cNvPr>
          <p:cNvSpPr/>
          <p:nvPr/>
        </p:nvSpPr>
        <p:spPr>
          <a:xfrm>
            <a:off x="6474706" y="87630"/>
            <a:ext cx="5717294" cy="49372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HOẠT ĐỘNG VẬN DỤNG</a:t>
            </a:r>
          </a:p>
        </p:txBody>
      </p:sp>
      <p:sp>
        <p:nvSpPr>
          <p:cNvPr id="16" name="Right Arrow 15">
            <a:hlinkClick r:id="rId5" action="ppaction://hlinksldjump"/>
          </p:cNvPr>
          <p:cNvSpPr/>
          <p:nvPr/>
        </p:nvSpPr>
        <p:spPr>
          <a:xfrm flipH="1">
            <a:off x="112117" y="6300071"/>
            <a:ext cx="675049" cy="38815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8" name="Right Arrow 17">
            <a:hlinkClick r:id="rId6" action="ppaction://hlinksldjump"/>
          </p:cNvPr>
          <p:cNvSpPr/>
          <p:nvPr/>
        </p:nvSpPr>
        <p:spPr>
          <a:xfrm>
            <a:off x="1019472" y="6300071"/>
            <a:ext cx="702581" cy="388150"/>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Tree>
    <p:extLst>
      <p:ext uri="{BB962C8B-B14F-4D97-AF65-F5344CB8AC3E}">
        <p14:creationId xmlns:p14="http://schemas.microsoft.com/office/powerpoint/2010/main" val="15023908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8"/>
                                        </p:tgtEl>
                                        <p:attrNameLst>
                                          <p:attrName>style.color</p:attrName>
                                        </p:attrNameLst>
                                      </p:cBhvr>
                                      <p:to>
                                        <p:clrVal>
                                          <a:schemeClr val="accent2"/>
                                        </p:clrVal>
                                      </p:to>
                                    </p:set>
                                    <p:set>
                                      <p:cBhvr>
                                        <p:cTn id="7" dur="500" fill="hold"/>
                                        <p:tgtEl>
                                          <p:spTgt spid="28"/>
                                        </p:tgtEl>
                                        <p:attrNameLst>
                                          <p:attrName>fillcolor</p:attrName>
                                        </p:attrNameLst>
                                      </p:cBhvr>
                                      <p:to>
                                        <p:clrVal>
                                          <a:schemeClr val="accent2"/>
                                        </p:clrVal>
                                      </p:to>
                                    </p:set>
                                    <p:set>
                                      <p:cBhvr>
                                        <p:cTn id="8" dur="500" fill="hold"/>
                                        <p:tgtEl>
                                          <p:spTgt spid="28"/>
                                        </p:tgtEl>
                                        <p:attrNameLst>
                                          <p:attrName>fill.type</p:attrName>
                                        </p:attrNameLst>
                                      </p:cBhvr>
                                      <p:to>
                                        <p:strVal val="solid"/>
                                      </p:to>
                                    </p:set>
                                  </p:childTnLst>
                                </p:cTn>
                              </p:par>
                            </p:childTnLst>
                          </p:cTn>
                        </p:par>
                      </p:childTnLst>
                    </p:cTn>
                  </p:par>
                </p:childTnLst>
              </p:cTn>
              <p:nextCondLst>
                <p:cond evt="onClick" delay="0">
                  <p:tgtEl>
                    <p:spTgt spid="29"/>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3"/>
                                        </p:tgtEl>
                                      </p:cBhvr>
                                    </p:cmd>
                                  </p:childTnLst>
                                </p:cTn>
                              </p:par>
                            </p:childTnLst>
                          </p:cTn>
                        </p:par>
                      </p:childTnLst>
                    </p:cTn>
                  </p:par>
                </p:childTnLst>
              </p:cTn>
              <p:nextCondLst>
                <p:cond evt="onClick" delay="0">
                  <p:tgtEl>
                    <p:spTgt spid="23"/>
                  </p:tgtEl>
                </p:cond>
              </p:nextCondLst>
            </p:seq>
            <p:video>
              <p:cMediaNode vol="80000">
                <p:cTn id="14" fill="hold" display="0">
                  <p:stCondLst>
                    <p:cond delay="indefinite"/>
                  </p:stCondLst>
                </p:cTn>
                <p:tgtEl>
                  <p:spTgt spid="23"/>
                </p:tgtEl>
              </p:cMediaNode>
            </p:video>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97E81228-EC61-4337-8FCD-FEE6A5684E7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04D47F80-AD84-4BC4-B02E-F977E4577B66}"/>
              </a:ext>
            </a:extLst>
          </p:cNvPr>
          <p:cNvSpPr>
            <a:spLocks noChangeArrowheads="1"/>
          </p:cNvSpPr>
          <p:nvPr/>
        </p:nvSpPr>
        <p:spPr bwMode="auto">
          <a:xfrm>
            <a:off x="0" y="92975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mj-lt"/>
            </a:endParaRPr>
          </a:p>
        </p:txBody>
      </p:sp>
      <p:sp>
        <p:nvSpPr>
          <p:cNvPr id="10" name="Rectangle 7">
            <a:extLst>
              <a:ext uri="{FF2B5EF4-FFF2-40B4-BE49-F238E27FC236}">
                <a16:creationId xmlns:a16="http://schemas.microsoft.com/office/drawing/2014/main" id="{A5159DB8-36C5-4BDC-AA0F-1A4AB3045794}"/>
              </a:ext>
            </a:extLst>
          </p:cNvPr>
          <p:cNvSpPr>
            <a:spLocks noChangeArrowheads="1"/>
          </p:cNvSpPr>
          <p:nvPr/>
        </p:nvSpPr>
        <p:spPr bwMode="auto">
          <a:xfrm>
            <a:off x="0" y="2329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mj-lt"/>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881" y="186093"/>
            <a:ext cx="2514244" cy="2514244"/>
          </a:xfrm>
          <a:prstGeom prst="rect">
            <a:avLst/>
          </a:prstGeom>
        </p:spPr>
      </p:pic>
      <p:sp>
        <p:nvSpPr>
          <p:cNvPr id="15" name="Rectangle 14"/>
          <p:cNvSpPr/>
          <p:nvPr/>
        </p:nvSpPr>
        <p:spPr>
          <a:xfrm>
            <a:off x="563049" y="1911965"/>
            <a:ext cx="11272838" cy="4552015"/>
          </a:xfrm>
          <a:prstGeom prst="rect">
            <a:avLst/>
          </a:prstGeom>
        </p:spPr>
        <p:txBody>
          <a:bodyPr wrap="square">
            <a:spAutoFit/>
          </a:bodyPr>
          <a:lstStyle/>
          <a:p>
            <a:pPr>
              <a:lnSpc>
                <a:spcPct val="115000"/>
              </a:lnSpc>
            </a:pPr>
            <a:r>
              <a:rPr lang="en-US" sz="2800" smtClean="0">
                <a:solidFill>
                  <a:srgbClr val="040AFA"/>
                </a:solidFill>
                <a:latin typeface="+mj-lt"/>
                <a:ea typeface="Times New Roman" panose="02020603050405020304" pitchFamily="18" charset="0"/>
                <a:cs typeface="Times New Roman" panose="02020603050405020304" pitchFamily="18" charset="0"/>
              </a:rPr>
              <a:t>-</a:t>
            </a:r>
            <a:r>
              <a:rPr lang="vi-VN" sz="2800" smtClean="0">
                <a:solidFill>
                  <a:srgbClr val="040AFA"/>
                </a:solidFill>
                <a:latin typeface="+mj-lt"/>
                <a:ea typeface="Times New Roman" panose="02020603050405020304" pitchFamily="18" charset="0"/>
                <a:cs typeface="Times New Roman" panose="02020603050405020304" pitchFamily="18" charset="0"/>
              </a:rPr>
              <a:t> </a:t>
            </a:r>
            <a:r>
              <a:rPr lang="vi-VN" sz="2800">
                <a:solidFill>
                  <a:srgbClr val="040AFA"/>
                </a:solidFill>
                <a:latin typeface="+mj-lt"/>
                <a:ea typeface="Times New Roman" panose="02020603050405020304" pitchFamily="18" charset="0"/>
                <a:cs typeface="Times New Roman" panose="02020603050405020304" pitchFamily="18" charset="0"/>
              </a:rPr>
              <a:t>Đọc lại toàn bộ nội dung bài đã học.</a:t>
            </a:r>
            <a:endParaRPr lang="en-US" sz="280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vi-VN" sz="2800">
                <a:solidFill>
                  <a:srgbClr val="040AFA"/>
                </a:solidFill>
                <a:latin typeface="+mj-lt"/>
                <a:ea typeface="Times New Roman" panose="02020603050405020304" pitchFamily="18" charset="0"/>
                <a:cs typeface="Times New Roman" panose="02020603050405020304" pitchFamily="18" charset="0"/>
              </a:rPr>
              <a:t>- Học thuộc: khái niệm ch</a:t>
            </a:r>
            <a:r>
              <a:rPr lang="en-US" sz="2800">
                <a:solidFill>
                  <a:srgbClr val="040AFA"/>
                </a:solidFill>
                <a:latin typeface="+mj-lt"/>
                <a:ea typeface="Times New Roman" panose="02020603050405020304" pitchFamily="18" charset="0"/>
                <a:cs typeface="Times New Roman" panose="02020603050405020304" pitchFamily="18" charset="0"/>
              </a:rPr>
              <a:t>ia hết, khái niệm ước và bội của 1 số, kí hiệu chia hết và không chia hết</a:t>
            </a:r>
            <a:r>
              <a:rPr lang="vi-VN" sz="2800">
                <a:solidFill>
                  <a:srgbClr val="040AFA"/>
                </a:solidFill>
                <a:latin typeface="+mj-lt"/>
                <a:ea typeface="Times New Roman" panose="02020603050405020304" pitchFamily="18" charset="0"/>
                <a:cs typeface="Times New Roman" panose="02020603050405020304" pitchFamily="18" charset="0"/>
              </a:rPr>
              <a:t>.</a:t>
            </a:r>
            <a:endParaRPr lang="en-US" sz="280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fr-FR" sz="2800">
                <a:solidFill>
                  <a:srgbClr val="040AFA"/>
                </a:solidFill>
                <a:latin typeface="+mj-lt"/>
                <a:ea typeface="Times New Roman" panose="02020603050405020304" pitchFamily="18" charset="0"/>
                <a:cs typeface="Times New Roman" panose="02020603050405020304" pitchFamily="18" charset="0"/>
              </a:rPr>
              <a:t>- Làm bài tập </a:t>
            </a:r>
            <a:r>
              <a:rPr lang="vi-VN" sz="2800">
                <a:solidFill>
                  <a:srgbClr val="040AFA"/>
                </a:solidFill>
                <a:latin typeface="+mj-lt"/>
                <a:ea typeface="Times New Roman" panose="02020603050405020304" pitchFamily="18" charset="0"/>
                <a:cs typeface="Times New Roman" panose="02020603050405020304" pitchFamily="18" charset="0"/>
              </a:rPr>
              <a:t>1; 2</a:t>
            </a:r>
            <a:r>
              <a:rPr lang="fr-FR" sz="2800">
                <a:solidFill>
                  <a:srgbClr val="040AFA"/>
                </a:solidFill>
                <a:latin typeface="+mj-lt"/>
                <a:ea typeface="Times New Roman" panose="02020603050405020304" pitchFamily="18" charset="0"/>
                <a:cs typeface="Times New Roman" panose="02020603050405020304" pitchFamily="18" charset="0"/>
              </a:rPr>
              <a:t> SGK trang 34.</a:t>
            </a:r>
            <a:endParaRPr lang="en-US" sz="280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fr-FR" sz="2800" smtClean="0">
                <a:solidFill>
                  <a:srgbClr val="040AFA"/>
                </a:solidFill>
                <a:latin typeface="+mj-lt"/>
                <a:ea typeface="Times New Roman" panose="02020603050405020304" pitchFamily="18" charset="0"/>
                <a:cs typeface="Times New Roman" panose="02020603050405020304" pitchFamily="18" charset="0"/>
              </a:rPr>
              <a:t>- BT </a:t>
            </a:r>
            <a:r>
              <a:rPr lang="fr-FR" sz="2800">
                <a:solidFill>
                  <a:srgbClr val="040AFA"/>
                </a:solidFill>
                <a:latin typeface="+mj-lt"/>
                <a:ea typeface="Times New Roman" panose="02020603050405020304" pitchFamily="18" charset="0"/>
                <a:cs typeface="Times New Roman" panose="02020603050405020304" pitchFamily="18" charset="0"/>
              </a:rPr>
              <a:t>bổ sung:  </a:t>
            </a:r>
            <a:r>
              <a:rPr lang="fr-FR" sz="2800" smtClean="0">
                <a:solidFill>
                  <a:srgbClr val="040AFA"/>
                </a:solidFill>
                <a:latin typeface="+mj-lt"/>
                <a:ea typeface="Times New Roman" panose="02020603050405020304" pitchFamily="18" charset="0"/>
                <a:cs typeface="Times New Roman" panose="02020603050405020304" pitchFamily="18" charset="0"/>
              </a:rPr>
              <a:t>+ </a:t>
            </a:r>
            <a:r>
              <a:rPr lang="fr-FR" sz="2800">
                <a:solidFill>
                  <a:srgbClr val="040AFA"/>
                </a:solidFill>
                <a:latin typeface="+mj-lt"/>
                <a:ea typeface="Times New Roman" panose="02020603050405020304" pitchFamily="18" charset="0"/>
                <a:cs typeface="Times New Roman" panose="02020603050405020304" pitchFamily="18" charset="0"/>
              </a:rPr>
              <a:t>Tìm 4 bội của 5; 7; </a:t>
            </a:r>
            <a:r>
              <a:rPr lang="fr-FR" sz="2800" smtClean="0">
                <a:solidFill>
                  <a:srgbClr val="040AFA"/>
                </a:solidFill>
                <a:latin typeface="+mj-lt"/>
                <a:ea typeface="Times New Roman" panose="02020603050405020304" pitchFamily="18" charset="0"/>
                <a:cs typeface="Times New Roman" panose="02020603050405020304" pitchFamily="18" charset="0"/>
              </a:rPr>
              <a:t>11</a:t>
            </a:r>
            <a:endParaRPr lang="en-US" sz="2800" smtClean="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fr-FR" sz="2800" smtClean="0">
                <a:solidFill>
                  <a:srgbClr val="040AFA"/>
                </a:solidFill>
                <a:latin typeface="+mj-lt"/>
                <a:ea typeface="Times New Roman" panose="02020603050405020304" pitchFamily="18" charset="0"/>
                <a:cs typeface="Times New Roman" panose="02020603050405020304" pitchFamily="18" charset="0"/>
              </a:rPr>
              <a:t>		   + </a:t>
            </a:r>
            <a:r>
              <a:rPr lang="fr-FR" sz="2800">
                <a:solidFill>
                  <a:srgbClr val="040AFA"/>
                </a:solidFill>
                <a:latin typeface="+mj-lt"/>
                <a:ea typeface="Times New Roman" panose="02020603050405020304" pitchFamily="18" charset="0"/>
                <a:cs typeface="Times New Roman" panose="02020603050405020304" pitchFamily="18" charset="0"/>
              </a:rPr>
              <a:t>Tìm 3 ước của 8; 10; 6</a:t>
            </a:r>
            <a:endParaRPr lang="en-US" sz="280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fr-FR" sz="2800" smtClean="0">
                <a:solidFill>
                  <a:srgbClr val="040AFA"/>
                </a:solidFill>
                <a:latin typeface="+mj-lt"/>
                <a:ea typeface="Times New Roman" panose="02020603050405020304" pitchFamily="18" charset="0"/>
                <a:cs typeface="Times New Roman" panose="02020603050405020304" pitchFamily="18" charset="0"/>
              </a:rPr>
              <a:t>		   + </a:t>
            </a:r>
            <a:r>
              <a:rPr lang="fr-FR" sz="2800">
                <a:solidFill>
                  <a:srgbClr val="040AFA"/>
                </a:solidFill>
                <a:latin typeface="+mj-lt"/>
                <a:ea typeface="Times New Roman" panose="02020603050405020304" pitchFamily="18" charset="0"/>
                <a:cs typeface="Times New Roman" panose="02020603050405020304" pitchFamily="18" charset="0"/>
              </a:rPr>
              <a:t>Cho các số: 2; 1; 4; 5; 10; 20. </a:t>
            </a:r>
            <a:r>
              <a:rPr lang="fr-FR" sz="2800" smtClean="0">
                <a:solidFill>
                  <a:srgbClr val="040AFA"/>
                </a:solidFill>
                <a:latin typeface="+mj-lt"/>
                <a:ea typeface="Times New Roman" panose="02020603050405020304" pitchFamily="18" charset="0"/>
                <a:cs typeface="Times New Roman" panose="02020603050405020304" pitchFamily="18" charset="0"/>
              </a:rPr>
              <a:t>Chỉ </a:t>
            </a:r>
            <a:r>
              <a:rPr lang="fr-FR" sz="2800">
                <a:solidFill>
                  <a:srgbClr val="040AFA"/>
                </a:solidFill>
                <a:latin typeface="+mj-lt"/>
                <a:ea typeface="Times New Roman" panose="02020603050405020304" pitchFamily="18" charset="0"/>
                <a:cs typeface="Times New Roman" panose="02020603050405020304" pitchFamily="18" charset="0"/>
              </a:rPr>
              <a:t>ra các </a:t>
            </a:r>
            <a:r>
              <a:rPr lang="fr-FR" sz="2800" smtClean="0">
                <a:solidFill>
                  <a:srgbClr val="040AFA"/>
                </a:solidFill>
                <a:latin typeface="+mj-lt"/>
                <a:ea typeface="Times New Roman" panose="02020603050405020304" pitchFamily="18" charset="0"/>
                <a:cs typeface="Times New Roman" panose="02020603050405020304" pitchFamily="18" charset="0"/>
              </a:rPr>
              <a:t>số là </a:t>
            </a:r>
            <a:r>
              <a:rPr lang="fr-FR" sz="2800">
                <a:solidFill>
                  <a:srgbClr val="040AFA"/>
                </a:solidFill>
                <a:latin typeface="+mj-lt"/>
                <a:ea typeface="Times New Roman" panose="02020603050405020304" pitchFamily="18" charset="0"/>
                <a:cs typeface="Times New Roman" panose="02020603050405020304" pitchFamily="18" charset="0"/>
              </a:rPr>
              <a:t>bội của nhau và các số là ước của nhau.</a:t>
            </a:r>
            <a:endParaRPr lang="en-US" sz="2800">
              <a:solidFill>
                <a:srgbClr val="040AFA"/>
              </a:solidFill>
              <a:latin typeface="+mj-lt"/>
              <a:ea typeface="Times New Roman" panose="02020603050405020304" pitchFamily="18" charset="0"/>
              <a:cs typeface="Times New Roman" panose="02020603050405020304" pitchFamily="18" charset="0"/>
            </a:endParaRPr>
          </a:p>
          <a:p>
            <a:pPr algn="just">
              <a:lnSpc>
                <a:spcPct val="115000"/>
              </a:lnSpc>
            </a:pPr>
            <a:r>
              <a:rPr lang="fr-FR" sz="2800">
                <a:solidFill>
                  <a:srgbClr val="040AFA"/>
                </a:solidFill>
                <a:latin typeface="+mj-lt"/>
                <a:ea typeface="Times New Roman" panose="02020603050405020304" pitchFamily="18" charset="0"/>
                <a:cs typeface="Times New Roman" panose="02020603050405020304" pitchFamily="18" charset="0"/>
              </a:rPr>
              <a:t>- Đọc nội dung phần </a:t>
            </a:r>
            <a:r>
              <a:rPr lang="vi-VN" sz="2800">
                <a:solidFill>
                  <a:srgbClr val="040AFA"/>
                </a:solidFill>
                <a:latin typeface="+mj-lt"/>
                <a:ea typeface="Times New Roman" panose="02020603050405020304" pitchFamily="18" charset="0"/>
                <a:cs typeface="Times New Roman" panose="02020603050405020304" pitchFamily="18" charset="0"/>
              </a:rPr>
              <a:t>còn lại của bài, tiết sau học tiếp.</a:t>
            </a:r>
            <a:endParaRPr lang="en-US" sz="2800">
              <a:solidFill>
                <a:srgbClr val="040AFA"/>
              </a:solidFill>
              <a:latin typeface="+mj-lt"/>
              <a:ea typeface="Times New Roman" panose="02020603050405020304" pitchFamily="18" charset="0"/>
              <a:cs typeface="Times New Roman" panose="02020603050405020304" pitchFamily="18" charset="0"/>
            </a:endParaRPr>
          </a:p>
        </p:txBody>
      </p:sp>
      <p:sp>
        <p:nvSpPr>
          <p:cNvPr id="16"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4">
            <a:extLst>
              <a:ext uri="{FF2B5EF4-FFF2-40B4-BE49-F238E27FC236}">
                <a16:creationId xmlns:a16="http://schemas.microsoft.com/office/drawing/2014/main" id="{58E6D429-DC53-47C4-8036-1E9D12B8E28B}"/>
              </a:ext>
            </a:extLst>
          </p:cNvPr>
          <p:cNvSpPr/>
          <p:nvPr/>
        </p:nvSpPr>
        <p:spPr>
          <a:xfrm>
            <a:off x="3225504" y="3282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mj-lt"/>
                <a:cs typeface="Times New Roman" panose="02020603050405020304" pitchFamily="18" charset="0"/>
              </a:rPr>
              <a:t>HƯỚNG DẪN TỰ HỌC Ở NHÀ</a:t>
            </a:r>
          </a:p>
        </p:txBody>
      </p:sp>
    </p:spTree>
    <p:extLst>
      <p:ext uri="{BB962C8B-B14F-4D97-AF65-F5344CB8AC3E}">
        <p14:creationId xmlns:p14="http://schemas.microsoft.com/office/powerpoint/2010/main" val="5348635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 xmlns:adec="http://schemas.microsoft.com/office/drawing/2017/decorative"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3620366"/>
            <a:ext cx="9144000" cy="1655762"/>
          </a:xfrm>
        </p:spPr>
        <p:txBody>
          <a:bodyPr>
            <a:normAutofit/>
          </a:bodyPr>
          <a:lstStyle/>
          <a:p>
            <a:r>
              <a:rPr lang="en-US" sz="2000">
                <a:solidFill>
                  <a:schemeClr val="bg1"/>
                </a:solidFill>
                <a:latin typeface="Tahoma" panose="020B0604030504040204" pitchFamily="34" charset="0"/>
                <a:ea typeface="Tahoma" panose="020B0604030504040204" pitchFamily="34" charset="0"/>
                <a:cs typeface="Tahoma" panose="020B0604030504040204" pitchFamily="34" charset="0"/>
              </a:rPr>
              <a:t>Thank you!</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15" name="Graphic 14"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p14:dur="10">
        <p159:morph option="byObject"/>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41947A2-8C4E-460E-A29C-30BD4B5DB041}"/>
              </a:ext>
            </a:extLst>
          </p:cNvPr>
          <p:cNvGrpSpPr/>
          <p:nvPr/>
        </p:nvGrpSpPr>
        <p:grpSpPr>
          <a:xfrm rot="19823548">
            <a:off x="11693911" y="-2085010"/>
            <a:ext cx="3136324" cy="8030311"/>
            <a:chOff x="9055676" y="0"/>
            <a:chExt cx="3136324" cy="6858000"/>
          </a:xfrm>
        </p:grpSpPr>
        <p:sp>
          <p:nvSpPr>
            <p:cNvPr id="27" name="Rectangle 26">
              <a:extLst>
                <a:ext uri="{FF2B5EF4-FFF2-40B4-BE49-F238E27FC236}">
                  <a16:creationId xmlns:a16="http://schemas.microsoft.com/office/drawing/2014/main" id="{EA5BD8AB-C5E3-48B8-8244-650D432A9D70}"/>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A2DC627-8030-44BB-AF58-DA2E1D7FE52E}"/>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7E7C356-12CC-418B-92DE-C3D776E2F383}"/>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0E126EC2-82B8-4C28-8457-E91069573314}"/>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3612BE79-8E59-4846-9676-1838738481B9}"/>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Rectangle 15"/>
          <p:cNvSpPr/>
          <p:nvPr/>
        </p:nvSpPr>
        <p:spPr>
          <a:xfrm>
            <a:off x="641191" y="970612"/>
            <a:ext cx="10048274" cy="1200329"/>
          </a:xfrm>
          <a:prstGeom prst="rect">
            <a:avLst/>
          </a:prstGeom>
        </p:spPr>
        <p:txBody>
          <a:bodyPr wrap="square">
            <a:spAutoFit/>
          </a:bodyPr>
          <a:lstStyle/>
          <a:p>
            <a:pPr algn="just"/>
            <a:r>
              <a:rPr lang="vi-VN" sz="3600" b="1">
                <a:solidFill>
                  <a:schemeClr val="accent1"/>
                </a:solidFill>
                <a:latin typeface="+mj-lt"/>
                <a:ea typeface="Times New Roman" panose="02020603050405020304" pitchFamily="18" charset="0"/>
                <a:cs typeface="Times New Roman" panose="02020603050405020304" pitchFamily="18" charset="0"/>
              </a:rPr>
              <a:t>Viết các phép chia hết và phép chia có dư từ các số đã cho: 45, 42, 6, 5.</a:t>
            </a:r>
            <a:endParaRPr lang="en-US" sz="3600" b="1">
              <a:solidFill>
                <a:schemeClr val="accent1"/>
              </a:solidFill>
              <a:latin typeface="+mj-lt"/>
              <a:cs typeface="Times New Roman" panose="02020603050405020304" pitchFamily="18" charset="0"/>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99" y="4370409"/>
            <a:ext cx="3309326" cy="2459933"/>
          </a:xfrm>
          <a:prstGeom prst="rect">
            <a:avLst/>
          </a:prstGeom>
        </p:spPr>
      </p:pic>
      <p:graphicFrame>
        <p:nvGraphicFramePr>
          <p:cNvPr id="22" name="Table 21"/>
          <p:cNvGraphicFramePr>
            <a:graphicFrameLocks noGrp="1"/>
          </p:cNvGraphicFramePr>
          <p:nvPr>
            <p:extLst>
              <p:ext uri="{D42A27DB-BD31-4B8C-83A1-F6EECF244321}">
                <p14:modId xmlns:p14="http://schemas.microsoft.com/office/powerpoint/2010/main" val="3791692799"/>
              </p:ext>
            </p:extLst>
          </p:nvPr>
        </p:nvGraphicFramePr>
        <p:xfrm>
          <a:off x="2826203" y="2227412"/>
          <a:ext cx="7863262" cy="3162250"/>
        </p:xfrm>
        <a:graphic>
          <a:graphicData uri="http://schemas.openxmlformats.org/drawingml/2006/table">
            <a:tbl>
              <a:tblPr firstRow="1" firstCol="1" bandRow="1">
                <a:tableStyleId>{5C22544A-7EE6-4342-B048-85BDC9FD1C3A}</a:tableStyleId>
              </a:tblPr>
              <a:tblGrid>
                <a:gridCol w="1667305">
                  <a:extLst>
                    <a:ext uri="{9D8B030D-6E8A-4147-A177-3AD203B41FA5}">
                      <a16:colId xmlns:a16="http://schemas.microsoft.com/office/drawing/2014/main" val="3049007290"/>
                    </a:ext>
                  </a:extLst>
                </a:gridCol>
                <a:gridCol w="6195957">
                  <a:extLst>
                    <a:ext uri="{9D8B030D-6E8A-4147-A177-3AD203B41FA5}">
                      <a16:colId xmlns:a16="http://schemas.microsoft.com/office/drawing/2014/main" val="3924765054"/>
                    </a:ext>
                  </a:extLst>
                </a:gridCol>
              </a:tblGrid>
              <a:tr h="753977">
                <a:tc>
                  <a:txBody>
                    <a:bodyPr/>
                    <a:lstStyle/>
                    <a:p>
                      <a:pPr algn="ctr">
                        <a:lnSpc>
                          <a:spcPct val="115000"/>
                        </a:lnSpc>
                        <a:spcAft>
                          <a:spcPts val="0"/>
                        </a:spcAft>
                      </a:pPr>
                      <a:r>
                        <a:rPr lang="vi-VN" sz="3600">
                          <a:solidFill>
                            <a:srgbClr val="FFFF00"/>
                          </a:solidFill>
                          <a:effectLst>
                            <a:outerShdw blurRad="38100" dist="38100" dir="2700000" algn="tl">
                              <a:srgbClr val="000000">
                                <a:alpha val="43137"/>
                              </a:srgbClr>
                            </a:outerShdw>
                          </a:effectLst>
                          <a:latin typeface="+mj-lt"/>
                        </a:rPr>
                        <a:t>Nhóm</a:t>
                      </a:r>
                      <a:endParaRPr lang="en-US" sz="3600">
                        <a:solidFill>
                          <a:srgbClr val="FFFF00"/>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vi-VN" sz="3600">
                          <a:solidFill>
                            <a:srgbClr val="FFFF00"/>
                          </a:solidFill>
                          <a:effectLst>
                            <a:outerShdw blurRad="38100" dist="38100" dir="2700000" algn="tl">
                              <a:srgbClr val="000000">
                                <a:alpha val="43137"/>
                              </a:srgbClr>
                            </a:outerShdw>
                          </a:effectLst>
                          <a:latin typeface="+mj-lt"/>
                        </a:rPr>
                        <a:t>Các phép chia tìm được</a:t>
                      </a:r>
                      <a:endParaRPr lang="en-US" sz="3600">
                        <a:solidFill>
                          <a:srgbClr val="FFFF00"/>
                        </a:solidFill>
                        <a:effectLst>
                          <a:outerShdw blurRad="38100" dist="38100" dir="2700000" algn="tl">
                            <a:srgbClr val="000000">
                              <a:alpha val="43137"/>
                            </a:srgbClr>
                          </a:outerShdw>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26211908"/>
                  </a:ext>
                </a:extLst>
              </a:tr>
              <a:tr h="589546">
                <a:tc>
                  <a:txBody>
                    <a:bodyPr/>
                    <a:lstStyle/>
                    <a:p>
                      <a:pPr algn="ctr">
                        <a:lnSpc>
                          <a:spcPct val="115000"/>
                        </a:lnSpc>
                        <a:spcAft>
                          <a:spcPts val="0"/>
                        </a:spcAft>
                      </a:pPr>
                      <a:r>
                        <a:rPr lang="vi-VN" sz="3600">
                          <a:effectLst/>
                          <a:latin typeface="+mj-lt"/>
                        </a:rPr>
                        <a:t>1</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3600">
                          <a:effectLst/>
                          <a:latin typeface="+mj-lt"/>
                        </a:rPr>
                        <a:t> </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64729072"/>
                  </a:ext>
                </a:extLst>
              </a:tr>
              <a:tr h="639635">
                <a:tc>
                  <a:txBody>
                    <a:bodyPr/>
                    <a:lstStyle/>
                    <a:p>
                      <a:pPr algn="ctr">
                        <a:lnSpc>
                          <a:spcPct val="115000"/>
                        </a:lnSpc>
                        <a:spcAft>
                          <a:spcPts val="0"/>
                        </a:spcAft>
                      </a:pPr>
                      <a:r>
                        <a:rPr lang="vi-VN" sz="3600">
                          <a:effectLst/>
                          <a:latin typeface="+mj-lt"/>
                        </a:rPr>
                        <a:t>2</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3600">
                          <a:effectLst/>
                          <a:latin typeface="+mj-lt"/>
                        </a:rPr>
                        <a:t> </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49799851"/>
                  </a:ext>
                </a:extLst>
              </a:tr>
              <a:tr h="589546">
                <a:tc>
                  <a:txBody>
                    <a:bodyPr/>
                    <a:lstStyle/>
                    <a:p>
                      <a:pPr algn="ctr">
                        <a:lnSpc>
                          <a:spcPct val="115000"/>
                        </a:lnSpc>
                        <a:spcAft>
                          <a:spcPts val="0"/>
                        </a:spcAft>
                      </a:pPr>
                      <a:r>
                        <a:rPr lang="vi-VN" sz="3600">
                          <a:effectLst/>
                          <a:latin typeface="+mj-lt"/>
                        </a:rPr>
                        <a:t>3</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3600">
                          <a:effectLst/>
                          <a:latin typeface="+mj-lt"/>
                        </a:rPr>
                        <a:t> </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10731831"/>
                  </a:ext>
                </a:extLst>
              </a:tr>
              <a:tr h="589546">
                <a:tc>
                  <a:txBody>
                    <a:bodyPr/>
                    <a:lstStyle/>
                    <a:p>
                      <a:pPr algn="ctr">
                        <a:lnSpc>
                          <a:spcPct val="115000"/>
                        </a:lnSpc>
                        <a:spcAft>
                          <a:spcPts val="0"/>
                        </a:spcAft>
                      </a:pPr>
                      <a:r>
                        <a:rPr lang="en-US" sz="3600" smtClean="0">
                          <a:effectLst/>
                          <a:latin typeface="+mj-lt"/>
                          <a:ea typeface="+mn-ea"/>
                          <a:cs typeface="+mn-cs"/>
                        </a:rPr>
                        <a:t>4</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3600">
                          <a:effectLst/>
                          <a:latin typeface="+mj-lt"/>
                        </a:rPr>
                        <a:t> </a:t>
                      </a:r>
                      <a:endParaRPr lang="en-US" sz="3600">
                        <a:effectLst/>
                        <a:latin typeface="+mj-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34207320"/>
                  </a:ext>
                </a:extLst>
              </a:tr>
            </a:tbl>
          </a:graphicData>
        </a:graphic>
      </p:graphicFrame>
      <p:sp>
        <p:nvSpPr>
          <p:cNvPr id="24" name="Rectangle: Rounded Corners 19">
            <a:extLst>
              <a:ext uri="{FF2B5EF4-FFF2-40B4-BE49-F238E27FC236}">
                <a16:creationId xmlns:a16="http://schemas.microsoft.com/office/drawing/2014/main" id="{F0B9D66F-5601-40B8-86B8-4B94AB7C2B0B}"/>
              </a:ext>
            </a:extLst>
          </p:cNvPr>
          <p:cNvSpPr/>
          <p:nvPr/>
        </p:nvSpPr>
        <p:spPr>
          <a:xfrm>
            <a:off x="83518" y="49875"/>
            <a:ext cx="4189224" cy="653685"/>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smtClean="0">
                <a:solidFill>
                  <a:schemeClr val="accent6">
                    <a:lumMod val="50000"/>
                  </a:schemeClr>
                </a:solidFill>
                <a:latin typeface="+mj-lt"/>
                <a:cs typeface="Times New Roman" panose="02020603050405020304" pitchFamily="18" charset="0"/>
              </a:rPr>
              <a:t>HOẠT ĐỘNG MỞ ĐẦU</a:t>
            </a:r>
            <a:endParaRPr lang="en-US" sz="2800">
              <a:solidFill>
                <a:schemeClr val="accent6">
                  <a:lumMod val="50000"/>
                </a:schemeClr>
              </a:solidFill>
              <a:latin typeface="+mj-lt"/>
              <a:cs typeface="Times New Roman" panose="02020603050405020304" pitchFamily="18" charset="0"/>
            </a:endParaRPr>
          </a:p>
        </p:txBody>
      </p:sp>
      <p:sp>
        <p:nvSpPr>
          <p:cNvPr id="6" name="TextBox 5"/>
          <p:cNvSpPr txBox="1"/>
          <p:nvPr/>
        </p:nvSpPr>
        <p:spPr>
          <a:xfrm>
            <a:off x="3478173" y="5855387"/>
            <a:ext cx="6027348" cy="1015663"/>
          </a:xfrm>
          <a:prstGeom prst="rect">
            <a:avLst/>
          </a:prstGeom>
          <a:noFill/>
        </p:spPr>
        <p:txBody>
          <a:bodyPr wrap="square" rtlCol="0">
            <a:spAutoFit/>
          </a:bodyPr>
          <a:lstStyle/>
          <a:p>
            <a:r>
              <a:rPr lang="en-US" sz="2000" i="1" smtClean="0">
                <a:solidFill>
                  <a:srgbClr val="CC3399"/>
                </a:solidFill>
                <a:latin typeface="+mj-lt"/>
                <a:cs typeface="Times New Roman" panose="02020603050405020304" pitchFamily="18" charset="0"/>
              </a:rPr>
              <a:t>Lớp chia làm 4 nhóm</a:t>
            </a:r>
          </a:p>
          <a:p>
            <a:r>
              <a:rPr lang="en-US" sz="2000" i="1" smtClean="0">
                <a:solidFill>
                  <a:srgbClr val="CC3399"/>
                </a:solidFill>
                <a:latin typeface="+mj-lt"/>
                <a:cs typeface="Times New Roman" panose="02020603050405020304" pitchFamily="18" charset="0"/>
              </a:rPr>
              <a:t>Chọn 2 nhóm làm nhanh nhất trình bày kết quả</a:t>
            </a:r>
          </a:p>
          <a:p>
            <a:r>
              <a:rPr lang="en-US" sz="2000" i="1" smtClean="0">
                <a:solidFill>
                  <a:srgbClr val="CC3399"/>
                </a:solidFill>
                <a:latin typeface="+mj-lt"/>
                <a:cs typeface="Times New Roman" panose="02020603050405020304" pitchFamily="18" charset="0"/>
              </a:rPr>
              <a:t>Cả lớp quan sát, lắng nghe, nhận xét</a:t>
            </a:r>
          </a:p>
        </p:txBody>
      </p:sp>
    </p:spTree>
    <p:extLst>
      <p:ext uri="{BB962C8B-B14F-4D97-AF65-F5344CB8AC3E}">
        <p14:creationId xmlns:p14="http://schemas.microsoft.com/office/powerpoint/2010/main" val="249049914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283" y="3219897"/>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16457" y="4487020"/>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1ED5D934-1005-42E7-B9E8-65E9CE12B957}"/>
              </a:ext>
            </a:extLst>
          </p:cNvPr>
          <p:cNvGrpSpPr/>
          <p:nvPr/>
        </p:nvGrpSpPr>
        <p:grpSpPr>
          <a:xfrm rot="5400000">
            <a:off x="8383393" y="3218530"/>
            <a:ext cx="6891246" cy="653685"/>
            <a:chOff x="4871257" y="83128"/>
            <a:chExt cx="7501721" cy="653685"/>
          </a:xfrm>
        </p:grpSpPr>
        <p:sp>
          <p:nvSpPr>
            <p:cNvPr id="40" name="Rectangle: Rounded Corners 39">
              <a:extLst>
                <a:ext uri="{FF2B5EF4-FFF2-40B4-BE49-F238E27FC236}">
                  <a16:creationId xmlns:a16="http://schemas.microsoft.com/office/drawing/2014/main" id="{E77C13A5-0834-400F-A56E-4C74E35B6AE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41" name="TextBox 40">
              <a:extLst>
                <a:ext uri="{FF2B5EF4-FFF2-40B4-BE49-F238E27FC236}">
                  <a16:creationId xmlns:a16="http://schemas.microsoft.com/office/drawing/2014/main" id="{9512712A-CFC7-4140-8BF0-0E597115E51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13" name="Rectangle 12"/>
          <p:cNvSpPr/>
          <p:nvPr/>
        </p:nvSpPr>
        <p:spPr>
          <a:xfrm>
            <a:off x="806824" y="551468"/>
            <a:ext cx="10189806" cy="2862322"/>
          </a:xfrm>
          <a:prstGeom prst="rect">
            <a:avLst/>
          </a:prstGeom>
          <a:noFill/>
          <a:scene3d>
            <a:camera prst="orthographicFront"/>
            <a:lightRig rig="threePt" dir="t"/>
          </a:scene3d>
          <a:sp3d>
            <a:bevelT prst="convex"/>
          </a:sp3d>
        </p:spPr>
        <p:txBody>
          <a:bodyPr wrap="square">
            <a:spAutoFit/>
          </a:bodyPr>
          <a:lstStyle/>
          <a:p>
            <a:pPr algn="just"/>
            <a:r>
              <a:rPr lang="en-US" sz="3600" smtClean="0">
                <a:solidFill>
                  <a:schemeClr val="accent5">
                    <a:lumMod val="75000"/>
                  </a:schemeClr>
                </a:solidFill>
                <a:latin typeface="+mj-lt"/>
                <a:ea typeface="Times New Roman" panose="02020603050405020304" pitchFamily="18" charset="0"/>
                <a:cs typeface="Times New Roman" panose="02020603050405020304" pitchFamily="18" charset="0"/>
              </a:rPr>
              <a:t>Lớp </a:t>
            </a:r>
            <a:r>
              <a:rPr lang="en-US" sz="3600">
                <a:solidFill>
                  <a:schemeClr val="accent5">
                    <a:lumMod val="75000"/>
                  </a:schemeClr>
                </a:solidFill>
                <a:latin typeface="+mj-lt"/>
                <a:ea typeface="Times New Roman" panose="02020603050405020304" pitchFamily="18" charset="0"/>
                <a:cs typeface="Times New Roman" panose="02020603050405020304" pitchFamily="18" charset="0"/>
              </a:rPr>
              <a:t>6A có 6 tổ học sinh. Để tổ chức liên hoan cho lớp, cô Ngân đã mua 42 chiếc bánh ngọt và 45 quả quýt. Cô Ngân có thể chia đều số bánh ngọt và số quả quýt cho 6 tổ được không? Vì sao?</a:t>
            </a:r>
            <a:endParaRPr lang="en-US" sz="3600">
              <a:solidFill>
                <a:schemeClr val="accent5">
                  <a:lumMod val="75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22899121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id="{83F1A94D-48D5-4D73-BDAA-9118478F5E60}"/>
              </a:ext>
            </a:extLst>
          </p:cNvPr>
          <p:cNvPicPr>
            <a:picLocks noChangeAspect="1"/>
          </p:cNvPicPr>
          <p:nvPr/>
        </p:nvPicPr>
        <p:blipFill>
          <a:blip r:embed="rId2"/>
          <a:stretch>
            <a:fillRect/>
          </a:stretch>
        </p:blipFill>
        <p:spPr>
          <a:xfrm>
            <a:off x="111848" y="54234"/>
            <a:ext cx="1452621" cy="1307359"/>
          </a:xfrm>
          <a:prstGeom prst="rect">
            <a:avLst/>
          </a:prstGeom>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14" name="Rectangle 13"/>
          <p:cNvSpPr/>
          <p:nvPr/>
        </p:nvSpPr>
        <p:spPr>
          <a:xfrm>
            <a:off x="1852463" y="166226"/>
            <a:ext cx="6441649" cy="1366528"/>
          </a:xfrm>
          <a:prstGeom prst="rect">
            <a:avLst/>
          </a:prstGeom>
        </p:spPr>
        <p:txBody>
          <a:bodyPr wrap="square">
            <a:spAutoFit/>
          </a:bodyPr>
          <a:lstStyle/>
          <a:p>
            <a:pPr>
              <a:lnSpc>
                <a:spcPct val="115000"/>
              </a:lnSpc>
            </a:pPr>
            <a:r>
              <a:rPr lang="en-US" sz="3600" b="1">
                <a:solidFill>
                  <a:srgbClr val="0070C0"/>
                </a:solidFill>
                <a:latin typeface="+mj-lt"/>
                <a:ea typeface="Times New Roman" panose="02020603050405020304" pitchFamily="18" charset="0"/>
                <a:cs typeface="Times New Roman" panose="02020603050405020304" pitchFamily="18" charset="0"/>
              </a:rPr>
              <a:t>I. Quan hệ chia hết</a:t>
            </a:r>
          </a:p>
          <a:p>
            <a:pPr>
              <a:lnSpc>
                <a:spcPct val="115000"/>
              </a:lnSpc>
            </a:pPr>
            <a:r>
              <a:rPr lang="en-US" sz="3600" b="1">
                <a:solidFill>
                  <a:srgbClr val="0070C0"/>
                </a:solidFill>
                <a:latin typeface="+mj-lt"/>
                <a:ea typeface="Times New Roman" panose="02020603050405020304" pitchFamily="18" charset="0"/>
                <a:cs typeface="Times New Roman" panose="02020603050405020304" pitchFamily="18" charset="0"/>
              </a:rPr>
              <a:t>1. </a:t>
            </a:r>
            <a:r>
              <a:rPr lang="vi-VN" sz="3600" b="1">
                <a:solidFill>
                  <a:srgbClr val="0070C0"/>
                </a:solidFill>
                <a:latin typeface="+mj-lt"/>
                <a:ea typeface="Times New Roman" panose="02020603050405020304" pitchFamily="18" charset="0"/>
                <a:cs typeface="Times New Roman" panose="02020603050405020304" pitchFamily="18" charset="0"/>
              </a:rPr>
              <a:t>Khái niệm về chia hết</a:t>
            </a:r>
            <a:endParaRPr lang="en-US" sz="3600" b="1">
              <a:solidFill>
                <a:srgbClr val="0070C0"/>
              </a:solidFill>
              <a:latin typeface="+mj-lt"/>
              <a:ea typeface="Times New Roman" panose="02020603050405020304" pitchFamily="18" charset="0"/>
              <a:cs typeface="Times New Roman" panose="02020603050405020304" pitchFamily="18" charset="0"/>
            </a:endParaRPr>
          </a:p>
        </p:txBody>
      </p:sp>
      <p:sp>
        <p:nvSpPr>
          <p:cNvPr id="15" name="TextBox 14"/>
          <p:cNvSpPr txBox="1"/>
          <p:nvPr/>
        </p:nvSpPr>
        <p:spPr>
          <a:xfrm>
            <a:off x="356073" y="1427950"/>
            <a:ext cx="10734952" cy="2308324"/>
          </a:xfrm>
          <a:prstGeom prst="rect">
            <a:avLst/>
          </a:prstGeom>
          <a:noFill/>
        </p:spPr>
        <p:txBody>
          <a:bodyPr wrap="square" rtlCol="0">
            <a:spAutoFit/>
          </a:bodyPr>
          <a:lstStyle/>
          <a:p>
            <a:pPr algn="just"/>
            <a:r>
              <a:rPr lang="en-US" sz="3600" b="1" kern="0" smtClean="0">
                <a:solidFill>
                  <a:schemeClr val="accent6">
                    <a:lumMod val="75000"/>
                  </a:schemeClr>
                </a:solidFill>
                <a:latin typeface="+mj-lt"/>
                <a:cs typeface="Times New Roman" panose="02020603050405020304" pitchFamily="18" charset="0"/>
              </a:rPr>
              <a:t>Hoạt động 1:</a:t>
            </a:r>
          </a:p>
          <a:p>
            <a:pPr algn="just"/>
            <a:r>
              <a:rPr lang="en-US" sz="3600" kern="0" smtClean="0">
                <a:solidFill>
                  <a:schemeClr val="accent6">
                    <a:lumMod val="75000"/>
                  </a:schemeClr>
                </a:solidFill>
                <a:latin typeface="+mj-lt"/>
                <a:cs typeface="Times New Roman" panose="02020603050405020304" pitchFamily="18" charset="0"/>
              </a:rPr>
              <a:t>      </a:t>
            </a:r>
            <a:r>
              <a:rPr lang="en-US" sz="3600" kern="0">
                <a:solidFill>
                  <a:schemeClr val="accent6">
                    <a:lumMod val="75000"/>
                  </a:schemeClr>
                </a:solidFill>
                <a:latin typeface="+mj-lt"/>
                <a:cs typeface="Times New Roman" panose="02020603050405020304" pitchFamily="18" charset="0"/>
              </a:rPr>
              <a:t>+</a:t>
            </a:r>
            <a:r>
              <a:rPr lang="en-US" sz="3600" kern="0" smtClean="0">
                <a:solidFill>
                  <a:schemeClr val="accent6">
                    <a:lumMod val="75000"/>
                  </a:schemeClr>
                </a:solidFill>
                <a:latin typeface="+mj-lt"/>
                <a:cs typeface="Times New Roman" panose="02020603050405020304" pitchFamily="18" charset="0"/>
              </a:rPr>
              <a:t> </a:t>
            </a:r>
            <a:r>
              <a:rPr lang="en-US" sz="3600" kern="0">
                <a:solidFill>
                  <a:schemeClr val="accent6">
                    <a:lumMod val="75000"/>
                  </a:schemeClr>
                </a:solidFill>
                <a:latin typeface="+mj-lt"/>
                <a:cs typeface="Times New Roman" panose="02020603050405020304" pitchFamily="18" charset="0"/>
              </a:rPr>
              <a:t>Thực hiện phép tính 42 : 6; 45 : 6</a:t>
            </a:r>
          </a:p>
          <a:p>
            <a:pPr algn="just"/>
            <a:r>
              <a:rPr lang="en-US" sz="3600" kern="0" smtClean="0">
                <a:solidFill>
                  <a:schemeClr val="accent6">
                    <a:lumMod val="75000"/>
                  </a:schemeClr>
                </a:solidFill>
                <a:latin typeface="+mj-lt"/>
                <a:cs typeface="Times New Roman" panose="02020603050405020304" pitchFamily="18" charset="0"/>
              </a:rPr>
              <a:t>      </a:t>
            </a:r>
            <a:r>
              <a:rPr lang="en-US" sz="3600" kern="0">
                <a:solidFill>
                  <a:schemeClr val="accent6">
                    <a:lumMod val="75000"/>
                  </a:schemeClr>
                </a:solidFill>
                <a:latin typeface="+mj-lt"/>
                <a:cs typeface="Times New Roman" panose="02020603050405020304" pitchFamily="18" charset="0"/>
              </a:rPr>
              <a:t>+</a:t>
            </a:r>
            <a:r>
              <a:rPr lang="en-US" sz="3600" kern="0" smtClean="0">
                <a:solidFill>
                  <a:schemeClr val="accent6">
                    <a:lumMod val="75000"/>
                  </a:schemeClr>
                </a:solidFill>
                <a:latin typeface="+mj-lt"/>
                <a:cs typeface="Times New Roman" panose="02020603050405020304" pitchFamily="18" charset="0"/>
              </a:rPr>
              <a:t> </a:t>
            </a:r>
            <a:r>
              <a:rPr lang="en-US" sz="3600" kern="0">
                <a:solidFill>
                  <a:schemeClr val="accent6">
                    <a:lumMod val="75000"/>
                  </a:schemeClr>
                </a:solidFill>
                <a:latin typeface="+mj-lt"/>
                <a:cs typeface="Times New Roman" panose="02020603050405020304" pitchFamily="18" charset="0"/>
              </a:rPr>
              <a:t>Trong hai phép tính trên, phép chia nào là phép chia hết, phép chia nào là phép chia có dư.</a:t>
            </a:r>
          </a:p>
        </p:txBody>
      </p:sp>
      <p:sp>
        <p:nvSpPr>
          <p:cNvPr id="16" name="Rectangle 15"/>
          <p:cNvSpPr/>
          <p:nvPr/>
        </p:nvSpPr>
        <p:spPr>
          <a:xfrm>
            <a:off x="5127934" y="3709089"/>
            <a:ext cx="1097280" cy="729430"/>
          </a:xfrm>
          <a:prstGeom prst="rect">
            <a:avLst/>
          </a:prstGeom>
        </p:spPr>
        <p:txBody>
          <a:bodyPr wrap="square">
            <a:spAutoFit/>
          </a:bodyPr>
          <a:lstStyle/>
          <a:p>
            <a:pPr>
              <a:lnSpc>
                <a:spcPct val="115000"/>
              </a:lnSpc>
            </a:pPr>
            <a:r>
              <a:rPr lang="en-US" sz="3600" b="1">
                <a:latin typeface="+mj-lt"/>
                <a:ea typeface="Times New Roman" panose="02020603050405020304" pitchFamily="18" charset="0"/>
                <a:cs typeface="Times New Roman" panose="02020603050405020304" pitchFamily="18" charset="0"/>
              </a:rPr>
              <a:t>Giải</a:t>
            </a:r>
            <a:endParaRPr lang="en-US" sz="3600">
              <a:latin typeface="+mj-lt"/>
              <a:ea typeface="Times New Roman" panose="02020603050405020304" pitchFamily="18" charset="0"/>
              <a:cs typeface="Times New Roman" panose="02020603050405020304" pitchFamily="18" charset="0"/>
            </a:endParaRPr>
          </a:p>
        </p:txBody>
      </p:sp>
      <p:sp>
        <p:nvSpPr>
          <p:cNvPr id="17" name="TextBox 16"/>
          <p:cNvSpPr txBox="1"/>
          <p:nvPr/>
        </p:nvSpPr>
        <p:spPr>
          <a:xfrm>
            <a:off x="875271" y="4335907"/>
            <a:ext cx="7284451" cy="646331"/>
          </a:xfrm>
          <a:prstGeom prst="rect">
            <a:avLst/>
          </a:prstGeom>
          <a:noFill/>
        </p:spPr>
        <p:txBody>
          <a:bodyPr wrap="square" rtlCol="0">
            <a:spAutoFit/>
          </a:bodyPr>
          <a:lstStyle/>
          <a:p>
            <a:pPr algn="just"/>
            <a:r>
              <a:rPr lang="en-US" sz="3600">
                <a:solidFill>
                  <a:schemeClr val="accent6">
                    <a:lumMod val="75000"/>
                  </a:schemeClr>
                </a:solidFill>
                <a:latin typeface="+mj-lt"/>
                <a:cs typeface="Times New Roman" panose="02020603050405020304" pitchFamily="18" charset="0"/>
              </a:rPr>
              <a:t>+ 42 = 6.7 nên 42 chia hết cho 6</a:t>
            </a:r>
          </a:p>
        </p:txBody>
      </p:sp>
      <p:sp>
        <p:nvSpPr>
          <p:cNvPr id="18" name="TextBox 17"/>
          <p:cNvSpPr txBox="1"/>
          <p:nvPr/>
        </p:nvSpPr>
        <p:spPr>
          <a:xfrm>
            <a:off x="885546" y="4947497"/>
            <a:ext cx="9405037" cy="1200329"/>
          </a:xfrm>
          <a:prstGeom prst="rect">
            <a:avLst/>
          </a:prstGeom>
          <a:noFill/>
        </p:spPr>
        <p:txBody>
          <a:bodyPr wrap="square" rtlCol="0">
            <a:spAutoFit/>
          </a:bodyPr>
          <a:lstStyle/>
          <a:p>
            <a:pPr algn="just"/>
            <a:r>
              <a:rPr lang="en-US" sz="3600">
                <a:solidFill>
                  <a:schemeClr val="accent6">
                    <a:lumMod val="75000"/>
                  </a:schemeClr>
                </a:solidFill>
                <a:latin typeface="+mj-lt"/>
                <a:cs typeface="Times New Roman" panose="02020603050405020304" pitchFamily="18" charset="0"/>
              </a:rPr>
              <a:t>+ 45 chia cho 6 dư 3 nên 45 không chia hết cho 6</a:t>
            </a:r>
          </a:p>
        </p:txBody>
      </p:sp>
      <p:sp>
        <p:nvSpPr>
          <p:cNvPr id="3" name="TextBox 2"/>
          <p:cNvSpPr txBox="1"/>
          <p:nvPr/>
        </p:nvSpPr>
        <p:spPr>
          <a:xfrm>
            <a:off x="1520097" y="6369340"/>
            <a:ext cx="3288222" cy="461665"/>
          </a:xfrm>
          <a:prstGeom prst="rect">
            <a:avLst/>
          </a:prstGeom>
          <a:noFill/>
        </p:spPr>
        <p:txBody>
          <a:bodyPr wrap="square" rtlCol="0">
            <a:spAutoFit/>
          </a:bodyPr>
          <a:lstStyle/>
          <a:p>
            <a:r>
              <a:rPr lang="en-US" sz="2400" i="1" smtClean="0">
                <a:solidFill>
                  <a:srgbClr val="CC3399"/>
                </a:solidFill>
                <a:latin typeface="+mj-lt"/>
                <a:cs typeface="Times New Roman" panose="02020603050405020304" pitchFamily="18" charset="0"/>
              </a:rPr>
              <a:t>Hoạt động cá nhân</a:t>
            </a:r>
            <a:endParaRPr lang="en-US" sz="2400" i="1">
              <a:solidFill>
                <a:srgbClr val="CC3399"/>
              </a:solidFill>
              <a:latin typeface="+mj-lt"/>
              <a:cs typeface="Times New Roman" panose="02020603050405020304" pitchFamily="18" charset="0"/>
            </a:endParaRPr>
          </a:p>
        </p:txBody>
      </p:sp>
      <p:pic>
        <p:nvPicPr>
          <p:cNvPr id="21"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034" y="111023"/>
            <a:ext cx="2521284" cy="2077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1500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style.rotation</p:attrName>
                                        </p:attrNameLst>
                                      </p:cBhvr>
                                      <p:tavLst>
                                        <p:tav tm="0">
                                          <p:val>
                                            <p:fltVal val="90"/>
                                          </p:val>
                                        </p:tav>
                                        <p:tav tm="100000">
                                          <p:val>
                                            <p:fltVal val="0"/>
                                          </p:val>
                                        </p:tav>
                                      </p:tavLst>
                                    </p:anim>
                                    <p:animEffect transition="in" filter="fade">
                                      <p:cBhvr>
                                        <p:cTn id="15" dur="10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3" name="Rectangle 2">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10" name="TextBox 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pic>
        <p:nvPicPr>
          <p:cNvPr id="13"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0283" y="3219897"/>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798490" y="1122334"/>
            <a:ext cx="10573153" cy="1323439"/>
            <a:chOff x="798490" y="1122334"/>
            <a:chExt cx="10573153" cy="1323439"/>
          </a:xfrm>
        </p:grpSpPr>
        <p:sp>
          <p:nvSpPr>
            <p:cNvPr id="12" name="TextBox 11"/>
            <p:cNvSpPr txBox="1"/>
            <p:nvPr/>
          </p:nvSpPr>
          <p:spPr>
            <a:xfrm>
              <a:off x="798490" y="1122334"/>
              <a:ext cx="10573153" cy="1323439"/>
            </a:xfrm>
            <a:prstGeom prst="rect">
              <a:avLst/>
            </a:prstGeom>
            <a:noFill/>
          </p:spPr>
          <p:txBody>
            <a:bodyPr wrap="square" rtlCol="0">
              <a:spAutoFit/>
            </a:bodyPr>
            <a:lstStyle/>
            <a:p>
              <a:pPr algn="just"/>
              <a:r>
                <a:rPr lang="en-US" sz="4000" smtClean="0">
                  <a:solidFill>
                    <a:srgbClr val="040AFA"/>
                  </a:solidFill>
                  <a:latin typeface="+mj-lt"/>
                  <a:cs typeface="Times New Roman" panose="02020603050405020304" pitchFamily="18" charset="0"/>
                </a:rPr>
                <a:t>Khi nào số a chia hết cho số      và số a không chia hết cho số         ?</a:t>
              </a:r>
              <a:endParaRPr lang="en-US" sz="4000">
                <a:solidFill>
                  <a:srgbClr val="040AFA"/>
                </a:solidFill>
                <a:latin typeface="+mj-lt"/>
                <a:cs typeface="Times New Roman" panose="02020603050405020304" pitchFamily="18"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1036447700"/>
                </p:ext>
              </p:extLst>
            </p:nvPr>
          </p:nvGraphicFramePr>
          <p:xfrm>
            <a:off x="8179872" y="1268771"/>
            <a:ext cx="1104900" cy="431800"/>
          </p:xfrm>
          <a:graphic>
            <a:graphicData uri="http://schemas.openxmlformats.org/presentationml/2006/ole">
              <mc:AlternateContent xmlns:mc="http://schemas.openxmlformats.org/markup-compatibility/2006">
                <mc:Choice xmlns:v="urn:schemas-microsoft-com:vml" Requires="v">
                  <p:oleObj spid="_x0000_s3170" name="Equation" r:id="rId4" imgW="1104840" imgH="431640" progId="Equation.DSMT4">
                    <p:embed/>
                  </p:oleObj>
                </mc:Choice>
                <mc:Fallback>
                  <p:oleObj name="Equation" r:id="rId4" imgW="1104840" imgH="431640" progId="Equation.DSMT4">
                    <p:embed/>
                    <p:pic>
                      <p:nvPicPr>
                        <p:cNvPr id="0" name=""/>
                        <p:cNvPicPr/>
                        <p:nvPr/>
                      </p:nvPicPr>
                      <p:blipFill>
                        <a:blip r:embed="rId5"/>
                        <a:stretch>
                          <a:fillRect/>
                        </a:stretch>
                      </p:blipFill>
                      <p:spPr>
                        <a:xfrm>
                          <a:off x="8179872" y="1268771"/>
                          <a:ext cx="1104900" cy="431800"/>
                        </a:xfrm>
                        <a:prstGeom prst="rect">
                          <a:avLst/>
                        </a:prstGeom>
                      </p:spPr>
                    </p:pic>
                  </p:oleObj>
                </mc:Fallback>
              </mc:AlternateContent>
            </a:graphicData>
          </a:graphic>
        </p:graphicFrame>
      </p:grpSp>
      <p:sp>
        <p:nvSpPr>
          <p:cNvPr id="18" name="Rectangle 17"/>
          <p:cNvSpPr/>
          <p:nvPr/>
        </p:nvSpPr>
        <p:spPr>
          <a:xfrm>
            <a:off x="1384310" y="6095993"/>
            <a:ext cx="5428613" cy="800219"/>
          </a:xfrm>
          <a:prstGeom prst="rect">
            <a:avLst/>
          </a:prstGeom>
        </p:spPr>
        <p:txBody>
          <a:bodyPr wrap="square">
            <a:spAutoFit/>
          </a:bodyPr>
          <a:lstStyle/>
          <a:p>
            <a:pPr algn="just">
              <a:lnSpc>
                <a:spcPct val="115000"/>
              </a:lnSpc>
              <a:spcAft>
                <a:spcPts val="0"/>
              </a:spcAft>
            </a:pPr>
            <a:r>
              <a:rPr lang="en-US" sz="2000" i="1" smtClean="0">
                <a:solidFill>
                  <a:srgbClr val="CC3399"/>
                </a:solidFill>
                <a:latin typeface="+mj-lt"/>
                <a:ea typeface="Times New Roman" panose="02020603050405020304" pitchFamily="18" charset="0"/>
                <a:cs typeface="Times New Roman" panose="02020603050405020304" pitchFamily="18" charset="0"/>
              </a:rPr>
              <a:t>- Giới </a:t>
            </a:r>
            <a:r>
              <a:rPr lang="en-US" sz="2000" i="1">
                <a:solidFill>
                  <a:srgbClr val="CC3399"/>
                </a:solidFill>
                <a:latin typeface="+mj-lt"/>
                <a:ea typeface="Times New Roman" panose="02020603050405020304" pitchFamily="18" charset="0"/>
                <a:cs typeface="Times New Roman" panose="02020603050405020304" pitchFamily="18" charset="0"/>
              </a:rPr>
              <a:t>thiệu khái niệm ước và bội của một số.</a:t>
            </a:r>
          </a:p>
          <a:p>
            <a:pPr algn="just">
              <a:lnSpc>
                <a:spcPct val="115000"/>
              </a:lnSpc>
              <a:spcAft>
                <a:spcPts val="0"/>
              </a:spcAft>
            </a:pPr>
            <a:r>
              <a:rPr lang="vi-VN" sz="2000" i="1">
                <a:solidFill>
                  <a:srgbClr val="CC3399"/>
                </a:solidFill>
                <a:latin typeface="+mj-lt"/>
                <a:ea typeface="Times New Roman" panose="02020603050405020304" pitchFamily="18" charset="0"/>
                <a:cs typeface="Times New Roman" panose="02020603050405020304" pitchFamily="18" charset="0"/>
              </a:rPr>
              <a:t>- Yêu cầu học sinh đọc khái niệm trong SGK.</a:t>
            </a:r>
            <a:endParaRPr lang="en-US" sz="2000" i="1">
              <a:solidFill>
                <a:srgbClr val="CC3399"/>
              </a:solidFill>
              <a:latin typeface="+mj-lt"/>
              <a:ea typeface="Times New Roman" panose="02020603050405020304" pitchFamily="18" charset="0"/>
              <a:cs typeface="Times New Roman" panose="02020603050405020304" pitchFamily="18"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297857580"/>
              </p:ext>
            </p:extLst>
          </p:nvPr>
        </p:nvGraphicFramePr>
        <p:xfrm>
          <a:off x="5944527" y="1898820"/>
          <a:ext cx="1095375" cy="428625"/>
        </p:xfrm>
        <a:graphic>
          <a:graphicData uri="http://schemas.openxmlformats.org/presentationml/2006/ole">
            <mc:AlternateContent xmlns:mc="http://schemas.openxmlformats.org/markup-compatibility/2006">
              <mc:Choice xmlns:v="urn:schemas-microsoft-com:vml" Requires="v">
                <p:oleObj spid="_x0000_s3171" name="Equation" r:id="rId6" imgW="1095314" imgH="428625" progId="Equation.DSMT4">
                  <p:embed/>
                </p:oleObj>
              </mc:Choice>
              <mc:Fallback>
                <p:oleObj name="Equation" r:id="rId6" imgW="1095314" imgH="428625" progId="Equation.DSMT4">
                  <p:embed/>
                  <p:pic>
                    <p:nvPicPr>
                      <p:cNvPr id="0" name=""/>
                      <p:cNvPicPr/>
                      <p:nvPr/>
                    </p:nvPicPr>
                    <p:blipFill>
                      <a:blip r:embed="rId7"/>
                      <a:stretch>
                        <a:fillRect/>
                      </a:stretch>
                    </p:blipFill>
                    <p:spPr>
                      <a:xfrm>
                        <a:off x="5944527" y="1898820"/>
                        <a:ext cx="1095375" cy="428625"/>
                      </a:xfrm>
                      <a:prstGeom prst="rect">
                        <a:avLst/>
                      </a:prstGeom>
                    </p:spPr>
                  </p:pic>
                </p:oleObj>
              </mc:Fallback>
            </mc:AlternateContent>
          </a:graphicData>
        </a:graphic>
      </p:graphicFrame>
    </p:spTree>
    <p:extLst>
      <p:ext uri="{BB962C8B-B14F-4D97-AF65-F5344CB8AC3E}">
        <p14:creationId xmlns:p14="http://schemas.microsoft.com/office/powerpoint/2010/main" val="1592088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pic>
        <p:nvPicPr>
          <p:cNvPr id="11"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3"/>
          <a:stretch>
            <a:fillRect/>
          </a:stretch>
        </p:blipFill>
        <p:spPr>
          <a:xfrm>
            <a:off x="4460788" y="-401228"/>
            <a:ext cx="2780204" cy="2780204"/>
          </a:xfrm>
          <a:prstGeom prst="rect">
            <a:avLst/>
          </a:prstGeom>
        </p:spPr>
      </p:pic>
      <p:sp>
        <p:nvSpPr>
          <p:cNvPr id="13" name="Rectangle 12"/>
          <p:cNvSpPr/>
          <p:nvPr/>
        </p:nvSpPr>
        <p:spPr>
          <a:xfrm>
            <a:off x="956272" y="1816694"/>
            <a:ext cx="3541354" cy="804772"/>
          </a:xfrm>
          <a:prstGeom prst="rect">
            <a:avLst/>
          </a:prstGeom>
        </p:spPr>
        <p:txBody>
          <a:bodyPr wrap="none">
            <a:spAutoFit/>
          </a:bodyPr>
          <a:lstStyle/>
          <a:p>
            <a:pPr>
              <a:lnSpc>
                <a:spcPct val="115000"/>
              </a:lnSpc>
            </a:pPr>
            <a:r>
              <a:rPr lang="en-US" sz="4400" b="1">
                <a:solidFill>
                  <a:srgbClr val="C00000"/>
                </a:solidFill>
                <a:latin typeface="+mj-lt"/>
                <a:ea typeface="Times New Roman" panose="02020603050405020304" pitchFamily="18" charset="0"/>
                <a:cs typeface="Times New Roman" panose="02020603050405020304" pitchFamily="18" charset="0"/>
              </a:rPr>
              <a:t>a) Khái niệm</a:t>
            </a:r>
            <a:endParaRPr lang="en-US" sz="4400">
              <a:solidFill>
                <a:srgbClr val="C00000"/>
              </a:solidFill>
              <a:latin typeface="+mj-lt"/>
              <a:ea typeface="Times New Roman" panose="02020603050405020304" pitchFamily="18" charset="0"/>
              <a:cs typeface="Times New Roman" panose="02020603050405020304" pitchFamily="18" charset="0"/>
            </a:endParaRPr>
          </a:p>
        </p:txBody>
      </p:sp>
      <p:grpSp>
        <p:nvGrpSpPr>
          <p:cNvPr id="3" name="Group 2"/>
          <p:cNvGrpSpPr/>
          <p:nvPr/>
        </p:nvGrpSpPr>
        <p:grpSpPr>
          <a:xfrm>
            <a:off x="844029" y="2695906"/>
            <a:ext cx="10425663" cy="3170099"/>
            <a:chOff x="844029" y="2695906"/>
            <a:chExt cx="10425663" cy="3170099"/>
          </a:xfrm>
        </p:grpSpPr>
        <p:sp>
          <p:nvSpPr>
            <p:cNvPr id="15" name="TextBox 14"/>
            <p:cNvSpPr txBox="1"/>
            <p:nvPr/>
          </p:nvSpPr>
          <p:spPr>
            <a:xfrm>
              <a:off x="844029" y="2695906"/>
              <a:ext cx="10425663" cy="3170099"/>
            </a:xfrm>
            <a:prstGeom prst="rect">
              <a:avLst/>
            </a:prstGeom>
            <a:noFill/>
          </p:spPr>
          <p:txBody>
            <a:bodyPr wrap="square" rtlCol="0">
              <a:spAutoFit/>
            </a:bodyPr>
            <a:lstStyle/>
            <a:p>
              <a:pPr algn="just"/>
              <a:r>
                <a:rPr lang="en-US" sz="4000" kern="0">
                  <a:latin typeface="+mj-lt"/>
                </a:rPr>
                <a:t>Cho hai số tự nhiên a và b (         ). </a:t>
              </a:r>
            </a:p>
            <a:p>
              <a:pPr algn="just"/>
              <a:r>
                <a:rPr lang="en-US" sz="4000" kern="0">
                  <a:latin typeface="+mj-lt"/>
                </a:rPr>
                <a:t>+ Nếu có số tự nhiên q sao cho a = b.q thì ta nói a chia hết cho b. </a:t>
              </a:r>
            </a:p>
            <a:p>
              <a:pPr algn="just"/>
              <a:r>
                <a:rPr lang="en-US" sz="4000" kern="0">
                  <a:latin typeface="+mj-lt"/>
                </a:rPr>
                <a:t>+ Khi a chia hết cho b, ta nói a là bội của b và b là ước của a. </a:t>
              </a:r>
            </a:p>
          </p:txBody>
        </p:sp>
        <p:graphicFrame>
          <p:nvGraphicFramePr>
            <p:cNvPr id="2" name="Object 1"/>
            <p:cNvGraphicFramePr>
              <a:graphicFrameLocks noChangeAspect="1"/>
            </p:cNvGraphicFramePr>
            <p:nvPr>
              <p:extLst>
                <p:ext uri="{D42A27DB-BD31-4B8C-83A1-F6EECF244321}">
                  <p14:modId xmlns:p14="http://schemas.microsoft.com/office/powerpoint/2010/main" val="4063006485"/>
                </p:ext>
              </p:extLst>
            </p:nvPr>
          </p:nvGraphicFramePr>
          <p:xfrm>
            <a:off x="7292508" y="2855490"/>
            <a:ext cx="1104900" cy="431800"/>
          </p:xfrm>
          <a:graphic>
            <a:graphicData uri="http://schemas.openxmlformats.org/presentationml/2006/ole">
              <mc:AlternateContent xmlns:mc="http://schemas.openxmlformats.org/markup-compatibility/2006">
                <mc:Choice xmlns:v="urn:schemas-microsoft-com:vml" Requires="v">
                  <p:oleObj spid="_x0000_s1082" name="Equation" r:id="rId4" imgW="1104840" imgH="431640" progId="Equation.DSMT4">
                    <p:embed/>
                  </p:oleObj>
                </mc:Choice>
                <mc:Fallback>
                  <p:oleObj name="Equation" r:id="rId4" imgW="1104840" imgH="431640" progId="Equation.DSMT4">
                    <p:embed/>
                    <p:pic>
                      <p:nvPicPr>
                        <p:cNvPr id="0" name=""/>
                        <p:cNvPicPr/>
                        <p:nvPr/>
                      </p:nvPicPr>
                      <p:blipFill>
                        <a:blip r:embed="rId5"/>
                        <a:stretch>
                          <a:fillRect/>
                        </a:stretch>
                      </p:blipFill>
                      <p:spPr>
                        <a:xfrm>
                          <a:off x="7292508" y="2855490"/>
                          <a:ext cx="1104900" cy="431800"/>
                        </a:xfrm>
                        <a:prstGeom prst="rect">
                          <a:avLst/>
                        </a:prstGeom>
                      </p:spPr>
                    </p:pic>
                  </p:oleObj>
                </mc:Fallback>
              </mc:AlternateContent>
            </a:graphicData>
          </a:graphic>
        </p:graphicFrame>
      </p:grpSp>
    </p:spTree>
    <p:extLst>
      <p:ext uri="{BB962C8B-B14F-4D97-AF65-F5344CB8AC3E}">
        <p14:creationId xmlns:p14="http://schemas.microsoft.com/office/powerpoint/2010/main" val="18526939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grpSp>
        <p:nvGrpSpPr>
          <p:cNvPr id="17" name="Group 16"/>
          <p:cNvGrpSpPr/>
          <p:nvPr/>
        </p:nvGrpSpPr>
        <p:grpSpPr>
          <a:xfrm>
            <a:off x="738060" y="4252315"/>
            <a:ext cx="11038425" cy="1323439"/>
            <a:chOff x="5272238" y="3149243"/>
            <a:chExt cx="10379787" cy="1323439"/>
          </a:xfrm>
        </p:grpSpPr>
        <p:sp>
          <p:nvSpPr>
            <p:cNvPr id="18" name="Rectangle 17"/>
            <p:cNvSpPr/>
            <p:nvPr/>
          </p:nvSpPr>
          <p:spPr>
            <a:xfrm>
              <a:off x="5272238" y="3149243"/>
              <a:ext cx="10379787" cy="1323439"/>
            </a:xfrm>
            <a:prstGeom prst="rect">
              <a:avLst/>
            </a:prstGeom>
          </p:spPr>
          <p:txBody>
            <a:bodyPr wrap="square">
              <a:spAutoFit/>
            </a:bodyPr>
            <a:lstStyle/>
            <a:p>
              <a:r>
                <a:rPr lang="nl-NL" sz="4000" kern="0">
                  <a:latin typeface="+mj-lt"/>
                  <a:ea typeface="Calibri" panose="020F0502020204030204" pitchFamily="34" charset="0"/>
                </a:rPr>
                <a:t>+         là a không chia hết cho b nếu số dư trong phép chia a cho b khác 0.</a:t>
              </a:r>
              <a:endParaRPr lang="en-US" sz="4000" kern="0">
                <a:latin typeface="+mj-lt"/>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2982410486"/>
                </p:ext>
              </p:extLst>
            </p:nvPr>
          </p:nvGraphicFramePr>
          <p:xfrm>
            <a:off x="5818715" y="3259378"/>
            <a:ext cx="824013" cy="457200"/>
          </p:xfrm>
          <a:graphic>
            <a:graphicData uri="http://schemas.openxmlformats.org/presentationml/2006/ole">
              <mc:AlternateContent xmlns:mc="http://schemas.openxmlformats.org/markup-compatibility/2006">
                <mc:Choice xmlns:v="urn:schemas-microsoft-com:vml" Requires="v">
                  <p:oleObj spid="_x0000_s4200" name="Equation" r:id="rId3" imgW="825480" imgH="457200" progId="Equation.DSMT4">
                    <p:embed/>
                  </p:oleObj>
                </mc:Choice>
                <mc:Fallback>
                  <p:oleObj name="Equation" r:id="rId3" imgW="825480" imgH="457200" progId="Equation.DSMT4">
                    <p:embed/>
                    <p:pic>
                      <p:nvPicPr>
                        <p:cNvPr id="19" name="Object 18"/>
                        <p:cNvPicPr/>
                        <p:nvPr/>
                      </p:nvPicPr>
                      <p:blipFill>
                        <a:blip r:embed="rId4"/>
                        <a:stretch>
                          <a:fillRect/>
                        </a:stretch>
                      </p:blipFill>
                      <p:spPr>
                        <a:xfrm>
                          <a:off x="5818715" y="3259378"/>
                          <a:ext cx="824013" cy="457200"/>
                        </a:xfrm>
                        <a:prstGeom prst="rect">
                          <a:avLst/>
                        </a:prstGeom>
                      </p:spPr>
                    </p:pic>
                  </p:oleObj>
                </mc:Fallback>
              </mc:AlternateContent>
            </a:graphicData>
          </a:graphic>
        </p:graphicFrame>
      </p:grpSp>
      <p:grpSp>
        <p:nvGrpSpPr>
          <p:cNvPr id="20" name="Group 19"/>
          <p:cNvGrpSpPr/>
          <p:nvPr/>
        </p:nvGrpSpPr>
        <p:grpSpPr>
          <a:xfrm>
            <a:off x="738060" y="2653926"/>
            <a:ext cx="10013723" cy="1323439"/>
            <a:chOff x="5592172" y="3724754"/>
            <a:chExt cx="10013723" cy="1323439"/>
          </a:xfrm>
        </p:grpSpPr>
        <p:sp>
          <p:nvSpPr>
            <p:cNvPr id="21" name="Rectangle 20"/>
            <p:cNvSpPr/>
            <p:nvPr/>
          </p:nvSpPr>
          <p:spPr>
            <a:xfrm>
              <a:off x="5592172" y="3724754"/>
              <a:ext cx="10013723" cy="1323439"/>
            </a:xfrm>
            <a:prstGeom prst="rect">
              <a:avLst/>
            </a:prstGeom>
          </p:spPr>
          <p:txBody>
            <a:bodyPr wrap="square">
              <a:spAutoFit/>
            </a:bodyPr>
            <a:lstStyle/>
            <a:p>
              <a:r>
                <a:rPr lang="nl-NL" sz="4000" kern="0">
                  <a:latin typeface="+mj-lt"/>
                  <a:ea typeface="Calibri" panose="020F0502020204030204" pitchFamily="34" charset="0"/>
                </a:rPr>
                <a:t>+        </a:t>
              </a:r>
              <a:r>
                <a:rPr lang="nl-NL" sz="4000" kern="0" smtClean="0">
                  <a:latin typeface="+mj-lt"/>
                  <a:ea typeface="Calibri" panose="020F0502020204030204" pitchFamily="34" charset="0"/>
                </a:rPr>
                <a:t> là </a:t>
              </a:r>
              <a:r>
                <a:rPr lang="nl-NL" sz="4000" kern="0">
                  <a:latin typeface="+mj-lt"/>
                  <a:ea typeface="Calibri" panose="020F0502020204030204" pitchFamily="34" charset="0"/>
                </a:rPr>
                <a:t>a chia hết cho b nếu số dư trong phép chia a cho b bằng 0.    </a:t>
              </a:r>
              <a:endParaRPr lang="en-US" sz="4000" kern="0">
                <a:latin typeface="+mj-lt"/>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926654177"/>
                </p:ext>
              </p:extLst>
            </p:nvPr>
          </p:nvGraphicFramePr>
          <p:xfrm>
            <a:off x="6232062" y="3842603"/>
            <a:ext cx="736600" cy="457200"/>
          </p:xfrm>
          <a:graphic>
            <a:graphicData uri="http://schemas.openxmlformats.org/presentationml/2006/ole">
              <mc:AlternateContent xmlns:mc="http://schemas.openxmlformats.org/markup-compatibility/2006">
                <mc:Choice xmlns:v="urn:schemas-microsoft-com:vml" Requires="v">
                  <p:oleObj spid="_x0000_s4201" name="Equation" r:id="rId5" imgW="736560" imgH="457200" progId="Equation.DSMT4">
                    <p:embed/>
                  </p:oleObj>
                </mc:Choice>
                <mc:Fallback>
                  <p:oleObj name="Equation" r:id="rId5" imgW="736560" imgH="457200" progId="Equation.DSMT4">
                    <p:embed/>
                    <p:pic>
                      <p:nvPicPr>
                        <p:cNvPr id="22" name="Object 21"/>
                        <p:cNvPicPr/>
                        <p:nvPr/>
                      </p:nvPicPr>
                      <p:blipFill>
                        <a:blip r:embed="rId6"/>
                        <a:stretch>
                          <a:fillRect/>
                        </a:stretch>
                      </p:blipFill>
                      <p:spPr>
                        <a:xfrm>
                          <a:off x="6232062" y="3842603"/>
                          <a:ext cx="736600" cy="457200"/>
                        </a:xfrm>
                        <a:prstGeom prst="rect">
                          <a:avLst/>
                        </a:prstGeom>
                      </p:spPr>
                    </p:pic>
                  </p:oleObj>
                </mc:Fallback>
              </mc:AlternateContent>
            </a:graphicData>
          </a:graphic>
        </p:graphicFrame>
      </p:grpSp>
      <p:sp>
        <p:nvSpPr>
          <p:cNvPr id="23" name="TextBox 22"/>
          <p:cNvSpPr txBox="1"/>
          <p:nvPr/>
        </p:nvSpPr>
        <p:spPr>
          <a:xfrm>
            <a:off x="857297" y="1820502"/>
            <a:ext cx="6545223" cy="769441"/>
          </a:xfrm>
          <a:prstGeom prst="rect">
            <a:avLst/>
          </a:prstGeom>
          <a:noFill/>
        </p:spPr>
        <p:txBody>
          <a:bodyPr wrap="square" rtlCol="0">
            <a:spAutoFit/>
          </a:bodyPr>
          <a:lstStyle/>
          <a:p>
            <a:r>
              <a:rPr lang="en-US" sz="4400" b="1">
                <a:solidFill>
                  <a:srgbClr val="C00000"/>
                </a:solidFill>
                <a:latin typeface="+mj-lt"/>
                <a:cs typeface="Times New Roman" panose="02020603050405020304" pitchFamily="18" charset="0"/>
              </a:rPr>
              <a:t>b) Chú ý: Kí hiệu:</a:t>
            </a:r>
          </a:p>
        </p:txBody>
      </p:sp>
      <p:pic>
        <p:nvPicPr>
          <p:cNvPr id="25" name="!!3" descr="Icon&#10;&#10;Description automatically generated with low confidence">
            <a:extLst>
              <a:ext uri="{FF2B5EF4-FFF2-40B4-BE49-F238E27FC236}">
                <a16:creationId xmlns:a16="http://schemas.microsoft.com/office/drawing/2014/main" id="{78C066BC-F584-4184-9D57-6F955DE9DB6F}"/>
              </a:ext>
            </a:extLst>
          </p:cNvPr>
          <p:cNvPicPr>
            <a:picLocks noChangeAspect="1"/>
          </p:cNvPicPr>
          <p:nvPr/>
        </p:nvPicPr>
        <p:blipFill>
          <a:blip r:embed="rId7"/>
          <a:stretch>
            <a:fillRect/>
          </a:stretch>
        </p:blipFill>
        <p:spPr>
          <a:xfrm>
            <a:off x="4622317" y="-401228"/>
            <a:ext cx="2780204" cy="2780204"/>
          </a:xfrm>
          <a:prstGeom prst="rect">
            <a:avLst/>
          </a:prstGeom>
        </p:spPr>
      </p:pic>
      <p:sp>
        <p:nvSpPr>
          <p:cNvPr id="27" name="Rectangle 26"/>
          <p:cNvSpPr/>
          <p:nvPr/>
        </p:nvSpPr>
        <p:spPr>
          <a:xfrm>
            <a:off x="1300611" y="6417697"/>
            <a:ext cx="4722768" cy="410882"/>
          </a:xfrm>
          <a:prstGeom prst="rect">
            <a:avLst/>
          </a:prstGeom>
        </p:spPr>
        <p:txBody>
          <a:bodyPr wrap="none">
            <a:spAutoFit/>
          </a:bodyPr>
          <a:lstStyle/>
          <a:p>
            <a:pPr algn="just">
              <a:lnSpc>
                <a:spcPct val="115000"/>
              </a:lnSpc>
              <a:spcAft>
                <a:spcPts val="0"/>
              </a:spcAft>
            </a:pPr>
            <a:r>
              <a:rPr lang="en-US" i="1" smtClean="0">
                <a:solidFill>
                  <a:srgbClr val="CC3399"/>
                </a:solidFill>
                <a:latin typeface="+mj-lt"/>
                <a:ea typeface="Times New Roman" panose="02020603050405020304" pitchFamily="18" charset="0"/>
                <a:cs typeface="Times New Roman" panose="02020603050405020304" pitchFamily="18" charset="0"/>
              </a:rPr>
              <a:t>Giới </a:t>
            </a:r>
            <a:r>
              <a:rPr lang="en-US" i="1">
                <a:solidFill>
                  <a:srgbClr val="CC3399"/>
                </a:solidFill>
                <a:latin typeface="+mj-lt"/>
                <a:ea typeface="Times New Roman" panose="02020603050405020304" pitchFamily="18" charset="0"/>
                <a:cs typeface="Times New Roman" panose="02020603050405020304" pitchFamily="18" charset="0"/>
              </a:rPr>
              <a:t>thiệu kí hiệu chia hết và không chia hết.</a:t>
            </a:r>
          </a:p>
        </p:txBody>
      </p:sp>
    </p:spTree>
    <p:extLst>
      <p:ext uri="{BB962C8B-B14F-4D97-AF65-F5344CB8AC3E}">
        <p14:creationId xmlns:p14="http://schemas.microsoft.com/office/powerpoint/2010/main" val="304979994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13" name="TextBox 12">
            <a:extLst>
              <a:ext uri="{FF2B5EF4-FFF2-40B4-BE49-F238E27FC236}">
                <a16:creationId xmlns:a16="http://schemas.microsoft.com/office/drawing/2014/main" id="{C771E190-FEB2-4337-A955-8F6A819B8B7A}"/>
              </a:ext>
            </a:extLst>
          </p:cNvPr>
          <p:cNvSpPr txBox="1"/>
          <p:nvPr/>
        </p:nvSpPr>
        <p:spPr>
          <a:xfrm>
            <a:off x="1996430" y="6409543"/>
            <a:ext cx="3439638" cy="369332"/>
          </a:xfrm>
          <a:prstGeom prst="rect">
            <a:avLst/>
          </a:prstGeom>
          <a:noFill/>
        </p:spPr>
        <p:txBody>
          <a:bodyPr wrap="square">
            <a:spAutoFit/>
          </a:bodyPr>
          <a:lstStyle/>
          <a:p>
            <a:pPr algn="ctr"/>
            <a:r>
              <a:rPr lang="en-US" b="1" i="1">
                <a:solidFill>
                  <a:srgbClr val="CC3399"/>
                </a:solidFill>
                <a:latin typeface="+mj-lt"/>
              </a:rPr>
              <a:t>Hoạt động </a:t>
            </a:r>
            <a:r>
              <a:rPr lang="en-US" b="1" i="1" smtClean="0">
                <a:solidFill>
                  <a:srgbClr val="CC3399"/>
                </a:solidFill>
                <a:latin typeface="+mj-lt"/>
              </a:rPr>
              <a:t>cá nhân</a:t>
            </a:r>
            <a:endParaRPr lang="en-US" b="1" i="1">
              <a:solidFill>
                <a:srgbClr val="CC3399"/>
              </a:solidFill>
              <a:latin typeface="+mj-lt"/>
            </a:endParaRPr>
          </a:p>
        </p:txBody>
      </p:sp>
      <p:sp>
        <p:nvSpPr>
          <p:cNvPr id="14" name="TextBox 13"/>
          <p:cNvSpPr txBox="1"/>
          <p:nvPr/>
        </p:nvSpPr>
        <p:spPr>
          <a:xfrm>
            <a:off x="1772157" y="856038"/>
            <a:ext cx="9599486" cy="1200329"/>
          </a:xfrm>
          <a:prstGeom prst="rect">
            <a:avLst/>
          </a:prstGeom>
          <a:noFill/>
        </p:spPr>
        <p:txBody>
          <a:bodyPr wrap="square" rtlCol="0">
            <a:spAutoFit/>
          </a:bodyPr>
          <a:lstStyle/>
          <a:p>
            <a:pPr algn="just"/>
            <a:r>
              <a:rPr lang="en-US" sz="3600" b="1">
                <a:solidFill>
                  <a:srgbClr val="0070C0"/>
                </a:solidFill>
                <a:latin typeface="+mj-lt"/>
              </a:rPr>
              <a:t>Ví dụ 1: </a:t>
            </a:r>
            <a:r>
              <a:rPr lang="en-US" sz="3600">
                <a:solidFill>
                  <a:srgbClr val="0070C0"/>
                </a:solidFill>
                <a:latin typeface="+mj-lt"/>
              </a:rPr>
              <a:t>Số nào chia hết cho 8, số nào không chia hết cho 8 trong các số sau: 32, 26, 48, 0.</a:t>
            </a:r>
          </a:p>
        </p:txBody>
      </p:sp>
      <p:sp>
        <p:nvSpPr>
          <p:cNvPr id="15" name="TextBox 14"/>
          <p:cNvSpPr txBox="1"/>
          <p:nvPr/>
        </p:nvSpPr>
        <p:spPr>
          <a:xfrm>
            <a:off x="5452509" y="2231984"/>
            <a:ext cx="1511242" cy="646331"/>
          </a:xfrm>
          <a:prstGeom prst="rect">
            <a:avLst/>
          </a:prstGeom>
          <a:noFill/>
        </p:spPr>
        <p:txBody>
          <a:bodyPr wrap="square" rtlCol="0">
            <a:spAutoFit/>
          </a:bodyPr>
          <a:lstStyle/>
          <a:p>
            <a:r>
              <a:rPr lang="en-US" sz="3600" b="1">
                <a:solidFill>
                  <a:srgbClr val="FF0000"/>
                </a:solidFill>
                <a:latin typeface="+mj-lt"/>
              </a:rPr>
              <a:t>Giải</a:t>
            </a:r>
          </a:p>
        </p:txBody>
      </p:sp>
      <p:grpSp>
        <p:nvGrpSpPr>
          <p:cNvPr id="16" name="Group 15"/>
          <p:cNvGrpSpPr/>
          <p:nvPr/>
        </p:nvGrpSpPr>
        <p:grpSpPr>
          <a:xfrm>
            <a:off x="3490757" y="3067576"/>
            <a:ext cx="4768863" cy="646331"/>
            <a:chOff x="705706" y="3018019"/>
            <a:chExt cx="3335974" cy="646331"/>
          </a:xfrm>
        </p:grpSpPr>
        <p:sp>
          <p:nvSpPr>
            <p:cNvPr id="17" name="TextBox 16"/>
            <p:cNvSpPr txBox="1"/>
            <p:nvPr/>
          </p:nvSpPr>
          <p:spPr>
            <a:xfrm>
              <a:off x="705706" y="3018019"/>
              <a:ext cx="3335974" cy="646331"/>
            </a:xfrm>
            <a:prstGeom prst="rect">
              <a:avLst/>
            </a:prstGeom>
            <a:noFill/>
          </p:spPr>
          <p:txBody>
            <a:bodyPr wrap="square" rtlCol="0">
              <a:spAutoFit/>
            </a:bodyPr>
            <a:lstStyle/>
            <a:p>
              <a:r>
                <a:rPr lang="en-US" sz="3600" kern="0">
                  <a:latin typeface="+mj-lt"/>
                </a:rPr>
                <a:t>Do 32 = 8.4 nên  </a:t>
              </a:r>
            </a:p>
          </p:txBody>
        </p:sp>
        <p:graphicFrame>
          <p:nvGraphicFramePr>
            <p:cNvPr id="18" name="Object 17"/>
            <p:cNvGraphicFramePr>
              <a:graphicFrameLocks noChangeAspect="1"/>
            </p:cNvGraphicFramePr>
            <p:nvPr>
              <p:extLst>
                <p:ext uri="{D42A27DB-BD31-4B8C-83A1-F6EECF244321}">
                  <p14:modId xmlns:p14="http://schemas.microsoft.com/office/powerpoint/2010/main" val="3045767833"/>
                </p:ext>
              </p:extLst>
            </p:nvPr>
          </p:nvGraphicFramePr>
          <p:xfrm>
            <a:off x="3131164" y="3146081"/>
            <a:ext cx="709614" cy="419100"/>
          </p:xfrm>
          <a:graphic>
            <a:graphicData uri="http://schemas.openxmlformats.org/presentationml/2006/ole">
              <mc:AlternateContent xmlns:mc="http://schemas.openxmlformats.org/markup-compatibility/2006">
                <mc:Choice xmlns:v="urn:schemas-microsoft-com:vml" Requires="v">
                  <p:oleObj spid="_x0000_s2254" name="Equation" r:id="rId4" imgW="939600" imgH="419040" progId="Equation.DSMT4">
                    <p:embed/>
                  </p:oleObj>
                </mc:Choice>
                <mc:Fallback>
                  <p:oleObj name="Equation" r:id="rId4" imgW="939600" imgH="419040" progId="Equation.DSMT4">
                    <p:embed/>
                    <p:pic>
                      <p:nvPicPr>
                        <p:cNvPr id="6" name="Object 5"/>
                        <p:cNvPicPr/>
                        <p:nvPr/>
                      </p:nvPicPr>
                      <p:blipFill>
                        <a:blip r:embed="rId5"/>
                        <a:stretch>
                          <a:fillRect/>
                        </a:stretch>
                      </p:blipFill>
                      <p:spPr>
                        <a:xfrm>
                          <a:off x="3131164" y="3146081"/>
                          <a:ext cx="709614" cy="419100"/>
                        </a:xfrm>
                        <a:prstGeom prst="rect">
                          <a:avLst/>
                        </a:prstGeom>
                      </p:spPr>
                    </p:pic>
                  </p:oleObj>
                </mc:Fallback>
              </mc:AlternateContent>
            </a:graphicData>
          </a:graphic>
        </p:graphicFrame>
      </p:grpSp>
      <p:grpSp>
        <p:nvGrpSpPr>
          <p:cNvPr id="19" name="Group 18"/>
          <p:cNvGrpSpPr/>
          <p:nvPr/>
        </p:nvGrpSpPr>
        <p:grpSpPr>
          <a:xfrm>
            <a:off x="3465629" y="3732077"/>
            <a:ext cx="5546146" cy="646331"/>
            <a:chOff x="616604" y="3766849"/>
            <a:chExt cx="3100406" cy="698034"/>
          </a:xfrm>
        </p:grpSpPr>
        <p:graphicFrame>
          <p:nvGraphicFramePr>
            <p:cNvPr id="20" name="Object 19"/>
            <p:cNvGraphicFramePr>
              <a:graphicFrameLocks noChangeAspect="1"/>
            </p:cNvGraphicFramePr>
            <p:nvPr>
              <p:extLst>
                <p:ext uri="{D42A27DB-BD31-4B8C-83A1-F6EECF244321}">
                  <p14:modId xmlns:p14="http://schemas.microsoft.com/office/powerpoint/2010/main" val="1245981519"/>
                </p:ext>
              </p:extLst>
            </p:nvPr>
          </p:nvGraphicFramePr>
          <p:xfrm>
            <a:off x="3144676" y="3889825"/>
            <a:ext cx="572334" cy="450205"/>
          </p:xfrm>
          <a:graphic>
            <a:graphicData uri="http://schemas.openxmlformats.org/presentationml/2006/ole">
              <mc:AlternateContent xmlns:mc="http://schemas.openxmlformats.org/markup-compatibility/2006">
                <mc:Choice xmlns:v="urn:schemas-microsoft-com:vml" Requires="v">
                  <p:oleObj spid="_x0000_s2255" name="Equation" r:id="rId6" imgW="1028520" imgH="419040" progId="Equation.DSMT4">
                    <p:embed/>
                  </p:oleObj>
                </mc:Choice>
                <mc:Fallback>
                  <p:oleObj name="Equation" r:id="rId6" imgW="1028520" imgH="419040" progId="Equation.DSMT4">
                    <p:embed/>
                    <p:pic>
                      <p:nvPicPr>
                        <p:cNvPr id="8" name="Object 7"/>
                        <p:cNvPicPr/>
                        <p:nvPr/>
                      </p:nvPicPr>
                      <p:blipFill>
                        <a:blip r:embed="rId7"/>
                        <a:stretch>
                          <a:fillRect/>
                        </a:stretch>
                      </p:blipFill>
                      <p:spPr>
                        <a:xfrm>
                          <a:off x="3144676" y="3889825"/>
                          <a:ext cx="572334" cy="450205"/>
                        </a:xfrm>
                        <a:prstGeom prst="rect">
                          <a:avLst/>
                        </a:prstGeom>
                      </p:spPr>
                    </p:pic>
                  </p:oleObj>
                </mc:Fallback>
              </mc:AlternateContent>
            </a:graphicData>
          </a:graphic>
        </p:graphicFrame>
        <p:sp>
          <p:nvSpPr>
            <p:cNvPr id="21" name="TextBox 20"/>
            <p:cNvSpPr txBox="1"/>
            <p:nvPr/>
          </p:nvSpPr>
          <p:spPr>
            <a:xfrm>
              <a:off x="616604" y="3766849"/>
              <a:ext cx="2896497" cy="698034"/>
            </a:xfrm>
            <a:prstGeom prst="rect">
              <a:avLst/>
            </a:prstGeom>
            <a:noFill/>
          </p:spPr>
          <p:txBody>
            <a:bodyPr wrap="square" rtlCol="0">
              <a:spAutoFit/>
            </a:bodyPr>
            <a:lstStyle/>
            <a:p>
              <a:r>
                <a:rPr lang="en-US" sz="3600" kern="0">
                  <a:latin typeface="+mj-lt"/>
                </a:rPr>
                <a:t>Do 26:8 = 3 dư 2 nên</a:t>
              </a:r>
            </a:p>
          </p:txBody>
        </p:sp>
      </p:grpSp>
      <p:grpSp>
        <p:nvGrpSpPr>
          <p:cNvPr id="22" name="Group 21"/>
          <p:cNvGrpSpPr/>
          <p:nvPr/>
        </p:nvGrpSpPr>
        <p:grpSpPr>
          <a:xfrm>
            <a:off x="3489076" y="4442141"/>
            <a:ext cx="5837315" cy="646331"/>
            <a:chOff x="420292" y="3999720"/>
            <a:chExt cx="4056505" cy="646331"/>
          </a:xfrm>
        </p:grpSpPr>
        <p:sp>
          <p:nvSpPr>
            <p:cNvPr id="23" name="TextBox 22"/>
            <p:cNvSpPr txBox="1"/>
            <p:nvPr/>
          </p:nvSpPr>
          <p:spPr>
            <a:xfrm>
              <a:off x="420292" y="3999720"/>
              <a:ext cx="4056505" cy="646331"/>
            </a:xfrm>
            <a:prstGeom prst="rect">
              <a:avLst/>
            </a:prstGeom>
            <a:noFill/>
          </p:spPr>
          <p:txBody>
            <a:bodyPr wrap="square" rtlCol="0">
              <a:spAutoFit/>
            </a:bodyPr>
            <a:lstStyle/>
            <a:p>
              <a:r>
                <a:rPr lang="en-US" sz="3600" kern="0">
                  <a:latin typeface="+mj-lt"/>
                </a:rPr>
                <a:t>Do 48 = 8.6 nên</a:t>
              </a:r>
            </a:p>
          </p:txBody>
        </p:sp>
        <p:graphicFrame>
          <p:nvGraphicFramePr>
            <p:cNvPr id="24" name="Object 23"/>
            <p:cNvGraphicFramePr>
              <a:graphicFrameLocks noChangeAspect="1"/>
            </p:cNvGraphicFramePr>
            <p:nvPr>
              <p:extLst>
                <p:ext uri="{D42A27DB-BD31-4B8C-83A1-F6EECF244321}">
                  <p14:modId xmlns:p14="http://schemas.microsoft.com/office/powerpoint/2010/main" val="3642800852"/>
                </p:ext>
              </p:extLst>
            </p:nvPr>
          </p:nvGraphicFramePr>
          <p:xfrm>
            <a:off x="2830948" y="4148322"/>
            <a:ext cx="719284" cy="419100"/>
          </p:xfrm>
          <a:graphic>
            <a:graphicData uri="http://schemas.openxmlformats.org/presentationml/2006/ole">
              <mc:AlternateContent xmlns:mc="http://schemas.openxmlformats.org/markup-compatibility/2006">
                <mc:Choice xmlns:v="urn:schemas-microsoft-com:vml" Requires="v">
                  <p:oleObj spid="_x0000_s2256" name="Equation" r:id="rId8" imgW="965160" imgH="419040" progId="Equation.DSMT4">
                    <p:embed/>
                  </p:oleObj>
                </mc:Choice>
                <mc:Fallback>
                  <p:oleObj name="Equation" r:id="rId8" imgW="965160" imgH="419040" progId="Equation.DSMT4">
                    <p:embed/>
                    <p:pic>
                      <p:nvPicPr>
                        <p:cNvPr id="11" name="Object 10"/>
                        <p:cNvPicPr/>
                        <p:nvPr/>
                      </p:nvPicPr>
                      <p:blipFill>
                        <a:blip r:embed="rId9"/>
                        <a:stretch>
                          <a:fillRect/>
                        </a:stretch>
                      </p:blipFill>
                      <p:spPr>
                        <a:xfrm>
                          <a:off x="2830948" y="4148322"/>
                          <a:ext cx="719284" cy="419100"/>
                        </a:xfrm>
                        <a:prstGeom prst="rect">
                          <a:avLst/>
                        </a:prstGeom>
                      </p:spPr>
                    </p:pic>
                  </p:oleObj>
                </mc:Fallback>
              </mc:AlternateContent>
            </a:graphicData>
          </a:graphic>
        </p:graphicFrame>
      </p:grpSp>
      <p:grpSp>
        <p:nvGrpSpPr>
          <p:cNvPr id="25" name="Group 24"/>
          <p:cNvGrpSpPr/>
          <p:nvPr/>
        </p:nvGrpSpPr>
        <p:grpSpPr>
          <a:xfrm>
            <a:off x="3489076" y="5173010"/>
            <a:ext cx="4543572" cy="646331"/>
            <a:chOff x="456170" y="4491784"/>
            <a:chExt cx="3391231" cy="646331"/>
          </a:xfrm>
        </p:grpSpPr>
        <p:sp>
          <p:nvSpPr>
            <p:cNvPr id="26" name="TextBox 25"/>
            <p:cNvSpPr txBox="1"/>
            <p:nvPr/>
          </p:nvSpPr>
          <p:spPr>
            <a:xfrm>
              <a:off x="456170" y="4491784"/>
              <a:ext cx="3391231" cy="646331"/>
            </a:xfrm>
            <a:prstGeom prst="rect">
              <a:avLst/>
            </a:prstGeom>
            <a:noFill/>
          </p:spPr>
          <p:txBody>
            <a:bodyPr wrap="square" rtlCol="0">
              <a:spAutoFit/>
            </a:bodyPr>
            <a:lstStyle/>
            <a:p>
              <a:r>
                <a:rPr lang="en-US" sz="3600" kern="0">
                  <a:latin typeface="+mj-lt"/>
                </a:rPr>
                <a:t>Do 0 = 8.0 nên</a:t>
              </a:r>
            </a:p>
          </p:txBody>
        </p:sp>
        <p:graphicFrame>
          <p:nvGraphicFramePr>
            <p:cNvPr id="27" name="Object 26"/>
            <p:cNvGraphicFramePr>
              <a:graphicFrameLocks noChangeAspect="1"/>
            </p:cNvGraphicFramePr>
            <p:nvPr>
              <p:extLst>
                <p:ext uri="{D42A27DB-BD31-4B8C-83A1-F6EECF244321}">
                  <p14:modId xmlns:p14="http://schemas.microsoft.com/office/powerpoint/2010/main" val="3135482335"/>
                </p:ext>
              </p:extLst>
            </p:nvPr>
          </p:nvGraphicFramePr>
          <p:xfrm>
            <a:off x="2869953" y="4614674"/>
            <a:ext cx="686044" cy="419100"/>
          </p:xfrm>
          <a:graphic>
            <a:graphicData uri="http://schemas.openxmlformats.org/presentationml/2006/ole">
              <mc:AlternateContent xmlns:mc="http://schemas.openxmlformats.org/markup-compatibility/2006">
                <mc:Choice xmlns:v="urn:schemas-microsoft-com:vml" Requires="v">
                  <p:oleObj spid="_x0000_s2257" name="Equation" r:id="rId10" imgW="685800" imgH="419040" progId="Equation.DSMT4">
                    <p:embed/>
                  </p:oleObj>
                </mc:Choice>
                <mc:Fallback>
                  <p:oleObj name="Equation" r:id="rId10" imgW="685800" imgH="419040" progId="Equation.DSMT4">
                    <p:embed/>
                    <p:pic>
                      <p:nvPicPr>
                        <p:cNvPr id="14" name="Object 13"/>
                        <p:cNvPicPr/>
                        <p:nvPr/>
                      </p:nvPicPr>
                      <p:blipFill>
                        <a:blip r:embed="rId11"/>
                        <a:stretch>
                          <a:fillRect/>
                        </a:stretch>
                      </p:blipFill>
                      <p:spPr>
                        <a:xfrm>
                          <a:off x="2869953" y="4614674"/>
                          <a:ext cx="686044" cy="419100"/>
                        </a:xfrm>
                        <a:prstGeom prst="rect">
                          <a:avLst/>
                        </a:prstGeom>
                      </p:spPr>
                    </p:pic>
                  </p:oleObj>
                </mc:Fallback>
              </mc:AlternateContent>
            </a:graphicData>
          </a:graphic>
        </p:graphicFrame>
      </p:grpSp>
      <p:sp>
        <p:nvSpPr>
          <p:cNvPr id="28" name="Rectangle 27"/>
          <p:cNvSpPr/>
          <p:nvPr/>
        </p:nvSpPr>
        <p:spPr>
          <a:xfrm>
            <a:off x="2353226" y="99749"/>
            <a:ext cx="3130985" cy="769441"/>
          </a:xfrm>
          <a:prstGeom prst="rect">
            <a:avLst/>
          </a:prstGeom>
        </p:spPr>
        <p:txBody>
          <a:bodyPr wrap="none">
            <a:spAutoFit/>
          </a:bodyPr>
          <a:lstStyle/>
          <a:p>
            <a:r>
              <a:rPr lang="en-US" sz="4400" b="1">
                <a:solidFill>
                  <a:srgbClr val="C00000"/>
                </a:solidFill>
                <a:latin typeface="+mj-lt"/>
              </a:rPr>
              <a:t>c) Áp dụng</a:t>
            </a:r>
            <a:endParaRPr lang="en-US" sz="4400">
              <a:solidFill>
                <a:srgbClr val="C00000"/>
              </a:solidFill>
              <a:latin typeface="+mj-lt"/>
            </a:endParaRPr>
          </a:p>
        </p:txBody>
      </p:sp>
      <p:pic>
        <p:nvPicPr>
          <p:cNvPr id="32" name="!!3" descr="Chuyên đề về xác định công thức của hợp chất vô cơ và hữu cơ - Tech12h">
            <a:extLst>
              <a:ext uri="{FF2B5EF4-FFF2-40B4-BE49-F238E27FC236}">
                <a16:creationId xmlns:a16="http://schemas.microsoft.com/office/drawing/2014/main" id="{43D80D0E-F9AC-4D0D-9116-29FEC2960A0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5968" y="4686147"/>
            <a:ext cx="2521284" cy="207753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161386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13323455">
            <a:off x="-2221215" y="-3603894"/>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mj-lt"/>
              </a:endParaRPr>
            </a:p>
          </p:txBody>
        </p:sp>
        <p:sp>
          <p:nvSpPr>
            <p:cNvPr id="30" name="TextBox 29">
              <a:extLst>
                <a:ext uri="{FF2B5EF4-FFF2-40B4-BE49-F238E27FC236}">
                  <a16:creationId xmlns:a16="http://schemas.microsoft.com/office/drawing/2014/main"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mj-lt"/>
                  <a:cs typeface="Times New Roman" panose="02020603050405020304" pitchFamily="18" charset="0"/>
                </a:rPr>
                <a:t>HOẠT ĐỘNG HÌNH THÀNH KIẾN THỨC</a:t>
              </a:r>
              <a:endParaRPr lang="en-US" sz="2400">
                <a:solidFill>
                  <a:srgbClr val="FFFF00"/>
                </a:solidFill>
                <a:latin typeface="+mj-lt"/>
              </a:endParaRPr>
            </a:p>
          </p:txBody>
        </p:sp>
      </p:grpSp>
      <p:sp>
        <p:nvSpPr>
          <p:cNvPr id="14" name="TextBox 13"/>
          <p:cNvSpPr txBox="1"/>
          <p:nvPr/>
        </p:nvSpPr>
        <p:spPr>
          <a:xfrm>
            <a:off x="515889" y="668501"/>
            <a:ext cx="2909688" cy="707886"/>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US" sz="4000" b="1" kern="0">
                <a:solidFill>
                  <a:srgbClr val="040AFA"/>
                </a:solidFill>
                <a:latin typeface="+mj-lt"/>
              </a:rPr>
              <a:t>Ví dụ 2</a:t>
            </a:r>
          </a:p>
        </p:txBody>
      </p:sp>
      <p:sp>
        <p:nvSpPr>
          <p:cNvPr id="15" name="TextBox 14"/>
          <p:cNvSpPr txBox="1"/>
          <p:nvPr/>
        </p:nvSpPr>
        <p:spPr>
          <a:xfrm>
            <a:off x="860603" y="1417686"/>
            <a:ext cx="6886183" cy="707886"/>
          </a:xfrm>
          <a:prstGeom prst="rect">
            <a:avLst/>
          </a:prstGeom>
          <a:noFill/>
        </p:spPr>
        <p:txBody>
          <a:bodyPr wrap="square" rtlCol="0">
            <a:spAutoFit/>
          </a:bodyPr>
          <a:lstStyle/>
          <a:p>
            <a:r>
              <a:rPr lang="en-US" sz="4000">
                <a:solidFill>
                  <a:srgbClr val="040AFA"/>
                </a:solidFill>
                <a:latin typeface="+mj-lt"/>
              </a:rPr>
              <a:t>a) Chỉ ra hai số là bội của 7</a:t>
            </a:r>
          </a:p>
        </p:txBody>
      </p:sp>
      <p:sp>
        <p:nvSpPr>
          <p:cNvPr id="17" name="TextBox 16"/>
          <p:cNvSpPr txBox="1"/>
          <p:nvPr/>
        </p:nvSpPr>
        <p:spPr>
          <a:xfrm>
            <a:off x="860603" y="2146748"/>
            <a:ext cx="7537332" cy="707886"/>
          </a:xfrm>
          <a:prstGeom prst="rect">
            <a:avLst/>
          </a:prstGeom>
          <a:noFill/>
        </p:spPr>
        <p:txBody>
          <a:bodyPr wrap="square" rtlCol="0">
            <a:spAutoFit/>
          </a:bodyPr>
          <a:lstStyle/>
          <a:p>
            <a:r>
              <a:rPr lang="en-US" sz="4000">
                <a:solidFill>
                  <a:srgbClr val="040AFA"/>
                </a:solidFill>
                <a:latin typeface="+mj-lt"/>
              </a:rPr>
              <a:t>b) Chỉ ra hai số là ước của 12</a:t>
            </a:r>
          </a:p>
        </p:txBody>
      </p:sp>
      <p:sp>
        <p:nvSpPr>
          <p:cNvPr id="18" name="Rectangle 17"/>
          <p:cNvSpPr/>
          <p:nvPr/>
        </p:nvSpPr>
        <p:spPr>
          <a:xfrm>
            <a:off x="860603" y="2940652"/>
            <a:ext cx="10370902" cy="1938992"/>
          </a:xfrm>
          <a:prstGeom prst="rect">
            <a:avLst/>
          </a:prstGeom>
          <a:noFill/>
          <a:scene3d>
            <a:camera prst="orthographicFront"/>
            <a:lightRig rig="threePt" dir="t"/>
          </a:scene3d>
          <a:sp3d>
            <a:bevelT prst="convex"/>
          </a:sp3d>
        </p:spPr>
        <p:txBody>
          <a:bodyPr wrap="square">
            <a:spAutoFit/>
          </a:bodyPr>
          <a:lstStyle/>
          <a:p>
            <a:pPr algn="just"/>
            <a:r>
              <a:rPr lang="en-US" sz="4000" b="1">
                <a:solidFill>
                  <a:srgbClr val="FF3399"/>
                </a:solidFill>
                <a:latin typeface="+mj-lt"/>
                <a:ea typeface="Calibri" panose="020F0502020204030204" pitchFamily="34" charset="0"/>
                <a:cs typeface="Times New Roman" panose="02020603050405020304" pitchFamily="18" charset="0"/>
              </a:rPr>
              <a:t>Luyện tập 1: </a:t>
            </a:r>
            <a:r>
              <a:rPr lang="en-US" sz="4000">
                <a:solidFill>
                  <a:srgbClr val="FF3399"/>
                </a:solidFill>
                <a:latin typeface="+mj-lt"/>
                <a:ea typeface="Calibri" panose="020F0502020204030204" pitchFamily="34" charset="0"/>
                <a:cs typeface="Times New Roman" panose="02020603050405020304" pitchFamily="18" charset="0"/>
              </a:rPr>
              <a:t>Viết ngày và tháng sinh của mình dưới dạng ngày m tháng </a:t>
            </a:r>
            <a:r>
              <a:rPr lang="en-US" sz="4000" smtClean="0">
                <a:solidFill>
                  <a:srgbClr val="FF3399"/>
                </a:solidFill>
                <a:latin typeface="+mj-lt"/>
                <a:ea typeface="Calibri" panose="020F0502020204030204" pitchFamily="34" charset="0"/>
                <a:cs typeface="Times New Roman" panose="02020603050405020304" pitchFamily="18" charset="0"/>
              </a:rPr>
              <a:t>n. </a:t>
            </a:r>
            <a:r>
              <a:rPr lang="en-US" sz="4000">
                <a:solidFill>
                  <a:srgbClr val="FF3399"/>
                </a:solidFill>
                <a:latin typeface="+mj-lt"/>
                <a:ea typeface="Calibri" panose="020F0502020204030204" pitchFamily="34" charset="0"/>
                <a:cs typeface="Times New Roman" panose="02020603050405020304" pitchFamily="18" charset="0"/>
              </a:rPr>
              <a:t>Viết một ước của m và hai bội của n.</a:t>
            </a: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773" y="5146593"/>
            <a:ext cx="1662863" cy="1629605"/>
          </a:xfrm>
          <a:prstGeom prst="rect">
            <a:avLst/>
          </a:prstGeom>
        </p:spPr>
      </p:pic>
      <p:sp>
        <p:nvSpPr>
          <p:cNvPr id="2" name="TextBox 1"/>
          <p:cNvSpPr txBox="1"/>
          <p:nvPr/>
        </p:nvSpPr>
        <p:spPr>
          <a:xfrm>
            <a:off x="1970733" y="6067216"/>
            <a:ext cx="7912577" cy="707886"/>
          </a:xfrm>
          <a:prstGeom prst="rect">
            <a:avLst/>
          </a:prstGeom>
          <a:noFill/>
        </p:spPr>
        <p:txBody>
          <a:bodyPr wrap="square" rtlCol="0">
            <a:spAutoFit/>
          </a:bodyPr>
          <a:lstStyle/>
          <a:p>
            <a:r>
              <a:rPr lang="en-US" sz="2000" i="1" smtClean="0">
                <a:solidFill>
                  <a:srgbClr val="CC3399"/>
                </a:solidFill>
                <a:latin typeface="+mj-lt"/>
                <a:cs typeface="Times New Roman" panose="02020603050405020304" pitchFamily="18" charset="0"/>
              </a:rPr>
              <a:t>Hoạt động cặp đôi làm VD2 và LT1.</a:t>
            </a:r>
          </a:p>
          <a:p>
            <a:r>
              <a:rPr lang="en-US" sz="2000" i="1" smtClean="0">
                <a:solidFill>
                  <a:srgbClr val="CC3399"/>
                </a:solidFill>
                <a:latin typeface="+mj-lt"/>
                <a:cs typeface="Times New Roman" panose="02020603050405020304" pitchFamily="18" charset="0"/>
              </a:rPr>
              <a:t>Từ ví dụ 2, nhấn mạnh điều kiện để a là bội của b và b là ước của a.</a:t>
            </a:r>
          </a:p>
        </p:txBody>
      </p:sp>
    </p:spTree>
    <p:extLst>
      <p:ext uri="{BB962C8B-B14F-4D97-AF65-F5344CB8AC3E}">
        <p14:creationId xmlns:p14="http://schemas.microsoft.com/office/powerpoint/2010/main" val="270509014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BA817-A03C-4EA3-86C4-6E42BD37F523}">
  <ds:schemaRefs>
    <ds:schemaRef ds:uri="http://schemas.microsoft.com/sharepoint/v3/contenttype/forms"/>
  </ds:schemaRefs>
</ds:datastoreItem>
</file>

<file path=customXml/itemProps2.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Lab safety</Template>
  <TotalTime>964</TotalTime>
  <Words>973</Words>
  <Application>Microsoft Office PowerPoint</Application>
  <PresentationFormat>Widescreen</PresentationFormat>
  <Paragraphs>133</Paragraphs>
  <Slides>18</Slides>
  <Notes>5</Notes>
  <HiddenSlides>0</HiddenSlides>
  <MMClips>4</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5" baseType="lpstr">
      <vt:lpstr>Arial</vt:lpstr>
      <vt:lpstr>Calibri</vt:lpstr>
      <vt:lpstr>Rockwell</vt:lpstr>
      <vt:lpstr>Tahoma</vt:lpstr>
      <vt:lpstr>Times New Roman</vt:lpstr>
      <vt:lpstr>Office Theme</vt:lpstr>
      <vt:lpstr>Equation</vt:lpstr>
      <vt:lpstr>Quan hệ chia hết. Tính chất chia hết (tiết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Ánh Tuyết</cp:lastModifiedBy>
  <cp:revision>65</cp:revision>
  <dcterms:created xsi:type="dcterms:W3CDTF">2021-06-07T13:44:30Z</dcterms:created>
  <dcterms:modified xsi:type="dcterms:W3CDTF">2021-07-28T12:06:28Z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