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1" r:id="rId4"/>
    <p:sldId id="264" r:id="rId5"/>
    <p:sldId id="259" r:id="rId6"/>
    <p:sldId id="270" r:id="rId7"/>
    <p:sldId id="263" r:id="rId8"/>
    <p:sldId id="284" r:id="rId9"/>
    <p:sldId id="277" r:id="rId10"/>
    <p:sldId id="278" r:id="rId11"/>
    <p:sldId id="279" r:id="rId12"/>
    <p:sldId id="281" r:id="rId13"/>
    <p:sldId id="282" r:id="rId14"/>
    <p:sldId id="280" r:id="rId15"/>
    <p:sldId id="27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0066FF"/>
    <a:srgbClr val="99FF99"/>
    <a:srgbClr val="99F4F9"/>
    <a:srgbClr val="FED2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64" autoAdjust="0"/>
    <p:restoredTop sz="94660"/>
  </p:normalViewPr>
  <p:slideViewPr>
    <p:cSldViewPr snapToGrid="0">
      <p:cViewPr varScale="1">
        <p:scale>
          <a:sx n="84" d="100"/>
          <a:sy n="84" d="100"/>
        </p:scale>
        <p:origin x="90" y="4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425590746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3128254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2760649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8449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1317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4225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7738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92577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0214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2372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862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93354660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4694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218764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D8C1A1-7C28-4AF8-99D8-605615452241}" type="datetimeFigureOut">
              <a:rPr lang="en-US" smtClean="0"/>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3276087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D8C1A1-7C28-4AF8-99D8-605615452241}" type="datetimeFigureOut">
              <a:rPr lang="en-US" smtClean="0"/>
              <a:t>7/29/2021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87194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D8C1A1-7C28-4AF8-99D8-605615452241}" type="datetimeFigureOut">
              <a:rPr lang="en-US" smtClean="0"/>
              <a:t>7/29/2021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2988904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D8C1A1-7C28-4AF8-99D8-605615452241}" type="datetimeFigureOut">
              <a:rPr lang="en-US" smtClean="0"/>
              <a:t>7/29/2021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130616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D8C1A1-7C28-4AF8-99D8-605615452241}" type="datetimeFigureOut">
              <a:rPr lang="en-US" smtClean="0"/>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656790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D8C1A1-7C28-4AF8-99D8-605615452241}" type="datetimeFigureOut">
              <a:rPr lang="en-US" smtClean="0"/>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5844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2.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D8C1A1-7C28-4AF8-99D8-605615452241}" type="datetimeFigureOut">
              <a:rPr lang="en-US" smtClean="0"/>
              <a:t>7/29/2021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18F26-2CDC-4645-A769-64BD348E7C35}" type="slidenum">
              <a:rPr lang="en-US" smtClean="0"/>
              <a:t>‹#›</a:t>
            </a:fld>
            <a:endParaRPr lang="en-US"/>
          </a:p>
        </p:txBody>
      </p:sp>
    </p:spTree>
    <p:extLst>
      <p:ext uri="{BB962C8B-B14F-4D97-AF65-F5344CB8AC3E}">
        <p14:creationId xmlns:p14="http://schemas.microsoft.com/office/powerpoint/2010/main" val="757742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2975069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3.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3.bin"/><Relationship Id="rId5" Type="http://schemas.openxmlformats.org/officeDocument/2006/relationships/image" Target="../media/image32.wmf"/><Relationship Id="rId4" Type="http://schemas.openxmlformats.org/officeDocument/2006/relationships/oleObject" Target="../embeddings/oleObject12.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4.wmf"/></Relationships>
</file>

<file path=ppt/slides/_rels/slide12.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39.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6.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18.bin"/><Relationship Id="rId14" Type="http://schemas.openxmlformats.org/officeDocument/2006/relationships/image" Target="../media/image40.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NUL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4.wmf"/><Relationship Id="rId3" Type="http://schemas.openxmlformats.org/officeDocument/2006/relationships/image" Target="../media/image16.PNG"/><Relationship Id="rId7" Type="http://schemas.openxmlformats.org/officeDocument/2006/relationships/image" Target="../media/image11.wmf"/><Relationship Id="rId12"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3.wmf"/><Relationship Id="rId5" Type="http://schemas.openxmlformats.org/officeDocument/2006/relationships/image" Target="../media/image10.wmf"/><Relationship Id="rId15" Type="http://schemas.openxmlformats.org/officeDocument/2006/relationships/image" Target="../media/image15.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2.wmf"/><Relationship Id="rId1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9.wmf"/><Relationship Id="rId5" Type="http://schemas.openxmlformats.org/officeDocument/2006/relationships/oleObject" Target="../embeddings/oleObject10.bin"/><Relationship Id="rId4" Type="http://schemas.openxmlformats.org/officeDocument/2006/relationships/image" Target="../media/image28.wmf"/><Relationship Id="rId9"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id="{F4B5F415-7490-4054-85B4-10F7AE6D3385}"/>
              </a:ext>
            </a:extLst>
          </p:cNvPr>
          <p:cNvSpPr>
            <a:spLocks noGrp="1"/>
          </p:cNvSpPr>
          <p:nvPr>
            <p:ph type="ctrTitle"/>
          </p:nvPr>
        </p:nvSpPr>
        <p:spPr>
          <a:xfrm>
            <a:off x="262360" y="2980930"/>
            <a:ext cx="11809826" cy="1407997"/>
          </a:xfrm>
        </p:spPr>
        <p:txBody>
          <a:bodyPr anchor="ctr">
            <a:noAutofit/>
          </a:bodyPr>
          <a:lstStyle/>
          <a:p>
            <a:r>
              <a:rPr lang="en-US" sz="5000" b="1" smtClean="0">
                <a:solidFill>
                  <a:srgbClr val="FFFF00"/>
                </a:solidFill>
                <a:cs typeface="Times New Roman" panose="02020603050405020304" pitchFamily="18" charset="0"/>
              </a:rPr>
              <a:t>Quan hệ chia hết. Tính chất chia hết </a:t>
            </a:r>
            <a:br>
              <a:rPr lang="en-US" sz="5000" b="1" smtClean="0">
                <a:solidFill>
                  <a:srgbClr val="FFFF00"/>
                </a:solidFill>
                <a:cs typeface="Times New Roman" panose="02020603050405020304" pitchFamily="18" charset="0"/>
              </a:rPr>
            </a:br>
            <a:r>
              <a:rPr lang="en-US" sz="5000" b="1" smtClean="0">
                <a:solidFill>
                  <a:srgbClr val="FFFF00"/>
                </a:solidFill>
                <a:cs typeface="Times New Roman" panose="02020603050405020304" pitchFamily="18" charset="0"/>
              </a:rPr>
              <a:t>(tiết 4)</a:t>
            </a:r>
            <a:endParaRPr lang="en-US" sz="5000" b="1" dirty="0">
              <a:solidFill>
                <a:srgbClr val="FFFF00"/>
              </a:solidFill>
              <a:cs typeface="Times New Roman" panose="02020603050405020304" pitchFamily="18" charset="0"/>
            </a:endParaRP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2062462" y="5106893"/>
            <a:ext cx="7949329" cy="746370"/>
          </a:xfrm>
        </p:spPr>
        <p:txBody>
          <a:bodyPr anchor="ctr">
            <a:normAutofit/>
          </a:bodyPr>
          <a:lstStyle/>
          <a:p>
            <a:r>
              <a:rPr lang="en-US" sz="2800">
                <a:solidFill>
                  <a:schemeClr val="bg1"/>
                </a:solidFill>
                <a:latin typeface="+mj-lt"/>
                <a:ea typeface="Tahoma" panose="020B0604030504040204" pitchFamily="34" charset="0"/>
                <a:cs typeface="Times New Roman" panose="02020603050405020304" pitchFamily="18" charset="0"/>
              </a:rPr>
              <a:t>Giáo </a:t>
            </a:r>
            <a:r>
              <a:rPr lang="en-US" sz="2800" smtClean="0">
                <a:solidFill>
                  <a:schemeClr val="bg1"/>
                </a:solidFill>
                <a:latin typeface="+mj-lt"/>
                <a:ea typeface="Tahoma" panose="020B0604030504040204" pitchFamily="34" charset="0"/>
                <a:cs typeface="Times New Roman" panose="02020603050405020304" pitchFamily="18" charset="0"/>
              </a:rPr>
              <a:t>viên: Lê Thị Ánh Tuyết</a:t>
            </a:r>
            <a:endParaRPr lang="en-US" sz="2800" dirty="0">
              <a:solidFill>
                <a:schemeClr val="bg1"/>
              </a:solidFill>
              <a:latin typeface="+mj-lt"/>
              <a:ea typeface="Tahoma" panose="020B0604030504040204" pitchFamily="34" charset="0"/>
              <a:cs typeface="Times New Roman" panose="02020603050405020304" pitchFamily="18" charset="0"/>
            </a:endParaRPr>
          </a:p>
        </p:txBody>
      </p:sp>
      <p:pic>
        <p:nvPicPr>
          <p:cNvPr id="7" name="1" descr="Clipboard">
            <a:extLst>
              <a:ext uri="{FF2B5EF4-FFF2-40B4-BE49-F238E27FC236}">
                <a16:creationId xmlns:a16="http://schemas.microsoft.com/office/drawing/2014/main" id="{2A123BD8-A09C-49C0-98E8-54B55610A9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rot="631394">
            <a:off x="-685842" y="3883013"/>
            <a:ext cx="3194131" cy="3194131"/>
          </a:xfrm>
          <a:prstGeom prst="rect">
            <a:avLst/>
          </a:prstGeom>
        </p:spPr>
      </p:pic>
      <p:sp>
        <p:nvSpPr>
          <p:cNvPr id="8" name="Subtitle 2">
            <a:extLst>
              <a:ext uri="{FF2B5EF4-FFF2-40B4-BE49-F238E27FC236}">
                <a16:creationId xmlns:a16="http://schemas.microsoft.com/office/drawing/2014/main" id="{CF2EB805-B981-47B9-9661-CF05DB551677}"/>
              </a:ext>
            </a:extLst>
          </p:cNvPr>
          <p:cNvSpPr txBox="1">
            <a:spLocks/>
          </p:cNvSpPr>
          <p:nvPr/>
        </p:nvSpPr>
        <p:spPr>
          <a:xfrm>
            <a:off x="262360" y="160893"/>
            <a:ext cx="6563443" cy="1023569"/>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a:solidFill>
                  <a:schemeClr val="bg1"/>
                </a:solidFill>
                <a:latin typeface="+mj-lt"/>
                <a:ea typeface="Tahoma" panose="020B0604030504040204" pitchFamily="34" charset="0"/>
                <a:cs typeface="Times New Roman" panose="02020603050405020304" pitchFamily="18" charset="0"/>
              </a:rPr>
              <a:t>    PHÒNG </a:t>
            </a:r>
            <a:r>
              <a:rPr lang="en-US" sz="2800" smtClean="0">
                <a:solidFill>
                  <a:schemeClr val="bg1"/>
                </a:solidFill>
                <a:latin typeface="+mj-lt"/>
                <a:ea typeface="Tahoma" panose="020B0604030504040204" pitchFamily="34" charset="0"/>
                <a:cs typeface="Times New Roman" panose="02020603050405020304" pitchFamily="18" charset="0"/>
              </a:rPr>
              <a:t>GD&amp;ĐT</a:t>
            </a:r>
            <a:r>
              <a:rPr lang="en-US" sz="2800">
                <a:solidFill>
                  <a:schemeClr val="bg1"/>
                </a:solidFill>
                <a:latin typeface="+mj-lt"/>
                <a:ea typeface="Tahoma" panose="020B0604030504040204" pitchFamily="34" charset="0"/>
                <a:cs typeface="Times New Roman" panose="02020603050405020304" pitchFamily="18" charset="0"/>
              </a:rPr>
              <a:t> </a:t>
            </a:r>
            <a:r>
              <a:rPr lang="en-US" sz="2800" smtClean="0">
                <a:solidFill>
                  <a:schemeClr val="bg1"/>
                </a:solidFill>
                <a:latin typeface="+mj-lt"/>
                <a:ea typeface="Tahoma" panose="020B0604030504040204" pitchFamily="34" charset="0"/>
                <a:cs typeface="Times New Roman" panose="02020603050405020304" pitchFamily="18" charset="0"/>
              </a:rPr>
              <a:t>CẦN GIUỘC</a:t>
            </a:r>
            <a:endParaRPr lang="en-US" sz="2800">
              <a:solidFill>
                <a:schemeClr val="bg1"/>
              </a:solidFill>
              <a:latin typeface="+mj-lt"/>
              <a:ea typeface="Tahoma" panose="020B0604030504040204" pitchFamily="34" charset="0"/>
              <a:cs typeface="Times New Roman" panose="02020603050405020304" pitchFamily="18" charset="0"/>
            </a:endParaRPr>
          </a:p>
          <a:p>
            <a:r>
              <a:rPr lang="en-US" sz="2800">
                <a:solidFill>
                  <a:schemeClr val="bg1"/>
                </a:solidFill>
                <a:latin typeface="+mj-lt"/>
                <a:ea typeface="Tahoma" panose="020B0604030504040204" pitchFamily="34" charset="0"/>
                <a:cs typeface="Times New Roman" panose="02020603050405020304" pitchFamily="18" charset="0"/>
              </a:rPr>
              <a:t>TRƯỜNG THCS </a:t>
            </a:r>
            <a:r>
              <a:rPr lang="en-US" sz="2800" smtClean="0">
                <a:solidFill>
                  <a:schemeClr val="bg1"/>
                </a:solidFill>
                <a:latin typeface="+mj-lt"/>
                <a:ea typeface="Tahoma" panose="020B0604030504040204" pitchFamily="34" charset="0"/>
                <a:cs typeface="Times New Roman" panose="02020603050405020304" pitchFamily="18" charset="0"/>
              </a:rPr>
              <a:t>PHƯỚC VĨNH ĐÔNG</a:t>
            </a:r>
            <a:endParaRPr lang="en-US" sz="2800" dirty="0">
              <a:solidFill>
                <a:schemeClr val="bg1"/>
              </a:solidFill>
              <a:latin typeface="+mj-lt"/>
              <a:ea typeface="Tahoma" panose="020B0604030504040204" pitchFamily="34" charset="0"/>
              <a:cs typeface="Times New Roman" panose="02020603050405020304" pitchFamily="18" charset="0"/>
            </a:endParaRPr>
          </a:p>
        </p:txBody>
      </p:sp>
      <p:sp>
        <p:nvSpPr>
          <p:cNvPr id="9" name="!!1">
            <a:extLst>
              <a:ext uri="{FF2B5EF4-FFF2-40B4-BE49-F238E27FC236}">
                <a16:creationId xmlns:a16="http://schemas.microsoft.com/office/drawing/2014/main" id="{0E246211-C9C9-4B3E-9DDF-914AB989AE93}"/>
              </a:ext>
            </a:extLst>
          </p:cNvPr>
          <p:cNvSpPr txBox="1"/>
          <p:nvPr/>
        </p:nvSpPr>
        <p:spPr>
          <a:xfrm>
            <a:off x="4397104" y="2138683"/>
            <a:ext cx="3330220" cy="861774"/>
          </a:xfrm>
          <a:prstGeom prst="rect">
            <a:avLst/>
          </a:prstGeom>
          <a:noFill/>
        </p:spPr>
        <p:txBody>
          <a:bodyPr wrap="square">
            <a:spAutoFit/>
          </a:bodyPr>
          <a:lstStyle/>
          <a:p>
            <a:pPr algn="ctr"/>
            <a:r>
              <a:rPr lang="en-US" sz="4800" b="1" smtClean="0">
                <a:solidFill>
                  <a:srgbClr val="FFFF00"/>
                </a:solidFill>
                <a:latin typeface="+mj-lt"/>
                <a:cs typeface="Times New Roman" panose="02020603050405020304" pitchFamily="18" charset="0"/>
              </a:rPr>
              <a:t>S6-C1-T….</a:t>
            </a:r>
            <a:endParaRPr lang="en-US" sz="4800">
              <a:solidFill>
                <a:srgbClr val="FFFF00"/>
              </a:solidFill>
              <a:latin typeface="+mj-lt"/>
            </a:endParaRPr>
          </a:p>
        </p:txBody>
      </p:sp>
    </p:spTree>
    <p:extLst>
      <p:ext uri="{BB962C8B-B14F-4D97-AF65-F5344CB8AC3E}">
        <p14:creationId xmlns:p14="http://schemas.microsoft.com/office/powerpoint/2010/main" val="19123572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4EF09CF-3362-453A-9463-F6669A9D3E01}"/>
              </a:ext>
            </a:extLst>
          </p:cNvPr>
          <p:cNvGrpSpPr/>
          <p:nvPr/>
        </p:nvGrpSpPr>
        <p:grpSpPr>
          <a:xfrm rot="13033909">
            <a:off x="-1860192" y="-3620150"/>
            <a:ext cx="3136324" cy="6858000"/>
            <a:chOff x="9055676" y="0"/>
            <a:chExt cx="3136324" cy="6858000"/>
          </a:xfrm>
        </p:grpSpPr>
        <p:sp>
          <p:nvSpPr>
            <p:cNvPr id="13" name="Rectangle 1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ounded Rectangle 8"/>
          <p:cNvSpPr/>
          <p:nvPr/>
        </p:nvSpPr>
        <p:spPr>
          <a:xfrm>
            <a:off x="7319120" y="0"/>
            <a:ext cx="4723723" cy="7782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HOẠT ĐỘNG LUYỆN TẬP</a:t>
            </a:r>
            <a:endParaRPr lang="en-US" sz="2800" b="1"/>
          </a:p>
        </p:txBody>
      </p:sp>
      <p:sp>
        <p:nvSpPr>
          <p:cNvPr id="25" name="TextBox 24"/>
          <p:cNvSpPr txBox="1"/>
          <p:nvPr/>
        </p:nvSpPr>
        <p:spPr>
          <a:xfrm>
            <a:off x="1283178" y="414969"/>
            <a:ext cx="4572126" cy="584775"/>
          </a:xfrm>
          <a:prstGeom prst="rect">
            <a:avLst/>
          </a:prstGeom>
          <a:noFill/>
        </p:spPr>
        <p:txBody>
          <a:bodyPr wrap="square" rtlCol="0">
            <a:spAutoFit/>
          </a:bodyPr>
          <a:lstStyle/>
          <a:p>
            <a:r>
              <a:rPr lang="en-US" sz="3200" b="1" smtClean="0">
                <a:solidFill>
                  <a:srgbClr val="0070C0"/>
                </a:solidFill>
              </a:rPr>
              <a:t>Bài tập 8 SGK trang 34</a:t>
            </a:r>
            <a:endParaRPr lang="en-US" sz="3200" b="1">
              <a:solidFill>
                <a:srgbClr val="0070C0"/>
              </a:solidFill>
            </a:endParaRPr>
          </a:p>
        </p:txBody>
      </p:sp>
      <p:sp>
        <p:nvSpPr>
          <p:cNvPr id="26" name="Rectangle 25"/>
          <p:cNvSpPr/>
          <p:nvPr/>
        </p:nvSpPr>
        <p:spPr>
          <a:xfrm>
            <a:off x="2170896" y="6406206"/>
            <a:ext cx="1890261" cy="369332"/>
          </a:xfrm>
          <a:prstGeom prst="rect">
            <a:avLst/>
          </a:prstGeom>
        </p:spPr>
        <p:txBody>
          <a:bodyPr wrap="none">
            <a:spAutoFit/>
          </a:bodyPr>
          <a:lstStyle/>
          <a:p>
            <a:r>
              <a:rPr lang="en-US" i="1" smtClean="0">
                <a:solidFill>
                  <a:srgbClr val="CC0099"/>
                </a:solidFill>
              </a:rPr>
              <a:t>Hoạt động nhóm</a:t>
            </a: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58364"/>
            <a:ext cx="2170896" cy="1283257"/>
          </a:xfrm>
          <a:prstGeom prst="rect">
            <a:avLst/>
          </a:prstGeom>
        </p:spPr>
      </p:pic>
      <p:sp>
        <p:nvSpPr>
          <p:cNvPr id="3" name="TextBox 2"/>
          <p:cNvSpPr txBox="1"/>
          <p:nvPr/>
        </p:nvSpPr>
        <p:spPr>
          <a:xfrm>
            <a:off x="2853342" y="1582328"/>
            <a:ext cx="6190711" cy="646331"/>
          </a:xfrm>
          <a:prstGeom prst="rect">
            <a:avLst/>
          </a:prstGeom>
          <a:noFill/>
        </p:spPr>
        <p:txBody>
          <a:bodyPr wrap="square" rtlCol="0">
            <a:spAutoFit/>
          </a:bodyPr>
          <a:lstStyle/>
          <a:p>
            <a:r>
              <a:rPr lang="en-US" sz="3600" smtClean="0"/>
              <a:t>Số bánh mỗi lần nướng là:</a:t>
            </a:r>
            <a:endParaRPr lang="en-US" sz="3600"/>
          </a:p>
        </p:txBody>
      </p:sp>
      <p:grpSp>
        <p:nvGrpSpPr>
          <p:cNvPr id="28" name="Group 27"/>
          <p:cNvGrpSpPr/>
          <p:nvPr/>
        </p:nvGrpSpPr>
        <p:grpSpPr>
          <a:xfrm>
            <a:off x="4492481" y="2228659"/>
            <a:ext cx="3450610" cy="646331"/>
            <a:chOff x="1963290" y="1849123"/>
            <a:chExt cx="3450610" cy="646331"/>
          </a:xfrm>
        </p:grpSpPr>
        <p:graphicFrame>
          <p:nvGraphicFramePr>
            <p:cNvPr id="4" name="Object 3"/>
            <p:cNvGraphicFramePr>
              <a:graphicFrameLocks noChangeAspect="1"/>
            </p:cNvGraphicFramePr>
            <p:nvPr>
              <p:extLst>
                <p:ext uri="{D42A27DB-BD31-4B8C-83A1-F6EECF244321}">
                  <p14:modId xmlns:p14="http://schemas.microsoft.com/office/powerpoint/2010/main" val="1458633259"/>
                </p:ext>
              </p:extLst>
            </p:nvPr>
          </p:nvGraphicFramePr>
          <p:xfrm>
            <a:off x="1963290" y="2037160"/>
            <a:ext cx="1689100" cy="393700"/>
          </p:xfrm>
          <a:graphic>
            <a:graphicData uri="http://schemas.openxmlformats.org/presentationml/2006/ole">
              <mc:AlternateContent xmlns:mc="http://schemas.openxmlformats.org/markup-compatibility/2006">
                <mc:Choice xmlns:v="urn:schemas-microsoft-com:vml" Requires="v">
                  <p:oleObj spid="_x0000_s13397" name="Equation" r:id="rId4" imgW="1688760" imgH="393480" progId="Equation.DSMT4">
                    <p:embed/>
                  </p:oleObj>
                </mc:Choice>
                <mc:Fallback>
                  <p:oleObj name="Equation" r:id="rId4" imgW="1688760" imgH="393480" progId="Equation.DSMT4">
                    <p:embed/>
                    <p:pic>
                      <p:nvPicPr>
                        <p:cNvPr id="0" name=""/>
                        <p:cNvPicPr/>
                        <p:nvPr/>
                      </p:nvPicPr>
                      <p:blipFill>
                        <a:blip r:embed="rId5"/>
                        <a:stretch>
                          <a:fillRect/>
                        </a:stretch>
                      </p:blipFill>
                      <p:spPr>
                        <a:xfrm>
                          <a:off x="1963290" y="2037160"/>
                          <a:ext cx="1689100" cy="393700"/>
                        </a:xfrm>
                        <a:prstGeom prst="rect">
                          <a:avLst/>
                        </a:prstGeom>
                      </p:spPr>
                    </p:pic>
                  </p:oleObj>
                </mc:Fallback>
              </mc:AlternateContent>
            </a:graphicData>
          </a:graphic>
        </p:graphicFrame>
        <p:sp>
          <p:nvSpPr>
            <p:cNvPr id="18" name="TextBox 17"/>
            <p:cNvSpPr txBox="1"/>
            <p:nvPr/>
          </p:nvSpPr>
          <p:spPr>
            <a:xfrm>
              <a:off x="3764615" y="1849123"/>
              <a:ext cx="1649285" cy="646331"/>
            </a:xfrm>
            <a:prstGeom prst="rect">
              <a:avLst/>
            </a:prstGeom>
            <a:noFill/>
          </p:spPr>
          <p:txBody>
            <a:bodyPr wrap="square" rtlCol="0">
              <a:spAutoFit/>
            </a:bodyPr>
            <a:lstStyle/>
            <a:p>
              <a:r>
                <a:rPr lang="en-US" sz="3600" smtClean="0"/>
                <a:t>(chiếc)</a:t>
              </a:r>
              <a:endParaRPr lang="en-US" sz="3600"/>
            </a:p>
          </p:txBody>
        </p:sp>
      </p:grpSp>
      <p:grpSp>
        <p:nvGrpSpPr>
          <p:cNvPr id="30" name="Group 29"/>
          <p:cNvGrpSpPr/>
          <p:nvPr/>
        </p:nvGrpSpPr>
        <p:grpSpPr>
          <a:xfrm>
            <a:off x="2307083" y="2998524"/>
            <a:ext cx="9346653" cy="646331"/>
            <a:chOff x="2307083" y="2998524"/>
            <a:chExt cx="9346653" cy="646331"/>
          </a:xfrm>
        </p:grpSpPr>
        <p:sp>
          <p:nvSpPr>
            <p:cNvPr id="29" name="TextBox 28"/>
            <p:cNvSpPr txBox="1"/>
            <p:nvPr/>
          </p:nvSpPr>
          <p:spPr>
            <a:xfrm>
              <a:off x="2307083" y="2998524"/>
              <a:ext cx="9346653" cy="646331"/>
            </a:xfrm>
            <a:prstGeom prst="rect">
              <a:avLst/>
            </a:prstGeom>
            <a:noFill/>
          </p:spPr>
          <p:txBody>
            <a:bodyPr wrap="square" rtlCol="0">
              <a:spAutoFit/>
            </a:bodyPr>
            <a:lstStyle/>
            <a:p>
              <a:r>
                <a:rPr lang="en-US" sz="3600" smtClean="0"/>
                <a:t>Vì            nên người bán hàng đã đếm sai.</a:t>
              </a:r>
              <a:endParaRPr lang="en-US" sz="3600"/>
            </a:p>
          </p:txBody>
        </p:sp>
        <p:graphicFrame>
          <p:nvGraphicFramePr>
            <p:cNvPr id="19" name="Object 18"/>
            <p:cNvGraphicFramePr>
              <a:graphicFrameLocks noChangeAspect="1"/>
            </p:cNvGraphicFramePr>
            <p:nvPr>
              <p:extLst>
                <p:ext uri="{D42A27DB-BD31-4B8C-83A1-F6EECF244321}">
                  <p14:modId xmlns:p14="http://schemas.microsoft.com/office/powerpoint/2010/main" val="1533388687"/>
                </p:ext>
              </p:extLst>
            </p:nvPr>
          </p:nvGraphicFramePr>
          <p:xfrm>
            <a:off x="2934241" y="3102130"/>
            <a:ext cx="1270000" cy="419100"/>
          </p:xfrm>
          <a:graphic>
            <a:graphicData uri="http://schemas.openxmlformats.org/presentationml/2006/ole">
              <mc:AlternateContent xmlns:mc="http://schemas.openxmlformats.org/markup-compatibility/2006">
                <mc:Choice xmlns:v="urn:schemas-microsoft-com:vml" Requires="v">
                  <p:oleObj spid="_x0000_s13398" name="Equation" r:id="rId6" imgW="1269720" imgH="419040" progId="Equation.DSMT4">
                    <p:embed/>
                  </p:oleObj>
                </mc:Choice>
                <mc:Fallback>
                  <p:oleObj name="Equation" r:id="rId6" imgW="1269720" imgH="419040" progId="Equation.DSMT4">
                    <p:embed/>
                    <p:pic>
                      <p:nvPicPr>
                        <p:cNvPr id="0" name=""/>
                        <p:cNvPicPr/>
                        <p:nvPr/>
                      </p:nvPicPr>
                      <p:blipFill>
                        <a:blip r:embed="rId7"/>
                        <a:stretch>
                          <a:fillRect/>
                        </a:stretch>
                      </p:blipFill>
                      <p:spPr>
                        <a:xfrm>
                          <a:off x="2934241" y="3102130"/>
                          <a:ext cx="1270000" cy="419100"/>
                        </a:xfrm>
                        <a:prstGeom prst="rect">
                          <a:avLst/>
                        </a:prstGeom>
                      </p:spPr>
                    </p:pic>
                  </p:oleObj>
                </mc:Fallback>
              </mc:AlternateContent>
            </a:graphicData>
          </a:graphic>
        </p:graphicFrame>
      </p:grpSp>
    </p:spTree>
    <p:extLst>
      <p:ext uri="{BB962C8B-B14F-4D97-AF65-F5344CB8AC3E}">
        <p14:creationId xmlns:p14="http://schemas.microsoft.com/office/powerpoint/2010/main" val="25200603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94179" y="318221"/>
            <a:ext cx="4377447" cy="646331"/>
          </a:xfrm>
          <a:prstGeom prst="rect">
            <a:avLst/>
          </a:prstGeom>
          <a:solidFill>
            <a:schemeClr val="accent6">
              <a:lumMod val="20000"/>
              <a:lumOff val="80000"/>
            </a:schemeClr>
          </a:solidFill>
          <a:scene3d>
            <a:camera prst="orthographicFront"/>
            <a:lightRig rig="threePt" dir="t"/>
          </a:scene3d>
          <a:sp3d>
            <a:bevelT w="114300" prst="artDeco"/>
          </a:sp3d>
        </p:spPr>
        <p:txBody>
          <a:bodyPr wrap="square" rtlCol="0">
            <a:spAutoFit/>
          </a:bodyPr>
          <a:lstStyle/>
          <a:p>
            <a:pPr algn="ctr"/>
            <a:r>
              <a:rPr lang="en-US" sz="3600" b="1" smtClean="0">
                <a:solidFill>
                  <a:srgbClr val="FF0000"/>
                </a:solidFill>
              </a:rPr>
              <a:t>BÀI TẬP VỀ NHÀ</a:t>
            </a:r>
            <a:endParaRPr lang="en-US" sz="3600" b="1">
              <a:solidFill>
                <a:srgbClr val="FF0000"/>
              </a:solidFill>
            </a:endParaRPr>
          </a:p>
        </p:txBody>
      </p:sp>
      <p:grpSp>
        <p:nvGrpSpPr>
          <p:cNvPr id="6" name="Group 5"/>
          <p:cNvGrpSpPr/>
          <p:nvPr/>
        </p:nvGrpSpPr>
        <p:grpSpPr>
          <a:xfrm>
            <a:off x="1682885" y="964552"/>
            <a:ext cx="10000033" cy="5078313"/>
            <a:chOff x="642026" y="777575"/>
            <a:chExt cx="10000033" cy="5078313"/>
          </a:xfrm>
        </p:grpSpPr>
        <p:sp>
          <p:nvSpPr>
            <p:cNvPr id="4" name="Rectangle 3"/>
            <p:cNvSpPr/>
            <p:nvPr/>
          </p:nvSpPr>
          <p:spPr>
            <a:xfrm>
              <a:off x="642026" y="777575"/>
              <a:ext cx="10000033" cy="5078313"/>
            </a:xfrm>
            <a:prstGeom prst="rect">
              <a:avLst/>
            </a:prstGeom>
          </p:spPr>
          <p:txBody>
            <a:bodyPr wrap="square">
              <a:spAutoFit/>
            </a:bodyPr>
            <a:lstStyle/>
            <a:p>
              <a:pPr algn="just">
                <a:lnSpc>
                  <a:spcPct val="150000"/>
                </a:lnSpc>
                <a:spcAft>
                  <a:spcPts val="0"/>
                </a:spcAft>
              </a:pPr>
              <a:r>
                <a:rPr lang="en-US" sz="3600" b="1">
                  <a:latin typeface="+mj-lt"/>
                  <a:ea typeface="Times New Roman" panose="02020603050405020304" pitchFamily="18" charset="0"/>
                  <a:cs typeface="Times New Roman" panose="02020603050405020304" pitchFamily="18" charset="0"/>
                </a:rPr>
                <a:t>Bài 1:</a:t>
              </a:r>
              <a:r>
                <a:rPr lang="en-US" sz="3600">
                  <a:latin typeface="+mj-lt"/>
                  <a:ea typeface="Times New Roman" panose="02020603050405020304" pitchFamily="18" charset="0"/>
                  <a:cs typeface="Times New Roman" panose="02020603050405020304" pitchFamily="18" charset="0"/>
                </a:rPr>
                <a:t> </a:t>
              </a:r>
            </a:p>
            <a:p>
              <a:pPr lvl="0" algn="just">
                <a:lnSpc>
                  <a:spcPct val="150000"/>
                </a:lnSpc>
                <a:spcAft>
                  <a:spcPts val="0"/>
                </a:spcAft>
              </a:pPr>
              <a:r>
                <a:rPr lang="en-US" sz="3600" smtClean="0">
                  <a:latin typeface="+mj-lt"/>
                  <a:ea typeface="Times New Roman" panose="02020603050405020304" pitchFamily="18" charset="0"/>
                  <a:cs typeface="Times New Roman" panose="02020603050405020304" pitchFamily="18" charset="0"/>
                </a:rPr>
                <a:t>  a) Tìm </a:t>
              </a:r>
              <a:r>
                <a:rPr lang="en-US" sz="3600">
                  <a:latin typeface="+mj-lt"/>
                  <a:ea typeface="Times New Roman" panose="02020603050405020304" pitchFamily="18" charset="0"/>
                  <a:cs typeface="Times New Roman" panose="02020603050405020304" pitchFamily="18" charset="0"/>
                </a:rPr>
                <a:t>các ước của các số sau: 24, 35, 36</a:t>
              </a:r>
            </a:p>
            <a:p>
              <a:pPr lvl="0" algn="just">
                <a:lnSpc>
                  <a:spcPct val="150000"/>
                </a:lnSpc>
                <a:spcAft>
                  <a:spcPts val="0"/>
                </a:spcAft>
              </a:pPr>
              <a:r>
                <a:rPr lang="en-US" sz="3600" smtClean="0">
                  <a:latin typeface="+mj-lt"/>
                  <a:ea typeface="Times New Roman" panose="02020603050405020304" pitchFamily="18" charset="0"/>
                  <a:cs typeface="Times New Roman" panose="02020603050405020304" pitchFamily="18" charset="0"/>
                </a:rPr>
                <a:t>  b) Tìm </a:t>
              </a:r>
              <a:r>
                <a:rPr lang="en-US" sz="3600">
                  <a:latin typeface="+mj-lt"/>
                  <a:ea typeface="Times New Roman" panose="02020603050405020304" pitchFamily="18" charset="0"/>
                  <a:cs typeface="Times New Roman" panose="02020603050405020304" pitchFamily="18" charset="0"/>
                </a:rPr>
                <a:t>5 bội của các số sau: 6, 12, 24</a:t>
              </a:r>
            </a:p>
            <a:p>
              <a:pPr algn="just">
                <a:lnSpc>
                  <a:spcPct val="150000"/>
                </a:lnSpc>
                <a:spcAft>
                  <a:spcPts val="0"/>
                </a:spcAft>
              </a:pPr>
              <a:r>
                <a:rPr lang="en-US" sz="3600" b="1">
                  <a:latin typeface="+mj-lt"/>
                  <a:ea typeface="Times New Roman" panose="02020603050405020304" pitchFamily="18" charset="0"/>
                  <a:cs typeface="Times New Roman" panose="02020603050405020304" pitchFamily="18" charset="0"/>
                </a:rPr>
                <a:t>Bài 2:</a:t>
              </a:r>
              <a:r>
                <a:rPr lang="en-US" sz="3600">
                  <a:latin typeface="+mj-lt"/>
                  <a:ea typeface="Times New Roman" panose="02020603050405020304" pitchFamily="18" charset="0"/>
                  <a:cs typeface="Times New Roman" panose="02020603050405020304" pitchFamily="18" charset="0"/>
                </a:rPr>
                <a:t> Tìm số tự nhiên x, biết:</a:t>
              </a:r>
            </a:p>
            <a:p>
              <a:pPr marL="270510" algn="just">
                <a:lnSpc>
                  <a:spcPct val="150000"/>
                </a:lnSpc>
                <a:spcAft>
                  <a:spcPts val="0"/>
                </a:spcAft>
              </a:pPr>
              <a:r>
                <a:rPr lang="en-US" sz="3600" smtClean="0">
                  <a:latin typeface="+mj-lt"/>
                  <a:ea typeface="Times New Roman" panose="02020603050405020304" pitchFamily="18" charset="0"/>
                  <a:cs typeface="Times New Roman" panose="02020603050405020304" pitchFamily="18" charset="0"/>
                </a:rPr>
                <a:t>a) x </a:t>
              </a:r>
              <a:r>
                <a:rPr lang="en-US" sz="3600">
                  <a:latin typeface="+mj-lt"/>
                  <a:ea typeface="Times New Roman" panose="02020603050405020304" pitchFamily="18" charset="0"/>
                  <a:cs typeface="Times New Roman" panose="02020603050405020304" pitchFamily="18" charset="0"/>
                </a:rPr>
                <a:t>là ước của 48 và x &gt; </a:t>
              </a:r>
              <a:r>
                <a:rPr lang="en-US" sz="3600" smtClean="0">
                  <a:latin typeface="+mj-lt"/>
                  <a:ea typeface="Times New Roman" panose="02020603050405020304" pitchFamily="18" charset="0"/>
                  <a:cs typeface="Times New Roman" panose="02020603050405020304" pitchFamily="18" charset="0"/>
                </a:rPr>
                <a:t>10</a:t>
              </a:r>
            </a:p>
            <a:p>
              <a:pPr marL="270510" algn="just">
                <a:lnSpc>
                  <a:spcPct val="150000"/>
                </a:lnSpc>
                <a:spcAft>
                  <a:spcPts val="0"/>
                </a:spcAft>
              </a:pPr>
              <a:r>
                <a:rPr lang="en-US" sz="3600" smtClean="0">
                  <a:latin typeface="+mj-lt"/>
                  <a:ea typeface="Times New Roman" panose="02020603050405020304" pitchFamily="18" charset="0"/>
                  <a:cs typeface="Times New Roman" panose="02020603050405020304" pitchFamily="18" charset="0"/>
                </a:rPr>
                <a:t>b) x là bội của 12 và </a:t>
              </a:r>
              <a:endParaRPr lang="en-US" sz="3600">
                <a:latin typeface="+mj-lt"/>
                <a:ea typeface="Times New Roman" panose="02020603050405020304" pitchFamily="18" charset="0"/>
                <a:cs typeface="Times New Roman" panose="02020603050405020304" pitchFamily="18"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137722328"/>
                </p:ext>
              </p:extLst>
            </p:nvPr>
          </p:nvGraphicFramePr>
          <p:xfrm>
            <a:off x="5296981" y="5212842"/>
            <a:ext cx="2463800" cy="393700"/>
          </p:xfrm>
          <a:graphic>
            <a:graphicData uri="http://schemas.openxmlformats.org/presentationml/2006/ole">
              <mc:AlternateContent xmlns:mc="http://schemas.openxmlformats.org/markup-compatibility/2006">
                <mc:Choice xmlns:v="urn:schemas-microsoft-com:vml" Requires="v">
                  <p:oleObj spid="_x0000_s14360" name="Equation" r:id="rId3" imgW="2463480" imgH="393480" progId="Equation.DSMT4">
                    <p:embed/>
                  </p:oleObj>
                </mc:Choice>
                <mc:Fallback>
                  <p:oleObj name="Equation" r:id="rId3" imgW="2463480" imgH="393480" progId="Equation.DSMT4">
                    <p:embed/>
                    <p:pic>
                      <p:nvPicPr>
                        <p:cNvPr id="0" name=""/>
                        <p:cNvPicPr/>
                        <p:nvPr/>
                      </p:nvPicPr>
                      <p:blipFill>
                        <a:blip r:embed="rId4"/>
                        <a:stretch>
                          <a:fillRect/>
                        </a:stretch>
                      </p:blipFill>
                      <p:spPr>
                        <a:xfrm>
                          <a:off x="5296981" y="5212842"/>
                          <a:ext cx="2463800" cy="393700"/>
                        </a:xfrm>
                        <a:prstGeom prst="rect">
                          <a:avLst/>
                        </a:prstGeom>
                      </p:spPr>
                    </p:pic>
                  </p:oleObj>
                </mc:Fallback>
              </mc:AlternateContent>
            </a:graphicData>
          </a:graphic>
        </p:graphicFrame>
      </p:grpSp>
    </p:spTree>
    <p:extLst>
      <p:ext uri="{BB962C8B-B14F-4D97-AF65-F5344CB8AC3E}">
        <p14:creationId xmlns:p14="http://schemas.microsoft.com/office/powerpoint/2010/main" val="24817332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94179" y="318221"/>
            <a:ext cx="4377447" cy="646331"/>
          </a:xfrm>
          <a:prstGeom prst="rect">
            <a:avLst/>
          </a:prstGeom>
          <a:solidFill>
            <a:schemeClr val="accent6">
              <a:lumMod val="20000"/>
              <a:lumOff val="80000"/>
            </a:schemeClr>
          </a:solidFill>
          <a:scene3d>
            <a:camera prst="orthographicFront"/>
            <a:lightRig rig="threePt" dir="t"/>
          </a:scene3d>
          <a:sp3d>
            <a:bevelT w="114300" prst="artDeco"/>
          </a:sp3d>
        </p:spPr>
        <p:txBody>
          <a:bodyPr wrap="square" rtlCol="0">
            <a:spAutoFit/>
          </a:bodyPr>
          <a:lstStyle/>
          <a:p>
            <a:pPr algn="ctr"/>
            <a:r>
              <a:rPr lang="en-US" sz="3600" b="1" smtClean="0">
                <a:solidFill>
                  <a:srgbClr val="FF0000"/>
                </a:solidFill>
              </a:rPr>
              <a:t>BÀI TẬP VỀ NHÀ</a:t>
            </a:r>
            <a:endParaRPr lang="en-US" sz="3600" b="1">
              <a:solidFill>
                <a:srgbClr val="FF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356783313"/>
              </p:ext>
            </p:extLst>
          </p:nvPr>
        </p:nvGraphicFramePr>
        <p:xfrm>
          <a:off x="1951038" y="2054225"/>
          <a:ext cx="2755900" cy="482600"/>
        </p:xfrm>
        <a:graphic>
          <a:graphicData uri="http://schemas.openxmlformats.org/presentationml/2006/ole">
            <mc:AlternateContent xmlns:mc="http://schemas.openxmlformats.org/markup-compatibility/2006">
              <mc:Choice xmlns:v="urn:schemas-microsoft-com:vml" Requires="v">
                <p:oleObj spid="_x0000_s15494" name="Equation" r:id="rId3" imgW="2755800" imgH="482400" progId="Equation.DSMT4">
                  <p:embed/>
                </p:oleObj>
              </mc:Choice>
              <mc:Fallback>
                <p:oleObj name="Equation" r:id="rId3" imgW="2755800" imgH="482400" progId="Equation.DSMT4">
                  <p:embed/>
                  <p:pic>
                    <p:nvPicPr>
                      <p:cNvPr id="0" name=""/>
                      <p:cNvPicPr/>
                      <p:nvPr/>
                    </p:nvPicPr>
                    <p:blipFill>
                      <a:blip r:embed="rId4"/>
                      <a:stretch>
                        <a:fillRect/>
                      </a:stretch>
                    </p:blipFill>
                    <p:spPr>
                      <a:xfrm>
                        <a:off x="1951038" y="2054225"/>
                        <a:ext cx="2755900" cy="4826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788836412"/>
              </p:ext>
            </p:extLst>
          </p:nvPr>
        </p:nvGraphicFramePr>
        <p:xfrm>
          <a:off x="6829425" y="2054225"/>
          <a:ext cx="4254500" cy="482600"/>
        </p:xfrm>
        <a:graphic>
          <a:graphicData uri="http://schemas.openxmlformats.org/presentationml/2006/ole">
            <mc:AlternateContent xmlns:mc="http://schemas.openxmlformats.org/markup-compatibility/2006">
              <mc:Choice xmlns:v="urn:schemas-microsoft-com:vml" Requires="v">
                <p:oleObj spid="_x0000_s15495" name="Equation" r:id="rId5" imgW="4254480" imgH="482400" progId="Equation.DSMT4">
                  <p:embed/>
                </p:oleObj>
              </mc:Choice>
              <mc:Fallback>
                <p:oleObj name="Equation" r:id="rId5" imgW="4254480" imgH="482400" progId="Equation.DSMT4">
                  <p:embed/>
                  <p:pic>
                    <p:nvPicPr>
                      <p:cNvPr id="0" name=""/>
                      <p:cNvPicPr/>
                      <p:nvPr/>
                    </p:nvPicPr>
                    <p:blipFill>
                      <a:blip r:embed="rId6"/>
                      <a:stretch>
                        <a:fillRect/>
                      </a:stretch>
                    </p:blipFill>
                    <p:spPr>
                      <a:xfrm>
                        <a:off x="6829425" y="2054225"/>
                        <a:ext cx="4254500" cy="4826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018082686"/>
              </p:ext>
            </p:extLst>
          </p:nvPr>
        </p:nvGraphicFramePr>
        <p:xfrm>
          <a:off x="1944688" y="2709863"/>
          <a:ext cx="3962400" cy="482600"/>
        </p:xfrm>
        <a:graphic>
          <a:graphicData uri="http://schemas.openxmlformats.org/presentationml/2006/ole">
            <mc:AlternateContent xmlns:mc="http://schemas.openxmlformats.org/markup-compatibility/2006">
              <mc:Choice xmlns:v="urn:schemas-microsoft-com:vml" Requires="v">
                <p:oleObj spid="_x0000_s15496" name="Equation" r:id="rId7" imgW="3962160" imgH="482400" progId="Equation.DSMT4">
                  <p:embed/>
                </p:oleObj>
              </mc:Choice>
              <mc:Fallback>
                <p:oleObj name="Equation" r:id="rId7" imgW="3962160" imgH="482400" progId="Equation.DSMT4">
                  <p:embed/>
                  <p:pic>
                    <p:nvPicPr>
                      <p:cNvPr id="0" name=""/>
                      <p:cNvPicPr/>
                      <p:nvPr/>
                    </p:nvPicPr>
                    <p:blipFill>
                      <a:blip r:embed="rId8"/>
                      <a:stretch>
                        <a:fillRect/>
                      </a:stretch>
                    </p:blipFill>
                    <p:spPr>
                      <a:xfrm>
                        <a:off x="1944688" y="2709863"/>
                        <a:ext cx="3962400" cy="4826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788986957"/>
              </p:ext>
            </p:extLst>
          </p:nvPr>
        </p:nvGraphicFramePr>
        <p:xfrm>
          <a:off x="6784975" y="2703513"/>
          <a:ext cx="3098800" cy="482600"/>
        </p:xfrm>
        <a:graphic>
          <a:graphicData uri="http://schemas.openxmlformats.org/presentationml/2006/ole">
            <mc:AlternateContent xmlns:mc="http://schemas.openxmlformats.org/markup-compatibility/2006">
              <mc:Choice xmlns:v="urn:schemas-microsoft-com:vml" Requires="v">
                <p:oleObj spid="_x0000_s15497" name="Equation" r:id="rId9" imgW="3098520" imgH="482400" progId="Equation.DSMT4">
                  <p:embed/>
                </p:oleObj>
              </mc:Choice>
              <mc:Fallback>
                <p:oleObj name="Equation" r:id="rId9" imgW="3098520" imgH="482400" progId="Equation.DSMT4">
                  <p:embed/>
                  <p:pic>
                    <p:nvPicPr>
                      <p:cNvPr id="0" name=""/>
                      <p:cNvPicPr/>
                      <p:nvPr/>
                    </p:nvPicPr>
                    <p:blipFill>
                      <a:blip r:embed="rId10"/>
                      <a:stretch>
                        <a:fillRect/>
                      </a:stretch>
                    </p:blipFill>
                    <p:spPr>
                      <a:xfrm>
                        <a:off x="6784975" y="2703513"/>
                        <a:ext cx="3098800" cy="482600"/>
                      </a:xfrm>
                      <a:prstGeom prst="rect">
                        <a:avLst/>
                      </a:prstGeom>
                    </p:spPr>
                  </p:pic>
                </p:oleObj>
              </mc:Fallback>
            </mc:AlternateContent>
          </a:graphicData>
        </a:graphic>
      </p:graphicFrame>
      <p:sp>
        <p:nvSpPr>
          <p:cNvPr id="8" name="Rectangle 7"/>
          <p:cNvSpPr/>
          <p:nvPr/>
        </p:nvSpPr>
        <p:spPr>
          <a:xfrm>
            <a:off x="963553" y="964552"/>
            <a:ext cx="7487627" cy="923330"/>
          </a:xfrm>
          <a:prstGeom prst="rect">
            <a:avLst/>
          </a:prstGeom>
        </p:spPr>
        <p:txBody>
          <a:bodyPr wrap="none">
            <a:spAutoFit/>
          </a:bodyPr>
          <a:lstStyle/>
          <a:p>
            <a:pPr algn="just">
              <a:lnSpc>
                <a:spcPct val="150000"/>
              </a:lnSpc>
              <a:spcAft>
                <a:spcPts val="0"/>
              </a:spcAft>
            </a:pPr>
            <a:r>
              <a:rPr lang="en-US" sz="3600" b="1">
                <a:latin typeface="+mj-lt"/>
                <a:ea typeface="Times New Roman" panose="02020603050405020304" pitchFamily="18" charset="0"/>
                <a:cs typeface="Times New Roman" panose="02020603050405020304" pitchFamily="18" charset="0"/>
              </a:rPr>
              <a:t>Bài 3:</a:t>
            </a:r>
            <a:r>
              <a:rPr lang="en-US" sz="3600">
                <a:latin typeface="+mj-lt"/>
                <a:ea typeface="Times New Roman" panose="02020603050405020304" pitchFamily="18" charset="0"/>
                <a:cs typeface="Times New Roman" panose="02020603050405020304" pitchFamily="18" charset="0"/>
              </a:rPr>
              <a:t> Tìm các số tự nhiên x, y biết:</a:t>
            </a:r>
          </a:p>
        </p:txBody>
      </p:sp>
      <p:sp>
        <p:nvSpPr>
          <p:cNvPr id="10" name="Rectangle 9"/>
          <p:cNvSpPr/>
          <p:nvPr/>
        </p:nvSpPr>
        <p:spPr>
          <a:xfrm>
            <a:off x="963553" y="3215871"/>
            <a:ext cx="7128555" cy="820674"/>
          </a:xfrm>
          <a:prstGeom prst="rect">
            <a:avLst/>
          </a:prstGeom>
        </p:spPr>
        <p:txBody>
          <a:bodyPr wrap="none">
            <a:spAutoFit/>
          </a:bodyPr>
          <a:lstStyle/>
          <a:p>
            <a:pPr algn="just">
              <a:lnSpc>
                <a:spcPct val="150000"/>
              </a:lnSpc>
              <a:spcAft>
                <a:spcPts val="0"/>
              </a:spcAft>
            </a:pPr>
            <a:r>
              <a:rPr lang="en-US" sz="3600" b="1">
                <a:latin typeface="+mj-lt"/>
                <a:ea typeface="Times New Roman" panose="02020603050405020304" pitchFamily="18" charset="0"/>
                <a:cs typeface="Times New Roman" panose="02020603050405020304" pitchFamily="18" charset="0"/>
              </a:rPr>
              <a:t>Bài 4:</a:t>
            </a:r>
            <a:r>
              <a:rPr lang="en-US" sz="3600">
                <a:latin typeface="+mj-lt"/>
                <a:ea typeface="Times New Roman" panose="02020603050405020304" pitchFamily="18" charset="0"/>
                <a:cs typeface="Times New Roman" panose="02020603050405020304" pitchFamily="18" charset="0"/>
              </a:rPr>
              <a:t> Tìm các số tự nhiên x biết: </a:t>
            </a:r>
          </a:p>
        </p:txBody>
      </p:sp>
      <p:graphicFrame>
        <p:nvGraphicFramePr>
          <p:cNvPr id="11" name="Object 10"/>
          <p:cNvGraphicFramePr>
            <a:graphicFrameLocks noChangeAspect="1"/>
          </p:cNvGraphicFramePr>
          <p:nvPr>
            <p:extLst>
              <p:ext uri="{D42A27DB-BD31-4B8C-83A1-F6EECF244321}">
                <p14:modId xmlns:p14="http://schemas.microsoft.com/office/powerpoint/2010/main" val="2060478728"/>
              </p:ext>
            </p:extLst>
          </p:nvPr>
        </p:nvGraphicFramePr>
        <p:xfrm>
          <a:off x="1971675" y="4271963"/>
          <a:ext cx="3149600" cy="508000"/>
        </p:xfrm>
        <a:graphic>
          <a:graphicData uri="http://schemas.openxmlformats.org/presentationml/2006/ole">
            <mc:AlternateContent xmlns:mc="http://schemas.openxmlformats.org/markup-compatibility/2006">
              <mc:Choice xmlns:v="urn:schemas-microsoft-com:vml" Requires="v">
                <p:oleObj spid="_x0000_s15498" name="Equation" r:id="rId11" imgW="3149280" imgH="507960" progId="Equation.DSMT4">
                  <p:embed/>
                </p:oleObj>
              </mc:Choice>
              <mc:Fallback>
                <p:oleObj name="Equation" r:id="rId11" imgW="3149280" imgH="507960" progId="Equation.DSMT4">
                  <p:embed/>
                  <p:pic>
                    <p:nvPicPr>
                      <p:cNvPr id="0" name=""/>
                      <p:cNvPicPr/>
                      <p:nvPr/>
                    </p:nvPicPr>
                    <p:blipFill>
                      <a:blip r:embed="rId12"/>
                      <a:stretch>
                        <a:fillRect/>
                      </a:stretch>
                    </p:blipFill>
                    <p:spPr>
                      <a:xfrm>
                        <a:off x="1971675" y="4271963"/>
                        <a:ext cx="3149600" cy="5080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256644061"/>
              </p:ext>
            </p:extLst>
          </p:nvPr>
        </p:nvGraphicFramePr>
        <p:xfrm>
          <a:off x="6835775" y="4271963"/>
          <a:ext cx="3403600" cy="508000"/>
        </p:xfrm>
        <a:graphic>
          <a:graphicData uri="http://schemas.openxmlformats.org/presentationml/2006/ole">
            <mc:AlternateContent xmlns:mc="http://schemas.openxmlformats.org/markup-compatibility/2006">
              <mc:Choice xmlns:v="urn:schemas-microsoft-com:vml" Requires="v">
                <p:oleObj spid="_x0000_s15499" name="Equation" r:id="rId13" imgW="3403440" imgH="507960" progId="Equation.DSMT4">
                  <p:embed/>
                </p:oleObj>
              </mc:Choice>
              <mc:Fallback>
                <p:oleObj name="Equation" r:id="rId13" imgW="3403440" imgH="507960" progId="Equation.DSMT4">
                  <p:embed/>
                  <p:pic>
                    <p:nvPicPr>
                      <p:cNvPr id="0" name=""/>
                      <p:cNvPicPr/>
                      <p:nvPr/>
                    </p:nvPicPr>
                    <p:blipFill>
                      <a:blip r:embed="rId14"/>
                      <a:stretch>
                        <a:fillRect/>
                      </a:stretch>
                    </p:blipFill>
                    <p:spPr>
                      <a:xfrm>
                        <a:off x="6835775" y="4271963"/>
                        <a:ext cx="3403600" cy="508000"/>
                      </a:xfrm>
                      <a:prstGeom prst="rect">
                        <a:avLst/>
                      </a:prstGeom>
                    </p:spPr>
                  </p:pic>
                </p:oleObj>
              </mc:Fallback>
            </mc:AlternateContent>
          </a:graphicData>
        </a:graphic>
      </p:graphicFrame>
    </p:spTree>
    <p:extLst>
      <p:ext uri="{BB962C8B-B14F-4D97-AF65-F5344CB8AC3E}">
        <p14:creationId xmlns:p14="http://schemas.microsoft.com/office/powerpoint/2010/main" val="17529361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5123" y="1518933"/>
            <a:ext cx="11366057" cy="3914918"/>
          </a:xfrm>
          <a:prstGeom prst="rect">
            <a:avLst/>
          </a:prstGeom>
        </p:spPr>
        <p:txBody>
          <a:bodyPr wrap="square">
            <a:spAutoFit/>
          </a:bodyPr>
          <a:lstStyle/>
          <a:p>
            <a:pPr algn="just">
              <a:lnSpc>
                <a:spcPct val="115000"/>
              </a:lnSpc>
              <a:spcAft>
                <a:spcPts val="0"/>
              </a:spcAft>
            </a:pPr>
            <a:r>
              <a:rPr lang="vi-VN" sz="3600">
                <a:solidFill>
                  <a:srgbClr val="0070C0"/>
                </a:solidFill>
                <a:latin typeface="+mj-lt"/>
                <a:ea typeface="Times New Roman" panose="02020603050405020304" pitchFamily="18" charset="0"/>
                <a:cs typeface="Times New Roman" panose="02020603050405020304" pitchFamily="18" charset="0"/>
              </a:rPr>
              <a:t>- Học thuộc các khái niệm về chia hết, khái niệm về ước và bội, tính chất chia hết của một tổng, hiệu, tích, áp dụng vào giải thích các bài toán trong thực </a:t>
            </a:r>
            <a:r>
              <a:rPr lang="vi-VN" sz="3600" smtClean="0">
                <a:solidFill>
                  <a:srgbClr val="0070C0"/>
                </a:solidFill>
                <a:latin typeface="+mj-lt"/>
                <a:ea typeface="Times New Roman" panose="02020603050405020304" pitchFamily="18" charset="0"/>
                <a:cs typeface="Times New Roman" panose="02020603050405020304" pitchFamily="18" charset="0"/>
              </a:rPr>
              <a:t>tế…</a:t>
            </a:r>
            <a:endParaRPr lang="en-US" sz="3600">
              <a:solidFill>
                <a:srgbClr val="0070C0"/>
              </a:solidFill>
              <a:latin typeface="+mj-lt"/>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70C0"/>
                </a:solidFill>
                <a:latin typeface="+mj-lt"/>
                <a:ea typeface="Times New Roman" panose="02020603050405020304" pitchFamily="18" charset="0"/>
                <a:cs typeface="Times New Roman" panose="02020603050405020304" pitchFamily="18" charset="0"/>
              </a:rPr>
              <a:t>- Chuẩn bị giờ sau: các em hãy ôn lại dấu hiệu chia hết cho 2, cho 5 đã học ở Tiểu học và đọc trước nội dung bài </a:t>
            </a:r>
            <a:r>
              <a:rPr lang="vi-VN" sz="3600" smtClean="0">
                <a:solidFill>
                  <a:srgbClr val="0070C0"/>
                </a:solidFill>
                <a:latin typeface="+mj-lt"/>
                <a:ea typeface="Times New Roman" panose="02020603050405020304" pitchFamily="18" charset="0"/>
                <a:cs typeface="Times New Roman" panose="02020603050405020304" pitchFamily="18" charset="0"/>
              </a:rPr>
              <a:t>8 </a:t>
            </a:r>
            <a:r>
              <a:rPr lang="en-US" sz="3600" smtClean="0">
                <a:solidFill>
                  <a:srgbClr val="0070C0"/>
                </a:solidFill>
                <a:latin typeface="+mj-lt"/>
                <a:ea typeface="Times New Roman" panose="02020603050405020304" pitchFamily="18" charset="0"/>
                <a:cs typeface="Times New Roman" panose="02020603050405020304" pitchFamily="18" charset="0"/>
              </a:rPr>
              <a:t>“</a:t>
            </a:r>
            <a:r>
              <a:rPr lang="vi-VN" sz="3600" smtClean="0">
                <a:solidFill>
                  <a:srgbClr val="0070C0"/>
                </a:solidFill>
                <a:latin typeface="+mj-lt"/>
                <a:ea typeface="Times New Roman" panose="02020603050405020304" pitchFamily="18" charset="0"/>
                <a:cs typeface="Times New Roman" panose="02020603050405020304" pitchFamily="18" charset="0"/>
              </a:rPr>
              <a:t>Dấu </a:t>
            </a:r>
            <a:r>
              <a:rPr lang="vi-VN" sz="3600">
                <a:solidFill>
                  <a:srgbClr val="0070C0"/>
                </a:solidFill>
                <a:latin typeface="+mj-lt"/>
                <a:ea typeface="Times New Roman" panose="02020603050405020304" pitchFamily="18" charset="0"/>
                <a:cs typeface="Times New Roman" panose="02020603050405020304" pitchFamily="18" charset="0"/>
              </a:rPr>
              <a:t>hiệu chia hết cho 2, cho </a:t>
            </a:r>
            <a:r>
              <a:rPr lang="vi-VN" sz="3600" smtClean="0">
                <a:solidFill>
                  <a:srgbClr val="0070C0"/>
                </a:solidFill>
                <a:latin typeface="+mj-lt"/>
                <a:ea typeface="Times New Roman" panose="02020603050405020304" pitchFamily="18" charset="0"/>
                <a:cs typeface="Times New Roman" panose="02020603050405020304" pitchFamily="18" charset="0"/>
              </a:rPr>
              <a:t>5</a:t>
            </a:r>
            <a:r>
              <a:rPr lang="en-US" sz="3600" smtClean="0">
                <a:solidFill>
                  <a:srgbClr val="0070C0"/>
                </a:solidFill>
                <a:latin typeface="+mj-lt"/>
                <a:ea typeface="Times New Roman" panose="02020603050405020304" pitchFamily="18" charset="0"/>
                <a:cs typeface="Times New Roman" panose="02020603050405020304" pitchFamily="18" charset="0"/>
              </a:rPr>
              <a:t>”</a:t>
            </a:r>
            <a:r>
              <a:rPr lang="vi-VN" sz="3600" smtClean="0">
                <a:solidFill>
                  <a:srgbClr val="0070C0"/>
                </a:solidFill>
                <a:latin typeface="+mj-lt"/>
                <a:ea typeface="Times New Roman" panose="02020603050405020304" pitchFamily="18" charset="0"/>
                <a:cs typeface="Times New Roman" panose="02020603050405020304" pitchFamily="18" charset="0"/>
              </a:rPr>
              <a:t> </a:t>
            </a:r>
            <a:r>
              <a:rPr lang="vi-VN" sz="3600">
                <a:solidFill>
                  <a:srgbClr val="0070C0"/>
                </a:solidFill>
                <a:latin typeface="+mj-lt"/>
                <a:ea typeface="Times New Roman" panose="02020603050405020304" pitchFamily="18" charset="0"/>
                <a:cs typeface="Times New Roman" panose="02020603050405020304" pitchFamily="18" charset="0"/>
              </a:rPr>
              <a:t>SGK trang 35</a:t>
            </a:r>
            <a:r>
              <a:rPr lang="vi-VN" sz="3600" smtClean="0">
                <a:solidFill>
                  <a:srgbClr val="0070C0"/>
                </a:solidFill>
                <a:latin typeface="+mj-lt"/>
                <a:ea typeface="Times New Roman" panose="02020603050405020304" pitchFamily="18" charset="0"/>
                <a:cs typeface="Times New Roman" panose="02020603050405020304" pitchFamily="18" charset="0"/>
              </a:rPr>
              <a:t>.</a:t>
            </a:r>
            <a:endParaRPr lang="en-US" sz="3600">
              <a:solidFill>
                <a:srgbClr val="0070C0"/>
              </a:solidFill>
              <a:latin typeface="+mj-lt"/>
              <a:ea typeface="Times New Roman" panose="02020603050405020304" pitchFamily="18" charset="0"/>
              <a:cs typeface="Times New Roman" panose="02020603050405020304" pitchFamily="18" charset="0"/>
            </a:endParaRPr>
          </a:p>
        </p:txBody>
      </p:sp>
      <p:sp>
        <p:nvSpPr>
          <p:cNvPr id="3" name="Rounded Rectangle 2"/>
          <p:cNvSpPr/>
          <p:nvPr/>
        </p:nvSpPr>
        <p:spPr>
          <a:xfrm>
            <a:off x="2636195" y="200132"/>
            <a:ext cx="7003915" cy="797669"/>
          </a:xfrm>
          <a:prstGeom prst="roundRect">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effectLst>
                  <a:outerShdw blurRad="38100" dist="38100" dir="2700000" algn="tl">
                    <a:srgbClr val="000000">
                      <a:alpha val="43137"/>
                    </a:srgbClr>
                  </a:outerShdw>
                </a:effectLst>
              </a:rPr>
              <a:t>HƯỚNG DẪN VỀ NHÀ</a:t>
            </a:r>
            <a:endParaRPr lang="en-US" sz="3600" b="1">
              <a:effectLst>
                <a:outerShdw blurRad="38100" dist="38100" dir="2700000" algn="tl">
                  <a:srgbClr val="000000">
                    <a:alpha val="43137"/>
                  </a:srgbClr>
                </a:outerShdw>
              </a:effectLst>
            </a:endParaRPr>
          </a:p>
        </p:txBody>
      </p:sp>
      <p:grpSp>
        <p:nvGrpSpPr>
          <p:cNvPr id="4" name="Group 3">
            <a:extLst>
              <a:ext uri="{FF2B5EF4-FFF2-40B4-BE49-F238E27FC236}">
                <a16:creationId xmlns:a16="http://schemas.microsoft.com/office/drawing/2014/main" id="{D4EF09CF-3362-453A-9463-F6669A9D3E01}"/>
              </a:ext>
            </a:extLst>
          </p:cNvPr>
          <p:cNvGrpSpPr/>
          <p:nvPr/>
        </p:nvGrpSpPr>
        <p:grpSpPr>
          <a:xfrm rot="7884059">
            <a:off x="-1743460" y="3428999"/>
            <a:ext cx="3136324" cy="6858000"/>
            <a:chOff x="9055676" y="0"/>
            <a:chExt cx="3136324" cy="6858000"/>
          </a:xfrm>
        </p:grpSpPr>
        <p:sp>
          <p:nvSpPr>
            <p:cNvPr id="5" name="Rectangle 4">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5833696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8773" y="5146593"/>
            <a:ext cx="1662863" cy="1629605"/>
          </a:xfrm>
          <a:prstGeom prst="rect">
            <a:avLst/>
          </a:prstGeom>
        </p:spPr>
      </p:pic>
    </p:spTree>
    <p:extLst>
      <p:ext uri="{BB962C8B-B14F-4D97-AF65-F5344CB8AC3E}">
        <p14:creationId xmlns:p14="http://schemas.microsoft.com/office/powerpoint/2010/main" val="135647738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p14:dur="10">
        <p159:morph option="byObject"/>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29134" y="1293083"/>
            <a:ext cx="10826923" cy="646331"/>
            <a:chOff x="1776210" y="10884"/>
            <a:chExt cx="6119612" cy="646331"/>
          </a:xfrm>
          <a:noFill/>
        </p:grpSpPr>
        <p:sp>
          <p:nvSpPr>
            <p:cNvPr id="3" name="TextBox 2"/>
            <p:cNvSpPr txBox="1"/>
            <p:nvPr/>
          </p:nvSpPr>
          <p:spPr>
            <a:xfrm>
              <a:off x="1776210" y="10884"/>
              <a:ext cx="6119612" cy="646331"/>
            </a:xfrm>
            <a:prstGeom prst="rect">
              <a:avLst/>
            </a:prstGeom>
            <a:grpFill/>
            <a:ln w="28575">
              <a:noFill/>
            </a:ln>
            <a:scene3d>
              <a:camera prst="orthographicFront"/>
              <a:lightRig rig="threePt" dir="t"/>
            </a:scene3d>
            <a:sp3d>
              <a:bevelT prst="convex"/>
            </a:sp3d>
          </p:spPr>
          <p:txBody>
            <a:bodyPr wrap="square" rtlCol="0">
              <a:spAutoFit/>
            </a:bodyPr>
            <a:lstStyle/>
            <a:p>
              <a:pPr algn="ctr"/>
              <a:r>
                <a:rPr lang="en-US" sz="3600" b="1" smtClean="0">
                  <a:solidFill>
                    <a:srgbClr val="00B050"/>
                  </a:solidFill>
                  <a:latin typeface="+mj-lt"/>
                  <a:cs typeface="Times New Roman" panose="02020603050405020304" pitchFamily="18" charset="0"/>
                </a:rPr>
                <a:t>Hoạt động 6: </a:t>
              </a:r>
              <a:r>
                <a:rPr lang="en-US" sz="3600" smtClean="0">
                  <a:solidFill>
                    <a:srgbClr val="00B050"/>
                  </a:solidFill>
                  <a:latin typeface="+mj-lt"/>
                  <a:cs typeface="Times New Roman" panose="02020603050405020304" pitchFamily="18" charset="0"/>
                </a:rPr>
                <a:t>Chỉ ra số thích hợp cho       theo mẫu: </a:t>
              </a:r>
              <a:endParaRPr lang="en-US" sz="3600">
                <a:solidFill>
                  <a:srgbClr val="00B050"/>
                </a:solidFill>
                <a:latin typeface="+mj-lt"/>
                <a:cs typeface="Times New Roman" panose="02020603050405020304" pitchFamily="18" charset="0"/>
              </a:endParaRPr>
            </a:p>
          </p:txBody>
        </p:sp>
        <p:sp>
          <p:nvSpPr>
            <p:cNvPr id="4" name="Rounded Rectangle 3"/>
            <p:cNvSpPr/>
            <p:nvPr/>
          </p:nvSpPr>
          <p:spPr>
            <a:xfrm>
              <a:off x="6300988" y="77099"/>
              <a:ext cx="251072" cy="437585"/>
            </a:xfrm>
            <a:prstGeom prst="roundRect">
              <a:avLst/>
            </a:prstGeom>
            <a:grpFill/>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solidFill>
                    <a:sysClr val="windowText" lastClr="000000"/>
                  </a:solidFill>
                  <a:latin typeface="+mj-lt"/>
                </a:rPr>
                <a:t>?</a:t>
              </a:r>
              <a:endParaRPr lang="en-US" sz="3600">
                <a:solidFill>
                  <a:sysClr val="windowText" lastClr="000000"/>
                </a:solidFill>
                <a:latin typeface="+mj-lt"/>
              </a:endParaRPr>
            </a:p>
          </p:txBody>
        </p:sp>
      </p:grpSp>
      <p:graphicFrame>
        <p:nvGraphicFramePr>
          <p:cNvPr id="5" name="Table 4"/>
          <p:cNvGraphicFramePr>
            <a:graphicFrameLocks noGrp="1"/>
          </p:cNvGraphicFramePr>
          <p:nvPr>
            <p:extLst>
              <p:ext uri="{D42A27DB-BD31-4B8C-83A1-F6EECF244321}">
                <p14:modId xmlns:p14="http://schemas.microsoft.com/office/powerpoint/2010/main" val="1026154295"/>
              </p:ext>
            </p:extLst>
          </p:nvPr>
        </p:nvGraphicFramePr>
        <p:xfrm>
          <a:off x="729345" y="2264896"/>
          <a:ext cx="10254341" cy="3108960"/>
        </p:xfrm>
        <a:graphic>
          <a:graphicData uri="http://schemas.openxmlformats.org/drawingml/2006/table">
            <a:tbl>
              <a:tblPr firstRow="1" bandRow="1">
                <a:tableStyleId>{5940675A-B579-460E-94D1-54222C63F5DA}</a:tableStyleId>
              </a:tblPr>
              <a:tblGrid>
                <a:gridCol w="950663">
                  <a:extLst>
                    <a:ext uri="{9D8B030D-6E8A-4147-A177-3AD203B41FA5}">
                      <a16:colId xmlns:a16="http://schemas.microsoft.com/office/drawing/2014/main" val="2840696672"/>
                    </a:ext>
                  </a:extLst>
                </a:gridCol>
                <a:gridCol w="2529266">
                  <a:extLst>
                    <a:ext uri="{9D8B030D-6E8A-4147-A177-3AD203B41FA5}">
                      <a16:colId xmlns:a16="http://schemas.microsoft.com/office/drawing/2014/main" val="3963977828"/>
                    </a:ext>
                  </a:extLst>
                </a:gridCol>
                <a:gridCol w="2513403">
                  <a:extLst>
                    <a:ext uri="{9D8B030D-6E8A-4147-A177-3AD203B41FA5}">
                      <a16:colId xmlns:a16="http://schemas.microsoft.com/office/drawing/2014/main" val="3929126487"/>
                    </a:ext>
                  </a:extLst>
                </a:gridCol>
                <a:gridCol w="4261009">
                  <a:extLst>
                    <a:ext uri="{9D8B030D-6E8A-4147-A177-3AD203B41FA5}">
                      <a16:colId xmlns:a16="http://schemas.microsoft.com/office/drawing/2014/main" val="530868233"/>
                    </a:ext>
                  </a:extLst>
                </a:gridCol>
              </a:tblGrid>
              <a:tr h="370840">
                <a:tc>
                  <a:txBody>
                    <a:bodyPr/>
                    <a:lstStyle/>
                    <a:p>
                      <a:pPr algn="ctr"/>
                      <a:r>
                        <a:rPr lang="en-US" sz="3600" smtClean="0">
                          <a:solidFill>
                            <a:schemeClr val="accent1">
                              <a:lumMod val="50000"/>
                            </a:schemeClr>
                          </a:solidFill>
                          <a:latin typeface="+mj-lt"/>
                          <a:cs typeface="Times New Roman" panose="02020603050405020304" pitchFamily="18" charset="0"/>
                        </a:rPr>
                        <a:t>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tc>
                  <a:txBody>
                    <a:bodyPr/>
                    <a:lstStyle/>
                    <a:p>
                      <a:pPr algn="ctr"/>
                      <a:r>
                        <a:rPr lang="en-US" sz="3600" smtClean="0">
                          <a:solidFill>
                            <a:schemeClr val="accent1">
                              <a:lumMod val="50000"/>
                            </a:schemeClr>
                          </a:solidFill>
                          <a:latin typeface="+mj-lt"/>
                          <a:cs typeface="Times New Roman" panose="02020603050405020304" pitchFamily="18" charset="0"/>
                        </a:rPr>
                        <a:t>Số</a:t>
                      </a:r>
                      <a:r>
                        <a:rPr lang="en-US" sz="3600" baseline="0" smtClean="0">
                          <a:solidFill>
                            <a:schemeClr val="accent1">
                              <a:lumMod val="50000"/>
                            </a:schemeClr>
                          </a:solidFill>
                          <a:latin typeface="+mj-lt"/>
                          <a:cs typeface="Times New Roman" panose="02020603050405020304" pitchFamily="18" charset="0"/>
                        </a:rPr>
                        <a:t> a chia hết cho 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tc>
                  <a:txBody>
                    <a:bodyPr/>
                    <a:lstStyle/>
                    <a:p>
                      <a:pPr algn="ctr"/>
                      <a:r>
                        <a:rPr lang="en-US" sz="3600" smtClean="0">
                          <a:solidFill>
                            <a:schemeClr val="accent1">
                              <a:lumMod val="50000"/>
                            </a:schemeClr>
                          </a:solidFill>
                          <a:latin typeface="+mj-lt"/>
                          <a:cs typeface="Times New Roman" panose="02020603050405020304" pitchFamily="18" charset="0"/>
                        </a:rPr>
                        <a:t>Số</a:t>
                      </a:r>
                      <a:r>
                        <a:rPr lang="en-US" sz="3600" baseline="0" smtClean="0">
                          <a:solidFill>
                            <a:schemeClr val="accent1">
                              <a:lumMod val="50000"/>
                            </a:schemeClr>
                          </a:solidFill>
                          <a:latin typeface="+mj-lt"/>
                          <a:cs typeface="Times New Roman" panose="02020603050405020304" pitchFamily="18" charset="0"/>
                        </a:rPr>
                        <a:t> b tùy ý</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tc>
                  <a:txBody>
                    <a:bodyPr/>
                    <a:lstStyle/>
                    <a:p>
                      <a:pPr algn="ctr"/>
                      <a:r>
                        <a:rPr lang="en-US" sz="3600" smtClean="0">
                          <a:solidFill>
                            <a:schemeClr val="accent1">
                              <a:lumMod val="50000"/>
                            </a:schemeClr>
                          </a:solidFill>
                          <a:latin typeface="+mj-lt"/>
                          <a:cs typeface="Times New Roman" panose="02020603050405020304" pitchFamily="18" charset="0"/>
                        </a:rPr>
                        <a:t>Thực</a:t>
                      </a:r>
                      <a:r>
                        <a:rPr lang="en-US" sz="3600" baseline="0" smtClean="0">
                          <a:solidFill>
                            <a:schemeClr val="accent1">
                              <a:lumMod val="50000"/>
                            </a:schemeClr>
                          </a:solidFill>
                          <a:latin typeface="+mj-lt"/>
                          <a:cs typeface="Times New Roman" panose="02020603050405020304" pitchFamily="18" charset="0"/>
                        </a:rPr>
                        <a:t> hiện phép chia (a.b) cho 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2074404931"/>
                  </a:ext>
                </a:extLst>
              </a:tr>
              <a:tr h="370840">
                <a:tc>
                  <a:txBody>
                    <a:bodyPr/>
                    <a:lstStyle/>
                    <a:p>
                      <a:pPr algn="ctr"/>
                      <a:r>
                        <a:rPr lang="en-US" sz="3600" smtClean="0">
                          <a:latin typeface="+mj-lt"/>
                          <a:cs typeface="Times New Roman" panose="02020603050405020304" pitchFamily="18" charset="0"/>
                        </a:rPr>
                        <a:t>9</a:t>
                      </a:r>
                      <a:endParaRPr lang="en-US" sz="3600">
                        <a:latin typeface="+mj-lt"/>
                        <a:cs typeface="Times New Roman" panose="02020603050405020304" pitchFamily="18" charset="0"/>
                      </a:endParaRPr>
                    </a:p>
                  </a:txBody>
                  <a:tcPr/>
                </a:tc>
                <a:tc>
                  <a:txBody>
                    <a:bodyPr/>
                    <a:lstStyle/>
                    <a:p>
                      <a:pPr algn="ctr"/>
                      <a:r>
                        <a:rPr lang="en-US" sz="3600" smtClean="0">
                          <a:latin typeface="+mj-lt"/>
                          <a:cs typeface="Times New Roman" panose="02020603050405020304" pitchFamily="18" charset="0"/>
                        </a:rPr>
                        <a:t>36</a:t>
                      </a:r>
                      <a:endParaRPr lang="en-US" sz="3600">
                        <a:latin typeface="+mj-lt"/>
                        <a:cs typeface="Times New Roman" panose="02020603050405020304" pitchFamily="18" charset="0"/>
                      </a:endParaRPr>
                    </a:p>
                  </a:txBody>
                  <a:tcPr/>
                </a:tc>
                <a:tc>
                  <a:txBody>
                    <a:bodyPr/>
                    <a:lstStyle/>
                    <a:p>
                      <a:pPr algn="ctr"/>
                      <a:r>
                        <a:rPr lang="en-US" sz="3600" smtClean="0">
                          <a:latin typeface="+mj-lt"/>
                          <a:cs typeface="Times New Roman" panose="02020603050405020304" pitchFamily="18" charset="0"/>
                        </a:rPr>
                        <a:t>2</a:t>
                      </a:r>
                      <a:endParaRPr lang="en-US" sz="3600">
                        <a:latin typeface="+mj-lt"/>
                        <a:cs typeface="Times New Roman" panose="02020603050405020304" pitchFamily="18" charset="0"/>
                      </a:endParaRPr>
                    </a:p>
                  </a:txBody>
                  <a:tcPr/>
                </a:tc>
                <a:tc>
                  <a:txBody>
                    <a:bodyPr/>
                    <a:lstStyle/>
                    <a:p>
                      <a:pPr algn="ctr"/>
                      <a:r>
                        <a:rPr lang="en-US" sz="3600" smtClean="0">
                          <a:latin typeface="+mj-lt"/>
                          <a:cs typeface="Times New Roman" panose="02020603050405020304" pitchFamily="18" charset="0"/>
                        </a:rPr>
                        <a:t>(36 . 2) : 9 = 8</a:t>
                      </a:r>
                      <a:endParaRPr lang="en-US" sz="3600">
                        <a:latin typeface="+mj-lt"/>
                        <a:cs typeface="Times New Roman" panose="02020603050405020304" pitchFamily="18" charset="0"/>
                      </a:endParaRPr>
                    </a:p>
                  </a:txBody>
                  <a:tcPr/>
                </a:tc>
                <a:extLst>
                  <a:ext uri="{0D108BD9-81ED-4DB2-BD59-A6C34878D82A}">
                    <a16:rowId xmlns:a16="http://schemas.microsoft.com/office/drawing/2014/main" val="3012909308"/>
                  </a:ext>
                </a:extLst>
              </a:tr>
              <a:tr h="370840">
                <a:tc>
                  <a:txBody>
                    <a:bodyPr/>
                    <a:lstStyle/>
                    <a:p>
                      <a:pPr algn="ctr"/>
                      <a:r>
                        <a:rPr lang="en-US" sz="3600" smtClean="0">
                          <a:latin typeface="+mj-lt"/>
                          <a:cs typeface="Times New Roman" panose="02020603050405020304" pitchFamily="18" charset="0"/>
                        </a:rPr>
                        <a:t>10</a:t>
                      </a: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kern="1200" smtClean="0">
                          <a:solidFill>
                            <a:schemeClr val="tx1"/>
                          </a:solidFill>
                          <a:latin typeface="+mn-lt"/>
                          <a:ea typeface="+mn-ea"/>
                          <a:cs typeface="Times New Roman" panose="02020603050405020304" pitchFamily="18" charset="0"/>
                        </a:rPr>
                        <a:t> (     .     ) : 10 =  </a:t>
                      </a:r>
                    </a:p>
                  </a:txBody>
                  <a:tcPr/>
                </a:tc>
                <a:extLst>
                  <a:ext uri="{0D108BD9-81ED-4DB2-BD59-A6C34878D82A}">
                    <a16:rowId xmlns:a16="http://schemas.microsoft.com/office/drawing/2014/main" val="3661655204"/>
                  </a:ext>
                </a:extLst>
              </a:tr>
              <a:tr h="370840">
                <a:tc>
                  <a:txBody>
                    <a:bodyPr/>
                    <a:lstStyle/>
                    <a:p>
                      <a:pPr algn="ctr"/>
                      <a:r>
                        <a:rPr lang="en-US" sz="3600" smtClean="0">
                          <a:latin typeface="+mj-lt"/>
                          <a:cs typeface="Times New Roman" panose="02020603050405020304" pitchFamily="18" charset="0"/>
                        </a:rPr>
                        <a:t>15</a:t>
                      </a: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kern="1200" smtClean="0">
                          <a:solidFill>
                            <a:schemeClr val="tx1"/>
                          </a:solidFill>
                          <a:latin typeface="+mn-lt"/>
                          <a:ea typeface="+mn-ea"/>
                          <a:cs typeface="Times New Roman" panose="02020603050405020304" pitchFamily="18" charset="0"/>
                        </a:rPr>
                        <a:t> (     .     ) : 15 =  </a:t>
                      </a:r>
                    </a:p>
                  </a:txBody>
                  <a:tcPr/>
                </a:tc>
                <a:extLst>
                  <a:ext uri="{0D108BD9-81ED-4DB2-BD59-A6C34878D82A}">
                    <a16:rowId xmlns:a16="http://schemas.microsoft.com/office/drawing/2014/main" val="2144881673"/>
                  </a:ext>
                </a:extLst>
              </a:tr>
            </a:tbl>
          </a:graphicData>
        </a:graphic>
      </p:graphicFrame>
      <p:sp>
        <p:nvSpPr>
          <p:cNvPr id="6" name="Rounded Rectangle 5"/>
          <p:cNvSpPr/>
          <p:nvPr/>
        </p:nvSpPr>
        <p:spPr>
          <a:xfrm>
            <a:off x="10051825"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7" name="Rounded Rectangle 6"/>
          <p:cNvSpPr/>
          <p:nvPr/>
        </p:nvSpPr>
        <p:spPr>
          <a:xfrm>
            <a:off x="7145593"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8" name="Rounded Rectangle 7"/>
          <p:cNvSpPr/>
          <p:nvPr/>
        </p:nvSpPr>
        <p:spPr>
          <a:xfrm>
            <a:off x="5249985"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9" name="Rounded Rectangle 8"/>
          <p:cNvSpPr/>
          <p:nvPr/>
        </p:nvSpPr>
        <p:spPr>
          <a:xfrm>
            <a:off x="5255848"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10" name="Rounded Rectangle 9"/>
          <p:cNvSpPr/>
          <p:nvPr/>
        </p:nvSpPr>
        <p:spPr>
          <a:xfrm>
            <a:off x="2675733"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11" name="Rounded Rectangle 10"/>
          <p:cNvSpPr/>
          <p:nvPr/>
        </p:nvSpPr>
        <p:spPr>
          <a:xfrm>
            <a:off x="2675733"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grpSp>
        <p:nvGrpSpPr>
          <p:cNvPr id="26" name="Group 25">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27"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28" name="TextBox 27">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30" name="Rectangle 29"/>
          <p:cNvSpPr/>
          <p:nvPr/>
        </p:nvSpPr>
        <p:spPr>
          <a:xfrm>
            <a:off x="1750707" y="481212"/>
            <a:ext cx="8211616" cy="729430"/>
          </a:xfrm>
          <a:prstGeom prst="rect">
            <a:avLst/>
          </a:prstGeom>
        </p:spPr>
        <p:txBody>
          <a:bodyPr wrap="square">
            <a:spAutoFit/>
          </a:bodyPr>
          <a:lstStyle/>
          <a:p>
            <a:pPr algn="just">
              <a:lnSpc>
                <a:spcPct val="115000"/>
              </a:lnSpc>
              <a:spcAft>
                <a:spcPts val="0"/>
              </a:spcAft>
            </a:pPr>
            <a:r>
              <a:rPr lang="en-US" sz="3600" b="1" smtClean="0">
                <a:solidFill>
                  <a:srgbClr val="0070C0"/>
                </a:solidFill>
                <a:latin typeface="+mj-lt"/>
                <a:ea typeface="Times New Roman" panose="02020603050405020304" pitchFamily="18" charset="0"/>
                <a:cs typeface="Times New Roman" panose="02020603050405020304" pitchFamily="18" charset="0"/>
              </a:rPr>
              <a:t>3. </a:t>
            </a:r>
            <a:r>
              <a:rPr lang="vi-VN" sz="3600" b="1" smtClean="0">
                <a:solidFill>
                  <a:srgbClr val="0070C0"/>
                </a:solidFill>
                <a:latin typeface="+mj-lt"/>
                <a:ea typeface="Times New Roman" panose="02020603050405020304" pitchFamily="18" charset="0"/>
                <a:cs typeface="Times New Roman" panose="02020603050405020304" pitchFamily="18" charset="0"/>
              </a:rPr>
              <a:t>Tính </a:t>
            </a:r>
            <a:r>
              <a:rPr lang="vi-VN" sz="3600" b="1">
                <a:solidFill>
                  <a:srgbClr val="0070C0"/>
                </a:solidFill>
                <a:latin typeface="+mj-lt"/>
                <a:ea typeface="Times New Roman" panose="02020603050405020304" pitchFamily="18" charset="0"/>
                <a:cs typeface="Times New Roman" panose="02020603050405020304" pitchFamily="18" charset="0"/>
              </a:rPr>
              <a:t>ch</a:t>
            </a:r>
            <a:r>
              <a:rPr lang="vi-VN" sz="3600" b="1">
                <a:solidFill>
                  <a:srgbClr val="0070C0"/>
                </a:solidFill>
                <a:latin typeface="+mj-lt"/>
                <a:ea typeface="Times New Roman" panose="02020603050405020304" pitchFamily="18" charset="0"/>
                <a:cs typeface="Calibri" panose="020F0502020204030204" pitchFamily="34" charset="0"/>
              </a:rPr>
              <a:t>ấ</a:t>
            </a:r>
            <a:r>
              <a:rPr lang="vi-VN" sz="3600" b="1">
                <a:solidFill>
                  <a:srgbClr val="0070C0"/>
                </a:solidFill>
                <a:latin typeface="+mj-lt"/>
                <a:ea typeface="Times New Roman" panose="02020603050405020304" pitchFamily="18" charset="0"/>
                <a:cs typeface="Times New Roman" panose="02020603050405020304" pitchFamily="18" charset="0"/>
              </a:rPr>
              <a:t>t chia </a:t>
            </a:r>
            <a:r>
              <a:rPr lang="en-US" sz="3600" b="1">
                <a:solidFill>
                  <a:srgbClr val="0070C0"/>
                </a:solidFill>
                <a:latin typeface="+mj-lt"/>
                <a:ea typeface="Times New Roman" panose="02020603050405020304" pitchFamily="18" charset="0"/>
                <a:cs typeface="Times New Roman" panose="02020603050405020304" pitchFamily="18" charset="0"/>
              </a:rPr>
              <a:t>hết của một </a:t>
            </a:r>
            <a:r>
              <a:rPr lang="en-US" sz="3600" b="1" smtClean="0">
                <a:solidFill>
                  <a:srgbClr val="0070C0"/>
                </a:solidFill>
                <a:latin typeface="+mj-lt"/>
                <a:ea typeface="Times New Roman" panose="02020603050405020304" pitchFamily="18" charset="0"/>
                <a:cs typeface="Times New Roman" panose="02020603050405020304" pitchFamily="18" charset="0"/>
              </a:rPr>
              <a:t>tích</a:t>
            </a:r>
            <a:endParaRPr lang="en-US" sz="3600">
              <a:solidFill>
                <a:srgbClr val="0070C0"/>
              </a:solidFill>
              <a:latin typeface="+mj-lt"/>
              <a:ea typeface="Times New Roman" panose="02020603050405020304" pitchFamily="18" charset="0"/>
              <a:cs typeface="Times New Roman" panose="02020603050405020304" pitchFamily="18" charset="0"/>
            </a:endParaRPr>
          </a:p>
        </p:txBody>
      </p:sp>
      <p:sp>
        <p:nvSpPr>
          <p:cNvPr id="31" name="TextBox 30"/>
          <p:cNvSpPr txBox="1"/>
          <p:nvPr/>
        </p:nvSpPr>
        <p:spPr>
          <a:xfrm>
            <a:off x="1706140" y="6149361"/>
            <a:ext cx="8216779" cy="646331"/>
          </a:xfrm>
          <a:prstGeom prst="rect">
            <a:avLst/>
          </a:prstGeom>
          <a:noFill/>
        </p:spPr>
        <p:txBody>
          <a:bodyPr wrap="square" rtlCol="0">
            <a:spAutoFit/>
          </a:bodyPr>
          <a:lstStyle/>
          <a:p>
            <a:r>
              <a:rPr lang="en-US" i="1" smtClean="0">
                <a:solidFill>
                  <a:srgbClr val="CC0099"/>
                </a:solidFill>
              </a:rPr>
              <a:t>Hoạt động cá nhân, đứng tại chỗ trình bày kết quả</a:t>
            </a:r>
          </a:p>
          <a:p>
            <a:r>
              <a:rPr lang="en-US" i="1" smtClean="0">
                <a:solidFill>
                  <a:srgbClr val="CC0099"/>
                </a:solidFill>
              </a:rPr>
              <a:t>HS dự đoán và phát biểu tính chất chia hết của một tổng</a:t>
            </a:r>
            <a:endParaRPr lang="en-US" i="1">
              <a:solidFill>
                <a:srgbClr val="CC0099"/>
              </a:solidFill>
            </a:endParaRPr>
          </a:p>
        </p:txBody>
      </p:sp>
      <p:pic>
        <p:nvPicPr>
          <p:cNvPr id="19"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111848" y="54234"/>
            <a:ext cx="1452621" cy="1307359"/>
          </a:xfrm>
          <a:prstGeom prst="rect">
            <a:avLst/>
          </a:prstGeom>
        </p:spPr>
      </p:pic>
      <p:pic>
        <p:nvPicPr>
          <p:cNvPr id="32"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 y="5390963"/>
            <a:ext cx="1704768" cy="1404729"/>
          </a:xfrm>
          <a:prstGeom prst="rect">
            <a:avLst/>
          </a:prstGeom>
          <a:noFill/>
          <a:extLst>
            <a:ext uri="{909E8E84-426E-40DD-AFC4-6F175D3DCCD1}">
              <a14:hiddenFill xmlns:a14="http://schemas.microsoft.com/office/drawing/2010/main">
                <a:solidFill>
                  <a:srgbClr val="FFFFFF"/>
                </a:solidFill>
              </a14:hiddenFill>
            </a:ext>
          </a:extLst>
        </p:spPr>
      </p:pic>
      <p:sp>
        <p:nvSpPr>
          <p:cNvPr id="20" name="Rounded Rectangle 19"/>
          <p:cNvSpPr/>
          <p:nvPr/>
        </p:nvSpPr>
        <p:spPr>
          <a:xfrm>
            <a:off x="7913080"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21" name="Rounded Rectangle 20"/>
          <p:cNvSpPr/>
          <p:nvPr/>
        </p:nvSpPr>
        <p:spPr>
          <a:xfrm>
            <a:off x="10051825"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22" name="Rounded Rectangle 21"/>
          <p:cNvSpPr/>
          <p:nvPr/>
        </p:nvSpPr>
        <p:spPr>
          <a:xfrm>
            <a:off x="7145593"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23" name="Rounded Rectangle 22"/>
          <p:cNvSpPr/>
          <p:nvPr/>
        </p:nvSpPr>
        <p:spPr>
          <a:xfrm>
            <a:off x="7913080"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Tree>
    <p:extLst>
      <p:ext uri="{BB962C8B-B14F-4D97-AF65-F5344CB8AC3E}">
        <p14:creationId xmlns:p14="http://schemas.microsoft.com/office/powerpoint/2010/main" val="31601057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1493" y="2333109"/>
            <a:ext cx="9884229" cy="1200329"/>
          </a:xfrm>
          <a:prstGeom prst="rect">
            <a:avLst/>
          </a:prstGeom>
          <a:noFill/>
        </p:spPr>
        <p:txBody>
          <a:bodyPr wrap="square">
            <a:spAutoFit/>
          </a:bodyPr>
          <a:lstStyle/>
          <a:p>
            <a:pPr algn="just"/>
            <a:r>
              <a:rPr lang="en-US" sz="3600" b="1" smtClean="0">
                <a:solidFill>
                  <a:srgbClr val="FF0000"/>
                </a:solidFill>
                <a:latin typeface="+mj-lt"/>
                <a:ea typeface="Calibri" panose="020F0502020204030204" pitchFamily="34" charset="0"/>
                <a:cs typeface="Times New Roman" panose="02020603050405020304" pitchFamily="18" charset="0"/>
              </a:rPr>
              <a:t>Tính chất</a:t>
            </a:r>
            <a:r>
              <a:rPr lang="en-US" sz="3600" b="1">
                <a:solidFill>
                  <a:srgbClr val="FF0000"/>
                </a:solidFill>
                <a:latin typeface="+mj-lt"/>
                <a:ea typeface="Calibri" panose="020F0502020204030204" pitchFamily="34" charset="0"/>
                <a:cs typeface="Times New Roman" panose="02020603050405020304" pitchFamily="18" charset="0"/>
              </a:rPr>
              <a:t> :</a:t>
            </a:r>
            <a:r>
              <a:rPr lang="en-US" sz="3600" b="1">
                <a:solidFill>
                  <a:srgbClr val="0070C0"/>
                </a:solidFill>
                <a:latin typeface="+mj-lt"/>
                <a:ea typeface="Calibri" panose="020F0502020204030204" pitchFamily="34" charset="0"/>
                <a:cs typeface="Times New Roman" panose="02020603050405020304" pitchFamily="18" charset="0"/>
              </a:rPr>
              <a:t> </a:t>
            </a:r>
            <a:r>
              <a:rPr lang="en-US" sz="3600" smtClean="0">
                <a:solidFill>
                  <a:srgbClr val="0070C0"/>
                </a:solidFill>
                <a:latin typeface="+mj-lt"/>
                <a:ea typeface="Calibri" panose="020F0502020204030204" pitchFamily="34" charset="0"/>
                <a:cs typeface="Times New Roman" panose="02020603050405020304" pitchFamily="18" charset="0"/>
              </a:rPr>
              <a:t>Nếu một thừa số của tích chia hết cho một số thì tích chia hết cho số đó.</a:t>
            </a:r>
            <a:endParaRPr lang="en-US" sz="3600">
              <a:solidFill>
                <a:srgbClr val="0070C0"/>
              </a:solidFill>
              <a:effectLst/>
              <a:latin typeface="+mj-lt"/>
              <a:ea typeface="Calibri" panose="020F0502020204030204" pitchFamily="34" charset="0"/>
              <a:cs typeface="Times New Roman" panose="02020603050405020304" pitchFamily="18" charset="0"/>
            </a:endParaRPr>
          </a:p>
        </p:txBody>
      </p:sp>
      <p:grpSp>
        <p:nvGrpSpPr>
          <p:cNvPr id="14" name="Group 13">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15"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6" name="TextBox 15">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7" name="Group 16">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18" name="Rectangle 17">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3"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2"/>
          <a:stretch>
            <a:fillRect/>
          </a:stretch>
        </p:blipFill>
        <p:spPr>
          <a:xfrm>
            <a:off x="4833505" y="-297319"/>
            <a:ext cx="2780204" cy="2780204"/>
          </a:xfrm>
          <a:prstGeom prst="rect">
            <a:avLst/>
          </a:prstGeom>
        </p:spPr>
      </p:pic>
    </p:spTree>
    <p:extLst>
      <p:ext uri="{BB962C8B-B14F-4D97-AF65-F5344CB8AC3E}">
        <p14:creationId xmlns:p14="http://schemas.microsoft.com/office/powerpoint/2010/main" val="18223297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4753" y="207038"/>
            <a:ext cx="9314789" cy="646331"/>
          </a:xfrm>
          <a:prstGeom prst="rect">
            <a:avLst/>
          </a:prstGeom>
          <a:noFill/>
        </p:spPr>
        <p:txBody>
          <a:bodyPr wrap="square" rtlCol="0">
            <a:spAutoFit/>
          </a:bodyPr>
          <a:lstStyle/>
          <a:p>
            <a:r>
              <a:rPr lang="en-US" sz="3600" b="1" smtClean="0">
                <a:solidFill>
                  <a:srgbClr val="FF0000"/>
                </a:solidFill>
                <a:latin typeface="+mj-lt"/>
              </a:rPr>
              <a:t>Ví dụ 7: </a:t>
            </a:r>
            <a:r>
              <a:rPr lang="en-US" sz="3600" smtClean="0">
                <a:latin typeface="+mj-lt"/>
              </a:rPr>
              <a:t>Không tính tích, xét xem:</a:t>
            </a:r>
            <a:endParaRPr lang="en-US" sz="3600">
              <a:latin typeface="+mj-lt"/>
            </a:endParaRPr>
          </a:p>
        </p:txBody>
      </p:sp>
      <p:sp>
        <p:nvSpPr>
          <p:cNvPr id="4" name="TextBox 3"/>
          <p:cNvSpPr txBox="1"/>
          <p:nvPr/>
        </p:nvSpPr>
        <p:spPr>
          <a:xfrm>
            <a:off x="1168882" y="853369"/>
            <a:ext cx="9679023" cy="1200329"/>
          </a:xfrm>
          <a:prstGeom prst="rect">
            <a:avLst/>
          </a:prstGeom>
          <a:noFill/>
        </p:spPr>
        <p:txBody>
          <a:bodyPr wrap="square" rtlCol="0">
            <a:spAutoFit/>
          </a:bodyPr>
          <a:lstStyle/>
          <a:p>
            <a:pPr algn="just"/>
            <a:r>
              <a:rPr lang="en-US" sz="3600" smtClean="0">
                <a:solidFill>
                  <a:srgbClr val="0070C0"/>
                </a:solidFill>
                <a:latin typeface="+mj-lt"/>
              </a:rPr>
              <a:t>a) A = 49 . 2 021 có chia hết cho 7 hay không. Vì sao?</a:t>
            </a:r>
            <a:endParaRPr lang="en-US" sz="3600">
              <a:solidFill>
                <a:srgbClr val="0070C0"/>
              </a:solidFill>
              <a:latin typeface="+mj-lt"/>
            </a:endParaRPr>
          </a:p>
        </p:txBody>
      </p:sp>
      <p:sp>
        <p:nvSpPr>
          <p:cNvPr id="5" name="TextBox 4"/>
          <p:cNvSpPr txBox="1"/>
          <p:nvPr/>
        </p:nvSpPr>
        <p:spPr>
          <a:xfrm>
            <a:off x="1168882" y="2112249"/>
            <a:ext cx="9457436" cy="1200329"/>
          </a:xfrm>
          <a:prstGeom prst="rect">
            <a:avLst/>
          </a:prstGeom>
          <a:noFill/>
        </p:spPr>
        <p:txBody>
          <a:bodyPr wrap="square" rtlCol="0">
            <a:spAutoFit/>
          </a:bodyPr>
          <a:lstStyle/>
          <a:p>
            <a:pPr algn="just"/>
            <a:r>
              <a:rPr lang="en-US" sz="3600" smtClean="0">
                <a:solidFill>
                  <a:srgbClr val="0070C0"/>
                </a:solidFill>
                <a:latin typeface="+mj-lt"/>
              </a:rPr>
              <a:t>b) B = 99 999 . 65 có chia hết cho 13 không. Vì sao?</a:t>
            </a:r>
            <a:endParaRPr lang="en-US" sz="3600">
              <a:solidFill>
                <a:srgbClr val="0070C0"/>
              </a:solidFill>
              <a:latin typeface="+mj-lt"/>
            </a:endParaRPr>
          </a:p>
        </p:txBody>
      </p:sp>
      <p:sp>
        <p:nvSpPr>
          <p:cNvPr id="6" name="TextBox 5"/>
          <p:cNvSpPr txBox="1"/>
          <p:nvPr/>
        </p:nvSpPr>
        <p:spPr>
          <a:xfrm>
            <a:off x="5023383" y="3312578"/>
            <a:ext cx="1262450" cy="646331"/>
          </a:xfrm>
          <a:prstGeom prst="rect">
            <a:avLst/>
          </a:prstGeom>
          <a:noFill/>
        </p:spPr>
        <p:txBody>
          <a:bodyPr wrap="square" rtlCol="0">
            <a:spAutoFit/>
          </a:bodyPr>
          <a:lstStyle/>
          <a:p>
            <a:r>
              <a:rPr lang="en-US" sz="3600" b="1" smtClean="0">
                <a:solidFill>
                  <a:srgbClr val="FF0000"/>
                </a:solidFill>
                <a:latin typeface="+mj-lt"/>
              </a:rPr>
              <a:t>Giải</a:t>
            </a:r>
            <a:endParaRPr lang="en-US" sz="3600" b="1">
              <a:solidFill>
                <a:srgbClr val="FF0000"/>
              </a:solidFill>
              <a:latin typeface="+mj-lt"/>
            </a:endParaRPr>
          </a:p>
        </p:txBody>
      </p:sp>
      <p:sp>
        <p:nvSpPr>
          <p:cNvPr id="7" name="TextBox 6"/>
          <p:cNvSpPr txBox="1"/>
          <p:nvPr/>
        </p:nvSpPr>
        <p:spPr>
          <a:xfrm>
            <a:off x="1168882" y="3905076"/>
            <a:ext cx="9813573" cy="1200329"/>
          </a:xfrm>
          <a:prstGeom prst="rect">
            <a:avLst/>
          </a:prstGeom>
          <a:noFill/>
        </p:spPr>
        <p:txBody>
          <a:bodyPr wrap="square" rtlCol="0">
            <a:spAutoFit/>
          </a:bodyPr>
          <a:lstStyle/>
          <a:p>
            <a:pPr algn="just"/>
            <a:r>
              <a:rPr lang="en-US" sz="3600" smtClean="0">
                <a:latin typeface="+mj-lt"/>
              </a:rPr>
              <a:t>a) Ta thấy 49 chia hết cho 7 nên tích </a:t>
            </a:r>
          </a:p>
          <a:p>
            <a:pPr algn="just"/>
            <a:r>
              <a:rPr lang="en-US" sz="3600" smtClean="0">
                <a:latin typeface="+mj-lt"/>
              </a:rPr>
              <a:t>     A = 49 . 2 021 chia hết cho 7.</a:t>
            </a:r>
            <a:endParaRPr lang="en-US" sz="3600">
              <a:latin typeface="+mj-lt"/>
            </a:endParaRPr>
          </a:p>
        </p:txBody>
      </p:sp>
      <p:sp>
        <p:nvSpPr>
          <p:cNvPr id="8" name="TextBox 7"/>
          <p:cNvSpPr txBox="1"/>
          <p:nvPr/>
        </p:nvSpPr>
        <p:spPr>
          <a:xfrm>
            <a:off x="1168883" y="5066650"/>
            <a:ext cx="9875064" cy="1200329"/>
          </a:xfrm>
          <a:prstGeom prst="rect">
            <a:avLst/>
          </a:prstGeom>
          <a:noFill/>
        </p:spPr>
        <p:txBody>
          <a:bodyPr wrap="square" rtlCol="0">
            <a:spAutoFit/>
          </a:bodyPr>
          <a:lstStyle/>
          <a:p>
            <a:pPr algn="just"/>
            <a:r>
              <a:rPr lang="en-US" sz="3600" smtClean="0">
                <a:latin typeface="+mj-lt"/>
              </a:rPr>
              <a:t>b) Ta thấy 65 chia hết cho 13 nên tích </a:t>
            </a:r>
          </a:p>
          <a:p>
            <a:pPr algn="just"/>
            <a:r>
              <a:rPr lang="en-US" sz="3600">
                <a:latin typeface="+mj-lt"/>
              </a:rPr>
              <a:t> </a:t>
            </a:r>
            <a:r>
              <a:rPr lang="en-US" sz="3600" smtClean="0">
                <a:latin typeface="+mj-lt"/>
              </a:rPr>
              <a:t>    B = 99 999 . 65 chia hết cho 13.</a:t>
            </a:r>
            <a:endParaRPr lang="en-US" sz="3600">
              <a:latin typeface="+mj-lt"/>
            </a:endParaRPr>
          </a:p>
        </p:txBody>
      </p:sp>
      <p:sp>
        <p:nvSpPr>
          <p:cNvPr id="13" name="Rectangle 12"/>
          <p:cNvSpPr/>
          <p:nvPr/>
        </p:nvSpPr>
        <p:spPr>
          <a:xfrm>
            <a:off x="1869239" y="6488668"/>
            <a:ext cx="5392823" cy="369332"/>
          </a:xfrm>
          <a:prstGeom prst="rect">
            <a:avLst/>
          </a:prstGeom>
        </p:spPr>
        <p:txBody>
          <a:bodyPr wrap="none">
            <a:spAutoFit/>
          </a:bodyPr>
          <a:lstStyle/>
          <a:p>
            <a:r>
              <a:rPr lang="en-US" i="1" smtClean="0">
                <a:solidFill>
                  <a:srgbClr val="CC0099"/>
                </a:solidFill>
              </a:rPr>
              <a:t>Từ ví dụ 7 HS dự đoán và nêu </a:t>
            </a:r>
            <a:r>
              <a:rPr lang="en-US" i="1">
                <a:solidFill>
                  <a:srgbClr val="CC0099"/>
                </a:solidFill>
              </a:rPr>
              <a:t>công thức tổng </a:t>
            </a:r>
            <a:r>
              <a:rPr lang="en-US" i="1" smtClean="0">
                <a:solidFill>
                  <a:srgbClr val="CC0099"/>
                </a:solidFill>
              </a:rPr>
              <a:t>quát</a:t>
            </a:r>
            <a:endParaRPr lang="en-US" i="1">
              <a:solidFill>
                <a:srgbClr val="CC0099"/>
              </a:solidFill>
            </a:endParaRPr>
          </a:p>
        </p:txBody>
      </p:sp>
      <p:grpSp>
        <p:nvGrpSpPr>
          <p:cNvPr id="14" name="Group 13">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15"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6" name="TextBox 15">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7" name="Group 16">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18" name="Rectangle 17">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28877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2035692" y="2337793"/>
            <a:ext cx="8375830" cy="1421928"/>
            <a:chOff x="1121229" y="1420885"/>
            <a:chExt cx="8375830" cy="1421928"/>
          </a:xfrm>
        </p:grpSpPr>
        <p:sp>
          <p:nvSpPr>
            <p:cNvPr id="8" name="Rectangle 7"/>
            <p:cNvSpPr/>
            <p:nvPr/>
          </p:nvSpPr>
          <p:spPr>
            <a:xfrm>
              <a:off x="1121229" y="1420885"/>
              <a:ext cx="8375830" cy="1421928"/>
            </a:xfrm>
            <a:prstGeom prst="rect">
              <a:avLst/>
            </a:prstGeom>
          </p:spPr>
          <p:txBody>
            <a:bodyPr wrap="square">
              <a:spAutoFit/>
            </a:bodyPr>
            <a:lstStyle/>
            <a:p>
              <a:pPr>
                <a:lnSpc>
                  <a:spcPct val="120000"/>
                </a:lnSpc>
                <a:spcAft>
                  <a:spcPts val="0"/>
                </a:spcAft>
              </a:pPr>
              <a:r>
                <a:rPr lang="en-US" sz="3600" b="1" smtClean="0">
                  <a:solidFill>
                    <a:srgbClr val="FF0000"/>
                  </a:solidFill>
                  <a:latin typeface="+mj-lt"/>
                </a:rPr>
                <a:t>Lưu ý </a:t>
              </a:r>
              <a:r>
                <a:rPr lang="en-US" sz="3600" b="1">
                  <a:solidFill>
                    <a:srgbClr val="FF0000"/>
                  </a:solidFill>
                  <a:latin typeface="+mj-lt"/>
                </a:rPr>
                <a:t>: </a:t>
              </a:r>
              <a:r>
                <a:rPr lang="en-US" sz="3600">
                  <a:latin typeface="+mj-lt"/>
                </a:rPr>
                <a:t>Nếu        </a:t>
              </a:r>
              <a:r>
                <a:rPr lang="en-US" sz="3600" smtClean="0">
                  <a:latin typeface="+mj-lt"/>
                </a:rPr>
                <a:t> thì               </a:t>
              </a:r>
            </a:p>
            <a:p>
              <a:pPr>
                <a:lnSpc>
                  <a:spcPct val="120000"/>
                </a:lnSpc>
                <a:spcAft>
                  <a:spcPts val="0"/>
                </a:spcAft>
              </a:pPr>
              <a:r>
                <a:rPr lang="en-US" sz="3600" smtClean="0">
                  <a:latin typeface="+mj-lt"/>
                </a:rPr>
                <a:t>với mọi số tự nhiên b.</a:t>
              </a:r>
              <a:endParaRPr lang="en-US" sz="3600">
                <a:latin typeface="+mj-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78158352"/>
                </p:ext>
              </p:extLst>
            </p:nvPr>
          </p:nvGraphicFramePr>
          <p:xfrm>
            <a:off x="3830638" y="1582511"/>
            <a:ext cx="1016000" cy="419100"/>
          </p:xfrm>
          <a:graphic>
            <a:graphicData uri="http://schemas.openxmlformats.org/presentationml/2006/ole">
              <mc:AlternateContent xmlns:mc="http://schemas.openxmlformats.org/markup-compatibility/2006">
                <mc:Choice xmlns:v="urn:schemas-microsoft-com:vml" Requires="v">
                  <p:oleObj spid="_x0000_s6342" name="Equation" r:id="rId3" imgW="825480" imgH="419040" progId="Equation.DSMT4">
                    <p:embed/>
                  </p:oleObj>
                </mc:Choice>
                <mc:Fallback>
                  <p:oleObj name="Equation" r:id="rId3" imgW="825480" imgH="419040" progId="Equation.DSMT4">
                    <p:embed/>
                    <p:pic>
                      <p:nvPicPr>
                        <p:cNvPr id="7" name="Object 6"/>
                        <p:cNvPicPr/>
                        <p:nvPr/>
                      </p:nvPicPr>
                      <p:blipFill>
                        <a:blip r:embed="rId4"/>
                        <a:stretch>
                          <a:fillRect/>
                        </a:stretch>
                      </p:blipFill>
                      <p:spPr>
                        <a:xfrm>
                          <a:off x="3830638" y="1582511"/>
                          <a:ext cx="1016000" cy="4191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22194042"/>
                </p:ext>
              </p:extLst>
            </p:nvPr>
          </p:nvGraphicFramePr>
          <p:xfrm>
            <a:off x="5537137" y="1583405"/>
            <a:ext cx="1674813" cy="508000"/>
          </p:xfrm>
          <a:graphic>
            <a:graphicData uri="http://schemas.openxmlformats.org/presentationml/2006/ole">
              <mc:AlternateContent xmlns:mc="http://schemas.openxmlformats.org/markup-compatibility/2006">
                <mc:Choice xmlns:v="urn:schemas-microsoft-com:vml" Requires="v">
                  <p:oleObj spid="_x0000_s6343" name="Equation" r:id="rId5" imgW="1447560" imgH="507960" progId="Equation.DSMT4">
                    <p:embed/>
                  </p:oleObj>
                </mc:Choice>
                <mc:Fallback>
                  <p:oleObj name="Equation" r:id="rId5" imgW="1447560" imgH="507960" progId="Equation.DSMT4">
                    <p:embed/>
                    <p:pic>
                      <p:nvPicPr>
                        <p:cNvPr id="9" name="Object 8"/>
                        <p:cNvPicPr/>
                        <p:nvPr/>
                      </p:nvPicPr>
                      <p:blipFill>
                        <a:blip r:embed="rId6"/>
                        <a:stretch>
                          <a:fillRect/>
                        </a:stretch>
                      </p:blipFill>
                      <p:spPr>
                        <a:xfrm>
                          <a:off x="5537137" y="1583405"/>
                          <a:ext cx="1674813" cy="508000"/>
                        </a:xfrm>
                        <a:prstGeom prst="rect">
                          <a:avLst/>
                        </a:prstGeom>
                      </p:spPr>
                    </p:pic>
                  </p:oleObj>
                </mc:Fallback>
              </mc:AlternateContent>
            </a:graphicData>
          </a:graphic>
        </p:graphicFrame>
      </p:grpSp>
      <p:grpSp>
        <p:nvGrpSpPr>
          <p:cNvPr id="16" name="Group 15">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17"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8" name="TextBox 17">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9" name="Group 18">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20" name="Rectangle 19">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5"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7"/>
          <a:stretch>
            <a:fillRect/>
          </a:stretch>
        </p:blipFill>
        <p:spPr>
          <a:xfrm>
            <a:off x="4833505" y="-297319"/>
            <a:ext cx="2780204" cy="2780204"/>
          </a:xfrm>
          <a:prstGeom prst="rect">
            <a:avLst/>
          </a:prstGeom>
        </p:spPr>
      </p:pic>
    </p:spTree>
    <p:extLst>
      <p:ext uri="{BB962C8B-B14F-4D97-AF65-F5344CB8AC3E}">
        <p14:creationId xmlns:p14="http://schemas.microsoft.com/office/powerpoint/2010/main" val="42994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207691" y="2394350"/>
            <a:ext cx="1181775" cy="646331"/>
          </a:xfrm>
          <a:prstGeom prst="rect">
            <a:avLst/>
          </a:prstGeom>
          <a:noFill/>
        </p:spPr>
        <p:txBody>
          <a:bodyPr wrap="square" rtlCol="0">
            <a:spAutoFit/>
          </a:bodyPr>
          <a:lstStyle/>
          <a:p>
            <a:r>
              <a:rPr lang="en-US" sz="3600" b="1" smtClean="0">
                <a:solidFill>
                  <a:srgbClr val="C00000"/>
                </a:solidFill>
              </a:rPr>
              <a:t>Giải</a:t>
            </a:r>
            <a:endParaRPr lang="en-US" sz="3600" b="1">
              <a:solidFill>
                <a:srgbClr val="C00000"/>
              </a:solidFill>
            </a:endParaRPr>
          </a:p>
        </p:txBody>
      </p:sp>
      <p:sp>
        <p:nvSpPr>
          <p:cNvPr id="2" name="TextBox 1"/>
          <p:cNvSpPr txBox="1"/>
          <p:nvPr/>
        </p:nvSpPr>
        <p:spPr>
          <a:xfrm>
            <a:off x="993331" y="625622"/>
            <a:ext cx="9794229" cy="1754326"/>
          </a:xfrm>
          <a:prstGeom prst="rect">
            <a:avLst/>
          </a:prstGeom>
          <a:noFill/>
          <a:ln>
            <a:noFill/>
          </a:ln>
          <a:scene3d>
            <a:camera prst="orthographicFront"/>
            <a:lightRig rig="threePt" dir="t"/>
          </a:scene3d>
          <a:sp3d>
            <a:bevelT prst="convex"/>
          </a:sp3d>
        </p:spPr>
        <p:txBody>
          <a:bodyPr wrap="square" rtlCol="0">
            <a:spAutoFit/>
          </a:bodyPr>
          <a:lstStyle/>
          <a:p>
            <a:pPr algn="just"/>
            <a:r>
              <a:rPr lang="en-US" sz="3600" b="1" smtClean="0">
                <a:solidFill>
                  <a:srgbClr val="C00000"/>
                </a:solidFill>
                <a:latin typeface="+mj-lt"/>
              </a:rPr>
              <a:t>Luyện tập 6: </a:t>
            </a:r>
            <a:r>
              <a:rPr lang="en-US" sz="3600" smtClean="0">
                <a:solidFill>
                  <a:srgbClr val="0070C0"/>
                </a:solidFill>
                <a:latin typeface="+mj-lt"/>
              </a:rPr>
              <a:t>Không tính giá trị biểu thức, hãy giải thích tại sao:</a:t>
            </a:r>
          </a:p>
          <a:p>
            <a:pPr algn="just"/>
            <a:r>
              <a:rPr lang="en-US" sz="3600" smtClean="0">
                <a:solidFill>
                  <a:srgbClr val="0070C0"/>
                </a:solidFill>
                <a:latin typeface="+mj-lt"/>
              </a:rPr>
              <a:t>A = 36 . 234 + 217 . 24 – 54 . 13 chia hết cho 6</a:t>
            </a:r>
            <a:endParaRPr lang="en-US" sz="3600">
              <a:solidFill>
                <a:srgbClr val="0070C0"/>
              </a:solidFill>
              <a:latin typeface="+mj-lt"/>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63" y="5135591"/>
            <a:ext cx="2066807" cy="1672482"/>
          </a:xfrm>
          <a:prstGeom prst="rect">
            <a:avLst/>
          </a:prstGeom>
        </p:spPr>
      </p:pic>
      <p:sp>
        <p:nvSpPr>
          <p:cNvPr id="8" name="Rectangle 7"/>
          <p:cNvSpPr/>
          <p:nvPr/>
        </p:nvSpPr>
        <p:spPr>
          <a:xfrm>
            <a:off x="1965823" y="6161742"/>
            <a:ext cx="5301451" cy="646331"/>
          </a:xfrm>
          <a:prstGeom prst="rect">
            <a:avLst/>
          </a:prstGeom>
        </p:spPr>
        <p:txBody>
          <a:bodyPr wrap="none">
            <a:spAutoFit/>
          </a:bodyPr>
          <a:lstStyle/>
          <a:p>
            <a:r>
              <a:rPr lang="en-US" i="1" smtClean="0">
                <a:solidFill>
                  <a:srgbClr val="CC0099"/>
                </a:solidFill>
              </a:rPr>
              <a:t>Hoạt động cá nhân, đứng tại chỗ trình bày kết quả</a:t>
            </a:r>
          </a:p>
          <a:p>
            <a:r>
              <a:rPr lang="en-US" i="1" smtClean="0">
                <a:solidFill>
                  <a:srgbClr val="CC0099"/>
                </a:solidFill>
              </a:rPr>
              <a:t>Lắng nghe, nhận xét</a:t>
            </a:r>
          </a:p>
        </p:txBody>
      </p:sp>
      <p:grpSp>
        <p:nvGrpSpPr>
          <p:cNvPr id="14" name="Group 13">
            <a:extLst>
              <a:ext uri="{FF2B5EF4-FFF2-40B4-BE49-F238E27FC236}">
                <a16:creationId xmlns:a16="http://schemas.microsoft.com/office/drawing/2014/main" id="{D4EF09CF-3362-453A-9463-F6669A9D3E01}"/>
              </a:ext>
            </a:extLst>
          </p:cNvPr>
          <p:cNvGrpSpPr/>
          <p:nvPr/>
        </p:nvGrpSpPr>
        <p:grpSpPr>
          <a:xfrm rot="14054537">
            <a:off x="-1679866" y="-3852489"/>
            <a:ext cx="3136324" cy="6858000"/>
            <a:chOff x="9055676" y="0"/>
            <a:chExt cx="3136324" cy="6858000"/>
          </a:xfrm>
        </p:grpSpPr>
        <p:sp>
          <p:nvSpPr>
            <p:cNvPr id="15" name="Rectangle 14">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p:cNvGrpSpPr/>
          <p:nvPr/>
        </p:nvGrpSpPr>
        <p:grpSpPr>
          <a:xfrm>
            <a:off x="1966873" y="2964966"/>
            <a:ext cx="5321926" cy="646331"/>
            <a:chOff x="1040536" y="3804321"/>
            <a:chExt cx="5321926" cy="646331"/>
          </a:xfrm>
        </p:grpSpPr>
        <p:sp>
          <p:nvSpPr>
            <p:cNvPr id="9" name="Rectangle 8"/>
            <p:cNvSpPr/>
            <p:nvPr/>
          </p:nvSpPr>
          <p:spPr>
            <a:xfrm>
              <a:off x="1040536" y="3804321"/>
              <a:ext cx="5291891" cy="646331"/>
            </a:xfrm>
            <a:prstGeom prst="rect">
              <a:avLst/>
            </a:prstGeom>
          </p:spPr>
          <p:txBody>
            <a:bodyPr wrap="square">
              <a:spAutoFit/>
            </a:bodyPr>
            <a:lstStyle/>
            <a:p>
              <a:pPr algn="just"/>
              <a:r>
                <a:rPr lang="en-US" sz="3600" smtClean="0"/>
                <a:t>Vì          suy ra  </a:t>
              </a:r>
              <a:endParaRPr lang="en-US" sz="3600"/>
            </a:p>
          </p:txBody>
        </p:sp>
        <p:graphicFrame>
          <p:nvGraphicFramePr>
            <p:cNvPr id="3" name="Object 2"/>
            <p:cNvGraphicFramePr>
              <a:graphicFrameLocks noChangeAspect="1"/>
            </p:cNvGraphicFramePr>
            <p:nvPr>
              <p:extLst>
                <p:ext uri="{D42A27DB-BD31-4B8C-83A1-F6EECF244321}">
                  <p14:modId xmlns:p14="http://schemas.microsoft.com/office/powerpoint/2010/main" val="1214249356"/>
                </p:ext>
              </p:extLst>
            </p:nvPr>
          </p:nvGraphicFramePr>
          <p:xfrm>
            <a:off x="4190762" y="3898745"/>
            <a:ext cx="2171700" cy="508000"/>
          </p:xfrm>
          <a:graphic>
            <a:graphicData uri="http://schemas.openxmlformats.org/presentationml/2006/ole">
              <mc:AlternateContent xmlns:mc="http://schemas.openxmlformats.org/markup-compatibility/2006">
                <mc:Choice xmlns:v="urn:schemas-microsoft-com:vml" Requires="v">
                  <p:oleObj spid="_x0000_s8420" name="Equation" r:id="rId4" imgW="2171520" imgH="507960" progId="Equation.DSMT4">
                    <p:embed/>
                  </p:oleObj>
                </mc:Choice>
                <mc:Fallback>
                  <p:oleObj name="Equation" r:id="rId4" imgW="2171520" imgH="507960" progId="Equation.DSMT4">
                    <p:embed/>
                    <p:pic>
                      <p:nvPicPr>
                        <p:cNvPr id="0" name=""/>
                        <p:cNvPicPr/>
                        <p:nvPr/>
                      </p:nvPicPr>
                      <p:blipFill>
                        <a:blip r:embed="rId5"/>
                        <a:stretch>
                          <a:fillRect/>
                        </a:stretch>
                      </p:blipFill>
                      <p:spPr>
                        <a:xfrm>
                          <a:off x="4190762" y="3898745"/>
                          <a:ext cx="2171700" cy="5080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509674506"/>
                </p:ext>
              </p:extLst>
            </p:nvPr>
          </p:nvGraphicFramePr>
          <p:xfrm>
            <a:off x="1684920" y="3926350"/>
            <a:ext cx="965200" cy="419100"/>
          </p:xfrm>
          <a:graphic>
            <a:graphicData uri="http://schemas.openxmlformats.org/presentationml/2006/ole">
              <mc:AlternateContent xmlns:mc="http://schemas.openxmlformats.org/markup-compatibility/2006">
                <mc:Choice xmlns:v="urn:schemas-microsoft-com:vml" Requires="v">
                  <p:oleObj spid="_x0000_s8421" name="Equation" r:id="rId6" imgW="965160" imgH="419040" progId="Equation.DSMT4">
                    <p:embed/>
                  </p:oleObj>
                </mc:Choice>
                <mc:Fallback>
                  <p:oleObj name="Equation" r:id="rId6" imgW="965160" imgH="419040" progId="Equation.DSMT4">
                    <p:embed/>
                    <p:pic>
                      <p:nvPicPr>
                        <p:cNvPr id="0" name=""/>
                        <p:cNvPicPr/>
                        <p:nvPr/>
                      </p:nvPicPr>
                      <p:blipFill>
                        <a:blip r:embed="rId7"/>
                        <a:stretch>
                          <a:fillRect/>
                        </a:stretch>
                      </p:blipFill>
                      <p:spPr>
                        <a:xfrm>
                          <a:off x="1684920" y="3926350"/>
                          <a:ext cx="965200" cy="419100"/>
                        </a:xfrm>
                        <a:prstGeom prst="rect">
                          <a:avLst/>
                        </a:prstGeom>
                      </p:spPr>
                    </p:pic>
                  </p:oleObj>
                </mc:Fallback>
              </mc:AlternateContent>
            </a:graphicData>
          </a:graphic>
        </p:graphicFrame>
      </p:grpSp>
      <p:grpSp>
        <p:nvGrpSpPr>
          <p:cNvPr id="20" name="Group 19"/>
          <p:cNvGrpSpPr/>
          <p:nvPr/>
        </p:nvGrpSpPr>
        <p:grpSpPr>
          <a:xfrm>
            <a:off x="2137496" y="3644368"/>
            <a:ext cx="5291891" cy="646331"/>
            <a:chOff x="1040536" y="3804321"/>
            <a:chExt cx="5291891" cy="646331"/>
          </a:xfrm>
        </p:grpSpPr>
        <p:sp>
          <p:nvSpPr>
            <p:cNvPr id="21" name="Rectangle 20"/>
            <p:cNvSpPr/>
            <p:nvPr/>
          </p:nvSpPr>
          <p:spPr>
            <a:xfrm>
              <a:off x="1040536" y="3804321"/>
              <a:ext cx="5291891" cy="646331"/>
            </a:xfrm>
            <a:prstGeom prst="rect">
              <a:avLst/>
            </a:prstGeom>
          </p:spPr>
          <p:txBody>
            <a:bodyPr wrap="square">
              <a:spAutoFit/>
            </a:bodyPr>
            <a:lstStyle/>
            <a:p>
              <a:pPr algn="just"/>
              <a:r>
                <a:rPr lang="en-US" sz="3600"/>
                <a:t> </a:t>
              </a:r>
              <a:r>
                <a:rPr lang="en-US" sz="3600" smtClean="0"/>
                <a:t>           suy ra   </a:t>
              </a:r>
              <a:endParaRPr lang="en-US" sz="3600"/>
            </a:p>
          </p:txBody>
        </p:sp>
        <p:graphicFrame>
          <p:nvGraphicFramePr>
            <p:cNvPr id="22" name="Object 21"/>
            <p:cNvGraphicFramePr>
              <a:graphicFrameLocks noChangeAspect="1"/>
            </p:cNvGraphicFramePr>
            <p:nvPr>
              <p:extLst>
                <p:ext uri="{D42A27DB-BD31-4B8C-83A1-F6EECF244321}">
                  <p14:modId xmlns:p14="http://schemas.microsoft.com/office/powerpoint/2010/main" val="3515965884"/>
                </p:ext>
              </p:extLst>
            </p:nvPr>
          </p:nvGraphicFramePr>
          <p:xfrm>
            <a:off x="4006300" y="3934185"/>
            <a:ext cx="2184400" cy="508000"/>
          </p:xfrm>
          <a:graphic>
            <a:graphicData uri="http://schemas.openxmlformats.org/presentationml/2006/ole">
              <mc:AlternateContent xmlns:mc="http://schemas.openxmlformats.org/markup-compatibility/2006">
                <mc:Choice xmlns:v="urn:schemas-microsoft-com:vml" Requires="v">
                  <p:oleObj spid="_x0000_s8422" name="Equation" r:id="rId8" imgW="2184120" imgH="507960" progId="Equation.DSMT4">
                    <p:embed/>
                  </p:oleObj>
                </mc:Choice>
                <mc:Fallback>
                  <p:oleObj name="Equation" r:id="rId8" imgW="2184120" imgH="507960" progId="Equation.DSMT4">
                    <p:embed/>
                    <p:pic>
                      <p:nvPicPr>
                        <p:cNvPr id="3" name="Object 2"/>
                        <p:cNvPicPr/>
                        <p:nvPr/>
                      </p:nvPicPr>
                      <p:blipFill>
                        <a:blip r:embed="rId9"/>
                        <a:stretch>
                          <a:fillRect/>
                        </a:stretch>
                      </p:blipFill>
                      <p:spPr>
                        <a:xfrm>
                          <a:off x="4006300" y="3934185"/>
                          <a:ext cx="2184400" cy="5080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61185730"/>
                </p:ext>
              </p:extLst>
            </p:nvPr>
          </p:nvGraphicFramePr>
          <p:xfrm>
            <a:off x="1589988" y="3919420"/>
            <a:ext cx="977900" cy="419100"/>
          </p:xfrm>
          <a:graphic>
            <a:graphicData uri="http://schemas.openxmlformats.org/presentationml/2006/ole">
              <mc:AlternateContent xmlns:mc="http://schemas.openxmlformats.org/markup-compatibility/2006">
                <mc:Choice xmlns:v="urn:schemas-microsoft-com:vml" Requires="v">
                  <p:oleObj spid="_x0000_s8423" name="Equation" r:id="rId10" imgW="977760" imgH="419040" progId="Equation.DSMT4">
                    <p:embed/>
                  </p:oleObj>
                </mc:Choice>
                <mc:Fallback>
                  <p:oleObj name="Equation" r:id="rId10" imgW="977760" imgH="419040" progId="Equation.DSMT4">
                    <p:embed/>
                    <p:pic>
                      <p:nvPicPr>
                        <p:cNvPr id="4" name="Object 3"/>
                        <p:cNvPicPr/>
                        <p:nvPr/>
                      </p:nvPicPr>
                      <p:blipFill>
                        <a:blip r:embed="rId11"/>
                        <a:stretch>
                          <a:fillRect/>
                        </a:stretch>
                      </p:blipFill>
                      <p:spPr>
                        <a:xfrm>
                          <a:off x="1589988" y="3919420"/>
                          <a:ext cx="977900" cy="419100"/>
                        </a:xfrm>
                        <a:prstGeom prst="rect">
                          <a:avLst/>
                        </a:prstGeom>
                      </p:spPr>
                    </p:pic>
                  </p:oleObj>
                </mc:Fallback>
              </mc:AlternateContent>
            </a:graphicData>
          </a:graphic>
        </p:graphicFrame>
      </p:grpSp>
      <p:grpSp>
        <p:nvGrpSpPr>
          <p:cNvPr id="24" name="Group 23"/>
          <p:cNvGrpSpPr/>
          <p:nvPr/>
        </p:nvGrpSpPr>
        <p:grpSpPr>
          <a:xfrm>
            <a:off x="2137495" y="4330374"/>
            <a:ext cx="5291891" cy="646331"/>
            <a:chOff x="1040536" y="3804321"/>
            <a:chExt cx="5291891" cy="646331"/>
          </a:xfrm>
        </p:grpSpPr>
        <p:sp>
          <p:nvSpPr>
            <p:cNvPr id="25" name="Rectangle 24"/>
            <p:cNvSpPr/>
            <p:nvPr/>
          </p:nvSpPr>
          <p:spPr>
            <a:xfrm>
              <a:off x="1040536" y="3804321"/>
              <a:ext cx="5291891" cy="646331"/>
            </a:xfrm>
            <a:prstGeom prst="rect">
              <a:avLst/>
            </a:prstGeom>
          </p:spPr>
          <p:txBody>
            <a:bodyPr wrap="square">
              <a:spAutoFit/>
            </a:bodyPr>
            <a:lstStyle/>
            <a:p>
              <a:pPr algn="just"/>
              <a:r>
                <a:rPr lang="en-US" sz="3600"/>
                <a:t> </a:t>
              </a:r>
              <a:r>
                <a:rPr lang="en-US" sz="3600" smtClean="0"/>
                <a:t>           suy ra   </a:t>
              </a:r>
              <a:endParaRPr lang="en-US" sz="3600"/>
            </a:p>
          </p:txBody>
        </p:sp>
        <p:graphicFrame>
          <p:nvGraphicFramePr>
            <p:cNvPr id="26" name="Object 25"/>
            <p:cNvGraphicFramePr>
              <a:graphicFrameLocks noChangeAspect="1"/>
            </p:cNvGraphicFramePr>
            <p:nvPr>
              <p:extLst>
                <p:ext uri="{D42A27DB-BD31-4B8C-83A1-F6EECF244321}">
                  <p14:modId xmlns:p14="http://schemas.microsoft.com/office/powerpoint/2010/main" val="666881675"/>
                </p:ext>
              </p:extLst>
            </p:nvPr>
          </p:nvGraphicFramePr>
          <p:xfrm>
            <a:off x="4064224" y="3925289"/>
            <a:ext cx="1917700" cy="508000"/>
          </p:xfrm>
          <a:graphic>
            <a:graphicData uri="http://schemas.openxmlformats.org/presentationml/2006/ole">
              <mc:AlternateContent xmlns:mc="http://schemas.openxmlformats.org/markup-compatibility/2006">
                <mc:Choice xmlns:v="urn:schemas-microsoft-com:vml" Requires="v">
                  <p:oleObj spid="_x0000_s8424" name="Equation" r:id="rId12" imgW="1917360" imgH="507960" progId="Equation.DSMT4">
                    <p:embed/>
                  </p:oleObj>
                </mc:Choice>
                <mc:Fallback>
                  <p:oleObj name="Equation" r:id="rId12" imgW="1917360" imgH="507960" progId="Equation.DSMT4">
                    <p:embed/>
                    <p:pic>
                      <p:nvPicPr>
                        <p:cNvPr id="22" name="Object 21"/>
                        <p:cNvPicPr/>
                        <p:nvPr/>
                      </p:nvPicPr>
                      <p:blipFill>
                        <a:blip r:embed="rId13"/>
                        <a:stretch>
                          <a:fillRect/>
                        </a:stretch>
                      </p:blipFill>
                      <p:spPr>
                        <a:xfrm>
                          <a:off x="4064224" y="3925289"/>
                          <a:ext cx="1917700" cy="5080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041177867"/>
                </p:ext>
              </p:extLst>
            </p:nvPr>
          </p:nvGraphicFramePr>
          <p:xfrm>
            <a:off x="1595745" y="3919042"/>
            <a:ext cx="965200" cy="419100"/>
          </p:xfrm>
          <a:graphic>
            <a:graphicData uri="http://schemas.openxmlformats.org/presentationml/2006/ole">
              <mc:AlternateContent xmlns:mc="http://schemas.openxmlformats.org/markup-compatibility/2006">
                <mc:Choice xmlns:v="urn:schemas-microsoft-com:vml" Requires="v">
                  <p:oleObj spid="_x0000_s8425" name="Equation" r:id="rId14" imgW="965160" imgH="419040" progId="Equation.DSMT4">
                    <p:embed/>
                  </p:oleObj>
                </mc:Choice>
                <mc:Fallback>
                  <p:oleObj name="Equation" r:id="rId14" imgW="965160" imgH="419040" progId="Equation.DSMT4">
                    <p:embed/>
                    <p:pic>
                      <p:nvPicPr>
                        <p:cNvPr id="23" name="Object 22"/>
                        <p:cNvPicPr/>
                        <p:nvPr/>
                      </p:nvPicPr>
                      <p:blipFill>
                        <a:blip r:embed="rId15"/>
                        <a:stretch>
                          <a:fillRect/>
                        </a:stretch>
                      </p:blipFill>
                      <p:spPr>
                        <a:xfrm>
                          <a:off x="1595745" y="3919042"/>
                          <a:ext cx="965200" cy="419100"/>
                        </a:xfrm>
                        <a:prstGeom prst="rect">
                          <a:avLst/>
                        </a:prstGeom>
                      </p:spPr>
                    </p:pic>
                  </p:oleObj>
                </mc:Fallback>
              </mc:AlternateContent>
            </a:graphicData>
          </a:graphic>
        </p:graphicFrame>
      </p:grpSp>
      <p:sp>
        <p:nvSpPr>
          <p:cNvPr id="6" name="Rectangle 5"/>
          <p:cNvSpPr/>
          <p:nvPr/>
        </p:nvSpPr>
        <p:spPr>
          <a:xfrm>
            <a:off x="1639944" y="4968526"/>
            <a:ext cx="9956957" cy="646331"/>
          </a:xfrm>
          <a:prstGeom prst="rect">
            <a:avLst/>
          </a:prstGeom>
        </p:spPr>
        <p:txBody>
          <a:bodyPr wrap="none">
            <a:spAutoFit/>
          </a:bodyPr>
          <a:lstStyle/>
          <a:p>
            <a:pPr algn="just"/>
            <a:r>
              <a:rPr lang="en-US" sz="3600" smtClean="0"/>
              <a:t>Nên A </a:t>
            </a:r>
            <a:r>
              <a:rPr lang="en-US" sz="3600"/>
              <a:t>= </a:t>
            </a:r>
            <a:r>
              <a:rPr lang="en-US" sz="3600" smtClean="0"/>
              <a:t>36.234 </a:t>
            </a:r>
            <a:r>
              <a:rPr lang="en-US" sz="3600"/>
              <a:t>+ </a:t>
            </a:r>
            <a:r>
              <a:rPr lang="en-US" sz="3600" smtClean="0"/>
              <a:t>217.24 </a:t>
            </a:r>
            <a:r>
              <a:rPr lang="en-US" sz="3600"/>
              <a:t>– </a:t>
            </a:r>
            <a:r>
              <a:rPr lang="en-US" sz="3600" smtClean="0"/>
              <a:t>54.13 </a:t>
            </a:r>
            <a:r>
              <a:rPr lang="en-US" sz="3600"/>
              <a:t>chia hết cho 6</a:t>
            </a:r>
          </a:p>
        </p:txBody>
      </p:sp>
      <p:grpSp>
        <p:nvGrpSpPr>
          <p:cNvPr id="28" name="Group 27">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29"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30" name="TextBox 29">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Tree>
    <p:extLst>
      <p:ext uri="{BB962C8B-B14F-4D97-AF65-F5344CB8AC3E}">
        <p14:creationId xmlns:p14="http://schemas.microsoft.com/office/powerpoint/2010/main" val="37818117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5400" y="5203321"/>
            <a:ext cx="2751137" cy="10226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3"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1455" y="3989387"/>
            <a:ext cx="2568256" cy="185267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4" y="4724400"/>
            <a:ext cx="2640103" cy="11685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1671" y="3784038"/>
            <a:ext cx="3120231" cy="16665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9"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9238" y="1676400"/>
            <a:ext cx="2087562" cy="185308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987" y="644062"/>
            <a:ext cx="3052762" cy="22465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9554" y="1475263"/>
            <a:ext cx="2331622" cy="18530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01200" y="2895708"/>
            <a:ext cx="3167203" cy="105203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71591" y="3189887"/>
            <a:ext cx="3902610" cy="93862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5248" y="2981064"/>
            <a:ext cx="2639918" cy="135519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40776" y="409992"/>
            <a:ext cx="3143884" cy="1498247"/>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12"/>
          <p:cNvSpPr/>
          <p:nvPr/>
        </p:nvSpPr>
        <p:spPr>
          <a:xfrm>
            <a:off x="0" y="13390"/>
            <a:ext cx="4723723" cy="5836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HOẠT ĐỘNG LUYỆN TẬP</a:t>
            </a:r>
            <a:endParaRPr lang="en-US" sz="2800" b="1"/>
          </a:p>
        </p:txBody>
      </p:sp>
    </p:spTree>
    <p:extLst>
      <p:ext uri="{BB962C8B-B14F-4D97-AF65-F5344CB8AC3E}">
        <p14:creationId xmlns:p14="http://schemas.microsoft.com/office/powerpoint/2010/main" val="352075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ou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righ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right)">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4EF09CF-3362-453A-9463-F6669A9D3E01}"/>
              </a:ext>
            </a:extLst>
          </p:cNvPr>
          <p:cNvGrpSpPr/>
          <p:nvPr/>
        </p:nvGrpSpPr>
        <p:grpSpPr>
          <a:xfrm rot="13033909">
            <a:off x="-1860192" y="-3620150"/>
            <a:ext cx="3136324" cy="6858000"/>
            <a:chOff x="9055676" y="0"/>
            <a:chExt cx="3136324" cy="6858000"/>
          </a:xfrm>
        </p:grpSpPr>
        <p:sp>
          <p:nvSpPr>
            <p:cNvPr id="13" name="Rectangle 1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ounded Rectangle 8"/>
          <p:cNvSpPr/>
          <p:nvPr/>
        </p:nvSpPr>
        <p:spPr>
          <a:xfrm>
            <a:off x="7319120" y="0"/>
            <a:ext cx="4723723" cy="7782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HOẠT ĐỘNG LUYỆN TẬP</a:t>
            </a:r>
            <a:endParaRPr lang="en-US" sz="2800" b="1"/>
          </a:p>
        </p:txBody>
      </p:sp>
      <p:pic>
        <p:nvPicPr>
          <p:cNvPr id="20"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2" y="5390963"/>
            <a:ext cx="1704768" cy="140472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048621" y="1141339"/>
            <a:ext cx="6441676" cy="707886"/>
          </a:xfrm>
          <a:prstGeom prst="rect">
            <a:avLst/>
          </a:prstGeom>
          <a:noFill/>
        </p:spPr>
        <p:txBody>
          <a:bodyPr wrap="square" rtlCol="0">
            <a:spAutoFit/>
          </a:bodyPr>
          <a:lstStyle/>
          <a:p>
            <a:r>
              <a:rPr lang="en-US" sz="4000" b="1" smtClean="0">
                <a:solidFill>
                  <a:srgbClr val="0070C0"/>
                </a:solidFill>
              </a:rPr>
              <a:t>Bài tập 3 SGK trang 34</a:t>
            </a:r>
            <a:endParaRPr lang="en-US" sz="4000" b="1">
              <a:solidFill>
                <a:srgbClr val="0070C0"/>
              </a:solidFill>
            </a:endParaRPr>
          </a:p>
        </p:txBody>
      </p:sp>
      <p:sp>
        <p:nvSpPr>
          <p:cNvPr id="28" name="TextBox 27"/>
          <p:cNvSpPr txBox="1"/>
          <p:nvPr/>
        </p:nvSpPr>
        <p:spPr>
          <a:xfrm>
            <a:off x="1048621" y="2446862"/>
            <a:ext cx="10758618" cy="1200329"/>
          </a:xfrm>
          <a:prstGeom prst="rect">
            <a:avLst/>
          </a:prstGeom>
          <a:noFill/>
        </p:spPr>
        <p:txBody>
          <a:bodyPr wrap="square" rtlCol="0">
            <a:spAutoFit/>
          </a:bodyPr>
          <a:lstStyle/>
          <a:p>
            <a:r>
              <a:rPr lang="en-US" sz="3600" smtClean="0">
                <a:latin typeface="+mj-lt"/>
              </a:rPr>
              <a:t>Vì x là bội của 9 nên x là: </a:t>
            </a:r>
            <a:r>
              <a:rPr lang="en-US" sz="3600" smtClean="0">
                <a:latin typeface="+mj-lt"/>
              </a:rPr>
              <a:t>0, 9, 18, 27, 36, 45,…</a:t>
            </a:r>
            <a:endParaRPr lang="en-US" sz="3600" smtClean="0">
              <a:latin typeface="+mj-lt"/>
            </a:endParaRPr>
          </a:p>
          <a:p>
            <a:r>
              <a:rPr lang="en-US" sz="3600" smtClean="0">
                <a:latin typeface="+mj-lt"/>
              </a:rPr>
              <a:t>Mà 20 &lt; x &lt; 40 nên x là: </a:t>
            </a:r>
            <a:r>
              <a:rPr lang="en-US" sz="3600" smtClean="0">
                <a:latin typeface="+mj-lt"/>
              </a:rPr>
              <a:t>27, </a:t>
            </a:r>
            <a:r>
              <a:rPr lang="en-US" sz="3600" smtClean="0">
                <a:latin typeface="+mj-lt"/>
              </a:rPr>
              <a:t>36.</a:t>
            </a:r>
            <a:endParaRPr lang="en-US" sz="3600">
              <a:latin typeface="+mj-lt"/>
            </a:endParaRPr>
          </a:p>
        </p:txBody>
      </p:sp>
      <p:sp>
        <p:nvSpPr>
          <p:cNvPr id="3" name="TextBox 2"/>
          <p:cNvSpPr txBox="1"/>
          <p:nvPr/>
        </p:nvSpPr>
        <p:spPr>
          <a:xfrm>
            <a:off x="1539603" y="6426360"/>
            <a:ext cx="2983230" cy="369332"/>
          </a:xfrm>
          <a:prstGeom prst="rect">
            <a:avLst/>
          </a:prstGeom>
          <a:noFill/>
        </p:spPr>
        <p:txBody>
          <a:bodyPr wrap="square" rtlCol="0">
            <a:spAutoFit/>
          </a:bodyPr>
          <a:lstStyle/>
          <a:p>
            <a:r>
              <a:rPr lang="en-US" i="1" smtClean="0">
                <a:solidFill>
                  <a:srgbClr val="CC0099"/>
                </a:solidFill>
              </a:rPr>
              <a:t>Hoạt động cá nhân</a:t>
            </a:r>
            <a:endParaRPr lang="en-US" i="1">
              <a:solidFill>
                <a:srgbClr val="CC0099"/>
              </a:solidFill>
            </a:endParaRPr>
          </a:p>
        </p:txBody>
      </p:sp>
    </p:spTree>
    <p:extLst>
      <p:ext uri="{BB962C8B-B14F-4D97-AF65-F5344CB8AC3E}">
        <p14:creationId xmlns:p14="http://schemas.microsoft.com/office/powerpoint/2010/main" val="25589103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0896" y="6406206"/>
            <a:ext cx="1890261" cy="369332"/>
          </a:xfrm>
          <a:prstGeom prst="rect">
            <a:avLst/>
          </a:prstGeom>
        </p:spPr>
        <p:txBody>
          <a:bodyPr wrap="none">
            <a:spAutoFit/>
          </a:bodyPr>
          <a:lstStyle/>
          <a:p>
            <a:r>
              <a:rPr lang="en-US" i="1" smtClean="0">
                <a:solidFill>
                  <a:srgbClr val="CC0099"/>
                </a:solidFill>
              </a:rPr>
              <a:t>Hoạt động nhóm</a:t>
            </a:r>
          </a:p>
        </p:txBody>
      </p:sp>
      <p:grpSp>
        <p:nvGrpSpPr>
          <p:cNvPr id="12" name="Group 11">
            <a:extLst>
              <a:ext uri="{FF2B5EF4-FFF2-40B4-BE49-F238E27FC236}">
                <a16:creationId xmlns:a16="http://schemas.microsoft.com/office/drawing/2014/main" id="{D4EF09CF-3362-453A-9463-F6669A9D3E01}"/>
              </a:ext>
            </a:extLst>
          </p:cNvPr>
          <p:cNvGrpSpPr/>
          <p:nvPr/>
        </p:nvGrpSpPr>
        <p:grpSpPr>
          <a:xfrm rot="13033909">
            <a:off x="-1860192" y="-3620150"/>
            <a:ext cx="3136324" cy="6858000"/>
            <a:chOff x="9055676" y="0"/>
            <a:chExt cx="3136324" cy="6858000"/>
          </a:xfrm>
        </p:grpSpPr>
        <p:sp>
          <p:nvSpPr>
            <p:cNvPr id="13" name="Rectangle 1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ounded Rectangle 8"/>
          <p:cNvSpPr/>
          <p:nvPr/>
        </p:nvSpPr>
        <p:spPr>
          <a:xfrm>
            <a:off x="7319120" y="0"/>
            <a:ext cx="4723723" cy="7782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HOẠT ĐỘNG LUYỆN TẬP</a:t>
            </a:r>
            <a:endParaRPr lang="en-US" sz="2800" b="1"/>
          </a:p>
        </p:txBody>
      </p:sp>
      <p:sp>
        <p:nvSpPr>
          <p:cNvPr id="24" name="TextBox 23"/>
          <p:cNvSpPr txBox="1"/>
          <p:nvPr/>
        </p:nvSpPr>
        <p:spPr>
          <a:xfrm>
            <a:off x="1245014" y="414969"/>
            <a:ext cx="5850727" cy="646331"/>
          </a:xfrm>
          <a:prstGeom prst="rect">
            <a:avLst/>
          </a:prstGeom>
          <a:noFill/>
        </p:spPr>
        <p:txBody>
          <a:bodyPr wrap="square" rtlCol="0">
            <a:spAutoFit/>
          </a:bodyPr>
          <a:lstStyle/>
          <a:p>
            <a:r>
              <a:rPr lang="en-US" sz="3600" b="1" smtClean="0">
                <a:solidFill>
                  <a:srgbClr val="0070C0"/>
                </a:solidFill>
              </a:rPr>
              <a:t>Bài tập 4 SGK trang 34</a:t>
            </a:r>
            <a:endParaRPr lang="en-US" sz="3600" b="1">
              <a:solidFill>
                <a:srgbClr val="0070C0"/>
              </a:solidFill>
            </a:endParaRPr>
          </a:p>
        </p:txBody>
      </p:sp>
      <p:grpSp>
        <p:nvGrpSpPr>
          <p:cNvPr id="33" name="Group 32"/>
          <p:cNvGrpSpPr/>
          <p:nvPr/>
        </p:nvGrpSpPr>
        <p:grpSpPr>
          <a:xfrm>
            <a:off x="890345" y="1177375"/>
            <a:ext cx="10117380" cy="646331"/>
            <a:chOff x="890345" y="1177375"/>
            <a:chExt cx="10117380" cy="646331"/>
          </a:xfrm>
        </p:grpSpPr>
        <p:sp>
          <p:nvSpPr>
            <p:cNvPr id="18" name="Rectangle 17"/>
            <p:cNvSpPr/>
            <p:nvPr/>
          </p:nvSpPr>
          <p:spPr>
            <a:xfrm>
              <a:off x="890345" y="1177375"/>
              <a:ext cx="7750840" cy="646331"/>
            </a:xfrm>
            <a:prstGeom prst="rect">
              <a:avLst/>
            </a:prstGeom>
          </p:spPr>
          <p:txBody>
            <a:bodyPr wrap="none">
              <a:spAutoFit/>
            </a:bodyPr>
            <a:lstStyle/>
            <a:p>
              <a:r>
                <a:rPr lang="vi-VN" sz="3600">
                  <a:latin typeface="+mj-lt"/>
                  <a:ea typeface="Times New Roman" panose="02020603050405020304" pitchFamily="18" charset="0"/>
                </a:rPr>
                <a:t>Gọi số bạn trong mỗi nhóm là x </a:t>
              </a:r>
              <a:r>
                <a:rPr lang="vi-VN" sz="3600" smtClean="0">
                  <a:latin typeface="+mj-lt"/>
                  <a:ea typeface="Times New Roman" panose="02020603050405020304" pitchFamily="18" charset="0"/>
                </a:rPr>
                <a:t>bạn</a:t>
              </a:r>
              <a:r>
                <a:rPr lang="en-US" sz="3600" smtClean="0">
                  <a:latin typeface="+mj-lt"/>
                  <a:ea typeface="Times New Roman" panose="02020603050405020304" pitchFamily="18" charset="0"/>
                </a:rPr>
                <a:t> </a:t>
              </a:r>
              <a:r>
                <a:rPr lang="vi-VN" sz="3600" smtClean="0">
                  <a:latin typeface="+mj-lt"/>
                  <a:ea typeface="Times New Roman" panose="02020603050405020304" pitchFamily="18" charset="0"/>
                </a:rPr>
                <a:t> </a:t>
              </a:r>
              <a:endParaRPr lang="en-US" sz="3600">
                <a:latin typeface="+mj-lt"/>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1437348157"/>
                </p:ext>
              </p:extLst>
            </p:nvPr>
          </p:nvGraphicFramePr>
          <p:xfrm>
            <a:off x="8353425" y="1214438"/>
            <a:ext cx="2654300" cy="571500"/>
          </p:xfrm>
          <a:graphic>
            <a:graphicData uri="http://schemas.openxmlformats.org/presentationml/2006/ole">
              <mc:AlternateContent xmlns:mc="http://schemas.openxmlformats.org/markup-compatibility/2006">
                <mc:Choice xmlns:v="urn:schemas-microsoft-com:vml" Requires="v">
                  <p:oleObj spid="_x0000_s12409" name="Equation" r:id="rId3" imgW="2654280" imgH="571320" progId="Equation.DSMT4">
                    <p:embed/>
                  </p:oleObj>
                </mc:Choice>
                <mc:Fallback>
                  <p:oleObj name="Equation" r:id="rId3" imgW="2654280" imgH="571320" progId="Equation.DSMT4">
                    <p:embed/>
                    <p:pic>
                      <p:nvPicPr>
                        <p:cNvPr id="0" name=""/>
                        <p:cNvPicPr/>
                        <p:nvPr/>
                      </p:nvPicPr>
                      <p:blipFill>
                        <a:blip r:embed="rId4"/>
                        <a:stretch>
                          <a:fillRect/>
                        </a:stretch>
                      </p:blipFill>
                      <p:spPr>
                        <a:xfrm>
                          <a:off x="8353425" y="1214438"/>
                          <a:ext cx="2654300" cy="571500"/>
                        </a:xfrm>
                        <a:prstGeom prst="rect">
                          <a:avLst/>
                        </a:prstGeom>
                      </p:spPr>
                    </p:pic>
                  </p:oleObj>
                </mc:Fallback>
              </mc:AlternateContent>
            </a:graphicData>
          </a:graphic>
        </p:graphicFrame>
      </p:grpSp>
      <p:grpSp>
        <p:nvGrpSpPr>
          <p:cNvPr id="38" name="Group 37"/>
          <p:cNvGrpSpPr/>
          <p:nvPr/>
        </p:nvGrpSpPr>
        <p:grpSpPr>
          <a:xfrm>
            <a:off x="890345" y="1860796"/>
            <a:ext cx="10200515" cy="646331"/>
            <a:chOff x="890345" y="1860796"/>
            <a:chExt cx="10200515" cy="646331"/>
          </a:xfrm>
        </p:grpSpPr>
        <p:sp>
          <p:nvSpPr>
            <p:cNvPr id="27" name="TextBox 26"/>
            <p:cNvSpPr txBox="1"/>
            <p:nvPr/>
          </p:nvSpPr>
          <p:spPr>
            <a:xfrm>
              <a:off x="890345" y="1860796"/>
              <a:ext cx="10200515" cy="646331"/>
            </a:xfrm>
            <a:prstGeom prst="rect">
              <a:avLst/>
            </a:prstGeom>
            <a:noFill/>
          </p:spPr>
          <p:txBody>
            <a:bodyPr wrap="square" rtlCol="0">
              <a:spAutoFit/>
            </a:bodyPr>
            <a:lstStyle/>
            <a:p>
              <a:r>
                <a:rPr lang="en-US" sz="3600" smtClean="0"/>
                <a:t>Theo đầu bài ta có          hay x là ước của 24</a:t>
              </a:r>
              <a:endParaRPr lang="en-US" sz="3600"/>
            </a:p>
          </p:txBody>
        </p:sp>
        <p:graphicFrame>
          <p:nvGraphicFramePr>
            <p:cNvPr id="26" name="Object 25"/>
            <p:cNvGraphicFramePr>
              <a:graphicFrameLocks noChangeAspect="1"/>
            </p:cNvGraphicFramePr>
            <p:nvPr>
              <p:extLst>
                <p:ext uri="{D42A27DB-BD31-4B8C-83A1-F6EECF244321}">
                  <p14:modId xmlns:p14="http://schemas.microsoft.com/office/powerpoint/2010/main" val="110693769"/>
                </p:ext>
              </p:extLst>
            </p:nvPr>
          </p:nvGraphicFramePr>
          <p:xfrm>
            <a:off x="4927620" y="1968227"/>
            <a:ext cx="977900" cy="406400"/>
          </p:xfrm>
          <a:graphic>
            <a:graphicData uri="http://schemas.openxmlformats.org/presentationml/2006/ole">
              <mc:AlternateContent xmlns:mc="http://schemas.openxmlformats.org/markup-compatibility/2006">
                <mc:Choice xmlns:v="urn:schemas-microsoft-com:vml" Requires="v">
                  <p:oleObj spid="_x0000_s12410" name="Equation" r:id="rId5" imgW="977760" imgH="406080" progId="Equation.DSMT4">
                    <p:embed/>
                  </p:oleObj>
                </mc:Choice>
                <mc:Fallback>
                  <p:oleObj name="Equation" r:id="rId5" imgW="977760" imgH="406080" progId="Equation.DSMT4">
                    <p:embed/>
                    <p:pic>
                      <p:nvPicPr>
                        <p:cNvPr id="0" name=""/>
                        <p:cNvPicPr/>
                        <p:nvPr/>
                      </p:nvPicPr>
                      <p:blipFill>
                        <a:blip r:embed="rId6"/>
                        <a:stretch>
                          <a:fillRect/>
                        </a:stretch>
                      </p:blipFill>
                      <p:spPr>
                        <a:xfrm>
                          <a:off x="4927620" y="1968227"/>
                          <a:ext cx="977900" cy="406400"/>
                        </a:xfrm>
                        <a:prstGeom prst="rect">
                          <a:avLst/>
                        </a:prstGeom>
                      </p:spPr>
                    </p:pic>
                  </p:oleObj>
                </mc:Fallback>
              </mc:AlternateContent>
            </a:graphicData>
          </a:graphic>
        </p:graphicFrame>
      </p:grpSp>
      <p:sp>
        <p:nvSpPr>
          <p:cNvPr id="29" name="Rectangle 28"/>
          <p:cNvSpPr/>
          <p:nvPr/>
        </p:nvSpPr>
        <p:spPr>
          <a:xfrm>
            <a:off x="884389" y="2541706"/>
            <a:ext cx="7069564" cy="729430"/>
          </a:xfrm>
          <a:prstGeom prst="rect">
            <a:avLst/>
          </a:prstGeom>
        </p:spPr>
        <p:txBody>
          <a:bodyPr wrap="none">
            <a:spAutoFit/>
          </a:bodyPr>
          <a:lstStyle/>
          <a:p>
            <a:pPr>
              <a:lnSpc>
                <a:spcPct val="115000"/>
              </a:lnSpc>
              <a:spcAft>
                <a:spcPts val="0"/>
              </a:spcAft>
            </a:pPr>
            <a:r>
              <a:rPr lang="en-US" sz="3600">
                <a:latin typeface="+mj-lt"/>
                <a:ea typeface="Times New Roman" panose="02020603050405020304" pitchFamily="18" charset="0"/>
                <a:cs typeface="Times New Roman" panose="02020603050405020304" pitchFamily="18" charset="0"/>
              </a:rPr>
              <a:t>Suy ra x là </a:t>
            </a:r>
            <a:r>
              <a:rPr lang="en-US" sz="3600" smtClean="0">
                <a:latin typeface="+mj-lt"/>
                <a:ea typeface="Times New Roman" panose="02020603050405020304" pitchFamily="18" charset="0"/>
                <a:cs typeface="Times New Roman" panose="02020603050405020304" pitchFamily="18" charset="0"/>
              </a:rPr>
              <a:t>1; 2; 3; 4; 6; 8; 12; 24. </a:t>
            </a:r>
            <a:endParaRPr lang="en-US" sz="3600">
              <a:latin typeface="+mj-lt"/>
              <a:ea typeface="Times New Roman" panose="02020603050405020304" pitchFamily="18" charset="0"/>
              <a:cs typeface="Times New Roman" panose="02020603050405020304" pitchFamily="18" charset="0"/>
            </a:endParaRPr>
          </a:p>
        </p:txBody>
      </p:sp>
      <p:grpSp>
        <p:nvGrpSpPr>
          <p:cNvPr id="32" name="Group 31"/>
          <p:cNvGrpSpPr/>
          <p:nvPr/>
        </p:nvGrpSpPr>
        <p:grpSpPr>
          <a:xfrm>
            <a:off x="890997" y="3249270"/>
            <a:ext cx="9348370" cy="646331"/>
            <a:chOff x="1382610" y="3430976"/>
            <a:chExt cx="9348370" cy="646331"/>
          </a:xfrm>
        </p:grpSpPr>
        <p:sp>
          <p:nvSpPr>
            <p:cNvPr id="30" name="Rectangle 29"/>
            <p:cNvSpPr/>
            <p:nvPr/>
          </p:nvSpPr>
          <p:spPr>
            <a:xfrm>
              <a:off x="1382610" y="3430976"/>
              <a:ext cx="9348370" cy="646331"/>
            </a:xfrm>
            <a:prstGeom prst="rect">
              <a:avLst/>
            </a:prstGeom>
          </p:spPr>
          <p:txBody>
            <a:bodyPr wrap="square">
              <a:spAutoFit/>
            </a:bodyPr>
            <a:lstStyle/>
            <a:p>
              <a:r>
                <a:rPr lang="en-US" sz="3600" smtClean="0">
                  <a:latin typeface="+mj-lt"/>
                  <a:ea typeface="Times New Roman" panose="02020603050405020304" pitchFamily="18" charset="0"/>
                </a:rPr>
                <a:t>Mà                     nên x là 2; 3; 4; 6; 8; 12; 24.                      </a:t>
              </a:r>
              <a:endParaRPr lang="en-US" sz="3600">
                <a:latin typeface="+mj-lt"/>
              </a:endParaRPr>
            </a:p>
          </p:txBody>
        </p:sp>
        <p:graphicFrame>
          <p:nvGraphicFramePr>
            <p:cNvPr id="31" name="Object 30"/>
            <p:cNvGraphicFramePr>
              <a:graphicFrameLocks noChangeAspect="1"/>
            </p:cNvGraphicFramePr>
            <p:nvPr>
              <p:extLst>
                <p:ext uri="{D42A27DB-BD31-4B8C-83A1-F6EECF244321}">
                  <p14:modId xmlns:p14="http://schemas.microsoft.com/office/powerpoint/2010/main" val="1320649012"/>
                </p:ext>
              </p:extLst>
            </p:nvPr>
          </p:nvGraphicFramePr>
          <p:xfrm>
            <a:off x="2244725" y="3461385"/>
            <a:ext cx="2374900" cy="558800"/>
          </p:xfrm>
          <a:graphic>
            <a:graphicData uri="http://schemas.openxmlformats.org/presentationml/2006/ole">
              <mc:AlternateContent xmlns:mc="http://schemas.openxmlformats.org/markup-compatibility/2006">
                <mc:Choice xmlns:v="urn:schemas-microsoft-com:vml" Requires="v">
                  <p:oleObj spid="_x0000_s12411" name="Equation" r:id="rId7" imgW="2374560" imgH="558720" progId="Equation.DSMT4">
                    <p:embed/>
                  </p:oleObj>
                </mc:Choice>
                <mc:Fallback>
                  <p:oleObj name="Equation" r:id="rId7" imgW="2374560" imgH="558720" progId="Equation.DSMT4">
                    <p:embed/>
                    <p:pic>
                      <p:nvPicPr>
                        <p:cNvPr id="0" name=""/>
                        <p:cNvPicPr/>
                        <p:nvPr/>
                      </p:nvPicPr>
                      <p:blipFill>
                        <a:blip r:embed="rId8"/>
                        <a:stretch>
                          <a:fillRect/>
                        </a:stretch>
                      </p:blipFill>
                      <p:spPr>
                        <a:xfrm>
                          <a:off x="2244725" y="3461385"/>
                          <a:ext cx="2374900" cy="558800"/>
                        </a:xfrm>
                        <a:prstGeom prst="rect">
                          <a:avLst/>
                        </a:prstGeom>
                      </p:spPr>
                    </p:pic>
                  </p:oleObj>
                </mc:Fallback>
              </mc:AlternateContent>
            </a:graphicData>
          </a:graphic>
        </p:graphicFrame>
      </p:grpSp>
      <p:sp>
        <p:nvSpPr>
          <p:cNvPr id="35" name="Rectangle 34"/>
          <p:cNvSpPr/>
          <p:nvPr/>
        </p:nvSpPr>
        <p:spPr>
          <a:xfrm>
            <a:off x="884389" y="3938434"/>
            <a:ext cx="11158454" cy="1366528"/>
          </a:xfrm>
          <a:prstGeom prst="rect">
            <a:avLst/>
          </a:prstGeom>
        </p:spPr>
        <p:txBody>
          <a:bodyPr wrap="square">
            <a:spAutoFit/>
          </a:bodyPr>
          <a:lstStyle/>
          <a:p>
            <a:pPr>
              <a:lnSpc>
                <a:spcPct val="115000"/>
              </a:lnSpc>
              <a:spcAft>
                <a:spcPts val="0"/>
              </a:spcAft>
            </a:pPr>
            <a:r>
              <a:rPr lang="en-US" sz="3600">
                <a:latin typeface="+mj-lt"/>
                <a:ea typeface="Times New Roman" panose="02020603050405020304" pitchFamily="18" charset="0"/>
                <a:cs typeface="Times New Roman" panose="02020603050405020304" pitchFamily="18" charset="0"/>
              </a:rPr>
              <a:t>Vậy có 7 cách chia sao cho số học sinh mỗi tổ trong mỗi cách tương ứng là 2, 3, 4, 6, 8, 12, 24 học sinh.</a:t>
            </a:r>
          </a:p>
        </p:txBody>
      </p:sp>
      <p:pic>
        <p:nvPicPr>
          <p:cNvPr id="36" name="Picture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58364"/>
            <a:ext cx="2170896" cy="1283257"/>
          </a:xfrm>
          <a:prstGeom prst="rect">
            <a:avLst/>
          </a:prstGeom>
        </p:spPr>
      </p:pic>
    </p:spTree>
    <p:extLst>
      <p:ext uri="{BB962C8B-B14F-4D97-AF65-F5344CB8AC3E}">
        <p14:creationId xmlns:p14="http://schemas.microsoft.com/office/powerpoint/2010/main" val="18707898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arn(inVertical)">
                                      <p:cBhvr>
                                        <p:cTn id="11" dur="5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docProps/app.xml><?xml version="1.0" encoding="utf-8"?>
<Properties xmlns="http://schemas.openxmlformats.org/officeDocument/2006/extended-properties" xmlns:vt="http://schemas.openxmlformats.org/officeDocument/2006/docPropsVTypes">
  <TotalTime>1090</TotalTime>
  <Words>744</Words>
  <Application>Microsoft Office PowerPoint</Application>
  <PresentationFormat>Widescreen</PresentationFormat>
  <Paragraphs>93</Paragraphs>
  <Slides>14</Slides>
  <Notes>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2</vt:i4>
      </vt:variant>
      <vt:variant>
        <vt:lpstr>Slide Titles</vt:lpstr>
      </vt:variant>
      <vt:variant>
        <vt:i4>14</vt:i4>
      </vt:variant>
    </vt:vector>
  </HeadingPairs>
  <TitlesOfParts>
    <vt:vector size="24" baseType="lpstr">
      <vt:lpstr>Arial</vt:lpstr>
      <vt:lpstr>Calibri</vt:lpstr>
      <vt:lpstr>Calibri Light</vt:lpstr>
      <vt:lpstr>Rockwell</vt:lpstr>
      <vt:lpstr>Tahoma</vt:lpstr>
      <vt:lpstr>Times New Roman</vt:lpstr>
      <vt:lpstr>Office Theme</vt:lpstr>
      <vt:lpstr>1_Office Theme</vt:lpstr>
      <vt:lpstr>Equation</vt:lpstr>
      <vt:lpstr>MathType 7.0 Equation</vt:lpstr>
      <vt:lpstr>Quan hệ chia hết. Tính chất chia hết  (tiết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 hệ chia hết. Tính chất chia hết  (tiết 2)</dc:title>
  <dc:creator>Ánh Tuyết</dc:creator>
  <cp:lastModifiedBy>Ánh Tuyết</cp:lastModifiedBy>
  <cp:revision>102</cp:revision>
  <dcterms:created xsi:type="dcterms:W3CDTF">2021-07-22T13:28:24Z</dcterms:created>
  <dcterms:modified xsi:type="dcterms:W3CDTF">2021-07-29T11:17:56Z</dcterms:modified>
</cp:coreProperties>
</file>