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60" r:id="rId3"/>
    <p:sldId id="256" r:id="rId4"/>
    <p:sldId id="264" r:id="rId5"/>
    <p:sldId id="257" r:id="rId6"/>
    <p:sldId id="262" r:id="rId7"/>
    <p:sldId id="263" r:id="rId8"/>
    <p:sldId id="258" r:id="rId9"/>
    <p:sldId id="266" r:id="rId10"/>
    <p:sldId id="261" r:id="rId11"/>
    <p:sldId id="265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47E9"/>
    <a:srgbClr val="4A59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717" autoAdjust="0"/>
    <p:restoredTop sz="94660"/>
  </p:normalViewPr>
  <p:slideViewPr>
    <p:cSldViewPr snapToGrid="0">
      <p:cViewPr varScale="1">
        <p:scale>
          <a:sx n="82" d="100"/>
          <a:sy n="82" d="100"/>
        </p:scale>
        <p:origin x="108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05AF5-0C13-4787-B03D-7264489A54F5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CA4CB-F0BA-4F93-88B6-46E4E05C82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38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05AF5-0C13-4787-B03D-7264489A54F5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CA4CB-F0BA-4F93-88B6-46E4E05C82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110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05AF5-0C13-4787-B03D-7264489A54F5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CA4CB-F0BA-4F93-88B6-46E4E05C82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238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7/29/2021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5203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7/29/2021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4415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7/29/2021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0899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7/29/2021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8695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7/29/2021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6341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7/29/2021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5313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7/29/2021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69242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7/29/2021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053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05AF5-0C13-4787-B03D-7264489A54F5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CA4CB-F0BA-4F93-88B6-46E4E05C82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0844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7/29/2021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4122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05AF5-0C13-4787-B03D-7264489A54F5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CA4CB-F0BA-4F93-88B6-46E4E05C82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05AF5-0C13-4787-B03D-7264489A54F5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CA4CB-F0BA-4F93-88B6-46E4E05C82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085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05AF5-0C13-4787-B03D-7264489A54F5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CA4CB-F0BA-4F93-88B6-46E4E05C82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263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05AF5-0C13-4787-B03D-7264489A54F5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CA4CB-F0BA-4F93-88B6-46E4E05C82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232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05AF5-0C13-4787-B03D-7264489A54F5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CA4CB-F0BA-4F93-88B6-46E4E05C82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140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05AF5-0C13-4787-B03D-7264489A54F5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CA4CB-F0BA-4F93-88B6-46E4E05C82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586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05AF5-0C13-4787-B03D-7264489A54F5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CA4CB-F0BA-4F93-88B6-46E4E05C82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541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05AF5-0C13-4787-B03D-7264489A54F5}" type="datetimeFigureOut">
              <a:rPr lang="en-US" smtClean="0"/>
              <a:t>7/29/2021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CA4CB-F0BA-4F93-88B6-46E4E05C82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168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33F5E9-5DAC-4C4A-9DF5-C2B87276BCC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7/29/2021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C5C30-0B3A-4B13-ADDD-7C63C8AA92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012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NUL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rot="631394">
            <a:off x="-685842" y="3883013"/>
            <a:ext cx="3194131" cy="3194131"/>
          </a:xfrm>
          <a:prstGeom prst="rect">
            <a:avLst/>
          </a:prstGeom>
        </p:spPr>
      </p:pic>
      <p:pic>
        <p:nvPicPr>
          <p:cNvPr id="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10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1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 txBox="1">
            <a:spLocks/>
          </p:cNvSpPr>
          <p:nvPr/>
        </p:nvSpPr>
        <p:spPr>
          <a:xfrm>
            <a:off x="262360" y="2980930"/>
            <a:ext cx="11809826" cy="1264189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000" b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hệ chia hết. Tính chất chia hết</a:t>
            </a:r>
            <a:br>
              <a:rPr lang="en-US" sz="5000" b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(tiết 2)</a:t>
            </a:r>
            <a:endParaRPr lang="en-US" sz="5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 txBox="1">
            <a:spLocks/>
          </p:cNvSpPr>
          <p:nvPr/>
        </p:nvSpPr>
        <p:spPr>
          <a:xfrm>
            <a:off x="2062462" y="5106893"/>
            <a:ext cx="7949329" cy="74637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 viên: Lê Thị Ánh Tuyết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6563443" cy="1023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PHÒNG GD&amp;ĐT</a:t>
            </a:r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CẦN GIUỘC</a:t>
            </a:r>
            <a:endParaRPr lang="en-US" sz="280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r>
              <a:rPr lang="en-US" sz="280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TRƯỜNG </a:t>
            </a:r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THCS </a:t>
            </a:r>
            <a:r>
              <a:rPr lang="en-US" sz="280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PHƯỚC VĨNH ĐÔNG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33302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S6-C1-T….</a:t>
            </a:r>
            <a:endParaRPr lang="en-US" sz="480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95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2629" y="2124857"/>
            <a:ext cx="103190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</a:p>
          <a:p>
            <a:pPr algn="ctr"/>
            <a:r>
              <a:rPr lang="en-US" sz="4000" smtClean="0">
                <a:latin typeface="Arial" panose="020B0604020202020204" pitchFamily="34" charset="0"/>
                <a:cs typeface="Arial" panose="020B0604020202020204" pitchFamily="34" charset="0"/>
              </a:rPr>
              <a:t>Các ước của 10 là: 1, 2, 5 và 10</a:t>
            </a:r>
            <a:endParaRPr lang="en-US" sz="4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1628232" y="72766"/>
            <a:ext cx="522514" cy="671992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60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HÌNH THÀNH KIẾN THỨC</a:t>
            </a:r>
            <a:endParaRPr lang="en-US" sz="260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51" y="4715150"/>
            <a:ext cx="2521284" cy="207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28209" y="1197556"/>
            <a:ext cx="8460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dụ 4: </a:t>
            </a:r>
            <a:r>
              <a:rPr lang="en-US" sz="4000" smtClean="0">
                <a:latin typeface="Arial" panose="020B0604020202020204" pitchFamily="34" charset="0"/>
                <a:cs typeface="Arial" panose="020B0604020202020204" pitchFamily="34" charset="0"/>
              </a:rPr>
              <a:t>Tìm các ước của 10</a:t>
            </a:r>
            <a:endParaRPr lang="en-US" sz="4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665502">
            <a:off x="-1487592" y="-3666230"/>
            <a:ext cx="3136324" cy="6858000"/>
            <a:chOff x="9055676" y="0"/>
            <a:chExt cx="3136324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530692" y="5853456"/>
            <a:ext cx="4099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cá nhân</a:t>
            </a: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đúng tại chỗ trình bày kết quả</a:t>
            </a: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Lắng nghe, nhận xét</a:t>
            </a:r>
            <a:endParaRPr lang="en-US" i="1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15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59" y="4528146"/>
            <a:ext cx="2304712" cy="2258617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9353911">
            <a:off x="10512758" y="-2890394"/>
            <a:ext cx="3136324" cy="6858000"/>
            <a:chOff x="9055676" y="0"/>
            <a:chExt cx="3136324" cy="6858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563386" y="5771100"/>
            <a:ext cx="79125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cặp đôi</a:t>
            </a: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 đại diện 2 cặp làm nhanh nhất trình bày kết quả</a:t>
            </a: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sát, lắng nghe, nhận xét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93941" y="1682322"/>
            <a:ext cx="8687529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 3: </a:t>
            </a:r>
            <a:r>
              <a:rPr lang="en-US" sz="400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 các ước của 25.</a:t>
            </a:r>
            <a:endParaRPr lang="en-US" sz="400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3736" y="2625164"/>
            <a:ext cx="83508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</a:p>
          <a:p>
            <a:pPr algn="ctr">
              <a:lnSpc>
                <a:spcPct val="150000"/>
              </a:lnSpc>
            </a:pPr>
            <a:r>
              <a:rPr lang="en-US" sz="400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 ước của 25 là: 1, 5 và 25</a:t>
            </a:r>
            <a:endParaRPr lang="en-US" sz="400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79233" y="148425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</p:spTree>
    <p:extLst>
      <p:ext uri="{BB962C8B-B14F-4D97-AF65-F5344CB8AC3E}">
        <p14:creationId xmlns:p14="http://schemas.microsoft.com/office/powerpoint/2010/main" val="34733861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8832" y="680004"/>
            <a:ext cx="1149883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tập</a:t>
            </a:r>
          </a:p>
          <a:p>
            <a:r>
              <a:rPr lang="en-US" sz="3400" b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Tìm số tự nhiên x, biết x là bội của 7 và 18 &lt; x &lt; 30</a:t>
            </a:r>
          </a:p>
          <a:p>
            <a:r>
              <a:rPr lang="en-US" sz="3400" b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Tìm số tự nhiên x, biết x là ước của 18 và 4 &lt; x &lt; 15 </a:t>
            </a:r>
            <a:endParaRPr lang="en-US" sz="3400" b="1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3435" y="2364061"/>
            <a:ext cx="124850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9387" y="3082836"/>
            <a:ext cx="880589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Các bội của 7 là: 0, 7, 14, 21, 28, 35,…</a:t>
            </a:r>
          </a:p>
          <a:p>
            <a:r>
              <a:rPr lang="en-US" sz="34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Vậy số tự nhiên x là: 21 hoặc 28</a:t>
            </a:r>
            <a:endParaRPr lang="en-US" sz="340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8052136">
            <a:off x="9973497" y="-4018976"/>
            <a:ext cx="3136324" cy="6858000"/>
            <a:chOff x="9055676" y="0"/>
            <a:chExt cx="3136324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64" y="5264175"/>
            <a:ext cx="2418638" cy="142970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EAC0E1E-50D5-48F7-8449-EF3C31CD2512}"/>
              </a:ext>
            </a:extLst>
          </p:cNvPr>
          <p:cNvSpPr txBox="1"/>
          <p:nvPr/>
        </p:nvSpPr>
        <p:spPr>
          <a:xfrm>
            <a:off x="2690398" y="5829162"/>
            <a:ext cx="68557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 lớp </a:t>
            </a:r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 4 nhóm</a:t>
            </a:r>
            <a:r>
              <a:rPr lang="en-US" i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nhóm </a:t>
            </a:r>
            <a:r>
              <a:rPr lang="en-US" i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 </a:t>
            </a:r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a; 2 nhóm làm câu b</a:t>
            </a:r>
            <a:endParaRPr lang="en-US" i="1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 1 nhóm trình bày câu a; 1 nhóm trình bày câu b</a:t>
            </a: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lên </a:t>
            </a:r>
            <a:r>
              <a:rPr lang="en-US" i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 trình bày, nhận xét chéo</a:t>
            </a:r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i="1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9387" y="4273548"/>
            <a:ext cx="880589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340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Các ước của 18 là: 1, 2, 3, 6, 9, 18</a:t>
            </a:r>
          </a:p>
          <a:p>
            <a:r>
              <a:rPr lang="en-US" sz="34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Vậy số tự nhiên x là: 6 hoặc 9</a:t>
            </a:r>
            <a:endParaRPr lang="en-US" sz="340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100264" y="70643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</p:spTree>
    <p:extLst>
      <p:ext uri="{BB962C8B-B14F-4D97-AF65-F5344CB8AC3E}">
        <p14:creationId xmlns:p14="http://schemas.microsoft.com/office/powerpoint/2010/main" val="1176212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474706" y="87630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7" y="35169"/>
            <a:ext cx="2149386" cy="127054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10866" y="689598"/>
            <a:ext cx="11404477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sz="3600" b="1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TRÒ CHƠI HÁI TÁO</a:t>
            </a:r>
          </a:p>
          <a:p>
            <a:pPr marL="457200" indent="-457200" algn="just">
              <a:lnSpc>
                <a:spcPct val="120000"/>
              </a:lnSpc>
              <a:spcAft>
                <a:spcPts val="0"/>
              </a:spcAft>
              <a:buFontTx/>
              <a:buChar char="-"/>
            </a:pPr>
            <a:r>
              <a:rPr lang="en-US" sz="28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Lớp chia thành 2 nhóm, các nhóm quan sát mỗi số trên mỗi trái táo.</a:t>
            </a:r>
          </a:p>
          <a:p>
            <a:pPr marL="457200" indent="-457200" algn="just">
              <a:lnSpc>
                <a:spcPct val="120000"/>
              </a:lnSpc>
              <a:spcAft>
                <a:spcPts val="0"/>
              </a:spcAft>
              <a:buFontTx/>
              <a:buChar char="-"/>
            </a:pPr>
            <a:r>
              <a:rPr lang="en-US" sz="28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Chọn trái táo có số là bội của 9 hoặc là ước của 45.</a:t>
            </a:r>
          </a:p>
          <a:p>
            <a:pPr marL="457200" indent="-457200" algn="just">
              <a:lnSpc>
                <a:spcPct val="120000"/>
              </a:lnSpc>
              <a:spcAft>
                <a:spcPts val="0"/>
              </a:spcAft>
              <a:buFontTx/>
              <a:buChar char="-"/>
            </a:pPr>
            <a:r>
              <a:rPr lang="en-US" sz="28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Thời gian hoàn thành trong 60 giây. </a:t>
            </a:r>
          </a:p>
          <a:p>
            <a:pPr marL="457200" indent="-457200" algn="just">
              <a:lnSpc>
                <a:spcPct val="120000"/>
              </a:lnSpc>
              <a:spcAft>
                <a:spcPts val="0"/>
              </a:spcAft>
              <a:buFontTx/>
              <a:buChar char="-"/>
            </a:pPr>
            <a:r>
              <a:rPr lang="en-US" sz="28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Bảng phụ cho hai nhóm được treo lên bảng. Hai nhóm cử từng thành viên ghi một con số với bội của 9, ước của 45.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367326"/>
              </p:ext>
            </p:extLst>
          </p:nvPr>
        </p:nvGraphicFramePr>
        <p:xfrm>
          <a:off x="1318233" y="4345456"/>
          <a:ext cx="9531836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8432">
                  <a:extLst>
                    <a:ext uri="{9D8B030D-6E8A-4147-A177-3AD203B41FA5}">
                      <a16:colId xmlns:a16="http://schemas.microsoft.com/office/drawing/2014/main" val="1536788809"/>
                    </a:ext>
                  </a:extLst>
                </a:gridCol>
                <a:gridCol w="3743504">
                  <a:extLst>
                    <a:ext uri="{9D8B030D-6E8A-4147-A177-3AD203B41FA5}">
                      <a16:colId xmlns:a16="http://schemas.microsoft.com/office/drawing/2014/main" val="90436623"/>
                    </a:ext>
                  </a:extLst>
                </a:gridCol>
                <a:gridCol w="3899900">
                  <a:extLst>
                    <a:ext uri="{9D8B030D-6E8A-4147-A177-3AD203B41FA5}">
                      <a16:colId xmlns:a16="http://schemas.microsoft.com/office/drawing/2014/main" val="31818043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800" b="1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2800" b="1" baseline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số là bội của 9</a:t>
                      </a:r>
                      <a:endParaRPr lang="en-US" sz="2800" b="1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2800" b="1" baseline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số là ước của 45</a:t>
                      </a:r>
                      <a:endParaRPr lang="en-US" sz="2800" b="1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740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NHÓM</a:t>
                      </a:r>
                      <a:r>
                        <a:rPr lang="en-US" sz="2800" b="1" baseline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</a:t>
                      </a:r>
                      <a:endParaRPr lang="en-US" sz="2800" b="1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1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1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6127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NHÓM</a:t>
                      </a:r>
                      <a:r>
                        <a:rPr lang="en-US" sz="2800" b="1" baseline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</a:t>
                      </a:r>
                      <a:endParaRPr lang="en-US" sz="2800" b="1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1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1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9720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21719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ội của 9"/>
          <p:cNvGrpSpPr/>
          <p:nvPr/>
        </p:nvGrpSpPr>
        <p:grpSpPr>
          <a:xfrm>
            <a:off x="191350" y="5081292"/>
            <a:ext cx="4309893" cy="1737574"/>
            <a:chOff x="191350" y="5037748"/>
            <a:chExt cx="4309893" cy="1737574"/>
          </a:xfrm>
        </p:grpSpPr>
        <p:sp>
          <p:nvSpPr>
            <p:cNvPr id="4" name="Rounded Rectangle 3"/>
            <p:cNvSpPr/>
            <p:nvPr/>
          </p:nvSpPr>
          <p:spPr>
            <a:xfrm>
              <a:off x="620130" y="5468742"/>
              <a:ext cx="3440241" cy="130658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191350" y="5037748"/>
              <a:ext cx="4309893" cy="1057336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576447" y="5102395"/>
              <a:ext cx="3567783" cy="73269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ước của 45"/>
          <p:cNvGrpSpPr/>
          <p:nvPr/>
        </p:nvGrpSpPr>
        <p:grpSpPr>
          <a:xfrm>
            <a:off x="7659257" y="5053038"/>
            <a:ext cx="4309893" cy="1737574"/>
            <a:chOff x="191350" y="5037748"/>
            <a:chExt cx="4309893" cy="1737574"/>
          </a:xfrm>
        </p:grpSpPr>
        <p:sp>
          <p:nvSpPr>
            <p:cNvPr id="8" name="Rounded Rectangle 7"/>
            <p:cNvSpPr/>
            <p:nvPr/>
          </p:nvSpPr>
          <p:spPr>
            <a:xfrm>
              <a:off x="620130" y="5468742"/>
              <a:ext cx="3440241" cy="130658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91350" y="5037748"/>
              <a:ext cx="4309893" cy="1057336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576447" y="5102395"/>
              <a:ext cx="3567783" cy="73269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39067" y="6159515"/>
            <a:ext cx="3048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 số là bội của 9</a:t>
            </a:r>
            <a:endParaRPr 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84082" y="6198968"/>
            <a:ext cx="332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 số là ước của 45</a:t>
            </a:r>
            <a:endParaRPr 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số 1"/>
          <p:cNvGrpSpPr/>
          <p:nvPr/>
        </p:nvGrpSpPr>
        <p:grpSpPr>
          <a:xfrm>
            <a:off x="5742942" y="1729098"/>
            <a:ext cx="683354" cy="726063"/>
            <a:chOff x="234770" y="208068"/>
            <a:chExt cx="683354" cy="726063"/>
          </a:xfrm>
        </p:grpSpPr>
        <p:pic>
          <p:nvPicPr>
            <p:cNvPr id="14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770" y="208068"/>
              <a:ext cx="683354" cy="726063"/>
            </a:xfrm>
            <a:prstGeom prst="rect">
              <a:avLst/>
            </a:prstGeom>
          </p:spPr>
        </p:pic>
        <p:sp>
          <p:nvSpPr>
            <p:cNvPr id="15" name="1"/>
            <p:cNvSpPr txBox="1"/>
            <p:nvPr/>
          </p:nvSpPr>
          <p:spPr>
            <a:xfrm>
              <a:off x="392550" y="320375"/>
              <a:ext cx="4333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1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16" name="số 2"/>
          <p:cNvGrpSpPr/>
          <p:nvPr/>
        </p:nvGrpSpPr>
        <p:grpSpPr>
          <a:xfrm>
            <a:off x="2809307" y="3140993"/>
            <a:ext cx="683354" cy="726063"/>
            <a:chOff x="1222924" y="149836"/>
            <a:chExt cx="683354" cy="726063"/>
          </a:xfrm>
        </p:grpSpPr>
        <p:pic>
          <p:nvPicPr>
            <p:cNvPr id="17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2924" y="149836"/>
              <a:ext cx="683354" cy="726063"/>
            </a:xfrm>
            <a:prstGeom prst="rect">
              <a:avLst/>
            </a:prstGeom>
          </p:spPr>
        </p:pic>
        <p:sp>
          <p:nvSpPr>
            <p:cNvPr id="18" name="2"/>
            <p:cNvSpPr txBox="1"/>
            <p:nvPr/>
          </p:nvSpPr>
          <p:spPr>
            <a:xfrm>
              <a:off x="1394441" y="271341"/>
              <a:ext cx="4200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2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19" name="số 3"/>
          <p:cNvGrpSpPr/>
          <p:nvPr/>
        </p:nvGrpSpPr>
        <p:grpSpPr>
          <a:xfrm>
            <a:off x="4173740" y="1331854"/>
            <a:ext cx="683354" cy="726063"/>
            <a:chOff x="2433684" y="149836"/>
            <a:chExt cx="683354" cy="726063"/>
          </a:xfrm>
        </p:grpSpPr>
        <p:pic>
          <p:nvPicPr>
            <p:cNvPr id="20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3684" y="149836"/>
              <a:ext cx="683354" cy="726063"/>
            </a:xfrm>
            <a:prstGeom prst="rect">
              <a:avLst/>
            </a:prstGeom>
          </p:spPr>
        </p:pic>
        <p:sp>
          <p:nvSpPr>
            <p:cNvPr id="21" name="3"/>
            <p:cNvSpPr txBox="1"/>
            <p:nvPr/>
          </p:nvSpPr>
          <p:spPr>
            <a:xfrm>
              <a:off x="2605541" y="287717"/>
              <a:ext cx="407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3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22" name="số 5"/>
          <p:cNvGrpSpPr/>
          <p:nvPr/>
        </p:nvGrpSpPr>
        <p:grpSpPr>
          <a:xfrm>
            <a:off x="7197483" y="3808063"/>
            <a:ext cx="683354" cy="726063"/>
            <a:chOff x="3696427" y="208068"/>
            <a:chExt cx="683354" cy="726063"/>
          </a:xfrm>
        </p:grpSpPr>
        <p:pic>
          <p:nvPicPr>
            <p:cNvPr id="23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6427" y="208068"/>
              <a:ext cx="683354" cy="726063"/>
            </a:xfrm>
            <a:prstGeom prst="rect">
              <a:avLst/>
            </a:prstGeom>
          </p:spPr>
        </p:pic>
        <p:sp>
          <p:nvSpPr>
            <p:cNvPr id="24" name="5"/>
            <p:cNvSpPr txBox="1"/>
            <p:nvPr/>
          </p:nvSpPr>
          <p:spPr>
            <a:xfrm>
              <a:off x="3870487" y="345796"/>
              <a:ext cx="4300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5</a:t>
              </a:r>
            </a:p>
          </p:txBody>
        </p:sp>
      </p:grpSp>
      <p:grpSp>
        <p:nvGrpSpPr>
          <p:cNvPr id="25" name="số 46"/>
          <p:cNvGrpSpPr/>
          <p:nvPr/>
        </p:nvGrpSpPr>
        <p:grpSpPr>
          <a:xfrm>
            <a:off x="5059588" y="403064"/>
            <a:ext cx="683354" cy="726063"/>
            <a:chOff x="1297213" y="2794692"/>
            <a:chExt cx="683354" cy="726063"/>
          </a:xfrm>
        </p:grpSpPr>
        <p:pic>
          <p:nvPicPr>
            <p:cNvPr id="26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7213" y="2794692"/>
              <a:ext cx="683354" cy="726063"/>
            </a:xfrm>
            <a:prstGeom prst="rect">
              <a:avLst/>
            </a:prstGeom>
          </p:spPr>
        </p:pic>
        <p:sp>
          <p:nvSpPr>
            <p:cNvPr id="27" name="46"/>
            <p:cNvSpPr txBox="1"/>
            <p:nvPr/>
          </p:nvSpPr>
          <p:spPr>
            <a:xfrm>
              <a:off x="1364026" y="2919045"/>
              <a:ext cx="571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46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28" name="số 12"/>
          <p:cNvGrpSpPr/>
          <p:nvPr/>
        </p:nvGrpSpPr>
        <p:grpSpPr>
          <a:xfrm>
            <a:off x="6599904" y="1308188"/>
            <a:ext cx="683354" cy="726063"/>
            <a:chOff x="124537" y="1699436"/>
            <a:chExt cx="683354" cy="726063"/>
          </a:xfrm>
        </p:grpSpPr>
        <p:pic>
          <p:nvPicPr>
            <p:cNvPr id="29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537" y="1699436"/>
              <a:ext cx="683354" cy="726063"/>
            </a:xfrm>
            <a:prstGeom prst="rect">
              <a:avLst/>
            </a:prstGeom>
          </p:spPr>
        </p:pic>
        <p:sp>
          <p:nvSpPr>
            <p:cNvPr id="30" name="12"/>
            <p:cNvSpPr txBox="1"/>
            <p:nvPr/>
          </p:nvSpPr>
          <p:spPr>
            <a:xfrm>
              <a:off x="191350" y="1830520"/>
              <a:ext cx="571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12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31" name="số 15"/>
          <p:cNvGrpSpPr/>
          <p:nvPr/>
        </p:nvGrpSpPr>
        <p:grpSpPr>
          <a:xfrm>
            <a:off x="4535486" y="3816306"/>
            <a:ext cx="683354" cy="726063"/>
            <a:chOff x="1357612" y="1764083"/>
            <a:chExt cx="683354" cy="726063"/>
          </a:xfrm>
        </p:grpSpPr>
        <p:pic>
          <p:nvPicPr>
            <p:cNvPr id="32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612" y="1764083"/>
              <a:ext cx="683354" cy="726063"/>
            </a:xfrm>
            <a:prstGeom prst="rect">
              <a:avLst/>
            </a:prstGeom>
          </p:spPr>
        </p:pic>
        <p:sp>
          <p:nvSpPr>
            <p:cNvPr id="33" name="15"/>
            <p:cNvSpPr txBox="1"/>
            <p:nvPr/>
          </p:nvSpPr>
          <p:spPr>
            <a:xfrm>
              <a:off x="1419953" y="1887276"/>
              <a:ext cx="571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15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34" name="số 16"/>
          <p:cNvGrpSpPr/>
          <p:nvPr/>
        </p:nvGrpSpPr>
        <p:grpSpPr>
          <a:xfrm>
            <a:off x="5336996" y="2847145"/>
            <a:ext cx="683354" cy="726063"/>
            <a:chOff x="209560" y="2674458"/>
            <a:chExt cx="683354" cy="726063"/>
          </a:xfrm>
        </p:grpSpPr>
        <p:pic>
          <p:nvPicPr>
            <p:cNvPr id="35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560" y="2674458"/>
              <a:ext cx="683354" cy="726063"/>
            </a:xfrm>
            <a:prstGeom prst="rect">
              <a:avLst/>
            </a:prstGeom>
          </p:spPr>
        </p:pic>
        <p:sp>
          <p:nvSpPr>
            <p:cNvPr id="36" name="16"/>
            <p:cNvSpPr txBox="1"/>
            <p:nvPr/>
          </p:nvSpPr>
          <p:spPr>
            <a:xfrm>
              <a:off x="267567" y="2816316"/>
              <a:ext cx="571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16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37" name="số 78"/>
          <p:cNvGrpSpPr/>
          <p:nvPr/>
        </p:nvGrpSpPr>
        <p:grpSpPr>
          <a:xfrm>
            <a:off x="8058425" y="2865756"/>
            <a:ext cx="683354" cy="726063"/>
            <a:chOff x="267567" y="3752681"/>
            <a:chExt cx="683354" cy="726063"/>
          </a:xfrm>
        </p:grpSpPr>
        <p:pic>
          <p:nvPicPr>
            <p:cNvPr id="38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567" y="3752681"/>
              <a:ext cx="683354" cy="726063"/>
            </a:xfrm>
            <a:prstGeom prst="rect">
              <a:avLst/>
            </a:prstGeom>
          </p:spPr>
        </p:pic>
        <p:sp>
          <p:nvSpPr>
            <p:cNvPr id="39" name="78"/>
            <p:cNvSpPr txBox="1"/>
            <p:nvPr/>
          </p:nvSpPr>
          <p:spPr>
            <a:xfrm>
              <a:off x="334380" y="3893684"/>
              <a:ext cx="571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78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40" name="số 67"/>
          <p:cNvGrpSpPr/>
          <p:nvPr/>
        </p:nvGrpSpPr>
        <p:grpSpPr>
          <a:xfrm>
            <a:off x="6167664" y="403063"/>
            <a:ext cx="683354" cy="726063"/>
            <a:chOff x="1455746" y="3799586"/>
            <a:chExt cx="683354" cy="726063"/>
          </a:xfrm>
        </p:grpSpPr>
        <p:pic>
          <p:nvPicPr>
            <p:cNvPr id="41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5746" y="3799586"/>
              <a:ext cx="683354" cy="726063"/>
            </a:xfrm>
            <a:prstGeom prst="rect">
              <a:avLst/>
            </a:prstGeom>
          </p:spPr>
        </p:pic>
        <p:sp>
          <p:nvSpPr>
            <p:cNvPr id="42" name="67"/>
            <p:cNvSpPr txBox="1"/>
            <p:nvPr/>
          </p:nvSpPr>
          <p:spPr>
            <a:xfrm>
              <a:off x="1522559" y="3937956"/>
              <a:ext cx="571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67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43" name="số 216"/>
          <p:cNvGrpSpPr/>
          <p:nvPr/>
        </p:nvGrpSpPr>
        <p:grpSpPr>
          <a:xfrm>
            <a:off x="7095438" y="2103015"/>
            <a:ext cx="733424" cy="726063"/>
            <a:chOff x="9442636" y="218953"/>
            <a:chExt cx="733424" cy="726063"/>
          </a:xfrm>
        </p:grpSpPr>
        <p:pic>
          <p:nvPicPr>
            <p:cNvPr id="44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53522" y="218953"/>
              <a:ext cx="683354" cy="726063"/>
            </a:xfrm>
            <a:prstGeom prst="rect">
              <a:avLst/>
            </a:prstGeom>
          </p:spPr>
        </p:pic>
        <p:sp>
          <p:nvSpPr>
            <p:cNvPr id="45" name="216"/>
            <p:cNvSpPr txBox="1"/>
            <p:nvPr/>
          </p:nvSpPr>
          <p:spPr>
            <a:xfrm>
              <a:off x="9442636" y="346316"/>
              <a:ext cx="7334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216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46" name="số 108"/>
          <p:cNvGrpSpPr/>
          <p:nvPr/>
        </p:nvGrpSpPr>
        <p:grpSpPr>
          <a:xfrm>
            <a:off x="4173740" y="2319528"/>
            <a:ext cx="771522" cy="726063"/>
            <a:chOff x="8249971" y="119996"/>
            <a:chExt cx="771522" cy="726063"/>
          </a:xfrm>
        </p:grpSpPr>
        <p:pic>
          <p:nvPicPr>
            <p:cNvPr id="47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0040" y="119996"/>
              <a:ext cx="683354" cy="726063"/>
            </a:xfrm>
            <a:prstGeom prst="rect">
              <a:avLst/>
            </a:prstGeom>
          </p:spPr>
        </p:pic>
        <p:sp>
          <p:nvSpPr>
            <p:cNvPr id="48" name="108"/>
            <p:cNvSpPr txBox="1"/>
            <p:nvPr/>
          </p:nvSpPr>
          <p:spPr>
            <a:xfrm>
              <a:off x="8249971" y="221417"/>
              <a:ext cx="7715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108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49" name="số 135"/>
          <p:cNvGrpSpPr/>
          <p:nvPr/>
        </p:nvGrpSpPr>
        <p:grpSpPr>
          <a:xfrm>
            <a:off x="3137812" y="1694886"/>
            <a:ext cx="742950" cy="726063"/>
            <a:chOff x="9058397" y="995048"/>
            <a:chExt cx="742950" cy="726063"/>
          </a:xfrm>
        </p:grpSpPr>
        <p:pic>
          <p:nvPicPr>
            <p:cNvPr id="50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0169" y="995048"/>
              <a:ext cx="683354" cy="726063"/>
            </a:xfrm>
            <a:prstGeom prst="rect">
              <a:avLst/>
            </a:prstGeom>
          </p:spPr>
        </p:pic>
        <p:sp>
          <p:nvSpPr>
            <p:cNvPr id="51" name="135"/>
            <p:cNvSpPr txBox="1"/>
            <p:nvPr/>
          </p:nvSpPr>
          <p:spPr>
            <a:xfrm>
              <a:off x="9058397" y="1129127"/>
              <a:ext cx="742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135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52" name="số 99"/>
          <p:cNvGrpSpPr/>
          <p:nvPr/>
        </p:nvGrpSpPr>
        <p:grpSpPr>
          <a:xfrm>
            <a:off x="3935570" y="3278873"/>
            <a:ext cx="683354" cy="726063"/>
            <a:chOff x="10707064" y="149836"/>
            <a:chExt cx="683354" cy="726063"/>
          </a:xfrm>
        </p:grpSpPr>
        <p:pic>
          <p:nvPicPr>
            <p:cNvPr id="53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07064" y="149836"/>
              <a:ext cx="683354" cy="726063"/>
            </a:xfrm>
            <a:prstGeom prst="rect">
              <a:avLst/>
            </a:prstGeom>
          </p:spPr>
        </p:pic>
        <p:sp>
          <p:nvSpPr>
            <p:cNvPr id="54" name="99"/>
            <p:cNvSpPr txBox="1"/>
            <p:nvPr/>
          </p:nvSpPr>
          <p:spPr>
            <a:xfrm>
              <a:off x="10793210" y="320375"/>
              <a:ext cx="571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99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55" name="số 287"/>
          <p:cNvGrpSpPr/>
          <p:nvPr/>
        </p:nvGrpSpPr>
        <p:grpSpPr>
          <a:xfrm>
            <a:off x="8284082" y="1508965"/>
            <a:ext cx="754104" cy="726063"/>
            <a:chOff x="10271353" y="955806"/>
            <a:chExt cx="754104" cy="726063"/>
          </a:xfrm>
        </p:grpSpPr>
        <p:pic>
          <p:nvPicPr>
            <p:cNvPr id="56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353" y="955806"/>
              <a:ext cx="683354" cy="726063"/>
            </a:xfrm>
            <a:prstGeom prst="rect">
              <a:avLst/>
            </a:prstGeom>
          </p:spPr>
        </p:pic>
        <p:sp>
          <p:nvSpPr>
            <p:cNvPr id="57" name="287"/>
            <p:cNvSpPr txBox="1"/>
            <p:nvPr/>
          </p:nvSpPr>
          <p:spPr>
            <a:xfrm>
              <a:off x="10272981" y="1096469"/>
              <a:ext cx="7524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287</a:t>
              </a:r>
              <a:endPara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58" name="số 9 (ước 45 và bội 9)"/>
          <p:cNvGrpSpPr/>
          <p:nvPr/>
        </p:nvGrpSpPr>
        <p:grpSpPr>
          <a:xfrm>
            <a:off x="6435647" y="2837922"/>
            <a:ext cx="683354" cy="726063"/>
            <a:chOff x="1814476" y="875899"/>
            <a:chExt cx="683354" cy="726063"/>
          </a:xfrm>
        </p:grpSpPr>
        <p:pic>
          <p:nvPicPr>
            <p:cNvPr id="59" name="do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4476" y="875899"/>
              <a:ext cx="683354" cy="726063"/>
            </a:xfrm>
            <a:prstGeom prst="rect">
              <a:avLst/>
            </a:prstGeom>
          </p:spPr>
        </p:pic>
        <p:sp>
          <p:nvSpPr>
            <p:cNvPr id="60" name="9 (1)"/>
            <p:cNvSpPr txBox="1"/>
            <p:nvPr/>
          </p:nvSpPr>
          <p:spPr>
            <a:xfrm>
              <a:off x="1980567" y="1021111"/>
              <a:ext cx="4095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9</a:t>
              </a:r>
            </a:p>
          </p:txBody>
        </p:sp>
      </p:grpSp>
      <p:sp>
        <p:nvSpPr>
          <p:cNvPr id="61" name="Left Arrow 60"/>
          <p:cNvSpPr/>
          <p:nvPr/>
        </p:nvSpPr>
        <p:spPr>
          <a:xfrm>
            <a:off x="4219303" y="6196992"/>
            <a:ext cx="1196658" cy="33564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81186" y="-12065"/>
            <a:ext cx="4567568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sp>
        <p:nvSpPr>
          <p:cNvPr id="62" name="Left Arrow 61"/>
          <p:cNvSpPr/>
          <p:nvPr/>
        </p:nvSpPr>
        <p:spPr>
          <a:xfrm rot="10800000">
            <a:off x="6684929" y="6196991"/>
            <a:ext cx="1196658" cy="33564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Rectangle 185"/>
          <p:cNvSpPr/>
          <p:nvPr/>
        </p:nvSpPr>
        <p:spPr>
          <a:xfrm>
            <a:off x="10484721" y="2638167"/>
            <a:ext cx="12192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 giờ</a:t>
            </a:r>
          </a:p>
        </p:txBody>
      </p:sp>
      <p:sp>
        <p:nvSpPr>
          <p:cNvPr id="187" name="Rectangle 186"/>
          <p:cNvSpPr/>
          <p:nvPr/>
        </p:nvSpPr>
        <p:spPr>
          <a:xfrm>
            <a:off x="10256121" y="3110200"/>
            <a:ext cx="1676400" cy="6096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8" name="Rounded Rectangle 187"/>
          <p:cNvSpPr/>
          <p:nvPr/>
        </p:nvSpPr>
        <p:spPr>
          <a:xfrm>
            <a:off x="10326534" y="3136160"/>
            <a:ext cx="462987" cy="52670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</a:p>
        </p:txBody>
      </p:sp>
      <p:sp>
        <p:nvSpPr>
          <p:cNvPr id="189" name="TextBox 7"/>
          <p:cNvSpPr txBox="1">
            <a:spLocks noChangeArrowheads="1"/>
          </p:cNvSpPr>
          <p:nvPr/>
        </p:nvSpPr>
        <p:spPr bwMode="auto">
          <a:xfrm>
            <a:off x="10723369" y="3044888"/>
            <a:ext cx="2565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</a:p>
        </p:txBody>
      </p:sp>
      <p:sp>
        <p:nvSpPr>
          <p:cNvPr id="190" name="Rounded Rectangle 189"/>
          <p:cNvSpPr/>
          <p:nvPr/>
        </p:nvSpPr>
        <p:spPr>
          <a:xfrm>
            <a:off x="10326534" y="3136160"/>
            <a:ext cx="462987" cy="52670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</a:p>
        </p:txBody>
      </p:sp>
      <p:sp>
        <p:nvSpPr>
          <p:cNvPr id="191" name="Rectangle 190"/>
          <p:cNvSpPr/>
          <p:nvPr/>
        </p:nvSpPr>
        <p:spPr>
          <a:xfrm>
            <a:off x="10484721" y="2632457"/>
            <a:ext cx="12192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òn </a:t>
            </a:r>
            <a:r>
              <a:rPr lang="en-US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 ...</a:t>
            </a:r>
          </a:p>
        </p:txBody>
      </p:sp>
      <p:sp>
        <p:nvSpPr>
          <p:cNvPr id="192" name="Rectangle 191"/>
          <p:cNvSpPr/>
          <p:nvPr/>
        </p:nvSpPr>
        <p:spPr>
          <a:xfrm>
            <a:off x="10484721" y="2637098"/>
            <a:ext cx="1219200" cy="4572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 </a:t>
            </a:r>
            <a:r>
              <a:rPr lang="en-US" sz="2400" b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24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3" name="Rounded Rectangle 192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00</a:t>
            </a:r>
          </a:p>
        </p:txBody>
      </p:sp>
      <p:sp>
        <p:nvSpPr>
          <p:cNvPr id="194" name="Rounded Rectangle 193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59</a:t>
            </a:r>
          </a:p>
        </p:txBody>
      </p:sp>
      <p:sp>
        <p:nvSpPr>
          <p:cNvPr id="195" name="Rounded Rectangle 194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58</a:t>
            </a:r>
          </a:p>
        </p:txBody>
      </p:sp>
      <p:sp>
        <p:nvSpPr>
          <p:cNvPr id="196" name="Rounded Rectangle 195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57</a:t>
            </a:r>
          </a:p>
        </p:txBody>
      </p:sp>
      <p:sp>
        <p:nvSpPr>
          <p:cNvPr id="197" name="Rounded Rectangle 196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56</a:t>
            </a:r>
          </a:p>
        </p:txBody>
      </p:sp>
      <p:sp>
        <p:nvSpPr>
          <p:cNvPr id="198" name="Rounded Rectangle 197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55</a:t>
            </a:r>
          </a:p>
        </p:txBody>
      </p:sp>
      <p:sp>
        <p:nvSpPr>
          <p:cNvPr id="199" name="Rounded Rectangle 198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54</a:t>
            </a:r>
          </a:p>
        </p:txBody>
      </p:sp>
      <p:sp>
        <p:nvSpPr>
          <p:cNvPr id="200" name="Rounded Rectangle 199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53</a:t>
            </a:r>
          </a:p>
        </p:txBody>
      </p:sp>
      <p:sp>
        <p:nvSpPr>
          <p:cNvPr id="201" name="Rounded Rectangle 200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52</a:t>
            </a:r>
          </a:p>
        </p:txBody>
      </p:sp>
      <p:sp>
        <p:nvSpPr>
          <p:cNvPr id="202" name="Rounded Rectangle 201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51</a:t>
            </a:r>
          </a:p>
        </p:txBody>
      </p:sp>
      <p:sp>
        <p:nvSpPr>
          <p:cNvPr id="203" name="Rounded Rectangle 202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50</a:t>
            </a:r>
          </a:p>
        </p:txBody>
      </p:sp>
      <p:sp>
        <p:nvSpPr>
          <p:cNvPr id="204" name="Rounded Rectangle 203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49</a:t>
            </a:r>
          </a:p>
        </p:txBody>
      </p:sp>
      <p:sp>
        <p:nvSpPr>
          <p:cNvPr id="205" name="Rounded Rectangle 204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48</a:t>
            </a:r>
          </a:p>
        </p:txBody>
      </p:sp>
      <p:sp>
        <p:nvSpPr>
          <p:cNvPr id="206" name="Rounded Rectangle 205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47</a:t>
            </a:r>
          </a:p>
        </p:txBody>
      </p:sp>
      <p:sp>
        <p:nvSpPr>
          <p:cNvPr id="207" name="Rounded Rectangle 206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46</a:t>
            </a:r>
          </a:p>
        </p:txBody>
      </p:sp>
      <p:sp>
        <p:nvSpPr>
          <p:cNvPr id="208" name="Rounded Rectangle 207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45</a:t>
            </a:r>
          </a:p>
        </p:txBody>
      </p:sp>
      <p:sp>
        <p:nvSpPr>
          <p:cNvPr id="209" name="Rounded Rectangle 208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44</a:t>
            </a:r>
          </a:p>
        </p:txBody>
      </p:sp>
      <p:sp>
        <p:nvSpPr>
          <p:cNvPr id="210" name="Rounded Rectangle 209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43</a:t>
            </a:r>
          </a:p>
        </p:txBody>
      </p:sp>
      <p:sp>
        <p:nvSpPr>
          <p:cNvPr id="211" name="Rounded Rectangle 210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42</a:t>
            </a:r>
          </a:p>
        </p:txBody>
      </p:sp>
      <p:sp>
        <p:nvSpPr>
          <p:cNvPr id="212" name="Rounded Rectangle 211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41</a:t>
            </a:r>
          </a:p>
        </p:txBody>
      </p:sp>
      <p:sp>
        <p:nvSpPr>
          <p:cNvPr id="213" name="Rounded Rectangle 212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40</a:t>
            </a:r>
          </a:p>
        </p:txBody>
      </p:sp>
      <p:sp>
        <p:nvSpPr>
          <p:cNvPr id="214" name="Rounded Rectangle 213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39</a:t>
            </a:r>
          </a:p>
        </p:txBody>
      </p:sp>
      <p:sp>
        <p:nvSpPr>
          <p:cNvPr id="215" name="Rounded Rectangle 214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38</a:t>
            </a:r>
          </a:p>
        </p:txBody>
      </p:sp>
      <p:sp>
        <p:nvSpPr>
          <p:cNvPr id="216" name="Rounded Rectangle 215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37</a:t>
            </a:r>
          </a:p>
        </p:txBody>
      </p:sp>
      <p:sp>
        <p:nvSpPr>
          <p:cNvPr id="217" name="Rounded Rectangle 216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36</a:t>
            </a:r>
          </a:p>
        </p:txBody>
      </p:sp>
      <p:sp>
        <p:nvSpPr>
          <p:cNvPr id="218" name="Rounded Rectangle 217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35</a:t>
            </a:r>
          </a:p>
        </p:txBody>
      </p:sp>
      <p:sp>
        <p:nvSpPr>
          <p:cNvPr id="219" name="Rounded Rectangle 218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34</a:t>
            </a:r>
          </a:p>
        </p:txBody>
      </p:sp>
      <p:sp>
        <p:nvSpPr>
          <p:cNvPr id="220" name="Rounded Rectangle 219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33</a:t>
            </a:r>
          </a:p>
        </p:txBody>
      </p:sp>
      <p:sp>
        <p:nvSpPr>
          <p:cNvPr id="221" name="Rounded Rectangle 220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32</a:t>
            </a:r>
          </a:p>
        </p:txBody>
      </p:sp>
      <p:sp>
        <p:nvSpPr>
          <p:cNvPr id="222" name="Rounded Rectangle 221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31</a:t>
            </a:r>
          </a:p>
        </p:txBody>
      </p:sp>
      <p:sp>
        <p:nvSpPr>
          <p:cNvPr id="223" name="Rounded Rectangle 222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30</a:t>
            </a:r>
          </a:p>
        </p:txBody>
      </p:sp>
      <p:sp>
        <p:nvSpPr>
          <p:cNvPr id="224" name="Rounded Rectangle 223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29</a:t>
            </a:r>
          </a:p>
        </p:txBody>
      </p:sp>
      <p:sp>
        <p:nvSpPr>
          <p:cNvPr id="225" name="Rounded Rectangle 224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28</a:t>
            </a:r>
          </a:p>
        </p:txBody>
      </p:sp>
      <p:sp>
        <p:nvSpPr>
          <p:cNvPr id="226" name="Rounded Rectangle 225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27</a:t>
            </a:r>
          </a:p>
        </p:txBody>
      </p:sp>
      <p:sp>
        <p:nvSpPr>
          <p:cNvPr id="227" name="Rounded Rectangle 226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26</a:t>
            </a:r>
          </a:p>
        </p:txBody>
      </p:sp>
      <p:sp>
        <p:nvSpPr>
          <p:cNvPr id="228" name="Rounded Rectangle 227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25</a:t>
            </a:r>
          </a:p>
        </p:txBody>
      </p:sp>
      <p:sp>
        <p:nvSpPr>
          <p:cNvPr id="229" name="Rounded Rectangle 228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24</a:t>
            </a:r>
          </a:p>
        </p:txBody>
      </p:sp>
      <p:sp>
        <p:nvSpPr>
          <p:cNvPr id="230" name="Rounded Rectangle 229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23</a:t>
            </a:r>
          </a:p>
        </p:txBody>
      </p:sp>
      <p:sp>
        <p:nvSpPr>
          <p:cNvPr id="231" name="Rounded Rectangle 230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22</a:t>
            </a:r>
          </a:p>
        </p:txBody>
      </p:sp>
      <p:sp>
        <p:nvSpPr>
          <p:cNvPr id="232" name="Rounded Rectangle 231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21</a:t>
            </a:r>
          </a:p>
        </p:txBody>
      </p:sp>
      <p:sp>
        <p:nvSpPr>
          <p:cNvPr id="233" name="Rounded Rectangle 232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20</a:t>
            </a:r>
          </a:p>
        </p:txBody>
      </p:sp>
      <p:sp>
        <p:nvSpPr>
          <p:cNvPr id="234" name="Rounded Rectangle 233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19</a:t>
            </a:r>
          </a:p>
        </p:txBody>
      </p:sp>
      <p:sp>
        <p:nvSpPr>
          <p:cNvPr id="235" name="Rounded Rectangle 234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18</a:t>
            </a:r>
          </a:p>
        </p:txBody>
      </p:sp>
      <p:sp>
        <p:nvSpPr>
          <p:cNvPr id="236" name="Rounded Rectangle 235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17</a:t>
            </a:r>
          </a:p>
        </p:txBody>
      </p:sp>
      <p:sp>
        <p:nvSpPr>
          <p:cNvPr id="237" name="Rounded Rectangle 236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16</a:t>
            </a:r>
          </a:p>
        </p:txBody>
      </p:sp>
      <p:sp>
        <p:nvSpPr>
          <p:cNvPr id="238" name="Rounded Rectangle 237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15</a:t>
            </a:r>
          </a:p>
        </p:txBody>
      </p:sp>
      <p:sp>
        <p:nvSpPr>
          <p:cNvPr id="239" name="Rounded Rectangle 238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14</a:t>
            </a:r>
          </a:p>
        </p:txBody>
      </p:sp>
      <p:sp>
        <p:nvSpPr>
          <p:cNvPr id="240" name="Rounded Rectangle 239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13</a:t>
            </a:r>
          </a:p>
        </p:txBody>
      </p:sp>
      <p:sp>
        <p:nvSpPr>
          <p:cNvPr id="241" name="Rounded Rectangle 240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12</a:t>
            </a:r>
          </a:p>
        </p:txBody>
      </p:sp>
      <p:sp>
        <p:nvSpPr>
          <p:cNvPr id="242" name="Rounded Rectangle 241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11</a:t>
            </a:r>
          </a:p>
        </p:txBody>
      </p:sp>
      <p:sp>
        <p:nvSpPr>
          <p:cNvPr id="243" name="Rounded Rectangle 242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</a:p>
        </p:txBody>
      </p:sp>
      <p:sp>
        <p:nvSpPr>
          <p:cNvPr id="244" name="Rounded Rectangle 243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09</a:t>
            </a:r>
          </a:p>
        </p:txBody>
      </p:sp>
      <p:sp>
        <p:nvSpPr>
          <p:cNvPr id="245" name="Rounded Rectangle 244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08</a:t>
            </a:r>
          </a:p>
        </p:txBody>
      </p:sp>
      <p:sp>
        <p:nvSpPr>
          <p:cNvPr id="246" name="Rounded Rectangle 245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07</a:t>
            </a:r>
          </a:p>
        </p:txBody>
      </p:sp>
      <p:sp>
        <p:nvSpPr>
          <p:cNvPr id="247" name="Rounded Rectangle 246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06</a:t>
            </a:r>
          </a:p>
        </p:txBody>
      </p:sp>
      <p:sp>
        <p:nvSpPr>
          <p:cNvPr id="248" name="Rounded Rectangle 247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05</a:t>
            </a:r>
          </a:p>
        </p:txBody>
      </p:sp>
      <p:sp>
        <p:nvSpPr>
          <p:cNvPr id="249" name="Rounded Rectangle 248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04</a:t>
            </a:r>
          </a:p>
        </p:txBody>
      </p:sp>
      <p:sp>
        <p:nvSpPr>
          <p:cNvPr id="250" name="Rounded Rectangle 249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03</a:t>
            </a:r>
          </a:p>
        </p:txBody>
      </p:sp>
      <p:sp>
        <p:nvSpPr>
          <p:cNvPr id="251" name="Rounded Rectangle 250"/>
          <p:cNvSpPr/>
          <p:nvPr/>
        </p:nvSpPr>
        <p:spPr>
          <a:xfrm>
            <a:off x="10984145" y="3133642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02</a:t>
            </a:r>
          </a:p>
        </p:txBody>
      </p:sp>
      <p:sp>
        <p:nvSpPr>
          <p:cNvPr id="252" name="Rounded Rectangle 251"/>
          <p:cNvSpPr/>
          <p:nvPr/>
        </p:nvSpPr>
        <p:spPr>
          <a:xfrm>
            <a:off x="10986317" y="3134889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</a:t>
            </a:r>
          </a:p>
        </p:txBody>
      </p:sp>
      <p:sp>
        <p:nvSpPr>
          <p:cNvPr id="253" name="Rounded Rectangle 252"/>
          <p:cNvSpPr/>
          <p:nvPr/>
        </p:nvSpPr>
        <p:spPr>
          <a:xfrm>
            <a:off x="10983390" y="3140993"/>
            <a:ext cx="872931" cy="52779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00</a:t>
            </a:r>
          </a:p>
        </p:txBody>
      </p:sp>
      <p:sp>
        <p:nvSpPr>
          <p:cNvPr id="254" name="Rounded Rectangle 253"/>
          <p:cNvSpPr/>
          <p:nvPr/>
        </p:nvSpPr>
        <p:spPr>
          <a:xfrm>
            <a:off x="10326534" y="3142859"/>
            <a:ext cx="462987" cy="52670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87993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73 -0.01227 L 0.17904 -0.01227 C 0.22448 -0.01227 0.28047 0.03727 0.28047 0.07755 L 0.28047 0.1675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30" y="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0.19779 -7.40741E-7 C 0.2862 -7.40741E-7 0.39558 0.14514 0.39558 0.26296 L 0.39558 0.52662 " pathEditMode="relative" rAng="0" ptsTypes="AAAA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79" y="2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8 0.02384 L -0.02708 0.02384 C -0.04089 0.02384 -0.05755 0.14236 -0.05755 0.23912 L -0.05755 0.45532 " pathEditMode="relative" rAng="0" ptsTypes="AAAA">
                                      <p:cBhvr>
                                        <p:cTn id="1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7" y="2157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-0.2375 -7.40741E-7 C -0.34401 -7.40741E-7 -0.47487 0.11829 -0.47487 0.21482 L -0.47487 0.42986 " pathEditMode="relative" rAng="0" ptsTypes="AAAA">
                                      <p:cBhvr>
                                        <p:cTn id="2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50" y="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-0.08724 -2.22222E-6 C -0.1263 -2.22222E-6 -0.17409 0.11366 -0.17409 0.20625 L -0.17409 0.41273 " pathEditMode="relative" rAng="0" ptsTypes="AAAA">
                                      <p:cBhvr>
                                        <p:cTn id="3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11" y="2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5.55112E-17 L -0.01055 5.55112E-17 C -0.01536 5.55112E-17 -0.02096 0.13333 -0.02096 0.2419 L -0.02096 0.48403 " pathEditMode="relative" rAng="0" ptsTypes="AAAA">
                                      <p:cBhvr>
                                        <p:cTn id="3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5" y="2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48148E-6 L -0.13424 1.48148E-6 C -0.1944 1.48148E-6 -0.26849 0.06967 -0.26849 0.12639 L -0.26849 0.25301 " pathEditMode="relative" rAng="0" ptsTypes="AAAA">
                                      <p:cBhvr>
                                        <p:cTn id="4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24" y="1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.2181 7.40741E-7 C 0.31576 7.40741E-7 0.43633 0.05046 0.43633 0.0919 L 0.43633 0.18403 " pathEditMode="relative" rAng="0" ptsTypes="AAAA">
                                      <p:cBhvr>
                                        <p:cTn id="4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10" y="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59259E-6 L 0.10351 -2.59259E-6 C 0.14987 -2.59259E-6 0.20703 0.12778 0.20703 0.23195 L 0.20703 0.46389 " pathEditMode="relative" rAng="0" ptsTypes="AAAA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52" y="2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07407E-6 L -0.39206 0.0034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09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07407E-6 L 0.42865 0.000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3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0417 L 0.39102 0.00602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44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33333E-6 L 0.15221 -0.19607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4" y="-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7037E-7 L -0.21263 -0.26366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38" y="-1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4.44444E-6 L -0.33399 -0.27385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6" y="-1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33333E-6 L 0.19896 -0.25069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48" y="-1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2" dur="1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0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4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8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2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6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0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4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500"/>
                            </p:stCondLst>
                            <p:childTnLst>
                              <p:par>
                                <p:cTn id="12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8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500"/>
                            </p:stCondLst>
                            <p:childTnLst>
                              <p:par>
                                <p:cTn id="13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2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500"/>
                            </p:stCondLst>
                            <p:childTnLst>
                              <p:par>
                                <p:cTn id="13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6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0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4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8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2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6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0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4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8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2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6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0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1500"/>
                            </p:stCondLst>
                            <p:childTnLst>
                              <p:par>
                                <p:cTn id="18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4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8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2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4500"/>
                            </p:stCondLst>
                            <p:childTnLst>
                              <p:par>
                                <p:cTn id="19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6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5500"/>
                            </p:stCondLst>
                            <p:childTnLst>
                              <p:par>
                                <p:cTn id="19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0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6500"/>
                            </p:stCondLst>
                            <p:childTnLst>
                              <p:par>
                                <p:cTn id="20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4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7500"/>
                            </p:stCondLst>
                            <p:childTnLst>
                              <p:par>
                                <p:cTn id="20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8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8500"/>
                            </p:stCondLst>
                            <p:childTnLst>
                              <p:par>
                                <p:cTn id="21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2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9500"/>
                            </p:stCondLst>
                            <p:childTnLst>
                              <p:par>
                                <p:cTn id="2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6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30500"/>
                            </p:stCondLst>
                            <p:childTnLst>
                              <p:par>
                                <p:cTn id="2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0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31500"/>
                            </p:stCondLst>
                            <p:childTnLst>
                              <p:par>
                                <p:cTn id="22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4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32500"/>
                            </p:stCondLst>
                            <p:childTnLst>
                              <p:par>
                                <p:cTn id="22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8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33500"/>
                            </p:stCondLst>
                            <p:childTnLst>
                              <p:par>
                                <p:cTn id="23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2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34500"/>
                            </p:stCondLst>
                            <p:childTnLst>
                              <p:par>
                                <p:cTn id="23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6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5500"/>
                            </p:stCondLst>
                            <p:childTnLst>
                              <p:par>
                                <p:cTn id="23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0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36500"/>
                            </p:stCondLst>
                            <p:childTnLst>
                              <p:par>
                                <p:cTn id="24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4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37500"/>
                            </p:stCondLst>
                            <p:childTnLst>
                              <p:par>
                                <p:cTn id="24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8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38500"/>
                            </p:stCondLst>
                            <p:childTnLst>
                              <p:par>
                                <p:cTn id="25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2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39500"/>
                            </p:stCondLst>
                            <p:childTnLst>
                              <p:par>
                                <p:cTn id="25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6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0500"/>
                            </p:stCondLst>
                            <p:childTnLst>
                              <p:par>
                                <p:cTn id="25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0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1500"/>
                            </p:stCondLst>
                            <p:childTnLst>
                              <p:par>
                                <p:cTn id="26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4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42500"/>
                            </p:stCondLst>
                            <p:childTnLst>
                              <p:par>
                                <p:cTn id="26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8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43500"/>
                            </p:stCondLst>
                            <p:childTnLst>
                              <p:par>
                                <p:cTn id="27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2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44500"/>
                            </p:stCondLst>
                            <p:childTnLst>
                              <p:par>
                                <p:cTn id="27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6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45500"/>
                            </p:stCondLst>
                            <p:childTnLst>
                              <p:par>
                                <p:cTn id="27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0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46500"/>
                            </p:stCondLst>
                            <p:childTnLst>
                              <p:par>
                                <p:cTn id="28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4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47500"/>
                            </p:stCondLst>
                            <p:childTnLst>
                              <p:par>
                                <p:cTn id="28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8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48500"/>
                            </p:stCondLst>
                            <p:childTnLst>
                              <p:par>
                                <p:cTn id="29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2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49500"/>
                            </p:stCondLst>
                            <p:childTnLst>
                              <p:par>
                                <p:cTn id="29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6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50500"/>
                            </p:stCondLst>
                            <p:childTnLst>
                              <p:par>
                                <p:cTn id="29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0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51500"/>
                            </p:stCondLst>
                            <p:childTnLst>
                              <p:par>
                                <p:cTn id="30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4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52500"/>
                            </p:stCondLst>
                            <p:childTnLst>
                              <p:par>
                                <p:cTn id="30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8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53500"/>
                            </p:stCondLst>
                            <p:childTnLst>
                              <p:par>
                                <p:cTn id="31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2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54500"/>
                            </p:stCondLst>
                            <p:childTnLst>
                              <p:par>
                                <p:cTn id="3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6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55500"/>
                            </p:stCondLst>
                            <p:childTnLst>
                              <p:par>
                                <p:cTn id="3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0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56500"/>
                            </p:stCondLst>
                            <p:childTnLst>
                              <p:par>
                                <p:cTn id="32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4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57500"/>
                            </p:stCondLst>
                            <p:childTnLst>
                              <p:par>
                                <p:cTn id="32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8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58500"/>
                            </p:stCondLst>
                            <p:childTnLst>
                              <p:par>
                                <p:cTn id="33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2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59500"/>
                            </p:stCondLst>
                            <p:childTnLst>
                              <p:par>
                                <p:cTn id="33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6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9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60500"/>
                            </p:stCondLst>
                            <p:childTnLst>
                              <p:par>
                                <p:cTn id="344" presetID="3" presetClass="emph" presetSubtype="2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5" dur="2000" fill="hold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190" grpId="0" animBg="1"/>
      <p:bldP spid="191" grpId="0" animBg="1"/>
      <p:bldP spid="192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6295" y="1603638"/>
            <a:ext cx="11815705" cy="4511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3600" smtClean="0"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600">
                <a:ea typeface="Times New Roman" panose="02020603050405020304" pitchFamily="18" charset="0"/>
                <a:cs typeface="Times New Roman" panose="02020603050405020304" pitchFamily="18" charset="0"/>
              </a:rPr>
              <a:t>Đọc lại toàn bộ nội dung bài đã học.</a:t>
            </a:r>
            <a:endParaRPr lang="en-US" sz="360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3600">
                <a:ea typeface="Times New Roman" panose="02020603050405020304" pitchFamily="18" charset="0"/>
                <a:cs typeface="Times New Roman" panose="02020603050405020304" pitchFamily="18" charset="0"/>
              </a:rPr>
              <a:t>- Học thuộc: khái niệm quy tắc tìm bội và ước của một số.</a:t>
            </a:r>
            <a:endParaRPr lang="en-US" sz="360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fr-FR" sz="3600">
                <a:ea typeface="Times New Roman" panose="02020603050405020304" pitchFamily="18" charset="0"/>
                <a:cs typeface="Times New Roman" panose="02020603050405020304" pitchFamily="18" charset="0"/>
              </a:rPr>
              <a:t>- Làm bài tập </a:t>
            </a:r>
            <a:r>
              <a:rPr lang="vi-VN" sz="3600">
                <a:ea typeface="Times New Roman" panose="02020603050405020304" pitchFamily="18" charset="0"/>
                <a:cs typeface="Times New Roman" panose="02020603050405020304" pitchFamily="18" charset="0"/>
              </a:rPr>
              <a:t>3; 4</a:t>
            </a:r>
            <a:r>
              <a:rPr lang="fr-FR" sz="3600">
                <a:ea typeface="Times New Roman" panose="02020603050405020304" pitchFamily="18" charset="0"/>
                <a:cs typeface="Times New Roman" panose="02020603050405020304" pitchFamily="18" charset="0"/>
              </a:rPr>
              <a:t> SGK trang 34.</a:t>
            </a:r>
            <a:endParaRPr lang="en-US" sz="360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fr-FR" sz="3600" smtClean="0">
                <a:ea typeface="Times New Roman" panose="02020603050405020304" pitchFamily="18" charset="0"/>
                <a:cs typeface="Times New Roman" panose="02020603050405020304" pitchFamily="18" charset="0"/>
              </a:rPr>
              <a:t>- Bài </a:t>
            </a:r>
            <a:r>
              <a:rPr lang="fr-FR" sz="3600">
                <a:ea typeface="Times New Roman" panose="02020603050405020304" pitchFamily="18" charset="0"/>
                <a:cs typeface="Times New Roman" panose="02020603050405020304" pitchFamily="18" charset="0"/>
              </a:rPr>
              <a:t>tập bổ sung : Tìm số tự nhiên x biết </a:t>
            </a:r>
            <a:r>
              <a:rPr lang="fr-FR" sz="360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fr-FR" sz="360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    a) x – 1 là ước của 12		b) x – 5 là bội của 6 và x &lt; 40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fr-FR" sz="3600">
                <a:ea typeface="Times New Roman" panose="02020603050405020304" pitchFamily="18" charset="0"/>
                <a:cs typeface="Times New Roman" panose="02020603050405020304" pitchFamily="18" charset="0"/>
              </a:rPr>
              <a:t>- Đọc nội dung phần </a:t>
            </a:r>
            <a:r>
              <a:rPr lang="vi-VN" sz="3600">
                <a:ea typeface="Times New Roman" panose="02020603050405020304" pitchFamily="18" charset="0"/>
                <a:cs typeface="Times New Roman" panose="02020603050405020304" pitchFamily="18" charset="0"/>
              </a:rPr>
              <a:t>còn lại của bài, tiết sau học tiếp</a:t>
            </a:r>
            <a:endParaRPr lang="en-US" sz="360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HƯỚNG DẪN TỰ HỌC Ở NHÀ</a:t>
            </a:r>
          </a:p>
        </p:txBody>
      </p:sp>
    </p:spTree>
    <p:extLst>
      <p:ext uri="{BB962C8B-B14F-4D97-AF65-F5344CB8AC3E}">
        <p14:creationId xmlns:p14="http://schemas.microsoft.com/office/powerpoint/2010/main" val="601183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62017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2746" y="1149631"/>
            <a:ext cx="3150619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latin typeface="Arial" panose="020B0604020202020204" pitchFamily="34" charset="0"/>
                <a:cs typeface="Arial" panose="020B0604020202020204" pitchFamily="34" charset="0"/>
              </a:rPr>
              <a:t>Hoạt động 2</a:t>
            </a:r>
            <a:endParaRPr lang="en-US" sz="3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812" y="1777885"/>
            <a:ext cx="10963354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330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Thực hiện các phép tính: 9.0; 9.1; 9.2; 9.3; 9.4; 9.5; 9.6</a:t>
            </a:r>
          </a:p>
          <a:p>
            <a:r>
              <a:rPr lang="en-US" sz="3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330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Hãy chỉ ra 7 bội của 9.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2442" y="2881488"/>
            <a:ext cx="1578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600" b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61515" y="3688675"/>
            <a:ext cx="28909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. 0 = 0</a:t>
            </a:r>
          </a:p>
          <a:p>
            <a:r>
              <a:rPr lang="en-US" sz="360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. 1 = 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24033" y="3381513"/>
            <a:ext cx="26607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. 4 = 36</a:t>
            </a:r>
          </a:p>
          <a:p>
            <a:r>
              <a:rPr lang="en-US" sz="360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. 5 = 45</a:t>
            </a:r>
          </a:p>
          <a:p>
            <a:r>
              <a:rPr lang="en-US" sz="360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. 6 = 54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1628232" y="72766"/>
            <a:ext cx="522514" cy="671992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60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HÌNH THÀNH KIẾN THỨC</a:t>
            </a:r>
            <a:endParaRPr lang="en-US" sz="260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58854" y="59712"/>
            <a:ext cx="9554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Cách tìm bội và ước của một số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78266" y="586595"/>
            <a:ext cx="9028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Cách tìm bội của một số </a:t>
            </a:r>
            <a:endParaRPr lang="en-US" sz="3600" b="1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41983" y="3688676"/>
            <a:ext cx="2833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>
                <a:solidFill>
                  <a:srgbClr val="5B9BD5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. 2 = 18</a:t>
            </a:r>
          </a:p>
          <a:p>
            <a:pPr lvl="0"/>
            <a:r>
              <a:rPr lang="en-US" sz="3600" smtClean="0">
                <a:solidFill>
                  <a:srgbClr val="5B9BD5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</a:t>
            </a:r>
            <a:r>
              <a:rPr lang="en-US" sz="3600">
                <a:solidFill>
                  <a:srgbClr val="5B9BD5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3 = 24</a:t>
            </a:r>
          </a:p>
        </p:txBody>
      </p:sp>
      <p:pic>
        <p:nvPicPr>
          <p:cNvPr id="18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5" y="5398670"/>
            <a:ext cx="1684189" cy="138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181831">
            <a:off x="-2335936" y="-3249900"/>
            <a:ext cx="3136324" cy="6858000"/>
            <a:chOff x="9055676" y="0"/>
            <a:chExt cx="3136324" cy="685800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515369" y="5075505"/>
            <a:ext cx="8738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Bảy bội của 9 là: 0; 9; 18; 24; 36; 45; 54</a:t>
            </a:r>
            <a:endParaRPr lang="en-US" sz="360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81424" y="5956597"/>
            <a:ext cx="5580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cá nhân</a:t>
            </a: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đúng tại chỗ trình bày kết quả</a:t>
            </a: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Lắng nghe, nhận xét</a:t>
            </a:r>
            <a:endParaRPr lang="en-US" i="1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9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1628232" y="72766"/>
            <a:ext cx="522514" cy="671992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60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HÌNH THÀNH KIẾN THỨC</a:t>
            </a:r>
            <a:endParaRPr lang="en-US" sz="260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4898" y="951697"/>
            <a:ext cx="10439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4800" ker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 Hoạt động 2, lớp thảo luận cách tìm bội của số tự nhiên n (khác 0)?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556" y="2634048"/>
            <a:ext cx="3230014" cy="354846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384310" y="6095993"/>
            <a:ext cx="5428613" cy="702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i="1" smtClean="0">
                <a:solidFill>
                  <a:srgbClr val="CC33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Giới </a:t>
            </a:r>
            <a:r>
              <a:rPr lang="en-US" i="1">
                <a:solidFill>
                  <a:srgbClr val="CC33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thiệu </a:t>
            </a:r>
            <a:r>
              <a:rPr lang="en-US" i="1" smtClean="0">
                <a:solidFill>
                  <a:srgbClr val="CC33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quy tắc tìm bội của một số.</a:t>
            </a:r>
            <a:endParaRPr lang="en-US" i="1">
              <a:solidFill>
                <a:srgbClr val="CC3399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i="1">
                <a:solidFill>
                  <a:srgbClr val="CC33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US" i="1">
                <a:solidFill>
                  <a:srgbClr val="CC33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</a:t>
            </a:r>
            <a:r>
              <a:rPr lang="vi-VN" i="1" smtClean="0">
                <a:solidFill>
                  <a:srgbClr val="CC33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ọc </a:t>
            </a:r>
            <a:r>
              <a:rPr lang="vi-VN" i="1">
                <a:solidFill>
                  <a:srgbClr val="CC33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sinh đọc </a:t>
            </a:r>
            <a:r>
              <a:rPr lang="en-US" i="1" smtClean="0">
                <a:solidFill>
                  <a:srgbClr val="CC33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quy tắc</a:t>
            </a:r>
            <a:r>
              <a:rPr lang="vi-VN" i="1" smtClean="0">
                <a:solidFill>
                  <a:srgbClr val="CC33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vi-VN" i="1">
                <a:solidFill>
                  <a:srgbClr val="CC33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trong SGK.</a:t>
            </a:r>
            <a:endParaRPr lang="en-US" i="1">
              <a:solidFill>
                <a:srgbClr val="CC3399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575420">
            <a:off x="-1251833" y="4660461"/>
            <a:ext cx="3136324" cy="6858000"/>
            <a:chOff x="9055676" y="0"/>
            <a:chExt cx="3136324" cy="6858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347561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6640" y="2105943"/>
            <a:ext cx="10922261" cy="1938992"/>
            <a:chOff x="384780" y="734463"/>
            <a:chExt cx="11402571" cy="1938992"/>
          </a:xfrm>
          <a:noFill/>
        </p:grpSpPr>
        <p:sp>
          <p:nvSpPr>
            <p:cNvPr id="4" name="Rectangle 3"/>
            <p:cNvSpPr/>
            <p:nvPr/>
          </p:nvSpPr>
          <p:spPr>
            <a:xfrm>
              <a:off x="384780" y="734463"/>
              <a:ext cx="11402571" cy="193899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just"/>
              <a:r>
                <a:rPr lang="en-US" sz="4000" b="1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vi-VN" sz="4000" b="1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Quy tắc: </a:t>
              </a:r>
              <a:r>
                <a:rPr lang="vi-VN" sz="400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Để tìm các bội </a:t>
              </a:r>
              <a:r>
                <a:rPr lang="vi-VN" sz="4000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4000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</a:t>
              </a:r>
              <a:r>
                <a:rPr lang="vi-VN" sz="4000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US" sz="4000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</a:t>
              </a:r>
              <a:r>
                <a:rPr lang="vi-VN" sz="4000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 </a:t>
              </a:r>
              <a:r>
                <a:rPr lang="vi-VN" sz="400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 có thể lần lượt nhân </a:t>
              </a:r>
              <a:r>
                <a:rPr lang="en-US" sz="4000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vi-VN" sz="4000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vi-VN" sz="400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với </a:t>
              </a:r>
              <a:r>
                <a:rPr lang="en-US" sz="4000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 1, 2, 3, … </a:t>
              </a:r>
              <a:r>
                <a:rPr lang="vi-VN" sz="4000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Khi đó</a:t>
              </a:r>
              <a:r>
                <a:rPr lang="en-US" sz="4000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</a:t>
              </a:r>
              <a:r>
                <a:rPr lang="vi-VN" sz="4000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vi-VN" sz="400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 kết quả nhận được đều là bội của  </a:t>
              </a:r>
              <a:r>
                <a:rPr lang="en-US" sz="4000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vi-VN" sz="4000" smtClean="0">
                  <a:solidFill>
                    <a:srgbClr val="4747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sz="4000">
                <a:solidFill>
                  <a:srgbClr val="4747E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67148221"/>
                </p:ext>
              </p:extLst>
            </p:nvPr>
          </p:nvGraphicFramePr>
          <p:xfrm>
            <a:off x="8801033" y="797534"/>
            <a:ext cx="1292702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5" name="Equation" r:id="rId3" imgW="1295280" imgH="533160" progId="Equation.DSMT4">
                    <p:embed/>
                  </p:oleObj>
                </mc:Choice>
                <mc:Fallback>
                  <p:oleObj name="Equation" r:id="rId3" imgW="1295280" imgH="533160" progId="Equation.DSMT4">
                    <p:embed/>
                    <p:pic>
                      <p:nvPicPr>
                        <p:cNvPr id="16" name="Object 1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801033" y="797534"/>
                          <a:ext cx="1292702" cy="533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Rounded Rectangle 13"/>
          <p:cNvSpPr/>
          <p:nvPr/>
        </p:nvSpPr>
        <p:spPr>
          <a:xfrm>
            <a:off x="11628232" y="72766"/>
            <a:ext cx="522514" cy="671992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60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HÌNH THÀNH KIẾN THỨC</a:t>
            </a:r>
            <a:endParaRPr lang="en-US" sz="260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7223" y="106612"/>
            <a:ext cx="2079756" cy="1641631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575420">
            <a:off x="-1251833" y="4660461"/>
            <a:ext cx="3136324" cy="6858000"/>
            <a:chOff x="9055676" y="0"/>
            <a:chExt cx="3136324" cy="6858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7106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11628232" y="72766"/>
            <a:ext cx="522514" cy="671992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60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HÌNH THÀNH KIẾN THỨC</a:t>
            </a:r>
            <a:endParaRPr lang="en-US" sz="260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11" y="4715150"/>
            <a:ext cx="2521284" cy="207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3605">
            <a:off x="-1149063" y="-3720612"/>
            <a:ext cx="3136324" cy="6858000"/>
            <a:chOff x="9055676" y="0"/>
            <a:chExt cx="3136324" cy="68580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510002" y="1272449"/>
            <a:ext cx="8481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 dụ 3: </a:t>
            </a:r>
            <a:r>
              <a:rPr lang="en-US" sz="480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 tìm 8 bội của 6.</a:t>
            </a:r>
            <a:endParaRPr lang="en-US" sz="480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1131" y="2277417"/>
            <a:ext cx="112091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</a:p>
          <a:p>
            <a:r>
              <a:rPr lang="en-US" sz="480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Tám bội của 6 là: 0, 6, 12, 18, 24, 30, 36, 42.  </a:t>
            </a:r>
            <a:endParaRPr lang="en-US" sz="480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60906" y="5764680"/>
            <a:ext cx="4554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cá nhân</a:t>
            </a: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đúng tại chỗ trình bày kết quả</a:t>
            </a: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Lắng nghe, nhận xét</a:t>
            </a:r>
            <a:endParaRPr lang="en-US" i="1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3103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59431" y="218359"/>
            <a:ext cx="8504031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 2: </a:t>
            </a:r>
          </a:p>
          <a:p>
            <a:pPr marL="342900" indent="-342900">
              <a:buAutoNum type="alphaLcParenR"/>
            </a:pPr>
            <a:r>
              <a:rPr lang="en-US" sz="400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Viết các bội nhỏ hơn 30 của 8.</a:t>
            </a:r>
          </a:p>
          <a:p>
            <a:pPr marL="342900" indent="-342900">
              <a:buAutoNum type="alphaLcParenR"/>
            </a:pPr>
            <a:r>
              <a:rPr lang="en-US" sz="400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Viết các bội có hai chữ số của 11.</a:t>
            </a:r>
            <a:endParaRPr lang="en-US" sz="400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8328" y="3123337"/>
            <a:ext cx="10673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Các bội nhỏ hơn 30 của 8 là: 0, 8, 16, 24 </a:t>
            </a:r>
            <a:endParaRPr lang="en-US" sz="400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79384" y="2317226"/>
            <a:ext cx="2668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8328" y="3831682"/>
            <a:ext cx="98539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Các bội có hai chữ số của 11 là: 11, 22, 33, 44, 55, 66, 77, 88, 99.</a:t>
            </a:r>
            <a:endParaRPr lang="en-US" sz="400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1628232" y="72766"/>
            <a:ext cx="522514" cy="671992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60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</a:t>
            </a:r>
            <a:endParaRPr lang="en-US" sz="260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6177" y="5934670"/>
            <a:ext cx="60273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 chia làm 4 nhóm</a:t>
            </a: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nhóm treo bảng nhóm trình bày kết quả</a:t>
            </a: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 lớp quan sát, lắng nghe, nhận xét</a:t>
            </a:r>
          </a:p>
        </p:txBody>
      </p:sp>
      <p:pic>
        <p:nvPicPr>
          <p:cNvPr id="14" name="!!3">
            <a:extLst>
              <a:ext uri="{FF2B5EF4-FFF2-40B4-BE49-F238E27FC236}">
                <a16:creationId xmlns:a16="http://schemas.microsoft.com/office/drawing/2014/main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853" y="259536"/>
            <a:ext cx="2516739" cy="224446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665502">
            <a:off x="-1694073" y="-3808444"/>
            <a:ext cx="3136324" cy="6858000"/>
            <a:chOff x="9055676" y="0"/>
            <a:chExt cx="3136324" cy="6858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0648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726" y="100960"/>
            <a:ext cx="8006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Cách tìm ước của một số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29897" y="652059"/>
            <a:ext cx="3441955" cy="64633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3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474996"/>
              </p:ext>
            </p:extLst>
          </p:nvPr>
        </p:nvGraphicFramePr>
        <p:xfrm>
          <a:off x="3489634" y="1433019"/>
          <a:ext cx="7772400" cy="332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" name="Equation" r:id="rId3" imgW="7772400" imgH="3327120" progId="Equation.DSMT4">
                  <p:embed/>
                </p:oleObj>
              </mc:Choice>
              <mc:Fallback>
                <p:oleObj name="Equation" r:id="rId3" imgW="7772400" imgH="332712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89634" y="1433019"/>
                        <a:ext cx="7772400" cy="332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312058" y="4819858"/>
            <a:ext cx="7680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Hãy chỉ ra các ước của 8.</a:t>
            </a:r>
            <a:endParaRPr lang="en-US" sz="360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22719" y="2314549"/>
            <a:ext cx="518636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316317" y="604838"/>
            <a:ext cx="5596290" cy="698500"/>
            <a:chOff x="448733" y="633248"/>
            <a:chExt cx="3491896" cy="698500"/>
          </a:xfrm>
        </p:grpSpPr>
        <p:sp>
          <p:nvSpPr>
            <p:cNvPr id="9" name="TextBox 8"/>
            <p:cNvSpPr txBox="1"/>
            <p:nvPr/>
          </p:nvSpPr>
          <p:spPr>
            <a:xfrm>
              <a:off x="448733" y="680469"/>
              <a:ext cx="349189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60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a) Tìm số thích hợp ở</a:t>
              </a:r>
              <a:endParaRPr lang="en-US" sz="36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12861492"/>
                </p:ext>
              </p:extLst>
            </p:nvPr>
          </p:nvGraphicFramePr>
          <p:xfrm>
            <a:off x="3321299" y="633248"/>
            <a:ext cx="335795" cy="698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9" name="Equation" r:id="rId5" imgW="482400" imgH="698400" progId="Equation.DSMT4">
                    <p:embed/>
                  </p:oleObj>
                </mc:Choice>
                <mc:Fallback>
                  <p:oleObj name="Equation" r:id="rId5" imgW="482400" imgH="698400" progId="Equation.DSMT4">
                    <p:embed/>
                    <p:pic>
                      <p:nvPicPr>
                        <p:cNvPr id="23" name="Object 2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321299" y="633248"/>
                          <a:ext cx="335795" cy="698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Cloud Callout 10"/>
          <p:cNvSpPr/>
          <p:nvPr/>
        </p:nvSpPr>
        <p:spPr>
          <a:xfrm>
            <a:off x="2932801" y="5638271"/>
            <a:ext cx="9317739" cy="812475"/>
          </a:xfrm>
          <a:prstGeom prst="cloudCallout">
            <a:avLst>
              <a:gd name="adj1" fmla="val -8783"/>
              <a:gd name="adj2" fmla="val -78108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Các ước của 8 là: 1, 2, 4, 8</a:t>
            </a:r>
            <a:endParaRPr lang="en-US" sz="360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67249" y="1406403"/>
            <a:ext cx="58606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4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22719" y="3196080"/>
            <a:ext cx="51314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58814" y="4070184"/>
            <a:ext cx="48788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00418" y="3211605"/>
            <a:ext cx="45438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50079" y="1433019"/>
            <a:ext cx="47043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4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484477" y="1433019"/>
            <a:ext cx="508206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4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48668" y="2339899"/>
            <a:ext cx="47184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4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484477" y="2314549"/>
            <a:ext cx="45345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33249" y="3196079"/>
            <a:ext cx="46408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4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84477" y="3196079"/>
            <a:ext cx="46296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4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11158" y="4070184"/>
            <a:ext cx="48617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4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1628232" y="72766"/>
            <a:ext cx="522514" cy="671992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60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HÌNH THÀNH KIẾN THỨC</a:t>
            </a:r>
            <a:endParaRPr lang="en-US" sz="260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85" y="3919491"/>
            <a:ext cx="2331409" cy="192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1476" y="5951419"/>
            <a:ext cx="4041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cá nhân</a:t>
            </a: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 đúng tại chỗ trình bày kết quả</a:t>
            </a:r>
          </a:p>
          <a:p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Lắng nghe, nhận xét</a:t>
            </a:r>
            <a:endParaRPr lang="en-US" i="1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187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13" y="2509317"/>
            <a:ext cx="3230014" cy="3548464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575420">
            <a:off x="-1251833" y="4660461"/>
            <a:ext cx="3136324" cy="6858000"/>
            <a:chOff x="9055676" y="0"/>
            <a:chExt cx="3136324" cy="68580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11518524" y="34554"/>
            <a:ext cx="487601" cy="671992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60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HÌNH THÀNH KIẾN THỨC</a:t>
            </a:r>
            <a:endParaRPr lang="en-US" sz="260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09573" y="913485"/>
            <a:ext cx="974187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4800" ker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 Hoạt động </a:t>
            </a:r>
            <a:r>
              <a:rPr lang="en-US" sz="4800" kern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 </a:t>
            </a:r>
            <a:r>
              <a:rPr lang="en-US" sz="4800" ker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 thảo luận cách tìm </a:t>
            </a:r>
            <a:r>
              <a:rPr lang="en-US" sz="4800" kern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 </a:t>
            </a:r>
            <a:r>
              <a:rPr lang="en-US" sz="4800" ker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 số tự nhiên n </a:t>
            </a:r>
            <a:r>
              <a:rPr lang="en-US" sz="4800" kern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(lớn hơn 1)?</a:t>
            </a:r>
            <a:endParaRPr lang="en-US" sz="4800" ker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39152" y="6057781"/>
            <a:ext cx="5065893" cy="702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Giới </a:t>
            </a:r>
            <a:r>
              <a:rPr lang="en-US" i="1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thiệu </a:t>
            </a:r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quy tắc tìm ước của một số.</a:t>
            </a:r>
            <a:endParaRPr lang="en-US" i="1">
              <a:solidFill>
                <a:srgbClr val="7030A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i="1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US" i="1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</a:t>
            </a:r>
            <a:r>
              <a:rPr lang="vi-VN" i="1" smtClean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ọc </a:t>
            </a:r>
            <a:r>
              <a:rPr lang="vi-VN" i="1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sinh đọc </a:t>
            </a:r>
            <a:r>
              <a:rPr lang="en-US" i="1" smtClean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quy tắc</a:t>
            </a:r>
            <a:r>
              <a:rPr lang="vi-VN" i="1" smtClean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vi-VN" i="1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trong SGK.</a:t>
            </a:r>
            <a:endParaRPr lang="en-US" i="1">
              <a:solidFill>
                <a:srgbClr val="7030A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83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1628232" y="72766"/>
            <a:ext cx="522514" cy="671992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60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</a:t>
            </a:r>
            <a:endParaRPr lang="en-US" sz="260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3850" y="1909233"/>
            <a:ext cx="110299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4000" b="1">
                <a:solidFill>
                  <a:srgbClr val="0070C0"/>
                </a:solidFill>
                <a:ea typeface="Times New Roman" panose="02020603050405020304" pitchFamily="18" charset="0"/>
              </a:rPr>
              <a:t>* Quy tắc: </a:t>
            </a:r>
            <a:r>
              <a:rPr lang="en-US" sz="4000">
                <a:solidFill>
                  <a:srgbClr val="0070C0"/>
                </a:solidFill>
                <a:ea typeface="Times New Roman" panose="02020603050405020304" pitchFamily="18" charset="0"/>
              </a:rPr>
              <a:t>Để tìm các ước của số tự nhiên n lớn hơn 1 ta có thể lần lượt chia n cho các số tự nhiên từ 1 đến n. Khi đó, các phép chia hết cho ta số chia là ước của n.</a:t>
            </a:r>
            <a:endParaRPr lang="en-US" sz="4000">
              <a:solidFill>
                <a:srgbClr val="0070C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0" y="339806"/>
            <a:ext cx="1943100" cy="156942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575420">
            <a:off x="-1251833" y="4660461"/>
            <a:ext cx="3136324" cy="6858000"/>
            <a:chOff x="9055676" y="0"/>
            <a:chExt cx="3136324" cy="6858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167548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746</TotalTime>
  <Words>1088</Words>
  <Application>Microsoft Office PowerPoint</Application>
  <PresentationFormat>Widescreen</PresentationFormat>
  <Paragraphs>205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Calibri</vt:lpstr>
      <vt:lpstr>Calibri Light</vt:lpstr>
      <vt:lpstr>Rockwell</vt:lpstr>
      <vt:lpstr>Tahoma</vt:lpstr>
      <vt:lpstr>Times New Roman</vt:lpstr>
      <vt:lpstr>Office Theme</vt:lpstr>
      <vt:lpstr>1_Office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Ánh Tuyết</dc:creator>
  <cp:lastModifiedBy>Ánh Tuyết</cp:lastModifiedBy>
  <cp:revision>82</cp:revision>
  <dcterms:created xsi:type="dcterms:W3CDTF">2021-07-21T04:45:17Z</dcterms:created>
  <dcterms:modified xsi:type="dcterms:W3CDTF">2021-07-29T12:17:29Z</dcterms:modified>
</cp:coreProperties>
</file>