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1"/>
  </p:notesMasterIdLst>
  <p:sldIdLst>
    <p:sldId id="256" r:id="rId3"/>
    <p:sldId id="257" r:id="rId4"/>
    <p:sldId id="279" r:id="rId5"/>
    <p:sldId id="421" r:id="rId6"/>
    <p:sldId id="422" r:id="rId7"/>
    <p:sldId id="423" r:id="rId8"/>
    <p:sldId id="424" r:id="rId9"/>
    <p:sldId id="262" r:id="rId10"/>
    <p:sldId id="312" r:id="rId11"/>
    <p:sldId id="425" r:id="rId12"/>
    <p:sldId id="426" r:id="rId13"/>
    <p:sldId id="427" r:id="rId14"/>
    <p:sldId id="311" r:id="rId15"/>
    <p:sldId id="428" r:id="rId16"/>
    <p:sldId id="420" r:id="rId17"/>
    <p:sldId id="429" r:id="rId18"/>
    <p:sldId id="382" r:id="rId19"/>
    <p:sldId id="417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8CB0F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61542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9666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9753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xmlns="" id="{5479F505-BCE8-432F-B3A2-06F1321945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xmlns="" id="{D4BBF557-CE88-4007-9CF0-5AB6DB1701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428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0041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7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1834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76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954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5FCD26-10D5-4885-A324-D9D80DAFE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1A3894-8BEB-4736-9572-A1A72761C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DB8EEC-1709-40BD-97DF-D1F817B34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345B6-2B25-44A7-BAB7-6C7594560245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CAC1EA-3B7A-4DA1-A450-9364758BD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95837A-B425-4191-A232-F3D5B6807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7D98-F88D-43B1-981E-528267AE0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73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C8E210-C315-46A6-81A9-822C5F129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345B6-2B25-44A7-BAB7-6C7594560245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C50F636-9EF7-4F1B-85EF-1304487F2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BF7253B-58FD-4DA2-A71B-11EE33078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7D98-F88D-43B1-981E-528267AE0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93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773152"/>
      </p:ext>
    </p:extLst>
  </p:cSld>
  <p:clrMapOvr>
    <a:masterClrMapping/>
  </p:clrMapOvr>
  <p:transition spd="slow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831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711" r:id="rId12"/>
    <p:sldLayoutId id="2147483712" r:id="rId13"/>
    <p:sldLayoutId id="214748371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10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svg"/><Relationship Id="rId5" Type="http://schemas.openxmlformats.org/officeDocument/2006/relationships/image" Target="../media/image26.png"/><Relationship Id="rId4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gif"/><Relationship Id="rId4" Type="http://schemas.openxmlformats.org/officeDocument/2006/relationships/image" Target="../media/image5.png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="" xmlns:a16="http://schemas.microsoft.com/office/drawing/2014/main" id="{6B7B8FD2-678D-46F2-81FF-6B26D466BA55}"/>
              </a:ext>
            </a:extLst>
          </p:cNvPr>
          <p:cNvSpPr txBox="1"/>
          <p:nvPr/>
        </p:nvSpPr>
        <p:spPr>
          <a:xfrm>
            <a:off x="437320" y="1604974"/>
            <a:ext cx="11608905" cy="187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0" u="none" strike="noStrike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12</a:t>
            </a:r>
            <a:endParaRPr lang="en-US" sz="4800" b="1" i="0" u="none" strike="noStrike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33</a:t>
            </a:r>
            <a:r>
              <a:rPr lang="en-US" sz="4800" b="1" i="0" u="none" strike="noStrike" dirty="0" smtClean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4800" b="1" i="0" u="none" strike="noStrike" dirty="0" err="1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4800" b="1" i="0" u="none" strike="noStrike" dirty="0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0" u="none" strike="noStrike" dirty="0" err="1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4800" b="1" i="0" u="none" strike="noStrike" dirty="0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0" u="none" strike="noStrike" dirty="0" err="1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chất</a:t>
            </a:r>
            <a:r>
              <a:rPr lang="en-US" sz="4800" b="1" i="0" u="none" strike="noStrike" dirty="0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0" u="none" strike="noStrike" dirty="0" err="1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4800" b="1" i="0" u="none" strike="noStrike" dirty="0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0" u="none" strike="noStrike" dirty="0" err="1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4800" b="1" i="0" u="none" strike="noStrike" dirty="0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i="0" u="none" strike="noStrike" dirty="0" err="1" smtClean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nhân</a:t>
            </a:r>
            <a:endParaRPr lang="en-US" sz="4800" b="1" spc="100" dirty="0">
              <a:ln w="22225">
                <a:noFill/>
                <a:prstDash val="solid"/>
              </a:ln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0BEDC61-0652-4093-AB02-E3D3C9C5AB80}"/>
              </a:ext>
            </a:extLst>
          </p:cNvPr>
          <p:cNvSpPr/>
          <p:nvPr/>
        </p:nvSpPr>
        <p:spPr>
          <a:xfrm>
            <a:off x="9677389" y="80867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881AAAC-9E45-4B49-854E-9411E714FB9A}"/>
              </a:ext>
            </a:extLst>
          </p:cNvPr>
          <p:cNvSpPr/>
          <p:nvPr/>
        </p:nvSpPr>
        <p:spPr>
          <a:xfrm>
            <a:off x="10291156" y="578878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1</a:t>
            </a:r>
          </a:p>
        </p:txBody>
      </p:sp>
      <p:sp>
        <p:nvSpPr>
          <p:cNvPr id="2" name="Rectangle 1"/>
          <p:cNvSpPr/>
          <p:nvPr/>
        </p:nvSpPr>
        <p:spPr>
          <a:xfrm>
            <a:off x="537883" y="80867"/>
            <a:ext cx="1143000" cy="498011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389965" y="155577"/>
            <a:ext cx="10962945" cy="1108445"/>
            <a:chOff x="1115262" y="310509"/>
            <a:chExt cx="3393757" cy="30111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03728" y="350692"/>
              <a:ext cx="3105291" cy="260933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5000"/>
                </a:lnSpc>
              </a:pPr>
              <a:r>
                <a:rPr lang="en-US" sz="2800" b="1" i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600" b="1" i="1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15262" y="310509"/>
              <a:ext cx="338420" cy="30111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9965" y="3743199"/>
            <a:ext cx="3778623" cy="914400"/>
            <a:chOff x="1210235" y="1546847"/>
            <a:chExt cx="3778623" cy="914400"/>
          </a:xfrm>
        </p:grpSpPr>
        <p:sp>
          <p:nvSpPr>
            <p:cNvPr id="2" name="TextBox 1"/>
            <p:cNvSpPr txBox="1"/>
            <p:nvPr/>
          </p:nvSpPr>
          <p:spPr>
            <a:xfrm>
              <a:off x="1210235" y="1680882"/>
              <a:ext cx="22277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106 x 3 =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200400" y="1546847"/>
              <a:ext cx="1788458" cy="914400"/>
              <a:chOff x="3200400" y="1546847"/>
              <a:chExt cx="1788458" cy="914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4074458" y="1546847"/>
                <a:ext cx="914400" cy="9144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106</a:t>
                </a:r>
                <a:endPara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200400" y="1671916"/>
                <a:ext cx="8740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x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582706" y="1565212"/>
            <a:ext cx="4370294" cy="914400"/>
            <a:chOff x="1210235" y="1546847"/>
            <a:chExt cx="4370294" cy="914400"/>
          </a:xfrm>
        </p:grpSpPr>
        <p:sp>
          <p:nvSpPr>
            <p:cNvPr id="13" name="TextBox 12"/>
            <p:cNvSpPr txBox="1"/>
            <p:nvPr/>
          </p:nvSpPr>
          <p:spPr>
            <a:xfrm>
              <a:off x="1210235" y="1680882"/>
              <a:ext cx="19901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 x  4 =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065929" y="1546847"/>
              <a:ext cx="2514600" cy="914400"/>
              <a:chOff x="3065929" y="1546847"/>
              <a:chExt cx="2514600" cy="9144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3065929" y="1546847"/>
                <a:ext cx="914400" cy="9144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980329" y="1680882"/>
                <a:ext cx="1600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12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5237629" y="1565212"/>
            <a:ext cx="5896536" cy="780366"/>
            <a:chOff x="5237629" y="1565212"/>
            <a:chExt cx="5896536" cy="780366"/>
          </a:xfrm>
        </p:grpSpPr>
        <p:sp>
          <p:nvSpPr>
            <p:cNvPr id="10" name="TextBox 9"/>
            <p:cNvSpPr txBox="1"/>
            <p:nvPr/>
          </p:nvSpPr>
          <p:spPr>
            <a:xfrm>
              <a:off x="5237629" y="1699247"/>
              <a:ext cx="5896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( 17 x 5 ) x 2 = 17 x ( 5 x        ) 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049434" y="1565212"/>
              <a:ext cx="748553" cy="7803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188322" y="3455888"/>
            <a:ext cx="5896536" cy="780366"/>
            <a:chOff x="5237629" y="1565212"/>
            <a:chExt cx="5896536" cy="780366"/>
          </a:xfrm>
        </p:grpSpPr>
        <p:sp>
          <p:nvSpPr>
            <p:cNvPr id="22" name="TextBox 21"/>
            <p:cNvSpPr txBox="1"/>
            <p:nvPr/>
          </p:nvSpPr>
          <p:spPr>
            <a:xfrm>
              <a:off x="5237629" y="1699247"/>
              <a:ext cx="5896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86 x 2  x 5 =  86 x ( 2 x           ) 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049434" y="1565212"/>
              <a:ext cx="748553" cy="7803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74197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389965" y="155577"/>
            <a:ext cx="10962945" cy="1108445"/>
            <a:chOff x="1115262" y="310509"/>
            <a:chExt cx="3393757" cy="30111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03728" y="350692"/>
              <a:ext cx="3105291" cy="260933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5000"/>
                </a:lnSpc>
              </a:pPr>
              <a:r>
                <a:rPr lang="en-US" sz="2800" b="1" i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600" b="1" i="1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15262" y="310509"/>
              <a:ext cx="338420" cy="30111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82706" y="1875487"/>
            <a:ext cx="11294640" cy="1140709"/>
            <a:chOff x="582706" y="1468020"/>
            <a:chExt cx="11294640" cy="1140709"/>
          </a:xfrm>
        </p:grpSpPr>
        <p:grpSp>
          <p:nvGrpSpPr>
            <p:cNvPr id="12" name="Group 11"/>
            <p:cNvGrpSpPr/>
            <p:nvPr/>
          </p:nvGrpSpPr>
          <p:grpSpPr>
            <a:xfrm>
              <a:off x="582706" y="1614144"/>
              <a:ext cx="2671481" cy="994585"/>
              <a:chOff x="1210236" y="1680881"/>
              <a:chExt cx="1192306" cy="1081328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1210236" y="1680882"/>
                <a:ext cx="1192306" cy="1081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 x           = 7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612122" y="1680881"/>
                <a:ext cx="377363" cy="65439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433047" y="1509806"/>
              <a:ext cx="3339352" cy="648695"/>
              <a:chOff x="1210236" y="1680881"/>
              <a:chExt cx="1331736" cy="644293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1210236" y="1680882"/>
                <a:ext cx="1331736" cy="641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519 x           = 0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732205" y="1680881"/>
                <a:ext cx="327942" cy="64429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8749636" y="1468020"/>
              <a:ext cx="3127710" cy="673161"/>
              <a:chOff x="874186" y="1680882"/>
              <a:chExt cx="1528356" cy="668593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1210236" y="1680882"/>
                <a:ext cx="1192306" cy="641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0  = 0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74186" y="1695077"/>
                <a:ext cx="309128" cy="65439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582706" y="3408878"/>
            <a:ext cx="11294640" cy="792456"/>
            <a:chOff x="582706" y="1468020"/>
            <a:chExt cx="11294640" cy="792456"/>
          </a:xfrm>
        </p:grpSpPr>
        <p:grpSp>
          <p:nvGrpSpPr>
            <p:cNvPr id="31" name="Group 30"/>
            <p:cNvGrpSpPr/>
            <p:nvPr/>
          </p:nvGrpSpPr>
          <p:grpSpPr>
            <a:xfrm>
              <a:off x="582706" y="1614145"/>
              <a:ext cx="3316942" cy="646331"/>
              <a:chOff x="1210236" y="1680882"/>
              <a:chExt cx="1480381" cy="702701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210236" y="1680882"/>
                <a:ext cx="1480381" cy="702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432 x         = 432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764623" y="1680882"/>
                <a:ext cx="377363" cy="65439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483378" y="1509806"/>
              <a:ext cx="3339352" cy="728454"/>
              <a:chOff x="1230308" y="1680882"/>
              <a:chExt cx="1331736" cy="723511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1230308" y="1762448"/>
                <a:ext cx="1331736" cy="641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1x           = 0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492890" y="1680882"/>
                <a:ext cx="327942" cy="64429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8749636" y="1468020"/>
              <a:ext cx="3127710" cy="673161"/>
              <a:chOff x="874186" y="1680882"/>
              <a:chExt cx="1528356" cy="668593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210236" y="1680882"/>
                <a:ext cx="1192306" cy="641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1  = 3456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74186" y="1695077"/>
                <a:ext cx="309128" cy="65439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08095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389965" y="155577"/>
            <a:ext cx="10962945" cy="1108445"/>
            <a:chOff x="1115262" y="310509"/>
            <a:chExt cx="3393757" cy="30111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03728" y="350692"/>
              <a:ext cx="3105291" cy="260933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5000"/>
                </a:lnSpc>
              </a:pPr>
              <a:r>
                <a:rPr lang="en-US" sz="2800" b="1" i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600" b="1" i="1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15262" y="310509"/>
              <a:ext cx="338420" cy="30111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82706" y="1875487"/>
            <a:ext cx="11294640" cy="1140709"/>
            <a:chOff x="582706" y="1468020"/>
            <a:chExt cx="11294640" cy="1140709"/>
          </a:xfrm>
        </p:grpSpPr>
        <p:grpSp>
          <p:nvGrpSpPr>
            <p:cNvPr id="12" name="Group 11"/>
            <p:cNvGrpSpPr/>
            <p:nvPr/>
          </p:nvGrpSpPr>
          <p:grpSpPr>
            <a:xfrm>
              <a:off x="582706" y="1614144"/>
              <a:ext cx="2671481" cy="994585"/>
              <a:chOff x="1210236" y="1680881"/>
              <a:chExt cx="1192306" cy="1081328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1210236" y="1680882"/>
                <a:ext cx="1192306" cy="1081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 x           = 7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612122" y="1680881"/>
                <a:ext cx="377363" cy="65439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1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433047" y="1509806"/>
              <a:ext cx="3339352" cy="648695"/>
              <a:chOff x="1210236" y="1680881"/>
              <a:chExt cx="1331736" cy="644293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1210236" y="1680882"/>
                <a:ext cx="1331736" cy="641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519 x           = 0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732205" y="1680881"/>
                <a:ext cx="327942" cy="64429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0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8749636" y="1468020"/>
              <a:ext cx="3127710" cy="673161"/>
              <a:chOff x="874186" y="1680882"/>
              <a:chExt cx="1528356" cy="668593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1210236" y="1680882"/>
                <a:ext cx="1192306" cy="641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0  = 0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74186" y="1695077"/>
                <a:ext cx="309128" cy="65439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0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582706" y="3408878"/>
            <a:ext cx="11294640" cy="792456"/>
            <a:chOff x="582706" y="1468020"/>
            <a:chExt cx="11294640" cy="792456"/>
          </a:xfrm>
        </p:grpSpPr>
        <p:grpSp>
          <p:nvGrpSpPr>
            <p:cNvPr id="31" name="Group 30"/>
            <p:cNvGrpSpPr/>
            <p:nvPr/>
          </p:nvGrpSpPr>
          <p:grpSpPr>
            <a:xfrm>
              <a:off x="582706" y="1614145"/>
              <a:ext cx="3316942" cy="646331"/>
              <a:chOff x="1210236" y="1680882"/>
              <a:chExt cx="1480381" cy="702701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210236" y="1680882"/>
                <a:ext cx="1480381" cy="702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432 x         = 432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764623" y="1680882"/>
                <a:ext cx="377363" cy="65439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1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483378" y="1509806"/>
              <a:ext cx="3339352" cy="728454"/>
              <a:chOff x="1230308" y="1680882"/>
              <a:chExt cx="1331736" cy="723511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1230308" y="1762448"/>
                <a:ext cx="1331736" cy="641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1x           = 0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492890" y="1680882"/>
                <a:ext cx="327942" cy="64429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0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8256494" y="1468020"/>
              <a:ext cx="3620852" cy="673161"/>
              <a:chOff x="633212" y="1680882"/>
              <a:chExt cx="1769330" cy="668593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210236" y="1680882"/>
                <a:ext cx="1192306" cy="641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1  = 3456         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33212" y="1695077"/>
                <a:ext cx="550102" cy="65439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3456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08862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="" xmlns:a16="http://schemas.microsoft.com/office/drawing/2014/main" id="{E03A5407-0C34-4B8C-910D-D39121D0F49B}"/>
              </a:ext>
            </a:extLst>
          </p:cNvPr>
          <p:cNvSpPr/>
          <p:nvPr/>
        </p:nvSpPr>
        <p:spPr>
          <a:xfrm>
            <a:off x="981635" y="151598"/>
            <a:ext cx="840696" cy="799110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1822331" y="244787"/>
            <a:ext cx="8168834" cy="6740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7506" y="1358153"/>
            <a:ext cx="5351929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35 x 2 x 5 = 35 x ( 2 x 5 )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= 35 x 10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= 350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08376" y="1358153"/>
            <a:ext cx="5517777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x 4 x 92  =  (25 x 4) x 92 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= 100 x 92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= 9200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9212" y="3335258"/>
            <a:ext cx="330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216 x 5 x 2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9211" y="4389034"/>
            <a:ext cx="330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5 x 19 x 2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199" y="3237069"/>
            <a:ext cx="330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4 x 76 x 25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0199" y="4389034"/>
            <a:ext cx="330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125 x 23 x 8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089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="" xmlns:a16="http://schemas.microsoft.com/office/drawing/2014/main" id="{E03A5407-0C34-4B8C-910D-D39121D0F49B}"/>
              </a:ext>
            </a:extLst>
          </p:cNvPr>
          <p:cNvSpPr/>
          <p:nvPr/>
        </p:nvSpPr>
        <p:spPr>
          <a:xfrm>
            <a:off x="981635" y="151598"/>
            <a:ext cx="840696" cy="799110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1822331" y="244787"/>
            <a:ext cx="8168834" cy="6740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7506" y="1358153"/>
            <a:ext cx="5351929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216 x 5 x 2 = 216 x ( 2 x 5 )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= 216 x 10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= 2160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08376" y="1358153"/>
            <a:ext cx="5517777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x 76 x 25  =  (4 x 25) x 76 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= 100 x 76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= 7600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7505" y="3604204"/>
            <a:ext cx="5351929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x 19 x 2 = 19 x ( 5 x 2 )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= 19 x 10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= 160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37370" y="3592726"/>
            <a:ext cx="5351929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 x 23 x 8 =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 x 8) x 23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= 1000 x 23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= 23000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883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1365" y="376517"/>
            <a:ext cx="11715750" cy="2677657"/>
            <a:chOff x="161365" y="376517"/>
            <a:chExt cx="11715750" cy="2677657"/>
          </a:xfrm>
        </p:grpSpPr>
        <p:sp>
          <p:nvSpPr>
            <p:cNvPr id="5" name="TextBox 4"/>
            <p:cNvSpPr txBox="1"/>
            <p:nvPr/>
          </p:nvSpPr>
          <p:spPr>
            <a:xfrm>
              <a:off x="161365" y="376518"/>
              <a:ext cx="83058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nhóm 5 người dự định đi dã ngoại trong 3 ngày. Mỗi ngày một người dự kiến mang theo 2 kg đồ ăn uống. Hỏi nhóm người này cần mang theo bao nhiêu ki-lô-gam đồ ăn uống trong quá trình dã ngoại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67165" y="376517"/>
              <a:ext cx="3409950" cy="250115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61365" y="2990398"/>
            <a:ext cx="11873753" cy="37548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ki-lô-gam đồ ăn uống một người phải mang theo trong 3 ngày là: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x 3 = 6 (kg)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ki-lô-gam đồ ăn uống cả nhóm cần mang theo trong quá trình dã ngoại là: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x 5 = 30 (kg)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30 kg đồ ăn uống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77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5447" y="329625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khu chung cư có 4 toà nhà, mỗi toà nhà dành ra 25 tầng để ở, mỗi tầng có 12 căn hộ. Hỏi khu chung cư này có bao nhiêu căn hộ để ở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424" y="329625"/>
            <a:ext cx="4881282" cy="28573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5447" y="3340894"/>
            <a:ext cx="1043491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tòa nhà có số căn hộ để ở là: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x 25 = 300 (căn hộ)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 chung cư này có số căn hộ để ở là: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 x 4 = 1 200 (căn hộ)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1 200 căn hộ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98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855675A-F6C5-40BB-82C3-6CF58F0D9D3A}"/>
              </a:ext>
            </a:extLst>
          </p:cNvPr>
          <p:cNvSpPr txBox="1"/>
          <p:nvPr/>
        </p:nvSpPr>
        <p:spPr>
          <a:xfrm>
            <a:off x="1889736" y="323825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</a:rPr>
              <a:t>Em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hãy</a:t>
            </a:r>
            <a:r>
              <a:rPr lang="en-US" sz="2800" b="1" dirty="0">
                <a:solidFill>
                  <a:srgbClr val="FFFF00"/>
                </a:solidFill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</a:rPr>
              <a:t>sẻ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những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việc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</a:rPr>
              <a:t>đã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thực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hiện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được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trong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bài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học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hôm</a:t>
            </a:r>
            <a:r>
              <a:rPr lang="en-US" sz="2800" b="1" dirty="0">
                <a:solidFill>
                  <a:srgbClr val="FFFF00"/>
                </a:solidFill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74659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=""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" y="5445782"/>
            <a:ext cx="12310556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05" y="5617392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219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97" y="5747164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D0B625B-8E94-4997-A127-B8CA137D0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7499" y="3435417"/>
            <a:ext cx="792554" cy="11192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E0DD1EE-E8F5-4C41-BD88-DEC19ECD07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166863" y="3663349"/>
            <a:ext cx="917521" cy="7213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E6F0C0B-7200-48E6-BD97-88005428F4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551061" y="3899480"/>
            <a:ext cx="822168" cy="646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663F631-092D-4638-903C-3CEA709DED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0344" y="3242335"/>
            <a:ext cx="802552" cy="8025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D4C8EA7-4D8E-4395-AA00-4DB71CD02D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2293" y="3537847"/>
            <a:ext cx="802552" cy="8025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08CE033-AAAD-4BD5-86A6-B67BC748F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3310575"/>
            <a:ext cx="802552" cy="802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2D96004-A4B5-48C3-9882-097EB4A2E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4949" y="274291"/>
            <a:ext cx="1993565" cy="6706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1606" y="977444"/>
            <a:ext cx="9211235" cy="16668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nl-NL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Dùng </a:t>
            </a:r>
            <a:r>
              <a:rPr lang="nl-NL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các thẻ số rời lập thành các phép tính tương ứng ( thẻ số 3, 4, 12, thẻ dấu =, x)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SOA\Khung nen bieu tuong\Khung nen bieu tuong\[Muare.asia]-FramesChildrenVol34\muare.asia - babyvol34 - 4.png">
            <a:extLst>
              <a:ext uri="{FF2B5EF4-FFF2-40B4-BE49-F238E27FC236}">
                <a16:creationId xmlns:a16="http://schemas.microsoft.com/office/drawing/2014/main" xmlns="" id="{06C05B90-221A-4EA7-AB7A-6EC7526A0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>
            <a:extLst>
              <a:ext uri="{FF2B5EF4-FFF2-40B4-BE49-F238E27FC236}">
                <a16:creationId xmlns:a16="http://schemas.microsoft.com/office/drawing/2014/main" xmlns="" id="{51B562F2-E332-40C7-849E-C882605E0E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35071" y="3106271"/>
            <a:ext cx="5554024" cy="10466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0" cap="none" spc="0" normalizeH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TÍCH, KHÁM PHÁ</a:t>
            </a:r>
            <a:endParaRPr kumimoji="0" lang="en-US" sz="4000" b="1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22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ình nền Powerpoint đẹp đơn giản tinh tế chuyên nghiệp tổng hợp - Phần Mềm  Download">
            <a:extLst>
              <a:ext uri="{FF2B5EF4-FFF2-40B4-BE49-F238E27FC236}">
                <a16:creationId xmlns:a16="http://schemas.microsoft.com/office/drawing/2014/main" xmlns="" id="{226F8994-7611-4858-B914-7CD93B1A4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"/>
            <a:ext cx="12192000" cy="68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Text Box 6">
            <a:extLst>
              <a:ext uri="{FF2B5EF4-FFF2-40B4-BE49-F238E27FC236}">
                <a16:creationId xmlns:a16="http://schemas.microsoft.com/office/drawing/2014/main" xmlns="" id="{6C65DD70-86A8-4453-AAAD-940D1CEC9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296" y="1508322"/>
            <a:ext cx="9356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FF0000"/>
                </a:solidFill>
              </a:rPr>
              <a:t>CÁC TÍNH CHẤT CỦA PHÉP NHÂN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75814" name="Text Box 38">
            <a:extLst>
              <a:ext uri="{FF2B5EF4-FFF2-40B4-BE49-F238E27FC236}">
                <a16:creationId xmlns:a16="http://schemas.microsoft.com/office/drawing/2014/main" xmlns="" id="{D9F20E95-3E68-4CA4-945F-3C8E42AB6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5541" y="2840865"/>
            <a:ext cx="7512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dirty="0" smtClean="0">
                <a:solidFill>
                  <a:srgbClr val="3333CC"/>
                </a:solidFill>
              </a:rPr>
              <a:t>24</a:t>
            </a:r>
            <a:endParaRPr lang="en-US" altLang="en-US" sz="3600" dirty="0">
              <a:solidFill>
                <a:srgbClr val="3333CC"/>
              </a:solidFill>
            </a:endParaRPr>
          </a:p>
        </p:txBody>
      </p:sp>
      <p:sp>
        <p:nvSpPr>
          <p:cNvPr id="9230" name="Text Box 5">
            <a:extLst>
              <a:ext uri="{FF2B5EF4-FFF2-40B4-BE49-F238E27FC236}">
                <a16:creationId xmlns:a16="http://schemas.microsoft.com/office/drawing/2014/main" xmlns="" id="{8F15D123-5F02-4E2F-997A-0CE7377E3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512" y="194142"/>
            <a:ext cx="6762749" cy="58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/>
              <a:t>   </a:t>
            </a:r>
            <a:r>
              <a:rPr lang="en-US" altLang="en-US" dirty="0" err="1">
                <a:solidFill>
                  <a:srgbClr val="0070C0"/>
                </a:solidFill>
              </a:rPr>
              <a:t>Thứ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 smtClean="0">
                <a:solidFill>
                  <a:srgbClr val="0070C0"/>
                </a:solidFill>
              </a:rPr>
              <a:t>……., </a:t>
            </a:r>
            <a:r>
              <a:rPr lang="en-US" altLang="en-US" dirty="0" err="1">
                <a:solidFill>
                  <a:srgbClr val="0070C0"/>
                </a:solidFill>
              </a:rPr>
              <a:t>ngày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 smtClean="0">
                <a:solidFill>
                  <a:srgbClr val="0070C0"/>
                </a:solidFill>
              </a:rPr>
              <a:t>….. </a:t>
            </a:r>
            <a:r>
              <a:rPr lang="en-US" altLang="en-US" dirty="0" err="1">
                <a:solidFill>
                  <a:srgbClr val="0070C0"/>
                </a:solidFill>
              </a:rPr>
              <a:t>tháng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 smtClean="0">
                <a:solidFill>
                  <a:srgbClr val="0070C0"/>
                </a:solidFill>
              </a:rPr>
              <a:t>….</a:t>
            </a:r>
            <a:r>
              <a:rPr lang="en-US" altLang="en-US" dirty="0" smtClean="0">
                <a:solidFill>
                  <a:srgbClr val="0070C0"/>
                </a:solidFill>
              </a:rPr>
              <a:t> </a:t>
            </a:r>
            <a:r>
              <a:rPr lang="en-US" altLang="en-US" dirty="0" err="1">
                <a:solidFill>
                  <a:srgbClr val="0070C0"/>
                </a:solidFill>
              </a:rPr>
              <a:t>năm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 smtClean="0">
                <a:solidFill>
                  <a:srgbClr val="0070C0"/>
                </a:solidFill>
              </a:rPr>
              <a:t>2023</a:t>
            </a:r>
            <a:endParaRPr lang="en-US" altLang="en-US" b="0" dirty="0">
              <a:solidFill>
                <a:srgbClr val="0070C0"/>
              </a:solidFill>
            </a:endParaRPr>
          </a:p>
        </p:txBody>
      </p:sp>
      <p:sp>
        <p:nvSpPr>
          <p:cNvPr id="21" name="Text Box 27">
            <a:extLst>
              <a:ext uri="{FF2B5EF4-FFF2-40B4-BE49-F238E27FC236}">
                <a16:creationId xmlns:a16="http://schemas.microsoft.com/office/drawing/2014/main" xmlns="" id="{56FDDB8F-8AC3-43C8-AF9F-124C340D3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326" y="2034711"/>
            <a:ext cx="89455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i="1" dirty="0" smtClean="0">
                <a:solidFill>
                  <a:srgbClr val="002060"/>
                </a:solidFill>
                <a:latin typeface=".VnTime" panose="020B7200000000000000" pitchFamily="34" charset="0"/>
              </a:rPr>
              <a:t>a. </a:t>
            </a:r>
            <a:r>
              <a:rPr lang="en-US" altLang="en-US" sz="32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2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32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giao</a:t>
            </a:r>
            <a:r>
              <a:rPr lang="en-US" altLang="en-US" sz="32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hoán</a:t>
            </a:r>
            <a:r>
              <a:rPr lang="en-US" altLang="en-US" sz="32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2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phép</a:t>
            </a:r>
            <a:r>
              <a:rPr lang="en-US" altLang="en-US" sz="3200" i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nhân</a:t>
            </a:r>
            <a:endParaRPr lang="en-US" altLang="en-US" sz="3200" i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xmlns="" id="{485237A3-4086-4602-B1C7-58E6A7049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1430" y="790006"/>
            <a:ext cx="1868154" cy="5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/>
              <a:t>   </a:t>
            </a:r>
            <a:r>
              <a:rPr lang="en-US" altLang="en-US" u="sng" dirty="0">
                <a:solidFill>
                  <a:srgbClr val="0070C0"/>
                </a:solidFill>
              </a:rPr>
              <a:t>TOÁN</a:t>
            </a:r>
            <a:endParaRPr lang="en-US" altLang="en-US" b="0" u="sng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984" y="2884265"/>
            <a:ext cx="202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8 x 3  = 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3788895" y="2884264"/>
            <a:ext cx="202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3 x 8  = </a:t>
            </a:r>
            <a:endParaRPr lang="en-US" sz="3600" dirty="0"/>
          </a:p>
        </p:txBody>
      </p:sp>
      <p:sp>
        <p:nvSpPr>
          <p:cNvPr id="24" name="Text Box 38">
            <a:extLst>
              <a:ext uri="{FF2B5EF4-FFF2-40B4-BE49-F238E27FC236}">
                <a16:creationId xmlns:a16="http://schemas.microsoft.com/office/drawing/2014/main" xmlns="" id="{D9F20E95-3E68-4CA4-945F-3C8E42AB6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062" y="2831115"/>
            <a:ext cx="7512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dirty="0" smtClean="0">
                <a:solidFill>
                  <a:srgbClr val="3333CC"/>
                </a:solidFill>
              </a:rPr>
              <a:t>24</a:t>
            </a:r>
            <a:endParaRPr lang="en-US" altLang="en-US" sz="3600" dirty="0">
              <a:solidFill>
                <a:srgbClr val="3333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82138" y="2875086"/>
            <a:ext cx="404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8 x 3 = 3 x 8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984" y="4276165"/>
            <a:ext cx="10565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ta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75814" grpId="0"/>
      <p:bldP spid="21" grpId="0"/>
      <p:bldP spid="2" grpId="0"/>
      <p:bldP spid="23" grpId="0"/>
      <p:bldP spid="2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784" y="1014714"/>
            <a:ext cx="3175636" cy="317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-2257" r="71680" b="67230"/>
          <a:stretch>
            <a:fillRect/>
          </a:stretch>
        </p:blipFill>
        <p:spPr bwMode="auto">
          <a:xfrm>
            <a:off x="523875" y="173356"/>
            <a:ext cx="3350896" cy="228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56390" y="123464"/>
            <a:ext cx="8290560" cy="1237711"/>
            <a:chOff x="2042161" y="162560"/>
            <a:chExt cx="7833360" cy="1488958"/>
          </a:xfrm>
        </p:grpSpPr>
        <p:sp>
          <p:nvSpPr>
            <p:cNvPr id="4" name="Speech Bubble: Rectangle with Corners Rounded 3"/>
            <p:cNvSpPr/>
            <p:nvPr/>
          </p:nvSpPr>
          <p:spPr>
            <a:xfrm>
              <a:off x="2042161" y="162560"/>
              <a:ext cx="7833360" cy="1488958"/>
            </a:xfrm>
            <a:prstGeom prst="wedgeRoundRectCallout">
              <a:avLst>
                <a:gd name="adj1" fmla="val -19808"/>
                <a:gd name="adj2" fmla="val 76772"/>
                <a:gd name="adj3" fmla="val 16667"/>
              </a:avLst>
            </a:prstGeom>
            <a:solidFill>
              <a:srgbClr val="92D7F2">
                <a:alpha val="89000"/>
              </a:srgbClr>
            </a:solidFill>
            <a:ln>
              <a:solidFill>
                <a:srgbClr val="2627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en-US" sz="2520">
                <a:solidFill>
                  <a:srgbClr val="FFFFFF"/>
                </a:solidFill>
                <a:latin typeface="DengXian" pitchFamily="2" charset="-122"/>
              </a:endParaRPr>
            </a:p>
          </p:txBody>
        </p:sp>
        <p:sp>
          <p:nvSpPr>
            <p:cNvPr id="6" name="Speech Bubble: Rectangle with Corners Rounded 5"/>
            <p:cNvSpPr/>
            <p:nvPr/>
          </p:nvSpPr>
          <p:spPr>
            <a:xfrm>
              <a:off x="2245360" y="378351"/>
              <a:ext cx="7386320" cy="1057375"/>
            </a:xfrm>
            <a:prstGeom prst="wedgeRoundRectCallout">
              <a:avLst>
                <a:gd name="adj1" fmla="val -20716"/>
                <a:gd name="adj2" fmla="val 81548"/>
                <a:gd name="adj3" fmla="val 16667"/>
              </a:avLst>
            </a:prstGeom>
            <a:solidFill>
              <a:schemeClr val="bg1">
                <a:alpha val="95000"/>
              </a:schemeClr>
            </a:solidFill>
            <a:ln w="57150"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en-US" sz="2520">
                <a:solidFill>
                  <a:srgbClr val="FFFFFF"/>
                </a:solidFill>
                <a:latin typeface="DengXian" pitchFamily="2" charset="-122"/>
              </a:endParaRPr>
            </a:p>
          </p:txBody>
        </p:sp>
      </p:grpSp>
      <p:pic>
        <p:nvPicPr>
          <p:cNvPr id="2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t="-340" r="49582" b="14474"/>
          <a:stretch>
            <a:fillRect/>
          </a:stretch>
        </p:blipFill>
        <p:spPr bwMode="auto">
          <a:xfrm>
            <a:off x="609601" y="1649731"/>
            <a:ext cx="3562350" cy="230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5" r="5972" b="14133"/>
          <a:stretch>
            <a:fillRect/>
          </a:stretch>
        </p:blipFill>
        <p:spPr bwMode="auto">
          <a:xfrm>
            <a:off x="8002001" y="1600931"/>
            <a:ext cx="3562350" cy="23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4681" y="431130"/>
            <a:ext cx="7854695" cy="5909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altLang="en-US" sz="3240" dirty="0" smtClean="0">
                <a:solidFill>
                  <a:srgbClr val="2627A6"/>
                </a:solidFill>
                <a:cs typeface="Times New Roman" panose="02020603050405020304" pitchFamily="18" charset="0"/>
              </a:rPr>
              <a:t>2.  </a:t>
            </a:r>
            <a:r>
              <a:rPr lang="en-US" altLang="en-US" sz="324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24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4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324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4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kết</a:t>
            </a:r>
            <a:r>
              <a:rPr lang="en-US" altLang="en-US" sz="324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4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hợp</a:t>
            </a:r>
            <a:r>
              <a:rPr lang="en-US" altLang="en-US" sz="324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4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24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4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phép</a:t>
            </a:r>
            <a:r>
              <a:rPr lang="en-US" altLang="en-US" sz="324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4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nhân</a:t>
            </a:r>
            <a:endParaRPr lang="en-US" sz="3240" dirty="0">
              <a:solidFill>
                <a:srgbClr val="2627A6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8831" y="2212248"/>
            <a:ext cx="320312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altLang="en-US" sz="3600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sz="3600" dirty="0" smtClean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5) 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 dirty="0" smtClean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50226" y="2089258"/>
            <a:ext cx="26659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altLang="en-US" sz="36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r>
              <a:rPr lang="en-US" altLang="en-US" sz="3600" dirty="0" smtClean="0">
                <a:solidFill>
                  <a:srgbClr val="2627A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cs typeface="Times New Roman" panose="02020603050405020304" pitchFamily="18" charset="0"/>
              </a:rPr>
              <a:t>x</a:t>
            </a:r>
            <a:r>
              <a:rPr lang="en-US" altLang="en-US" sz="3600" dirty="0">
                <a:solidFill>
                  <a:srgbClr val="2627A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2627A6"/>
                </a:solidFill>
                <a:cs typeface="Times New Roman" panose="02020603050405020304" pitchFamily="18" charset="0"/>
              </a:rPr>
              <a:t>(5 x 6) </a:t>
            </a:r>
            <a:endParaRPr lang="en-US" sz="3600" dirty="0">
              <a:solidFill>
                <a:srgbClr val="2627A6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2383" y="2744102"/>
            <a:ext cx="2816786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altLang="en-US" sz="3200" dirty="0">
                <a:solidFill>
                  <a:srgbClr val="2627A6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sz="3200" dirty="0" smtClean="0">
                <a:solidFill>
                  <a:srgbClr val="2627A6"/>
                </a:solidFill>
                <a:cs typeface="Times New Roman" panose="02020603050405020304" pitchFamily="18" charset="0"/>
              </a:rPr>
              <a:t>15  </a:t>
            </a:r>
            <a:r>
              <a:rPr lang="en-US" altLang="en-US" sz="3200" dirty="0">
                <a:cs typeface="Times New Roman" panose="02020603050405020304" pitchFamily="18" charset="0"/>
              </a:rPr>
              <a:t>x</a:t>
            </a:r>
            <a:r>
              <a:rPr lang="en-US" altLang="en-US" sz="3200" dirty="0">
                <a:solidFill>
                  <a:srgbClr val="2627A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6 </a:t>
            </a:r>
            <a:endParaRPr lang="en-US" altLang="en-US" sz="32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3200" dirty="0">
                <a:cs typeface="Times New Roman" panose="02020603050405020304" pitchFamily="18" charset="0"/>
              </a:rPr>
              <a:t> = </a:t>
            </a:r>
            <a:r>
              <a:rPr lang="en-US" altLang="en-US" sz="32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90</a:t>
            </a:r>
            <a:endParaRPr lang="en-US" sz="320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99376" y="2570265"/>
            <a:ext cx="3096564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altLang="en-US" sz="3200" dirty="0">
                <a:solidFill>
                  <a:srgbClr val="C0000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sz="32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r>
              <a:rPr lang="en-US" altLang="en-US" sz="3200" dirty="0" smtClean="0">
                <a:solidFill>
                  <a:srgbClr val="2627A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cs typeface="Times New Roman" panose="02020603050405020304" pitchFamily="18" charset="0"/>
              </a:rPr>
              <a:t>x</a:t>
            </a:r>
            <a:r>
              <a:rPr lang="en-US" altLang="en-US" sz="3200" dirty="0">
                <a:solidFill>
                  <a:srgbClr val="2627A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2627A6"/>
                </a:solidFill>
                <a:cs typeface="Times New Roman" panose="02020603050405020304" pitchFamily="18" charset="0"/>
              </a:rPr>
              <a:t>30</a:t>
            </a:r>
            <a:endParaRPr lang="en-US" altLang="en-US" sz="3200" dirty="0">
              <a:solidFill>
                <a:srgbClr val="2627A6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3200" dirty="0">
                <a:solidFill>
                  <a:srgbClr val="2627A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cs typeface="Times New Roman" panose="02020603050405020304" pitchFamily="18" charset="0"/>
              </a:rPr>
              <a:t>=</a:t>
            </a:r>
            <a:r>
              <a:rPr lang="en-US" altLang="en-US" sz="32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90</a:t>
            </a:r>
            <a:r>
              <a:rPr lang="en-US" altLang="en-US" sz="3200" dirty="0" smtClean="0">
                <a:solidFill>
                  <a:srgbClr val="2627A6"/>
                </a:solidFill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2627A6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1517" name="Group 27"/>
          <p:cNvGrpSpPr>
            <a:grpSpLocks/>
          </p:cNvGrpSpPr>
          <p:nvPr/>
        </p:nvGrpSpPr>
        <p:grpSpPr bwMode="auto">
          <a:xfrm>
            <a:off x="782865" y="3666575"/>
            <a:ext cx="10422256" cy="1819825"/>
            <a:chOff x="1301477" y="3603991"/>
            <a:chExt cx="9484798" cy="2708942"/>
          </a:xfrm>
        </p:grpSpPr>
        <p:grpSp>
          <p:nvGrpSpPr>
            <p:cNvPr id="21519" name="Group 24"/>
            <p:cNvGrpSpPr>
              <a:grpSpLocks/>
            </p:cNvGrpSpPr>
            <p:nvPr/>
          </p:nvGrpSpPr>
          <p:grpSpPr bwMode="auto">
            <a:xfrm>
              <a:off x="1301477" y="3603991"/>
              <a:ext cx="9484798" cy="2708942"/>
              <a:chOff x="1250809" y="3777701"/>
              <a:chExt cx="9484798" cy="2558138"/>
            </a:xfrm>
          </p:grpSpPr>
          <p:pic>
            <p:nvPicPr>
              <p:cNvPr id="22" name="图片 2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0809" y="3777701"/>
                <a:ext cx="9484798" cy="2558138"/>
              </a:xfrm>
              <a:prstGeom prst="rect">
                <a:avLst/>
              </a:prstGeom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495047" y="4764988"/>
                <a:ext cx="7023627" cy="822021"/>
              </a:xfrm>
              <a:prstGeom prst="rect">
                <a:avLst/>
              </a:prstGeom>
              <a:noFill/>
            </p:spPr>
            <p:txBody>
              <a:bodyPr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>
                  <a:defRPr/>
                </a:pPr>
                <a:r>
                  <a:rPr lang="en-US" altLang="en-US" sz="3200" dirty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( </a:t>
                </a:r>
                <a:r>
                  <a:rPr lang="en-US" altLang="en-US" sz="3200" dirty="0" smtClean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3 </a:t>
                </a:r>
                <a:r>
                  <a:rPr lang="en-US" altLang="en-US" sz="3200" dirty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x </a:t>
                </a:r>
                <a:r>
                  <a:rPr lang="en-US" altLang="en-US" sz="3200" dirty="0" smtClean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5 </a:t>
                </a:r>
                <a:r>
                  <a:rPr lang="en-US" altLang="en-US" sz="3200" dirty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) </a:t>
                </a:r>
                <a:r>
                  <a:rPr lang="en-US" altLang="en-US" sz="3200" dirty="0">
                    <a:cs typeface="Times New Roman" panose="02020603050405020304" pitchFamily="18" charset="0"/>
                  </a:rPr>
                  <a:t>x</a:t>
                </a:r>
                <a:r>
                  <a:rPr lang="en-US" altLang="en-US" sz="3200" dirty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smtClean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6 </a:t>
                </a:r>
                <a:r>
                  <a:rPr lang="en-US" altLang="en-US" sz="3200" dirty="0">
                    <a:cs typeface="Times New Roman" panose="02020603050405020304" pitchFamily="18" charset="0"/>
                  </a:rPr>
                  <a:t>= </a:t>
                </a:r>
                <a:r>
                  <a:rPr lang="en-US" altLang="en-US" sz="3200" dirty="0" smtClean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3</a:t>
                </a:r>
                <a:r>
                  <a:rPr lang="en-US" altLang="en-US" sz="3200" dirty="0" smtClean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>
                    <a:cs typeface="Times New Roman" panose="02020603050405020304" pitchFamily="18" charset="0"/>
                  </a:rPr>
                  <a:t>x</a:t>
                </a:r>
                <a:r>
                  <a:rPr lang="en-US" altLang="en-US" sz="3200" dirty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 ( </a:t>
                </a:r>
                <a:r>
                  <a:rPr lang="en-US" altLang="en-US" sz="3200" dirty="0" smtClean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5 </a:t>
                </a:r>
                <a:r>
                  <a:rPr lang="en-US" altLang="en-US" sz="3200" dirty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x </a:t>
                </a:r>
                <a:r>
                  <a:rPr lang="en-US" altLang="en-US" sz="3200" dirty="0" smtClean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6 </a:t>
                </a:r>
                <a:r>
                  <a:rPr lang="en-US" altLang="en-US" sz="3200" dirty="0">
                    <a:solidFill>
                      <a:srgbClr val="2627A6"/>
                    </a:solidFill>
                    <a:cs typeface="Times New Roman" panose="02020603050405020304" pitchFamily="18" charset="0"/>
                  </a:rPr>
                  <a:t>)</a:t>
                </a:r>
                <a:r>
                  <a:rPr lang="en-US" altLang="en-US" sz="3200" dirty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 </a:t>
                </a:r>
                <a:endParaRPr lang="en-US" sz="3200" dirty="0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5399538" y="3797440"/>
              <a:ext cx="1693576" cy="870480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>
                <a:defRPr/>
              </a:pPr>
              <a:r>
                <a:rPr lang="en-US" altLang="en-US" sz="3200" dirty="0" err="1">
                  <a:cs typeface="Times New Roman" panose="02020603050405020304" pitchFamily="18" charset="0"/>
                </a:rPr>
                <a:t>Vậy</a:t>
              </a:r>
              <a:r>
                <a:rPr lang="en-US" altLang="en-US" sz="3200" dirty="0">
                  <a:cs typeface="Times New Roman" panose="02020603050405020304" pitchFamily="18" charset="0"/>
                </a:rPr>
                <a:t>:</a:t>
              </a:r>
              <a:endParaRPr lang="en-US" sz="32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82388" y="5714999"/>
            <a:ext cx="11909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Khi</a:t>
            </a:r>
            <a:r>
              <a:rPr lang="en-US" sz="3200" dirty="0" smtClean="0"/>
              <a:t> </a:t>
            </a:r>
            <a:r>
              <a:rPr lang="en-US" sz="3200" dirty="0" err="1" smtClean="0"/>
              <a:t>nhân</a:t>
            </a:r>
            <a:r>
              <a:rPr lang="en-US" sz="3200" dirty="0" smtClean="0"/>
              <a:t>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tích</a:t>
            </a:r>
            <a:r>
              <a:rPr lang="en-US" sz="3200" dirty="0" smtClean="0"/>
              <a:t> </a:t>
            </a:r>
            <a:r>
              <a:rPr lang="en-US" sz="3200" dirty="0" err="1" smtClean="0"/>
              <a:t>hai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thứ</a:t>
            </a:r>
            <a:r>
              <a:rPr lang="en-US" sz="3200" dirty="0" smtClean="0"/>
              <a:t> </a:t>
            </a:r>
            <a:r>
              <a:rPr lang="en-US" sz="3200" dirty="0" err="1" smtClean="0"/>
              <a:t>ba</a:t>
            </a:r>
            <a:r>
              <a:rPr lang="en-US" sz="3200" dirty="0" smtClean="0"/>
              <a:t>, ta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thể</a:t>
            </a:r>
            <a:r>
              <a:rPr lang="en-US" sz="3200" dirty="0" smtClean="0"/>
              <a:t> </a:t>
            </a:r>
            <a:r>
              <a:rPr lang="en-US" sz="3200" dirty="0" err="1" smtClean="0"/>
              <a:t>nhân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thứ</a:t>
            </a:r>
            <a:r>
              <a:rPr lang="en-US" sz="3200" dirty="0" smtClean="0"/>
              <a:t> </a:t>
            </a:r>
            <a:r>
              <a:rPr lang="en-US" sz="3200" dirty="0" err="1" smtClean="0"/>
              <a:t>nhất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tích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thứ</a:t>
            </a:r>
            <a:r>
              <a:rPr lang="en-US" sz="3200" dirty="0" smtClean="0"/>
              <a:t> </a:t>
            </a:r>
            <a:r>
              <a:rPr lang="en-US" sz="3200" dirty="0" err="1" smtClean="0"/>
              <a:t>hai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thứ</a:t>
            </a:r>
            <a:r>
              <a:rPr lang="en-US" sz="3200" dirty="0" smtClean="0"/>
              <a:t> </a:t>
            </a:r>
            <a:r>
              <a:rPr lang="en-US" sz="3200" dirty="0" err="1" smtClean="0"/>
              <a:t>ba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566721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964" y="147918"/>
            <a:ext cx="9117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0612" y="1062318"/>
            <a:ext cx="2877670" cy="6723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x 1 = 6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0612" y="1900518"/>
            <a:ext cx="2877670" cy="6723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x 6 = 6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44871" y="1048869"/>
            <a:ext cx="2877670" cy="6723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x 0 = 0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4871" y="1975842"/>
            <a:ext cx="2877670" cy="6723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x 4 = 0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094" y="3375212"/>
            <a:ext cx="10233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094" y="4425394"/>
            <a:ext cx="9336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790852"/>
      </p:ext>
    </p:extLst>
  </p:cSld>
  <p:clrMapOvr>
    <a:masterClrMapping/>
  </p:clrMapOvr>
  <p:transition spd="slow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389965" y="155577"/>
            <a:ext cx="10962945" cy="1400667"/>
            <a:chOff x="1115262" y="310509"/>
            <a:chExt cx="3393757" cy="380500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03728" y="350692"/>
              <a:ext cx="3105291" cy="34031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5000"/>
                </a:lnSpc>
              </a:pPr>
              <a:r>
                <a:rPr lang="en-US" sz="2800" b="1" i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  <a:p>
              <a:pPr algn="just">
                <a:lnSpc>
                  <a:spcPct val="135000"/>
                </a:lnSpc>
              </a:pPr>
              <a:endParaRPr lang="en-US" sz="36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600" b="1" i="1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36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600" b="1" i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endParaRPr lang="en-US" sz="36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35000"/>
                </a:lnSpc>
              </a:pP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15262" y="310509"/>
              <a:ext cx="338420" cy="30111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9965" y="3743199"/>
            <a:ext cx="3778623" cy="914400"/>
            <a:chOff x="1210235" y="1546847"/>
            <a:chExt cx="3778623" cy="914400"/>
          </a:xfrm>
        </p:grpSpPr>
        <p:sp>
          <p:nvSpPr>
            <p:cNvPr id="2" name="TextBox 1"/>
            <p:cNvSpPr txBox="1"/>
            <p:nvPr/>
          </p:nvSpPr>
          <p:spPr>
            <a:xfrm>
              <a:off x="1210235" y="1680882"/>
              <a:ext cx="22277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106 x 3 =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200400" y="1546847"/>
              <a:ext cx="1788458" cy="914400"/>
              <a:chOff x="3200400" y="1546847"/>
              <a:chExt cx="1788458" cy="914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4074458" y="1546847"/>
                <a:ext cx="914400" cy="9144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200400" y="1671916"/>
                <a:ext cx="8740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x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582706" y="1565212"/>
            <a:ext cx="4370294" cy="914400"/>
            <a:chOff x="1210235" y="1546847"/>
            <a:chExt cx="4370294" cy="914400"/>
          </a:xfrm>
        </p:grpSpPr>
        <p:sp>
          <p:nvSpPr>
            <p:cNvPr id="13" name="TextBox 12"/>
            <p:cNvSpPr txBox="1"/>
            <p:nvPr/>
          </p:nvSpPr>
          <p:spPr>
            <a:xfrm>
              <a:off x="1210235" y="1680882"/>
              <a:ext cx="19901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 x  4 =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065929" y="1546847"/>
              <a:ext cx="2514600" cy="914400"/>
              <a:chOff x="3065929" y="1546847"/>
              <a:chExt cx="2514600" cy="9144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3065929" y="1546847"/>
                <a:ext cx="914400" cy="9144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980329" y="1680882"/>
                <a:ext cx="1600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12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5237629" y="1565212"/>
            <a:ext cx="5896536" cy="780366"/>
            <a:chOff x="5237629" y="1565212"/>
            <a:chExt cx="5896536" cy="780366"/>
          </a:xfrm>
        </p:grpSpPr>
        <p:sp>
          <p:nvSpPr>
            <p:cNvPr id="10" name="TextBox 9"/>
            <p:cNvSpPr txBox="1"/>
            <p:nvPr/>
          </p:nvSpPr>
          <p:spPr>
            <a:xfrm>
              <a:off x="5237629" y="1699247"/>
              <a:ext cx="5896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( 17 x 5 ) x 2 = 17 x ( 5 x        ) 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049434" y="1565212"/>
              <a:ext cx="748553" cy="7803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188322" y="3455888"/>
            <a:ext cx="5896536" cy="780366"/>
            <a:chOff x="5237629" y="1565212"/>
            <a:chExt cx="5896536" cy="780366"/>
          </a:xfrm>
        </p:grpSpPr>
        <p:sp>
          <p:nvSpPr>
            <p:cNvPr id="22" name="TextBox 21"/>
            <p:cNvSpPr txBox="1"/>
            <p:nvPr/>
          </p:nvSpPr>
          <p:spPr>
            <a:xfrm>
              <a:off x="5237629" y="1699247"/>
              <a:ext cx="5896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86 x 2  x 5 =  86 x ( 2 x           ) 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049434" y="1565212"/>
              <a:ext cx="748553" cy="7803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9888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1742</TotalTime>
  <Words>799</Words>
  <PresentationFormat>Widescreen</PresentationFormat>
  <Paragraphs>129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DengXian</vt:lpstr>
      <vt:lpstr>.VnTime</vt:lpstr>
      <vt:lpstr>Arial</vt:lpstr>
      <vt:lpstr>Calibri</vt:lpstr>
      <vt:lpstr>Times New Roman</vt:lpstr>
      <vt:lpstr>UTM Avo</vt:lpstr>
      <vt:lpstr>UTM Avo (Headings)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2021-02-20T02:56:00Z</dcterms:created>
  <dcterms:modified xsi:type="dcterms:W3CDTF">2023-10-06T16:37:26Z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