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56" r:id="rId3"/>
    <p:sldId id="257" r:id="rId4"/>
    <p:sldId id="278" r:id="rId5"/>
    <p:sldId id="27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73" r:id="rId14"/>
    <p:sldId id="274" r:id="rId15"/>
    <p:sldId id="266" r:id="rId16"/>
    <p:sldId id="267" r:id="rId17"/>
    <p:sldId id="275" r:id="rId18"/>
    <p:sldId id="276" r:id="rId19"/>
    <p:sldId id="271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8C80-518D-4E9B-A870-8832C68B5083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EFCF2-3A87-43AB-AEA3-BCB9404E1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810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EFCF2-3A87-43AB-AEA3-BCB9404E1D7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385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A480-8BD3-4C88-B639-A1A79DF38F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4A5E-FF2B-4456-9B77-EF98983B9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053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A480-8BD3-4C88-B639-A1A79DF38F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4A5E-FF2B-4456-9B77-EF98983B9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33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A480-8BD3-4C88-B639-A1A79DF38F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4A5E-FF2B-4456-9B77-EF98983B9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13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A480-8BD3-4C88-B639-A1A79DF38F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4A5E-FF2B-4456-9B77-EF98983B9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897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A480-8BD3-4C88-B639-A1A79DF38F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4A5E-FF2B-4456-9B77-EF98983B9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00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A480-8BD3-4C88-B639-A1A79DF38F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4A5E-FF2B-4456-9B77-EF98983B9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811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A480-8BD3-4C88-B639-A1A79DF38F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4A5E-FF2B-4456-9B77-EF98983B9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950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A480-8BD3-4C88-B639-A1A79DF38F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4A5E-FF2B-4456-9B77-EF98983B9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330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A480-8BD3-4C88-B639-A1A79DF38F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4A5E-FF2B-4456-9B77-EF98983B9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911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A480-8BD3-4C88-B639-A1A79DF38F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4A5E-FF2B-4456-9B77-EF98983B9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116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A480-8BD3-4C88-B639-A1A79DF38F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4A5E-FF2B-4456-9B77-EF98983B9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006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5A480-8BD3-4C88-B639-A1A79DF38F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04A5E-FF2B-4456-9B77-EF98983B9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1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B%C3%ACnh_Thu%E1%BA%ADn" TargetMode="External"/><Relationship Id="rId13" Type="http://schemas.openxmlformats.org/officeDocument/2006/relationships/hyperlink" Target="https://vi.wikipedia.org/wiki/B%E1%BA%AFc_Giang" TargetMode="External"/><Relationship Id="rId18" Type="http://schemas.openxmlformats.org/officeDocument/2006/relationships/hyperlink" Target="https://vi.wikipedia.org/wiki/S%C6%A1n_La" TargetMode="External"/><Relationship Id="rId3" Type="http://schemas.openxmlformats.org/officeDocument/2006/relationships/hyperlink" Target="https://vi.wikipedia.org/wiki/Kon_Tum" TargetMode="External"/><Relationship Id="rId7" Type="http://schemas.openxmlformats.org/officeDocument/2006/relationships/hyperlink" Target="https://vi.wikipedia.org/wiki/%C4%90%E1%BA%AFk_L%E1%BA%AFk" TargetMode="External"/><Relationship Id="rId12" Type="http://schemas.openxmlformats.org/officeDocument/2006/relationships/hyperlink" Target="https://vi.wikipedia.org/wiki/Th%C3%A1i_Nguy%C3%AAn" TargetMode="External"/><Relationship Id="rId17" Type="http://schemas.openxmlformats.org/officeDocument/2006/relationships/hyperlink" Target="https://vi.wikipedia.org/wiki/Lai_Ch%C3%A2u" TargetMode="External"/><Relationship Id="rId2" Type="http://schemas.openxmlformats.org/officeDocument/2006/relationships/hyperlink" Target="https://vi.wikipedia.org/wiki/Ng%E1%BB%8Dc_H%E1%BB%93i_(huy%E1%BB%87n)" TargetMode="External"/><Relationship Id="rId16" Type="http://schemas.openxmlformats.org/officeDocument/2006/relationships/hyperlink" Target="https://vi.wikipedia.org/wiki/L%C3%A0o_Ca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.wikipedia.org/wiki/B%C3%ACnh_%C4%90%E1%BB%8Bnh" TargetMode="External"/><Relationship Id="rId11" Type="http://schemas.openxmlformats.org/officeDocument/2006/relationships/hyperlink" Target="https://vi.wikipedia.org/wiki/B%E1%BA%AFc_K%E1%BA%A1n" TargetMode="External"/><Relationship Id="rId5" Type="http://schemas.openxmlformats.org/officeDocument/2006/relationships/hyperlink" Target="https://vi.wikipedia.org/wiki/Ph%C3%BA_Y%C3%AAn" TargetMode="External"/><Relationship Id="rId15" Type="http://schemas.openxmlformats.org/officeDocument/2006/relationships/hyperlink" Target="https://vi.wikipedia.org/wiki/H%C3%A0_Giang" TargetMode="External"/><Relationship Id="rId10" Type="http://schemas.openxmlformats.org/officeDocument/2006/relationships/hyperlink" Target="https://vi.wikipedia.org/wiki/Cao_B%E1%BA%B1ng" TargetMode="External"/><Relationship Id="rId4" Type="http://schemas.openxmlformats.org/officeDocument/2006/relationships/hyperlink" Target="https://vi.wikipedia.org/wiki/Gia_Lai" TargetMode="External"/><Relationship Id="rId9" Type="http://schemas.openxmlformats.org/officeDocument/2006/relationships/hyperlink" Target="https://vi.wikipedia.org/wiki/L%E1%BA%A1ng_S%C6%A1n" TargetMode="External"/><Relationship Id="rId14" Type="http://schemas.openxmlformats.org/officeDocument/2006/relationships/hyperlink" Target="https://vi.wikipedia.org/wiki/Tuy%C3%AAn_Qua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Qu%E1%BA%A3ng_Nam" TargetMode="External"/><Relationship Id="rId3" Type="http://schemas.openxmlformats.org/officeDocument/2006/relationships/hyperlink" Target="https://vi.wikipedia.org/wiki/%C4%90i%E1%BB%87n_Bi%C3%AAn" TargetMode="External"/><Relationship Id="rId7" Type="http://schemas.openxmlformats.org/officeDocument/2006/relationships/hyperlink" Target="https://vi.wikipedia.org/wiki/Qu%E1%BA%A3ng_Ng%C3%A3i" TargetMode="External"/><Relationship Id="rId12" Type="http://schemas.openxmlformats.org/officeDocument/2006/relationships/hyperlink" Target="https://vi.wikipedia.org/wiki/Qu%E1%BA%A3ng_B%C3%ACnh" TargetMode="External"/><Relationship Id="rId2" Type="http://schemas.openxmlformats.org/officeDocument/2006/relationships/hyperlink" Target="https://vi.wikipedia.org/wiki/%C4%90%E1%BB%93ng_b%E1%BA%B1ng_s%C3%B4ng_C%E1%BB%ADu_Lo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.wikipedia.org/wiki/Kon_Tum" TargetMode="External"/><Relationship Id="rId11" Type="http://schemas.openxmlformats.org/officeDocument/2006/relationships/hyperlink" Target="https://vi.wikipedia.org/wiki/Vi%E1%BB%87t_Nam" TargetMode="External"/><Relationship Id="rId5" Type="http://schemas.openxmlformats.org/officeDocument/2006/relationships/hyperlink" Target="https://vi.wikipedia.org/wiki/L%C3%A0o_Cai" TargetMode="External"/><Relationship Id="rId10" Type="http://schemas.openxmlformats.org/officeDocument/2006/relationships/hyperlink" Target="https://vi.wikipedia.org/wiki/Ngh%E1%BB%87_An" TargetMode="External"/><Relationship Id="rId4" Type="http://schemas.openxmlformats.org/officeDocument/2006/relationships/hyperlink" Target="https://vi.wikipedia.org/wiki/S%C6%A1n_La" TargetMode="External"/><Relationship Id="rId9" Type="http://schemas.openxmlformats.org/officeDocument/2006/relationships/hyperlink" Target="https://vi.wikipedia.org/wiki/T%C6%B0%C6%A1ng_D%C6%B0%C6%A1ng,_Ngh%E1%BB%87_A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B%C3%ACnh_Thu%E1%BA%ADn" TargetMode="External"/><Relationship Id="rId13" Type="http://schemas.openxmlformats.org/officeDocument/2006/relationships/hyperlink" Target="https://vi.wikipedia.org/wiki/B%E1%BA%AFc_Giang" TargetMode="External"/><Relationship Id="rId18" Type="http://schemas.openxmlformats.org/officeDocument/2006/relationships/hyperlink" Target="https://vi.wikipedia.org/wiki/S%C6%A1n_La" TargetMode="External"/><Relationship Id="rId3" Type="http://schemas.openxmlformats.org/officeDocument/2006/relationships/hyperlink" Target="https://vi.wikipedia.org/wiki/Kon_Tum" TargetMode="External"/><Relationship Id="rId7" Type="http://schemas.openxmlformats.org/officeDocument/2006/relationships/hyperlink" Target="https://vi.wikipedia.org/wiki/%C4%90%E1%BA%AFk_L%E1%BA%AFk" TargetMode="External"/><Relationship Id="rId12" Type="http://schemas.openxmlformats.org/officeDocument/2006/relationships/hyperlink" Target="https://vi.wikipedia.org/wiki/Th%C3%A1i_Nguy%C3%AAn" TargetMode="External"/><Relationship Id="rId17" Type="http://schemas.openxmlformats.org/officeDocument/2006/relationships/hyperlink" Target="https://vi.wikipedia.org/wiki/Lai_Ch%C3%A2u" TargetMode="External"/><Relationship Id="rId2" Type="http://schemas.openxmlformats.org/officeDocument/2006/relationships/hyperlink" Target="https://vi.wikipedia.org/wiki/Ng%E1%BB%8Dc_H%E1%BB%93i_(huy%E1%BB%87n)" TargetMode="External"/><Relationship Id="rId16" Type="http://schemas.openxmlformats.org/officeDocument/2006/relationships/hyperlink" Target="https://vi.wikipedia.org/wiki/L%C3%A0o_Ca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.wikipedia.org/wiki/B%C3%ACnh_%C4%90%E1%BB%8Bnh" TargetMode="External"/><Relationship Id="rId11" Type="http://schemas.openxmlformats.org/officeDocument/2006/relationships/hyperlink" Target="https://vi.wikipedia.org/wiki/B%E1%BA%AFc_K%E1%BA%A1n" TargetMode="External"/><Relationship Id="rId5" Type="http://schemas.openxmlformats.org/officeDocument/2006/relationships/hyperlink" Target="https://vi.wikipedia.org/wiki/Ph%C3%BA_Y%C3%AAn" TargetMode="External"/><Relationship Id="rId15" Type="http://schemas.openxmlformats.org/officeDocument/2006/relationships/hyperlink" Target="https://vi.wikipedia.org/wiki/H%C3%A0_Giang" TargetMode="External"/><Relationship Id="rId10" Type="http://schemas.openxmlformats.org/officeDocument/2006/relationships/hyperlink" Target="https://vi.wikipedia.org/wiki/Cao_B%E1%BA%B1ng" TargetMode="External"/><Relationship Id="rId4" Type="http://schemas.openxmlformats.org/officeDocument/2006/relationships/hyperlink" Target="https://vi.wikipedia.org/wiki/Gia_Lai" TargetMode="External"/><Relationship Id="rId9" Type="http://schemas.openxmlformats.org/officeDocument/2006/relationships/hyperlink" Target="https://vi.wikipedia.org/wiki/L%E1%BA%A1ng_S%C6%A1n" TargetMode="External"/><Relationship Id="rId14" Type="http://schemas.openxmlformats.org/officeDocument/2006/relationships/hyperlink" Target="https://vi.wikipedia.org/wiki/Tuy%C3%AAn_Qua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Qu%E1%BA%A3ng_Nam" TargetMode="External"/><Relationship Id="rId13" Type="http://schemas.openxmlformats.org/officeDocument/2006/relationships/hyperlink" Target="https://vi.wikipedia.org/wiki/Qu%E1%BA%A3ng_B%C3%ACnh" TargetMode="External"/><Relationship Id="rId3" Type="http://schemas.openxmlformats.org/officeDocument/2006/relationships/hyperlink" Target="https://vi.wikipedia.org/wiki/%C4%90i%E1%BB%87n_Bi%C3%AAn" TargetMode="External"/><Relationship Id="rId7" Type="http://schemas.openxmlformats.org/officeDocument/2006/relationships/hyperlink" Target="https://vi.wikipedia.org/wiki/Qu%E1%BA%A3ng_Ng%C3%A3i" TargetMode="External"/><Relationship Id="rId12" Type="http://schemas.openxmlformats.org/officeDocument/2006/relationships/hyperlink" Target="https://vi.wikipedia.org/wiki/B%E1%BB%91_Tr%E1%BA%A1ch" TargetMode="External"/><Relationship Id="rId2" Type="http://schemas.openxmlformats.org/officeDocument/2006/relationships/hyperlink" Target="https://vi.wikipedia.org/wiki/%C4%90%E1%BB%93ng_b%E1%BA%B1ng_s%C3%B4ng_C%E1%BB%ADu_Lo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.wikipedia.org/wiki/Kon_Tum" TargetMode="External"/><Relationship Id="rId11" Type="http://schemas.openxmlformats.org/officeDocument/2006/relationships/hyperlink" Target="https://vi.wikipedia.org/wiki/Vi%E1%BB%87t_Nam" TargetMode="External"/><Relationship Id="rId5" Type="http://schemas.openxmlformats.org/officeDocument/2006/relationships/hyperlink" Target="https://vi.wikipedia.org/wiki/L%C3%A0o_Cai" TargetMode="External"/><Relationship Id="rId10" Type="http://schemas.openxmlformats.org/officeDocument/2006/relationships/hyperlink" Target="https://vi.wikipedia.org/wiki/Ngh%E1%BB%87_An" TargetMode="External"/><Relationship Id="rId4" Type="http://schemas.openxmlformats.org/officeDocument/2006/relationships/hyperlink" Target="https://vi.wikipedia.org/wiki/S%C6%A1n_La" TargetMode="External"/><Relationship Id="rId9" Type="http://schemas.openxmlformats.org/officeDocument/2006/relationships/hyperlink" Target="https://vi.wikipedia.org/wiki/T%C6%B0%C6%A1ng_D%C6%B0%C6%A1ng,_Ngh%E1%BB%87_A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9631224720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Picture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14363"/>
            <a:ext cx="75438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723900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Arial" pitchFamily="34" charset="0"/>
              </a:rPr>
              <a:t>English </a:t>
            </a: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8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UNIT </a:t>
            </a:r>
            <a:r>
              <a:rPr lang="en-US" sz="3200" b="1" dirty="0">
                <a:latin typeface="Times New Roman" pitchFamily="18" charset="0"/>
                <a:cs typeface="Arial" pitchFamily="34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 .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PEOPLES OF VIET NAM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Arial" pitchFamily="34" charset="0"/>
              </a:rPr>
              <a:t>PERIOD 22:  COMMUNICATION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81200" y="3733800"/>
            <a:ext cx="4953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42830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Where do the Laha mostly live? </a:t>
            </a:r>
          </a:p>
          <a:p>
            <a:pPr marL="514350" indent="-514350">
              <a:buAutoNum type="alphaUcPeriod"/>
            </a:pPr>
            <a:r>
              <a:rPr lang="en-US" dirty="0" smtClean="0"/>
              <a:t>In Kon Tum</a:t>
            </a:r>
          </a:p>
          <a:p>
            <a:pPr marL="514350" indent="-514350">
              <a:buAutoNum type="alphaUcPeriod"/>
            </a:pPr>
            <a:r>
              <a:rPr lang="en-US" dirty="0" smtClean="0"/>
              <a:t>In Soc Trang</a:t>
            </a:r>
          </a:p>
          <a:p>
            <a:pPr marL="514350" indent="-514350">
              <a:buAutoNum type="alphaUcPeriod"/>
            </a:pPr>
            <a:r>
              <a:rPr lang="en-US" dirty="0" smtClean="0"/>
              <a:t>In Son La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3276600"/>
            <a:ext cx="5334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C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951" y="228600"/>
            <a:ext cx="21082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</a:t>
            </a:r>
            <a:endParaRPr lang="en-US" sz="7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47899"/>
            <a:ext cx="3505200" cy="4076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23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Which of the following groups has the most colourful clothing ? 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Hoa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Nung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Tay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2564" y="2667000"/>
            <a:ext cx="5334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0951" y="228600"/>
            <a:ext cx="21082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</a:t>
            </a:r>
            <a:endParaRPr lang="en-US" sz="7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90800"/>
            <a:ext cx="5144655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23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605" y="76200"/>
            <a:ext cx="660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Complete the boxes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216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Bahnar          Nung        Giarai        Brau         Hmong           Sedang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Cham              Khmer       Tay           Ede           Lao                   Viet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2286000"/>
            <a:ext cx="3429000" cy="12954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Northwest region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5400" y="2286000"/>
            <a:ext cx="3429000" cy="12954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Northeast region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5600" y="3733800"/>
            <a:ext cx="3429000" cy="12954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Red River Delta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5257800"/>
            <a:ext cx="3429000" cy="12954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Central Highlands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5257800"/>
            <a:ext cx="3429000" cy="12954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Mekong River Delta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7774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Location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362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709650"/>
            <a:ext cx="830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Brau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là một trong những tộc người ít dân nhất hiện nay ở Việt Nam, chỉ với 313 người,, xã Bờ Y, huyện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2" tooltip="Ngọc Hồi (huyện)"/>
              </a:rPr>
              <a:t>Ngọc Hồi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, tỉnh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3" tooltip="Kon Tum"/>
              </a:rPr>
              <a:t>Kon Tum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, thuộc Tây Nguyên.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610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Ba Na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dân số 227.716 người,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4" tooltip="Gia Lai"/>
              </a:rPr>
              <a:t>Gia Lai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3" tooltip="Kon Tum"/>
              </a:rPr>
              <a:t>Kon Tum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,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5" tooltip="Phú Yên"/>
              </a:rPr>
              <a:t>Phú Yên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6" tooltip="Bình Định"/>
              </a:rPr>
              <a:t>Bình Định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7" tooltip="Đắk Lắk"/>
              </a:rPr>
              <a:t>Đắk Lắk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8" tooltip="Bình Thuận"/>
              </a:rPr>
              <a:t>Bình Thuận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160225"/>
            <a:ext cx="838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3. Cham: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124500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  Ê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667600"/>
            <a:ext cx="830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Nùng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vi-VN" sz="2600" dirty="0" smtClean="0"/>
              <a:t> các tỉnh đông bắc Bắc Bộ như </a:t>
            </a:r>
            <a:r>
              <a:rPr lang="vi-VN" sz="2600" dirty="0" smtClean="0">
                <a:hlinkClick r:id="rId9" tooltip="Lạng Sơn"/>
              </a:rPr>
              <a:t>Lạng Sơn</a:t>
            </a:r>
            <a:r>
              <a:rPr lang="vi-VN" sz="2600" dirty="0" smtClean="0"/>
              <a:t>, </a:t>
            </a:r>
            <a:r>
              <a:rPr lang="vi-VN" sz="2600" dirty="0" smtClean="0">
                <a:hlinkClick r:id="rId10" tooltip="Cao Bằng"/>
              </a:rPr>
              <a:t>Cao Bằng</a:t>
            </a:r>
            <a:r>
              <a:rPr lang="vi-VN" sz="2600" dirty="0" smtClean="0"/>
              <a:t>, </a:t>
            </a:r>
            <a:r>
              <a:rPr lang="vi-VN" sz="2600" dirty="0" smtClean="0">
                <a:hlinkClick r:id="rId11" tooltip="Bắc Kạn"/>
              </a:rPr>
              <a:t>Bắc Kạn</a:t>
            </a:r>
            <a:r>
              <a:rPr lang="vi-VN" sz="2600" dirty="0" smtClean="0"/>
              <a:t>, </a:t>
            </a:r>
            <a:r>
              <a:rPr lang="vi-VN" sz="2600" dirty="0" smtClean="0">
                <a:hlinkClick r:id="rId12" tooltip="Thái Nguyên"/>
              </a:rPr>
              <a:t>Thái Nguyên</a:t>
            </a:r>
            <a:r>
              <a:rPr lang="vi-VN" sz="2600" dirty="0" smtClean="0"/>
              <a:t>, </a:t>
            </a:r>
            <a:r>
              <a:rPr lang="vi-VN" sz="2600" u="sng" dirty="0" smtClean="0">
                <a:hlinkClick r:id="rId13" tooltip="Bắc Giang"/>
              </a:rPr>
              <a:t>Bắc Giang</a:t>
            </a:r>
            <a:r>
              <a:rPr lang="vi-VN" sz="2600" dirty="0" smtClean="0"/>
              <a:t>, </a:t>
            </a:r>
            <a:r>
              <a:rPr lang="vi-VN" sz="2600" dirty="0" smtClean="0">
                <a:hlinkClick r:id="rId14" tooltip="Tuyên Quang"/>
              </a:rPr>
              <a:t>Tuyên Quang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929750"/>
            <a:ext cx="8437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H,Mông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 T</a:t>
            </a:r>
            <a:r>
              <a:rPr lang="vi-VN" sz="2600" dirty="0" smtClean="0"/>
              <a:t>ây bắc Việt Nam như: </a:t>
            </a:r>
            <a:r>
              <a:rPr lang="vi-VN" sz="2600" dirty="0" smtClean="0">
                <a:hlinkClick r:id="rId15" tooltip="Hà Giang"/>
              </a:rPr>
              <a:t>Hà Giang</a:t>
            </a:r>
            <a:r>
              <a:rPr lang="vi-VN" sz="2600" dirty="0" smtClean="0"/>
              <a:t>, </a:t>
            </a:r>
            <a:r>
              <a:rPr lang="vi-VN" sz="2600" u="sng" dirty="0" smtClean="0">
                <a:hlinkClick r:id="rId16" tooltip="Lào Cai"/>
              </a:rPr>
              <a:t>Lào Cai</a:t>
            </a:r>
            <a:r>
              <a:rPr lang="vi-VN" sz="2600" dirty="0" smtClean="0"/>
              <a:t>, </a:t>
            </a:r>
            <a:r>
              <a:rPr lang="vi-VN" sz="2600" dirty="0" smtClean="0">
                <a:hlinkClick r:id="rId17" tooltip="Lai Châu"/>
              </a:rPr>
              <a:t>Lai Châu</a:t>
            </a:r>
            <a:r>
              <a:rPr lang="vi-VN" sz="2600" dirty="0" smtClean="0"/>
              <a:t>, </a:t>
            </a:r>
            <a:r>
              <a:rPr lang="vi-VN" sz="2600" dirty="0" smtClean="0">
                <a:hlinkClick r:id="rId18" tooltip="Sơn La"/>
              </a:rPr>
              <a:t>Sơn La</a:t>
            </a:r>
            <a:r>
              <a:rPr lang="vi-VN" dirty="0" smtClean="0"/>
              <a:t>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325" y="326648"/>
            <a:ext cx="8437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7. Khmer: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600" u="sng" dirty="0" smtClean="0">
                <a:latin typeface="Times New Roman" pitchFamily="18" charset="0"/>
                <a:cs typeface="Times New Roman" pitchFamily="18" charset="0"/>
                <a:hlinkClick r:id="rId2" tooltip="Đồng bằng sông Cửu Long"/>
              </a:rPr>
              <a:t>đồng bằng sông Cửu Long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kong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100" y="1253850"/>
            <a:ext cx="843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  <a:hlinkClick r:id="rId3" tooltip="Điện Biên"/>
              </a:rPr>
              <a:t>Điện Biên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  <a:hlinkClick r:id="rId4" tooltip="Sơn La"/>
              </a:rPr>
              <a:t>Sơn La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  <a:hlinkClick r:id="rId5" tooltip="Lào Cai"/>
              </a:rPr>
              <a:t>Lào Cai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625" y="1765765"/>
            <a:ext cx="843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Giarai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025" y="2321320"/>
            <a:ext cx="8437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Sê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Xơ Đăng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6" tooltip="Kon Tum"/>
              </a:rPr>
              <a:t>Kon Tum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, một số ít ở miền núi của </a:t>
            </a:r>
            <a:r>
              <a:rPr lang="vi-VN" sz="2600" u="sng" dirty="0" smtClean="0">
                <a:latin typeface="Times New Roman" pitchFamily="18" charset="0"/>
                <a:cs typeface="Times New Roman" pitchFamily="18" charset="0"/>
                <a:hlinkClick r:id="rId7" tooltip="Quảng Ngãi"/>
              </a:rPr>
              <a:t>Quảng Ngãi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và 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8" tooltip="Quảng Nam"/>
              </a:rPr>
              <a:t>Quảng Nam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23260"/>
            <a:ext cx="843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Tày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800" dirty="0" smtClean="0"/>
              <a:t>. 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" y="3787140"/>
            <a:ext cx="8437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Odu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600" dirty="0" smtClean="0">
                <a:latin typeface="+mj-lt"/>
              </a:rPr>
              <a:t>người Ơ Đu có 301 người.</a:t>
            </a:r>
            <a:r>
              <a:rPr lang="en-US" sz="2600" dirty="0" smtClean="0">
                <a:latin typeface="+mj-lt"/>
              </a:rPr>
              <a:t>. 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600" dirty="0" smtClean="0">
                <a:latin typeface="+mj-lt"/>
              </a:rPr>
              <a:t>huyện </a:t>
            </a:r>
            <a:r>
              <a:rPr lang="vi-VN" sz="2600" dirty="0" smtClean="0">
                <a:latin typeface="+mj-lt"/>
                <a:hlinkClick r:id="rId9" tooltip="Tương Dương, Nghệ An"/>
              </a:rPr>
              <a:t>Tương Dương</a:t>
            </a:r>
            <a:r>
              <a:rPr lang="vi-VN" sz="2600" dirty="0" smtClean="0">
                <a:latin typeface="+mj-lt"/>
              </a:rPr>
              <a:t>, tỉnh </a:t>
            </a:r>
            <a:r>
              <a:rPr lang="vi-VN" sz="2600" dirty="0" smtClean="0">
                <a:latin typeface="+mj-lt"/>
                <a:hlinkClick r:id="rId10" tooltip="Nghệ An"/>
              </a:rPr>
              <a:t>Nghệ An</a:t>
            </a:r>
            <a:r>
              <a:rPr lang="vi-VN" sz="2600" dirty="0" smtClean="0">
                <a:latin typeface="+mj-lt"/>
              </a:rPr>
              <a:t>.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là một trong những dân tộc ít người nhất của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11" tooltip="Việt Nam"/>
              </a:rPr>
              <a:t>Việt Nam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" y="5059680"/>
            <a:ext cx="843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Laha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Người La Ha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Sơn La và Lào Cai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" y="5554980"/>
            <a:ext cx="843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Chut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/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hlinkClick r:id="rId12" tooltip="Quảng Bình"/>
              </a:rPr>
              <a:t>Quảng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hlinkClick r:id="rId12" tooltip="Quảng Bình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hlinkClick r:id="rId12" tooltip="Quảng Bình"/>
              </a:rPr>
              <a:t>Bình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3.787 người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" y="5981700"/>
            <a:ext cx="843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/>
              <a:t> </a:t>
            </a:r>
            <a:r>
              <a:rPr lang="vi-VN" sz="2600" dirty="0" smtClean="0">
                <a:latin typeface="+mj-lt"/>
              </a:rPr>
              <a:t>thiếu nữ thích màu hồng hoặc màu đỏ, cùng với các sắc màu đậm.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nhiều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màu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sắc</a:t>
            </a:r>
            <a:r>
              <a:rPr lang="en-US" sz="2600" dirty="0" smtClean="0">
                <a:latin typeface="+mj-lt"/>
              </a:rPr>
              <a:t>.</a:t>
            </a:r>
            <a:endParaRPr lang="en-US" sz="2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605" y="76200"/>
            <a:ext cx="660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Complete the boxes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1905000"/>
            <a:ext cx="3429000" cy="12954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Northwest region</a:t>
            </a:r>
          </a:p>
          <a:p>
            <a:pPr algn="ctr"/>
            <a:endParaRPr lang="en-US" sz="1050" b="1" dirty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Viet, Hmong, Lao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05400" y="1905000"/>
            <a:ext cx="3429000" cy="12954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Northeast region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Viet, Hmong, Nung, Tay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endParaRPr lang="en-US" sz="3200" b="1" dirty="0" smtClean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5600" y="3352800"/>
            <a:ext cx="3429000" cy="12954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Red River Delta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Viet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4876800"/>
            <a:ext cx="3429000" cy="12954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The Central Highlands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Viet, </a:t>
            </a:r>
            <a:r>
              <a:rPr lang="en-US" sz="2400" b="1" dirty="0" smtClean="0">
                <a:solidFill>
                  <a:srgbClr val="C00000"/>
                </a:solidFill>
              </a:rPr>
              <a:t>Bahnar, Brau, Ede, Giarai, Sedang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4876800"/>
            <a:ext cx="3429000" cy="12954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The Mekong River Delta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Viet, </a:t>
            </a:r>
            <a:r>
              <a:rPr lang="en-US" sz="2800" b="1" dirty="0" smtClean="0">
                <a:solidFill>
                  <a:srgbClr val="C00000"/>
                </a:solidFill>
              </a:rPr>
              <a:t>Cham, Khmer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99953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Location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232305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06362"/>
            <a:ext cx="86868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Choose one ethnic group and talk about them 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9417008"/>
              </p:ext>
            </p:extLst>
          </p:nvPr>
        </p:nvGraphicFramePr>
        <p:xfrm>
          <a:off x="228599" y="762001"/>
          <a:ext cx="8763002" cy="5959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1"/>
                <a:gridCol w="1447800"/>
                <a:gridCol w="1447800"/>
                <a:gridCol w="1295400"/>
                <a:gridCol w="1371600"/>
                <a:gridCol w="2209801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Ethnic group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Location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Population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Language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Special Foods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Festivals 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326542">
                <a:tc>
                  <a:txBody>
                    <a:bodyPr/>
                    <a:lstStyle/>
                    <a:p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Hmong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Northwest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and northeast region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about</a:t>
                      </a:r>
                    </a:p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1 100 000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Hmong language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Corn cakes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Corn wine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Love market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Gau Tao festival at Tet</a:t>
                      </a:r>
                    </a:p>
                  </a:txBody>
                  <a:tcPr/>
                </a:tc>
              </a:tr>
              <a:tr h="1938793">
                <a:tc>
                  <a:txBody>
                    <a:bodyPr/>
                    <a:lstStyle/>
                    <a:p>
                      <a:endParaRPr lang="en-US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Tay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Northeast</a:t>
                      </a:r>
                    </a:p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region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about</a:t>
                      </a:r>
                    </a:p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1 700 000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- Tay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language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- Five coloured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sticky rice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- “Long Tong” festival to start a new crop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- “ Nang Hai” festival to invite the Moon  to the village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2654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Bahnar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The central highlands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about</a:t>
                      </a:r>
                    </a:p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229.000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Mon – Khmer group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Lam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rice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Buffalo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–killing festival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437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636" y="476673"/>
            <a:ext cx="389840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Thi sinh 'Hoa hau cac dan toc' duyen dang trong dam da hoi hinh anh 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6579956" y="3013501"/>
            <a:ext cx="13324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Kinh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7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14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6673"/>
            <a:ext cx="274320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Thi sinh 'Hoa hau cac dan toc' duyen dang trong dam da hoi hinh anh 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3505200" y="1143000"/>
            <a:ext cx="5334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Viet live  every where in the country. They have the  largest population. </a:t>
            </a:r>
          </a:p>
          <a:p>
            <a:r>
              <a:rPr lang="en-U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have many kinds of food from North to South. They often celebrate many festivals during the year. They have the tra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ditional costume: </a:t>
            </a:r>
            <a:r>
              <a:rPr lang="en-US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Dai, </a:t>
            </a:r>
            <a:r>
              <a:rPr lang="en-US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7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600201"/>
            <a:ext cx="7620000" cy="3733799"/>
          </a:xfrm>
          <a:prstGeom prst="wedgeRoundRectCallout">
            <a:avLst>
              <a:gd name="adj1" fmla="val -21623"/>
              <a:gd name="adj2" fmla="val 8068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457200" indent="-457200" algn="ctr">
              <a:buFontTx/>
              <a:buChar char="-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Your </a:t>
            </a:r>
            <a:r>
              <a:rPr lang="en-US" sz="3200" dirty="0">
                <a:solidFill>
                  <a:schemeClr val="tx1"/>
                </a:solidFill>
              </a:rPr>
              <a:t>voice and </a:t>
            </a:r>
            <a:r>
              <a:rPr lang="en-US" sz="3200" dirty="0" smtClean="0">
                <a:solidFill>
                  <a:schemeClr val="tx1"/>
                </a:solidFill>
              </a:rPr>
              <a:t>speed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Your content / ideas</a:t>
            </a:r>
          </a:p>
          <a:p>
            <a:pPr marL="457200" indent="-457200" algn="ctr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Your pronunciation</a:t>
            </a:r>
          </a:p>
          <a:p>
            <a:pPr marL="457200" indent="-457200" algn="ctr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Your grammar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Your fluency</a:t>
            </a:r>
          </a:p>
          <a:p>
            <a:pPr marL="457200" indent="-457200" algn="ctr">
              <a:buFontTx/>
              <a:buChar char="-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7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827" y="1270337"/>
            <a:ext cx="83323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 to our class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 some information about some ethnic groups (location/ language/ population/ food / festivals... )</a:t>
            </a:r>
          </a:p>
          <a:p>
            <a:r>
              <a:rPr lang="en-US" dirty="0" smtClean="0"/>
              <a:t>Practice speaking about some ethnic groups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88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out some information of some other ethnic groups</a:t>
            </a:r>
          </a:p>
          <a:p>
            <a:r>
              <a:rPr lang="en-US" dirty="0" smtClean="0"/>
              <a:t>Practice speaking more about one of the ethnic group you like.</a:t>
            </a:r>
          </a:p>
          <a:p>
            <a:r>
              <a:rPr lang="en-US" dirty="0" smtClean="0"/>
              <a:t>Do exercise in workbook.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0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69329"/>
            <a:ext cx="2957945" cy="1870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Match the name of each ethnic group to a suitable picture.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268605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59036"/>
            <a:ext cx="27432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600"/>
            <a:ext cx="289560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4762500"/>
            <a:ext cx="2686050" cy="1977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67692"/>
            <a:ext cx="3429000" cy="1756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2743200" cy="1637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3057525"/>
            <a:ext cx="3796144" cy="166687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8100" y="2555942"/>
            <a:ext cx="381000" cy="453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048000" y="2594908"/>
            <a:ext cx="381000" cy="453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19800" y="2671108"/>
            <a:ext cx="381000" cy="453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200" y="4191000"/>
            <a:ext cx="381000" cy="453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57800" y="4191000"/>
            <a:ext cx="381000" cy="453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0500" y="6252508"/>
            <a:ext cx="381000" cy="453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76600" y="6252508"/>
            <a:ext cx="381000" cy="453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19800" y="6328708"/>
            <a:ext cx="381000" cy="4530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457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. Brau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457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a. Hmong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467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b. Hoa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457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d. Nung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8483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e. Khmer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43400" y="848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f. Cham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9800" y="848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g. Tay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0" y="848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h. Ede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" y="525214"/>
            <a:ext cx="23105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Matching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65 0.272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50833 0.272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75 0.238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6667 0.528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4166 0.471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6667 0.74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3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49166 0.7715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8778E-17 L 0.18333 0.827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4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709650"/>
            <a:ext cx="830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Brau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là một trong những tộc người ít dân nhất hiện nay ở Việt Nam, chỉ với 313 người,, xã Bờ Y, huyện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2" tooltip="Ngọc Hồi (huyện)"/>
              </a:rPr>
              <a:t>Ngọc Hồi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, tỉnh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3" tooltip="Kon Tum"/>
              </a:rPr>
              <a:t>Kon Tum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, thuộc Tây Nguyên.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610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Ba Na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dân số 227.716 người,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4" tooltip="Gia Lai"/>
              </a:rPr>
              <a:t>Gia Lai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3" tooltip="Kon Tum"/>
              </a:rPr>
              <a:t>Kon Tum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,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5" tooltip="Phú Yên"/>
              </a:rPr>
              <a:t>Phú Yên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6" tooltip="Bình Định"/>
              </a:rPr>
              <a:t>Bình Định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7" tooltip="Đắk Lắk"/>
              </a:rPr>
              <a:t>Đắk Lắk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8" tooltip="Bình Thuận"/>
              </a:rPr>
              <a:t>Bình Thuận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160225"/>
            <a:ext cx="838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3. Cham: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124500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  Ê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667600"/>
            <a:ext cx="830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Nùng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vi-VN" sz="2600" dirty="0" smtClean="0"/>
              <a:t> các tỉnh đông bắc Bắc Bộ như </a:t>
            </a:r>
            <a:r>
              <a:rPr lang="vi-VN" sz="2600" dirty="0" smtClean="0">
                <a:hlinkClick r:id="rId9" tooltip="Lạng Sơn"/>
              </a:rPr>
              <a:t>Lạng Sơn</a:t>
            </a:r>
            <a:r>
              <a:rPr lang="vi-VN" sz="2600" dirty="0" smtClean="0"/>
              <a:t>, </a:t>
            </a:r>
            <a:r>
              <a:rPr lang="vi-VN" sz="2600" dirty="0" smtClean="0">
                <a:hlinkClick r:id="rId10" tooltip="Cao Bằng"/>
              </a:rPr>
              <a:t>Cao Bằng</a:t>
            </a:r>
            <a:r>
              <a:rPr lang="vi-VN" sz="2600" dirty="0" smtClean="0"/>
              <a:t>, </a:t>
            </a:r>
            <a:r>
              <a:rPr lang="vi-VN" sz="2600" dirty="0" smtClean="0">
                <a:hlinkClick r:id="rId11" tooltip="Bắc Kạn"/>
              </a:rPr>
              <a:t>Bắc Kạn</a:t>
            </a:r>
            <a:r>
              <a:rPr lang="vi-VN" sz="2600" dirty="0" smtClean="0"/>
              <a:t>, </a:t>
            </a:r>
            <a:r>
              <a:rPr lang="vi-VN" sz="2600" dirty="0" smtClean="0">
                <a:hlinkClick r:id="rId12" tooltip="Thái Nguyên"/>
              </a:rPr>
              <a:t>Thái Nguyên</a:t>
            </a:r>
            <a:r>
              <a:rPr lang="vi-VN" sz="2600" dirty="0" smtClean="0"/>
              <a:t>, </a:t>
            </a:r>
            <a:r>
              <a:rPr lang="vi-VN" sz="2600" u="sng" dirty="0" smtClean="0">
                <a:hlinkClick r:id="rId13" tooltip="Bắc Giang"/>
              </a:rPr>
              <a:t>Bắc Giang</a:t>
            </a:r>
            <a:r>
              <a:rPr lang="vi-VN" sz="2600" dirty="0" smtClean="0"/>
              <a:t>, </a:t>
            </a:r>
            <a:r>
              <a:rPr lang="vi-VN" sz="2600" dirty="0" smtClean="0">
                <a:hlinkClick r:id="rId14" tooltip="Tuyên Quang"/>
              </a:rPr>
              <a:t>Tuyên Quang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929750"/>
            <a:ext cx="8437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H,Mông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 T</a:t>
            </a:r>
            <a:r>
              <a:rPr lang="vi-VN" sz="2600" dirty="0" smtClean="0"/>
              <a:t>ây bắc Việt Nam như: </a:t>
            </a:r>
            <a:r>
              <a:rPr lang="vi-VN" sz="2600" dirty="0" smtClean="0">
                <a:hlinkClick r:id="rId15" tooltip="Hà Giang"/>
              </a:rPr>
              <a:t>Hà Giang</a:t>
            </a:r>
            <a:r>
              <a:rPr lang="vi-VN" sz="2600" dirty="0" smtClean="0"/>
              <a:t>, </a:t>
            </a:r>
            <a:r>
              <a:rPr lang="vi-VN" sz="2600" u="sng" dirty="0" smtClean="0">
                <a:hlinkClick r:id="rId16" tooltip="Lào Cai"/>
              </a:rPr>
              <a:t>Lào Cai</a:t>
            </a:r>
            <a:r>
              <a:rPr lang="vi-VN" sz="2600" dirty="0" smtClean="0"/>
              <a:t>, </a:t>
            </a:r>
            <a:r>
              <a:rPr lang="vi-VN" sz="2600" dirty="0" smtClean="0">
                <a:hlinkClick r:id="rId17" tooltip="Lai Châu"/>
              </a:rPr>
              <a:t>Lai Châu</a:t>
            </a:r>
            <a:r>
              <a:rPr lang="vi-VN" sz="2600" dirty="0" smtClean="0"/>
              <a:t>, </a:t>
            </a:r>
            <a:r>
              <a:rPr lang="vi-VN" sz="2600" dirty="0" smtClean="0">
                <a:hlinkClick r:id="rId18" tooltip="Sơn La"/>
              </a:rPr>
              <a:t>Sơn La</a:t>
            </a:r>
            <a:r>
              <a:rPr lang="vi-VN" dirty="0" smtClean="0"/>
              <a:t>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325" y="334625"/>
            <a:ext cx="8437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7. Khmer: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600" u="sng" dirty="0" smtClean="0">
                <a:latin typeface="Times New Roman" pitchFamily="18" charset="0"/>
                <a:cs typeface="Times New Roman" pitchFamily="18" charset="0"/>
                <a:hlinkClick r:id="rId2" tooltip="Đồng bằng sông Cửu Long"/>
              </a:rPr>
              <a:t>đồng bằng sông Cửu Long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kong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100" y="1368150"/>
            <a:ext cx="843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  <a:hlinkClick r:id="rId3" tooltip="Điện Biên"/>
              </a:rPr>
              <a:t>Điện Biên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  <a:hlinkClick r:id="rId4" tooltip="Sơn La"/>
              </a:rPr>
              <a:t>Sơn La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  <a:hlinkClick r:id="rId5" tooltip="Lào Cai"/>
              </a:rPr>
              <a:t>Lào Cai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625" y="1880065"/>
            <a:ext cx="843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Giarai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025" y="2504200"/>
            <a:ext cx="8437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Sê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Xơ Đăng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6" tooltip="Kon Tum"/>
              </a:rPr>
              <a:t>Kon Tum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, một số ít ở miền núi của </a:t>
            </a:r>
            <a:r>
              <a:rPr lang="vi-VN" sz="2600" u="sng" dirty="0" smtClean="0">
                <a:latin typeface="Times New Roman" pitchFamily="18" charset="0"/>
                <a:cs typeface="Times New Roman" pitchFamily="18" charset="0"/>
                <a:hlinkClick r:id="rId7" tooltip="Quảng Ngãi"/>
              </a:rPr>
              <a:t>Quảng Ngãi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và 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8" tooltip="Quảng Nam"/>
              </a:rPr>
              <a:t>Quảng Nam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497580"/>
            <a:ext cx="843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Tày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800" dirty="0" smtClean="0"/>
              <a:t>. 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" y="4152900"/>
            <a:ext cx="8437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Odu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600" dirty="0" smtClean="0">
                <a:latin typeface="+mj-lt"/>
              </a:rPr>
              <a:t>người Ơ Đu có 301 người.</a:t>
            </a:r>
            <a:r>
              <a:rPr lang="en-US" sz="2600" dirty="0" smtClean="0">
                <a:latin typeface="+mj-lt"/>
              </a:rPr>
              <a:t>. 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600" dirty="0" smtClean="0">
                <a:latin typeface="+mj-lt"/>
              </a:rPr>
              <a:t>huyện </a:t>
            </a:r>
            <a:r>
              <a:rPr lang="vi-VN" sz="2600" dirty="0" smtClean="0">
                <a:latin typeface="+mj-lt"/>
                <a:hlinkClick r:id="rId9" tooltip="Tương Dương, Nghệ An"/>
              </a:rPr>
              <a:t>Tương Dương</a:t>
            </a:r>
            <a:r>
              <a:rPr lang="vi-VN" sz="2600" dirty="0" smtClean="0">
                <a:latin typeface="+mj-lt"/>
              </a:rPr>
              <a:t>, tỉnh </a:t>
            </a:r>
            <a:r>
              <a:rPr lang="vi-VN" sz="2600" dirty="0" smtClean="0">
                <a:latin typeface="+mj-lt"/>
                <a:hlinkClick r:id="rId10" tooltip="Nghệ An"/>
              </a:rPr>
              <a:t>Nghệ An</a:t>
            </a:r>
            <a:r>
              <a:rPr lang="vi-VN" sz="2600" dirty="0" smtClean="0">
                <a:latin typeface="+mj-lt"/>
              </a:rPr>
              <a:t>.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là một trong những dân tộc ít người nhất của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  <a:hlinkClick r:id="rId11" tooltip="Việt Nam"/>
              </a:rPr>
              <a:t>Việt Nam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" y="5494020"/>
            <a:ext cx="843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Laha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Người La Ha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Sơn La và Lào Cai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" y="5989320"/>
            <a:ext cx="843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Chut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/>
              <a:t> </a:t>
            </a:r>
            <a:r>
              <a:rPr lang="en-US" sz="2600" u="sng" dirty="0" err="1" smtClean="0">
                <a:latin typeface="Times New Roman" pitchFamily="18" charset="0"/>
                <a:cs typeface="Times New Roman" pitchFamily="18" charset="0"/>
                <a:hlinkClick r:id="rId12" tooltip="Bố Trạch"/>
              </a:rPr>
              <a:t>Bố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  <a:hlinkClick r:id="rId12" tooltip="Bố Trạch"/>
              </a:rPr>
              <a:t> </a:t>
            </a:r>
            <a:r>
              <a:rPr lang="en-US" sz="2600" u="sng" dirty="0" err="1" smtClean="0">
                <a:latin typeface="Times New Roman" pitchFamily="18" charset="0"/>
                <a:cs typeface="Times New Roman" pitchFamily="18" charset="0"/>
                <a:hlinkClick r:id="rId12" tooltip="Bố Trạch"/>
              </a:rPr>
              <a:t>Trạch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hlinkClick r:id="rId13" tooltip="Quảng Bình"/>
              </a:rPr>
              <a:t>Quảng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hlinkClick r:id="rId13" tooltip="Quảng Bình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hlinkClick r:id="rId13" tooltip="Quảng Bình"/>
              </a:rPr>
              <a:t>Bình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vi-VN" sz="2600" dirty="0" smtClean="0">
                <a:latin typeface="+mj-lt"/>
              </a:rPr>
              <a:t>3.787 người</a:t>
            </a:r>
            <a:endParaRPr lang="en-US" sz="2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do most ethnic peoples in Viet Nam live on? </a:t>
            </a:r>
          </a:p>
          <a:p>
            <a:pPr marL="514350" indent="-514350">
              <a:buAutoNum type="alphaUcPeriod"/>
            </a:pPr>
            <a:r>
              <a:rPr lang="en-US" dirty="0" smtClean="0"/>
              <a:t>Hunting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Rice farming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fishing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3276600"/>
            <a:ext cx="5334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62200"/>
            <a:ext cx="5410200" cy="3581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0951" y="228600"/>
            <a:ext cx="21082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Which ethnic groups live in the southern provinces? 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Khmer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Thai 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Sedang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1000" y="2667000"/>
            <a:ext cx="5334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A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951" y="228600"/>
            <a:ext cx="21082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</a:t>
            </a:r>
            <a:endParaRPr lang="en-US" sz="7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50" y="2286000"/>
            <a:ext cx="511725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9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Which group has the smallest population ? 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Brau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Chut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Odu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3276600"/>
            <a:ext cx="5334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C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951" y="228600"/>
            <a:ext cx="21082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</a:t>
            </a:r>
            <a:endParaRPr lang="en-US" sz="7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209800"/>
            <a:ext cx="5043488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9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Where can we find terraced fields ? </a:t>
            </a:r>
          </a:p>
          <a:p>
            <a:pPr marL="514350" indent="-514350">
              <a:buAutoNum type="alphaUcPeriod"/>
            </a:pPr>
            <a:r>
              <a:rPr lang="en-US" dirty="0" smtClean="0"/>
              <a:t>In the central highlands</a:t>
            </a:r>
          </a:p>
          <a:p>
            <a:pPr marL="514350" indent="-514350">
              <a:buAutoNum type="alphaUcPeriod"/>
            </a:pPr>
            <a:r>
              <a:rPr lang="en-US" dirty="0" smtClean="0"/>
              <a:t>In the northern mountainous regions</a:t>
            </a:r>
          </a:p>
          <a:p>
            <a:pPr marL="514350" indent="-514350">
              <a:buAutoNum type="alphaUcPeriod"/>
            </a:pPr>
            <a:r>
              <a:rPr lang="en-US" dirty="0" smtClean="0"/>
              <a:t>In the Mekong Delta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1000" y="2743200"/>
            <a:ext cx="5334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0951" y="228600"/>
            <a:ext cx="21082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</a:t>
            </a:r>
            <a:endParaRPr lang="en-US" sz="7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962400"/>
            <a:ext cx="77343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23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829</Words>
  <Application>Microsoft Office PowerPoint</Application>
  <PresentationFormat>On-screen Show (4:3)</PresentationFormat>
  <Paragraphs>164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Match the name of each ethnic group to a suitable picture.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Choose one ethnic group and talk about them </vt:lpstr>
      <vt:lpstr>Slide 17</vt:lpstr>
      <vt:lpstr>Slide 18</vt:lpstr>
      <vt:lpstr>Slide 19</vt:lpstr>
      <vt:lpstr>Consolidation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PEOPLES OF VIETNAM</dc:title>
  <dc:creator>Acer</dc:creator>
  <cp:lastModifiedBy>AD</cp:lastModifiedBy>
  <cp:revision>63</cp:revision>
  <dcterms:created xsi:type="dcterms:W3CDTF">2016-10-18T03:14:20Z</dcterms:created>
  <dcterms:modified xsi:type="dcterms:W3CDTF">2020-02-03T13:30:05Z</dcterms:modified>
</cp:coreProperties>
</file>