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+Gq7OHCgdWjJTiyFTfUkLU9Tf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0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sp>
        <p:nvSpPr>
          <p:cNvPr id="103" name="Google Shape;103;p3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3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sp>
        <p:nvSpPr>
          <p:cNvPr id="118" name="Google Shape;118;p3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3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24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8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60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/>
          <p:nvPr>
            <p:ph idx="1" type="body"/>
          </p:nvPr>
        </p:nvSpPr>
        <p:spPr>
          <a:xfrm>
            <a:off x="622743" y="75486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vi-VN" sz="3200">
                <a:latin typeface="Times New Roman"/>
                <a:ea typeface="Times New Roman"/>
                <a:cs typeface="Times New Roman"/>
                <a:sym typeface="Times New Roman"/>
              </a:rPr>
              <a:t>Câu 7: 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Dung dịch chất điện li dẫn điện được là do</a:t>
            </a:r>
            <a:endParaRPr/>
          </a:p>
          <a:p>
            <a:pPr indent="-514350" lvl="0" marL="514350" rtl="0" algn="l">
              <a:spcBef>
                <a:spcPts val="1000"/>
              </a:spcBef>
              <a:spcAft>
                <a:spcPts val="0"/>
              </a:spcAft>
              <a:buSzPts val="2560"/>
              <a:buAutoNum type="alphaUcPeriod"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sự dịch chuyển của các electron.	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B. sự dịch chuyển của các cation.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C. sự dịch chuyển của các phân tử hòa tan.	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D. sự dịch chuyển của cả cation và anion.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622743" y="3159864"/>
            <a:ext cx="536448" cy="536448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>
            <p:ph idx="1" type="body"/>
          </p:nvPr>
        </p:nvSpPr>
        <p:spPr>
          <a:xfrm>
            <a:off x="636391" y="768555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vi-VN" sz="3200">
                <a:latin typeface="Times New Roman"/>
                <a:ea typeface="Times New Roman"/>
                <a:cs typeface="Times New Roman"/>
                <a:sym typeface="Times New Roman"/>
              </a:rPr>
              <a:t>Câu 8: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	(Đề THPT QG – 2016) Chất nào sau đây thuộc loại chất điện li mạnh?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A. H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O.	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B. C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OH.	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C. NaCl.	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D. CH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COOH.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636391" y="3186614"/>
            <a:ext cx="536448" cy="536448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/>
          <p:nvPr>
            <p:ph type="title"/>
          </p:nvPr>
        </p:nvSpPr>
        <p:spPr>
          <a:xfrm>
            <a:off x="724770" y="23229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/>
              <a:buNone/>
            </a:pPr>
            <a:r>
              <a:rPr lang="vi-VN">
                <a:latin typeface="Times New Roman"/>
                <a:ea typeface="Times New Roman"/>
                <a:cs typeface="Times New Roman"/>
                <a:sym typeface="Times New Roman"/>
              </a:rPr>
              <a:t>AI NHANH TAY HƠN?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1828800" y="1170432"/>
            <a:ext cx="6388608" cy="473049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p12"/>
          <p:cNvSpPr txBox="1"/>
          <p:nvPr>
            <p:ph idx="1" type="body"/>
          </p:nvPr>
        </p:nvSpPr>
        <p:spPr>
          <a:xfrm>
            <a:off x="2474976" y="3085878"/>
            <a:ext cx="5096256" cy="899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SƠ ĐỒ TƯ DUY CHƯƠNG 1</a:t>
            </a:r>
            <a:endParaRPr sz="3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/>
              <a:buNone/>
            </a:pPr>
            <a:r>
              <a:rPr lang="vi-VN">
                <a:latin typeface="Times New Roman"/>
                <a:ea typeface="Times New Roman"/>
                <a:cs typeface="Times New Roman"/>
                <a:sym typeface="Times New Roman"/>
              </a:rPr>
              <a:t>II. LUYỆN TẬP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3"/>
          <p:cNvSpPr txBox="1"/>
          <p:nvPr>
            <p:ph idx="1" type="body"/>
          </p:nvPr>
        </p:nvSpPr>
        <p:spPr>
          <a:xfrm>
            <a:off x="677334" y="1573736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vi-VN" sz="3200">
                <a:latin typeface="Times New Roman"/>
                <a:ea typeface="Times New Roman"/>
                <a:cs typeface="Times New Roman"/>
                <a:sym typeface="Times New Roman"/>
              </a:rPr>
              <a:t>NHÓM 1: BÀI TẬP 1.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Viết biểu thức hằng số cân bằng K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 C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 cho các phản ứng sau: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(a) 2SO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(g) + O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(g)  ↔ 2SO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(g)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(b) 2C(s) + O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(g) ↔  2CO(g)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(c) AgCl(s) ↔  Ag</a:t>
            </a:r>
            <a:r>
              <a:rPr baseline="30000" lang="vi-VN" sz="320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(aq) + Cl</a:t>
            </a:r>
            <a:r>
              <a:rPr baseline="30000" lang="vi-VN" sz="3200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(aq)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/>
              <a:buNone/>
            </a:pPr>
            <a:r>
              <a:rPr b="1" lang="vi-VN">
                <a:latin typeface="Times New Roman"/>
                <a:ea typeface="Times New Roman"/>
                <a:cs typeface="Times New Roman"/>
                <a:sym typeface="Times New Roman"/>
              </a:rPr>
              <a:t>NHÓM 2: BÀI TẬP 2.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677334" y="1655622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Tính pH của các dung dịch sau: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a) Dung dịch NaOH 0,1M;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b) Dung dịch HCl 0,1M;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c) Dung dịch Ca(OH)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 0,01M.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/>
              <a:buNone/>
            </a:pPr>
            <a:r>
              <a:rPr b="1" lang="vi-VN">
                <a:latin typeface="Times New Roman"/>
                <a:ea typeface="Times New Roman"/>
                <a:cs typeface="Times New Roman"/>
                <a:sym typeface="Times New Roman"/>
              </a:rPr>
              <a:t>NHÓM 3: BÀI TẬP 3.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15"/>
          <p:cNvSpPr txBox="1"/>
          <p:nvPr>
            <p:ph idx="1" type="body"/>
          </p:nvPr>
        </p:nvSpPr>
        <p:spPr>
          <a:xfrm>
            <a:off x="677334" y="1723861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Cho cân bằng hoá học sau: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CO(g) + H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O(g) ↔  H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(g) + CO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(g)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Ở 700 °C, hằng số cân bằng K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 = 8,3. Cho 1 mol khí CO và 1 mol hơi nước vào bình kín dung tích 10 lít và giữ ở 700 °C. Tính nồng độ các chất ở trạng thái cân bằng.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/>
              <a:buNone/>
            </a:pPr>
            <a:r>
              <a:rPr b="1" lang="vi-VN">
                <a:latin typeface="Times New Roman"/>
                <a:ea typeface="Times New Roman"/>
                <a:cs typeface="Times New Roman"/>
                <a:sym typeface="Times New Roman"/>
              </a:rPr>
              <a:t>NHÓM 4: BÀI TẬP 4.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6"/>
          <p:cNvSpPr txBox="1"/>
          <p:nvPr>
            <p:ph idx="1" type="body"/>
          </p:nvPr>
        </p:nvSpPr>
        <p:spPr>
          <a:xfrm>
            <a:off x="677334" y="1628326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Trộn 100 ml dung dịch hỗn hợp gồm H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 0,05M và HCl 0,1M với 100 ml dung dịch hỗn hợp gồm NaOH 0,2M và Ba(OH)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 0,1M, thu được dung dịch X. Dung dịch X có pH là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A. 13,0.			B. 1,2.		C. 1,0.		D. 12,8.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/>
          <p:nvPr>
            <p:ph type="title"/>
          </p:nvPr>
        </p:nvSpPr>
        <p:spPr>
          <a:xfrm>
            <a:off x="677334" y="-454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vi-VN"/>
              <a:t>DẶN DÒ</a:t>
            </a:r>
            <a:endParaRPr b="1"/>
          </a:p>
        </p:txBody>
      </p:sp>
      <p:sp>
        <p:nvSpPr>
          <p:cNvPr id="240" name="Google Shape;240;p17"/>
          <p:cNvSpPr txBox="1"/>
          <p:nvPr>
            <p:ph idx="1" type="body"/>
          </p:nvPr>
        </p:nvSpPr>
        <p:spPr>
          <a:xfrm>
            <a:off x="177421" y="928042"/>
            <a:ext cx="10686197" cy="4526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vi-VN" sz="2800"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 Tiếp tục hoàn thiện sơ đồ tư duy chương 1.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b="1" lang="vi-VN" sz="2800"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 Bài tập về nhà: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vi-VN" sz="2800">
                <a:latin typeface="Times New Roman"/>
                <a:ea typeface="Times New Roman"/>
                <a:cs typeface="Times New Roman"/>
                <a:sym typeface="Times New Roman"/>
              </a:rPr>
              <a:t>Câu 1:</a:t>
            </a: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 Trộn 250 ml dung dịch chứa hỗn hợp HCl 0,08M và H</a:t>
            </a:r>
            <a:r>
              <a:rPr baseline="-25000" lang="vi-VN" sz="28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aseline="-25000" lang="vi-VN" sz="28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 0,01M với 250 ml dung dịch NaOH aM thu được 500 ml dung dịch có pH = 12. Giá trị a là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A. 0,13M.	B. 0,12M.	C. 0,14M.	D. 0,10M.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b="1" lang="vi-VN" sz="2800">
                <a:latin typeface="Times New Roman"/>
                <a:ea typeface="Times New Roman"/>
                <a:cs typeface="Times New Roman"/>
                <a:sym typeface="Times New Roman"/>
              </a:rPr>
              <a:t>Câu 2:</a:t>
            </a: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 Trộn 100 mL dung dịch hỗn hợp gồm H</a:t>
            </a:r>
            <a:r>
              <a:rPr baseline="-25000" lang="vi-VN" sz="28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aseline="-25000" lang="vi-VN" sz="28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 0,05M và HCl 0,1M với 100 ml dung dịch hỗn hợp gồm NaOH 0,2M và Ba(OH)</a:t>
            </a:r>
            <a:r>
              <a:rPr baseline="-25000" lang="vi-VN" sz="28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 0,1M, thu được dung dịch X. Dung dịch X có pH bằng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A. 1,2.	B. 1,0.	C. 12,8.	D. 13,0.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b="1" lang="vi-VN" sz="2800"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Chuẩn bị bài 4: Nitrogen.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vi-VN"/>
              <a:t>CẢM ƠN THẦY CÔ VÀ CÁC EM ĐÃ CHÚ Ý THEO DÕI</a:t>
            </a:r>
            <a:endParaRPr/>
          </a:p>
        </p:txBody>
      </p:sp>
      <p:pic>
        <p:nvPicPr>
          <p:cNvPr id="246" name="Google Shape;246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2042277"/>
            <a:ext cx="8281003" cy="46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/>
          <p:nvPr>
            <p:ph type="ctrTitle"/>
          </p:nvPr>
        </p:nvSpPr>
        <p:spPr>
          <a:xfrm>
            <a:off x="1524000" y="1170431"/>
            <a:ext cx="9144000" cy="998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imes New Roman"/>
              <a:buNone/>
            </a:pPr>
            <a:br>
              <a:rPr lang="vi-VN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>
                <a:latin typeface="Times New Roman"/>
                <a:ea typeface="Times New Roman"/>
                <a:cs typeface="Times New Roman"/>
                <a:sym typeface="Times New Roman"/>
              </a:rPr>
              <a:t>BÀI 3.</a:t>
            </a:r>
            <a:br>
              <a:rPr lang="vi-VN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>
                <a:latin typeface="Times New Roman"/>
                <a:ea typeface="Times New Roman"/>
                <a:cs typeface="Times New Roman"/>
                <a:sym typeface="Times New Roman"/>
              </a:rPr>
              <a:t>ÔN TẬP CHƯƠNG 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"/>
          <p:cNvSpPr txBox="1"/>
          <p:nvPr>
            <p:ph idx="1" type="subTitle"/>
          </p:nvPr>
        </p:nvSpPr>
        <p:spPr>
          <a:xfrm>
            <a:off x="1524000" y="25535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SÁCH KẾT NỐI TRI THỨC VỚI CUỘC SỐNG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/>
              <a:buNone/>
            </a:pPr>
            <a:r>
              <a:rPr lang="vi-VN">
                <a:latin typeface="Times New Roman"/>
                <a:ea typeface="Times New Roman"/>
                <a:cs typeface="Times New Roman"/>
                <a:sym typeface="Times New Roman"/>
              </a:rPr>
              <a:t>I. HỆ THỐNG HOÁ KIẾN THỨC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XEM AI NHANH HƠN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/>
          <p:nvPr>
            <p:ph idx="1" type="body"/>
          </p:nvPr>
        </p:nvSpPr>
        <p:spPr>
          <a:xfrm>
            <a:off x="267900" y="496697"/>
            <a:ext cx="96540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vi-VN" sz="3200">
                <a:latin typeface="Times New Roman"/>
                <a:ea typeface="Times New Roman"/>
                <a:cs typeface="Times New Roman"/>
                <a:sym typeface="Times New Roman"/>
              </a:rPr>
              <a:t>Câu 1: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 Nhận xét nào sau đây không đúng?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A. Trong phản ứng một chiều, chất sản phẩm không phản ứng được với nhau tạo thành chất đầu.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B. Trong phản ứng thuận nghịch, các chất sản phẩm có thể phản ứng với nhau để tạo thành chất đầu.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C. Phản ứng một chiều là phản ứng luôn xảy ra không hoàn toàn.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D. Phản ứng thuận nghịch là phản ứng xảy ra theo hai chiều trái ngược nhau trong cùng điều kiện.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267900" y="3341106"/>
            <a:ext cx="536448" cy="536448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>
            <p:ph idx="1" type="body"/>
          </p:nvPr>
        </p:nvSpPr>
        <p:spPr>
          <a:xfrm>
            <a:off x="691896" y="37477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vi-VN" sz="3200">
                <a:latin typeface="Times New Roman"/>
                <a:ea typeface="Times New Roman"/>
                <a:cs typeface="Times New Roman"/>
                <a:sym typeface="Times New Roman"/>
              </a:rPr>
              <a:t>Câu 2: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 Cho các nhận xét sau: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a) Ở trạng thái cân bằng, tốc độ phản ứng thuận bằng tốc độ phản ứng nghịch.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b) Ở trạng thái cân bằng, các chất không phản ứng với nhau.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c) Ở trạng thái cân bằng, nồng độ các chất sản phẩm luôn lớn hơn nồng độ các chất đầu.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d) Ở trạng thái cân bằng, nồng độ các chất không thay đổi.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Các nhận xét đúng là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A. (a) và (b).							B. (b) và (c).	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C. (a) và (c).							D. (a) và (d).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5681472" y="5667811"/>
            <a:ext cx="536448" cy="536448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>
            <p:ph idx="1" type="body"/>
          </p:nvPr>
        </p:nvSpPr>
        <p:spPr>
          <a:xfrm>
            <a:off x="594360" y="4723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vi-VN" sz="3200">
                <a:latin typeface="Times New Roman"/>
                <a:ea typeface="Times New Roman"/>
                <a:cs typeface="Times New Roman"/>
                <a:sym typeface="Times New Roman"/>
              </a:rPr>
              <a:t>Câu 3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: Hệ cân bằng sau được thực hiện trong bình kín: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2SO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(g) + O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(g) ↔  2SO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(g);  . Yếu tố nào sau đây không làm nồng độ các chất trong hệ cân bằng biến đổi?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A. Biến đổi nhiệt độ.		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B. Biến đổi áp suất.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C. Sự có mặt chất xúc tác.	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D. Biến đổi dung tích của bình phản ứng.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594360" y="2780274"/>
            <a:ext cx="536448" cy="536448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>
            <p:ph idx="1" type="body"/>
          </p:nvPr>
        </p:nvSpPr>
        <p:spPr>
          <a:xfrm>
            <a:off x="195299" y="374777"/>
            <a:ext cx="954920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vi-VN" sz="3200">
                <a:latin typeface="Times New Roman"/>
                <a:ea typeface="Times New Roman"/>
                <a:cs typeface="Times New Roman"/>
                <a:sym typeface="Times New Roman"/>
              </a:rPr>
              <a:t>Câu 4: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Theo thuyết Br∅nsted – Lowry thì nhận xét nào sau đây là đúng?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A. Trong thành phần của base phải có nhóm - OH.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B. Acid hoặc base có thể là phân tử hoặc 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C. Trong thành phần của acid có thể không có hydrogen.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D. Acid hoặc base không thể là 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195299" y="2133734"/>
            <a:ext cx="536448" cy="536448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>
            <p:ph idx="1" type="body"/>
          </p:nvPr>
        </p:nvSpPr>
        <p:spPr>
          <a:xfrm>
            <a:off x="777240" y="841707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vi-VN" sz="3200">
                <a:latin typeface="Times New Roman"/>
                <a:ea typeface="Times New Roman"/>
                <a:cs typeface="Times New Roman"/>
                <a:sym typeface="Times New Roman"/>
              </a:rPr>
              <a:t>Câu 5: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 Chất nào sau đây không dẫn điện được?</a:t>
            </a:r>
            <a:endParaRPr/>
          </a:p>
          <a:p>
            <a:pPr indent="-514350" lvl="0" marL="514350" rtl="0" algn="l">
              <a:spcBef>
                <a:spcPts val="1000"/>
              </a:spcBef>
              <a:spcAft>
                <a:spcPts val="0"/>
              </a:spcAft>
              <a:buSzPts val="2560"/>
              <a:buAutoNum type="alphaUcPeriod"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KCl rắn, khan.		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B. CaCl</a:t>
            </a:r>
            <a:r>
              <a:rPr baseline="-25000" lang="vi-VN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 nóng chảy.	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C. NaOH nóng chảy.		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D. HBr hòa tan trong nước.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777240" y="1508667"/>
            <a:ext cx="536448" cy="536448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idx="1" type="body"/>
          </p:nvPr>
        </p:nvSpPr>
        <p:spPr>
          <a:xfrm>
            <a:off x="677334" y="803273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vi-VN" sz="3200">
                <a:latin typeface="Times New Roman"/>
                <a:ea typeface="Times New Roman"/>
                <a:cs typeface="Times New Roman"/>
                <a:sym typeface="Times New Roman"/>
              </a:rPr>
              <a:t>Câu 6:</a:t>
            </a: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 Phát biểu nào dưới đây là đúng?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A. Sự điện li là quá trình hoàn tan một chất vào dung môi (thường là nước) tạo thành dung dịch.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B. Sự điện li là sự phân li một chất dưới tác dụng của dòng điện một chiều.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C. Sự điện li là sự phân li một chất ra ion khi chất đó hòa tan trong nước hay khi nóng chảy.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vi-VN" sz="3200">
                <a:latin typeface="Times New Roman"/>
                <a:ea typeface="Times New Roman"/>
                <a:cs typeface="Times New Roman"/>
                <a:sym typeface="Times New Roman"/>
              </a:rPr>
              <a:t>D. Sự điện li là quá trình oxi hóa – khử xảy ra trong dung dịch.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565245" y="3642631"/>
            <a:ext cx="536448" cy="536448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2023-07-16T09:37:43Z</dcterms:created>
</cp:coreProperties>
</file>