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83" r:id="rId2"/>
    <p:sldId id="263" r:id="rId3"/>
    <p:sldId id="310" r:id="rId4"/>
    <p:sldId id="284" r:id="rId5"/>
    <p:sldId id="311" r:id="rId6"/>
    <p:sldId id="301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6600"/>
    <a:srgbClr val="3D7370"/>
    <a:srgbClr val="66CCFF"/>
    <a:srgbClr val="29B9A6"/>
    <a:srgbClr val="FFFF66"/>
    <a:srgbClr val="F6200A"/>
    <a:srgbClr val="6E0000"/>
    <a:srgbClr val="66FF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36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B631E-3AE7-4B9C-83BD-CDD5BBB890B4}" type="datetimeFigureOut">
              <a:rPr lang="zh-CN" altLang="en-US" smtClean="0"/>
              <a:t>2021/6/30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5BBEB-748B-4913-8706-F34C18573C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55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BEB-748B-4913-8706-F34C18573CB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84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BEB-748B-4913-8706-F34C18573CB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964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BEB-748B-4913-8706-F34C18573CB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984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BEB-748B-4913-8706-F34C18573CB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608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BEB-748B-4913-8706-F34C18573CB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113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BEB-748B-4913-8706-F34C18573CB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86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3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rgbClr val="3D737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3D737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3D737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rgbClr val="3D737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7310" y="1006764"/>
            <a:ext cx="11000508" cy="2438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 THEO THỂ </a:t>
            </a:r>
            <a:r>
              <a:rPr lang="en-US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0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 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 TRƯỜNG THẾ GIỚI </a:t>
            </a:r>
            <a:endParaRPr lang="en-US" sz="5000" b="1" dirty="0" smtClean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 ĐỘNG CỦA TUỔI TRẺ</a:t>
            </a:r>
            <a:endParaRPr lang="en-US" sz="5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Lịch sử ra đời Ngày môi trường thế giớ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889" y="3732473"/>
            <a:ext cx="4087350" cy="283458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3159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3AA7E19-3641-402D-B21E-F9CD31095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-415636"/>
            <a:ext cx="7296727" cy="767685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334BDDB-8E5A-4C58-AB2F-D497FAADE7A2}"/>
              </a:ext>
            </a:extLst>
          </p:cNvPr>
          <p:cNvSpPr txBox="1"/>
          <p:nvPr/>
        </p:nvSpPr>
        <p:spPr>
          <a:xfrm>
            <a:off x="3479222" y="2920530"/>
            <a:ext cx="51694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Link </a:t>
            </a:r>
            <a:r>
              <a:rPr lang="en-US" altLang="zh-CN" sz="4000" dirty="0" err="1" smtClean="0">
                <a:latin typeface="华文隶书" panose="02010800040101010101" pitchFamily="2" charset="-122"/>
                <a:ea typeface="华文隶书" panose="02010800040101010101" pitchFamily="2" charset="-122"/>
              </a:rPr>
              <a:t>phim</a:t>
            </a:r>
            <a:r>
              <a:rPr lang="en-US" altLang="zh-CN" sz="4000" dirty="0">
                <a:latin typeface="华文隶书" panose="02010800040101010101" pitchFamily="2" charset="-122"/>
                <a:ea typeface="华文隶书" panose="02010800040101010101" pitchFamily="2" charset="-122"/>
              </a:rPr>
              <a:t>: https://www.youtube.com/watch?v=Rt_SqBhKTcU</a:t>
            </a:r>
            <a:endParaRPr lang="en-US" altLang="zh-CN" sz="40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6F19D504-B1F8-4E15-A85B-A6F6372BB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7772">
            <a:off x="-243469" y="4020835"/>
            <a:ext cx="4532404" cy="317077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213601" y="251207"/>
            <a:ext cx="3953164" cy="9882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3D7370"/>
                </a:solidFill>
                <a:latin typeface="+mj-lt"/>
              </a:rPr>
              <a:t>Con </a:t>
            </a:r>
            <a:r>
              <a:rPr lang="en-US" sz="3000" dirty="0" err="1" smtClean="0">
                <a:solidFill>
                  <a:srgbClr val="3D7370"/>
                </a:solidFill>
                <a:latin typeface="+mj-lt"/>
              </a:rPr>
              <a:t>người</a:t>
            </a:r>
            <a:r>
              <a:rPr lang="en-US" sz="3000" dirty="0" smtClean="0">
                <a:solidFill>
                  <a:srgbClr val="3D7370"/>
                </a:solidFill>
                <a:latin typeface="+mj-lt"/>
              </a:rPr>
              <a:t> </a:t>
            </a:r>
          </a:p>
          <a:p>
            <a:pPr algn="ctr"/>
            <a:r>
              <a:rPr lang="en-US" sz="3000" dirty="0" err="1" smtClean="0">
                <a:solidFill>
                  <a:srgbClr val="3D7370"/>
                </a:solidFill>
                <a:latin typeface="+mj-lt"/>
              </a:rPr>
              <a:t>và</a:t>
            </a:r>
            <a:r>
              <a:rPr lang="en-US" sz="3000" dirty="0" smtClean="0">
                <a:solidFill>
                  <a:srgbClr val="3D737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3D7370"/>
                </a:solidFill>
                <a:latin typeface="+mj-lt"/>
              </a:rPr>
              <a:t>môi</a:t>
            </a:r>
            <a:r>
              <a:rPr lang="en-US" sz="3000" dirty="0" smtClean="0">
                <a:solidFill>
                  <a:srgbClr val="3D7370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3D7370"/>
                </a:solidFill>
                <a:latin typeface="+mj-lt"/>
              </a:rPr>
              <a:t>trường</a:t>
            </a:r>
            <a:r>
              <a:rPr lang="vi-VN" sz="3000" dirty="0" smtClean="0">
                <a:solidFill>
                  <a:srgbClr val="3D7370"/>
                </a:solidFill>
                <a:latin typeface="+mj-lt"/>
              </a:rPr>
              <a:t>?</a:t>
            </a:r>
            <a:endParaRPr lang="en-US" sz="3000" dirty="0">
              <a:solidFill>
                <a:srgbClr val="3D737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6144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00727" y="2826328"/>
            <a:ext cx="10053779" cy="3657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sa-pô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910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653668"/>
              </p:ext>
            </p:extLst>
          </p:nvPr>
        </p:nvGraphicFramePr>
        <p:xfrm>
          <a:off x="535710" y="356993"/>
          <a:ext cx="11176000" cy="61500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26873">
                  <a:extLst>
                    <a:ext uri="{9D8B030D-6E8A-4147-A177-3AD203B41FA5}">
                      <a16:colId xmlns:a16="http://schemas.microsoft.com/office/drawing/2014/main" val="3227534581"/>
                    </a:ext>
                  </a:extLst>
                </a:gridCol>
                <a:gridCol w="7949127">
                  <a:extLst>
                    <a:ext uri="{9D8B030D-6E8A-4147-A177-3AD203B41FA5}">
                      <a16:colId xmlns:a16="http://schemas.microsoft.com/office/drawing/2014/main" val="3542654675"/>
                    </a:ext>
                  </a:extLst>
                </a:gridCol>
              </a:tblGrid>
              <a:tr h="92828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trẻ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7125324"/>
                  </a:ext>
                </a:extLst>
              </a:tr>
              <a:tr h="7965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pô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….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lối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22256"/>
                  </a:ext>
                </a:extLst>
              </a:tr>
              <a:tr h="135023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lvl="0" algn="just"/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kêu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677008"/>
                  </a:ext>
                </a:extLst>
              </a:tr>
              <a:tr h="92828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tuôn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thép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AFP/TTXVN)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269499"/>
                  </a:ext>
                </a:extLst>
              </a:tr>
              <a:tr h="135023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lvl="0" algn="just"/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kêu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666927"/>
                  </a:ext>
                </a:extLst>
              </a:tr>
              <a:tr h="7965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139740"/>
                  </a:ext>
                </a:extLst>
              </a:tr>
            </a:tbl>
          </a:graphicData>
        </a:graphic>
      </p:graphicFrame>
      <p:pic>
        <p:nvPicPr>
          <p:cNvPr id="7" name="图片 14">
            <a:extLst>
              <a:ext uri="{FF2B5EF4-FFF2-40B4-BE49-F238E27FC236}">
                <a16:creationId xmlns:a16="http://schemas.microsoft.com/office/drawing/2014/main" id="{025252D2-EFC3-4CAF-9BDD-D835043A6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811">
            <a:off x="9588959" y="5573289"/>
            <a:ext cx="2865017" cy="1406522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025252D2-EFC3-4CAF-9BDD-D835043A6C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1400">
            <a:off x="-40359" y="21093"/>
            <a:ext cx="1872418" cy="9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48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354031"/>
              </p:ext>
            </p:extLst>
          </p:nvPr>
        </p:nvGraphicFramePr>
        <p:xfrm>
          <a:off x="563418" y="236920"/>
          <a:ext cx="11185237" cy="65010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29540">
                  <a:extLst>
                    <a:ext uri="{9D8B030D-6E8A-4147-A177-3AD203B41FA5}">
                      <a16:colId xmlns:a16="http://schemas.microsoft.com/office/drawing/2014/main" val="3227534581"/>
                    </a:ext>
                  </a:extLst>
                </a:gridCol>
                <a:gridCol w="7955697">
                  <a:extLst>
                    <a:ext uri="{9D8B030D-6E8A-4147-A177-3AD203B41FA5}">
                      <a16:colId xmlns:a16="http://schemas.microsoft.com/office/drawing/2014/main" val="3542654675"/>
                    </a:ext>
                  </a:extLst>
                </a:gridCol>
              </a:tblGrid>
              <a:tr h="86874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3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3000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000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</a:t>
                      </a:r>
                      <a:endParaRPr lang="en-US" sz="3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7125324"/>
                  </a:ext>
                </a:extLst>
              </a:tr>
              <a:tr h="74541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3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622256"/>
                  </a:ext>
                </a:extLst>
              </a:tr>
              <a:tr h="126363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pô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lôi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677008"/>
                  </a:ext>
                </a:extLst>
              </a:tr>
              <a:tr h="86874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269499"/>
                  </a:ext>
                </a:extLst>
              </a:tr>
              <a:tr h="126363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666927"/>
                  </a:ext>
                </a:extLst>
              </a:tr>
              <a:tr h="74541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3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2139740"/>
                  </a:ext>
                </a:extLst>
              </a:tr>
              <a:tr h="74541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tin</a:t>
                      </a:r>
                      <a:endParaRPr lang="en-US" sz="3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41907"/>
                  </a:ext>
                </a:extLst>
              </a:tr>
            </a:tbl>
          </a:graphicData>
        </a:graphic>
      </p:graphicFrame>
      <p:pic>
        <p:nvPicPr>
          <p:cNvPr id="10" name="图片 14">
            <a:extLst>
              <a:ext uri="{FF2B5EF4-FFF2-40B4-BE49-F238E27FC236}">
                <a16:creationId xmlns:a16="http://schemas.microsoft.com/office/drawing/2014/main" id="{025252D2-EFC3-4CAF-9BDD-D835043A6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1400">
            <a:off x="-122447" y="233528"/>
            <a:ext cx="1872418" cy="919226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025252D2-EFC3-4CAF-9BDD-D835043A6C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811">
            <a:off x="9542777" y="5600998"/>
            <a:ext cx="2865017" cy="14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9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9133" y="1496291"/>
            <a:ext cx="9561485" cy="483154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11" name="图片 33">
            <a:extLst>
              <a:ext uri="{FF2B5EF4-FFF2-40B4-BE49-F238E27FC236}">
                <a16:creationId xmlns:a16="http://schemas.microsoft.com/office/drawing/2014/main" id="{0354A2C8-D7C9-494D-9405-6A21E76FEA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091" y="1745673"/>
            <a:ext cx="4011686" cy="5551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0800" y="1856509"/>
            <a:ext cx="81002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19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</TotalTime>
  <Words>304</Words>
  <PresentationFormat>Widescreen</PresentationFormat>
  <Paragraphs>52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Unicode MS</vt:lpstr>
      <vt:lpstr>Calibri</vt:lpstr>
      <vt:lpstr>Calibri Light</vt:lpstr>
      <vt:lpstr>等线</vt:lpstr>
      <vt:lpstr>华文隶书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2017-08-18T03:02:00Z</dcterms:created>
  <dcterms:modified xsi:type="dcterms:W3CDTF">2021-06-30T13:16:54Z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