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6.jpg" ContentType="image/jpeg"/>
  <Override PartName="/ppt/media/image7.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6" r:id="rId3"/>
    <p:sldId id="260" r:id="rId4"/>
    <p:sldId id="256" r:id="rId5"/>
    <p:sldId id="261" r:id="rId6"/>
    <p:sldId id="269" r:id="rId7"/>
    <p:sldId id="268" r:id="rId8"/>
    <p:sldId id="264" r:id="rId9"/>
    <p:sldId id="257" r:id="rId10"/>
    <p:sldId id="270" r:id="rId11"/>
    <p:sldId id="258" r:id="rId12"/>
    <p:sldId id="271" r:id="rId13"/>
    <p:sldId id="265"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58" d="100"/>
          <a:sy n="58" d="100"/>
        </p:scale>
        <p:origin x="9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AD5D8-1344-4042-AEFF-F0FB2CBA5F42}"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338390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D5D8-1344-4042-AEFF-F0FB2CBA5F42}"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93244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D5D8-1344-4042-AEFF-F0FB2CBA5F42}"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5352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D5D8-1344-4042-AEFF-F0FB2CBA5F42}"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50804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9AD5D8-1344-4042-AEFF-F0FB2CBA5F42}"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04544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AD5D8-1344-4042-AEFF-F0FB2CBA5F42}"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26825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AD5D8-1344-4042-AEFF-F0FB2CBA5F42}" type="datetimeFigureOut">
              <a:rPr lang="en-US" smtClean="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76279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AD5D8-1344-4042-AEFF-F0FB2CBA5F42}"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281680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AD5D8-1344-4042-AEFF-F0FB2CBA5F42}" type="datetimeFigureOut">
              <a:rPr lang="en-US" smtClean="0"/>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03051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9AD5D8-1344-4042-AEFF-F0FB2CBA5F42}"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108573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9AD5D8-1344-4042-AEFF-F0FB2CBA5F42}"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6A5E8-8B0F-418B-868C-9B6AD6E15A26}" type="slidenum">
              <a:rPr lang="en-US" smtClean="0"/>
              <a:t>‹#›</a:t>
            </a:fld>
            <a:endParaRPr lang="en-US"/>
          </a:p>
        </p:txBody>
      </p:sp>
    </p:spTree>
    <p:extLst>
      <p:ext uri="{BB962C8B-B14F-4D97-AF65-F5344CB8AC3E}">
        <p14:creationId xmlns:p14="http://schemas.microsoft.com/office/powerpoint/2010/main" val="317568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AD5D8-1344-4042-AEFF-F0FB2CBA5F42}" type="datetimeFigureOut">
              <a:rPr lang="en-US" smtClean="0"/>
              <a:t>7/2/2022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6A5E8-8B0F-418B-868C-9B6AD6E15A26}" type="slidenum">
              <a:rPr lang="en-US" smtClean="0"/>
              <a:t>‹#›</a:t>
            </a:fld>
            <a:endParaRPr lang="en-US"/>
          </a:p>
        </p:txBody>
      </p:sp>
    </p:spTree>
    <p:extLst>
      <p:ext uri="{BB962C8B-B14F-4D97-AF65-F5344CB8AC3E}">
        <p14:creationId xmlns:p14="http://schemas.microsoft.com/office/powerpoint/2010/main" val="279150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196407" y="2375664"/>
            <a:ext cx="10265375" cy="2123658"/>
          </a:xfrm>
          <a:prstGeom prst="rect">
            <a:avLst/>
          </a:prstGeom>
          <a:noFill/>
        </p:spPr>
        <p:txBody>
          <a:bodyPr wrap="none" lIns="91440" tIns="45720" rIns="91440" bIns="45720">
            <a:spAutoFit/>
          </a:bodyPr>
          <a:lstStyle/>
          <a:p>
            <a:pPr algn="ctr"/>
            <a:r>
              <a:rPr 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 MỪNG CÁC EM </a:t>
            </a:r>
          </a:p>
          <a:p>
            <a:pPr algn="ctr"/>
            <a:r>
              <a:rPr 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ĐẾN VỚI TIẾT HỌC HÔM NAY</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306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7" presetClass="emph" presetSubtype="0" repeatCount="indefinite" fill="remove" grpId="1" nodeType="afterEffect">
                                  <p:stCondLst>
                                    <p:cond delay="0"/>
                                  </p:stCondLst>
                                  <p:endCondLst>
                                    <p:cond evt="onNext" delay="0">
                                      <p:tgtEl>
                                        <p:sldTgt/>
                                      </p:tgtEl>
                                    </p:cond>
                                  </p:endCondLst>
                                  <p:childTnLst>
                                    <p:animClr clrSpc="rgb" dir="cw">
                                      <p:cBhvr override="childStyle">
                                        <p:cTn id="10" dur="250" autoRev="1" fill="remove"/>
                                        <p:tgtEl>
                                          <p:spTgt spid="4"/>
                                        </p:tgtEl>
                                        <p:attrNameLst>
                                          <p:attrName>style.color</p:attrName>
                                        </p:attrNameLst>
                                      </p:cBhvr>
                                      <p:to>
                                        <a:schemeClr val="bg1"/>
                                      </p:to>
                                    </p:animClr>
                                    <p:animClr clrSpc="rgb" dir="cw">
                                      <p:cBhvr>
                                        <p:cTn id="11" dur="250" autoRev="1" fill="remove"/>
                                        <p:tgtEl>
                                          <p:spTgt spid="4"/>
                                        </p:tgtEl>
                                        <p:attrNameLst>
                                          <p:attrName>fillcolor</p:attrName>
                                        </p:attrNameLst>
                                      </p:cBhvr>
                                      <p:to>
                                        <a:schemeClr val="bg1"/>
                                      </p:to>
                                    </p:animClr>
                                    <p:set>
                                      <p:cBhvr>
                                        <p:cTn id="12" dur="250" autoRev="1" fill="remove"/>
                                        <p:tgtEl>
                                          <p:spTgt spid="4"/>
                                        </p:tgtEl>
                                        <p:attrNameLst>
                                          <p:attrName>fill.type</p:attrName>
                                        </p:attrNameLst>
                                      </p:cBhvr>
                                      <p:to>
                                        <p:strVal val="solid"/>
                                      </p:to>
                                    </p:set>
                                    <p:set>
                                      <p:cBhvr>
                                        <p:cTn id="13"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2635624" y="179303"/>
            <a:ext cx="6920751" cy="896471"/>
          </a:xfrm>
          <a:prstGeom prst="rect">
            <a:avLst/>
          </a:prstGeom>
          <a:blipFill>
            <a:blip r:embed="rId3"/>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Bức</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tranh</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thiên</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nhiên</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lúc</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thu</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sang”</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3016171" y="1075775"/>
            <a:ext cx="6267229" cy="1120588"/>
            <a:chOff x="3016171" y="1685365"/>
            <a:chExt cx="6267229" cy="1120588"/>
          </a:xfrm>
        </p:grpSpPr>
        <p:sp>
          <p:nvSpPr>
            <p:cNvPr id="5" name="Down Arrow 4"/>
            <p:cNvSpPr/>
            <p:nvPr/>
          </p:nvSpPr>
          <p:spPr>
            <a:xfrm>
              <a:off x="5934634" y="1685365"/>
              <a:ext cx="519953" cy="466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191435" y="2151529"/>
              <a:ext cx="6006353" cy="1793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3016171" y="2151529"/>
              <a:ext cx="529813"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753587" y="2160494"/>
              <a:ext cx="529813"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470212" y="2196363"/>
            <a:ext cx="3110747" cy="1434353"/>
          </a:xfrm>
          <a:prstGeom prst="rect">
            <a:avLst/>
          </a:prstGeom>
          <a:blipFill dpi="0" rotWithShape="1">
            <a:blip r:embed="rId4">
              <a:alphaModFix amt="60000"/>
            </a:blip>
            <a:srcRect/>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 </a:t>
            </a:r>
            <a:r>
              <a:rPr lang="vi-VN" sz="2800" b="1" dirty="0">
                <a:solidFill>
                  <a:schemeClr val="accent2">
                    <a:lumMod val="50000"/>
                  </a:schemeClr>
                </a:solidFill>
                <a:latin typeface="+mj-lt"/>
              </a:rPr>
              <a:t>Màu sắc: rực rỡ, đầy sức </a:t>
            </a:r>
            <a:r>
              <a:rPr lang="vi-VN" sz="2800" b="1" dirty="0" smtClean="0">
                <a:solidFill>
                  <a:schemeClr val="accent2">
                    <a:lumMod val="50000"/>
                  </a:schemeClr>
                </a:solidFill>
                <a:latin typeface="+mj-lt"/>
              </a:rPr>
              <a:t>sống</a:t>
            </a:r>
            <a:endParaRPr lang="en-US" sz="2800" b="1" dirty="0">
              <a:solidFill>
                <a:schemeClr val="accent2">
                  <a:lumMod val="50000"/>
                </a:schemeClr>
              </a:solidFill>
              <a:latin typeface="+mj-lt"/>
            </a:endParaRPr>
          </a:p>
        </p:txBody>
      </p:sp>
      <p:sp>
        <p:nvSpPr>
          <p:cNvPr id="13" name="Rectangle 12"/>
          <p:cNvSpPr/>
          <p:nvPr/>
        </p:nvSpPr>
        <p:spPr>
          <a:xfrm>
            <a:off x="7597587" y="2233343"/>
            <a:ext cx="3200402" cy="1397373"/>
          </a:xfrm>
          <a:prstGeom prst="rect">
            <a:avLst/>
          </a:prstGeom>
          <a:blipFill>
            <a:blip r:embed="rId4">
              <a:alphaModFix amt="60000"/>
            </a:blip>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accent2">
                    <a:lumMod val="50000"/>
                  </a:schemeClr>
                </a:solidFill>
                <a:latin typeface="+mj-lt"/>
              </a:rPr>
              <a:t>Âm thanh: sống động, vui </a:t>
            </a:r>
            <a:r>
              <a:rPr lang="vi-VN" sz="2800" b="1" dirty="0" smtClean="0">
                <a:solidFill>
                  <a:schemeClr val="accent2">
                    <a:lumMod val="50000"/>
                  </a:schemeClr>
                </a:solidFill>
                <a:latin typeface="+mj-lt"/>
              </a:rPr>
              <a:t>tư</a:t>
            </a:r>
            <a:r>
              <a:rPr lang="en-US" sz="2800" b="1" dirty="0" err="1" smtClean="0">
                <a:solidFill>
                  <a:schemeClr val="accent2">
                    <a:lumMod val="50000"/>
                  </a:schemeClr>
                </a:solidFill>
                <a:latin typeface="Times New Roman" panose="02020603050405020304" pitchFamily="18" charset="0"/>
                <a:cs typeface="Times New Roman" panose="02020603050405020304" pitchFamily="18" charset="0"/>
              </a:rPr>
              <a:t>ơi</a:t>
            </a:r>
            <a:endParaRPr lang="en-US" sz="2800" b="1"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15" name="Straight Connector 14"/>
          <p:cNvCxnSpPr>
            <a:stCxn id="12" idx="2"/>
          </p:cNvCxnSpPr>
          <p:nvPr/>
        </p:nvCxnSpPr>
        <p:spPr>
          <a:xfrm flipH="1">
            <a:off x="3016171" y="3630716"/>
            <a:ext cx="9415" cy="3675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75818" y="3660221"/>
            <a:ext cx="21970" cy="30479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84094" y="4008354"/>
            <a:ext cx="5592406" cy="1272988"/>
          </a:xfrm>
          <a:prstGeom prst="rect">
            <a:avLst/>
          </a:prstGeom>
          <a:blipFill>
            <a:blip r:embed="rId4">
              <a:alphaModFix amt="60000"/>
            </a:blip>
            <a:tile tx="0" ty="0" sx="100000" sy="100000" flip="none" algn="tl"/>
          </a:blip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mj-lt"/>
            </a:endParaRPr>
          </a:p>
          <a:p>
            <a:pPr algn="ct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a:t>
            </a:r>
            <a:r>
              <a:rPr lang="vi-VN" sz="2400" dirty="0" smtClean="0">
                <a:solidFill>
                  <a:schemeClr val="accent2">
                    <a:lumMod val="50000"/>
                  </a:schemeClr>
                </a:solidFill>
                <a:latin typeface="Times New Roman" panose="02020603050405020304" pitchFamily="18" charset="0"/>
                <a:cs typeface="Times New Roman" panose="02020603050405020304" pitchFamily="18" charset="0"/>
              </a:rPr>
              <a:t>Vàng </a:t>
            </a:r>
            <a:r>
              <a:rPr lang="vi-VN" sz="2400" dirty="0">
                <a:solidFill>
                  <a:schemeClr val="accent2">
                    <a:lumMod val="50000"/>
                  </a:schemeClr>
                </a:solidFill>
                <a:latin typeface="Times New Roman" panose="02020603050405020304" pitchFamily="18" charset="0"/>
                <a:cs typeface="Times New Roman" panose="02020603050405020304" pitchFamily="18" charset="0"/>
              </a:rPr>
              <a:t>như tự nắng tự mưa"; "Tự lòng đất, tự trời xưa nhuộm về"; "Xanh lên đã kiệt sức hè", "Trăng vàng rong chơi".</a:t>
            </a:r>
          </a:p>
          <a:p>
            <a:pPr algn="ctr"/>
            <a:endParaRPr lang="en-US" sz="2400" dirty="0">
              <a:latin typeface="+mj-lt"/>
            </a:endParaRPr>
          </a:p>
        </p:txBody>
      </p:sp>
      <p:sp>
        <p:nvSpPr>
          <p:cNvPr id="18" name="Rectangle 17"/>
          <p:cNvSpPr/>
          <p:nvPr/>
        </p:nvSpPr>
        <p:spPr>
          <a:xfrm>
            <a:off x="6728459" y="3998269"/>
            <a:ext cx="5109882" cy="1239371"/>
          </a:xfrm>
          <a:prstGeom prst="rect">
            <a:avLst/>
          </a:prstGeom>
          <a:blipFill>
            <a:blip r:embed="rId4">
              <a:alphaModFix amt="60000"/>
            </a:blip>
            <a:tile tx="0" ty="0" sx="100000" sy="100000" flip="none" algn="tl"/>
          </a:blip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mj-lt"/>
            </a:endParaRPr>
          </a:p>
          <a:p>
            <a:pPr algn="ctr"/>
            <a:r>
              <a:rPr lang="vi-VN" sz="2400" dirty="0" smtClean="0">
                <a:solidFill>
                  <a:schemeClr val="accent2">
                    <a:lumMod val="50000"/>
                  </a:schemeClr>
                </a:solidFill>
                <a:latin typeface="+mj-lt"/>
              </a:rPr>
              <a:t>"</a:t>
            </a:r>
            <a:r>
              <a:rPr lang="vi-VN" sz="2400" dirty="0">
                <a:solidFill>
                  <a:schemeClr val="accent2">
                    <a:lumMod val="50000"/>
                  </a:schemeClr>
                </a:solidFill>
                <a:latin typeface="+mj-lt"/>
              </a:rPr>
              <a:t>Tiếng chim đầy khoảng ngày xanh sang mùa", "Hồn ve lìa ngàn</a:t>
            </a:r>
            <a:r>
              <a:rPr lang="vi-VN" sz="2400" dirty="0">
                <a:latin typeface="+mj-lt"/>
              </a:rPr>
              <a:t>".</a:t>
            </a:r>
          </a:p>
          <a:p>
            <a:pPr algn="ctr"/>
            <a:endParaRPr lang="en-US" sz="2400" dirty="0">
              <a:latin typeface="+mj-lt"/>
            </a:endParaRPr>
          </a:p>
        </p:txBody>
      </p:sp>
      <p:sp>
        <p:nvSpPr>
          <p:cNvPr id="36" name="Right Arrow 35"/>
          <p:cNvSpPr/>
          <p:nvPr/>
        </p:nvSpPr>
        <p:spPr>
          <a:xfrm>
            <a:off x="484094" y="4788285"/>
            <a:ext cx="11707906" cy="2526915"/>
          </a:xfrm>
          <a:prstGeom prst="rightArrow">
            <a:avLst>
              <a:gd name="adj1" fmla="val 50000"/>
              <a:gd name="adj2" fmla="val 20199"/>
            </a:avLst>
          </a:prstGeom>
          <a:blipFill>
            <a:blip r:embed="rId5">
              <a:alphaModFix amt="6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anose="02020603050405020304" pitchFamily="18" charset="0"/>
              <a:cs typeface="Times New Roman" panose="02020603050405020304" pitchFamily="18" charset="0"/>
              <a:sym typeface="Wingdings" panose="05000000000000000000" pitchFamily="2" charset="2"/>
            </a:endParaRPr>
          </a:p>
          <a:p>
            <a:pPr algn="ct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cs typeface="Times New Roman" panose="02020603050405020304" pitchFamily="18" charset="0"/>
              </a:rPr>
              <a:t>Bức tranh thu sang có sự kết hợp hài hòa giữa màu sắc và âm thanh của bức tranh thiên nhiên. Ta có thể thấy được rõ nét vẻ đẹp của mùa thu với sự sinh động, có hồn và tràn ngập sức sống.</a:t>
            </a:r>
          </a:p>
          <a:p>
            <a:pPr algn="ctr"/>
            <a:endParaRPr lang="en-US" sz="2400" dirty="0"/>
          </a:p>
        </p:txBody>
      </p:sp>
    </p:spTree>
    <p:extLst>
      <p:ext uri="{BB962C8B-B14F-4D97-AF65-F5344CB8AC3E}">
        <p14:creationId xmlns:p14="http://schemas.microsoft.com/office/powerpoint/2010/main" val="1620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80">
                                          <p:stCondLst>
                                            <p:cond delay="0"/>
                                          </p:stCondLst>
                                        </p:cTn>
                                        <p:tgtEl>
                                          <p:spTgt spid="36"/>
                                        </p:tgtEl>
                                      </p:cBhvr>
                                    </p:animEffect>
                                    <p:anim calcmode="lin" valueType="num">
                                      <p:cBhvr>
                                        <p:cTn id="5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6" dur="26">
                                          <p:stCondLst>
                                            <p:cond delay="650"/>
                                          </p:stCondLst>
                                        </p:cTn>
                                        <p:tgtEl>
                                          <p:spTgt spid="36"/>
                                        </p:tgtEl>
                                      </p:cBhvr>
                                      <p:to x="100000" y="60000"/>
                                    </p:animScale>
                                    <p:animScale>
                                      <p:cBhvr>
                                        <p:cTn id="57" dur="166" decel="50000">
                                          <p:stCondLst>
                                            <p:cond delay="676"/>
                                          </p:stCondLst>
                                        </p:cTn>
                                        <p:tgtEl>
                                          <p:spTgt spid="36"/>
                                        </p:tgtEl>
                                      </p:cBhvr>
                                      <p:to x="100000" y="100000"/>
                                    </p:animScale>
                                    <p:animScale>
                                      <p:cBhvr>
                                        <p:cTn id="58" dur="26">
                                          <p:stCondLst>
                                            <p:cond delay="1312"/>
                                          </p:stCondLst>
                                        </p:cTn>
                                        <p:tgtEl>
                                          <p:spTgt spid="36"/>
                                        </p:tgtEl>
                                      </p:cBhvr>
                                      <p:to x="100000" y="80000"/>
                                    </p:animScale>
                                    <p:animScale>
                                      <p:cBhvr>
                                        <p:cTn id="59" dur="166" decel="50000">
                                          <p:stCondLst>
                                            <p:cond delay="1338"/>
                                          </p:stCondLst>
                                        </p:cTn>
                                        <p:tgtEl>
                                          <p:spTgt spid="36"/>
                                        </p:tgtEl>
                                      </p:cBhvr>
                                      <p:to x="100000" y="100000"/>
                                    </p:animScale>
                                    <p:animScale>
                                      <p:cBhvr>
                                        <p:cTn id="60" dur="26">
                                          <p:stCondLst>
                                            <p:cond delay="1642"/>
                                          </p:stCondLst>
                                        </p:cTn>
                                        <p:tgtEl>
                                          <p:spTgt spid="36"/>
                                        </p:tgtEl>
                                      </p:cBhvr>
                                      <p:to x="100000" y="90000"/>
                                    </p:animScale>
                                    <p:animScale>
                                      <p:cBhvr>
                                        <p:cTn id="61" dur="166" decel="50000">
                                          <p:stCondLst>
                                            <p:cond delay="1668"/>
                                          </p:stCondLst>
                                        </p:cTn>
                                        <p:tgtEl>
                                          <p:spTgt spid="36"/>
                                        </p:tgtEl>
                                      </p:cBhvr>
                                      <p:to x="100000" y="100000"/>
                                    </p:animScale>
                                    <p:animScale>
                                      <p:cBhvr>
                                        <p:cTn id="62" dur="26">
                                          <p:stCondLst>
                                            <p:cond delay="1808"/>
                                          </p:stCondLst>
                                        </p:cTn>
                                        <p:tgtEl>
                                          <p:spTgt spid="36"/>
                                        </p:tgtEl>
                                      </p:cBhvr>
                                      <p:to x="100000" y="95000"/>
                                    </p:animScale>
                                    <p:animScale>
                                      <p:cBhvr>
                                        <p:cTn id="63"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7" grpId="0" animBg="1"/>
      <p:bldP spid="18"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2245538" y="919146"/>
            <a:ext cx="8015912" cy="584775"/>
          </a:xfrm>
          <a:prstGeom prst="rect">
            <a:avLst/>
          </a:prstGeom>
        </p:spPr>
        <p:txBody>
          <a:bodyPr wrap="none">
            <a:spAutoFit/>
          </a:bodyPr>
          <a:lstStyle/>
          <a:p>
            <a:r>
              <a:rPr lang="vi-VN" sz="3200" b="1" dirty="0">
                <a:solidFill>
                  <a:srgbClr val="C00000"/>
                </a:solidFill>
                <a:latin typeface="Times New Roman" panose="02020603050405020304" pitchFamily="18" charset="0"/>
                <a:ea typeface="Times New Roman" panose="02020603050405020304" pitchFamily="18" charset="0"/>
              </a:rPr>
              <a:t>2. </a:t>
            </a:r>
            <a:r>
              <a:rPr lang="en-US" sz="3200" b="1" dirty="0" err="1">
                <a:solidFill>
                  <a:srgbClr val="C00000"/>
                </a:solidFill>
                <a:latin typeface="Times New Roman" panose="02020603050405020304" pitchFamily="18" charset="0"/>
                <a:ea typeface="Times New Roman" panose="02020603050405020304" pitchFamily="18" charset="0"/>
              </a:rPr>
              <a:t>Tình</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cảm</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tác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giả</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dành</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cho</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thiên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nhiên</a:t>
            </a:r>
            <a:endParaRPr lang="en-US" sz="3200" dirty="0">
              <a:solidFill>
                <a:srgbClr val="C00000"/>
              </a:solidFill>
            </a:endParaRPr>
          </a:p>
        </p:txBody>
      </p:sp>
      <p:sp>
        <p:nvSpPr>
          <p:cNvPr id="6" name="TextBox 5"/>
          <p:cNvSpPr txBox="1"/>
          <p:nvPr/>
        </p:nvSpPr>
        <p:spPr>
          <a:xfrm>
            <a:off x="5066756" y="194502"/>
            <a:ext cx="4057649"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THU SANG</a:t>
            </a:r>
          </a:p>
          <a:p>
            <a:r>
              <a:rPr lang="en-US" sz="2400" dirty="0" smtClean="0">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Đỗ</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Trọng</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Khơi</a:t>
            </a:r>
            <a:endParaRPr lang="en-US"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4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000" b="1000"/>
          </a:stretch>
        </a:blipFill>
        <a:effectLst/>
      </p:bgPr>
    </p:bg>
    <p:spTree>
      <p:nvGrpSpPr>
        <p:cNvPr id="1" name=""/>
        <p:cNvGrpSpPr/>
        <p:nvPr/>
      </p:nvGrpSpPr>
      <p:grpSpPr>
        <a:xfrm>
          <a:off x="0" y="0"/>
          <a:ext cx="0" cy="0"/>
          <a:chOff x="0" y="0"/>
          <a:chExt cx="0" cy="0"/>
        </a:xfrm>
      </p:grpSpPr>
      <p:sp>
        <p:nvSpPr>
          <p:cNvPr id="4" name="Rounded Rectangle 3"/>
          <p:cNvSpPr/>
          <p:nvPr/>
        </p:nvSpPr>
        <p:spPr>
          <a:xfrm>
            <a:off x="753035" y="510988"/>
            <a:ext cx="7117975" cy="8426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800" dirty="0"/>
          </a:p>
        </p:txBody>
      </p:sp>
      <p:sp>
        <p:nvSpPr>
          <p:cNvPr id="5" name="Rounded Rectangle 4"/>
          <p:cNvSpPr/>
          <p:nvPr/>
        </p:nvSpPr>
        <p:spPr>
          <a:xfrm>
            <a:off x="2635623" y="1962258"/>
            <a:ext cx="6329082" cy="84268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lìa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en-US" sz="2800" dirty="0"/>
          </a:p>
        </p:txBody>
      </p:sp>
      <p:sp>
        <p:nvSpPr>
          <p:cNvPr id="6" name="Rounded Rectangle 5"/>
          <p:cNvSpPr/>
          <p:nvPr/>
        </p:nvSpPr>
        <p:spPr>
          <a:xfrm>
            <a:off x="4719917" y="3179145"/>
            <a:ext cx="6983505" cy="84268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ngậm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58904" y="4396032"/>
            <a:ext cx="11044518" cy="2034660"/>
          </a:xfrm>
          <a:prstGeom prst="rect">
            <a:avLst/>
          </a:prstGeom>
          <a:solidFill>
            <a:schemeClr val="accent4">
              <a:lumMod val="40000"/>
              <a:lumOff val="60000"/>
            </a:schemeClr>
          </a:solidFill>
          <a:ln w="57150">
            <a:solidFill>
              <a:srgbClr val="C00000"/>
            </a:solidFill>
          </a:ln>
        </p:spPr>
        <p:txBody>
          <a:bodyPr wrap="square">
            <a:spAutoFit/>
          </a:bodyPr>
          <a:lstStyle/>
          <a:p>
            <a:pPr algn="just">
              <a:lnSpc>
                <a:spcPct val="115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ngậm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9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4066833" y="2967335"/>
            <a:ext cx="4058355" cy="1200329"/>
          </a:xfrm>
          <a:prstGeom prst="rect">
            <a:avLst/>
          </a:prstGeom>
          <a:noFill/>
        </p:spPr>
        <p:txBody>
          <a:bodyPr wrap="none" lIns="91440" tIns="45720" rIns="91440" bIns="45720">
            <a:spAutoFit/>
          </a:bodyPr>
          <a:lstStyle/>
          <a:p>
            <a:pPr algn="ctr"/>
            <a:r>
              <a:rPr lang="en-US" sz="7200" b="1" dirty="0" smtClean="0">
                <a:ln w="12700" cmpd="sng">
                  <a:solidFill>
                    <a:schemeClr val="accent4"/>
                  </a:solidFill>
                  <a:prstDash val="solid"/>
                </a:ln>
                <a:solidFill>
                  <a:srgbClr val="C00000"/>
                </a:solidFill>
              </a:rPr>
              <a:t>TỔNG KẾT</a:t>
            </a:r>
            <a:endParaRPr lang="en-US" sz="7200" b="1" cap="none" spc="0" dirty="0">
              <a:ln w="12700" cmpd="sng">
                <a:solidFill>
                  <a:schemeClr val="accent4"/>
                </a:solidFill>
                <a:prstDash val="solid"/>
              </a:ln>
              <a:solidFill>
                <a:srgbClr val="C00000"/>
              </a:solidFill>
              <a:effectLst/>
            </a:endParaRPr>
          </a:p>
        </p:txBody>
      </p:sp>
    </p:spTree>
    <p:extLst>
      <p:ext uri="{BB962C8B-B14F-4D97-AF65-F5344CB8AC3E}">
        <p14:creationId xmlns:p14="http://schemas.microsoft.com/office/powerpoint/2010/main" val="38655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1959428" y="2180137"/>
            <a:ext cx="8708573" cy="3970318"/>
          </a:xfrm>
          <a:prstGeom prst="rect">
            <a:avLst/>
          </a:prstGeom>
        </p:spPr>
        <p:txBody>
          <a:bodyPr wrap="square">
            <a:spAutoFit/>
          </a:bodyPr>
          <a:lstStyle/>
          <a:p>
            <a:pPr algn="just"/>
            <a:r>
              <a:rPr lang="vi-VN" sz="2800" b="1" dirty="0" smtClean="0">
                <a:solidFill>
                  <a:srgbClr val="C00000"/>
                </a:solidFill>
                <a:latin typeface="+mj-lt"/>
              </a:rPr>
              <a:t>1. Nghệ thuật</a:t>
            </a:r>
          </a:p>
          <a:p>
            <a:pPr algn="just"/>
            <a:r>
              <a:rPr lang="vi-VN" sz="2800" dirty="0" smtClean="0">
                <a:latin typeface="+mj-lt"/>
              </a:rPr>
              <a:t>- Ngôn ngữ giàu tính biểu cảm</a:t>
            </a:r>
          </a:p>
          <a:p>
            <a:pPr algn="just"/>
            <a:r>
              <a:rPr lang="vi-VN" sz="2800" dirty="0" smtClean="0">
                <a:latin typeface="+mj-lt"/>
              </a:rPr>
              <a:t>- Hình ảnh thơ đầy màu sắc, tượng thanh phong phú</a:t>
            </a:r>
          </a:p>
          <a:p>
            <a:pPr algn="just"/>
            <a:r>
              <a:rPr lang="vi-VN" sz="2800" b="1" dirty="0" smtClean="0">
                <a:solidFill>
                  <a:srgbClr val="C00000"/>
                </a:solidFill>
                <a:latin typeface="+mj-lt"/>
              </a:rPr>
              <a:t>2. Nội dung</a:t>
            </a:r>
          </a:p>
          <a:p>
            <a:pPr algn="just"/>
            <a:r>
              <a:rPr lang="vi-VN" sz="2800" dirty="0" smtClean="0">
                <a:latin typeface="+mj-lt"/>
              </a:rPr>
              <a:t>Bằng việc miêu tả những chuyển biến của thiên nhiên lúc thu sang, tác giả mang đến cho người đọc hình ảnh thiên nhiên tươi đẹp, sống động đồng thời thể hiện tình cảm yêu thương, trân trọng đối với sự hiện hữu của thiên nhiên quanh mình.</a:t>
            </a:r>
            <a:endParaRPr lang="vi-VN" sz="2800" dirty="0">
              <a:latin typeface="+mj-lt"/>
            </a:endParaRPr>
          </a:p>
        </p:txBody>
      </p:sp>
    </p:spTree>
    <p:extLst>
      <p:ext uri="{BB962C8B-B14F-4D97-AF65-F5344CB8AC3E}">
        <p14:creationId xmlns:p14="http://schemas.microsoft.com/office/powerpoint/2010/main" val="31280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p:cTn id="3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240015" y="2922965"/>
            <a:ext cx="5116144" cy="1446550"/>
          </a:xfrm>
          <a:prstGeom prst="rect">
            <a:avLst/>
          </a:prstGeom>
          <a:noFill/>
          <a:ln>
            <a:solidFill>
              <a:srgbClr val="FF000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cap="none" spc="0" dirty="0" smtClean="0">
                <a:ln/>
                <a:solidFill>
                  <a:schemeClr val="accent4"/>
                </a:solidFill>
                <a:effectLst/>
              </a:rPr>
              <a:t>THU SANG</a:t>
            </a:r>
            <a:endParaRPr lang="en-US" sz="8800" b="1" cap="none" spc="0" dirty="0">
              <a:ln/>
              <a:solidFill>
                <a:schemeClr val="accent4"/>
              </a:solidFill>
              <a:effectLst/>
            </a:endParaRPr>
          </a:p>
        </p:txBody>
      </p:sp>
      <p:sp>
        <p:nvSpPr>
          <p:cNvPr id="5" name="Rectangle 4"/>
          <p:cNvSpPr/>
          <p:nvPr/>
        </p:nvSpPr>
        <p:spPr>
          <a:xfrm>
            <a:off x="5798086" y="4740209"/>
            <a:ext cx="3652539" cy="707886"/>
          </a:xfrm>
          <a:prstGeom prst="rect">
            <a:avLst/>
          </a:prstGeom>
          <a:noFill/>
        </p:spPr>
        <p:txBody>
          <a:bodyPr wrap="none" lIns="91440" tIns="45720" rIns="91440" bIns="45720">
            <a:spAutoFit/>
          </a:bodyPr>
          <a:lstStyle/>
          <a:p>
            <a:pPr algn="ctr"/>
            <a:r>
              <a:rPr lang="en-US" sz="4000"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4000"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Đỗ</a:t>
            </a:r>
            <a:r>
              <a:rPr lang="en-US" sz="4000"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Trọng</a:t>
            </a:r>
            <a:r>
              <a:rPr lang="en-US" sz="4000"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Khơi</a:t>
            </a:r>
            <a:r>
              <a:rPr lang="en-US" sz="4000"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0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676354" y="1845066"/>
            <a:ext cx="5041765" cy="769441"/>
          </a:xfrm>
          <a:prstGeom prst="rect">
            <a:avLst/>
          </a:prstGeom>
          <a:noFill/>
        </p:spPr>
        <p:txBody>
          <a:bodyPr wrap="none" lIns="91440" tIns="45720" rIns="91440" bIns="45720">
            <a:spAutoFit/>
          </a:bodyPr>
          <a:lstStyle/>
          <a:p>
            <a:pPr algn="ctr"/>
            <a:r>
              <a:rPr lang="en-US" sz="4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4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sz="4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nối</a:t>
            </a:r>
            <a:r>
              <a:rPr lang="en-US" sz="4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4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điểm</a:t>
            </a:r>
            <a:endParaRPr lang="en-US" sz="4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2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992664" y="2781598"/>
            <a:ext cx="10749609" cy="1107996"/>
          </a:xfrm>
          <a:prstGeom prst="rect">
            <a:avLst/>
          </a:prstGeom>
          <a:noFill/>
        </p:spPr>
        <p:txBody>
          <a:bodyPr wrap="none" lIns="91440" tIns="45720" rIns="91440" bIns="45720">
            <a:spAutoFit/>
          </a:bodyPr>
          <a:lstStyle/>
          <a:p>
            <a:pPr algn="ctr"/>
            <a:r>
              <a:rPr lang="en-US" sz="6600" b="1" cap="none" spc="0" dirty="0" smtClean="0">
                <a:ln w="12700" cmpd="sng">
                  <a:solidFill>
                    <a:schemeClr val="accent4"/>
                  </a:solidFill>
                  <a:prstDash val="solid"/>
                </a:ln>
                <a:solidFill>
                  <a:srgbClr val="FF0000"/>
                </a:solidFill>
                <a:effectLst/>
              </a:rPr>
              <a:t>TRẢI NGHIỆM CÙNG VĂN BẢN</a:t>
            </a:r>
            <a:endParaRPr lang="en-US" sz="66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17443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392381" y="824107"/>
            <a:ext cx="7079717" cy="6001643"/>
          </a:xfrm>
          <a:prstGeom prst="rect">
            <a:avLst/>
          </a:prstGeom>
        </p:spPr>
        <p:txBody>
          <a:bodyPr wrap="square">
            <a:spAutoFit/>
          </a:bodyPr>
          <a:lstStyle/>
          <a:p>
            <a:pPr algn="just"/>
            <a:r>
              <a:rPr lang="vi-VN" sz="3200" b="1" dirty="0" smtClean="0">
                <a:solidFill>
                  <a:srgbClr val="C00000"/>
                </a:solidFill>
                <a:latin typeface="+mj-lt"/>
              </a:rPr>
              <a:t>1. Tác giả</a:t>
            </a:r>
          </a:p>
          <a:p>
            <a:pPr algn="just"/>
            <a:r>
              <a:rPr lang="vi-VN" sz="3200" dirty="0" smtClean="0">
                <a:latin typeface="+mj-lt"/>
              </a:rPr>
              <a:t> </a:t>
            </a:r>
            <a:r>
              <a:rPr lang="vi-VN" sz="3200" dirty="0" smtClean="0">
                <a:solidFill>
                  <a:srgbClr val="002060"/>
                </a:solidFill>
                <a:latin typeface="+mj-lt"/>
              </a:rPr>
              <a:t>- Đỗ Trọng Khơi (1960) tên thật là Đỗ Xuân Khơi</a:t>
            </a:r>
          </a:p>
          <a:p>
            <a:pPr algn="just"/>
            <a:r>
              <a:rPr lang="vi-VN" sz="3200" dirty="0" smtClean="0">
                <a:solidFill>
                  <a:srgbClr val="002060"/>
                </a:solidFill>
                <a:latin typeface="+mj-lt"/>
              </a:rPr>
              <a:t>- Quê quán: làng Trần Xá, xã Văn Cẩm, huyện Hưng Hà (Thái Bình)</a:t>
            </a:r>
          </a:p>
          <a:p>
            <a:pPr algn="just"/>
            <a:r>
              <a:rPr lang="en-US" sz="3200" dirty="0" smtClean="0">
                <a:solidFill>
                  <a:srgbClr val="002060"/>
                </a:solidFill>
                <a:latin typeface="+mj-lt"/>
              </a:rPr>
              <a:t>- </a:t>
            </a:r>
            <a:r>
              <a:rPr lang="en-US" sz="3200" dirty="0" err="1" smtClean="0">
                <a:solidFill>
                  <a:srgbClr val="002060"/>
                </a:solidFill>
                <a:latin typeface="Times New Roman" panose="02020603050405020304" pitchFamily="18" charset="0"/>
                <a:cs typeface="Times New Roman" panose="02020603050405020304" pitchFamily="18" charset="0"/>
              </a:rPr>
              <a:t>Ông</a:t>
            </a:r>
            <a:r>
              <a:rPr lang="en-US" sz="3200" dirty="0" smtClean="0">
                <a:solidFill>
                  <a:srgbClr val="002060"/>
                </a:solidFill>
                <a:latin typeface="+mj-lt"/>
              </a:rPr>
              <a:t> </a:t>
            </a:r>
            <a:r>
              <a:rPr lang="vi-VN" sz="3200" dirty="0" smtClean="0">
                <a:solidFill>
                  <a:srgbClr val="002060"/>
                </a:solidFill>
                <a:latin typeface="+mj-lt"/>
              </a:rPr>
              <a:t>bắt đầu sáng tác truyện, thơ, ca khúc từ cuối những năm 1980.</a:t>
            </a:r>
          </a:p>
          <a:p>
            <a:pPr algn="just"/>
            <a:r>
              <a:rPr lang="vi-VN" sz="3200" dirty="0" smtClean="0">
                <a:solidFill>
                  <a:srgbClr val="002060"/>
                </a:solidFill>
                <a:latin typeface="+mj-lt"/>
              </a:rPr>
              <a:t>- Ông đã có hàng chục tác phẩm thơ văn viết về hình tượng người chiến sĩ và các thể tài khác đăng trên các ấn phẩm của Bác Quân đội nhân dân, Tạp chí Văn nghệ Quân đội</a:t>
            </a:r>
          </a:p>
        </p:txBody>
      </p:sp>
      <p:pic>
        <p:nvPicPr>
          <p:cNvPr id="1027" name="Picture 3" descr="ĐỖ TRỌNG KHƠI BÌNH BÀI THƠ “CỎ MAY TRÊN SÂN THƯỢNG” | Hội Ngộ Văn C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098" y="1264070"/>
            <a:ext cx="3853542" cy="5095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38946" y="75216"/>
            <a:ext cx="4057649"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THU SANG</a:t>
            </a:r>
          </a:p>
          <a:p>
            <a:r>
              <a:rPr lang="en-US" sz="2400" dirty="0" smtClean="0">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Đỗ</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Trọng</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Khơi</a:t>
            </a:r>
            <a:endParaRPr lang="en-US"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8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1" end="1"/>
                                            </p:txEl>
                                          </p:spTgt>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6">
                                            <p:txEl>
                                              <p:pRg st="3" end="3"/>
                                            </p:txEl>
                                          </p:spTgt>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p:cTn id="3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27177" y="1284360"/>
            <a:ext cx="6866709" cy="1077218"/>
          </a:xfrm>
          <a:prstGeom prst="rect">
            <a:avLst/>
          </a:prstGeom>
        </p:spPr>
        <p:txBody>
          <a:bodyPr wrap="square">
            <a:spAutoFit/>
          </a:bodyPr>
          <a:lstStyle/>
          <a:p>
            <a:r>
              <a:rPr lang="vi-VN" sz="3200" b="1" dirty="0" smtClean="0">
                <a:solidFill>
                  <a:srgbClr val="C00000"/>
                </a:solidFill>
                <a:latin typeface="+mj-lt"/>
              </a:rPr>
              <a:t>2. Tác phẩm</a:t>
            </a:r>
          </a:p>
          <a:p>
            <a:r>
              <a:rPr lang="vi-VN" sz="3200" b="1" dirty="0" smtClean="0">
                <a:solidFill>
                  <a:srgbClr val="002060"/>
                </a:solidFill>
                <a:latin typeface="+mj-lt"/>
              </a:rPr>
              <a:t>a. Đọc</a:t>
            </a:r>
          </a:p>
        </p:txBody>
      </p:sp>
      <p:sp>
        <p:nvSpPr>
          <p:cNvPr id="5" name="TextBox 4"/>
          <p:cNvSpPr txBox="1"/>
          <p:nvPr/>
        </p:nvSpPr>
        <p:spPr>
          <a:xfrm>
            <a:off x="5066756" y="194502"/>
            <a:ext cx="4057649"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THU SANG</a:t>
            </a:r>
          </a:p>
          <a:p>
            <a:r>
              <a:rPr lang="en-US" sz="2400" dirty="0" smtClean="0">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Đỗ</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Trọng</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Khơi</a:t>
            </a:r>
            <a:endParaRPr lang="en-US"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22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2079812" y="282154"/>
            <a:ext cx="8480611" cy="6186309"/>
          </a:xfrm>
          <a:prstGeom prst="rect">
            <a:avLst/>
          </a:prstGeom>
          <a:blipFill>
            <a:blip r:embed="rId3"/>
            <a:stretch>
              <a:fillRect/>
            </a:stretch>
          </a:blipFill>
        </p:spPr>
        <p:txBody>
          <a:bodyPr wrap="square">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THU SANG</a:t>
            </a:r>
          </a:p>
          <a:p>
            <a:pPr algn="ctr"/>
            <a:r>
              <a:rPr lang="en-US" sz="3600" dirty="0" err="1" smtClean="0">
                <a:solidFill>
                  <a:srgbClr val="0070C0"/>
                </a:solidFill>
                <a:latin typeface="Times New Roman" panose="02020603050405020304" pitchFamily="18" charset="0"/>
                <a:cs typeface="Times New Roman" panose="02020603050405020304" pitchFamily="18" charset="0"/>
              </a:rPr>
              <a:t>Đã</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tràn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ngân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nỗi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mong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manh</a:t>
            </a:r>
            <a:r>
              <a:rPr lang="en-US" sz="3600" dirty="0" smtClean="0">
                <a:solidFill>
                  <a:srgbClr val="0070C0"/>
                </a:solidFill>
                <a:latin typeface="Times New Roman" panose="02020603050405020304" pitchFamily="18" charset="0"/>
                <a:cs typeface="Times New Roman" panose="02020603050405020304" pitchFamily="18" charset="0"/>
              </a:rPr>
              <a:t> </a:t>
            </a:r>
          </a:p>
          <a:p>
            <a:pPr algn="ctr"/>
            <a:r>
              <a:rPr lang="en-US" sz="3600" dirty="0" err="1" smtClean="0">
                <a:solidFill>
                  <a:srgbClr val="0070C0"/>
                </a:solidFill>
                <a:latin typeface="Times New Roman" panose="02020603050405020304" pitchFamily="18" charset="0"/>
                <a:cs typeface="Times New Roman" panose="02020603050405020304" pitchFamily="18" charset="0"/>
              </a:rPr>
              <a:t>Tiếng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chim</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đầy</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khoảng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ngày</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xanh</a:t>
            </a:r>
            <a:r>
              <a:rPr lang="en-US" sz="3600" dirty="0" smtClean="0">
                <a:solidFill>
                  <a:srgbClr val="0070C0"/>
                </a:solidFill>
                <a:latin typeface="Times New Roman" panose="02020603050405020304" pitchFamily="18" charset="0"/>
                <a:cs typeface="Times New Roman" panose="02020603050405020304" pitchFamily="18" charset="0"/>
              </a:rPr>
              <a:t> sang </a:t>
            </a:r>
            <a:r>
              <a:rPr lang="en-US" sz="3600" dirty="0" err="1" smtClean="0">
                <a:solidFill>
                  <a:srgbClr val="0070C0"/>
                </a:solidFill>
                <a:latin typeface="Times New Roman" panose="02020603050405020304" pitchFamily="18" charset="0"/>
                <a:cs typeface="Times New Roman" panose="02020603050405020304" pitchFamily="18" charset="0"/>
              </a:rPr>
              <a:t>mùa</a:t>
            </a:r>
            <a:r>
              <a:rPr lang="en-US" sz="3600" dirty="0" smtClean="0">
                <a:solidFill>
                  <a:srgbClr val="0070C0"/>
                </a:solidFill>
                <a:latin typeface="Times New Roman" panose="02020603050405020304" pitchFamily="18" charset="0"/>
                <a:cs typeface="Times New Roman" panose="02020603050405020304" pitchFamily="18" charset="0"/>
              </a:rPr>
              <a:t> </a:t>
            </a:r>
          </a:p>
          <a:p>
            <a:pPr algn="ctr"/>
            <a:r>
              <a:rPr lang="en-US" sz="3600" dirty="0" err="1" smtClean="0">
                <a:solidFill>
                  <a:srgbClr val="0070C0"/>
                </a:solidFill>
                <a:latin typeface="Times New Roman" panose="02020603050405020304" pitchFamily="18" charset="0"/>
                <a:cs typeface="Times New Roman" panose="02020603050405020304" pitchFamily="18" charset="0"/>
              </a:rPr>
              <a:t>Vàng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như</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tự</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nắng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tự</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mưa</a:t>
            </a:r>
            <a:endParaRPr lang="en-US" sz="3600" dirty="0" smtClean="0">
              <a:solidFill>
                <a:srgbClr val="0070C0"/>
              </a:solidFill>
              <a:latin typeface="Times New Roman" panose="02020603050405020304" pitchFamily="18" charset="0"/>
              <a:cs typeface="Times New Roman" panose="02020603050405020304" pitchFamily="18" charset="0"/>
            </a:endParaRPr>
          </a:p>
          <a:p>
            <a:pPr algn="ctr"/>
            <a:r>
              <a:rPr lang="en-US" sz="3600" dirty="0" err="1" smtClean="0">
                <a:solidFill>
                  <a:srgbClr val="0070C0"/>
                </a:solidFill>
                <a:latin typeface="Times New Roman" panose="02020603050405020304" pitchFamily="18" charset="0"/>
                <a:cs typeface="Times New Roman" panose="02020603050405020304" pitchFamily="18" charset="0"/>
              </a:rPr>
              <a:t>Tự</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lòng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đất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tự</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trời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xưa</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nhuộm</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về</a:t>
            </a:r>
            <a:r>
              <a:rPr lang="en-US" sz="3600" dirty="0" smtClean="0">
                <a:solidFill>
                  <a:srgbClr val="0070C0"/>
                </a:solidFill>
                <a:latin typeface="Times New Roman" panose="02020603050405020304" pitchFamily="18" charset="0"/>
                <a:cs typeface="Times New Roman" panose="02020603050405020304" pitchFamily="18" charset="0"/>
              </a:rPr>
              <a:t> </a:t>
            </a:r>
          </a:p>
          <a:p>
            <a:pPr algn="ctr"/>
            <a:r>
              <a:rPr lang="en-US" sz="3600" dirty="0" err="1" smtClean="0">
                <a:solidFill>
                  <a:srgbClr val="0070C0"/>
                </a:solidFill>
                <a:latin typeface="Times New Roman" panose="02020603050405020304" pitchFamily="18" charset="0"/>
                <a:cs typeface="Times New Roman" panose="02020603050405020304" pitchFamily="18" charset="0"/>
              </a:rPr>
              <a:t>Xanh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lên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đã</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kiệt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sức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hè</a:t>
            </a:r>
            <a:r>
              <a:rPr lang="en-US" sz="3600" dirty="0" smtClean="0">
                <a:solidFill>
                  <a:srgbClr val="0070C0"/>
                </a:solidFill>
                <a:latin typeface="Times New Roman" panose="02020603050405020304" pitchFamily="18" charset="0"/>
                <a:cs typeface="Times New Roman" panose="02020603050405020304" pitchFamily="18" charset="0"/>
              </a:rPr>
              <a:t> </a:t>
            </a:r>
          </a:p>
          <a:p>
            <a:pPr algn="ctr"/>
            <a:r>
              <a:rPr lang="en-US" sz="3600" dirty="0" err="1" smtClean="0">
                <a:solidFill>
                  <a:srgbClr val="0070C0"/>
                </a:solidFill>
                <a:latin typeface="Times New Roman" panose="02020603050405020304" pitchFamily="18" charset="0"/>
                <a:cs typeface="Times New Roman" panose="02020603050405020304" pitchFamily="18" charset="0"/>
              </a:rPr>
              <a:t>Nắng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nóng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theo</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lối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hòn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ve</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lìa</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ngàn</a:t>
            </a:r>
            <a:endParaRPr lang="en-US" sz="3600" dirty="0" smtClean="0">
              <a:solidFill>
                <a:srgbClr val="0070C0"/>
              </a:solidFill>
              <a:latin typeface="Times New Roman" panose="02020603050405020304" pitchFamily="18" charset="0"/>
              <a:cs typeface="Times New Roman" panose="02020603050405020304" pitchFamily="18" charset="0"/>
            </a:endParaRPr>
          </a:p>
          <a:p>
            <a:pPr algn="ct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Vườn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chiều</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rộn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lá</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thu</a:t>
            </a:r>
            <a:r>
              <a:rPr lang="en-US" sz="3600" dirty="0" smtClean="0">
                <a:solidFill>
                  <a:srgbClr val="0070C0"/>
                </a:solidFill>
                <a:latin typeface="Times New Roman" panose="02020603050405020304" pitchFamily="18" charset="0"/>
                <a:cs typeface="Times New Roman" panose="02020603050405020304" pitchFamily="18" charset="0"/>
              </a:rPr>
              <a:t> sang</a:t>
            </a:r>
          </a:p>
          <a:p>
            <a:pPr algn="ct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Heo</a:t>
            </a:r>
            <a:r>
              <a:rPr lang="en-US" sz="3600" dirty="0" smtClean="0">
                <a:solidFill>
                  <a:srgbClr val="0070C0"/>
                </a:solidFill>
                <a:latin typeface="Times New Roman" panose="02020603050405020304" pitchFamily="18" charset="0"/>
                <a:cs typeface="Times New Roman" panose="02020603050405020304" pitchFamily="18" charset="0"/>
              </a:rPr>
              <a:t> may </a:t>
            </a:r>
            <a:r>
              <a:rPr lang="en-US" sz="3600" dirty="0" err="1" smtClean="0">
                <a:solidFill>
                  <a:srgbClr val="0070C0"/>
                </a:solidFill>
                <a:latin typeface="Times New Roman" panose="02020603050405020304" pitchFamily="18" charset="0"/>
                <a:cs typeface="Times New Roman" panose="02020603050405020304" pitchFamily="18" charset="0"/>
              </a:rPr>
              <a:t>ngắm</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mảnh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trăng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vàng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rong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chơi</a:t>
            </a:r>
            <a:r>
              <a:rPr lang="en-US" sz="3600" dirty="0" smtClean="0">
                <a:solidFill>
                  <a:srgbClr val="0070C0"/>
                </a:solidFill>
                <a:latin typeface="Times New Roman" panose="02020603050405020304" pitchFamily="18" charset="0"/>
                <a:cs typeface="Times New Roman" panose="02020603050405020304" pitchFamily="18" charset="0"/>
              </a:rPr>
              <a:t>.</a:t>
            </a:r>
          </a:p>
          <a:p>
            <a:pPr algn="ctr"/>
            <a:r>
              <a:rPr lang="en-US" sz="3600" i="1" dirty="0" smtClean="0">
                <a:solidFill>
                  <a:srgbClr val="0070C0"/>
                </a:solidFill>
                <a:latin typeface="Times New Roman" panose="02020603050405020304" pitchFamily="18" charset="0"/>
                <a:cs typeface="Times New Roman" panose="02020603050405020304" pitchFamily="18" charset="0"/>
              </a:rPr>
              <a:t>                                   (In </a:t>
            </a:r>
            <a:r>
              <a:rPr lang="en-US" sz="3600" i="1" dirty="0" err="1" smtClean="0">
                <a:solidFill>
                  <a:srgbClr val="0070C0"/>
                </a:solidFill>
                <a:latin typeface="Times New Roman" panose="02020603050405020304" pitchFamily="18" charset="0"/>
                <a:cs typeface="Times New Roman" panose="02020603050405020304" pitchFamily="18" charset="0"/>
              </a:rPr>
              <a:t>trong</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tuyển</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tập</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thơ</a:t>
            </a:r>
            <a:r>
              <a:rPr lang="en-US" sz="3600" i="1" dirty="0" smtClean="0">
                <a:solidFill>
                  <a:srgbClr val="0070C0"/>
                </a:solidFill>
                <a:latin typeface="Times New Roman" panose="02020603050405020304" pitchFamily="18" charset="0"/>
                <a:cs typeface="Times New Roman" panose="02020603050405020304" pitchFamily="18" charset="0"/>
              </a:rPr>
              <a:t> 1975-2000, NXB </a:t>
            </a:r>
            <a:r>
              <a:rPr lang="en-US" sz="3600" i="1" dirty="0" err="1" smtClean="0">
                <a:solidFill>
                  <a:srgbClr val="0070C0"/>
                </a:solidFill>
                <a:latin typeface="Times New Roman" panose="02020603050405020304" pitchFamily="18" charset="0"/>
                <a:cs typeface="Times New Roman" panose="02020603050405020304" pitchFamily="18" charset="0"/>
              </a:rPr>
              <a:t>Văn</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học</a:t>
            </a:r>
            <a:r>
              <a:rPr lang="en-US" sz="3600" i="1" dirty="0" smtClean="0">
                <a:solidFill>
                  <a:srgbClr val="0070C0"/>
                </a:solidFill>
                <a:latin typeface="Times New Roman" panose="02020603050405020304" pitchFamily="18" charset="0"/>
                <a:cs typeface="Times New Roman" panose="02020603050405020304" pitchFamily="18" charset="0"/>
              </a:rPr>
              <a:t>, 2001)</a:t>
            </a:r>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0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788124" y="2102507"/>
            <a:ext cx="8336281" cy="2554545"/>
          </a:xfrm>
          <a:prstGeom prst="rect">
            <a:avLst/>
          </a:prstGeom>
        </p:spPr>
        <p:txBody>
          <a:bodyPr wrap="square">
            <a:spAutoFit/>
          </a:bodyPr>
          <a:lstStyle/>
          <a:p>
            <a:r>
              <a:rPr lang="vi-VN" sz="3200" b="1" dirty="0" smtClean="0">
                <a:solidFill>
                  <a:srgbClr val="C00000"/>
                </a:solidFill>
                <a:latin typeface="+mj-lt"/>
              </a:rPr>
              <a:t>2. Tác phẩm</a:t>
            </a:r>
          </a:p>
          <a:p>
            <a:r>
              <a:rPr lang="vi-VN" sz="3200" b="1" dirty="0" smtClean="0">
                <a:solidFill>
                  <a:srgbClr val="002060"/>
                </a:solidFill>
                <a:latin typeface="+mj-lt"/>
              </a:rPr>
              <a:t>a. Đọc</a:t>
            </a:r>
          </a:p>
          <a:p>
            <a:r>
              <a:rPr lang="vi-VN" sz="3200" b="1" dirty="0" smtClean="0">
                <a:solidFill>
                  <a:srgbClr val="002060"/>
                </a:solidFill>
                <a:latin typeface="+mj-lt"/>
              </a:rPr>
              <a:t>b. Xuất xứ</a:t>
            </a:r>
          </a:p>
          <a:p>
            <a:r>
              <a:rPr lang="vi-VN" sz="3200" dirty="0" smtClean="0">
                <a:solidFill>
                  <a:srgbClr val="002060"/>
                </a:solidFill>
                <a:latin typeface="+mj-lt"/>
              </a:rPr>
              <a:t>In trong Tuyển tập thơ Việt Nam 1975-2000 </a:t>
            </a:r>
          </a:p>
          <a:p>
            <a:r>
              <a:rPr lang="vi-VN" sz="3200" b="1" dirty="0" smtClean="0">
                <a:solidFill>
                  <a:srgbClr val="002060"/>
                </a:solidFill>
                <a:latin typeface="+mj-lt"/>
              </a:rPr>
              <a:t>c. Thể loại: </a:t>
            </a:r>
            <a:r>
              <a:rPr lang="vi-VN" sz="3200" dirty="0" smtClean="0">
                <a:solidFill>
                  <a:srgbClr val="002060"/>
                </a:solidFill>
                <a:latin typeface="+mj-lt"/>
              </a:rPr>
              <a:t>thơ lục bát</a:t>
            </a:r>
            <a:endParaRPr lang="vi-VN" sz="3200" dirty="0" smtClean="0">
              <a:solidFill>
                <a:srgbClr val="002060"/>
              </a:solidFill>
              <a:latin typeface="+mj-lt"/>
            </a:endParaRPr>
          </a:p>
        </p:txBody>
      </p:sp>
      <p:sp>
        <p:nvSpPr>
          <p:cNvPr id="5" name="TextBox 4"/>
          <p:cNvSpPr txBox="1"/>
          <p:nvPr/>
        </p:nvSpPr>
        <p:spPr>
          <a:xfrm>
            <a:off x="5066756" y="194502"/>
            <a:ext cx="4057649"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THU SANG</a:t>
            </a:r>
          </a:p>
          <a:p>
            <a:r>
              <a:rPr lang="en-US" sz="2400" dirty="0" smtClean="0">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Đỗ</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Trọng</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Khơi</a:t>
            </a:r>
            <a:endParaRPr lang="en-US"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0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576645" y="2967335"/>
            <a:ext cx="7038722" cy="1015663"/>
          </a:xfrm>
          <a:prstGeom prst="rect">
            <a:avLst/>
          </a:prstGeom>
          <a:noFill/>
        </p:spPr>
        <p:txBody>
          <a:bodyPr wrap="none" lIns="91440" tIns="45720" rIns="91440" bIns="45720">
            <a:spAutoFit/>
          </a:bodyPr>
          <a:lstStyle/>
          <a:p>
            <a:pPr algn="ctr"/>
            <a:r>
              <a:rPr lang="en-US" sz="6000" b="1" dirty="0" smtClean="0">
                <a:ln w="12700" cmpd="sng">
                  <a:solidFill>
                    <a:schemeClr val="accent4"/>
                  </a:solidFill>
                  <a:prstDash val="solid"/>
                </a:ln>
                <a:solidFill>
                  <a:srgbClr val="FF0000"/>
                </a:solidFill>
              </a:rPr>
              <a:t>ĐỌC – HIỂU </a:t>
            </a:r>
            <a:r>
              <a:rPr lang="en-US" sz="6000" b="1" cap="none" spc="0" dirty="0" smtClean="0">
                <a:ln w="12700" cmpd="sng">
                  <a:solidFill>
                    <a:schemeClr val="accent4"/>
                  </a:solidFill>
                  <a:prstDash val="solid"/>
                </a:ln>
                <a:solidFill>
                  <a:srgbClr val="FF0000"/>
                </a:solidFill>
                <a:effectLst/>
              </a:rPr>
              <a:t>VĂN BẢN</a:t>
            </a:r>
            <a:endParaRPr lang="en-US" sz="60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22756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865990" y="989949"/>
            <a:ext cx="7085594" cy="584775"/>
          </a:xfrm>
          <a:prstGeom prst="rect">
            <a:avLst/>
          </a:prstGeom>
        </p:spPr>
        <p:txBody>
          <a:bodyPr wrap="none">
            <a:spAutoFit/>
          </a:bodyPr>
          <a:lstStyle/>
          <a:p>
            <a:r>
              <a:rPr lang="vi-VN"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Bức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tranh</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thiên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nhiên</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lúc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thu</a:t>
            </a:r>
            <a:r>
              <a:rPr lang="en-US" sz="3200" b="1" dirty="0">
                <a:solidFill>
                  <a:srgbClr val="C00000"/>
                </a:solidFill>
                <a:latin typeface="Times New Roman" panose="02020603050405020304" pitchFamily="18" charset="0"/>
                <a:ea typeface="Times New Roman" panose="02020603050405020304" pitchFamily="18" charset="0"/>
              </a:rPr>
              <a:t> sang”</a:t>
            </a:r>
            <a:endParaRPr lang="en-US" sz="3200" dirty="0">
              <a:solidFill>
                <a:srgbClr val="C00000"/>
              </a:solidFill>
            </a:endParaRPr>
          </a:p>
        </p:txBody>
      </p:sp>
      <p:sp>
        <p:nvSpPr>
          <p:cNvPr id="6" name="TextBox 5"/>
          <p:cNvSpPr txBox="1"/>
          <p:nvPr/>
        </p:nvSpPr>
        <p:spPr>
          <a:xfrm>
            <a:off x="5066756" y="194502"/>
            <a:ext cx="4057649"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THU SANG</a:t>
            </a:r>
          </a:p>
          <a:p>
            <a:r>
              <a:rPr lang="en-US" sz="2400" dirty="0" smtClean="0">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Đỗ</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Trọng</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Khơi</a:t>
            </a:r>
            <a:endParaRPr lang="en-US"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7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566</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2022-07-02T16:15:55Z</dcterms:created>
  <dcterms:modified xsi:type="dcterms:W3CDTF">2022-07-03T13:59:31Z</dcterms:modified>
</cp:coreProperties>
</file>