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69" r:id="rId5"/>
    <p:sldId id="270" r:id="rId6"/>
    <p:sldId id="280" r:id="rId7"/>
    <p:sldId id="281" r:id="rId8"/>
    <p:sldId id="283" r:id="rId9"/>
    <p:sldId id="28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30"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2189840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1245431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368869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28961712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220864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3693787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1584930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2858452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3426173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277607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4EC67E-B3A9-4C5C-8F64-23B1D8CEC138}" type="datetimeFigureOut">
              <a:rPr lang="en-US" smtClean="0"/>
              <a:pPr/>
              <a:t>10/15/2022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6EFA3-A202-4123-8209-6A533A2657D1}" type="slidenum">
              <a:rPr lang="en-US" smtClean="0"/>
              <a:pPr/>
              <a:t>‹#›</a:t>
            </a:fld>
            <a:endParaRPr lang="en-US"/>
          </a:p>
        </p:txBody>
      </p:sp>
    </p:spTree>
    <p:extLst>
      <p:ext uri="{BB962C8B-B14F-4D97-AF65-F5344CB8AC3E}">
        <p14:creationId xmlns:p14="http://schemas.microsoft.com/office/powerpoint/2010/main" val="3607194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7"/>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4EC67E-B3A9-4C5C-8F64-23B1D8CEC138}" type="datetimeFigureOut">
              <a:rPr lang="en-US" smtClean="0"/>
              <a:pPr/>
              <a:t>10/15/2022</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56EFA3-A202-4123-8209-6A533A2657D1}" type="slidenum">
              <a:rPr lang="en-US" smtClean="0"/>
              <a:pPr/>
              <a:t>‹#›</a:t>
            </a:fld>
            <a:endParaRPr lang="en-US"/>
          </a:p>
        </p:txBody>
      </p:sp>
    </p:spTree>
    <p:extLst>
      <p:ext uri="{BB962C8B-B14F-4D97-AF65-F5344CB8AC3E}">
        <p14:creationId xmlns:p14="http://schemas.microsoft.com/office/powerpoint/2010/main" val="317267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 Type="http://schemas.openxmlformats.org/officeDocument/2006/relationships/slideLayout" Target="../slideLayouts/slideLayout7.xml"/><Relationship Id="rId16" Type="http://schemas.openxmlformats.org/officeDocument/2006/relationships/image" Target="../media/image10.wmf"/><Relationship Id="rId20" Type="http://schemas.openxmlformats.org/officeDocument/2006/relationships/image" Target="../media/image12.png"/><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19" Type="http://schemas.openxmlformats.org/officeDocument/2006/relationships/image" Target="../media/image3.png"/><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17.emf"/><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8.png"/><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lstStyle/>
          <a:p>
            <a:r>
              <a:rPr lang="en-US" b="1" smtClean="0">
                <a:solidFill>
                  <a:schemeClr val="bg1"/>
                </a:solidFill>
              </a:rPr>
              <a:t>GIẢI PHÁP</a:t>
            </a:r>
            <a:endParaRPr lang="en-US" b="1">
              <a:solidFill>
                <a:schemeClr val="bg1"/>
              </a:solidFill>
            </a:endParaRPr>
          </a:p>
        </p:txBody>
      </p:sp>
      <p:sp>
        <p:nvSpPr>
          <p:cNvPr id="5" name="Content Placeholder 4"/>
          <p:cNvSpPr>
            <a:spLocks noGrp="1"/>
          </p:cNvSpPr>
          <p:nvPr>
            <p:ph idx="1"/>
          </p:nvPr>
        </p:nvSpPr>
        <p:spPr/>
        <p:style>
          <a:lnRef idx="2">
            <a:schemeClr val="accent4"/>
          </a:lnRef>
          <a:fillRef idx="1">
            <a:schemeClr val="lt1"/>
          </a:fillRef>
          <a:effectRef idx="0">
            <a:schemeClr val="accent4"/>
          </a:effectRef>
          <a:fontRef idx="minor">
            <a:schemeClr val="dk1"/>
          </a:fontRef>
        </p:style>
        <p:txBody>
          <a:bodyPr/>
          <a:lstStyle/>
          <a:p>
            <a:pPr marL="0" indent="0" algn="ctr">
              <a:buNone/>
            </a:pPr>
            <a:r>
              <a:rPr lang="en-US" dirty="0" smtClean="0">
                <a:solidFill>
                  <a:srgbClr val="7030A0"/>
                </a:solidFill>
                <a:latin typeface="Arial" pitchFamily="34" charset="0"/>
                <a:cs typeface="Arial" pitchFamily="34" charset="0"/>
              </a:rPr>
              <a:t>PHÁT TRIỂN TƯ DUY HỌC SINH</a:t>
            </a:r>
          </a:p>
          <a:p>
            <a:pPr marL="0" indent="0" algn="ctr">
              <a:buNone/>
            </a:pPr>
            <a:r>
              <a:rPr lang="en-US" dirty="0" smtClean="0">
                <a:solidFill>
                  <a:srgbClr val="7030A0"/>
                </a:solidFill>
                <a:latin typeface="Arial" pitchFamily="34" charset="0"/>
                <a:cs typeface="Arial" pitchFamily="34" charset="0"/>
              </a:rPr>
              <a:t>THÔNG QUA HƯỚNG DẪN HỌC SINH KHAI THÁC BÀI TẬP HÌNH HỌC 9</a:t>
            </a:r>
          </a:p>
          <a:p>
            <a:pPr marL="0" indent="0" algn="ctr">
              <a:buNone/>
            </a:pPr>
            <a:endParaRPr lang="en-US" dirty="0">
              <a:latin typeface="Arial" pitchFamily="34" charset="0"/>
              <a:cs typeface="Arial" pitchFamily="34" charset="0"/>
            </a:endParaRPr>
          </a:p>
          <a:p>
            <a:pPr marL="3836988" lvl="1" indent="0">
              <a:buNone/>
            </a:pPr>
            <a:endParaRPr lang="en-US" sz="2000" dirty="0" smtClean="0">
              <a:latin typeface="Arial" pitchFamily="34" charset="0"/>
              <a:cs typeface="Arial" pitchFamily="34" charset="0"/>
            </a:endParaRPr>
          </a:p>
          <a:p>
            <a:pPr marL="3836988" lvl="1" indent="0">
              <a:buNone/>
            </a:pPr>
            <a:r>
              <a:rPr lang="en-US" sz="2000" dirty="0" err="1" smtClean="0">
                <a:latin typeface="Arial" pitchFamily="34" charset="0"/>
                <a:cs typeface="Arial" pitchFamily="34" charset="0"/>
              </a:rPr>
              <a:t>Giáo</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viên</a:t>
            </a:r>
            <a:r>
              <a:rPr lang="en-US" sz="2000" dirty="0" smtClean="0">
                <a:latin typeface="Arial" pitchFamily="34" charset="0"/>
                <a:cs typeface="Arial" pitchFamily="34" charset="0"/>
              </a:rPr>
              <a:t>: </a:t>
            </a:r>
          </a:p>
          <a:p>
            <a:pPr marL="3836988" lvl="1" indent="0">
              <a:buNone/>
            </a:pPr>
            <a:r>
              <a:rPr lang="en-US" sz="2000" dirty="0" err="1" smtClean="0">
                <a:latin typeface="Arial" pitchFamily="34" charset="0"/>
                <a:cs typeface="Arial" pitchFamily="34" charset="0"/>
              </a:rPr>
              <a:t>Trường</a:t>
            </a:r>
            <a:r>
              <a:rPr lang="en-US" sz="2000" dirty="0" smtClean="0">
                <a:latin typeface="Arial" pitchFamily="34" charset="0"/>
                <a:cs typeface="Arial" pitchFamily="34" charset="0"/>
              </a:rPr>
              <a:t>:</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14785057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8670" y="177800"/>
            <a:ext cx="8510530" cy="646331"/>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r>
              <a:rPr lang="pt-BR" sz="3600" b="1" dirty="0" smtClean="0"/>
              <a:t>I. Lý do chọn giải pháp</a:t>
            </a:r>
            <a:endParaRPr lang="en-US" sz="3600" dirty="0"/>
          </a:p>
        </p:txBody>
      </p:sp>
      <p:sp>
        <p:nvSpPr>
          <p:cNvPr id="7" name="Rectangle 6"/>
          <p:cNvSpPr/>
          <p:nvPr/>
        </p:nvSpPr>
        <p:spPr>
          <a:xfrm>
            <a:off x="304800" y="988874"/>
            <a:ext cx="8534400" cy="1938992"/>
          </a:xfrm>
          <a:prstGeom prst="rect">
            <a:avLst/>
          </a:prstGeom>
        </p:spPr>
        <p:txBody>
          <a:bodyPr wrap="square">
            <a:spAutoFit/>
          </a:bodyPr>
          <a:lstStyle/>
          <a:p>
            <a:r>
              <a:rPr lang="vi-VN" sz="2000" b="1" dirty="0" smtClean="0">
                <a:solidFill>
                  <a:srgbClr val="FF0000"/>
                </a:solidFill>
              </a:rPr>
              <a:t>1. Cơ sở lý luận</a:t>
            </a:r>
            <a:endParaRPr lang="en-US" sz="2000" b="1" dirty="0" smtClean="0">
              <a:solidFill>
                <a:srgbClr val="FF0000"/>
              </a:solidFill>
            </a:endParaRPr>
          </a:p>
          <a:p>
            <a:r>
              <a:rPr lang="vi-VN" sz="2000" dirty="0" smtClean="0"/>
              <a:t>- Trong dạy học môn Toán, việc rèn luyện và phát triển năng lực tư duy sáng tạo cho học sinh là một việc rất quan trọng</a:t>
            </a:r>
            <a:r>
              <a:rPr lang="en-US" sz="2000" dirty="0" smtClean="0"/>
              <a:t>.</a:t>
            </a:r>
            <a:endParaRPr lang="vi-VN" sz="2000" dirty="0" smtClean="0"/>
          </a:p>
          <a:p>
            <a:r>
              <a:rPr lang="vi-VN" sz="2000" dirty="0" smtClean="0"/>
              <a:t>- Theo định hướng của chương trình giáo dục Phổ thông 2018: Chuyển từ dạy học chú trọng nội dung sang dạy học theo định hướng phát triển phẩm chất, năng lực của học sinh</a:t>
            </a:r>
            <a:r>
              <a:rPr lang="en-US" sz="2000" dirty="0" smtClean="0"/>
              <a:t>.</a:t>
            </a:r>
            <a:endParaRPr lang="en-US" sz="2000" dirty="0"/>
          </a:p>
        </p:txBody>
      </p:sp>
      <p:sp>
        <p:nvSpPr>
          <p:cNvPr id="9" name="Rectangle 8"/>
          <p:cNvSpPr/>
          <p:nvPr/>
        </p:nvSpPr>
        <p:spPr>
          <a:xfrm>
            <a:off x="381000" y="2919948"/>
            <a:ext cx="8305800" cy="3785652"/>
          </a:xfrm>
          <a:prstGeom prst="rect">
            <a:avLst/>
          </a:prstGeom>
        </p:spPr>
        <p:txBody>
          <a:bodyPr wrap="square">
            <a:spAutoFit/>
          </a:bodyPr>
          <a:lstStyle/>
          <a:p>
            <a:r>
              <a:rPr lang="vi-VN" sz="2000" b="1" dirty="0" smtClean="0">
                <a:solidFill>
                  <a:srgbClr val="FF0000"/>
                </a:solidFill>
              </a:rPr>
              <a:t>2. Cơ sở thực tiễn</a:t>
            </a:r>
          </a:p>
          <a:p>
            <a:r>
              <a:rPr lang="vi-VN" sz="2000" dirty="0" smtClean="0">
                <a:solidFill>
                  <a:srgbClr val="0070C0"/>
                </a:solidFill>
              </a:rPr>
              <a:t>- Việc dạy hình học của nhiều giáo viên hiện nay:</a:t>
            </a:r>
          </a:p>
          <a:p>
            <a:r>
              <a:rPr lang="vi-VN" sz="2000" dirty="0" smtClean="0"/>
              <a:t>	+ Thường chú trọng đến việc giải bài tập mà chưa quan tâm nhiều đến việc phân tích, khai thác, xâu chuỗi các bài tập thành hệ thống</a:t>
            </a:r>
            <a:r>
              <a:rPr lang="en-US" sz="2000" dirty="0" smtClean="0"/>
              <a:t>.</a:t>
            </a:r>
            <a:endParaRPr lang="vi-VN" sz="2000" dirty="0" smtClean="0"/>
          </a:p>
          <a:p>
            <a:r>
              <a:rPr lang="vi-VN" sz="2000" dirty="0" smtClean="0"/>
              <a:t>	+ Chưa hình thành được cho học sinh các cách để khai thác một bài toán hình học cụ thể</a:t>
            </a:r>
            <a:r>
              <a:rPr lang="en-US" sz="2000" dirty="0" smtClean="0"/>
              <a:t>.</a:t>
            </a:r>
            <a:endParaRPr lang="vi-VN" sz="2000" dirty="0" smtClean="0"/>
          </a:p>
          <a:p>
            <a:r>
              <a:rPr lang="vi-VN" sz="2000" dirty="0" smtClean="0">
                <a:solidFill>
                  <a:srgbClr val="0070C0"/>
                </a:solidFill>
              </a:rPr>
              <a:t>- Việc học hình của học sinh:</a:t>
            </a:r>
          </a:p>
          <a:p>
            <a:r>
              <a:rPr lang="vi-VN" sz="2000" dirty="0" smtClean="0"/>
              <a:t>	+ Thụ động, “thầy ra gì, trò làm đấy”</a:t>
            </a:r>
          </a:p>
          <a:p>
            <a:r>
              <a:rPr lang="vi-VN" sz="2000" dirty="0" smtClean="0"/>
              <a:t>	+ Tâm lý ngại học phân môn hình học</a:t>
            </a:r>
          </a:p>
          <a:p>
            <a:r>
              <a:rPr lang="vi-VN" sz="2000" dirty="0" smtClean="0"/>
              <a:t>	+ Chưa biết cách liên hệ giữa bài tập cần làm và bài tập đã được làm</a:t>
            </a:r>
            <a:r>
              <a:rPr lang="en-US" sz="2000" dirty="0" smtClean="0"/>
              <a:t>.</a:t>
            </a:r>
            <a:endParaRPr lang="en-US" sz="2000" dirty="0"/>
          </a:p>
        </p:txBody>
      </p:sp>
    </p:spTree>
    <p:extLst>
      <p:ext uri="{BB962C8B-B14F-4D97-AF65-F5344CB8AC3E}">
        <p14:creationId xmlns:p14="http://schemas.microsoft.com/office/powerpoint/2010/main" val="339779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blinds(horizontal)">
                                      <p:cBhvr>
                                        <p:cTn id="12" dur="500"/>
                                        <p:tgtEl>
                                          <p:spTgt spid="9">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blinds(horizontal)">
                                      <p:cBhvr>
                                        <p:cTn id="15" dur="500"/>
                                        <p:tgtEl>
                                          <p:spTgt spid="9">
                                            <p:txEl>
                                              <p:pRg st="1" end="1"/>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blinds(horizontal)">
                                      <p:cBhvr>
                                        <p:cTn id="18" dur="500"/>
                                        <p:tgtEl>
                                          <p:spTgt spid="9">
                                            <p:txEl>
                                              <p:pRg st="2" end="2"/>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blinds(horizontal)">
                                      <p:cBhvr>
                                        <p:cTn id="21" dur="500"/>
                                        <p:tgtEl>
                                          <p:spTgt spid="9">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9">
                                            <p:txEl>
                                              <p:pRg st="4" end="4"/>
                                            </p:txEl>
                                          </p:spTgt>
                                        </p:tgtEl>
                                        <p:attrNameLst>
                                          <p:attrName>style.visibility</p:attrName>
                                        </p:attrNameLst>
                                      </p:cBhvr>
                                      <p:to>
                                        <p:strVal val="visible"/>
                                      </p:to>
                                    </p:set>
                                    <p:animEffect transition="in" filter="blinds(horizontal)">
                                      <p:cBhvr>
                                        <p:cTn id="26" dur="500"/>
                                        <p:tgtEl>
                                          <p:spTgt spid="9">
                                            <p:txEl>
                                              <p:pRg st="4" end="4"/>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9">
                                            <p:txEl>
                                              <p:pRg st="5" end="5"/>
                                            </p:txEl>
                                          </p:spTgt>
                                        </p:tgtEl>
                                        <p:attrNameLst>
                                          <p:attrName>style.visibility</p:attrName>
                                        </p:attrNameLst>
                                      </p:cBhvr>
                                      <p:to>
                                        <p:strVal val="visible"/>
                                      </p:to>
                                    </p:set>
                                    <p:animEffect transition="in" filter="blinds(horizontal)">
                                      <p:cBhvr>
                                        <p:cTn id="29" dur="500"/>
                                        <p:tgtEl>
                                          <p:spTgt spid="9">
                                            <p:txEl>
                                              <p:pRg st="5" end="5"/>
                                            </p:txEl>
                                          </p:spTgt>
                                        </p:tgtEl>
                                      </p:cBhvr>
                                    </p:animEffect>
                                  </p:childTnLst>
                                </p:cTn>
                              </p:par>
                              <p:par>
                                <p:cTn id="30" presetID="3" presetClass="entr" presetSubtype="10" fill="hold" nodeType="withEffect">
                                  <p:stCondLst>
                                    <p:cond delay="0"/>
                                  </p:stCondLst>
                                  <p:childTnLst>
                                    <p:set>
                                      <p:cBhvr>
                                        <p:cTn id="31" dur="1" fill="hold">
                                          <p:stCondLst>
                                            <p:cond delay="0"/>
                                          </p:stCondLst>
                                        </p:cTn>
                                        <p:tgtEl>
                                          <p:spTgt spid="9">
                                            <p:txEl>
                                              <p:pRg st="6" end="6"/>
                                            </p:txEl>
                                          </p:spTgt>
                                        </p:tgtEl>
                                        <p:attrNameLst>
                                          <p:attrName>style.visibility</p:attrName>
                                        </p:attrNameLst>
                                      </p:cBhvr>
                                      <p:to>
                                        <p:strVal val="visible"/>
                                      </p:to>
                                    </p:set>
                                    <p:animEffect transition="in" filter="blinds(horizontal)">
                                      <p:cBhvr>
                                        <p:cTn id="32" dur="500"/>
                                        <p:tgtEl>
                                          <p:spTgt spid="9">
                                            <p:txEl>
                                              <p:pRg st="6" end="6"/>
                                            </p:txEl>
                                          </p:spTgt>
                                        </p:tgtEl>
                                      </p:cBhvr>
                                    </p:animEffect>
                                  </p:childTnLst>
                                </p:cTn>
                              </p:par>
                              <p:par>
                                <p:cTn id="33" presetID="3" presetClass="entr" presetSubtype="10" fill="hold" nodeType="withEffect">
                                  <p:stCondLst>
                                    <p:cond delay="0"/>
                                  </p:stCondLst>
                                  <p:childTnLst>
                                    <p:set>
                                      <p:cBhvr>
                                        <p:cTn id="34" dur="1" fill="hold">
                                          <p:stCondLst>
                                            <p:cond delay="0"/>
                                          </p:stCondLst>
                                        </p:cTn>
                                        <p:tgtEl>
                                          <p:spTgt spid="9">
                                            <p:txEl>
                                              <p:pRg st="7" end="7"/>
                                            </p:txEl>
                                          </p:spTgt>
                                        </p:tgtEl>
                                        <p:attrNameLst>
                                          <p:attrName>style.visibility</p:attrName>
                                        </p:attrNameLst>
                                      </p:cBhvr>
                                      <p:to>
                                        <p:strVal val="visible"/>
                                      </p:to>
                                    </p:set>
                                    <p:animEffect transition="in" filter="blinds(horizontal)">
                                      <p:cBhvr>
                                        <p:cTn id="35"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8670" y="177800"/>
            <a:ext cx="8510530" cy="646331"/>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r>
              <a:rPr lang="pt-BR" sz="3600" b="1" dirty="0" smtClean="0"/>
              <a:t>II. Nội dung giải pháp</a:t>
            </a:r>
            <a:endParaRPr lang="en-US" sz="3600" dirty="0"/>
          </a:p>
        </p:txBody>
      </p:sp>
      <p:sp>
        <p:nvSpPr>
          <p:cNvPr id="9" name="Rectangle 6"/>
          <p:cNvSpPr>
            <a:spLocks noChangeArrowheads="1"/>
          </p:cNvSpPr>
          <p:nvPr/>
        </p:nvSpPr>
        <p:spPr bwMode="auto">
          <a:xfrm>
            <a:off x="0" y="1923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228600" y="1103055"/>
            <a:ext cx="8686800" cy="2554545"/>
          </a:xfrm>
          <a:prstGeom prst="rect">
            <a:avLst/>
          </a:prstGeom>
        </p:spPr>
        <p:txBody>
          <a:bodyPr wrap="square">
            <a:spAutoFit/>
          </a:bodyPr>
          <a:lstStyle/>
          <a:p>
            <a:r>
              <a:rPr lang="vi-VN" sz="2000" dirty="0" smtClean="0"/>
              <a:t>Bài toán 1. Cho đường tròn (O), Qua điểm K nằm ngoài đường tròn vẽ hai tiếp tuyến KA, KB và cát tuyến KCD với đường tròn (A, B là các tiếp điểm, tia KD nằm giữa hai tia KA và KO, điểm C nằm giữa K và D). Gọi I là trung điểm của CD.</a:t>
            </a:r>
          </a:p>
          <a:p>
            <a:r>
              <a:rPr lang="en-US" sz="2000" dirty="0" smtClean="0"/>
              <a:t>        </a:t>
            </a:r>
            <a:r>
              <a:rPr lang="vi-VN" sz="2000" dirty="0" smtClean="0"/>
              <a:t>a)</a:t>
            </a:r>
            <a:r>
              <a:rPr lang="en-US" sz="2000" dirty="0" smtClean="0"/>
              <a:t> </a:t>
            </a:r>
            <a:r>
              <a:rPr lang="vi-VN" sz="2000" dirty="0" smtClean="0"/>
              <a:t>Chứng minh 5 điểm K, A, B, O, I nằm trên một đường tròn.</a:t>
            </a:r>
          </a:p>
          <a:p>
            <a:r>
              <a:rPr lang="en-US" sz="2000" dirty="0" smtClean="0"/>
              <a:t>        </a:t>
            </a:r>
            <a:r>
              <a:rPr lang="vi-VN" sz="2000" dirty="0" smtClean="0"/>
              <a:t>b)</a:t>
            </a:r>
            <a:r>
              <a:rPr lang="en-US" sz="2000" dirty="0" smtClean="0"/>
              <a:t> </a:t>
            </a:r>
            <a:r>
              <a:rPr lang="vi-VN" sz="2000" dirty="0" smtClean="0"/>
              <a:t>Gọi P là giao điểm của AC và BK. Chứng minh rằng:</a:t>
            </a:r>
          </a:p>
          <a:p>
            <a:r>
              <a:rPr lang="en-US" sz="2000" dirty="0" smtClean="0"/>
              <a:t>        </a:t>
            </a:r>
            <a:r>
              <a:rPr lang="vi-VN" sz="2000" dirty="0" smtClean="0"/>
              <a:t>c) Giả sử BD là đường kính, AQ vuông BD tại Q</a:t>
            </a:r>
            <a:r>
              <a:rPr lang="en-US" sz="2000" dirty="0" smtClean="0"/>
              <a:t>.</a:t>
            </a:r>
          </a:p>
          <a:p>
            <a:r>
              <a:rPr lang="en-US" sz="2000" dirty="0" smtClean="0"/>
              <a:t>             C</a:t>
            </a:r>
            <a:r>
              <a:rPr lang="vi-VN" sz="2000" dirty="0" smtClean="0"/>
              <a:t>hứng minh:</a:t>
            </a:r>
            <a:endParaRPr lang="en-US" sz="2000" dirty="0"/>
          </a:p>
        </p:txBody>
      </p:sp>
      <p:pic>
        <p:nvPicPr>
          <p:cNvPr id="12290" name="Picture 2"/>
          <p:cNvPicPr>
            <a:picLocks noChangeAspect="1" noChangeArrowheads="1"/>
          </p:cNvPicPr>
          <p:nvPr/>
        </p:nvPicPr>
        <p:blipFill>
          <a:blip r:embed="rId3"/>
          <a:srcRect/>
          <a:stretch>
            <a:fillRect/>
          </a:stretch>
        </p:blipFill>
        <p:spPr bwMode="auto">
          <a:xfrm>
            <a:off x="1905000" y="3638550"/>
            <a:ext cx="5199105" cy="3143250"/>
          </a:xfrm>
          <a:prstGeom prst="rect">
            <a:avLst/>
          </a:prstGeom>
          <a:noFill/>
          <a:ln w="9525">
            <a:noFill/>
            <a:miter lim="800000"/>
            <a:headEnd/>
            <a:tailEnd/>
          </a:ln>
          <a:effectLst/>
        </p:spPr>
      </p:pic>
      <p:graphicFrame>
        <p:nvGraphicFramePr>
          <p:cNvPr id="7" name="Object 6"/>
          <p:cNvGraphicFramePr>
            <a:graphicFrameLocks noChangeAspect="1"/>
          </p:cNvGraphicFramePr>
          <p:nvPr/>
        </p:nvGraphicFramePr>
        <p:xfrm>
          <a:off x="7010401" y="2652156"/>
          <a:ext cx="1447800" cy="319644"/>
        </p:xfrm>
        <a:graphic>
          <a:graphicData uri="http://schemas.openxmlformats.org/presentationml/2006/ole">
            <mc:AlternateContent xmlns:mc="http://schemas.openxmlformats.org/markup-compatibility/2006">
              <mc:Choice xmlns:v="urn:schemas-microsoft-com:vml" Requires="v">
                <p:oleObj spid="_x0000_s12295" name="Equation" r:id="rId4" imgW="977760" imgH="215640" progId="Equation.DSMT4">
                  <p:embed/>
                </p:oleObj>
              </mc:Choice>
              <mc:Fallback>
                <p:oleObj name="Equation" r:id="rId4" imgW="977760" imgH="2156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1" y="2652156"/>
                        <a:ext cx="1447800" cy="3196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2514600" y="3276600"/>
          <a:ext cx="1907309" cy="355600"/>
        </p:xfrm>
        <a:graphic>
          <a:graphicData uri="http://schemas.openxmlformats.org/presentationml/2006/ole">
            <mc:AlternateContent xmlns:mc="http://schemas.openxmlformats.org/markup-compatibility/2006">
              <mc:Choice xmlns:v="urn:schemas-microsoft-com:vml" Requires="v">
                <p:oleObj spid="_x0000_s12296" name="Equation" r:id="rId6" imgW="1498320" imgH="279360" progId="Equation.DSMT4">
                  <p:embed/>
                </p:oleObj>
              </mc:Choice>
              <mc:Fallback>
                <p:oleObj name="Equation" r:id="rId6" imgW="1498320" imgH="2793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3276600"/>
                        <a:ext cx="1907309"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492387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4953000" y="0"/>
            <a:ext cx="0" cy="6858000"/>
          </a:xfrm>
          <a:prstGeom prst="line">
            <a:avLst/>
          </a:prstGeom>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a:xfrm>
            <a:off x="-76200" y="2819400"/>
            <a:ext cx="4997986" cy="1981200"/>
            <a:chOff x="-76200" y="190500"/>
            <a:chExt cx="4997986" cy="1485900"/>
          </a:xfrm>
        </p:grpSpPr>
        <p:grpSp>
          <p:nvGrpSpPr>
            <p:cNvPr id="13" name="Group 12"/>
            <p:cNvGrpSpPr/>
            <p:nvPr/>
          </p:nvGrpSpPr>
          <p:grpSpPr>
            <a:xfrm>
              <a:off x="-76200" y="219461"/>
              <a:ext cx="4997450" cy="1456939"/>
              <a:chOff x="-76200" y="153359"/>
              <a:chExt cx="4997450" cy="1456939"/>
            </a:xfrm>
          </p:grpSpPr>
          <p:graphicFrame>
            <p:nvGraphicFramePr>
              <p:cNvPr id="8" name="Object 7"/>
              <p:cNvGraphicFramePr>
                <a:graphicFrameLocks noChangeAspect="1"/>
              </p:cNvGraphicFramePr>
              <p:nvPr>
                <p:extLst>
                  <p:ext uri="{D42A27DB-BD31-4B8C-83A1-F6EECF244321}">
                    <p14:modId xmlns:p14="http://schemas.microsoft.com/office/powerpoint/2010/main" val="1672351104"/>
                  </p:ext>
                </p:extLst>
              </p:nvPr>
            </p:nvGraphicFramePr>
            <p:xfrm>
              <a:off x="533400" y="341569"/>
              <a:ext cx="1752600" cy="220980"/>
            </p:xfrm>
            <a:graphic>
              <a:graphicData uri="http://schemas.openxmlformats.org/presentationml/2006/ole">
                <mc:AlternateContent xmlns:mc="http://schemas.openxmlformats.org/markup-compatibility/2006">
                  <mc:Choice xmlns:v="urn:schemas-microsoft-com:vml" Requires="v">
                    <p:oleObj spid="_x0000_s11407" name="Equation" r:id="rId3" imgW="1371600" imgH="253800" progId="Equation.DSMT4">
                      <p:embed/>
                    </p:oleObj>
                  </mc:Choice>
                  <mc:Fallback>
                    <p:oleObj name="Equation" r:id="rId3" imgW="1371600" imgH="253800" progId="Equation.DSMT4">
                      <p:embed/>
                      <p:pic>
                        <p:nvPicPr>
                          <p:cNvPr id="0" name="Picture 1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41569"/>
                            <a:ext cx="1752600" cy="2209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2277451429"/>
                  </p:ext>
                </p:extLst>
              </p:nvPr>
            </p:nvGraphicFramePr>
            <p:xfrm>
              <a:off x="3124200" y="766111"/>
              <a:ext cx="1797050" cy="215537"/>
            </p:xfrm>
            <a:graphic>
              <a:graphicData uri="http://schemas.openxmlformats.org/presentationml/2006/ole">
                <mc:AlternateContent xmlns:mc="http://schemas.openxmlformats.org/markup-compatibility/2006">
                  <mc:Choice xmlns:v="urn:schemas-microsoft-com:vml" Requires="v">
                    <p:oleObj spid="_x0000_s11408" name="Equation" r:id="rId5" imgW="1358640" imgH="228600" progId="Equation.DSMT4">
                      <p:embed/>
                    </p:oleObj>
                  </mc:Choice>
                  <mc:Fallback>
                    <p:oleObj name="Equation" r:id="rId5" imgW="1358640" imgH="228600" progId="Equation.DSMT4">
                      <p:embed/>
                      <p:pic>
                        <p:nvPicPr>
                          <p:cNvPr id="0" name="Picture 1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766111"/>
                            <a:ext cx="1797050" cy="215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3"/>
              <p:cNvSpPr>
                <a:spLocks noChangeArrowheads="1"/>
              </p:cNvSpPr>
              <p:nvPr/>
            </p:nvSpPr>
            <p:spPr bwMode="auto">
              <a:xfrm>
                <a:off x="0" y="153359"/>
                <a:ext cx="4876800" cy="438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 Vì KA, KB là các tiếp tuyến của đường tròn (O) nên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4"/>
              <p:cNvSpPr>
                <a:spLocks noChangeArrowheads="1"/>
              </p:cNvSpPr>
              <p:nvPr/>
            </p:nvSpPr>
            <p:spPr bwMode="auto">
              <a:xfrm>
                <a:off x="-76200" y="581598"/>
                <a:ext cx="4800600" cy="438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Suy</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ra</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 B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nằm</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trên</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đường</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tròn</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đường</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kính</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KO</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Lại</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có</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I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là</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trung</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điểm</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của</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CD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nên</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5"/>
              <p:cNvSpPr>
                <a:spLocks noChangeArrowheads="1"/>
              </p:cNvSpPr>
              <p:nvPr/>
            </p:nvSpPr>
            <p:spPr bwMode="auto">
              <a:xfrm>
                <a:off x="31214" y="987050"/>
                <a:ext cx="4876800" cy="623248"/>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Suy</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ra</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I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nằm</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trên</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đường</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tròn</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đường</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kính</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KO</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Vậy</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5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điểm</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K, A, B, O, I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nằm</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trên</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đường</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tròn</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đường</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kính</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KO.</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6" name="Rounded Rectangle 15"/>
            <p:cNvSpPr/>
            <p:nvPr/>
          </p:nvSpPr>
          <p:spPr>
            <a:xfrm>
              <a:off x="0" y="190500"/>
              <a:ext cx="4921786" cy="14859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a:off x="5029200" y="3886202"/>
            <a:ext cx="4038600" cy="1066799"/>
            <a:chOff x="5029200" y="2914650"/>
            <a:chExt cx="4038600" cy="800099"/>
          </a:xfrm>
        </p:grpSpPr>
        <p:sp>
          <p:nvSpPr>
            <p:cNvPr id="31" name="Rounded Rectangle 30"/>
            <p:cNvSpPr/>
            <p:nvPr/>
          </p:nvSpPr>
          <p:spPr>
            <a:xfrm>
              <a:off x="5029200" y="2914650"/>
              <a:ext cx="4038600" cy="800099"/>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58" name="TextBox 57"/>
            <p:cNvSpPr txBox="1"/>
            <p:nvPr/>
          </p:nvSpPr>
          <p:spPr>
            <a:xfrm>
              <a:off x="5105400" y="2923401"/>
              <a:ext cx="3276600" cy="276999"/>
            </a:xfrm>
            <a:prstGeom prst="rect">
              <a:avLst/>
            </a:prstGeom>
            <a:noFill/>
          </p:spPr>
          <p:txBody>
            <a:bodyPr wrap="square" rtlCol="0">
              <a:spAutoFit/>
            </a:bodyPr>
            <a:lstStyle/>
            <a:p>
              <a:r>
                <a:rPr lang="en-US" dirty="0" smtClean="0"/>
                <a:t>c)Tam </a:t>
              </a:r>
              <a:r>
                <a:rPr lang="en-US" dirty="0" err="1" smtClean="0"/>
                <a:t>giác</a:t>
              </a:r>
              <a:r>
                <a:rPr lang="en-US" dirty="0" smtClean="0"/>
                <a:t> AOD </a:t>
              </a:r>
              <a:r>
                <a:rPr lang="en-US" dirty="0" err="1" smtClean="0"/>
                <a:t>cân</a:t>
              </a:r>
              <a:r>
                <a:rPr lang="en-US" dirty="0" smtClean="0"/>
                <a:t> </a:t>
              </a:r>
              <a:r>
                <a:rPr lang="en-US" dirty="0" err="1" smtClean="0"/>
                <a:t>tại</a:t>
              </a:r>
              <a:r>
                <a:rPr lang="en-US" dirty="0" smtClean="0"/>
                <a:t> O </a:t>
              </a:r>
              <a:r>
                <a:rPr lang="en-US" dirty="0" err="1" smtClean="0"/>
                <a:t>nên</a:t>
              </a:r>
              <a:r>
                <a:rPr lang="en-US" dirty="0" smtClean="0"/>
                <a:t> </a:t>
              </a:r>
              <a:endParaRPr lang="en-US" dirty="0"/>
            </a:p>
          </p:txBody>
        </p:sp>
        <p:graphicFrame>
          <p:nvGraphicFramePr>
            <p:cNvPr id="60" name="Object 59"/>
            <p:cNvGraphicFramePr>
              <a:graphicFrameLocks noChangeAspect="1"/>
            </p:cNvGraphicFramePr>
            <p:nvPr>
              <p:extLst>
                <p:ext uri="{D42A27DB-BD31-4B8C-83A1-F6EECF244321}">
                  <p14:modId xmlns:p14="http://schemas.microsoft.com/office/powerpoint/2010/main" val="3360263145"/>
                </p:ext>
              </p:extLst>
            </p:nvPr>
          </p:nvGraphicFramePr>
          <p:xfrm>
            <a:off x="7940675" y="2914650"/>
            <a:ext cx="1050925" cy="238125"/>
          </p:xfrm>
          <a:graphic>
            <a:graphicData uri="http://schemas.openxmlformats.org/presentationml/2006/ole">
              <mc:AlternateContent xmlns:mc="http://schemas.openxmlformats.org/markup-compatibility/2006">
                <mc:Choice xmlns:v="urn:schemas-microsoft-com:vml" Requires="v">
                  <p:oleObj spid="_x0000_s11409" name="Equation" r:id="rId7" imgW="787320" imgH="228600" progId="Equation.DSMT4">
                    <p:embed/>
                  </p:oleObj>
                </mc:Choice>
                <mc:Fallback>
                  <p:oleObj name="Equation" r:id="rId7" imgW="787320" imgH="228600" progId="Equation.DSMT4">
                    <p:embed/>
                    <p:pic>
                      <p:nvPicPr>
                        <p:cNvPr id="0" name="Picture 1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40675" y="2914650"/>
                          <a:ext cx="1050925" cy="23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 name="Object 60"/>
            <p:cNvGraphicFramePr>
              <a:graphicFrameLocks noChangeAspect="1"/>
            </p:cNvGraphicFramePr>
            <p:nvPr>
              <p:extLst>
                <p:ext uri="{D42A27DB-BD31-4B8C-83A1-F6EECF244321}">
                  <p14:modId xmlns:p14="http://schemas.microsoft.com/office/powerpoint/2010/main" val="1169170562"/>
                </p:ext>
              </p:extLst>
            </p:nvPr>
          </p:nvGraphicFramePr>
          <p:xfrm>
            <a:off x="5334000" y="3200399"/>
            <a:ext cx="1828800" cy="228600"/>
          </p:xfrm>
          <a:graphic>
            <a:graphicData uri="http://schemas.openxmlformats.org/presentationml/2006/ole">
              <mc:AlternateContent xmlns:mc="http://schemas.openxmlformats.org/markup-compatibility/2006">
                <mc:Choice xmlns:v="urn:schemas-microsoft-com:vml" Requires="v">
                  <p:oleObj spid="_x0000_s11410" name="Equation" r:id="rId9" imgW="1422360" imgH="253800" progId="Equation.DSMT4">
                    <p:embed/>
                  </p:oleObj>
                </mc:Choice>
                <mc:Fallback>
                  <p:oleObj name="Equation" r:id="rId9" imgW="1422360" imgH="253800" progId="Equation.DSMT4">
                    <p:embed/>
                    <p:pic>
                      <p:nvPicPr>
                        <p:cNvPr id="0" name="Picture 1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3200399"/>
                          <a:ext cx="18288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 name="Object 61"/>
            <p:cNvGraphicFramePr>
              <a:graphicFrameLocks noChangeAspect="1"/>
            </p:cNvGraphicFramePr>
            <p:nvPr>
              <p:extLst>
                <p:ext uri="{D42A27DB-BD31-4B8C-83A1-F6EECF244321}">
                  <p14:modId xmlns:p14="http://schemas.microsoft.com/office/powerpoint/2010/main" val="1324581996"/>
                </p:ext>
              </p:extLst>
            </p:nvPr>
          </p:nvGraphicFramePr>
          <p:xfrm>
            <a:off x="5334000" y="3428999"/>
            <a:ext cx="1931987" cy="254794"/>
          </p:xfrm>
          <a:graphic>
            <a:graphicData uri="http://schemas.openxmlformats.org/presentationml/2006/ole">
              <mc:AlternateContent xmlns:mc="http://schemas.openxmlformats.org/markup-compatibility/2006">
                <mc:Choice xmlns:v="urn:schemas-microsoft-com:vml" Requires="v">
                  <p:oleObj spid="_x0000_s11411" name="Equation" r:id="rId11" imgW="1422360" imgH="253800" progId="Equation.DSMT4">
                    <p:embed/>
                  </p:oleObj>
                </mc:Choice>
                <mc:Fallback>
                  <p:oleObj name="Equation" r:id="rId11" imgW="1422360" imgH="253800" progId="Equation.DSMT4">
                    <p:embed/>
                    <p:pic>
                      <p:nvPicPr>
                        <p:cNvPr id="0" name="Picture 13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0" y="3428999"/>
                          <a:ext cx="1931987" cy="2547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64" name="Group 63"/>
          <p:cNvGrpSpPr/>
          <p:nvPr/>
        </p:nvGrpSpPr>
        <p:grpSpPr>
          <a:xfrm>
            <a:off x="44986" y="4953000"/>
            <a:ext cx="4908014" cy="1752600"/>
            <a:chOff x="44986" y="1962148"/>
            <a:chExt cx="4831814" cy="1382050"/>
          </a:xfrm>
        </p:grpSpPr>
        <p:grpSp>
          <p:nvGrpSpPr>
            <p:cNvPr id="65" name="Group 64"/>
            <p:cNvGrpSpPr/>
            <p:nvPr/>
          </p:nvGrpSpPr>
          <p:grpSpPr>
            <a:xfrm>
              <a:off x="132734" y="2071300"/>
              <a:ext cx="4667865" cy="1205729"/>
              <a:chOff x="-1" y="90100"/>
              <a:chExt cx="4667865" cy="1205729"/>
            </a:xfrm>
          </p:grpSpPr>
          <p:graphicFrame>
            <p:nvGraphicFramePr>
              <p:cNvPr id="67" name="Object 66"/>
              <p:cNvGraphicFramePr>
                <a:graphicFrameLocks noChangeAspect="1"/>
              </p:cNvGraphicFramePr>
              <p:nvPr>
                <p:extLst>
                  <p:ext uri="{D42A27DB-BD31-4B8C-83A1-F6EECF244321}">
                    <p14:modId xmlns:p14="http://schemas.microsoft.com/office/powerpoint/2010/main" val="3124249918"/>
                  </p:ext>
                </p:extLst>
              </p:nvPr>
            </p:nvGraphicFramePr>
            <p:xfrm>
              <a:off x="382990" y="356505"/>
              <a:ext cx="916569" cy="233971"/>
            </p:xfrm>
            <a:graphic>
              <a:graphicData uri="http://schemas.openxmlformats.org/presentationml/2006/ole">
                <mc:AlternateContent xmlns:mc="http://schemas.openxmlformats.org/markup-compatibility/2006">
                  <mc:Choice xmlns:v="urn:schemas-microsoft-com:vml" Requires="v">
                    <p:oleObj spid="_x0000_s11412" name="Equation" r:id="rId13" imgW="723600" imgH="228600" progId="Equation.DSMT4">
                      <p:embed/>
                    </p:oleObj>
                  </mc:Choice>
                  <mc:Fallback>
                    <p:oleObj name="Equation" r:id="rId13" imgW="723600" imgH="228600" progId="Equation.DSMT4">
                      <p:embed/>
                      <p:pic>
                        <p:nvPicPr>
                          <p:cNvPr id="0" name="Picture 13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2990" y="356505"/>
                            <a:ext cx="916569" cy="23397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8" name="Object 67"/>
              <p:cNvGraphicFramePr>
                <a:graphicFrameLocks noChangeAspect="1"/>
              </p:cNvGraphicFramePr>
              <p:nvPr>
                <p:extLst>
                  <p:ext uri="{D42A27DB-BD31-4B8C-83A1-F6EECF244321}">
                    <p14:modId xmlns:p14="http://schemas.microsoft.com/office/powerpoint/2010/main" val="2860833061"/>
                  </p:ext>
                </p:extLst>
              </p:nvPr>
            </p:nvGraphicFramePr>
            <p:xfrm>
              <a:off x="389310" y="628647"/>
              <a:ext cx="455125" cy="228600"/>
            </p:xfrm>
            <a:graphic>
              <a:graphicData uri="http://schemas.openxmlformats.org/presentationml/2006/ole">
                <mc:AlternateContent xmlns:mc="http://schemas.openxmlformats.org/markup-compatibility/2006">
                  <mc:Choice xmlns:v="urn:schemas-microsoft-com:vml" Requires="v">
                    <p:oleObj spid="_x0000_s11413" name="Equation" r:id="rId15" imgW="330120" imgH="228600" progId="Equation.DSMT4">
                      <p:embed/>
                    </p:oleObj>
                  </mc:Choice>
                  <mc:Fallback>
                    <p:oleObj name="Equation" r:id="rId15" imgW="330120" imgH="228600" progId="Equation.DSMT4">
                      <p:embed/>
                      <p:pic>
                        <p:nvPicPr>
                          <p:cNvPr id="0" name="Picture 13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9310" y="628647"/>
                            <a:ext cx="455125"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9" name="Object 68"/>
              <p:cNvGraphicFramePr>
                <a:graphicFrameLocks noChangeAspect="1"/>
              </p:cNvGraphicFramePr>
              <p:nvPr>
                <p:extLst>
                  <p:ext uri="{D42A27DB-BD31-4B8C-83A1-F6EECF244321}">
                    <p14:modId xmlns:p14="http://schemas.microsoft.com/office/powerpoint/2010/main" val="1383521064"/>
                  </p:ext>
                </p:extLst>
              </p:nvPr>
            </p:nvGraphicFramePr>
            <p:xfrm>
              <a:off x="844434" y="1066797"/>
              <a:ext cx="1253172" cy="228600"/>
            </p:xfrm>
            <a:graphic>
              <a:graphicData uri="http://schemas.openxmlformats.org/presentationml/2006/ole">
                <mc:AlternateContent xmlns:mc="http://schemas.openxmlformats.org/markup-compatibility/2006">
                  <mc:Choice xmlns:v="urn:schemas-microsoft-com:vml" Requires="v">
                    <p:oleObj spid="_x0000_s11414" name="Equation" r:id="rId17" imgW="812520" imgH="203040" progId="Equation.DSMT4">
                      <p:embed/>
                    </p:oleObj>
                  </mc:Choice>
                  <mc:Fallback>
                    <p:oleObj name="Equation" r:id="rId17" imgW="812520" imgH="203040" progId="Equation.DSMT4">
                      <p:embed/>
                      <p:pic>
                        <p:nvPicPr>
                          <p:cNvPr id="0" name="Picture 13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44434" y="1066797"/>
                            <a:ext cx="1253172"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0" name="Rectangle 4"/>
              <p:cNvSpPr>
                <a:spLocks noChangeArrowheads="1"/>
              </p:cNvSpPr>
              <p:nvPr/>
            </p:nvSpPr>
            <p:spPr bwMode="auto">
              <a:xfrm>
                <a:off x="-1" y="90100"/>
                <a:ext cx="4667865" cy="253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b)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Xét</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tam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giác</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BCP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và</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tam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giác</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ABP </a:t>
                </a:r>
                <a:r>
                  <a:rPr kumimoji="0" lang="en-US" sz="1600"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có</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1" name="Rectangle 5"/>
              <p:cNvSpPr>
                <a:spLocks noChangeArrowheads="1"/>
              </p:cNvSpPr>
              <p:nvPr/>
            </p:nvSpPr>
            <p:spPr bwMode="auto">
              <a:xfrm>
                <a:off x="849473" y="606876"/>
                <a:ext cx="75350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dirty="0" err="1" smtClean="0"/>
                  <a:t>chung</a:t>
                </a:r>
                <a:endParaRPr lang="en-US" dirty="0"/>
              </a:p>
            </p:txBody>
          </p:sp>
          <p:sp>
            <p:nvSpPr>
              <p:cNvPr id="72" name="Rectangle 71"/>
              <p:cNvSpPr/>
              <p:nvPr/>
            </p:nvSpPr>
            <p:spPr>
              <a:xfrm>
                <a:off x="178749" y="857248"/>
                <a:ext cx="4468481" cy="438581"/>
              </a:xfrm>
              <a:prstGeom prst="rect">
                <a:avLst/>
              </a:prstGeom>
            </p:spPr>
            <p:txBody>
              <a:bodyPr wrap="none">
                <a:spAutoFit/>
              </a:bodyPr>
              <a:lstStyle/>
              <a:p>
                <a:r>
                  <a:rPr lang="en-US" sz="1600" dirty="0" err="1">
                    <a:latin typeface="Arial" pitchFamily="34" charset="0"/>
                    <a:cs typeface="Arial" pitchFamily="34" charset="0"/>
                  </a:rPr>
                  <a:t>Suy</a:t>
                </a:r>
                <a:r>
                  <a:rPr lang="en-US" sz="1600" dirty="0">
                    <a:latin typeface="Arial" pitchFamily="34" charset="0"/>
                    <a:cs typeface="Arial" pitchFamily="34" charset="0"/>
                  </a:rPr>
                  <a:t> </a:t>
                </a:r>
                <a:r>
                  <a:rPr lang="en-US" sz="1600" dirty="0" err="1">
                    <a:latin typeface="Arial" pitchFamily="34" charset="0"/>
                    <a:cs typeface="Arial" pitchFamily="34" charset="0"/>
                  </a:rPr>
                  <a:t>ra</a:t>
                </a:r>
                <a:r>
                  <a:rPr lang="en-US" sz="1600" dirty="0">
                    <a:latin typeface="Arial" pitchFamily="34" charset="0"/>
                    <a:cs typeface="Arial" pitchFamily="34" charset="0"/>
                  </a:rPr>
                  <a:t> tam </a:t>
                </a:r>
                <a:r>
                  <a:rPr lang="en-US" sz="1600" dirty="0" err="1">
                    <a:latin typeface="Arial" pitchFamily="34" charset="0"/>
                    <a:cs typeface="Arial" pitchFamily="34" charset="0"/>
                  </a:rPr>
                  <a:t>giác</a:t>
                </a:r>
                <a:r>
                  <a:rPr lang="en-US" sz="1600" dirty="0">
                    <a:latin typeface="Arial" pitchFamily="34" charset="0"/>
                    <a:cs typeface="Arial" pitchFamily="34" charset="0"/>
                  </a:rPr>
                  <a:t> BCP </a:t>
                </a:r>
                <a:r>
                  <a:rPr lang="en-US" sz="1600" dirty="0" err="1">
                    <a:latin typeface="Arial" pitchFamily="34" charset="0"/>
                    <a:cs typeface="Arial" pitchFamily="34" charset="0"/>
                  </a:rPr>
                  <a:t>đồng</a:t>
                </a:r>
                <a:r>
                  <a:rPr lang="en-US" sz="1600" dirty="0">
                    <a:latin typeface="Arial" pitchFamily="34" charset="0"/>
                    <a:cs typeface="Arial" pitchFamily="34" charset="0"/>
                  </a:rPr>
                  <a:t> </a:t>
                </a:r>
                <a:r>
                  <a:rPr lang="en-US" sz="1600" dirty="0" err="1">
                    <a:latin typeface="Arial" pitchFamily="34" charset="0"/>
                    <a:cs typeface="Arial" pitchFamily="34" charset="0"/>
                  </a:rPr>
                  <a:t>dạng</a:t>
                </a:r>
                <a:r>
                  <a:rPr lang="en-US" sz="1600" dirty="0">
                    <a:latin typeface="Arial" pitchFamily="34" charset="0"/>
                    <a:cs typeface="Arial" pitchFamily="34" charset="0"/>
                  </a:rPr>
                  <a:t> tam </a:t>
                </a:r>
                <a:r>
                  <a:rPr lang="en-US" sz="1600" dirty="0" err="1">
                    <a:latin typeface="Arial" pitchFamily="34" charset="0"/>
                    <a:cs typeface="Arial" pitchFamily="34" charset="0"/>
                  </a:rPr>
                  <a:t>giác</a:t>
                </a:r>
                <a:r>
                  <a:rPr lang="en-US" sz="1600" dirty="0">
                    <a:latin typeface="Arial" pitchFamily="34" charset="0"/>
                    <a:cs typeface="Arial" pitchFamily="34" charset="0"/>
                  </a:rPr>
                  <a:t> </a:t>
                </a:r>
                <a:r>
                  <a:rPr lang="en-US" sz="1600" dirty="0" smtClean="0">
                    <a:latin typeface="Arial" pitchFamily="34" charset="0"/>
                    <a:cs typeface="Arial" pitchFamily="34" charset="0"/>
                  </a:rPr>
                  <a:t>ABP. </a:t>
                </a:r>
              </a:p>
              <a:p>
                <a:r>
                  <a:rPr lang="en-US" sz="1600" dirty="0" smtClean="0">
                    <a:latin typeface="Arial" pitchFamily="34" charset="0"/>
                    <a:cs typeface="Arial" pitchFamily="34" charset="0"/>
                  </a:rPr>
                  <a:t>Do </a:t>
                </a:r>
                <a:r>
                  <a:rPr lang="en-US" sz="1600" dirty="0" err="1" smtClean="0">
                    <a:latin typeface="Arial" pitchFamily="34" charset="0"/>
                    <a:cs typeface="Arial" pitchFamily="34" charset="0"/>
                  </a:rPr>
                  <a:t>đó</a:t>
                </a:r>
                <a:r>
                  <a:rPr lang="en-US" sz="1600" dirty="0" smtClean="0">
                    <a:latin typeface="Arial" pitchFamily="34" charset="0"/>
                    <a:cs typeface="Arial" pitchFamily="34" charset="0"/>
                  </a:rPr>
                  <a:t> </a:t>
                </a:r>
                <a:endParaRPr lang="en-US" sz="1600" dirty="0">
                  <a:latin typeface="Arial" pitchFamily="34" charset="0"/>
                  <a:cs typeface="Arial" pitchFamily="34" charset="0"/>
                </a:endParaRPr>
              </a:p>
            </p:txBody>
          </p:sp>
        </p:grpSp>
        <p:sp>
          <p:nvSpPr>
            <p:cNvPr id="66" name="Rounded Rectangle 65"/>
            <p:cNvSpPr/>
            <p:nvPr/>
          </p:nvSpPr>
          <p:spPr>
            <a:xfrm>
              <a:off x="44986" y="1962148"/>
              <a:ext cx="4831814" cy="138205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grpSp>
      <p:pic>
        <p:nvPicPr>
          <p:cNvPr id="28" name="Picture 2"/>
          <p:cNvPicPr>
            <a:picLocks noChangeAspect="1" noChangeArrowheads="1"/>
          </p:cNvPicPr>
          <p:nvPr/>
        </p:nvPicPr>
        <p:blipFill>
          <a:blip r:embed="rId19"/>
          <a:srcRect/>
          <a:stretch>
            <a:fillRect/>
          </a:stretch>
        </p:blipFill>
        <p:spPr bwMode="auto">
          <a:xfrm>
            <a:off x="304800" y="92511"/>
            <a:ext cx="4343400" cy="2625912"/>
          </a:xfrm>
          <a:prstGeom prst="rect">
            <a:avLst/>
          </a:prstGeom>
          <a:noFill/>
          <a:ln w="9525">
            <a:noFill/>
            <a:miter lim="800000"/>
            <a:headEnd/>
            <a:tailEnd/>
          </a:ln>
          <a:effectLst/>
        </p:spPr>
      </p:pic>
      <p:pic>
        <p:nvPicPr>
          <p:cNvPr id="11399" name="Picture 135"/>
          <p:cNvPicPr>
            <a:picLocks noChangeAspect="1" noChangeArrowheads="1"/>
          </p:cNvPicPr>
          <p:nvPr/>
        </p:nvPicPr>
        <p:blipFill>
          <a:blip r:embed="rId20"/>
          <a:srcRect/>
          <a:stretch>
            <a:fillRect/>
          </a:stretch>
        </p:blipFill>
        <p:spPr bwMode="auto">
          <a:xfrm>
            <a:off x="4973562" y="381000"/>
            <a:ext cx="4170438" cy="2609976"/>
          </a:xfrm>
          <a:prstGeom prst="rect">
            <a:avLst/>
          </a:prstGeom>
          <a:noFill/>
          <a:ln w="9525">
            <a:noFill/>
            <a:miter lim="800000"/>
            <a:headEnd/>
            <a:tailEnd/>
          </a:ln>
          <a:effectLst/>
        </p:spPr>
      </p:pic>
    </p:spTree>
    <p:extLst>
      <p:ext uri="{BB962C8B-B14F-4D97-AF65-F5344CB8AC3E}">
        <p14:creationId xmlns:p14="http://schemas.microsoft.com/office/powerpoint/2010/main" val="3568174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228600" y="838200"/>
            <a:ext cx="7696200" cy="646331"/>
          </a:xfrm>
          <a:prstGeom prst="rect">
            <a:avLst/>
          </a:prstGeom>
        </p:spPr>
        <p:txBody>
          <a:bodyPr wrap="square">
            <a:spAutoFit/>
          </a:bodyPr>
          <a:lstStyle/>
          <a:p>
            <a:r>
              <a:rPr lang="pt-BR" b="1" i="1" dirty="0">
                <a:solidFill>
                  <a:srgbClr val="FF0000"/>
                </a:solidFill>
              </a:rPr>
              <a:t>1. Hướng dẫn học sinh</a:t>
            </a:r>
            <a:r>
              <a:rPr lang="pt-BR" b="1" dirty="0">
                <a:solidFill>
                  <a:srgbClr val="FF0000"/>
                </a:solidFill>
              </a:rPr>
              <a:t> </a:t>
            </a:r>
            <a:r>
              <a:rPr lang="nl-NL" b="1" i="1" dirty="0">
                <a:solidFill>
                  <a:srgbClr val="FF0000"/>
                </a:solidFill>
              </a:rPr>
              <a:t>khai thác bài toán thông qua việc</a:t>
            </a:r>
            <a:r>
              <a:rPr lang="nl-NL" b="1" dirty="0">
                <a:solidFill>
                  <a:srgbClr val="FF0000"/>
                </a:solidFill>
              </a:rPr>
              <a:t> "</a:t>
            </a:r>
            <a:r>
              <a:rPr lang="nl-NL" b="1" i="1" dirty="0">
                <a:solidFill>
                  <a:srgbClr val="FF0000"/>
                </a:solidFill>
              </a:rPr>
              <a:t>Xem xét tương tự</a:t>
            </a:r>
            <a:r>
              <a:rPr lang="nl-NL" b="1" dirty="0">
                <a:solidFill>
                  <a:srgbClr val="FF0000"/>
                </a:solidFill>
              </a:rPr>
              <a:t> " (</a:t>
            </a:r>
            <a:r>
              <a:rPr lang="nl-NL" b="1" i="1" dirty="0">
                <a:solidFill>
                  <a:srgbClr val="FF0000"/>
                </a:solidFill>
              </a:rPr>
              <a:t>tương tự hoá</a:t>
            </a:r>
            <a:r>
              <a:rPr lang="nl-NL" b="1" dirty="0">
                <a:solidFill>
                  <a:srgbClr val="FF0000"/>
                </a:solidFill>
              </a:rPr>
              <a:t>)</a:t>
            </a:r>
            <a:endParaRPr lang="en-US" dirty="0">
              <a:solidFill>
                <a:srgbClr val="FF0000"/>
              </a:solidFill>
            </a:endParaRPr>
          </a:p>
        </p:txBody>
      </p:sp>
      <p:sp>
        <p:nvSpPr>
          <p:cNvPr id="16" name="Rectangle 15"/>
          <p:cNvSpPr/>
          <p:nvPr/>
        </p:nvSpPr>
        <p:spPr>
          <a:xfrm>
            <a:off x="328670" y="177800"/>
            <a:ext cx="8510530" cy="646331"/>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r>
              <a:rPr lang="pt-BR" sz="3600" b="1" dirty="0" smtClean="0"/>
              <a:t>II. Nội dung giải pháp</a:t>
            </a:r>
            <a:endParaRPr lang="en-US" sz="3600" dirty="0"/>
          </a:p>
        </p:txBody>
      </p:sp>
      <p:sp>
        <p:nvSpPr>
          <p:cNvPr id="18" name="Rectangle 17"/>
          <p:cNvSpPr/>
          <p:nvPr/>
        </p:nvSpPr>
        <p:spPr>
          <a:xfrm>
            <a:off x="4495800" y="5345668"/>
            <a:ext cx="4572000" cy="369332"/>
          </a:xfrm>
          <a:prstGeom prst="rect">
            <a:avLst/>
          </a:prstGeom>
        </p:spPr>
        <p:txBody>
          <a:bodyPr>
            <a:spAutoFit/>
          </a:bodyPr>
          <a:lstStyle/>
          <a:p>
            <a:r>
              <a:rPr lang="en-US" i="1" dirty="0"/>
              <a:t>a.1</a:t>
            </a:r>
            <a:r>
              <a:rPr lang="en-US" i="1" dirty="0" smtClean="0"/>
              <a:t>) </a:t>
            </a:r>
            <a:r>
              <a:rPr lang="en-US" i="1" dirty="0" err="1" smtClean="0"/>
              <a:t>Chứng</a:t>
            </a:r>
            <a:r>
              <a:rPr lang="en-US" i="1" dirty="0" smtClean="0"/>
              <a:t> </a:t>
            </a:r>
            <a:r>
              <a:rPr lang="en-US" i="1" dirty="0"/>
              <a:t>minh </a:t>
            </a:r>
            <a:r>
              <a:rPr lang="en-US" i="1" dirty="0" err="1"/>
              <a:t>tứ</a:t>
            </a:r>
            <a:r>
              <a:rPr lang="en-US" i="1" dirty="0"/>
              <a:t> </a:t>
            </a:r>
            <a:r>
              <a:rPr lang="en-US" i="1" dirty="0" err="1"/>
              <a:t>giác</a:t>
            </a:r>
            <a:r>
              <a:rPr lang="en-US" i="1" dirty="0"/>
              <a:t> KAOB </a:t>
            </a:r>
            <a:r>
              <a:rPr lang="en-US" i="1" dirty="0" err="1"/>
              <a:t>nội</a:t>
            </a:r>
            <a:r>
              <a:rPr lang="en-US" i="1" dirty="0"/>
              <a:t> </a:t>
            </a:r>
            <a:r>
              <a:rPr lang="en-US" i="1" dirty="0" err="1"/>
              <a:t>tiếp</a:t>
            </a:r>
            <a:r>
              <a:rPr lang="en-US" i="1" dirty="0"/>
              <a:t>. </a:t>
            </a:r>
            <a:endParaRPr lang="en-US" dirty="0"/>
          </a:p>
        </p:txBody>
      </p:sp>
      <p:sp>
        <p:nvSpPr>
          <p:cNvPr id="23" name="Rectangle 22"/>
          <p:cNvSpPr/>
          <p:nvPr/>
        </p:nvSpPr>
        <p:spPr>
          <a:xfrm>
            <a:off x="152400" y="2590800"/>
            <a:ext cx="4343400" cy="2308324"/>
          </a:xfrm>
          <a:prstGeom prst="rect">
            <a:avLst/>
          </a:prstGeom>
        </p:spPr>
        <p:txBody>
          <a:bodyPr wrap="square">
            <a:spAutoFit/>
          </a:bodyPr>
          <a:lstStyle/>
          <a:p>
            <a:r>
              <a:rPr lang="nl-NL" b="1" i="1" dirty="0" smtClean="0"/>
              <a:t>Bài </a:t>
            </a:r>
            <a:r>
              <a:rPr lang="nl-NL" b="1" i="1" dirty="0"/>
              <a:t>toán 1:</a:t>
            </a:r>
            <a:r>
              <a:rPr lang="nl-NL" i="1" dirty="0"/>
              <a:t> Cho đường tròn (O), Qua điểm K nằm ngoài đường tròn vẽ hai tiếp tuyến KA, KB và cát tuyến KCD với đường tròn (A, B là các tiếp điểm, tia KD nằm giữa hai tia KA và KO, điểm C nằm giữa K và D). Gọi I là trung điểm của CD.</a:t>
            </a:r>
            <a:endParaRPr lang="en-US" dirty="0"/>
          </a:p>
          <a:p>
            <a:pPr lvl="0"/>
            <a:r>
              <a:rPr lang="nl-NL" i="1" dirty="0" smtClean="0"/>
              <a:t>a) Chứng </a:t>
            </a:r>
            <a:r>
              <a:rPr lang="nl-NL" i="1" dirty="0"/>
              <a:t>minh 5 điểm K, A, B, O, I nằm trên một đường tròn.</a:t>
            </a:r>
            <a:endParaRPr lang="en-US" dirty="0"/>
          </a:p>
        </p:txBody>
      </p:sp>
      <p:cxnSp>
        <p:nvCxnSpPr>
          <p:cNvPr id="26" name="Straight Connector 25"/>
          <p:cNvCxnSpPr/>
          <p:nvPr/>
        </p:nvCxnSpPr>
        <p:spPr>
          <a:xfrm rot="5400000">
            <a:off x="2412603" y="4749403"/>
            <a:ext cx="4165600" cy="794"/>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2298"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2520951"/>
            <a:ext cx="4200460" cy="2584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228600" y="1390471"/>
            <a:ext cx="8534400" cy="1200329"/>
          </a:xfrm>
          <a:prstGeom prst="rect">
            <a:avLst/>
          </a:prstGeom>
        </p:spPr>
        <p:txBody>
          <a:bodyPr wrap="square">
            <a:spAutoFit/>
          </a:bodyPr>
          <a:lstStyle/>
          <a:p>
            <a:r>
              <a:rPr lang="vi-VN" dirty="0" smtClean="0"/>
              <a:t>- Hướng khai thác bài toán thông qua việc “xem xét tương tự” là việc đưa ra các câu hỏi có nội dung tương tự nhưng thay đổi cách hỏi hoặc đưa ra một câu hỏi có mức độ cao hơn nhưng bằng việc giải các yêu cầu trước đó học sinh vẫn có thể tìm ra lời giải cho câu hỏi mới này.</a:t>
            </a:r>
            <a:endParaRPr lang="en-US" dirty="0"/>
          </a:p>
        </p:txBody>
      </p:sp>
    </p:spTree>
    <p:extLst>
      <p:ext uri="{BB962C8B-B14F-4D97-AF65-F5344CB8AC3E}">
        <p14:creationId xmlns:p14="http://schemas.microsoft.com/office/powerpoint/2010/main" val="163119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228600" y="838200"/>
            <a:ext cx="7696200" cy="646331"/>
          </a:xfrm>
          <a:prstGeom prst="rect">
            <a:avLst/>
          </a:prstGeom>
        </p:spPr>
        <p:txBody>
          <a:bodyPr wrap="square">
            <a:spAutoFit/>
          </a:bodyPr>
          <a:lstStyle/>
          <a:p>
            <a:r>
              <a:rPr lang="pt-BR" b="1" i="1" dirty="0">
                <a:solidFill>
                  <a:srgbClr val="FF0000"/>
                </a:solidFill>
              </a:rPr>
              <a:t>1. Hướng dẫn học sinh</a:t>
            </a:r>
            <a:r>
              <a:rPr lang="pt-BR" b="1" dirty="0">
                <a:solidFill>
                  <a:srgbClr val="FF0000"/>
                </a:solidFill>
              </a:rPr>
              <a:t> </a:t>
            </a:r>
            <a:r>
              <a:rPr lang="nl-NL" b="1" i="1" dirty="0">
                <a:solidFill>
                  <a:srgbClr val="FF0000"/>
                </a:solidFill>
              </a:rPr>
              <a:t>khai thác bài toán thông qua việc</a:t>
            </a:r>
            <a:r>
              <a:rPr lang="nl-NL" b="1" dirty="0">
                <a:solidFill>
                  <a:srgbClr val="FF0000"/>
                </a:solidFill>
              </a:rPr>
              <a:t> "</a:t>
            </a:r>
            <a:r>
              <a:rPr lang="nl-NL" b="1" i="1" dirty="0">
                <a:solidFill>
                  <a:srgbClr val="FF0000"/>
                </a:solidFill>
              </a:rPr>
              <a:t>Xem xét tương tự</a:t>
            </a:r>
            <a:r>
              <a:rPr lang="nl-NL" b="1" dirty="0">
                <a:solidFill>
                  <a:srgbClr val="FF0000"/>
                </a:solidFill>
              </a:rPr>
              <a:t> " (</a:t>
            </a:r>
            <a:r>
              <a:rPr lang="nl-NL" b="1" i="1" dirty="0">
                <a:solidFill>
                  <a:srgbClr val="FF0000"/>
                </a:solidFill>
              </a:rPr>
              <a:t>tương tự hoá</a:t>
            </a:r>
            <a:r>
              <a:rPr lang="nl-NL" b="1" dirty="0">
                <a:solidFill>
                  <a:srgbClr val="FF0000"/>
                </a:solidFill>
              </a:rPr>
              <a:t>)</a:t>
            </a:r>
            <a:endParaRPr lang="en-US" dirty="0">
              <a:solidFill>
                <a:srgbClr val="FF0000"/>
              </a:solidFill>
            </a:endParaRPr>
          </a:p>
        </p:txBody>
      </p:sp>
      <p:sp>
        <p:nvSpPr>
          <p:cNvPr id="16" name="Rectangle 15"/>
          <p:cNvSpPr/>
          <p:nvPr/>
        </p:nvSpPr>
        <p:spPr>
          <a:xfrm>
            <a:off x="328670" y="177800"/>
            <a:ext cx="8510530" cy="646331"/>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r>
              <a:rPr lang="pt-BR" sz="3600" b="1" dirty="0" smtClean="0"/>
              <a:t>II. Nội dung giải pháp</a:t>
            </a:r>
            <a:endParaRPr lang="en-US" sz="3600" dirty="0"/>
          </a:p>
        </p:txBody>
      </p:sp>
      <p:sp>
        <p:nvSpPr>
          <p:cNvPr id="18" name="Rectangle 17"/>
          <p:cNvSpPr/>
          <p:nvPr/>
        </p:nvSpPr>
        <p:spPr>
          <a:xfrm>
            <a:off x="4495800" y="5345668"/>
            <a:ext cx="4572000" cy="369332"/>
          </a:xfrm>
          <a:prstGeom prst="rect">
            <a:avLst/>
          </a:prstGeom>
        </p:spPr>
        <p:txBody>
          <a:bodyPr>
            <a:spAutoFit/>
          </a:bodyPr>
          <a:lstStyle/>
          <a:p>
            <a:r>
              <a:rPr lang="en-US" i="1" dirty="0"/>
              <a:t>a.1</a:t>
            </a:r>
            <a:r>
              <a:rPr lang="en-US" i="1" dirty="0" smtClean="0"/>
              <a:t>) </a:t>
            </a:r>
            <a:r>
              <a:rPr lang="en-US" i="1" dirty="0" err="1" smtClean="0"/>
              <a:t>Chứng</a:t>
            </a:r>
            <a:r>
              <a:rPr lang="en-US" i="1" dirty="0" smtClean="0"/>
              <a:t> </a:t>
            </a:r>
            <a:r>
              <a:rPr lang="en-US" i="1" dirty="0"/>
              <a:t>minh </a:t>
            </a:r>
            <a:r>
              <a:rPr lang="en-US" i="1" dirty="0" err="1"/>
              <a:t>tứ</a:t>
            </a:r>
            <a:r>
              <a:rPr lang="en-US" i="1" dirty="0"/>
              <a:t> </a:t>
            </a:r>
            <a:r>
              <a:rPr lang="en-US" i="1" dirty="0" err="1"/>
              <a:t>giác</a:t>
            </a:r>
            <a:r>
              <a:rPr lang="en-US" i="1" dirty="0"/>
              <a:t> KAOB </a:t>
            </a:r>
            <a:r>
              <a:rPr lang="en-US" i="1" dirty="0" err="1"/>
              <a:t>nội</a:t>
            </a:r>
            <a:r>
              <a:rPr lang="en-US" i="1" dirty="0"/>
              <a:t> </a:t>
            </a:r>
            <a:r>
              <a:rPr lang="en-US" i="1" dirty="0" err="1"/>
              <a:t>tiếp</a:t>
            </a:r>
            <a:r>
              <a:rPr lang="en-US" i="1" dirty="0"/>
              <a:t>. </a:t>
            </a:r>
            <a:endParaRPr lang="en-US" dirty="0"/>
          </a:p>
        </p:txBody>
      </p:sp>
      <p:sp>
        <p:nvSpPr>
          <p:cNvPr id="23" name="Rectangle 22"/>
          <p:cNvSpPr/>
          <p:nvPr/>
        </p:nvSpPr>
        <p:spPr>
          <a:xfrm>
            <a:off x="152400" y="2590800"/>
            <a:ext cx="4343400" cy="2308324"/>
          </a:xfrm>
          <a:prstGeom prst="rect">
            <a:avLst/>
          </a:prstGeom>
        </p:spPr>
        <p:txBody>
          <a:bodyPr wrap="square">
            <a:spAutoFit/>
          </a:bodyPr>
          <a:lstStyle/>
          <a:p>
            <a:r>
              <a:rPr lang="nl-NL" b="1" i="1" dirty="0" smtClean="0"/>
              <a:t>Bài </a:t>
            </a:r>
            <a:r>
              <a:rPr lang="nl-NL" b="1" i="1" dirty="0"/>
              <a:t>toán 1:</a:t>
            </a:r>
            <a:r>
              <a:rPr lang="nl-NL" i="1" dirty="0"/>
              <a:t> Cho đường tròn (O), Qua điểm K nằm ngoài đường tròn vẽ hai tiếp tuyến KA, KB và cát tuyến KCD với đường tròn (A, B là các tiếp điểm, tia KD nằm giữa hai tia KA và KO, điểm C nằm giữa K và D). Gọi I là trung điểm của CD.</a:t>
            </a:r>
            <a:endParaRPr lang="en-US" dirty="0"/>
          </a:p>
          <a:p>
            <a:pPr lvl="0"/>
            <a:r>
              <a:rPr lang="nl-NL" i="1" dirty="0" smtClean="0"/>
              <a:t>a) Chứng </a:t>
            </a:r>
            <a:r>
              <a:rPr lang="nl-NL" i="1" dirty="0"/>
              <a:t>minh 5 điểm K, A, B, O, I nằm trên một đường tròn.</a:t>
            </a:r>
            <a:endParaRPr lang="en-US" dirty="0"/>
          </a:p>
        </p:txBody>
      </p:sp>
      <p:cxnSp>
        <p:nvCxnSpPr>
          <p:cNvPr id="26" name="Straight Connector 25"/>
          <p:cNvCxnSpPr/>
          <p:nvPr/>
        </p:nvCxnSpPr>
        <p:spPr>
          <a:xfrm rot="5400000">
            <a:off x="2412603" y="4749403"/>
            <a:ext cx="4165600" cy="79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28600" y="1390471"/>
            <a:ext cx="8534400" cy="1200329"/>
          </a:xfrm>
          <a:prstGeom prst="rect">
            <a:avLst/>
          </a:prstGeom>
        </p:spPr>
        <p:txBody>
          <a:bodyPr wrap="square">
            <a:spAutoFit/>
          </a:bodyPr>
          <a:lstStyle/>
          <a:p>
            <a:r>
              <a:rPr lang="vi-VN" dirty="0" smtClean="0"/>
              <a:t>- Hướng khai thác bài toán thông qua việc “xem xét tương tự” là việc đưa ra các câu hỏi có nội dung tương tự nhưng thay đổi cách hỏi hoặc đưa ra một câu hỏi có mức độ cao hơn nhưng bằng việc giải các yêu cầu trước đó học sinh vẫn có thể tìm ra lời giải cho câu hỏi mới này.</a:t>
            </a:r>
            <a:endParaRPr lang="en-US" dirty="0"/>
          </a:p>
        </p:txBody>
      </p:sp>
      <p:sp>
        <p:nvSpPr>
          <p:cNvPr id="9" name="Rectangle 8"/>
          <p:cNvSpPr/>
          <p:nvPr/>
        </p:nvSpPr>
        <p:spPr>
          <a:xfrm>
            <a:off x="4495800" y="5689361"/>
            <a:ext cx="4572000" cy="369332"/>
          </a:xfrm>
          <a:prstGeom prst="rect">
            <a:avLst/>
          </a:prstGeom>
        </p:spPr>
        <p:txBody>
          <a:bodyPr>
            <a:spAutoFit/>
          </a:bodyPr>
          <a:lstStyle/>
          <a:p>
            <a:r>
              <a:rPr lang="en-US" i="1" dirty="0" smtClean="0"/>
              <a:t>a.2</a:t>
            </a:r>
            <a:r>
              <a:rPr lang="en-US" i="1" dirty="0"/>
              <a:t>) </a:t>
            </a:r>
            <a:r>
              <a:rPr lang="en-US" i="1" dirty="0" err="1"/>
              <a:t>Chứng</a:t>
            </a:r>
            <a:r>
              <a:rPr lang="en-US" i="1" dirty="0"/>
              <a:t> minh </a:t>
            </a:r>
            <a:r>
              <a:rPr lang="en-US" i="1" dirty="0" err="1"/>
              <a:t>tứ</a:t>
            </a:r>
            <a:r>
              <a:rPr lang="en-US" i="1" dirty="0"/>
              <a:t> </a:t>
            </a:r>
            <a:r>
              <a:rPr lang="en-US" i="1" dirty="0" err="1"/>
              <a:t>giác</a:t>
            </a:r>
            <a:r>
              <a:rPr lang="en-US" i="1" dirty="0"/>
              <a:t> AIOB </a:t>
            </a:r>
            <a:r>
              <a:rPr lang="en-US" i="1" dirty="0" err="1"/>
              <a:t>nội</a:t>
            </a:r>
            <a:r>
              <a:rPr lang="en-US" i="1" dirty="0"/>
              <a:t> </a:t>
            </a:r>
            <a:r>
              <a:rPr lang="en-US" i="1" dirty="0" err="1" smtClean="0"/>
              <a:t>tiếp</a:t>
            </a:r>
            <a:endParaRPr lang="en-US" dirty="0"/>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8354" y="2514600"/>
            <a:ext cx="4200846"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11906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228600" y="838200"/>
            <a:ext cx="7696200" cy="646331"/>
          </a:xfrm>
          <a:prstGeom prst="rect">
            <a:avLst/>
          </a:prstGeom>
        </p:spPr>
        <p:txBody>
          <a:bodyPr wrap="square">
            <a:spAutoFit/>
          </a:bodyPr>
          <a:lstStyle/>
          <a:p>
            <a:r>
              <a:rPr lang="pt-BR" b="1" i="1" dirty="0">
                <a:solidFill>
                  <a:srgbClr val="FF0000"/>
                </a:solidFill>
              </a:rPr>
              <a:t>1. Hướng dẫn học sinh</a:t>
            </a:r>
            <a:r>
              <a:rPr lang="pt-BR" b="1" dirty="0">
                <a:solidFill>
                  <a:srgbClr val="FF0000"/>
                </a:solidFill>
              </a:rPr>
              <a:t> </a:t>
            </a:r>
            <a:r>
              <a:rPr lang="nl-NL" b="1" i="1" dirty="0">
                <a:solidFill>
                  <a:srgbClr val="FF0000"/>
                </a:solidFill>
              </a:rPr>
              <a:t>khai thác bài toán thông qua việc</a:t>
            </a:r>
            <a:r>
              <a:rPr lang="nl-NL" b="1" dirty="0">
                <a:solidFill>
                  <a:srgbClr val="FF0000"/>
                </a:solidFill>
              </a:rPr>
              <a:t> "</a:t>
            </a:r>
            <a:r>
              <a:rPr lang="nl-NL" b="1" i="1" dirty="0">
                <a:solidFill>
                  <a:srgbClr val="FF0000"/>
                </a:solidFill>
              </a:rPr>
              <a:t>Xem xét tương tự</a:t>
            </a:r>
            <a:r>
              <a:rPr lang="nl-NL" b="1" dirty="0">
                <a:solidFill>
                  <a:srgbClr val="FF0000"/>
                </a:solidFill>
              </a:rPr>
              <a:t> " (</a:t>
            </a:r>
            <a:r>
              <a:rPr lang="nl-NL" b="1" i="1" dirty="0">
                <a:solidFill>
                  <a:srgbClr val="FF0000"/>
                </a:solidFill>
              </a:rPr>
              <a:t>tương tự hoá</a:t>
            </a:r>
            <a:r>
              <a:rPr lang="nl-NL" b="1" dirty="0">
                <a:solidFill>
                  <a:srgbClr val="FF0000"/>
                </a:solidFill>
              </a:rPr>
              <a:t>)</a:t>
            </a:r>
            <a:endParaRPr lang="en-US" dirty="0">
              <a:solidFill>
                <a:srgbClr val="FF0000"/>
              </a:solidFill>
            </a:endParaRPr>
          </a:p>
        </p:txBody>
      </p:sp>
      <p:sp>
        <p:nvSpPr>
          <p:cNvPr id="16" name="Rectangle 15"/>
          <p:cNvSpPr/>
          <p:nvPr/>
        </p:nvSpPr>
        <p:spPr>
          <a:xfrm>
            <a:off x="328670" y="177800"/>
            <a:ext cx="8510530" cy="646331"/>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r>
              <a:rPr lang="pt-BR" sz="3600" b="1" dirty="0" smtClean="0"/>
              <a:t>II. Nội dung giải pháp</a:t>
            </a:r>
            <a:endParaRPr lang="en-US" sz="3600" dirty="0"/>
          </a:p>
        </p:txBody>
      </p:sp>
      <p:sp>
        <p:nvSpPr>
          <p:cNvPr id="18" name="Rectangle 17"/>
          <p:cNvSpPr/>
          <p:nvPr/>
        </p:nvSpPr>
        <p:spPr>
          <a:xfrm>
            <a:off x="4495800" y="5345668"/>
            <a:ext cx="4572000" cy="369332"/>
          </a:xfrm>
          <a:prstGeom prst="rect">
            <a:avLst/>
          </a:prstGeom>
        </p:spPr>
        <p:txBody>
          <a:bodyPr>
            <a:spAutoFit/>
          </a:bodyPr>
          <a:lstStyle/>
          <a:p>
            <a:r>
              <a:rPr lang="en-US" i="1" dirty="0"/>
              <a:t>a.1</a:t>
            </a:r>
            <a:r>
              <a:rPr lang="en-US" i="1" dirty="0" smtClean="0"/>
              <a:t>) </a:t>
            </a:r>
            <a:r>
              <a:rPr lang="en-US" i="1" dirty="0" err="1" smtClean="0"/>
              <a:t>Chứng</a:t>
            </a:r>
            <a:r>
              <a:rPr lang="en-US" i="1" dirty="0" smtClean="0"/>
              <a:t> </a:t>
            </a:r>
            <a:r>
              <a:rPr lang="en-US" i="1" dirty="0"/>
              <a:t>minh </a:t>
            </a:r>
            <a:r>
              <a:rPr lang="en-US" i="1" dirty="0" err="1"/>
              <a:t>tứ</a:t>
            </a:r>
            <a:r>
              <a:rPr lang="en-US" i="1" dirty="0"/>
              <a:t> </a:t>
            </a:r>
            <a:r>
              <a:rPr lang="en-US" i="1" dirty="0" err="1"/>
              <a:t>giác</a:t>
            </a:r>
            <a:r>
              <a:rPr lang="en-US" i="1" dirty="0"/>
              <a:t> KAOB </a:t>
            </a:r>
            <a:r>
              <a:rPr lang="en-US" i="1" dirty="0" err="1"/>
              <a:t>nội</a:t>
            </a:r>
            <a:r>
              <a:rPr lang="en-US" i="1" dirty="0"/>
              <a:t> </a:t>
            </a:r>
            <a:r>
              <a:rPr lang="en-US" i="1" dirty="0" err="1"/>
              <a:t>tiếp</a:t>
            </a:r>
            <a:r>
              <a:rPr lang="en-US" i="1" dirty="0"/>
              <a:t>. </a:t>
            </a:r>
            <a:endParaRPr lang="en-US" dirty="0"/>
          </a:p>
        </p:txBody>
      </p:sp>
      <p:sp>
        <p:nvSpPr>
          <p:cNvPr id="23" name="Rectangle 22"/>
          <p:cNvSpPr/>
          <p:nvPr/>
        </p:nvSpPr>
        <p:spPr>
          <a:xfrm>
            <a:off x="152400" y="2590800"/>
            <a:ext cx="4343400" cy="2308324"/>
          </a:xfrm>
          <a:prstGeom prst="rect">
            <a:avLst/>
          </a:prstGeom>
        </p:spPr>
        <p:txBody>
          <a:bodyPr wrap="square">
            <a:spAutoFit/>
          </a:bodyPr>
          <a:lstStyle/>
          <a:p>
            <a:r>
              <a:rPr lang="nl-NL" b="1" i="1" dirty="0" smtClean="0"/>
              <a:t>Bài </a:t>
            </a:r>
            <a:r>
              <a:rPr lang="nl-NL" b="1" i="1" dirty="0"/>
              <a:t>toán 1:</a:t>
            </a:r>
            <a:r>
              <a:rPr lang="nl-NL" i="1" dirty="0"/>
              <a:t> Cho đường tròn (O), Qua điểm K nằm ngoài đường tròn vẽ hai tiếp tuyến KA, KB và cát tuyến KCD với đường tròn (A, B là các tiếp điểm, tia KD nằm giữa hai tia KA và KO, điểm C nằm giữa K và D). Gọi I là trung điểm của CD.</a:t>
            </a:r>
            <a:endParaRPr lang="en-US" dirty="0"/>
          </a:p>
          <a:p>
            <a:pPr lvl="0"/>
            <a:r>
              <a:rPr lang="nl-NL" i="1" dirty="0" smtClean="0"/>
              <a:t>a) Chứng </a:t>
            </a:r>
            <a:r>
              <a:rPr lang="nl-NL" i="1" dirty="0"/>
              <a:t>minh 5 điểm K, A, B, O, I nằm trên một đường tròn.</a:t>
            </a:r>
            <a:endParaRPr lang="en-US" dirty="0"/>
          </a:p>
        </p:txBody>
      </p:sp>
      <p:cxnSp>
        <p:nvCxnSpPr>
          <p:cNvPr id="26" name="Straight Connector 25"/>
          <p:cNvCxnSpPr/>
          <p:nvPr/>
        </p:nvCxnSpPr>
        <p:spPr>
          <a:xfrm rot="5400000">
            <a:off x="2412603" y="4749403"/>
            <a:ext cx="4165600" cy="79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28600" y="1390471"/>
            <a:ext cx="8534400" cy="1200329"/>
          </a:xfrm>
          <a:prstGeom prst="rect">
            <a:avLst/>
          </a:prstGeom>
        </p:spPr>
        <p:txBody>
          <a:bodyPr wrap="square">
            <a:spAutoFit/>
          </a:bodyPr>
          <a:lstStyle/>
          <a:p>
            <a:r>
              <a:rPr lang="vi-VN" dirty="0" smtClean="0"/>
              <a:t>- Hướng khai thác bài toán thông qua việc “xem xét tương tự” là việc đưa ra các câu hỏi có nội dung tương tự nhưng thay đổi cách hỏi hoặc đưa ra một câu hỏi có mức độ cao hơn nhưng bằng việc giải các yêu cầu trước đó học sinh vẫn có thể tìm ra lời giải cho câu hỏi mới này.</a:t>
            </a:r>
            <a:endParaRPr lang="en-US" dirty="0"/>
          </a:p>
        </p:txBody>
      </p:sp>
      <p:sp>
        <p:nvSpPr>
          <p:cNvPr id="9" name="Rectangle 8"/>
          <p:cNvSpPr/>
          <p:nvPr/>
        </p:nvSpPr>
        <p:spPr>
          <a:xfrm>
            <a:off x="4495800" y="5689361"/>
            <a:ext cx="4572000" cy="369332"/>
          </a:xfrm>
          <a:prstGeom prst="rect">
            <a:avLst/>
          </a:prstGeom>
        </p:spPr>
        <p:txBody>
          <a:bodyPr>
            <a:spAutoFit/>
          </a:bodyPr>
          <a:lstStyle/>
          <a:p>
            <a:r>
              <a:rPr lang="en-US" i="1" dirty="0" smtClean="0"/>
              <a:t>a.2</a:t>
            </a:r>
            <a:r>
              <a:rPr lang="en-US" i="1" dirty="0"/>
              <a:t>) </a:t>
            </a:r>
            <a:r>
              <a:rPr lang="en-US" i="1" dirty="0" err="1"/>
              <a:t>Chứng</a:t>
            </a:r>
            <a:r>
              <a:rPr lang="en-US" i="1" dirty="0"/>
              <a:t> minh </a:t>
            </a:r>
            <a:r>
              <a:rPr lang="en-US" i="1" dirty="0" err="1"/>
              <a:t>tứ</a:t>
            </a:r>
            <a:r>
              <a:rPr lang="en-US" i="1" dirty="0"/>
              <a:t> </a:t>
            </a:r>
            <a:r>
              <a:rPr lang="en-US" i="1" dirty="0" err="1"/>
              <a:t>giác</a:t>
            </a:r>
            <a:r>
              <a:rPr lang="en-US" i="1" dirty="0"/>
              <a:t> AIOB </a:t>
            </a:r>
            <a:r>
              <a:rPr lang="en-US" i="1" dirty="0" err="1"/>
              <a:t>nội</a:t>
            </a:r>
            <a:r>
              <a:rPr lang="en-US" i="1" dirty="0"/>
              <a:t> </a:t>
            </a:r>
            <a:r>
              <a:rPr lang="en-US" i="1" dirty="0" err="1" smtClean="0"/>
              <a:t>tiếp</a:t>
            </a:r>
            <a:endParaRPr lang="en-US" dirty="0"/>
          </a:p>
        </p:txBody>
      </p:sp>
      <p:sp>
        <p:nvSpPr>
          <p:cNvPr id="11" name="Rectangle 10"/>
          <p:cNvSpPr/>
          <p:nvPr/>
        </p:nvSpPr>
        <p:spPr>
          <a:xfrm>
            <a:off x="4495800" y="6086157"/>
            <a:ext cx="4572000" cy="369332"/>
          </a:xfrm>
          <a:prstGeom prst="rect">
            <a:avLst/>
          </a:prstGeom>
        </p:spPr>
        <p:txBody>
          <a:bodyPr>
            <a:spAutoFit/>
          </a:bodyPr>
          <a:lstStyle/>
          <a:p>
            <a:r>
              <a:rPr lang="en-US" i="1" dirty="0" smtClean="0"/>
              <a:t>a.3</a:t>
            </a:r>
            <a:r>
              <a:rPr lang="en-US" i="1" dirty="0"/>
              <a:t>) </a:t>
            </a:r>
            <a:r>
              <a:rPr lang="en-US" i="1" dirty="0" err="1"/>
              <a:t>Chứng</a:t>
            </a:r>
            <a:r>
              <a:rPr lang="en-US" i="1" dirty="0"/>
              <a:t> minh IK </a:t>
            </a:r>
            <a:r>
              <a:rPr lang="en-US" i="1" dirty="0" err="1"/>
              <a:t>là</a:t>
            </a:r>
            <a:r>
              <a:rPr lang="en-US" i="1" dirty="0"/>
              <a:t> </a:t>
            </a:r>
            <a:r>
              <a:rPr lang="en-US" i="1" dirty="0" err="1"/>
              <a:t>tia</a:t>
            </a:r>
            <a:r>
              <a:rPr lang="en-US" i="1" dirty="0"/>
              <a:t> </a:t>
            </a:r>
            <a:r>
              <a:rPr lang="en-US" i="1" dirty="0" err="1"/>
              <a:t>phân</a:t>
            </a:r>
            <a:r>
              <a:rPr lang="en-US" i="1" dirty="0"/>
              <a:t> </a:t>
            </a:r>
            <a:r>
              <a:rPr lang="en-US" i="1" dirty="0" err="1"/>
              <a:t>giác</a:t>
            </a:r>
            <a:r>
              <a:rPr lang="en-US" i="1" dirty="0"/>
              <a:t> </a:t>
            </a:r>
            <a:r>
              <a:rPr lang="en-US" i="1" dirty="0" err="1"/>
              <a:t>của</a:t>
            </a:r>
            <a:r>
              <a:rPr lang="en-US" i="1" dirty="0"/>
              <a:t> </a:t>
            </a:r>
            <a:r>
              <a:rPr lang="en-US" i="1" dirty="0" err="1"/>
              <a:t>góc</a:t>
            </a:r>
            <a:r>
              <a:rPr lang="en-US" i="1" dirty="0"/>
              <a:t> AIB</a:t>
            </a:r>
            <a:endParaRPr lang="en-US" dirty="0"/>
          </a:p>
        </p:txBody>
      </p:sp>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546" y="2514600"/>
            <a:ext cx="4194654"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1190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328670" y="177800"/>
            <a:ext cx="8510530" cy="646331"/>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r>
              <a:rPr lang="pt-BR" sz="3600" b="1" dirty="0" smtClean="0"/>
              <a:t>II. Nội dung giải pháp</a:t>
            </a:r>
            <a:endParaRPr lang="en-US" sz="3600" dirty="0"/>
          </a:p>
        </p:txBody>
      </p:sp>
      <p:graphicFrame>
        <p:nvGraphicFramePr>
          <p:cNvPr id="4" name="Object 3"/>
          <p:cNvGraphicFramePr>
            <a:graphicFrameLocks noChangeAspect="1"/>
          </p:cNvGraphicFramePr>
          <p:nvPr>
            <p:extLst>
              <p:ext uri="{D42A27DB-BD31-4B8C-83A1-F6EECF244321}">
                <p14:modId xmlns:p14="http://schemas.microsoft.com/office/powerpoint/2010/main" val="2291611754"/>
              </p:ext>
            </p:extLst>
          </p:nvPr>
        </p:nvGraphicFramePr>
        <p:xfrm>
          <a:off x="1371600" y="4191000"/>
          <a:ext cx="1143000" cy="307975"/>
        </p:xfrm>
        <a:graphic>
          <a:graphicData uri="http://schemas.openxmlformats.org/presentationml/2006/ole">
            <mc:AlternateContent xmlns:mc="http://schemas.openxmlformats.org/markup-compatibility/2006">
              <mc:Choice xmlns:v="urn:schemas-microsoft-com:vml" Requires="v">
                <p:oleObj spid="_x0000_s35844" name="Equation" r:id="rId3" imgW="812520" imgH="203040" progId="Equation.DSMT4">
                  <p:embed/>
                </p:oleObj>
              </mc:Choice>
              <mc:Fallback>
                <p:oleObj name="Equation" r:id="rId3" imgW="812520" imgH="203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4191000"/>
                        <a:ext cx="1143000" cy="307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p:cNvCxnSpPr/>
          <p:nvPr/>
        </p:nvCxnSpPr>
        <p:spPr>
          <a:xfrm rot="5400000">
            <a:off x="2184003" y="4520803"/>
            <a:ext cx="4622800" cy="79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28600" y="2263676"/>
            <a:ext cx="4343400" cy="2308324"/>
          </a:xfrm>
          <a:prstGeom prst="rect">
            <a:avLst/>
          </a:prstGeom>
        </p:spPr>
        <p:txBody>
          <a:bodyPr wrap="square">
            <a:spAutoFit/>
          </a:bodyPr>
          <a:lstStyle/>
          <a:p>
            <a:r>
              <a:rPr lang="nl-NL" b="1" i="1" dirty="0" smtClean="0"/>
              <a:t>Bài </a:t>
            </a:r>
            <a:r>
              <a:rPr lang="nl-NL" b="1" i="1" dirty="0"/>
              <a:t>toán 1:</a:t>
            </a:r>
            <a:r>
              <a:rPr lang="nl-NL" i="1" dirty="0"/>
              <a:t> Cho đường tròn (O), Qua điểm K nằm ngoài đường tròn vẽ hai tiếp tuyến KA, KB và cát tuyến KCD với đường tròn (A, B là các tiếp điểm, tia KD nằm giữa hai tia KA và KO, điểm C nằm giữa K và D). Gọi I là trung điểm của CD</a:t>
            </a:r>
            <a:r>
              <a:rPr lang="nl-NL" i="1" dirty="0" smtClean="0"/>
              <a:t>.</a:t>
            </a:r>
          </a:p>
          <a:p>
            <a:r>
              <a:rPr lang="nl-NL" i="1" dirty="0" smtClean="0"/>
              <a:t>b) Gọi P là giao điểm của AC và BK. Chứng minh rằng: </a:t>
            </a:r>
            <a:endParaRPr lang="en-US" dirty="0" smtClean="0"/>
          </a:p>
        </p:txBody>
      </p:sp>
      <p:sp>
        <p:nvSpPr>
          <p:cNvPr id="13" name="Rectangle 12"/>
          <p:cNvSpPr/>
          <p:nvPr/>
        </p:nvSpPr>
        <p:spPr>
          <a:xfrm>
            <a:off x="304800" y="849868"/>
            <a:ext cx="7696200" cy="369332"/>
          </a:xfrm>
          <a:prstGeom prst="rect">
            <a:avLst/>
          </a:prstGeom>
        </p:spPr>
        <p:txBody>
          <a:bodyPr wrap="square">
            <a:spAutoFit/>
          </a:bodyPr>
          <a:lstStyle/>
          <a:p>
            <a:r>
              <a:rPr lang="en-US" b="1" i="1" dirty="0">
                <a:solidFill>
                  <a:srgbClr val="FF0000"/>
                </a:solidFill>
              </a:rPr>
              <a:t>2</a:t>
            </a:r>
            <a:r>
              <a:rPr lang="en-US" b="1" i="1" dirty="0" smtClean="0">
                <a:solidFill>
                  <a:srgbClr val="FF0000"/>
                </a:solidFill>
              </a:rPr>
              <a:t>. </a:t>
            </a:r>
            <a:r>
              <a:rPr lang="en-US" b="1" i="1" dirty="0" err="1">
                <a:solidFill>
                  <a:srgbClr val="FF0000"/>
                </a:solidFill>
              </a:rPr>
              <a:t>Hướng</a:t>
            </a:r>
            <a:r>
              <a:rPr lang="en-US" b="1" i="1" dirty="0">
                <a:solidFill>
                  <a:srgbClr val="FF0000"/>
                </a:solidFill>
              </a:rPr>
              <a:t> </a:t>
            </a:r>
            <a:r>
              <a:rPr lang="en-US" b="1" i="1" dirty="0" err="1">
                <a:solidFill>
                  <a:srgbClr val="FF0000"/>
                </a:solidFill>
              </a:rPr>
              <a:t>dẫn</a:t>
            </a:r>
            <a:r>
              <a:rPr lang="en-US" b="1" i="1" dirty="0">
                <a:solidFill>
                  <a:srgbClr val="FF0000"/>
                </a:solidFill>
              </a:rPr>
              <a:t> </a:t>
            </a:r>
            <a:r>
              <a:rPr lang="en-US" b="1" i="1" dirty="0" err="1">
                <a:solidFill>
                  <a:srgbClr val="FF0000"/>
                </a:solidFill>
              </a:rPr>
              <a:t>học</a:t>
            </a:r>
            <a:r>
              <a:rPr lang="en-US" b="1" i="1" dirty="0">
                <a:solidFill>
                  <a:srgbClr val="FF0000"/>
                </a:solidFill>
              </a:rPr>
              <a:t> </a:t>
            </a:r>
            <a:r>
              <a:rPr lang="en-US" b="1" i="1" dirty="0" err="1">
                <a:solidFill>
                  <a:srgbClr val="FF0000"/>
                </a:solidFill>
              </a:rPr>
              <a:t>sinh</a:t>
            </a:r>
            <a:r>
              <a:rPr lang="en-US" b="1" i="1" dirty="0">
                <a:solidFill>
                  <a:srgbClr val="FF0000"/>
                </a:solidFill>
              </a:rPr>
              <a:t> </a:t>
            </a:r>
            <a:r>
              <a:rPr lang="en-US" b="1" i="1" dirty="0" err="1">
                <a:solidFill>
                  <a:srgbClr val="FF0000"/>
                </a:solidFill>
              </a:rPr>
              <a:t>khai</a:t>
            </a:r>
            <a:r>
              <a:rPr lang="en-US" b="1" i="1" dirty="0">
                <a:solidFill>
                  <a:srgbClr val="FF0000"/>
                </a:solidFill>
              </a:rPr>
              <a:t> </a:t>
            </a:r>
            <a:r>
              <a:rPr lang="en-US" b="1" i="1" dirty="0" err="1">
                <a:solidFill>
                  <a:srgbClr val="FF0000"/>
                </a:solidFill>
              </a:rPr>
              <a:t>thác</a:t>
            </a:r>
            <a:r>
              <a:rPr lang="en-US" b="1" i="1" dirty="0">
                <a:solidFill>
                  <a:srgbClr val="FF0000"/>
                </a:solidFill>
              </a:rPr>
              <a:t> </a:t>
            </a:r>
            <a:r>
              <a:rPr lang="en-US" b="1" i="1" dirty="0" err="1">
                <a:solidFill>
                  <a:srgbClr val="FF0000"/>
                </a:solidFill>
              </a:rPr>
              <a:t>bằng</a:t>
            </a:r>
            <a:r>
              <a:rPr lang="en-US" b="1" i="1" dirty="0">
                <a:solidFill>
                  <a:srgbClr val="FF0000"/>
                </a:solidFill>
              </a:rPr>
              <a:t> </a:t>
            </a:r>
            <a:r>
              <a:rPr lang="en-US" b="1" i="1" dirty="0" err="1">
                <a:solidFill>
                  <a:srgbClr val="FF0000"/>
                </a:solidFill>
              </a:rPr>
              <a:t>cách</a:t>
            </a:r>
            <a:r>
              <a:rPr lang="en-US" b="1" i="1" dirty="0">
                <a:solidFill>
                  <a:srgbClr val="FF0000"/>
                </a:solidFill>
              </a:rPr>
              <a:t> "</a:t>
            </a:r>
            <a:r>
              <a:rPr lang="en-US" b="1" i="1" dirty="0" err="1">
                <a:solidFill>
                  <a:srgbClr val="FF0000"/>
                </a:solidFill>
              </a:rPr>
              <a:t>lật</a:t>
            </a:r>
            <a:r>
              <a:rPr lang="en-US" b="1" i="1" dirty="0">
                <a:solidFill>
                  <a:srgbClr val="FF0000"/>
                </a:solidFill>
              </a:rPr>
              <a:t> </a:t>
            </a:r>
            <a:r>
              <a:rPr lang="en-US" b="1" i="1" dirty="0" err="1">
                <a:solidFill>
                  <a:srgbClr val="FF0000"/>
                </a:solidFill>
              </a:rPr>
              <a:t>ngược</a:t>
            </a:r>
            <a:r>
              <a:rPr lang="en-US" b="1" i="1" dirty="0">
                <a:solidFill>
                  <a:srgbClr val="FF0000"/>
                </a:solidFill>
              </a:rPr>
              <a:t> </a:t>
            </a:r>
            <a:r>
              <a:rPr lang="en-US" b="1" i="1" dirty="0" err="1">
                <a:solidFill>
                  <a:srgbClr val="FF0000"/>
                </a:solidFill>
              </a:rPr>
              <a:t>vấn</a:t>
            </a:r>
            <a:r>
              <a:rPr lang="en-US" b="1" i="1" dirty="0">
                <a:solidFill>
                  <a:srgbClr val="FF0000"/>
                </a:solidFill>
              </a:rPr>
              <a:t> </a:t>
            </a:r>
            <a:r>
              <a:rPr lang="en-US" b="1" i="1" dirty="0" err="1">
                <a:solidFill>
                  <a:srgbClr val="FF0000"/>
                </a:solidFill>
              </a:rPr>
              <a:t>đề</a:t>
            </a:r>
            <a:r>
              <a:rPr lang="en-US" b="1" i="1" dirty="0" smtClean="0">
                <a:solidFill>
                  <a:srgbClr val="FF0000"/>
                </a:solidFill>
              </a:rPr>
              <a:t>"</a:t>
            </a:r>
            <a:endParaRPr lang="en-US" dirty="0">
              <a:solidFill>
                <a:srgbClr val="FF0000"/>
              </a:solidFill>
            </a:endParaRPr>
          </a:p>
        </p:txBody>
      </p:sp>
      <p:sp>
        <p:nvSpPr>
          <p:cNvPr id="14" name="Rectangle 13"/>
          <p:cNvSpPr/>
          <p:nvPr/>
        </p:nvSpPr>
        <p:spPr>
          <a:xfrm>
            <a:off x="381000" y="1219200"/>
            <a:ext cx="8305800" cy="923330"/>
          </a:xfrm>
          <a:prstGeom prst="rect">
            <a:avLst/>
          </a:prstGeom>
        </p:spPr>
        <p:txBody>
          <a:bodyPr wrap="square">
            <a:spAutoFit/>
          </a:bodyPr>
          <a:lstStyle/>
          <a:p>
            <a:r>
              <a:rPr lang="vi-VN" dirty="0" smtClean="0"/>
              <a:t>- Lật ngược vấn đề là một phương pháp thiết lập mệnh đề đảo từ một mệnh đề ban đầu. Đối với một bài toán khi ta muốn khai thác theo cách "lật ngược vấn đề" ta thường hoán đổi các yếu tố giữa giả thiết và kết luận.</a:t>
            </a:r>
            <a:endParaRPr lang="en-US" dirty="0"/>
          </a:p>
        </p:txBody>
      </p:sp>
      <p:sp>
        <p:nvSpPr>
          <p:cNvPr id="18" name="Rectangle 17"/>
          <p:cNvSpPr/>
          <p:nvPr/>
        </p:nvSpPr>
        <p:spPr>
          <a:xfrm>
            <a:off x="228600" y="4994871"/>
            <a:ext cx="4038600" cy="646331"/>
          </a:xfrm>
          <a:prstGeom prst="rect">
            <a:avLst/>
          </a:prstGeom>
        </p:spPr>
        <p:txBody>
          <a:bodyPr wrap="square">
            <a:spAutoFit/>
          </a:bodyPr>
          <a:lstStyle/>
          <a:p>
            <a:r>
              <a:rPr lang="en-US" i="1" dirty="0" smtClean="0"/>
              <a:t>b.1)  </a:t>
            </a:r>
            <a:r>
              <a:rPr lang="en-US" i="1" dirty="0" err="1" smtClean="0"/>
              <a:t>Giả</a:t>
            </a:r>
            <a:r>
              <a:rPr lang="en-US" i="1" dirty="0" smtClean="0"/>
              <a:t> </a:t>
            </a:r>
            <a:r>
              <a:rPr lang="en-US" i="1" dirty="0" err="1"/>
              <a:t>sử</a:t>
            </a:r>
            <a:r>
              <a:rPr lang="en-US" i="1" dirty="0"/>
              <a:t>  AD//KO. </a:t>
            </a:r>
            <a:r>
              <a:rPr lang="en-US" i="1" dirty="0" err="1"/>
              <a:t>Chứng</a:t>
            </a:r>
            <a:r>
              <a:rPr lang="en-US" i="1" dirty="0"/>
              <a:t> minh </a:t>
            </a:r>
            <a:r>
              <a:rPr lang="en-US" i="1" dirty="0" err="1"/>
              <a:t>ba</a:t>
            </a:r>
            <a:r>
              <a:rPr lang="en-US" i="1" dirty="0"/>
              <a:t> </a:t>
            </a:r>
            <a:r>
              <a:rPr lang="en-US" i="1" dirty="0" err="1"/>
              <a:t>điểm</a:t>
            </a:r>
            <a:r>
              <a:rPr lang="en-US" i="1" dirty="0"/>
              <a:t> B, O, D </a:t>
            </a:r>
            <a:r>
              <a:rPr lang="en-US" i="1" dirty="0" err="1"/>
              <a:t>thẳng</a:t>
            </a:r>
            <a:r>
              <a:rPr lang="en-US" i="1" dirty="0"/>
              <a:t> </a:t>
            </a:r>
            <a:r>
              <a:rPr lang="en-US" i="1" dirty="0" err="1" smtClean="0"/>
              <a:t>hàng</a:t>
            </a:r>
            <a:r>
              <a:rPr lang="en-US" i="1" dirty="0" smtClean="0"/>
              <a:t>.</a:t>
            </a:r>
            <a:endParaRPr lang="en-US" dirty="0"/>
          </a:p>
        </p:txBody>
      </p:sp>
      <p:sp>
        <p:nvSpPr>
          <p:cNvPr id="19" name="Rectangle 18"/>
          <p:cNvSpPr/>
          <p:nvPr/>
        </p:nvSpPr>
        <p:spPr>
          <a:xfrm>
            <a:off x="228600" y="5706070"/>
            <a:ext cx="3962400" cy="923330"/>
          </a:xfrm>
          <a:prstGeom prst="rect">
            <a:avLst/>
          </a:prstGeom>
        </p:spPr>
        <p:txBody>
          <a:bodyPr wrap="square">
            <a:spAutoFit/>
          </a:bodyPr>
          <a:lstStyle/>
          <a:p>
            <a:r>
              <a:rPr lang="en-US" i="1" dirty="0" smtClean="0"/>
              <a:t>b.2) </a:t>
            </a:r>
            <a:r>
              <a:rPr lang="en-US" i="1" dirty="0" err="1"/>
              <a:t>Giả</a:t>
            </a:r>
            <a:r>
              <a:rPr lang="en-US" i="1" dirty="0"/>
              <a:t> </a:t>
            </a:r>
            <a:r>
              <a:rPr lang="en-US" i="1" dirty="0" err="1"/>
              <a:t>sử</a:t>
            </a:r>
            <a:r>
              <a:rPr lang="en-US" i="1" dirty="0"/>
              <a:t> AD//KB, </a:t>
            </a:r>
            <a:r>
              <a:rPr lang="en-US" i="1" dirty="0" err="1"/>
              <a:t>gọi</a:t>
            </a:r>
            <a:r>
              <a:rPr lang="en-US" i="1" dirty="0"/>
              <a:t> P </a:t>
            </a:r>
            <a:r>
              <a:rPr lang="en-US" i="1" dirty="0" err="1"/>
              <a:t>là</a:t>
            </a:r>
            <a:r>
              <a:rPr lang="en-US" i="1" dirty="0"/>
              <a:t> </a:t>
            </a:r>
            <a:r>
              <a:rPr lang="en-US" i="1" dirty="0" err="1"/>
              <a:t>giao</a:t>
            </a:r>
            <a:r>
              <a:rPr lang="en-US" i="1" dirty="0"/>
              <a:t> </a:t>
            </a:r>
            <a:r>
              <a:rPr lang="en-US" i="1" dirty="0" err="1"/>
              <a:t>điểm</a:t>
            </a:r>
            <a:r>
              <a:rPr lang="en-US" i="1" dirty="0"/>
              <a:t> </a:t>
            </a:r>
            <a:r>
              <a:rPr lang="en-US" i="1" dirty="0" err="1"/>
              <a:t>của</a:t>
            </a:r>
            <a:r>
              <a:rPr lang="en-US" i="1" dirty="0"/>
              <a:t> AC </a:t>
            </a:r>
            <a:r>
              <a:rPr lang="en-US" i="1" dirty="0" err="1"/>
              <a:t>và</a:t>
            </a:r>
            <a:r>
              <a:rPr lang="en-US" i="1" dirty="0"/>
              <a:t> KB. </a:t>
            </a:r>
            <a:r>
              <a:rPr lang="en-US" i="1" dirty="0" err="1"/>
              <a:t>Chứng</a:t>
            </a:r>
            <a:r>
              <a:rPr lang="en-US" i="1" dirty="0"/>
              <a:t> minh P </a:t>
            </a:r>
            <a:r>
              <a:rPr lang="en-US" i="1" dirty="0" err="1"/>
              <a:t>là</a:t>
            </a:r>
            <a:r>
              <a:rPr lang="en-US" i="1" dirty="0"/>
              <a:t> </a:t>
            </a:r>
            <a:r>
              <a:rPr lang="en-US" i="1" dirty="0" err="1"/>
              <a:t>trung</a:t>
            </a:r>
            <a:r>
              <a:rPr lang="en-US" i="1" dirty="0"/>
              <a:t> </a:t>
            </a:r>
            <a:r>
              <a:rPr lang="en-US" i="1" dirty="0" err="1"/>
              <a:t>điểm</a:t>
            </a:r>
            <a:r>
              <a:rPr lang="en-US" i="1" dirty="0"/>
              <a:t> </a:t>
            </a:r>
            <a:r>
              <a:rPr lang="en-US" i="1" dirty="0" err="1"/>
              <a:t>của</a:t>
            </a:r>
            <a:r>
              <a:rPr lang="en-US" i="1" dirty="0"/>
              <a:t> KB.</a:t>
            </a:r>
            <a:r>
              <a:rPr lang="en-US" dirty="0"/>
              <a:t> </a:t>
            </a:r>
          </a:p>
        </p:txBody>
      </p:sp>
      <p:pic>
        <p:nvPicPr>
          <p:cNvPr id="20" name="Hình ảnh 3"/>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60640" y="2590800"/>
            <a:ext cx="4583360" cy="2819400"/>
          </a:xfrm>
          <a:prstGeom prst="rect">
            <a:avLst/>
          </a:prstGeom>
          <a:noFill/>
          <a:ln>
            <a:noFill/>
          </a:ln>
        </p:spPr>
      </p:pic>
      <p:sp>
        <p:nvSpPr>
          <p:cNvPr id="21" name="Rectangle 20"/>
          <p:cNvSpPr/>
          <p:nvPr/>
        </p:nvSpPr>
        <p:spPr>
          <a:xfrm>
            <a:off x="4742762" y="5373469"/>
            <a:ext cx="3962400" cy="646331"/>
          </a:xfrm>
          <a:prstGeom prst="rect">
            <a:avLst/>
          </a:prstGeom>
        </p:spPr>
        <p:txBody>
          <a:bodyPr wrap="square">
            <a:spAutoFit/>
          </a:bodyPr>
          <a:lstStyle/>
          <a:p>
            <a:r>
              <a:rPr lang="en-US" i="1" dirty="0" smtClean="0"/>
              <a:t>b.1.1) </a:t>
            </a:r>
            <a:r>
              <a:rPr lang="en-US" i="1" dirty="0" err="1" smtClean="0"/>
              <a:t>Giả</a:t>
            </a:r>
            <a:r>
              <a:rPr lang="en-US" i="1" dirty="0" smtClean="0"/>
              <a:t> </a:t>
            </a:r>
            <a:r>
              <a:rPr lang="en-US" i="1" dirty="0" err="1" smtClean="0"/>
              <a:t>sử</a:t>
            </a:r>
            <a:r>
              <a:rPr lang="en-US" i="1" dirty="0" smtClean="0"/>
              <a:t> B, O, D </a:t>
            </a:r>
            <a:r>
              <a:rPr lang="en-US" i="1" dirty="0" err="1" smtClean="0"/>
              <a:t>thẳng</a:t>
            </a:r>
            <a:r>
              <a:rPr lang="en-US" i="1" dirty="0" smtClean="0"/>
              <a:t> </a:t>
            </a:r>
            <a:r>
              <a:rPr lang="en-US" i="1" dirty="0" err="1" smtClean="0"/>
              <a:t>hàng</a:t>
            </a:r>
            <a:r>
              <a:rPr lang="en-US" i="1" dirty="0" smtClean="0"/>
              <a:t>. </a:t>
            </a:r>
            <a:r>
              <a:rPr lang="en-US" i="1" dirty="0" err="1" smtClean="0"/>
              <a:t>Chứng</a:t>
            </a:r>
            <a:r>
              <a:rPr lang="en-US" i="1" dirty="0" smtClean="0"/>
              <a:t> minh AD//KO.</a:t>
            </a:r>
            <a:r>
              <a:rPr lang="en-US" dirty="0" smtClean="0"/>
              <a:t> </a:t>
            </a:r>
            <a:endParaRPr lang="en-US" dirty="0"/>
          </a:p>
        </p:txBody>
      </p:sp>
    </p:spTree>
    <p:extLst>
      <p:ext uri="{BB962C8B-B14F-4D97-AF65-F5344CB8AC3E}">
        <p14:creationId xmlns:p14="http://schemas.microsoft.com/office/powerpoint/2010/main" val="1782300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328670" y="177800"/>
            <a:ext cx="8510530" cy="646331"/>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r>
              <a:rPr lang="pt-BR" sz="3600" b="1" dirty="0" smtClean="0"/>
              <a:t>II. Nội dung giải pháp</a:t>
            </a:r>
            <a:endParaRPr lang="en-US" sz="3600" dirty="0"/>
          </a:p>
        </p:txBody>
      </p:sp>
      <p:graphicFrame>
        <p:nvGraphicFramePr>
          <p:cNvPr id="4" name="Object 3"/>
          <p:cNvGraphicFramePr>
            <a:graphicFrameLocks noChangeAspect="1"/>
          </p:cNvGraphicFramePr>
          <p:nvPr>
            <p:extLst>
              <p:ext uri="{D42A27DB-BD31-4B8C-83A1-F6EECF244321}">
                <p14:modId xmlns:p14="http://schemas.microsoft.com/office/powerpoint/2010/main" val="2291611754"/>
              </p:ext>
            </p:extLst>
          </p:nvPr>
        </p:nvGraphicFramePr>
        <p:xfrm>
          <a:off x="1371600" y="4191000"/>
          <a:ext cx="1143000" cy="307975"/>
        </p:xfrm>
        <a:graphic>
          <a:graphicData uri="http://schemas.openxmlformats.org/presentationml/2006/ole">
            <mc:AlternateContent xmlns:mc="http://schemas.openxmlformats.org/markup-compatibility/2006">
              <mc:Choice xmlns:v="urn:schemas-microsoft-com:vml" Requires="v">
                <p:oleObj spid="_x0000_s36868" name="Equation" r:id="rId3" imgW="812520" imgH="203040" progId="Equation.DSMT4">
                  <p:embed/>
                </p:oleObj>
              </mc:Choice>
              <mc:Fallback>
                <p:oleObj name="Equation" r:id="rId3" imgW="812520" imgH="203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4191000"/>
                        <a:ext cx="1143000" cy="307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p:cNvCxnSpPr/>
          <p:nvPr/>
        </p:nvCxnSpPr>
        <p:spPr>
          <a:xfrm rot="5400000">
            <a:off x="2184003" y="4520803"/>
            <a:ext cx="4622800" cy="79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28600" y="2263676"/>
            <a:ext cx="4343400" cy="2308324"/>
          </a:xfrm>
          <a:prstGeom prst="rect">
            <a:avLst/>
          </a:prstGeom>
        </p:spPr>
        <p:txBody>
          <a:bodyPr wrap="square">
            <a:spAutoFit/>
          </a:bodyPr>
          <a:lstStyle/>
          <a:p>
            <a:r>
              <a:rPr lang="nl-NL" b="1" i="1" dirty="0" smtClean="0"/>
              <a:t>Bài </a:t>
            </a:r>
            <a:r>
              <a:rPr lang="nl-NL" b="1" i="1" dirty="0"/>
              <a:t>toán 1:</a:t>
            </a:r>
            <a:r>
              <a:rPr lang="nl-NL" i="1" dirty="0"/>
              <a:t> Cho đường tròn (O), Qua điểm K nằm ngoài đường tròn vẽ hai tiếp tuyến KA, KB và cát tuyến KCD với đường tròn (A, B là các tiếp điểm, tia KD nằm giữa hai tia KA và KO, điểm C nằm giữa K và D). Gọi I là trung điểm của CD</a:t>
            </a:r>
            <a:r>
              <a:rPr lang="nl-NL" i="1" dirty="0" smtClean="0"/>
              <a:t>.</a:t>
            </a:r>
          </a:p>
          <a:p>
            <a:r>
              <a:rPr lang="nl-NL" i="1" dirty="0" smtClean="0"/>
              <a:t>b) Gọi P là giao điểm của AC và BK. Chứng minh rằng: </a:t>
            </a:r>
            <a:endParaRPr lang="en-US" dirty="0" smtClean="0"/>
          </a:p>
        </p:txBody>
      </p:sp>
      <p:sp>
        <p:nvSpPr>
          <p:cNvPr id="13" name="Rectangle 12"/>
          <p:cNvSpPr/>
          <p:nvPr/>
        </p:nvSpPr>
        <p:spPr>
          <a:xfrm>
            <a:off x="304800" y="849868"/>
            <a:ext cx="7696200" cy="369332"/>
          </a:xfrm>
          <a:prstGeom prst="rect">
            <a:avLst/>
          </a:prstGeom>
        </p:spPr>
        <p:txBody>
          <a:bodyPr wrap="square">
            <a:spAutoFit/>
          </a:bodyPr>
          <a:lstStyle/>
          <a:p>
            <a:r>
              <a:rPr lang="en-US" b="1" i="1" dirty="0">
                <a:solidFill>
                  <a:srgbClr val="FF0000"/>
                </a:solidFill>
              </a:rPr>
              <a:t>2</a:t>
            </a:r>
            <a:r>
              <a:rPr lang="en-US" b="1" i="1" smtClean="0">
                <a:solidFill>
                  <a:srgbClr val="FF0000"/>
                </a:solidFill>
              </a:rPr>
              <a:t>. </a:t>
            </a:r>
            <a:r>
              <a:rPr lang="en-US" b="1" i="1" dirty="0" err="1">
                <a:solidFill>
                  <a:srgbClr val="FF0000"/>
                </a:solidFill>
              </a:rPr>
              <a:t>Hướng</a:t>
            </a:r>
            <a:r>
              <a:rPr lang="en-US" b="1" i="1" dirty="0">
                <a:solidFill>
                  <a:srgbClr val="FF0000"/>
                </a:solidFill>
              </a:rPr>
              <a:t> </a:t>
            </a:r>
            <a:r>
              <a:rPr lang="en-US" b="1" i="1" dirty="0" err="1">
                <a:solidFill>
                  <a:srgbClr val="FF0000"/>
                </a:solidFill>
              </a:rPr>
              <a:t>dẫn</a:t>
            </a:r>
            <a:r>
              <a:rPr lang="en-US" b="1" i="1" dirty="0">
                <a:solidFill>
                  <a:srgbClr val="FF0000"/>
                </a:solidFill>
              </a:rPr>
              <a:t> </a:t>
            </a:r>
            <a:r>
              <a:rPr lang="en-US" b="1" i="1" dirty="0" err="1">
                <a:solidFill>
                  <a:srgbClr val="FF0000"/>
                </a:solidFill>
              </a:rPr>
              <a:t>học</a:t>
            </a:r>
            <a:r>
              <a:rPr lang="en-US" b="1" i="1" dirty="0">
                <a:solidFill>
                  <a:srgbClr val="FF0000"/>
                </a:solidFill>
              </a:rPr>
              <a:t> </a:t>
            </a:r>
            <a:r>
              <a:rPr lang="en-US" b="1" i="1" dirty="0" err="1">
                <a:solidFill>
                  <a:srgbClr val="FF0000"/>
                </a:solidFill>
              </a:rPr>
              <a:t>sinh</a:t>
            </a:r>
            <a:r>
              <a:rPr lang="en-US" b="1" i="1" dirty="0">
                <a:solidFill>
                  <a:srgbClr val="FF0000"/>
                </a:solidFill>
              </a:rPr>
              <a:t> </a:t>
            </a:r>
            <a:r>
              <a:rPr lang="en-US" b="1" i="1" dirty="0" err="1">
                <a:solidFill>
                  <a:srgbClr val="FF0000"/>
                </a:solidFill>
              </a:rPr>
              <a:t>khai</a:t>
            </a:r>
            <a:r>
              <a:rPr lang="en-US" b="1" i="1" dirty="0">
                <a:solidFill>
                  <a:srgbClr val="FF0000"/>
                </a:solidFill>
              </a:rPr>
              <a:t> </a:t>
            </a:r>
            <a:r>
              <a:rPr lang="en-US" b="1" i="1" dirty="0" err="1">
                <a:solidFill>
                  <a:srgbClr val="FF0000"/>
                </a:solidFill>
              </a:rPr>
              <a:t>thác</a:t>
            </a:r>
            <a:r>
              <a:rPr lang="en-US" b="1" i="1" dirty="0">
                <a:solidFill>
                  <a:srgbClr val="FF0000"/>
                </a:solidFill>
              </a:rPr>
              <a:t> </a:t>
            </a:r>
            <a:r>
              <a:rPr lang="en-US" b="1" i="1" dirty="0" err="1">
                <a:solidFill>
                  <a:srgbClr val="FF0000"/>
                </a:solidFill>
              </a:rPr>
              <a:t>bằng</a:t>
            </a:r>
            <a:r>
              <a:rPr lang="en-US" b="1" i="1" dirty="0">
                <a:solidFill>
                  <a:srgbClr val="FF0000"/>
                </a:solidFill>
              </a:rPr>
              <a:t> </a:t>
            </a:r>
            <a:r>
              <a:rPr lang="en-US" b="1" i="1" dirty="0" err="1">
                <a:solidFill>
                  <a:srgbClr val="FF0000"/>
                </a:solidFill>
              </a:rPr>
              <a:t>cách</a:t>
            </a:r>
            <a:r>
              <a:rPr lang="en-US" b="1" i="1" dirty="0">
                <a:solidFill>
                  <a:srgbClr val="FF0000"/>
                </a:solidFill>
              </a:rPr>
              <a:t> "</a:t>
            </a:r>
            <a:r>
              <a:rPr lang="en-US" b="1" i="1" dirty="0" err="1">
                <a:solidFill>
                  <a:srgbClr val="FF0000"/>
                </a:solidFill>
              </a:rPr>
              <a:t>lật</a:t>
            </a:r>
            <a:r>
              <a:rPr lang="en-US" b="1" i="1" dirty="0">
                <a:solidFill>
                  <a:srgbClr val="FF0000"/>
                </a:solidFill>
              </a:rPr>
              <a:t> </a:t>
            </a:r>
            <a:r>
              <a:rPr lang="en-US" b="1" i="1" dirty="0" err="1">
                <a:solidFill>
                  <a:srgbClr val="FF0000"/>
                </a:solidFill>
              </a:rPr>
              <a:t>ngược</a:t>
            </a:r>
            <a:r>
              <a:rPr lang="en-US" b="1" i="1" dirty="0">
                <a:solidFill>
                  <a:srgbClr val="FF0000"/>
                </a:solidFill>
              </a:rPr>
              <a:t> </a:t>
            </a:r>
            <a:r>
              <a:rPr lang="en-US" b="1" i="1" dirty="0" err="1">
                <a:solidFill>
                  <a:srgbClr val="FF0000"/>
                </a:solidFill>
              </a:rPr>
              <a:t>vấn</a:t>
            </a:r>
            <a:r>
              <a:rPr lang="en-US" b="1" i="1" dirty="0">
                <a:solidFill>
                  <a:srgbClr val="FF0000"/>
                </a:solidFill>
              </a:rPr>
              <a:t> </a:t>
            </a:r>
            <a:r>
              <a:rPr lang="en-US" b="1" i="1" dirty="0" err="1">
                <a:solidFill>
                  <a:srgbClr val="FF0000"/>
                </a:solidFill>
              </a:rPr>
              <a:t>đề</a:t>
            </a:r>
            <a:r>
              <a:rPr lang="en-US" b="1" i="1" dirty="0" smtClean="0">
                <a:solidFill>
                  <a:srgbClr val="FF0000"/>
                </a:solidFill>
              </a:rPr>
              <a:t>"</a:t>
            </a:r>
            <a:endParaRPr lang="en-US" dirty="0">
              <a:solidFill>
                <a:srgbClr val="FF0000"/>
              </a:solidFill>
            </a:endParaRPr>
          </a:p>
        </p:txBody>
      </p:sp>
      <p:sp>
        <p:nvSpPr>
          <p:cNvPr id="14" name="Rectangle 13"/>
          <p:cNvSpPr/>
          <p:nvPr/>
        </p:nvSpPr>
        <p:spPr>
          <a:xfrm>
            <a:off x="381000" y="1219200"/>
            <a:ext cx="8305800" cy="923330"/>
          </a:xfrm>
          <a:prstGeom prst="rect">
            <a:avLst/>
          </a:prstGeom>
        </p:spPr>
        <p:txBody>
          <a:bodyPr wrap="square">
            <a:spAutoFit/>
          </a:bodyPr>
          <a:lstStyle/>
          <a:p>
            <a:r>
              <a:rPr lang="vi-VN" dirty="0" smtClean="0"/>
              <a:t>- Lật ngược vấn đề là một phương pháp thiết lập mệnh đề đảo từ một mệnh đề ban đầu. Đối với một bài toán khi ta muốn khai thác theo cách "lật ngược vấn đề" ta thường hoán đổi các yếu tố giữa giả thiết và kết luận.</a:t>
            </a:r>
            <a:endParaRPr lang="en-US" dirty="0"/>
          </a:p>
        </p:txBody>
      </p:sp>
      <p:sp>
        <p:nvSpPr>
          <p:cNvPr id="18" name="Rectangle 17"/>
          <p:cNvSpPr/>
          <p:nvPr/>
        </p:nvSpPr>
        <p:spPr>
          <a:xfrm>
            <a:off x="304800" y="4994871"/>
            <a:ext cx="4038600" cy="646331"/>
          </a:xfrm>
          <a:prstGeom prst="rect">
            <a:avLst/>
          </a:prstGeom>
        </p:spPr>
        <p:txBody>
          <a:bodyPr wrap="square">
            <a:spAutoFit/>
          </a:bodyPr>
          <a:lstStyle/>
          <a:p>
            <a:r>
              <a:rPr lang="en-US" i="1" dirty="0" smtClean="0"/>
              <a:t>b.1)  </a:t>
            </a:r>
            <a:r>
              <a:rPr lang="en-US" i="1" dirty="0" err="1" smtClean="0"/>
              <a:t>Giả</a:t>
            </a:r>
            <a:r>
              <a:rPr lang="en-US" i="1" dirty="0" smtClean="0"/>
              <a:t> </a:t>
            </a:r>
            <a:r>
              <a:rPr lang="en-US" i="1" dirty="0" err="1"/>
              <a:t>sử</a:t>
            </a:r>
            <a:r>
              <a:rPr lang="en-US" i="1" dirty="0"/>
              <a:t>  AD//KO. </a:t>
            </a:r>
            <a:r>
              <a:rPr lang="en-US" i="1" dirty="0" err="1"/>
              <a:t>Chứng</a:t>
            </a:r>
            <a:r>
              <a:rPr lang="en-US" i="1" dirty="0"/>
              <a:t> minh </a:t>
            </a:r>
            <a:r>
              <a:rPr lang="en-US" i="1" dirty="0" err="1"/>
              <a:t>ba</a:t>
            </a:r>
            <a:r>
              <a:rPr lang="en-US" i="1" dirty="0"/>
              <a:t> </a:t>
            </a:r>
            <a:r>
              <a:rPr lang="en-US" i="1" dirty="0" err="1"/>
              <a:t>điểm</a:t>
            </a:r>
            <a:r>
              <a:rPr lang="en-US" i="1" dirty="0"/>
              <a:t> B, O, D </a:t>
            </a:r>
            <a:r>
              <a:rPr lang="en-US" i="1" dirty="0" err="1"/>
              <a:t>thẳng</a:t>
            </a:r>
            <a:r>
              <a:rPr lang="en-US" i="1" dirty="0"/>
              <a:t> </a:t>
            </a:r>
            <a:r>
              <a:rPr lang="en-US" i="1" dirty="0" err="1" smtClean="0"/>
              <a:t>hàng</a:t>
            </a:r>
            <a:r>
              <a:rPr lang="en-US" i="1" dirty="0" smtClean="0"/>
              <a:t>.</a:t>
            </a:r>
            <a:endParaRPr lang="en-US" dirty="0"/>
          </a:p>
        </p:txBody>
      </p:sp>
      <p:sp>
        <p:nvSpPr>
          <p:cNvPr id="19" name="Rectangle 18"/>
          <p:cNvSpPr/>
          <p:nvPr/>
        </p:nvSpPr>
        <p:spPr>
          <a:xfrm>
            <a:off x="304800" y="5706070"/>
            <a:ext cx="3962400" cy="923330"/>
          </a:xfrm>
          <a:prstGeom prst="rect">
            <a:avLst/>
          </a:prstGeom>
        </p:spPr>
        <p:txBody>
          <a:bodyPr wrap="square">
            <a:spAutoFit/>
          </a:bodyPr>
          <a:lstStyle/>
          <a:p>
            <a:r>
              <a:rPr lang="en-US" i="1" dirty="0" smtClean="0"/>
              <a:t>b.2) </a:t>
            </a:r>
            <a:r>
              <a:rPr lang="en-US" i="1" dirty="0" err="1"/>
              <a:t>Giả</a:t>
            </a:r>
            <a:r>
              <a:rPr lang="en-US" i="1" dirty="0"/>
              <a:t> </a:t>
            </a:r>
            <a:r>
              <a:rPr lang="en-US" i="1" dirty="0" err="1"/>
              <a:t>sử</a:t>
            </a:r>
            <a:r>
              <a:rPr lang="en-US" i="1" dirty="0"/>
              <a:t> AD//KB, </a:t>
            </a:r>
            <a:r>
              <a:rPr lang="en-US" i="1" dirty="0" err="1"/>
              <a:t>gọi</a:t>
            </a:r>
            <a:r>
              <a:rPr lang="en-US" i="1" dirty="0"/>
              <a:t> P </a:t>
            </a:r>
            <a:r>
              <a:rPr lang="en-US" i="1" dirty="0" err="1"/>
              <a:t>là</a:t>
            </a:r>
            <a:r>
              <a:rPr lang="en-US" i="1" dirty="0"/>
              <a:t> </a:t>
            </a:r>
            <a:r>
              <a:rPr lang="en-US" i="1" dirty="0" err="1"/>
              <a:t>giao</a:t>
            </a:r>
            <a:r>
              <a:rPr lang="en-US" i="1" dirty="0"/>
              <a:t> </a:t>
            </a:r>
            <a:r>
              <a:rPr lang="en-US" i="1" dirty="0" err="1"/>
              <a:t>điểm</a:t>
            </a:r>
            <a:r>
              <a:rPr lang="en-US" i="1" dirty="0"/>
              <a:t> </a:t>
            </a:r>
            <a:r>
              <a:rPr lang="en-US" i="1" dirty="0" err="1"/>
              <a:t>của</a:t>
            </a:r>
            <a:r>
              <a:rPr lang="en-US" i="1" dirty="0"/>
              <a:t> AC </a:t>
            </a:r>
            <a:r>
              <a:rPr lang="en-US" i="1" dirty="0" err="1"/>
              <a:t>và</a:t>
            </a:r>
            <a:r>
              <a:rPr lang="en-US" i="1" dirty="0"/>
              <a:t> KB. </a:t>
            </a:r>
            <a:r>
              <a:rPr lang="en-US" i="1" dirty="0" err="1"/>
              <a:t>Chứng</a:t>
            </a:r>
            <a:r>
              <a:rPr lang="en-US" i="1" dirty="0"/>
              <a:t> minh P </a:t>
            </a:r>
            <a:r>
              <a:rPr lang="en-US" i="1" dirty="0" err="1"/>
              <a:t>là</a:t>
            </a:r>
            <a:r>
              <a:rPr lang="en-US" i="1" dirty="0"/>
              <a:t> </a:t>
            </a:r>
            <a:r>
              <a:rPr lang="en-US" i="1" dirty="0" err="1"/>
              <a:t>trung</a:t>
            </a:r>
            <a:r>
              <a:rPr lang="en-US" i="1" dirty="0"/>
              <a:t> </a:t>
            </a:r>
            <a:r>
              <a:rPr lang="en-US" i="1" dirty="0" err="1"/>
              <a:t>điểm</a:t>
            </a:r>
            <a:r>
              <a:rPr lang="en-US" i="1" dirty="0"/>
              <a:t> </a:t>
            </a:r>
            <a:r>
              <a:rPr lang="en-US" i="1" dirty="0" err="1"/>
              <a:t>của</a:t>
            </a:r>
            <a:r>
              <a:rPr lang="en-US" i="1" dirty="0"/>
              <a:t> KB.</a:t>
            </a:r>
            <a:r>
              <a:rPr lang="en-US" dirty="0"/>
              <a:t> </a:t>
            </a:r>
          </a:p>
        </p:txBody>
      </p:sp>
      <p:pic>
        <p:nvPicPr>
          <p:cNvPr id="17" name="Picture 3"/>
          <p:cNvPicPr>
            <a:picLocks noChangeAspect="1" noChangeArrowheads="1"/>
          </p:cNvPicPr>
          <p:nvPr/>
        </p:nvPicPr>
        <p:blipFill>
          <a:blip r:embed="rId5"/>
          <a:srcRect/>
          <a:stretch>
            <a:fillRect/>
          </a:stretch>
        </p:blipFill>
        <p:spPr bwMode="auto">
          <a:xfrm>
            <a:off x="4572000" y="2895600"/>
            <a:ext cx="4267200" cy="2547763"/>
          </a:xfrm>
          <a:prstGeom prst="rect">
            <a:avLst/>
          </a:prstGeom>
          <a:noFill/>
          <a:ln w="9525">
            <a:noFill/>
            <a:miter lim="800000"/>
            <a:headEnd/>
            <a:tailEnd/>
          </a:ln>
          <a:effectLst/>
        </p:spPr>
      </p:pic>
      <p:sp>
        <p:nvSpPr>
          <p:cNvPr id="21" name="Rectangle 20"/>
          <p:cNvSpPr/>
          <p:nvPr/>
        </p:nvSpPr>
        <p:spPr>
          <a:xfrm>
            <a:off x="4742762" y="5373469"/>
            <a:ext cx="3962400" cy="646331"/>
          </a:xfrm>
          <a:prstGeom prst="rect">
            <a:avLst/>
          </a:prstGeom>
        </p:spPr>
        <p:txBody>
          <a:bodyPr wrap="square">
            <a:spAutoFit/>
          </a:bodyPr>
          <a:lstStyle/>
          <a:p>
            <a:r>
              <a:rPr lang="en-US" i="1" dirty="0" smtClean="0"/>
              <a:t>b.1.1) </a:t>
            </a:r>
            <a:r>
              <a:rPr lang="en-US" i="1" dirty="0" err="1" smtClean="0"/>
              <a:t>Giả</a:t>
            </a:r>
            <a:r>
              <a:rPr lang="en-US" i="1" dirty="0" smtClean="0"/>
              <a:t> </a:t>
            </a:r>
            <a:r>
              <a:rPr lang="en-US" i="1" dirty="0" err="1" smtClean="0"/>
              <a:t>sử</a:t>
            </a:r>
            <a:r>
              <a:rPr lang="en-US" i="1" dirty="0" smtClean="0"/>
              <a:t> B, O, D </a:t>
            </a:r>
            <a:r>
              <a:rPr lang="en-US" i="1" dirty="0" err="1" smtClean="0"/>
              <a:t>thẳng</a:t>
            </a:r>
            <a:r>
              <a:rPr lang="en-US" i="1" dirty="0" smtClean="0"/>
              <a:t> </a:t>
            </a:r>
            <a:r>
              <a:rPr lang="en-US" i="1" dirty="0" err="1" smtClean="0"/>
              <a:t>hàng</a:t>
            </a:r>
            <a:r>
              <a:rPr lang="en-US" i="1" dirty="0" smtClean="0"/>
              <a:t>. </a:t>
            </a:r>
            <a:r>
              <a:rPr lang="en-US" i="1" dirty="0" err="1" smtClean="0"/>
              <a:t>Chứng</a:t>
            </a:r>
            <a:r>
              <a:rPr lang="en-US" i="1" dirty="0" smtClean="0"/>
              <a:t> minh AD//KO.</a:t>
            </a:r>
            <a:r>
              <a:rPr lang="en-US" dirty="0" smtClean="0"/>
              <a:t> </a:t>
            </a:r>
            <a:endParaRPr lang="en-US" dirty="0"/>
          </a:p>
        </p:txBody>
      </p:sp>
      <p:sp>
        <p:nvSpPr>
          <p:cNvPr id="22" name="Rectangle 21"/>
          <p:cNvSpPr/>
          <p:nvPr/>
        </p:nvSpPr>
        <p:spPr>
          <a:xfrm>
            <a:off x="4742762" y="5983069"/>
            <a:ext cx="3962400" cy="646331"/>
          </a:xfrm>
          <a:prstGeom prst="rect">
            <a:avLst/>
          </a:prstGeom>
        </p:spPr>
        <p:txBody>
          <a:bodyPr wrap="square">
            <a:spAutoFit/>
          </a:bodyPr>
          <a:lstStyle/>
          <a:p>
            <a:r>
              <a:rPr lang="en-US" i="1" dirty="0" smtClean="0"/>
              <a:t>b.2.1) </a:t>
            </a:r>
            <a:r>
              <a:rPr lang="en-US" i="1" dirty="0" err="1" smtClean="0"/>
              <a:t>Giả</a:t>
            </a:r>
            <a:r>
              <a:rPr lang="en-US" i="1" dirty="0" smtClean="0"/>
              <a:t> </a:t>
            </a:r>
            <a:r>
              <a:rPr lang="en-US" i="1" dirty="0" err="1" smtClean="0"/>
              <a:t>sử</a:t>
            </a:r>
            <a:r>
              <a:rPr lang="en-US" i="1" dirty="0" smtClean="0"/>
              <a:t> </a:t>
            </a:r>
            <a:r>
              <a:rPr lang="en-US" i="1" dirty="0"/>
              <a:t>P </a:t>
            </a:r>
            <a:r>
              <a:rPr lang="en-US" i="1" dirty="0" err="1"/>
              <a:t>là</a:t>
            </a:r>
            <a:r>
              <a:rPr lang="en-US" i="1" dirty="0"/>
              <a:t> </a:t>
            </a:r>
            <a:r>
              <a:rPr lang="en-US" i="1" dirty="0" err="1" smtClean="0"/>
              <a:t>trung</a:t>
            </a:r>
            <a:r>
              <a:rPr lang="en-US" i="1" dirty="0" smtClean="0"/>
              <a:t> </a:t>
            </a:r>
            <a:r>
              <a:rPr lang="en-US" i="1" dirty="0" err="1"/>
              <a:t>điểm</a:t>
            </a:r>
            <a:r>
              <a:rPr lang="en-US" i="1" dirty="0"/>
              <a:t> </a:t>
            </a:r>
            <a:r>
              <a:rPr lang="en-US" i="1" dirty="0" err="1"/>
              <a:t>của</a:t>
            </a:r>
            <a:r>
              <a:rPr lang="en-US" i="1" dirty="0"/>
              <a:t> KB</a:t>
            </a:r>
            <a:r>
              <a:rPr lang="en-US" i="1" dirty="0" smtClean="0"/>
              <a:t>. </a:t>
            </a:r>
            <a:r>
              <a:rPr lang="en-US" i="1" dirty="0" err="1" smtClean="0"/>
              <a:t>Chứng</a:t>
            </a:r>
            <a:r>
              <a:rPr lang="en-US" i="1" dirty="0" smtClean="0"/>
              <a:t> minh AD//KB.</a:t>
            </a:r>
            <a:r>
              <a:rPr lang="en-US" dirty="0" smtClean="0"/>
              <a:t> </a:t>
            </a:r>
            <a:endParaRPr lang="en-US" dirty="0"/>
          </a:p>
        </p:txBody>
      </p:sp>
    </p:spTree>
    <p:extLst>
      <p:ext uri="{BB962C8B-B14F-4D97-AF65-F5344CB8AC3E}">
        <p14:creationId xmlns:p14="http://schemas.microsoft.com/office/powerpoint/2010/main" val="1782300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TotalTime>
  <Words>1431</Words>
  <PresentationFormat>On-screen Show (4:3)</PresentationFormat>
  <Paragraphs>73</Paragraphs>
  <Slides>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Office Theme</vt:lpstr>
      <vt:lpstr>Equation</vt:lpstr>
      <vt:lpstr>GIẢI PHÁP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2020-10-30T08:11:51Z</dcterms:created>
  <dcterms:modified xsi:type="dcterms:W3CDTF">2022-10-15T02:09:04Z</dcterms:modified>
</cp:coreProperties>
</file>