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0" r:id="rId2"/>
    <p:sldId id="289" r:id="rId3"/>
    <p:sldId id="299" r:id="rId4"/>
    <p:sldId id="293" r:id="rId5"/>
    <p:sldId id="300" r:id="rId6"/>
    <p:sldId id="303" r:id="rId7"/>
    <p:sldId id="304" r:id="rId8"/>
    <p:sldId id="297" r:id="rId9"/>
    <p:sldId id="305" r:id="rId10"/>
    <p:sldId id="260" r:id="rId11"/>
    <p:sldId id="308" r:id="rId12"/>
    <p:sldId id="306" r:id="rId13"/>
    <p:sldId id="301" r:id="rId14"/>
    <p:sldId id="307" r:id="rId15"/>
    <p:sldId id="310" r:id="rId16"/>
    <p:sldId id="311" r:id="rId17"/>
    <p:sldId id="312" r:id="rId18"/>
    <p:sldId id="313" r:id="rId19"/>
    <p:sldId id="264"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4660"/>
  </p:normalViewPr>
  <p:slideViewPr>
    <p:cSldViewPr snapToGrid="0">
      <p:cViewPr varScale="1">
        <p:scale>
          <a:sx n="73" d="100"/>
          <a:sy n="73" d="100"/>
        </p:scale>
        <p:origin x="72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0512C-4D87-46B6-B370-81C0F1E071C1}"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7EF96-AC51-4371-A55F-567E9C9767E1}" type="slidenum">
              <a:rPr lang="en-GB" smtClean="0"/>
              <a:t>‹#›</a:t>
            </a:fld>
            <a:endParaRPr lang="en-GB"/>
          </a:p>
        </p:txBody>
      </p:sp>
    </p:spTree>
    <p:extLst>
      <p:ext uri="{BB962C8B-B14F-4D97-AF65-F5344CB8AC3E}">
        <p14:creationId xmlns:p14="http://schemas.microsoft.com/office/powerpoint/2010/main" val="233824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78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5102-45AB-BABD-515D-02E596D22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0C1EDB-C40A-8EA3-2958-13CC3CAB6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3FF805-3C6E-B628-4490-B42F6F96662D}"/>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3635C041-1CEC-3C84-6EED-B4C46011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8CD0E-E955-6073-63AA-D43C393D8CE0}"/>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121428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4A55-1F7C-3201-3ED3-C104A92CE3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A8773D-61E1-BC7A-F22B-70D53DAA0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AB53C-41C5-BE15-FED7-B2F542F28AF1}"/>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282F8E08-9E2C-8B9F-C0E6-659E3B5590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B5CE5-1FCE-EBEF-9511-F064D408F44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13631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85942-1B93-3451-E5CE-55252C5528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9E5267-6AF0-7971-E7BC-06FD40EC75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6C8D9C-ADEB-063B-B145-79077876009C}"/>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82096B6F-06C6-1DE8-FE9A-8FAEF426D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6CFDB-1AC1-7F70-2AE9-C10CF5BE27A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413569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2505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19960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04523627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86454687"/>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020200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661250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45467" y="167601"/>
            <a:ext cx="11701140" cy="652284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body" idx="1"/>
          </p:nvPr>
        </p:nvSpPr>
        <p:spPr>
          <a:xfrm>
            <a:off x="2416067" y="1103300"/>
            <a:ext cx="7360000" cy="4720000"/>
          </a:xfrm>
          <a:prstGeom prst="rect">
            <a:avLst/>
          </a:prstGeom>
        </p:spPr>
        <p:txBody>
          <a:bodyPr spcFirstLastPara="1" wrap="square" lIns="91425" tIns="91425" rIns="91425" bIns="91425" anchor="ctr" anchorCtr="0">
            <a:noAutofit/>
          </a:bodyPr>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sp>
        <p:nvSpPr>
          <p:cNvPr id="21" name="Google Shape;21;p4"/>
          <p:cNvSpPr txBox="1"/>
          <p:nvPr/>
        </p:nvSpPr>
        <p:spPr>
          <a:xfrm>
            <a:off x="4791200" y="533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accent6"/>
                </a:solidFill>
                <a:latin typeface="Muli"/>
                <a:ea typeface="Muli"/>
                <a:cs typeface="Muli"/>
                <a:sym typeface="Muli"/>
              </a:rPr>
              <a:t>“</a:t>
            </a:r>
            <a:endParaRPr sz="12800">
              <a:solidFill>
                <a:schemeClr val="accent6"/>
              </a:solidFill>
              <a:latin typeface="Muli"/>
              <a:ea typeface="Muli"/>
              <a:cs typeface="Muli"/>
              <a:sym typeface="Muli"/>
            </a:endParaRPr>
          </a:p>
        </p:txBody>
      </p:sp>
      <p:sp>
        <p:nvSpPr>
          <p:cNvPr id="22" name="Google Shape;22;p4"/>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
        <p:nvSpPr>
          <p:cNvPr id="23" name="Google Shape;23;p4"/>
          <p:cNvSpPr/>
          <p:nvPr/>
        </p:nvSpPr>
        <p:spPr>
          <a:xfrm>
            <a:off x="5349365" y="5700800"/>
            <a:ext cx="1493273" cy="122867"/>
          </a:xfrm>
          <a:custGeom>
            <a:avLst/>
            <a:gdLst/>
            <a:ahLst/>
            <a:cxnLst/>
            <a:rect l="l" t="t" r="r" b="b"/>
            <a:pathLst>
              <a:path w="13369" h="1100" extrusionOk="0">
                <a:moveTo>
                  <a:pt x="12903" y="466"/>
                </a:moveTo>
                <a:lnTo>
                  <a:pt x="12456" y="522"/>
                </a:lnTo>
                <a:lnTo>
                  <a:pt x="11935" y="559"/>
                </a:lnTo>
                <a:lnTo>
                  <a:pt x="11414" y="578"/>
                </a:lnTo>
                <a:lnTo>
                  <a:pt x="10315" y="578"/>
                </a:lnTo>
                <a:lnTo>
                  <a:pt x="10129" y="559"/>
                </a:lnTo>
                <a:lnTo>
                  <a:pt x="9850" y="578"/>
                </a:lnTo>
                <a:lnTo>
                  <a:pt x="9719" y="578"/>
                </a:lnTo>
                <a:lnTo>
                  <a:pt x="9608" y="615"/>
                </a:lnTo>
                <a:lnTo>
                  <a:pt x="9570" y="634"/>
                </a:lnTo>
                <a:lnTo>
                  <a:pt x="9552" y="652"/>
                </a:lnTo>
                <a:lnTo>
                  <a:pt x="9552" y="690"/>
                </a:lnTo>
                <a:lnTo>
                  <a:pt x="9552" y="708"/>
                </a:lnTo>
                <a:lnTo>
                  <a:pt x="9589" y="746"/>
                </a:lnTo>
                <a:lnTo>
                  <a:pt x="9645" y="746"/>
                </a:lnTo>
                <a:lnTo>
                  <a:pt x="9794" y="764"/>
                </a:lnTo>
                <a:lnTo>
                  <a:pt x="10036" y="783"/>
                </a:lnTo>
                <a:lnTo>
                  <a:pt x="10557" y="801"/>
                </a:lnTo>
                <a:lnTo>
                  <a:pt x="11060" y="801"/>
                </a:lnTo>
                <a:lnTo>
                  <a:pt x="11581" y="783"/>
                </a:lnTo>
                <a:lnTo>
                  <a:pt x="12587" y="727"/>
                </a:lnTo>
                <a:lnTo>
                  <a:pt x="12810" y="727"/>
                </a:lnTo>
                <a:lnTo>
                  <a:pt x="13052" y="708"/>
                </a:lnTo>
                <a:lnTo>
                  <a:pt x="13127" y="671"/>
                </a:lnTo>
                <a:lnTo>
                  <a:pt x="13257" y="615"/>
                </a:lnTo>
                <a:lnTo>
                  <a:pt x="13313" y="597"/>
                </a:lnTo>
                <a:lnTo>
                  <a:pt x="13350" y="559"/>
                </a:lnTo>
                <a:lnTo>
                  <a:pt x="13369" y="522"/>
                </a:lnTo>
                <a:lnTo>
                  <a:pt x="13331" y="504"/>
                </a:lnTo>
                <a:lnTo>
                  <a:pt x="13220" y="485"/>
                </a:lnTo>
                <a:lnTo>
                  <a:pt x="13108" y="466"/>
                </a:lnTo>
                <a:close/>
                <a:moveTo>
                  <a:pt x="8398" y="317"/>
                </a:moveTo>
                <a:lnTo>
                  <a:pt x="8360" y="336"/>
                </a:lnTo>
                <a:lnTo>
                  <a:pt x="8304" y="355"/>
                </a:lnTo>
                <a:lnTo>
                  <a:pt x="8267" y="373"/>
                </a:lnTo>
                <a:lnTo>
                  <a:pt x="8249" y="410"/>
                </a:lnTo>
                <a:lnTo>
                  <a:pt x="8193" y="522"/>
                </a:lnTo>
                <a:lnTo>
                  <a:pt x="8193" y="634"/>
                </a:lnTo>
                <a:lnTo>
                  <a:pt x="8211" y="746"/>
                </a:lnTo>
                <a:lnTo>
                  <a:pt x="8249" y="801"/>
                </a:lnTo>
                <a:lnTo>
                  <a:pt x="8286" y="839"/>
                </a:lnTo>
                <a:lnTo>
                  <a:pt x="8323" y="857"/>
                </a:lnTo>
                <a:lnTo>
                  <a:pt x="8398" y="876"/>
                </a:lnTo>
                <a:lnTo>
                  <a:pt x="8491" y="876"/>
                </a:lnTo>
                <a:lnTo>
                  <a:pt x="8584" y="820"/>
                </a:lnTo>
                <a:lnTo>
                  <a:pt x="8658" y="746"/>
                </a:lnTo>
                <a:lnTo>
                  <a:pt x="8695" y="634"/>
                </a:lnTo>
                <a:lnTo>
                  <a:pt x="8714" y="541"/>
                </a:lnTo>
                <a:lnTo>
                  <a:pt x="8677" y="466"/>
                </a:lnTo>
                <a:lnTo>
                  <a:pt x="8658" y="429"/>
                </a:lnTo>
                <a:lnTo>
                  <a:pt x="8621" y="392"/>
                </a:lnTo>
                <a:lnTo>
                  <a:pt x="8584" y="373"/>
                </a:lnTo>
                <a:lnTo>
                  <a:pt x="8528" y="373"/>
                </a:lnTo>
                <a:lnTo>
                  <a:pt x="8453" y="336"/>
                </a:lnTo>
                <a:lnTo>
                  <a:pt x="8398" y="317"/>
                </a:lnTo>
                <a:close/>
                <a:moveTo>
                  <a:pt x="3203" y="578"/>
                </a:moveTo>
                <a:lnTo>
                  <a:pt x="2645" y="597"/>
                </a:lnTo>
                <a:lnTo>
                  <a:pt x="2086" y="634"/>
                </a:lnTo>
                <a:lnTo>
                  <a:pt x="1527" y="671"/>
                </a:lnTo>
                <a:lnTo>
                  <a:pt x="1230" y="671"/>
                </a:lnTo>
                <a:lnTo>
                  <a:pt x="950" y="652"/>
                </a:lnTo>
                <a:lnTo>
                  <a:pt x="392" y="634"/>
                </a:lnTo>
                <a:lnTo>
                  <a:pt x="150" y="634"/>
                </a:lnTo>
                <a:lnTo>
                  <a:pt x="94" y="652"/>
                </a:lnTo>
                <a:lnTo>
                  <a:pt x="38" y="652"/>
                </a:lnTo>
                <a:lnTo>
                  <a:pt x="19" y="690"/>
                </a:lnTo>
                <a:lnTo>
                  <a:pt x="1" y="727"/>
                </a:lnTo>
                <a:lnTo>
                  <a:pt x="19" y="764"/>
                </a:lnTo>
                <a:lnTo>
                  <a:pt x="75" y="783"/>
                </a:lnTo>
                <a:lnTo>
                  <a:pt x="187" y="839"/>
                </a:lnTo>
                <a:lnTo>
                  <a:pt x="392" y="895"/>
                </a:lnTo>
                <a:lnTo>
                  <a:pt x="615" y="932"/>
                </a:lnTo>
                <a:lnTo>
                  <a:pt x="839" y="950"/>
                </a:lnTo>
                <a:lnTo>
                  <a:pt x="1081" y="950"/>
                </a:lnTo>
                <a:lnTo>
                  <a:pt x="1304" y="932"/>
                </a:lnTo>
                <a:lnTo>
                  <a:pt x="1769" y="895"/>
                </a:lnTo>
                <a:lnTo>
                  <a:pt x="2235" y="839"/>
                </a:lnTo>
                <a:lnTo>
                  <a:pt x="2756" y="801"/>
                </a:lnTo>
                <a:lnTo>
                  <a:pt x="3278" y="783"/>
                </a:lnTo>
                <a:lnTo>
                  <a:pt x="3557" y="801"/>
                </a:lnTo>
                <a:lnTo>
                  <a:pt x="3762" y="801"/>
                </a:lnTo>
                <a:lnTo>
                  <a:pt x="3799" y="783"/>
                </a:lnTo>
                <a:lnTo>
                  <a:pt x="3836" y="727"/>
                </a:lnTo>
                <a:lnTo>
                  <a:pt x="3836" y="671"/>
                </a:lnTo>
                <a:lnTo>
                  <a:pt x="3817" y="634"/>
                </a:lnTo>
                <a:lnTo>
                  <a:pt x="3762" y="597"/>
                </a:lnTo>
                <a:lnTo>
                  <a:pt x="3482" y="597"/>
                </a:lnTo>
                <a:lnTo>
                  <a:pt x="3203" y="578"/>
                </a:lnTo>
                <a:close/>
                <a:moveTo>
                  <a:pt x="4637" y="355"/>
                </a:moveTo>
                <a:lnTo>
                  <a:pt x="4581" y="373"/>
                </a:lnTo>
                <a:lnTo>
                  <a:pt x="4544" y="392"/>
                </a:lnTo>
                <a:lnTo>
                  <a:pt x="4488" y="429"/>
                </a:lnTo>
                <a:lnTo>
                  <a:pt x="4432" y="541"/>
                </a:lnTo>
                <a:lnTo>
                  <a:pt x="4413" y="652"/>
                </a:lnTo>
                <a:lnTo>
                  <a:pt x="4432" y="764"/>
                </a:lnTo>
                <a:lnTo>
                  <a:pt x="4450" y="820"/>
                </a:lnTo>
                <a:lnTo>
                  <a:pt x="4469" y="876"/>
                </a:lnTo>
                <a:lnTo>
                  <a:pt x="4506" y="913"/>
                </a:lnTo>
                <a:lnTo>
                  <a:pt x="4562" y="932"/>
                </a:lnTo>
                <a:lnTo>
                  <a:pt x="4618" y="950"/>
                </a:lnTo>
                <a:lnTo>
                  <a:pt x="4693" y="950"/>
                </a:lnTo>
                <a:lnTo>
                  <a:pt x="4748" y="932"/>
                </a:lnTo>
                <a:lnTo>
                  <a:pt x="4804" y="895"/>
                </a:lnTo>
                <a:lnTo>
                  <a:pt x="4879" y="820"/>
                </a:lnTo>
                <a:lnTo>
                  <a:pt x="4935" y="708"/>
                </a:lnTo>
                <a:lnTo>
                  <a:pt x="4972" y="597"/>
                </a:lnTo>
                <a:lnTo>
                  <a:pt x="4972" y="485"/>
                </a:lnTo>
                <a:lnTo>
                  <a:pt x="4953" y="448"/>
                </a:lnTo>
                <a:lnTo>
                  <a:pt x="4916" y="392"/>
                </a:lnTo>
                <a:lnTo>
                  <a:pt x="4879" y="373"/>
                </a:lnTo>
                <a:lnTo>
                  <a:pt x="4841" y="355"/>
                </a:lnTo>
                <a:close/>
                <a:moveTo>
                  <a:pt x="6647" y="1"/>
                </a:moveTo>
                <a:lnTo>
                  <a:pt x="6536" y="19"/>
                </a:lnTo>
                <a:lnTo>
                  <a:pt x="6424" y="75"/>
                </a:lnTo>
                <a:lnTo>
                  <a:pt x="6238" y="187"/>
                </a:lnTo>
                <a:lnTo>
                  <a:pt x="6089" y="317"/>
                </a:lnTo>
                <a:lnTo>
                  <a:pt x="6033" y="392"/>
                </a:lnTo>
                <a:lnTo>
                  <a:pt x="5977" y="485"/>
                </a:lnTo>
                <a:lnTo>
                  <a:pt x="5959" y="578"/>
                </a:lnTo>
                <a:lnTo>
                  <a:pt x="5940" y="690"/>
                </a:lnTo>
                <a:lnTo>
                  <a:pt x="5959" y="820"/>
                </a:lnTo>
                <a:lnTo>
                  <a:pt x="5996" y="913"/>
                </a:lnTo>
                <a:lnTo>
                  <a:pt x="6052" y="988"/>
                </a:lnTo>
                <a:lnTo>
                  <a:pt x="6145" y="1043"/>
                </a:lnTo>
                <a:lnTo>
                  <a:pt x="6238" y="1081"/>
                </a:lnTo>
                <a:lnTo>
                  <a:pt x="6350" y="1099"/>
                </a:lnTo>
                <a:lnTo>
                  <a:pt x="6573" y="1099"/>
                </a:lnTo>
                <a:lnTo>
                  <a:pt x="6722" y="1081"/>
                </a:lnTo>
                <a:lnTo>
                  <a:pt x="6834" y="1043"/>
                </a:lnTo>
                <a:lnTo>
                  <a:pt x="6945" y="988"/>
                </a:lnTo>
                <a:lnTo>
                  <a:pt x="7057" y="913"/>
                </a:lnTo>
                <a:lnTo>
                  <a:pt x="7131" y="801"/>
                </a:lnTo>
                <a:lnTo>
                  <a:pt x="7187" y="690"/>
                </a:lnTo>
                <a:lnTo>
                  <a:pt x="7206" y="559"/>
                </a:lnTo>
                <a:lnTo>
                  <a:pt x="7187" y="429"/>
                </a:lnTo>
                <a:lnTo>
                  <a:pt x="7131" y="299"/>
                </a:lnTo>
                <a:lnTo>
                  <a:pt x="7076" y="206"/>
                </a:lnTo>
                <a:lnTo>
                  <a:pt x="6983" y="113"/>
                </a:lnTo>
                <a:lnTo>
                  <a:pt x="6889" y="57"/>
                </a:lnTo>
                <a:lnTo>
                  <a:pt x="6778" y="19"/>
                </a:lnTo>
                <a:lnTo>
                  <a:pt x="6647"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094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4484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0D9F-35F3-5B57-8F79-025F06D8E3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1B81EA-6F5C-5F8B-2C7E-9C357915B2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EC5793-3546-93A2-FAF0-E31C2E509D0A}"/>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76D5E7BD-6562-2888-1276-73CDF53DE3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543C3-1A2C-7842-35FA-900908BE79B8}"/>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08779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357-805E-4461-CA02-8F9DDF098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33140-02DA-F0E4-4DC8-4ED6FA61E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8634A-12C4-9491-D0A5-6C136F2DBC07}"/>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C7CB6EC5-690E-1C2D-A342-1965DA66AB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92E04-D480-FABF-9B3A-4C83A6CC181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6338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9BD7-43F7-0B70-71C5-727538DBA9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6A71AB-1CD8-B24E-B4D6-4521C0B3D2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9F436E-202D-D7CA-BE79-50D8DC4F78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8E08AD-F627-B3FE-0EFF-B4D78451EB69}"/>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6" name="Footer Placeholder 5">
            <a:extLst>
              <a:ext uri="{FF2B5EF4-FFF2-40B4-BE49-F238E27FC236}">
                <a16:creationId xmlns:a16="http://schemas.microsoft.com/office/drawing/2014/main" id="{5F6C3338-F039-9B99-3E63-25DFE14D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C413E-9B45-7E28-D195-6A198EE008A3}"/>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5620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31B0-6A5C-7F41-7627-3DBC266F97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33CBDE-A617-DD04-A98D-ED580135B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70365-59E7-EA6D-4808-572CF937F4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14E3B3-F918-BDB4-9D07-588ADA4EA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4488-28A7-CEEE-E580-8DAA00B1A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94DD41-BA2E-41E3-07AE-E26BC6899853}"/>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8" name="Footer Placeholder 7">
            <a:extLst>
              <a:ext uri="{FF2B5EF4-FFF2-40B4-BE49-F238E27FC236}">
                <a16:creationId xmlns:a16="http://schemas.microsoft.com/office/drawing/2014/main" id="{51876CF9-71AB-3D61-1628-1DFF6A2F19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1A79F8-68EC-E4AA-FC18-495C84072AD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2748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5334-D614-1F03-41E2-A8BBCA0C5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1D08A1-48F8-9A08-92C4-D02FB78B5EE6}"/>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4" name="Footer Placeholder 3">
            <a:extLst>
              <a:ext uri="{FF2B5EF4-FFF2-40B4-BE49-F238E27FC236}">
                <a16:creationId xmlns:a16="http://schemas.microsoft.com/office/drawing/2014/main" id="{92E25A98-E041-EB6C-ACFF-841C87EFFF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0F2B33-99AA-3786-07C7-C03970F1275C}"/>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74657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05802-BEE0-930A-E4B1-BEDF54220F6C}"/>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3" name="Footer Placeholder 2">
            <a:extLst>
              <a:ext uri="{FF2B5EF4-FFF2-40B4-BE49-F238E27FC236}">
                <a16:creationId xmlns:a16="http://schemas.microsoft.com/office/drawing/2014/main" id="{D6A08B64-77EE-2B87-5531-C9A316F373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82A7CA-8F85-4094-A76E-38904C48DA1D}"/>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42970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78FC-4A3A-7968-241B-F0F0487BF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EF3C96-1E81-ECA8-A332-3FAE5B49E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FE5530-1317-9315-FBB5-025B2E029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1BA-D8E8-F0CB-CA24-7CB248301646}"/>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6" name="Footer Placeholder 5">
            <a:extLst>
              <a:ext uri="{FF2B5EF4-FFF2-40B4-BE49-F238E27FC236}">
                <a16:creationId xmlns:a16="http://schemas.microsoft.com/office/drawing/2014/main" id="{E5692961-8655-500E-7488-B5C9002D3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137528-4AEC-26F9-C0AF-95870AEBED99}"/>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1152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57C7-9636-877C-55B5-179D9A411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3FF318-5DA1-F06C-1DB1-01C8512BBB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592E6D-00ED-22CC-EE0E-2C934B290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9B4E8-9DD9-F4E4-B8A4-F7D68F5B0B91}"/>
              </a:ext>
            </a:extLst>
          </p:cNvPr>
          <p:cNvSpPr>
            <a:spLocks noGrp="1"/>
          </p:cNvSpPr>
          <p:nvPr>
            <p:ph type="dt" sz="half" idx="10"/>
          </p:nvPr>
        </p:nvSpPr>
        <p:spPr/>
        <p:txBody>
          <a:bodyPr/>
          <a:lstStyle/>
          <a:p>
            <a:fld id="{57A767F0-3155-4EF2-BD7E-18A6CC8AC3D2}" type="datetimeFigureOut">
              <a:rPr lang="en-GB" smtClean="0"/>
              <a:t>14/07/2022</a:t>
            </a:fld>
            <a:endParaRPr lang="en-GB"/>
          </a:p>
        </p:txBody>
      </p:sp>
      <p:sp>
        <p:nvSpPr>
          <p:cNvPr id="6" name="Footer Placeholder 5">
            <a:extLst>
              <a:ext uri="{FF2B5EF4-FFF2-40B4-BE49-F238E27FC236}">
                <a16:creationId xmlns:a16="http://schemas.microsoft.com/office/drawing/2014/main" id="{848A5E28-510C-0F9E-8CA5-2419B5F3D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842B8-9607-0B95-D583-888C2B3FC97E}"/>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47455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C502D9-E19E-8791-0947-A78BAA944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50EDFC-4BAE-3092-DF85-C6EB8D116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A90639-7D4C-BE3D-6C2D-BD1DC0880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767F0-3155-4EF2-BD7E-18A6CC8AC3D2}" type="datetimeFigureOut">
              <a:rPr lang="en-GB" smtClean="0"/>
              <a:t>14/07/2022</a:t>
            </a:fld>
            <a:endParaRPr lang="en-GB"/>
          </a:p>
        </p:txBody>
      </p:sp>
      <p:sp>
        <p:nvSpPr>
          <p:cNvPr id="5" name="Footer Placeholder 4">
            <a:extLst>
              <a:ext uri="{FF2B5EF4-FFF2-40B4-BE49-F238E27FC236}">
                <a16:creationId xmlns:a16="http://schemas.microsoft.com/office/drawing/2014/main" id="{617BECD6-141F-92B2-6D38-CFDBC0EA0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E0BA18-E33D-1B48-9526-274178063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833FC-5528-4C11-9BB6-8E26776EBBDC}" type="slidenum">
              <a:rPr lang="en-GB" smtClean="0"/>
              <a:t>‹#›</a:t>
            </a:fld>
            <a:endParaRPr lang="en-GB"/>
          </a:p>
        </p:txBody>
      </p:sp>
    </p:spTree>
    <p:extLst>
      <p:ext uri="{BB962C8B-B14F-4D97-AF65-F5344CB8AC3E}">
        <p14:creationId xmlns:p14="http://schemas.microsoft.com/office/powerpoint/2010/main" val="311943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7.wdp"/><Relationship Id="rId3" Type="http://schemas.openxmlformats.org/officeDocument/2006/relationships/image" Target="../media/image10.svg"/><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1.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xmlns="" val="1"/>
              </a:ext>
            </a:extLst>
          </p:cNvPr>
          <p:cNvSpPr/>
          <p:nvPr/>
        </p:nvSpPr>
        <p:spPr>
          <a:xfrm>
            <a:off x="8321107" y="13789"/>
            <a:ext cx="3901256" cy="6844211"/>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47702" y="4422150"/>
            <a:ext cx="3444298" cy="2422061"/>
          </a:xfrm>
          <a:prstGeom prst="rect">
            <a:avLst/>
          </a:prstGeom>
        </p:spPr>
      </p:pic>
      <p:pic>
        <p:nvPicPr>
          <p:cNvPr id="4" name="Picture 3">
            <a:extLst>
              <a:ext uri="{FF2B5EF4-FFF2-40B4-BE49-F238E27FC236}">
                <a16:creationId xmlns:a16="http://schemas.microsoft.com/office/drawing/2014/main" id="{6A070461-70A8-A1D9-AA3C-C85D831D396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1176" r="595"/>
          <a:stretch/>
        </p:blipFill>
        <p:spPr>
          <a:xfrm>
            <a:off x="0" y="0"/>
            <a:ext cx="4134118" cy="2935356"/>
          </a:xfrm>
          <a:prstGeom prst="rect">
            <a:avLst/>
          </a:prstGeom>
        </p:spPr>
      </p:pic>
      <p:pic>
        <p:nvPicPr>
          <p:cNvPr id="1026" name="Picture 2">
            <a:extLst>
              <a:ext uri="{FF2B5EF4-FFF2-40B4-BE49-F238E27FC236}">
                <a16:creationId xmlns:a16="http://schemas.microsoft.com/office/drawing/2014/main" id="{EAE9F156-647B-7768-1225-28A1E45618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107" y="910"/>
            <a:ext cx="3901256" cy="2935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m Châm Điện, Nam Châm Hút Sắt, Nam Châm Nâng">
            <a:extLst>
              <a:ext uri="{FF2B5EF4-FFF2-40B4-BE49-F238E27FC236}">
                <a16:creationId xmlns:a16="http://schemas.microsoft.com/office/drawing/2014/main" id="{F7C1F626-855E-D2AD-5F01-7271181773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733" y="0"/>
            <a:ext cx="4005396" cy="29353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105CEE9-F4F9-364A-2088-3D5060DEC8F4}"/>
              </a:ext>
            </a:extLst>
          </p:cNvPr>
          <p:cNvSpPr/>
          <p:nvPr/>
        </p:nvSpPr>
        <p:spPr>
          <a:xfrm>
            <a:off x="140009" y="3435894"/>
            <a:ext cx="8139448" cy="242206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chemeClr val="tx1">
                    <a:lumMod val="75000"/>
                    <a:lumOff val="25000"/>
                  </a:schemeClr>
                </a:solidFill>
                <a:latin typeface="Arial" panose="020B0604020202020204" pitchFamily="34" charset="0"/>
                <a:cs typeface="Arial" panose="020B0604020202020204" pitchFamily="34" charset="0"/>
              </a:rPr>
              <a:t>Hình trên là nam châm của cần cẩu dọn rác kim loại. Nhờ nam châm này cần cẩu có thể lấy rác kim loại là hợp kim của sắt ở đống rác và di chuyển đến các thùng xe chở rác rồi thả xuống. Nhiều khi rác là những tấm kim loại lớn, nặng hàng trăm kilogam. Nam châm ở cần cẩu có phải là loại nam châm vĩnh cửu mà ta đã học không? Tại sao? </a:t>
            </a:r>
            <a:endParaRPr lang="en-GB" sz="200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404949" y="6557554"/>
            <a:ext cx="953588" cy="286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rPr>
              <a:t>ST</a:t>
            </a:r>
          </a:p>
        </p:txBody>
      </p:sp>
    </p:spTree>
    <p:extLst>
      <p:ext uri="{BB962C8B-B14F-4D97-AF65-F5344CB8AC3E}">
        <p14:creationId xmlns:p14="http://schemas.microsoft.com/office/powerpoint/2010/main" val="3001952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6"/>
          <p:cNvSpPr txBox="1">
            <a:spLocks noGrp="1"/>
          </p:cNvSpPr>
          <p:nvPr>
            <p:ph type="sldNum" idx="12"/>
          </p:nvPr>
        </p:nvSpPr>
        <p:spPr>
          <a:xfrm>
            <a:off x="0" y="6028333"/>
            <a:ext cx="121920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10</a:t>
            </a:fld>
            <a:endParaRPr/>
          </a:p>
        </p:txBody>
      </p:sp>
      <p:pic>
        <p:nvPicPr>
          <p:cNvPr id="2" name="Tự làm nam châm điện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2728" y="420328"/>
            <a:ext cx="11049000" cy="61044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7" name="Google Shape;227;p27">
            <a:extLst>
              <a:ext uri="{FF2B5EF4-FFF2-40B4-BE49-F238E27FC236}">
                <a16:creationId xmlns:a16="http://schemas.microsoft.com/office/drawing/2014/main" id="{13BDDBE3-6070-0095-CD5A-B16C72307F09}"/>
              </a:ext>
            </a:extLst>
          </p:cNvPr>
          <p:cNvSpPr txBox="1">
            <a:spLocks noGrp="1"/>
          </p:cNvSpPr>
          <p:nvPr>
            <p:ph type="title"/>
          </p:nvPr>
        </p:nvSpPr>
        <p:spPr>
          <a:xfrm>
            <a:off x="2574877" y="432276"/>
            <a:ext cx="7042245" cy="708665"/>
          </a:xfrm>
          <a:prstGeom prst="rect">
            <a:avLst/>
          </a:prstGeom>
        </p:spPr>
        <p:txBody>
          <a:bodyPr spcFirstLastPara="1" vert="horz" wrap="square" lIns="121900" tIns="121900" rIns="121900" bIns="121900" rtlCol="0" anchor="t" anchorCtr="0">
            <a:noAutofit/>
          </a:bodyPr>
          <a:lstStyle/>
          <a:p>
            <a:pPr algn="ctr">
              <a:spcBef>
                <a:spcPts val="0"/>
              </a:spcBef>
            </a:pPr>
            <a:r>
              <a:rPr lang="vi-VN" sz="4000">
                <a:solidFill>
                  <a:srgbClr val="C00000"/>
                </a:solidFill>
                <a:effectLst>
                  <a:outerShdw blurRad="38100" dist="38100" dir="2700000" algn="tl">
                    <a:srgbClr val="000000">
                      <a:alpha val="43137"/>
                    </a:srgbClr>
                  </a:outerShdw>
                </a:effectLst>
                <a:latin typeface="+mn-lt"/>
              </a:rPr>
              <a:t>TIẾN HÀNH THÍ NGHIỆM</a:t>
            </a:r>
            <a:endParaRPr sz="4000">
              <a:solidFill>
                <a:srgbClr val="C00000"/>
              </a:solidFill>
              <a:effectLst>
                <a:outerShdw blurRad="38100" dist="38100" dir="2700000" algn="tl">
                  <a:srgbClr val="000000">
                    <a:alpha val="43137"/>
                  </a:srgbClr>
                </a:outerShdw>
              </a:effectLst>
              <a:latin typeface="+mn-lt"/>
            </a:endParaRPr>
          </a:p>
        </p:txBody>
      </p:sp>
      <p:sp>
        <p:nvSpPr>
          <p:cNvPr id="9" name="Google Shape;228;p27">
            <a:extLst>
              <a:ext uri="{FF2B5EF4-FFF2-40B4-BE49-F238E27FC236}">
                <a16:creationId xmlns:a16="http://schemas.microsoft.com/office/drawing/2014/main" id="{9627FA97-0862-8FA9-5F0B-E7E469F167E8}"/>
              </a:ext>
            </a:extLst>
          </p:cNvPr>
          <p:cNvSpPr/>
          <p:nvPr/>
        </p:nvSpPr>
        <p:spPr>
          <a:xfrm>
            <a:off x="1487606" y="213721"/>
            <a:ext cx="1294459" cy="1167909"/>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sp>
        <p:nvSpPr>
          <p:cNvPr id="10" name="Google Shape;229;p27">
            <a:extLst>
              <a:ext uri="{FF2B5EF4-FFF2-40B4-BE49-F238E27FC236}">
                <a16:creationId xmlns:a16="http://schemas.microsoft.com/office/drawing/2014/main" id="{8F2754DB-F986-F123-16AA-AE05EC20F6D0}"/>
              </a:ext>
            </a:extLst>
          </p:cNvPr>
          <p:cNvSpPr/>
          <p:nvPr/>
        </p:nvSpPr>
        <p:spPr>
          <a:xfrm>
            <a:off x="1782059" y="458663"/>
            <a:ext cx="656583" cy="531105"/>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grpSp>
        <p:nvGrpSpPr>
          <p:cNvPr id="11" name="Google Shape;236;p27">
            <a:extLst>
              <a:ext uri="{FF2B5EF4-FFF2-40B4-BE49-F238E27FC236}">
                <a16:creationId xmlns:a16="http://schemas.microsoft.com/office/drawing/2014/main" id="{00D10B0E-6561-D7D3-112F-A65A7AE7844F}"/>
              </a:ext>
            </a:extLst>
          </p:cNvPr>
          <p:cNvGrpSpPr/>
          <p:nvPr/>
        </p:nvGrpSpPr>
        <p:grpSpPr>
          <a:xfrm>
            <a:off x="6661453" y="1076043"/>
            <a:ext cx="2924090" cy="310621"/>
            <a:chOff x="2266178" y="2764475"/>
            <a:chExt cx="1792245" cy="232966"/>
          </a:xfrm>
          <a:solidFill>
            <a:schemeClr val="tx1">
              <a:lumMod val="65000"/>
              <a:lumOff val="35000"/>
            </a:schemeClr>
          </a:solidFill>
        </p:grpSpPr>
        <p:sp>
          <p:nvSpPr>
            <p:cNvPr id="12" name="Google Shape;237;p27">
              <a:extLst>
                <a:ext uri="{FF2B5EF4-FFF2-40B4-BE49-F238E27FC236}">
                  <a16:creationId xmlns:a16="http://schemas.microsoft.com/office/drawing/2014/main" id="{8A41B9AB-29DD-8732-BA19-6BF028715482}"/>
                </a:ext>
              </a:extLst>
            </p:cNvPr>
            <p:cNvSpPr/>
            <p:nvPr/>
          </p:nvSpPr>
          <p:spPr>
            <a:xfrm>
              <a:off x="2266178" y="2855800"/>
              <a:ext cx="1683567"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121900" tIns="121900" rIns="121900" bIns="121900" anchor="ctr" anchorCtr="0">
              <a:noAutofit/>
            </a:bodyPr>
            <a:lstStyle/>
            <a:p>
              <a:endParaRPr sz="2400"/>
            </a:p>
          </p:txBody>
        </p:sp>
        <p:sp>
          <p:nvSpPr>
            <p:cNvPr id="13" name="Google Shape;238;p27">
              <a:extLst>
                <a:ext uri="{FF2B5EF4-FFF2-40B4-BE49-F238E27FC236}">
                  <a16:creationId xmlns:a16="http://schemas.microsoft.com/office/drawing/2014/main" id="{C0C364CA-B5C7-B833-EC9D-4A85C945E0B8}"/>
                </a:ext>
              </a:extLst>
            </p:cNvPr>
            <p:cNvSpPr/>
            <p:nvPr/>
          </p:nvSpPr>
          <p:spPr>
            <a:xfrm>
              <a:off x="3870041" y="2764475"/>
              <a:ext cx="188382" cy="232966"/>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121900" tIns="121900" rIns="121900" bIns="121900" anchor="ctr" anchorCtr="0">
              <a:noAutofit/>
            </a:bodyPr>
            <a:lstStyle/>
            <a:p>
              <a:endParaRPr sz="2400"/>
            </a:p>
          </p:txBody>
        </p:sp>
      </p:grpSp>
      <p:sp>
        <p:nvSpPr>
          <p:cNvPr id="14" name="TextBox 13">
            <a:extLst>
              <a:ext uri="{FF2B5EF4-FFF2-40B4-BE49-F238E27FC236}">
                <a16:creationId xmlns:a16="http://schemas.microsoft.com/office/drawing/2014/main" id="{46E78033-4ECE-2A98-4368-7DA1C6840DA6}"/>
              </a:ext>
            </a:extLst>
          </p:cNvPr>
          <p:cNvSpPr txBox="1"/>
          <p:nvPr/>
        </p:nvSpPr>
        <p:spPr>
          <a:xfrm>
            <a:off x="766995" y="1576232"/>
            <a:ext cx="2015071" cy="861774"/>
          </a:xfrm>
          <a:prstGeom prst="rect">
            <a:avLst/>
          </a:prstGeom>
          <a:solidFill>
            <a:srgbClr val="00B050"/>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1.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Đóng công tắc điện</a:t>
            </a:r>
            <a:endParaRPr lang="en-GB" sz="250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944318-CC59-099E-4F99-55F6D4CF95D0}"/>
              </a:ext>
            </a:extLst>
          </p:cNvPr>
          <p:cNvSpPr txBox="1"/>
          <p:nvPr/>
        </p:nvSpPr>
        <p:spPr>
          <a:xfrm>
            <a:off x="2956896" y="2565380"/>
            <a:ext cx="2446986" cy="861774"/>
          </a:xfrm>
          <a:prstGeom prst="rect">
            <a:avLst/>
          </a:prstGeom>
          <a:solidFill>
            <a:schemeClr val="accent1"/>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2.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Ngắt công tắc điện</a:t>
            </a:r>
            <a:endParaRPr lang="en-GB" sz="250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7CFB9E72-57A6-A5B0-7014-1A4F3D4A968A}"/>
              </a:ext>
            </a:extLst>
          </p:cNvPr>
          <p:cNvSpPr txBox="1"/>
          <p:nvPr/>
        </p:nvSpPr>
        <p:spPr>
          <a:xfrm>
            <a:off x="5172062" y="3665682"/>
            <a:ext cx="3771642" cy="1246495"/>
          </a:xfrm>
          <a:prstGeom prst="rect">
            <a:avLst/>
          </a:prstGeom>
          <a:solidFill>
            <a:schemeClr val="accent2"/>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3.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nguồn điện bằng cách tăng số pin, đóng công tắc điện</a:t>
            </a:r>
            <a:endParaRPr lang="en-GB" sz="250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5747F40D-62DD-056E-8F61-F9B0A8B15597}"/>
              </a:ext>
            </a:extLst>
          </p:cNvPr>
          <p:cNvSpPr txBox="1"/>
          <p:nvPr/>
        </p:nvSpPr>
        <p:spPr>
          <a:xfrm>
            <a:off x="8707416" y="5150705"/>
            <a:ext cx="2781837" cy="861774"/>
          </a:xfrm>
          <a:prstGeom prst="rect">
            <a:avLst/>
          </a:prstGeom>
          <a:solidFill>
            <a:srgbClr val="540179"/>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4.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cực của nguồn điện</a:t>
            </a:r>
            <a:endParaRPr lang="en-GB" sz="2500">
              <a:solidFill>
                <a:schemeClr val="bg1"/>
              </a:solidFill>
              <a:effectLst>
                <a:outerShdw blurRad="38100" dist="38100" dir="2700000" algn="tl">
                  <a:srgbClr val="000000">
                    <a:alpha val="43137"/>
                  </a:srgbClr>
                </a:outerShdw>
              </a:effectLst>
            </a:endParaRPr>
          </a:p>
        </p:txBody>
      </p:sp>
      <p:grpSp>
        <p:nvGrpSpPr>
          <p:cNvPr id="18" name="Google Shape;327;p37">
            <a:extLst>
              <a:ext uri="{FF2B5EF4-FFF2-40B4-BE49-F238E27FC236}">
                <a16:creationId xmlns:a16="http://schemas.microsoft.com/office/drawing/2014/main" id="{1F0D3BF1-707C-A179-4F56-5BAA291E736D}"/>
              </a:ext>
            </a:extLst>
          </p:cNvPr>
          <p:cNvGrpSpPr/>
          <p:nvPr/>
        </p:nvGrpSpPr>
        <p:grpSpPr>
          <a:xfrm rot="4964887">
            <a:off x="1431172" y="2340382"/>
            <a:ext cx="1068773" cy="1334133"/>
            <a:chOff x="1113100" y="2199475"/>
            <a:chExt cx="801900" cy="709925"/>
          </a:xfrm>
          <a:solidFill>
            <a:schemeClr val="tx1">
              <a:lumMod val="65000"/>
              <a:lumOff val="35000"/>
            </a:schemeClr>
          </a:solidFill>
        </p:grpSpPr>
        <p:sp>
          <p:nvSpPr>
            <p:cNvPr id="19" name="Google Shape;328;p37">
              <a:extLst>
                <a:ext uri="{FF2B5EF4-FFF2-40B4-BE49-F238E27FC236}">
                  <a16:creationId xmlns:a16="http://schemas.microsoft.com/office/drawing/2014/main" id="{27F3D2DB-6A03-051D-838D-8266A42648E6}"/>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9;p37">
              <a:extLst>
                <a:ext uri="{FF2B5EF4-FFF2-40B4-BE49-F238E27FC236}">
                  <a16:creationId xmlns:a16="http://schemas.microsoft.com/office/drawing/2014/main" id="{B2EA0309-514E-2E91-8E04-FEA5EDC6FAE9}"/>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27;p37">
            <a:extLst>
              <a:ext uri="{FF2B5EF4-FFF2-40B4-BE49-F238E27FC236}">
                <a16:creationId xmlns:a16="http://schemas.microsoft.com/office/drawing/2014/main" id="{BBBADE3B-C1D8-DEDF-3F45-FAB296974C87}"/>
              </a:ext>
            </a:extLst>
          </p:cNvPr>
          <p:cNvGrpSpPr/>
          <p:nvPr/>
        </p:nvGrpSpPr>
        <p:grpSpPr>
          <a:xfrm rot="4655334">
            <a:off x="3733866" y="3449675"/>
            <a:ext cx="1146101" cy="1116554"/>
            <a:chOff x="1113100" y="2199475"/>
            <a:chExt cx="801900" cy="709925"/>
          </a:xfrm>
          <a:solidFill>
            <a:schemeClr val="tx1">
              <a:lumMod val="65000"/>
              <a:lumOff val="35000"/>
            </a:schemeClr>
          </a:solidFill>
        </p:grpSpPr>
        <p:sp>
          <p:nvSpPr>
            <p:cNvPr id="22" name="Google Shape;328;p37">
              <a:extLst>
                <a:ext uri="{FF2B5EF4-FFF2-40B4-BE49-F238E27FC236}">
                  <a16:creationId xmlns:a16="http://schemas.microsoft.com/office/drawing/2014/main" id="{A7F56727-BE1C-570B-63E2-13AF6A854669}"/>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37">
              <a:extLst>
                <a:ext uri="{FF2B5EF4-FFF2-40B4-BE49-F238E27FC236}">
                  <a16:creationId xmlns:a16="http://schemas.microsoft.com/office/drawing/2014/main" id="{D4905DF6-0684-5576-B1C6-A90F3831047D}"/>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30;p37">
            <a:extLst>
              <a:ext uri="{FF2B5EF4-FFF2-40B4-BE49-F238E27FC236}">
                <a16:creationId xmlns:a16="http://schemas.microsoft.com/office/drawing/2014/main" id="{C54F8362-35BF-6E01-1ADE-88B488F584E8}"/>
              </a:ext>
            </a:extLst>
          </p:cNvPr>
          <p:cNvGrpSpPr/>
          <p:nvPr/>
        </p:nvGrpSpPr>
        <p:grpSpPr>
          <a:xfrm rot="3022590">
            <a:off x="9005770" y="4213737"/>
            <a:ext cx="1362236" cy="534309"/>
            <a:chOff x="271125" y="812725"/>
            <a:chExt cx="766525" cy="221725"/>
          </a:xfrm>
          <a:solidFill>
            <a:schemeClr val="tx1">
              <a:lumMod val="65000"/>
              <a:lumOff val="35000"/>
            </a:schemeClr>
          </a:solidFill>
        </p:grpSpPr>
        <p:sp>
          <p:nvSpPr>
            <p:cNvPr id="25" name="Google Shape;331;p37">
              <a:extLst>
                <a:ext uri="{FF2B5EF4-FFF2-40B4-BE49-F238E27FC236}">
                  <a16:creationId xmlns:a16="http://schemas.microsoft.com/office/drawing/2014/main" id="{D5D1CEE9-77ED-77B2-C7C1-2CC23D90990D}"/>
                </a:ext>
              </a:extLst>
            </p:cNvPr>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2;p37">
              <a:extLst>
                <a:ext uri="{FF2B5EF4-FFF2-40B4-BE49-F238E27FC236}">
                  <a16:creationId xmlns:a16="http://schemas.microsoft.com/office/drawing/2014/main" id="{593ED34C-EF40-779B-FF7D-11C041283516}"/>
                </a:ext>
              </a:extLst>
            </p:cNvPr>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35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193961" y="375253"/>
            <a:ext cx="7331775" cy="4159876"/>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E686737-807F-5BF1-D3EC-2E8C9409E7B9}"/>
              </a:ext>
            </a:extLst>
          </p:cNvPr>
          <p:cNvSpPr txBox="1"/>
          <p:nvPr/>
        </p:nvSpPr>
        <p:spPr>
          <a:xfrm>
            <a:off x="3512712" y="1510180"/>
            <a:ext cx="6098146" cy="1477328"/>
          </a:xfrm>
          <a:prstGeom prst="rect">
            <a:avLst/>
          </a:prstGeom>
          <a:noFill/>
        </p:spPr>
        <p:txBody>
          <a:bodyPr wrap="square">
            <a:spAutoFit/>
          </a:bodyPr>
          <a:lstStyle/>
          <a:p>
            <a:pPr marL="457200" indent="108585" algn="just"/>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quả</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thí</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nghiệm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rút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được</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luận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gì</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về</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trường</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của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nam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châm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endParaRPr lang="en-GB"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C810E1A8-326E-7AF6-6087-0A14057F90D0}"/>
              </a:ext>
            </a:extLst>
          </p:cNvPr>
          <p:cNvSpPr txBox="1"/>
          <p:nvPr/>
        </p:nvSpPr>
        <p:spPr>
          <a:xfrm>
            <a:off x="3322749" y="4814660"/>
            <a:ext cx="6478073" cy="1631216"/>
          </a:xfrm>
          <a:prstGeom prst="rect">
            <a:avLst/>
          </a:prstGeom>
          <a:solidFill>
            <a:schemeClr val="accent1">
              <a:lumMod val="20000"/>
              <a:lumOff val="80000"/>
            </a:schemeClr>
          </a:solidFill>
        </p:spPr>
        <p:txBody>
          <a:bodyPr wrap="square">
            <a:spAutoFit/>
          </a:bodyPr>
          <a:lstStyle/>
          <a:p>
            <a:pPr marL="111760" algn="just">
              <a:spcBef>
                <a:spcPts val="600"/>
              </a:spcBef>
              <a:spcAft>
                <a:spcPts val="600"/>
              </a:spcAft>
              <a:tabLst>
                <a:tab pos="291465" algn="l"/>
              </a:tabLst>
            </a:pP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tồn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trừơng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cũng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2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Graphic 9" descr="Illustration of a globe character ">
            <a:extLst>
              <a:ext uri="{FF2B5EF4-FFF2-40B4-BE49-F238E27FC236}">
                <a16:creationId xmlns:a16="http://schemas.microsoft.com/office/drawing/2014/main" id="{8E7794BF-A1B9-4EB6-130A-247FC9B070E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78277" y="5109159"/>
            <a:ext cx="2213723" cy="1748841"/>
          </a:xfrm>
          <a:prstGeom prst="rect">
            <a:avLst/>
          </a:prstGeom>
        </p:spPr>
      </p:pic>
    </p:spTree>
    <p:extLst>
      <p:ext uri="{BB962C8B-B14F-4D97-AF65-F5344CB8AC3E}">
        <p14:creationId xmlns:p14="http://schemas.microsoft.com/office/powerpoint/2010/main" val="11670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Illustration of a blue bag of school supplies character ">
            <a:extLst>
              <a:ext uri="{FF2B5EF4-FFF2-40B4-BE49-F238E27FC236}">
                <a16:creationId xmlns:a16="http://schemas.microsoft.com/office/drawing/2014/main" id="{E501FA51-DFE6-BACB-068E-35C5E97AB90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59762" y="108192"/>
            <a:ext cx="2483858" cy="1709233"/>
          </a:xfrm>
          <a:prstGeom prst="rect">
            <a:avLst/>
          </a:prstGeom>
        </p:spPr>
      </p:pic>
      <p:sp>
        <p:nvSpPr>
          <p:cNvPr id="2" name="TextBox 1">
            <a:extLst>
              <a:ext uri="{FF2B5EF4-FFF2-40B4-BE49-F238E27FC236}">
                <a16:creationId xmlns:a16="http://schemas.microsoft.com/office/drawing/2014/main" id="{BFD0F451-B374-D76B-2D94-E9D55AD0ED99}"/>
              </a:ext>
            </a:extLst>
          </p:cNvPr>
          <p:cNvSpPr txBox="1"/>
          <p:nvPr/>
        </p:nvSpPr>
        <p:spPr>
          <a:xfrm flipH="1">
            <a:off x="2836892" y="1191820"/>
            <a:ext cx="6518215" cy="553998"/>
          </a:xfrm>
          <a:prstGeom prst="rect">
            <a:avLst/>
          </a:prstGeom>
          <a:solidFill>
            <a:schemeClr val="tx2">
              <a:lumMod val="20000"/>
              <a:lumOff val="80000"/>
            </a:schemeClr>
          </a:solidFill>
        </p:spPr>
        <p:txBody>
          <a:bodyPr wrap="square" rtlCol="0">
            <a:spAutoFit/>
          </a:bodyPr>
          <a:lstStyle/>
          <a:p>
            <a:pPr algn="ctr"/>
            <a:r>
              <a:rPr lang="vi-VN" sz="3000">
                <a:solidFill>
                  <a:schemeClr val="accent1">
                    <a:lumMod val="50000"/>
                  </a:schemeClr>
                </a:solidFill>
                <a:effectLst>
                  <a:outerShdw blurRad="38100" dist="38100" dir="2700000" algn="tl">
                    <a:srgbClr val="000000">
                      <a:alpha val="43137"/>
                    </a:srgbClr>
                  </a:outerShdw>
                </a:effectLst>
              </a:rPr>
              <a:t>ỨNG DỤNG CỦA NAM CHÂM ĐIỆN</a:t>
            </a:r>
            <a:endParaRPr lang="en-GB" sz="3000">
              <a:solidFill>
                <a:schemeClr val="accent1">
                  <a:lumMod val="5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F89D35C-810F-BCDC-5E67-30DE6FD62B4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4252" t="5167" r="3858" b="14740"/>
          <a:stretch/>
        </p:blipFill>
        <p:spPr bwMode="auto">
          <a:xfrm>
            <a:off x="1095144" y="1889032"/>
            <a:ext cx="3123796" cy="229213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7BCFC9E-1C2D-22DD-33C6-8035342FBFA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3950" b="27185"/>
          <a:stretch/>
        </p:blipFill>
        <p:spPr>
          <a:xfrm>
            <a:off x="4380721" y="1889032"/>
            <a:ext cx="3108385" cy="2292136"/>
          </a:xfrm>
          <a:prstGeom prst="rect">
            <a:avLst/>
          </a:prstGeom>
        </p:spPr>
      </p:pic>
      <p:pic>
        <p:nvPicPr>
          <p:cNvPr id="3" name="Picture 2"/>
          <p:cNvPicPr>
            <a:picLocks noChangeAspect="1"/>
          </p:cNvPicPr>
          <p:nvPr/>
        </p:nvPicPr>
        <p:blipFill rotWithShape="1">
          <a:blip r:embed="rId8"/>
          <a:srcRect l="3603" t="3033" b="3044"/>
          <a:stretch/>
        </p:blipFill>
        <p:spPr>
          <a:xfrm>
            <a:off x="1068893" y="4322354"/>
            <a:ext cx="3176298" cy="2456300"/>
          </a:xfrm>
          <a:prstGeom prst="rect">
            <a:avLst/>
          </a:prstGeom>
        </p:spPr>
      </p:pic>
      <p:pic>
        <p:nvPicPr>
          <p:cNvPr id="6" name="Picture 5"/>
          <p:cNvPicPr>
            <a:picLocks noChangeAspect="1"/>
          </p:cNvPicPr>
          <p:nvPr/>
        </p:nvPicPr>
        <p:blipFill>
          <a:blip r:embed="rId9"/>
          <a:stretch>
            <a:fillRect/>
          </a:stretch>
        </p:blipFill>
        <p:spPr>
          <a:xfrm>
            <a:off x="4380720" y="4322354"/>
            <a:ext cx="3108385" cy="2456300"/>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778950" y="1889032"/>
            <a:ext cx="2792856" cy="2359064"/>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778949" y="4601497"/>
            <a:ext cx="2792857" cy="2045415"/>
          </a:xfrm>
          <a:prstGeom prst="rect">
            <a:avLst/>
          </a:prstGeom>
        </p:spPr>
      </p:pic>
    </p:spTree>
    <p:extLst>
      <p:ext uri="{BB962C8B-B14F-4D97-AF65-F5344CB8AC3E}">
        <p14:creationId xmlns:p14="http://schemas.microsoft.com/office/powerpoint/2010/main" val="5249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0F451-B374-D76B-2D94-E9D55AD0ED99}"/>
              </a:ext>
            </a:extLst>
          </p:cNvPr>
          <p:cNvSpPr txBox="1"/>
          <p:nvPr/>
        </p:nvSpPr>
        <p:spPr>
          <a:xfrm flipH="1">
            <a:off x="4614741" y="1378039"/>
            <a:ext cx="2962517" cy="553998"/>
          </a:xfrm>
          <a:prstGeom prst="rect">
            <a:avLst/>
          </a:prstGeom>
          <a:solidFill>
            <a:schemeClr val="accent6">
              <a:lumMod val="20000"/>
              <a:lumOff val="80000"/>
            </a:schemeClr>
          </a:solidFill>
        </p:spPr>
        <p:txBody>
          <a:bodyPr wrap="square" rtlCol="0">
            <a:spAutoFit/>
          </a:bodyPr>
          <a:lstStyle/>
          <a:p>
            <a:pPr algn="ctr"/>
            <a:r>
              <a:rPr lang="vi-VN" sz="3000">
                <a:solidFill>
                  <a:srgbClr val="C00000"/>
                </a:solidFill>
                <a:effectLst>
                  <a:outerShdw blurRad="38100" dist="38100" dir="2700000" algn="tl">
                    <a:srgbClr val="000000">
                      <a:alpha val="43137"/>
                    </a:srgbClr>
                  </a:outerShdw>
                </a:effectLst>
              </a:rPr>
              <a:t>GHI NHỚ</a:t>
            </a:r>
            <a:endParaRPr lang="en-GB" sz="3000">
              <a:solidFill>
                <a:srgbClr val="C00000"/>
              </a:solidFill>
              <a:effectLst>
                <a:outerShdw blurRad="38100" dist="38100" dir="2700000" algn="tl">
                  <a:srgbClr val="000000">
                    <a:alpha val="43137"/>
                  </a:srgbClr>
                </a:outerShdw>
              </a:effectLst>
            </a:endParaRPr>
          </a:p>
        </p:txBody>
      </p:sp>
      <p:pic>
        <p:nvPicPr>
          <p:cNvPr id="8" name="Graphic 7" descr="Illustration of a purple book character ">
            <a:extLst>
              <a:ext uri="{FF2B5EF4-FFF2-40B4-BE49-F238E27FC236}">
                <a16:creationId xmlns:a16="http://schemas.microsoft.com/office/drawing/2014/main" id="{4807BA65-55C5-178B-CA95-1092CEB735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6575943" y="5660160"/>
            <a:ext cx="1001315" cy="1161326"/>
          </a:xfrm>
          <a:prstGeom prst="rect">
            <a:avLst/>
          </a:prstGeom>
        </p:spPr>
      </p:pic>
      <p:pic>
        <p:nvPicPr>
          <p:cNvPr id="9" name="Graphic 8" descr="Illustration of a globe character ">
            <a:extLst>
              <a:ext uri="{FF2B5EF4-FFF2-40B4-BE49-F238E27FC236}">
                <a16:creationId xmlns:a16="http://schemas.microsoft.com/office/drawing/2014/main" id="{09566736-3719-AC3B-682C-ACE34EBB51D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5193" y="5835123"/>
            <a:ext cx="1248561" cy="986363"/>
          </a:xfrm>
          <a:prstGeom prst="rect">
            <a:avLst/>
          </a:prstGeom>
        </p:spPr>
      </p:pic>
      <p:sp>
        <p:nvSpPr>
          <p:cNvPr id="11" name="TextBox 10">
            <a:extLst>
              <a:ext uri="{FF2B5EF4-FFF2-40B4-BE49-F238E27FC236}">
                <a16:creationId xmlns:a16="http://schemas.microsoft.com/office/drawing/2014/main" id="{0FA189CA-BAFE-F072-97B4-9A35F11ADDA4}"/>
              </a:ext>
            </a:extLst>
          </p:cNvPr>
          <p:cNvSpPr txBox="1"/>
          <p:nvPr/>
        </p:nvSpPr>
        <p:spPr>
          <a:xfrm>
            <a:off x="1017431" y="2624766"/>
            <a:ext cx="9890975" cy="3046603"/>
          </a:xfrm>
          <a:prstGeom prst="rect">
            <a:avLst/>
          </a:prstGeom>
          <a:noFill/>
        </p:spPr>
        <p:txBody>
          <a:bodyPr wrap="square">
            <a:spAutoFit/>
          </a:bodyPr>
          <a:lstStyle/>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Cấu tạo của nam châm điện bao gồm ống dây dẫn, 1 lõi sắt non lồng trong lòng ống dây, hai đầu ống dây nối với hai cực của nguồn điện. Lõi sắt non trong ống dây có tác dụng tăng từ trường của nam châm điện.</a:t>
            </a:r>
            <a:endParaRPr lang="vi-VN" sz="2500">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Từ trường của nam châm điện chỉ tồn tại trong thời gian dòng điện chạy trong ống dây. Dòng điện thay đổi thì từ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trườ</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ng của nam châm cũng thay đổi.</a:t>
            </a:r>
            <a:endParaRPr lang="en-GB" sz="2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Graphic 11" descr="Illustration of a pencil character ">
            <a:extLst>
              <a:ext uri="{FF2B5EF4-FFF2-40B4-BE49-F238E27FC236}">
                <a16:creationId xmlns:a16="http://schemas.microsoft.com/office/drawing/2014/main" id="{999B902C-3895-45FA-5D33-B15500C57A7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077964">
            <a:off x="2171310" y="5703067"/>
            <a:ext cx="651876" cy="1112026"/>
          </a:xfrm>
          <a:prstGeom prst="rect">
            <a:avLst/>
          </a:prstGeom>
        </p:spPr>
      </p:pic>
      <p:pic>
        <p:nvPicPr>
          <p:cNvPr id="13" name="Graphic 12" descr="Illustration of a blue bag of school supplies character ">
            <a:extLst>
              <a:ext uri="{FF2B5EF4-FFF2-40B4-BE49-F238E27FC236}">
                <a16:creationId xmlns:a16="http://schemas.microsoft.com/office/drawing/2014/main" id="{304049C7-B47D-3B6B-BCD8-D0FC9E02F4B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899863" y="5886450"/>
            <a:ext cx="1400919" cy="964023"/>
          </a:xfrm>
          <a:prstGeom prst="rect">
            <a:avLst/>
          </a:prstGeom>
        </p:spPr>
      </p:pic>
    </p:spTree>
    <p:extLst>
      <p:ext uri="{BB962C8B-B14F-4D97-AF65-F5344CB8AC3E}">
        <p14:creationId xmlns:p14="http://schemas.microsoft.com/office/powerpoint/2010/main" val="34441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70" y="1460895"/>
            <a:ext cx="7772402" cy="685800"/>
          </a:xfrm>
          <a:solidFill>
            <a:srgbClr val="7030A0"/>
          </a:solidFill>
        </p:spPr>
        <p:txBody>
          <a:bodyPr/>
          <a:lstStyle/>
          <a:p>
            <a:pPr algn="ctr"/>
            <a:r>
              <a:rPr lang="en-US" dirty="0" smtClean="0">
                <a:solidFill>
                  <a:schemeClr val="bg1"/>
                </a:solidFill>
              </a:rPr>
              <a:t>LUYỆN TẬP</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98589491"/>
              </p:ext>
            </p:extLst>
          </p:nvPr>
        </p:nvGraphicFramePr>
        <p:xfrm>
          <a:off x="1585450" y="3248458"/>
          <a:ext cx="8937524" cy="3460905"/>
        </p:xfrm>
        <a:graphic>
          <a:graphicData uri="http://schemas.openxmlformats.org/drawingml/2006/table">
            <a:tbl>
              <a:tblPr firstRow="1" firstCol="1" bandRow="1">
                <a:tableStyleId>{5C22544A-7EE6-4342-B048-85BDC9FD1C3A}</a:tableStyleId>
              </a:tblPr>
              <a:tblGrid>
                <a:gridCol w="656305">
                  <a:extLst>
                    <a:ext uri="{9D8B030D-6E8A-4147-A177-3AD203B41FA5}">
                      <a16:colId xmlns:a16="http://schemas.microsoft.com/office/drawing/2014/main" val="2822504921"/>
                    </a:ext>
                  </a:extLst>
                </a:gridCol>
                <a:gridCol w="6349458">
                  <a:extLst>
                    <a:ext uri="{9D8B030D-6E8A-4147-A177-3AD203B41FA5}">
                      <a16:colId xmlns:a16="http://schemas.microsoft.com/office/drawing/2014/main" val="2270287551"/>
                    </a:ext>
                  </a:extLst>
                </a:gridCol>
                <a:gridCol w="1012758">
                  <a:extLst>
                    <a:ext uri="{9D8B030D-6E8A-4147-A177-3AD203B41FA5}">
                      <a16:colId xmlns:a16="http://schemas.microsoft.com/office/drawing/2014/main" val="3607118315"/>
                    </a:ext>
                  </a:extLst>
                </a:gridCol>
                <a:gridCol w="919003">
                  <a:extLst>
                    <a:ext uri="{9D8B030D-6E8A-4147-A177-3AD203B41FA5}">
                      <a16:colId xmlns:a16="http://schemas.microsoft.com/office/drawing/2014/main" val="2151221547"/>
                    </a:ext>
                  </a:extLst>
                </a:gridCol>
              </a:tblGrid>
              <a:tr h="455526">
                <a:tc rowSpan="2">
                  <a:txBody>
                    <a:bodyPr/>
                    <a:lstStyle/>
                    <a:p>
                      <a:pPr marL="0" marR="0" algn="ctr">
                        <a:lnSpc>
                          <a:spcPct val="107000"/>
                        </a:lnSpc>
                        <a:spcBef>
                          <a:spcPts val="600"/>
                        </a:spcBef>
                        <a:spcAft>
                          <a:spcPts val="600"/>
                        </a:spcAft>
                      </a:pPr>
                      <a:r>
                        <a:rPr lang="en-US" sz="2000" dirty="0">
                          <a:effectLst/>
                          <a:latin typeface="Arial" panose="020B0604020202020204" pitchFamily="34" charset="0"/>
                          <a:cs typeface="Arial" panose="020B0604020202020204" pitchFamily="34" charset="0"/>
                        </a:rPr>
                        <a:t>STT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gn="ctr">
                        <a:lnSpc>
                          <a:spcPct val="107000"/>
                        </a:lnSpc>
                        <a:spcBef>
                          <a:spcPts val="600"/>
                        </a:spcBef>
                        <a:spcAft>
                          <a:spcPts val="600"/>
                        </a:spcAft>
                      </a:pPr>
                      <a:r>
                        <a:rPr lang="en-US" sz="2000" dirty="0" err="1">
                          <a:effectLst/>
                          <a:latin typeface="Arial" panose="020B0604020202020204" pitchFamily="34" charset="0"/>
                          <a:cs typeface="Arial" panose="020B0604020202020204" pitchFamily="34" charset="0"/>
                        </a:rPr>
                        <a:t>Nói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về</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nam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châm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điện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Đánh giá</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187446357"/>
                  </a:ext>
                </a:extLst>
              </a:tr>
              <a:tr h="396068">
                <a:tc vMerge="1">
                  <a:txBody>
                    <a:bodyPr/>
                    <a:lstStyle/>
                    <a:p>
                      <a:endParaRPr lang="en-US"/>
                    </a:p>
                  </a:txBody>
                  <a:tcPr/>
                </a:tc>
                <a:tc vMerge="1">
                  <a:txBody>
                    <a:bodyPr/>
                    <a:lstStyle/>
                    <a:p>
                      <a:endParaRPr lang="en-US"/>
                    </a:p>
                  </a:txBody>
                  <a:tcPr/>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Đúng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Sai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5517909"/>
                  </a:ext>
                </a:extLst>
              </a:tr>
              <a:tr h="455526">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Nam châm điện chỉ gồm một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97092946"/>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tương tự từ trường của nam châm thẳng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5894511"/>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tồn tại ngay cả sau khi ngắt dòng điện chạy vào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6950653"/>
                  </a:ext>
                </a:extLst>
              </a:tr>
              <a:tr h="721887">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phụ thuộc vào dòng điện chạy vào ống dây và lõi sắt trong lòng ống dây</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4964176"/>
                  </a:ext>
                </a:extLst>
              </a:tr>
            </a:tbl>
          </a:graphicData>
        </a:graphic>
      </p:graphicFrame>
      <p:sp>
        <p:nvSpPr>
          <p:cNvPr id="5" name="Rectangle 1"/>
          <p:cNvSpPr>
            <a:spLocks noChangeArrowheads="1"/>
          </p:cNvSpPr>
          <p:nvPr/>
        </p:nvSpPr>
        <p:spPr bwMode="auto">
          <a:xfrm>
            <a:off x="1004528" y="2337304"/>
            <a:ext cx="95184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Điền</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dấu</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(x)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Đúng</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hoặc</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sai</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dưới</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đây</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nói</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về</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nam</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châm</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điện</a:t>
            </a:r>
            <a:r>
              <a:rPr kumimoji="0" lang="en-US" altLang="en-US" sz="25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9853398" y="4250235"/>
            <a:ext cx="471948" cy="369332"/>
          </a:xfrm>
          <a:prstGeom prst="rect">
            <a:avLst/>
          </a:prstGeom>
          <a:noFill/>
        </p:spPr>
        <p:txBody>
          <a:bodyPr wrap="square" rtlCol="0">
            <a:spAutoFit/>
          </a:bodyPr>
          <a:lstStyle/>
          <a:p>
            <a:r>
              <a:rPr lang="en-US" dirty="0" smtClean="0"/>
              <a:t>X</a:t>
            </a:r>
            <a:endParaRPr lang="en-US" dirty="0"/>
          </a:p>
        </p:txBody>
      </p:sp>
      <p:sp>
        <p:nvSpPr>
          <p:cNvPr id="7" name="TextBox 6"/>
          <p:cNvSpPr txBox="1"/>
          <p:nvPr/>
        </p:nvSpPr>
        <p:spPr>
          <a:xfrm>
            <a:off x="8935065" y="4829912"/>
            <a:ext cx="471948" cy="369332"/>
          </a:xfrm>
          <a:prstGeom prst="rect">
            <a:avLst/>
          </a:prstGeom>
          <a:noFill/>
        </p:spPr>
        <p:txBody>
          <a:bodyPr wrap="square" rtlCol="0">
            <a:spAutoFit/>
          </a:bodyPr>
          <a:lstStyle/>
          <a:p>
            <a:r>
              <a:rPr lang="en-US" dirty="0" smtClean="0"/>
              <a:t>X</a:t>
            </a:r>
            <a:endParaRPr lang="en-US" dirty="0"/>
          </a:p>
        </p:txBody>
      </p:sp>
      <p:sp>
        <p:nvSpPr>
          <p:cNvPr id="8" name="TextBox 7"/>
          <p:cNvSpPr txBox="1"/>
          <p:nvPr/>
        </p:nvSpPr>
        <p:spPr>
          <a:xfrm>
            <a:off x="8927691" y="6272981"/>
            <a:ext cx="471948" cy="369332"/>
          </a:xfrm>
          <a:prstGeom prst="rect">
            <a:avLst/>
          </a:prstGeom>
          <a:noFill/>
        </p:spPr>
        <p:txBody>
          <a:bodyPr wrap="square" rtlCol="0">
            <a:spAutoFit/>
          </a:bodyPr>
          <a:lstStyle/>
          <a:p>
            <a:r>
              <a:rPr lang="en-US" dirty="0" smtClean="0"/>
              <a:t>X</a:t>
            </a:r>
            <a:endParaRPr lang="en-US" dirty="0"/>
          </a:p>
        </p:txBody>
      </p:sp>
      <p:sp>
        <p:nvSpPr>
          <p:cNvPr id="9" name="TextBox 8"/>
          <p:cNvSpPr txBox="1"/>
          <p:nvPr/>
        </p:nvSpPr>
        <p:spPr>
          <a:xfrm>
            <a:off x="9853398" y="5536664"/>
            <a:ext cx="471948"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1830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1271" y="2792203"/>
            <a:ext cx="9269361" cy="503984"/>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2:</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Làm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thế</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nào</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thay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đổi</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từ</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316970" y="1460895"/>
            <a:ext cx="7772402" cy="685800"/>
          </a:xfrm>
          <a:solidFill>
            <a:srgbClr val="7030A0"/>
          </a:solidFill>
        </p:spPr>
        <p:txBody>
          <a:bodyPr/>
          <a:lstStyle/>
          <a:p>
            <a:pPr algn="ctr"/>
            <a:r>
              <a:rPr lang="en-US" dirty="0" smtClean="0">
                <a:solidFill>
                  <a:schemeClr val="bg1"/>
                </a:solidFill>
              </a:rPr>
              <a:t>LUYỆN TẬP</a:t>
            </a:r>
            <a:endParaRPr lang="en-US" dirty="0">
              <a:solidFill>
                <a:schemeClr val="bg1"/>
              </a:solidFill>
            </a:endParaRPr>
          </a:p>
        </p:txBody>
      </p:sp>
      <p:sp>
        <p:nvSpPr>
          <p:cNvPr id="6" name="Rectangle 5"/>
          <p:cNvSpPr/>
          <p:nvPr/>
        </p:nvSpPr>
        <p:spPr>
          <a:xfrm>
            <a:off x="1607574" y="4595422"/>
            <a:ext cx="8882097" cy="861774"/>
          </a:xfrm>
          <a:prstGeom prst="rect">
            <a:avLst/>
          </a:prstGeom>
        </p:spPr>
        <p:txBody>
          <a:bodyPr wrap="square">
            <a:spAutoFit/>
          </a:bodyPr>
          <a:lstStyle/>
          <a:p>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Để</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từ</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của</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nam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châm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ta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chiều</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dòng</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chạy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vào</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dây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dẫn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5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16970" y="1460895"/>
            <a:ext cx="7772402" cy="685800"/>
          </a:xfrm>
          <a:solidFill>
            <a:srgbClr val="7030A0"/>
          </a:solidFill>
        </p:spPr>
        <p:txBody>
          <a:bodyPr/>
          <a:lstStyle/>
          <a:p>
            <a:pPr algn="ctr"/>
            <a:r>
              <a:rPr lang="en-US" dirty="0" smtClean="0">
                <a:solidFill>
                  <a:schemeClr val="bg1"/>
                </a:solidFill>
              </a:rPr>
              <a:t>LUYỆN TẬP</a:t>
            </a:r>
            <a:endParaRPr lang="en-US" dirty="0">
              <a:solidFill>
                <a:schemeClr val="bg1"/>
              </a:solidFill>
            </a:endParaRPr>
          </a:p>
        </p:txBody>
      </p:sp>
      <p:sp>
        <p:nvSpPr>
          <p:cNvPr id="6" name="Rectangle 5"/>
          <p:cNvSpPr/>
          <p:nvPr/>
        </p:nvSpPr>
        <p:spPr>
          <a:xfrm>
            <a:off x="1061885" y="2636646"/>
            <a:ext cx="9719186" cy="915635"/>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3:</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Xác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định</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khí</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có</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dòng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chạy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trong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ống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dây</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rotWithShape="1">
          <a:blip r:embed="rId2"/>
          <a:srcRect t="9093" b="1"/>
          <a:stretch/>
        </p:blipFill>
        <p:spPr bwMode="auto">
          <a:xfrm>
            <a:off x="4050962" y="3494763"/>
            <a:ext cx="3964786" cy="128371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612922" y="5344388"/>
            <a:ext cx="6096000" cy="1015663"/>
          </a:xfrm>
          <a:prstGeom prst="rect">
            <a:avLst/>
          </a:prstGeom>
        </p:spPr>
        <p:txBody>
          <a:bodyPr>
            <a:spAutoFit/>
          </a:bodyPr>
          <a:lstStyle/>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Bắc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B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Nam.</a:t>
            </a:r>
            <a:endParaRPr lang="en-US" sz="2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785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18" y="1460692"/>
            <a:ext cx="7772402" cy="685800"/>
          </a:xfrm>
          <a:solidFill>
            <a:schemeClr val="bg1"/>
          </a:solidFill>
          <a:ln>
            <a:solidFill>
              <a:schemeClr val="bg1"/>
            </a:solidFill>
          </a:ln>
        </p:spPr>
        <p:txBody>
          <a:bodyPr/>
          <a:lstStyle/>
          <a:p>
            <a:pPr algn="ctr"/>
            <a:r>
              <a:rPr lang="en-US" b="1" dirty="0" smtClean="0">
                <a:solidFill>
                  <a:srgbClr val="FF0000"/>
                </a:solidFill>
              </a:rPr>
              <a:t>VẬN DỤNG</a:t>
            </a:r>
            <a:endParaRPr lang="en-US" b="1" dirty="0">
              <a:solidFill>
                <a:srgbClr val="FF0000"/>
              </a:solidFill>
            </a:endParaRPr>
          </a:p>
        </p:txBody>
      </p:sp>
      <p:sp>
        <p:nvSpPr>
          <p:cNvPr id="4" name="Rectangle 3"/>
          <p:cNvSpPr/>
          <p:nvPr/>
        </p:nvSpPr>
        <p:spPr>
          <a:xfrm>
            <a:off x="1249958" y="2618440"/>
            <a:ext cx="9671223" cy="3939540"/>
          </a:xfrm>
          <a:prstGeom prst="rect">
            <a:avLst/>
          </a:prstGeom>
        </p:spPr>
        <p:txBody>
          <a:bodyPr wrap="square">
            <a:spAutoFit/>
          </a:bodyPr>
          <a:lstStyle/>
          <a:p>
            <a:pPr marL="457200" indent="-457200">
              <a:buFont typeface="Wingdings" panose="05000000000000000000" pitchFamily="2" charset="2"/>
              <a:buChar char="v"/>
            </a:pPr>
            <a:r>
              <a:rPr lang="en-US" sz="2500" dirty="0" err="1">
                <a:latin typeface="Arial" panose="020B0604020202020204" pitchFamily="34" charset="0"/>
                <a:cs typeface="Arial" panose="020B0604020202020204" pitchFamily="34" charset="0"/>
              </a:rPr>
              <a:t>N</a:t>
            </a:r>
            <a:r>
              <a:rPr lang="en-US" sz="2500" dirty="0" err="1" smtClean="0">
                <a:latin typeface="Arial" panose="020B0604020202020204" pitchFamily="34" charset="0"/>
                <a:cs typeface="Arial" panose="020B0604020202020204" pitchFamily="34" charset="0"/>
              </a:rPr>
              <a:t>hiệm</a:t>
            </a:r>
            <a:r>
              <a:rPr lang="en-US" sz="2500" dirty="0" smtClean="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vụ</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về</a:t>
            </a:r>
            <a:r>
              <a:rPr lang="en-US" sz="2500" dirty="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nhà</a:t>
            </a:r>
            <a:endParaRPr lang="en-US" sz="2500" dirty="0" smtClean="0">
              <a:latin typeface="Arial" panose="020B0604020202020204" pitchFamily="34" charset="0"/>
              <a:cs typeface="Arial" panose="020B0604020202020204" pitchFamily="34" charset="0"/>
            </a:endParaRPr>
          </a:p>
          <a:p>
            <a:endParaRPr lang="en-US" sz="2500" dirty="0" smtClean="0">
              <a:latin typeface="Arial" panose="020B060402020202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2-3 HS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cẩu</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khả</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hút</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cụ</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1. Chai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nhựa</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bìa</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carton,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nắp</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chai, que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xiên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pin 9V.</a:t>
            </a: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3.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4.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vít</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5.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Cuộn</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2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smtClean="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Các</a:t>
            </a:r>
            <a:r>
              <a:rPr lang="en-US" sz="2500" dirty="0" smtClean="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nhóm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nộp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sản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phẩm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sau</a:t>
            </a:r>
            <a:r>
              <a:rPr lang="en-US" sz="2500" dirty="0">
                <a:latin typeface="Arial" panose="020B0604020202020204" pitchFamily="34" charset="0"/>
                <a:cs typeface="Arial" panose="020B0604020202020204" pitchFamily="34" charset="0"/>
              </a:rPr>
              <a:t> 2 </a:t>
            </a:r>
            <a:r>
              <a:rPr lang="en-US" sz="2500" dirty="0" err="1">
                <a:latin typeface="Arial" panose="020B0604020202020204" pitchFamily="34" charset="0"/>
                <a:cs typeface="Arial" panose="020B0604020202020204" pitchFamily="34" charset="0"/>
              </a:rPr>
              <a:t>tuần</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3242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727359" y="110275"/>
            <a:ext cx="4737282" cy="614363"/>
          </a:xfrm>
          <a:prstGeom prst="rect">
            <a:avLst/>
          </a:prstGeom>
          <a:solidFill>
            <a:schemeClr val="accent6"/>
          </a:solidFill>
        </p:spPr>
        <p:txBody>
          <a:bodyPr spcFirstLastPara="1" vert="horz" wrap="square" lIns="121900" tIns="121900" rIns="121900" bIns="121900" rtlCol="0" anchor="b" anchorCtr="0">
            <a:noAutofit/>
          </a:bodyPr>
          <a:lstStyle/>
          <a:p>
            <a:pPr algn="ctr"/>
            <a:r>
              <a:rPr lang="vi-VN" sz="3000">
                <a:solidFill>
                  <a:schemeClr val="bg1"/>
                </a:solidFill>
                <a:effectLst>
                  <a:outerShdw blurRad="38100" dist="38100" dir="2700000" algn="tl">
                    <a:srgbClr val="000000">
                      <a:alpha val="43137"/>
                    </a:srgbClr>
                  </a:outerShdw>
                </a:effectLst>
                <a:latin typeface="+mn-lt"/>
              </a:rPr>
              <a:t>TỔNG KẾT, MỞ RỘNG</a:t>
            </a:r>
            <a:endParaRPr sz="3000">
              <a:solidFill>
                <a:schemeClr val="bg1"/>
              </a:solidFill>
              <a:effectLst>
                <a:outerShdw blurRad="38100" dist="38100" dir="2700000" algn="tl">
                  <a:srgbClr val="000000">
                    <a:alpha val="43137"/>
                  </a:srgbClr>
                </a:outerShdw>
              </a:effectLst>
              <a:latin typeface="+mn-lt"/>
            </a:endParaRPr>
          </a:p>
        </p:txBody>
      </p:sp>
      <p:sp>
        <p:nvSpPr>
          <p:cNvPr id="124" name="Google Shape;124;p20"/>
          <p:cNvSpPr txBox="1">
            <a:spLocks noGrp="1"/>
          </p:cNvSpPr>
          <p:nvPr>
            <p:ph type="sldNum" idx="12"/>
          </p:nvPr>
        </p:nvSpPr>
        <p:spPr>
          <a:xfrm>
            <a:off x="0" y="6028333"/>
            <a:ext cx="121920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19</a:t>
            </a:fld>
            <a:endParaRPr/>
          </a:p>
        </p:txBody>
      </p:sp>
      <p:pic>
        <p:nvPicPr>
          <p:cNvPr id="8" name="KHTN 7- NAM CHÂM ĐIỆN BÀI HỌC THÚ VỊ_HOW TO MAKE AN ELECTROMAGNET and APPLICATION">
            <a:hlinkClick r:id="" action="ppaction://media"/>
            <a:extLst>
              <a:ext uri="{FF2B5EF4-FFF2-40B4-BE49-F238E27FC236}">
                <a16:creationId xmlns:a16="http://schemas.microsoft.com/office/drawing/2014/main" id="{8E00E32A-5EAB-C2A2-55F1-C7F422D2A691}"/>
              </a:ext>
            </a:extLst>
          </p:cNvPr>
          <p:cNvPicPr>
            <a:picLocks noChangeAspect="1"/>
          </p:cNvPicPr>
          <p:nvPr>
            <a:videoFile r:link="rId1"/>
            <p:extLst>
              <p:ext uri="{DAA4B4D4-6D71-4841-9C94-3DE7FCFB9230}">
                <p14:media xmlns:p14="http://schemas.microsoft.com/office/powerpoint/2010/main" r:embed="rId2">
                  <p14:trim end="27030"/>
                </p14:media>
              </p:ext>
            </p:extLst>
          </p:nvPr>
        </p:nvPicPr>
        <p:blipFill>
          <a:blip r:embed="rId5"/>
          <a:stretch>
            <a:fillRect/>
          </a:stretch>
        </p:blipFill>
        <p:spPr>
          <a:xfrm>
            <a:off x="557589" y="824249"/>
            <a:ext cx="10726669" cy="6033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r>
              <a:rPr lang="en-US" dirty="0">
                <a:latin typeface="+mj-lt"/>
              </a:rPr>
              <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BÀI 20- CHẾ TẠO NAM CHÂM ĐIỆN ĐƠN GIẢN</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2437550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r>
              <a:rPr lang="en-US" dirty="0">
                <a:latin typeface="+mj-lt"/>
              </a:rPr>
              <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chor="ct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CHÚC CÁC EM HỌC TỐT</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3715563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r>
              <a:rPr lang="vi-VN" b="1">
                <a:effectLst>
                  <a:outerShdw blurRad="38100" dist="38100" dir="2700000" algn="tl">
                    <a:srgbClr val="000000">
                      <a:alpha val="43137"/>
                    </a:srgbClr>
                  </a:outerShdw>
                </a:effectLst>
                <a:latin typeface="+mn-lt"/>
              </a:rPr>
              <a:t>NỘI DUNG BÀI HỌC</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158541" y="2438570"/>
            <a:ext cx="7856113" cy="2958738"/>
          </a:xfrm>
        </p:spPr>
        <p:txBody>
          <a:bodyPr>
            <a:noAutofit/>
          </a:bodyPr>
          <a:lstStyle/>
          <a:p>
            <a:pPr marL="285750" indent="-285750">
              <a:lnSpc>
                <a:spcPct val="300000"/>
              </a:lnSpc>
              <a:buFont typeface="Arial" panose="020B0604020202020204" pitchFamily="34" charset="0"/>
              <a:buChar char="•"/>
            </a:pPr>
            <a:r>
              <a:rPr lang="vi-VN" sz="3000"/>
              <a:t>I. NAM CHÂM ĐIỆN</a:t>
            </a:r>
          </a:p>
          <a:p>
            <a:pPr marL="285750" indent="-285750">
              <a:lnSpc>
                <a:spcPct val="300000"/>
              </a:lnSpc>
              <a:buFont typeface="Arial" panose="020B0604020202020204" pitchFamily="34" charset="0"/>
              <a:buChar char="•"/>
            </a:pPr>
            <a:r>
              <a:rPr lang="vi-VN" sz="3000"/>
              <a:t>II. CHẾ TẠO NAM CHÂM ĐIỆN ĐƠN GIẢN</a:t>
            </a:r>
            <a:endParaRPr lang="en-US" sz="3000" dirty="0"/>
          </a:p>
          <a:p>
            <a:pPr>
              <a:lnSpc>
                <a:spcPct val="300000"/>
              </a:lnSpc>
            </a:pPr>
            <a:endParaRPr lang="en-US" sz="3000"/>
          </a:p>
        </p:txBody>
      </p:sp>
    </p:spTree>
    <p:extLst>
      <p:ext uri="{BB962C8B-B14F-4D97-AF65-F5344CB8AC3E}">
        <p14:creationId xmlns:p14="http://schemas.microsoft.com/office/powerpoint/2010/main" val="36693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476518" y="231821"/>
            <a:ext cx="4971245" cy="685800"/>
          </a:xfrm>
          <a:solidFill>
            <a:schemeClr val="accent5"/>
          </a:solidFill>
        </p:spPr>
        <p:txBody>
          <a:bodyPr/>
          <a:lstStyle/>
          <a:p>
            <a:pPr algn="ctr"/>
            <a:r>
              <a:rPr lang="vi-VN">
                <a:solidFill>
                  <a:schemeClr val="bg1"/>
                </a:solidFill>
                <a:effectLst>
                  <a:outerShdw blurRad="38100" dist="38100" dir="2700000" algn="tl">
                    <a:srgbClr val="000000">
                      <a:alpha val="43137"/>
                    </a:srgbClr>
                  </a:outerShdw>
                </a:effectLst>
                <a:latin typeface="+mn-lt"/>
              </a:rPr>
              <a:t>I. NAM CHÂM ĐIỆN</a:t>
            </a:r>
            <a:endParaRPr lang="en-US" dirty="0">
              <a:solidFill>
                <a:schemeClr val="bg1"/>
              </a:solidFill>
              <a:effectLst>
                <a:outerShdw blurRad="38100" dist="38100" dir="2700000" algn="tl">
                  <a:srgbClr val="000000">
                    <a:alpha val="43137"/>
                  </a:srgbClr>
                </a:outerShdw>
              </a:effectLst>
              <a:latin typeface="+mn-lt"/>
            </a:endParaRP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xmlns="" val="1"/>
              </a:ext>
            </a:extLst>
          </p:cNvPr>
          <p:cNvSpPr/>
          <p:nvPr/>
        </p:nvSpPr>
        <p:spPr>
          <a:xfrm>
            <a:off x="9101697" y="4324929"/>
            <a:ext cx="3535566" cy="34919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546960" y="4768418"/>
            <a:ext cx="2645040" cy="2089582"/>
          </a:xfrm>
          <a:prstGeom prst="rect">
            <a:avLst/>
          </a:prstGeom>
        </p:spPr>
      </p:pic>
      <p:sp>
        <p:nvSpPr>
          <p:cNvPr id="10" name="TextBox 9">
            <a:extLst>
              <a:ext uri="{FF2B5EF4-FFF2-40B4-BE49-F238E27FC236}">
                <a16:creationId xmlns:a16="http://schemas.microsoft.com/office/drawing/2014/main" id="{89470D9C-634A-7A3E-4014-6861FD62A0FD}"/>
              </a:ext>
            </a:extLst>
          </p:cNvPr>
          <p:cNvSpPr txBox="1"/>
          <p:nvPr/>
        </p:nvSpPr>
        <p:spPr>
          <a:xfrm>
            <a:off x="137376" y="1413064"/>
            <a:ext cx="6907367" cy="2015936"/>
          </a:xfrm>
          <a:prstGeom prst="rect">
            <a:avLst/>
          </a:prstGeom>
          <a:noFill/>
        </p:spPr>
        <p:txBody>
          <a:bodyPr wrap="square">
            <a:spAutoFit/>
          </a:bodyPr>
          <a:lstStyle/>
          <a:p>
            <a:pPr marL="457200" indent="108585" algn="just"/>
            <a:r>
              <a:rPr lang="vi-VN" sz="2500">
                <a:ea typeface="Arial" panose="020B0604020202020204" pitchFamily="34" charset="0"/>
              </a:rPr>
              <a:t>Q</a:t>
            </a:r>
            <a:r>
              <a:rPr lang="en-US" sz="2500">
                <a:effectLst/>
                <a:ea typeface="Arial" panose="020B0604020202020204" pitchFamily="34" charset="0"/>
              </a:rPr>
              <a:t>uan sát Hình 20.1. Cấu tạo của nam châm điện, </a:t>
            </a:r>
            <a:r>
              <a:rPr lang="vi-VN" sz="2500">
                <a:effectLst/>
                <a:ea typeface="Arial" panose="020B0604020202020204" pitchFamily="34" charset="0"/>
              </a:rPr>
              <a:t>đọc </a:t>
            </a:r>
            <a:r>
              <a:rPr lang="en-US" sz="2500">
                <a:effectLst/>
                <a:ea typeface="Arial" panose="020B0604020202020204" pitchFamily="34" charset="0"/>
              </a:rPr>
              <a:t>thông tin mục I SGK tr.96 và trả lời câu hỏi:</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Nam châm điện là gì?</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Mô tả cấu tạo của nam châm điện.</a:t>
            </a:r>
            <a:endParaRPr lang="en-GB" sz="2500">
              <a:effectLst/>
              <a:ea typeface="Times New Roman" panose="02020603050405020304" pitchFamily="18" charset="0"/>
            </a:endParaRPr>
          </a:p>
        </p:txBody>
      </p:sp>
      <p:pic>
        <p:nvPicPr>
          <p:cNvPr id="11" name="Picture 10">
            <a:extLst>
              <a:ext uri="{FF2B5EF4-FFF2-40B4-BE49-F238E27FC236}">
                <a16:creationId xmlns:a16="http://schemas.microsoft.com/office/drawing/2014/main" id="{CA9139EE-7B98-63F1-BAA3-744B4B05A7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299410" y="787121"/>
            <a:ext cx="4031140" cy="3364836"/>
          </a:xfrm>
          <a:prstGeom prst="rect">
            <a:avLst/>
          </a:prstGeom>
        </p:spPr>
      </p:pic>
    </p:spTree>
    <p:extLst>
      <p:ext uri="{BB962C8B-B14F-4D97-AF65-F5344CB8AC3E}">
        <p14:creationId xmlns:p14="http://schemas.microsoft.com/office/powerpoint/2010/main" val="2602246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179535-5B3A-C1DE-2A5B-19EC9FF9D0D9}"/>
              </a:ext>
            </a:extLst>
          </p:cNvPr>
          <p:cNvSpPr>
            <a:spLocks noGrp="1"/>
          </p:cNvSpPr>
          <p:nvPr>
            <p:ph type="body" sz="quarter" idx="11"/>
          </p:nvPr>
        </p:nvSpPr>
        <p:spPr>
          <a:xfrm>
            <a:off x="2331720" y="2951305"/>
            <a:ext cx="7772400" cy="1760204"/>
          </a:xfrm>
        </p:spPr>
        <p:txBody>
          <a:bodyPr>
            <a:normAutofit/>
          </a:bodyPr>
          <a:lstStyle/>
          <a:p>
            <a:pPr marL="0" indent="0" algn="just">
              <a:lnSpc>
                <a:spcPct val="100000"/>
              </a:lnSpc>
              <a:buNone/>
            </a:pPr>
            <a:r>
              <a:rPr lang="en-US" sz="25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rPr>
              <a:t>Các thí nghiệm cho thấy dòng điện chạy qua dây dẫn thẳng hay trong cuộn dây đều sinh ra từ trường, người ta ứng dụng tính chất này để tạo ra nam châm, gọi là nam châm điện.</a:t>
            </a:r>
            <a:endParaRPr lang="en-GB" sz="250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7281A5C4-A3F5-1DC8-C33E-A5DE59BF8214}"/>
              </a:ext>
            </a:extLst>
          </p:cNvPr>
          <p:cNvSpPr>
            <a:spLocks noGrp="1"/>
          </p:cNvSpPr>
          <p:nvPr>
            <p:ph type="title"/>
          </p:nvPr>
        </p:nvSpPr>
        <p:spPr>
          <a:xfrm>
            <a:off x="3610377" y="1378041"/>
            <a:ext cx="4971245" cy="685800"/>
          </a:xfrm>
          <a:solidFill>
            <a:schemeClr val="accent5"/>
          </a:solidFill>
        </p:spPr>
        <p:txBody>
          <a:bodyPr/>
          <a:lstStyle/>
          <a:p>
            <a:pPr algn="ctr"/>
            <a:r>
              <a:rPr lang="vi-VN">
                <a:solidFill>
                  <a:schemeClr val="bg1"/>
                </a:solidFill>
                <a:latin typeface="+mn-lt"/>
              </a:rPr>
              <a:t>I. NAM CHÂM ĐIỆN</a:t>
            </a:r>
            <a:endParaRPr lang="en-US" dirty="0">
              <a:solidFill>
                <a:schemeClr val="bg1"/>
              </a:solidFill>
              <a:latin typeface="+mn-lt"/>
            </a:endParaRPr>
          </a:p>
        </p:txBody>
      </p:sp>
      <p:pic>
        <p:nvPicPr>
          <p:cNvPr id="9" name="Graphic 8" descr="Illustration of a pencil character ">
            <a:extLst>
              <a:ext uri="{FF2B5EF4-FFF2-40B4-BE49-F238E27FC236}">
                <a16:creationId xmlns:a16="http://schemas.microsoft.com/office/drawing/2014/main" id="{4648DA91-707A-3DFB-086F-576C64EACF1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492209">
            <a:off x="9028789" y="4423305"/>
            <a:ext cx="1376699" cy="2348490"/>
          </a:xfrm>
          <a:prstGeom prst="rect">
            <a:avLst/>
          </a:prstGeom>
        </p:spPr>
      </p:pic>
    </p:spTree>
    <p:extLst>
      <p:ext uri="{BB962C8B-B14F-4D97-AF65-F5344CB8AC3E}">
        <p14:creationId xmlns:p14="http://schemas.microsoft.com/office/powerpoint/2010/main" val="1120563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3706540" y="403850"/>
            <a:ext cx="6857999" cy="653547"/>
          </a:xfrm>
        </p:spPr>
        <p:txBody>
          <a:bodyPr>
            <a:normAutofit fontScale="90000"/>
          </a:bodyPr>
          <a:lstStyle/>
          <a:p>
            <a:r>
              <a:rPr lang="en-US"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Cấu tạo của nam châm điện</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xmlns=""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954ED39-D9E5-75A5-B3A8-ABF6471FA2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808" y="2095982"/>
            <a:ext cx="3193964" cy="2666036"/>
          </a:xfrm>
          <a:prstGeom prst="rect">
            <a:avLst/>
          </a:prstGeom>
        </p:spPr>
      </p:pic>
      <p:sp>
        <p:nvSpPr>
          <p:cNvPr id="9" name="Rectangle: Rounded Corners 8">
            <a:extLst>
              <a:ext uri="{FF2B5EF4-FFF2-40B4-BE49-F238E27FC236}">
                <a16:creationId xmlns:a16="http://schemas.microsoft.com/office/drawing/2014/main" id="{B2F99258-5B3A-EDE3-ABF7-05C575333812}"/>
              </a:ext>
            </a:extLst>
          </p:cNvPr>
          <p:cNvSpPr/>
          <p:nvPr/>
        </p:nvSpPr>
        <p:spPr>
          <a:xfrm>
            <a:off x="4253168" y="1480251"/>
            <a:ext cx="2691686" cy="11590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A: ống dây dẫn</a:t>
            </a:r>
            <a:endParaRPr lang="en-GB" sz="25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B19C9C7-788C-D068-3BC5-2BBFA07C953D}"/>
              </a:ext>
            </a:extLst>
          </p:cNvPr>
          <p:cNvSpPr/>
          <p:nvPr/>
        </p:nvSpPr>
        <p:spPr>
          <a:xfrm>
            <a:off x="4253168" y="2831510"/>
            <a:ext cx="5032500" cy="11590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B: một thỏi sắt non được lồng vào trong lòng ống dây</a:t>
            </a:r>
            <a:endParaRPr lang="en-GB" sz="25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B5E35DE-7567-8AC8-1FC2-8DB188FF894C}"/>
              </a:ext>
            </a:extLst>
          </p:cNvPr>
          <p:cNvSpPr/>
          <p:nvPr/>
        </p:nvSpPr>
        <p:spPr>
          <a:xfrm>
            <a:off x="4253168" y="4182359"/>
            <a:ext cx="7599181" cy="11590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Hai đầu cuộn dây được nối với cực nguồn điện E thông qua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386669" y="881871"/>
            <a:ext cx="5418661" cy="353870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FFE31DAE-ADA5-E87B-AFB7-9748833C8843}"/>
              </a:ext>
            </a:extLst>
          </p:cNvPr>
          <p:cNvSpPr txBox="1"/>
          <p:nvPr/>
        </p:nvSpPr>
        <p:spPr>
          <a:xfrm>
            <a:off x="4165366" y="1688722"/>
            <a:ext cx="3861265" cy="1477328"/>
          </a:xfrm>
          <a:prstGeom prst="rect">
            <a:avLst/>
          </a:prstGeom>
          <a:noFill/>
        </p:spPr>
        <p:txBody>
          <a:bodyPr wrap="square">
            <a:spAutoFit/>
          </a:bodyPr>
          <a:lstStyle/>
          <a:p>
            <a:pPr algn="just"/>
            <a:r>
              <a:rPr lang="en-US"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Làm thế nào để biết ống dây đã trở thành nam châm </a:t>
            </a:r>
            <a:r>
              <a:rPr lang="vi-VN"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endParaRPr lang="en-GB" sz="30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Graphic 5" descr="Illustration of a purple book character ">
            <a:extLst>
              <a:ext uri="{FF2B5EF4-FFF2-40B4-BE49-F238E27FC236}">
                <a16:creationId xmlns:a16="http://schemas.microsoft.com/office/drawing/2014/main" id="{798C03D4-7992-0081-260D-F93823CCEBB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5135782"/>
            <a:ext cx="1449122" cy="1680693"/>
          </a:xfrm>
          <a:prstGeom prst="rect">
            <a:avLst/>
          </a:prstGeom>
        </p:spPr>
      </p:pic>
      <p:sp>
        <p:nvSpPr>
          <p:cNvPr id="7" name="TextBox 6">
            <a:extLst>
              <a:ext uri="{FF2B5EF4-FFF2-40B4-BE49-F238E27FC236}">
                <a16:creationId xmlns:a16="http://schemas.microsoft.com/office/drawing/2014/main" id="{3C9F86D5-B450-C139-C53C-EA47039A82C7}"/>
              </a:ext>
            </a:extLst>
          </p:cNvPr>
          <p:cNvSpPr txBox="1"/>
          <p:nvPr/>
        </p:nvSpPr>
        <p:spPr>
          <a:xfrm>
            <a:off x="3386668" y="4729633"/>
            <a:ext cx="7354311" cy="1246495"/>
          </a:xfrm>
          <a:prstGeom prst="rect">
            <a:avLst/>
          </a:prstGeom>
          <a:solidFill>
            <a:schemeClr val="accent1">
              <a:lumMod val="20000"/>
              <a:lumOff val="80000"/>
            </a:schemeClr>
          </a:solidFill>
        </p:spPr>
        <p:txBody>
          <a:bodyPr wrap="square">
            <a:spAutoFit/>
          </a:bodyP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Để biết ống dây đã trở thành nam châm hay chưa, ta cho dòng điện chạy vào ống dây bằng cách đóng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8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xmlns="" val="1"/>
              </a:ext>
            </a:extLst>
          </p:cNvPr>
          <p:cNvSpPr/>
          <p:nvPr/>
        </p:nvSpPr>
        <p:spPr>
          <a:xfrm>
            <a:off x="-928203" y="3878151"/>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4470603"/>
            <a:ext cx="1572593" cy="2244095"/>
          </a:xfrm>
          <a:prstGeom prst="rect">
            <a:avLst/>
          </a:prstGeom>
        </p:spPr>
      </p:pic>
      <p:sp>
        <p:nvSpPr>
          <p:cNvPr id="5" name="Title 4">
            <a:extLst>
              <a:ext uri="{FF2B5EF4-FFF2-40B4-BE49-F238E27FC236}">
                <a16:creationId xmlns:a16="http://schemas.microsoft.com/office/drawing/2014/main" id="{FBD7535D-441A-1307-A758-2CD74BB54F87}"/>
              </a:ext>
            </a:extLst>
          </p:cNvPr>
          <p:cNvSpPr>
            <a:spLocks noGrp="1"/>
          </p:cNvSpPr>
          <p:nvPr>
            <p:ph type="title"/>
          </p:nvPr>
        </p:nvSpPr>
        <p:spPr>
          <a:xfrm>
            <a:off x="164849" y="143302"/>
            <a:ext cx="10176886" cy="653547"/>
          </a:xfrm>
          <a:solidFill>
            <a:schemeClr val="accent6"/>
          </a:solidFill>
        </p:spPr>
        <p:txBody>
          <a:bodyPr>
            <a:noAutofit/>
          </a:bodyPr>
          <a:lstStyle/>
          <a:p>
            <a:pPr algn="ctr"/>
            <a:r>
              <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rPr>
              <a:t>II. </a:t>
            </a:r>
            <a:r>
              <a:rPr lang="vi-VN">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CHẾ TẠO NAM CHÂM ĐIỆN ĐƠN GIẢN</a:t>
            </a:r>
            <a:endPar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C379EE1-BDEB-E1D9-1750-8EC4DF5D87BA}"/>
              </a:ext>
            </a:extLst>
          </p:cNvPr>
          <p:cNvSpPr txBox="1"/>
          <p:nvPr/>
        </p:nvSpPr>
        <p:spPr>
          <a:xfrm>
            <a:off x="280115" y="1204635"/>
            <a:ext cx="6561786" cy="1631216"/>
          </a:xfrm>
          <a:prstGeom prst="rect">
            <a:avLst/>
          </a:prstGeom>
          <a:noFill/>
        </p:spPr>
        <p:txBody>
          <a:bodyPr wrap="square">
            <a:spAutoFit/>
          </a:bodyPr>
          <a:lstStyle/>
          <a:p>
            <a:pPr marL="285750" indent="-285750">
              <a:buFont typeface="Courier New" panose="02070309020205020404" pitchFamily="49" charset="0"/>
              <a:buChar char="o"/>
            </a:pPr>
            <a:r>
              <a:rPr lang="vi-VN" sz="2500">
                <a:effectLst/>
                <a:ea typeface="Arial" panose="020B0604020202020204" pitchFamily="34" charset="0"/>
                <a:cs typeface="Times New Roman" panose="02020603050405020304" pitchFamily="18" charset="0"/>
              </a:rPr>
              <a:t>Q</a:t>
            </a:r>
            <a:r>
              <a:rPr lang="en-US" sz="2500">
                <a:effectLst/>
                <a:ea typeface="Arial" panose="020B0604020202020204" pitchFamily="34" charset="0"/>
                <a:cs typeface="Times New Roman" panose="02020603050405020304" pitchFamily="18" charset="0"/>
              </a:rPr>
              <a:t>uan sát Hình 20.2 – Sơ đồ cấu tạo của nam châm điện đơn giản</a:t>
            </a:r>
            <a:endParaRPr lang="vi-VN" sz="2500">
              <a:effectLst/>
              <a:ea typeface="Arial" panose="020B0604020202020204" pitchFamily="34" charset="0"/>
              <a:cs typeface="Times New Roman" panose="02020603050405020304" pitchFamily="18" charset="0"/>
            </a:endParaRPr>
          </a:p>
          <a:p>
            <a:pPr marL="285750" indent="-285750">
              <a:buFont typeface="Courier New" panose="02070309020205020404" pitchFamily="49" charset="0"/>
              <a:buChar char="o"/>
            </a:pPr>
            <a:r>
              <a:rPr lang="vi-VN" sz="2500"/>
              <a:t>Tiến hành chế tạo nam châm điện đơn giản</a:t>
            </a:r>
            <a:endParaRPr lang="en-GB" sz="2500"/>
          </a:p>
        </p:txBody>
      </p:sp>
      <p:pic>
        <p:nvPicPr>
          <p:cNvPr id="12" name="Picture 11">
            <a:extLst>
              <a:ext uri="{FF2B5EF4-FFF2-40B4-BE49-F238E27FC236}">
                <a16:creationId xmlns:a16="http://schemas.microsoft.com/office/drawing/2014/main" id="{45E92064-CAE9-C302-0BEC-995D19B06B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87714" y="1714500"/>
            <a:ext cx="3794179" cy="3429000"/>
          </a:xfrm>
          <a:prstGeom prst="rect">
            <a:avLst/>
          </a:prstGeom>
        </p:spPr>
      </p:pic>
    </p:spTree>
    <p:extLst>
      <p:ext uri="{BB962C8B-B14F-4D97-AF65-F5344CB8AC3E}">
        <p14:creationId xmlns:p14="http://schemas.microsoft.com/office/powerpoint/2010/main" val="2600515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4280400" y="1409176"/>
            <a:ext cx="3631200" cy="685800"/>
          </a:xfrm>
          <a:solidFill>
            <a:schemeClr val="accent6">
              <a:lumMod val="20000"/>
              <a:lumOff val="80000"/>
            </a:schemeClr>
          </a:solidFill>
        </p:spPr>
        <p:txBody>
          <a:bodyPr/>
          <a:lstStyle/>
          <a:p>
            <a:pPr algn="ctr"/>
            <a:r>
              <a:rPr lang="vi-VN" b="1">
                <a:effectLst>
                  <a:outerShdw blurRad="38100" dist="38100" dir="2700000" algn="tl">
                    <a:srgbClr val="000000">
                      <a:alpha val="43137"/>
                    </a:srgbClr>
                  </a:outerShdw>
                </a:effectLst>
                <a:latin typeface="+mn-lt"/>
              </a:rPr>
              <a:t>CÁCH LÀM</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2209799" y="3429000"/>
            <a:ext cx="7772402" cy="1666784"/>
          </a:xfrm>
        </p:spPr>
        <p:txBody>
          <a:bodyPr>
            <a:normAutofit/>
          </a:bodyPr>
          <a:lstStyle/>
          <a:p>
            <a:pPr marL="457200" indent="0" algn="just">
              <a:buNone/>
            </a:pPr>
            <a:r>
              <a:rPr lang="en-US"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Dùng đoạn dây đồng đường kính 0,2 mm quấn xung quanh một ống nhựa, luồn vào trong một chiếc đinh sắt dài, nối hai đầu dây với nguồn điện (pin) qua một công tắc điện như Hình 20.2</a:t>
            </a:r>
            <a:endParaRPr lang="en-GB"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50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829</Words>
  <Application>Microsoft Office PowerPoint</Application>
  <PresentationFormat>Widescreen</PresentationFormat>
  <Paragraphs>84</Paragraphs>
  <Slides>20</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Courier New</vt:lpstr>
      <vt:lpstr>Muli</vt:lpstr>
      <vt:lpstr>Symbol</vt:lpstr>
      <vt:lpstr>Times New Roman</vt:lpstr>
      <vt:lpstr>Wingdings</vt:lpstr>
      <vt:lpstr>Office Theme</vt:lpstr>
      <vt:lpstr>PowerPoint Presentation</vt:lpstr>
      <vt:lpstr>KHOA HỌC TỰ NHIÊN 7 </vt:lpstr>
      <vt:lpstr>NỘI DUNG BÀI HỌC</vt:lpstr>
      <vt:lpstr>I. NAM CHÂM ĐIỆN</vt:lpstr>
      <vt:lpstr>I. NAM CHÂM ĐIỆN</vt:lpstr>
      <vt:lpstr>Cấu tạo của nam châm điện</vt:lpstr>
      <vt:lpstr>PowerPoint Presentation</vt:lpstr>
      <vt:lpstr>II. CHẾ TẠO NAM CHÂM ĐIỆN ĐƠN GIẢN</vt:lpstr>
      <vt:lpstr>CÁCH LÀM</vt:lpstr>
      <vt:lpstr>PowerPoint Presentation</vt:lpstr>
      <vt:lpstr>TIẾN HÀNH THÍ NGHIỆM</vt:lpstr>
      <vt:lpstr>PowerPoint Presentation</vt:lpstr>
      <vt:lpstr>PowerPoint Presentation</vt:lpstr>
      <vt:lpstr>PowerPoint Presentation</vt:lpstr>
      <vt:lpstr>LUYỆN TẬP</vt:lpstr>
      <vt:lpstr>LUYỆN TẬP</vt:lpstr>
      <vt:lpstr>LUYỆN TẬP</vt:lpstr>
      <vt:lpstr>VẬN DỤNG</vt:lpstr>
      <vt:lpstr>TỔNG KẾT, MỞ RỘNG</vt:lpstr>
      <vt:lpstr>KHOA HỌC TỰ NHIÊN 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dang</dc:creator>
  <cp:lastModifiedBy>Admin</cp:lastModifiedBy>
  <cp:revision>26</cp:revision>
  <dcterms:created xsi:type="dcterms:W3CDTF">2022-07-10T09:22:05Z</dcterms:created>
  <dcterms:modified xsi:type="dcterms:W3CDTF">2022-07-14T07:14:53Z</dcterms:modified>
</cp:coreProperties>
</file>