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01" r:id="rId3"/>
    <p:sldId id="302" r:id="rId4"/>
    <p:sldId id="258" r:id="rId5"/>
    <p:sldId id="304" r:id="rId6"/>
    <p:sldId id="286" r:id="rId7"/>
    <p:sldId id="305" r:id="rId8"/>
    <p:sldId id="260" r:id="rId9"/>
    <p:sldId id="308" r:id="rId10"/>
    <p:sldId id="309" r:id="rId11"/>
    <p:sldId id="307" r:id="rId12"/>
    <p:sldId id="287" r:id="rId13"/>
    <p:sldId id="310" r:id="rId14"/>
    <p:sldId id="311" r:id="rId15"/>
    <p:sldId id="312" r:id="rId16"/>
    <p:sldId id="313" r:id="rId17"/>
    <p:sldId id="314" r:id="rId18"/>
    <p:sldId id="318" r:id="rId19"/>
    <p:sldId id="320" r:id="rId20"/>
    <p:sldId id="280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3333FF"/>
    <a:srgbClr val="0000FF"/>
    <a:srgbClr val="135F82"/>
    <a:srgbClr val="FFA700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4049" autoAdjust="0"/>
  </p:normalViewPr>
  <p:slideViewPr>
    <p:cSldViewPr>
      <p:cViewPr varScale="1">
        <p:scale>
          <a:sx n="35" d="100"/>
          <a:sy n="35" d="100"/>
        </p:scale>
        <p:origin x="1070" y="19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60319" y="504498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387338" y="504498"/>
            <a:ext cx="1678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6.png"/><Relationship Id="rId7" Type="http://schemas.openxmlformats.org/officeDocument/2006/relationships/image" Target="../media/image63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MỆNH ĐỀ - TẬP HỢP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37354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15664" y="4446051"/>
              <a:ext cx="10033456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CÁC TẬP HỢP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0" y="5638800"/>
            <a:ext cx="9506868" cy="907184"/>
            <a:chOff x="7459670" y="7086600"/>
            <a:chExt cx="950796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87518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HỢP SỐ ĐÃ HỌC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33599" y="9252503"/>
            <a:ext cx="12280065" cy="929775"/>
            <a:chOff x="7459670" y="8524495"/>
            <a:chExt cx="1228148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64869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CON THƯỜNG DÙNG CỦA R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657600" y="67818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657600" y="800930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Z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605657" y="6820179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tỉ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95"/>
          <p:cNvGrpSpPr/>
          <p:nvPr/>
        </p:nvGrpSpPr>
        <p:grpSpPr>
          <a:xfrm>
            <a:off x="12582799" y="8066406"/>
            <a:ext cx="10253661" cy="861774"/>
            <a:chOff x="644526" y="2766774"/>
            <a:chExt cx="10253661" cy="861774"/>
          </a:xfrm>
        </p:grpSpPr>
        <p:sp>
          <p:nvSpPr>
            <p:cNvPr id="48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thực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R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87"/>
          <p:cNvGrpSpPr/>
          <p:nvPr/>
        </p:nvGrpSpPr>
        <p:grpSpPr>
          <a:xfrm>
            <a:off x="3547297" y="10515600"/>
            <a:ext cx="4156035" cy="861774"/>
            <a:chOff x="644526" y="2766774"/>
            <a:chExt cx="4156035" cy="861774"/>
          </a:xfrm>
        </p:grpSpPr>
        <p:sp>
          <p:nvSpPr>
            <p:cNvPr id="64" name="TextBox 88"/>
            <p:cNvSpPr txBox="1"/>
            <p:nvPr/>
          </p:nvSpPr>
          <p:spPr>
            <a:xfrm>
              <a:off x="1906587" y="2766774"/>
              <a:ext cx="2893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68" name="Group 95"/>
          <p:cNvGrpSpPr/>
          <p:nvPr/>
        </p:nvGrpSpPr>
        <p:grpSpPr>
          <a:xfrm>
            <a:off x="9374859" y="10492026"/>
            <a:ext cx="3807741" cy="861774"/>
            <a:chOff x="644526" y="2766774"/>
            <a:chExt cx="3807741" cy="861774"/>
          </a:xfrm>
        </p:grpSpPr>
        <p:sp>
          <p:nvSpPr>
            <p:cNvPr id="69" name="TextBox 96"/>
            <p:cNvSpPr txBox="1"/>
            <p:nvPr/>
          </p:nvSpPr>
          <p:spPr>
            <a:xfrm>
              <a:off x="1906587" y="2766774"/>
              <a:ext cx="2545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Group 95"/>
          <p:cNvGrpSpPr/>
          <p:nvPr/>
        </p:nvGrpSpPr>
        <p:grpSpPr>
          <a:xfrm>
            <a:off x="14444518" y="10432184"/>
            <a:ext cx="5672282" cy="861774"/>
            <a:chOff x="644526" y="2766774"/>
            <a:chExt cx="5757861" cy="861774"/>
          </a:xfrm>
        </p:grpSpPr>
        <p:sp>
          <p:nvSpPr>
            <p:cNvPr id="73" name="TextBox 96"/>
            <p:cNvSpPr txBox="1"/>
            <p:nvPr/>
          </p:nvSpPr>
          <p:spPr>
            <a:xfrm>
              <a:off x="1906587" y="2766774"/>
              <a:ext cx="449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Nửa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301" y="170016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836061" y="6948570"/>
            <a:ext cx="21819676" cy="4042832"/>
            <a:chOff x="1270511" y="5867400"/>
            <a:chExt cx="21819676" cy="391612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36445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99134"/>
              <a:chOff x="1224541" y="6305967"/>
              <a:chExt cx="3568119" cy="9991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999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24176" y="2835960"/>
            <a:ext cx="21898110" cy="3692740"/>
            <a:chOff x="1268078" y="3405486"/>
            <a:chExt cx="21859422" cy="3526587"/>
          </a:xfrm>
        </p:grpSpPr>
        <p:sp>
          <p:nvSpPr>
            <p:cNvPr id="62" name="Rounded Rectangle 61"/>
            <p:cNvSpPr/>
            <p:nvPr/>
          </p:nvSpPr>
          <p:spPr>
            <a:xfrm>
              <a:off x="1285673" y="3611700"/>
              <a:ext cx="21841827" cy="332037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12819" cy="49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4329537" y="5250359"/>
                <a:ext cx="180076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37" y="5250359"/>
                <a:ext cx="18007628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4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4329537" y="2964280"/>
                <a:ext cx="1825155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tập hợp: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viết lại các tập hợp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dưới kí hiệu khoảng, nửa khoảng, đoạn.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37" y="2964280"/>
                <a:ext cx="18251557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1336" b="-6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 13"/>
              <p:cNvSpPr/>
              <p:nvPr/>
            </p:nvSpPr>
            <p:spPr>
              <a:xfrm>
                <a:off x="3451065" y="7979093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ó: 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65" y="7979093"/>
                <a:ext cx="12192000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3451065" y="9448800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Hình Bầu dục 55"/>
          <p:cNvSpPr/>
          <p:nvPr/>
        </p:nvSpPr>
        <p:spPr>
          <a:xfrm>
            <a:off x="17297400" y="52503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8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47668" y="6890824"/>
            <a:ext cx="22122427" cy="6097141"/>
            <a:chOff x="1220788" y="7162798"/>
            <a:chExt cx="22124987" cy="550703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2512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238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01035" y="7305692"/>
                <a:ext cx="7646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)∪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7305692"/>
                <a:ext cx="764600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116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_Văn_Bản 38"/>
              <p:cNvSpPr txBox="1"/>
              <p:nvPr/>
            </p:nvSpPr>
            <p:spPr>
              <a:xfrm>
                <a:off x="2232386" y="4488359"/>
                <a:ext cx="59953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_Văn_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4488359"/>
                <a:ext cx="599532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065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ình chữ nhật 41"/>
              <p:cNvSpPr/>
              <p:nvPr/>
            </p:nvSpPr>
            <p:spPr>
              <a:xfrm>
                <a:off x="11299981" y="4488359"/>
                <a:ext cx="48982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ình chữ nhậ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4488359"/>
                <a:ext cx="489826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5106" t="-16535" r="-4110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ình chữ nhật 43"/>
              <p:cNvSpPr/>
              <p:nvPr/>
            </p:nvSpPr>
            <p:spPr>
              <a:xfrm>
                <a:off x="2232386" y="5432129"/>
                <a:ext cx="58146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ình chữ nhậ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5432129"/>
                <a:ext cx="581466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4193" t="-16667" r="-3354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ình chữ nhật 45"/>
              <p:cNvSpPr/>
              <p:nvPr/>
            </p:nvSpPr>
            <p:spPr>
              <a:xfrm>
                <a:off x="11299981" y="5432129"/>
                <a:ext cx="5349991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ình chữ nhậ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5432129"/>
                <a:ext cx="5349991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4675" r="-3649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5548692" y="10171230"/>
                <a:ext cx="71932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92" y="10171230"/>
                <a:ext cx="719325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3390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Nhóm 46"/>
          <p:cNvGrpSpPr/>
          <p:nvPr/>
        </p:nvGrpSpPr>
        <p:grpSpPr>
          <a:xfrm>
            <a:off x="5712946" y="8510470"/>
            <a:ext cx="9679454" cy="1828800"/>
            <a:chOff x="10874046" y="10591800"/>
            <a:chExt cx="9679454" cy="1828800"/>
          </a:xfrm>
        </p:grpSpPr>
        <p:cxnSp>
          <p:nvCxnSpPr>
            <p:cNvPr id="48" name="Đường kết nối Mũi tên Thẳng 47"/>
            <p:cNvCxnSpPr/>
            <p:nvPr/>
          </p:nvCxnSpPr>
          <p:spPr>
            <a:xfrm flipV="1">
              <a:off x="10874046" y="10994976"/>
              <a:ext cx="96794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Ngoặc ôm Trái 48"/>
            <p:cNvSpPr/>
            <p:nvPr/>
          </p:nvSpPr>
          <p:spPr>
            <a:xfrm>
              <a:off x="13543100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Ngoặc ôm Trái 49"/>
            <p:cNvSpPr/>
            <p:nvPr/>
          </p:nvSpPr>
          <p:spPr>
            <a:xfrm flipH="1">
              <a:off x="16863921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Hộp_Văn_Bản 50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-3</a:t>
              </a:r>
            </a:p>
          </p:txBody>
        </p:sp>
        <p:sp>
          <p:nvSpPr>
            <p:cNvPr id="52" name="Hộp_Văn_Bản 51"/>
            <p:cNvSpPr txBox="1"/>
            <p:nvPr/>
          </p:nvSpPr>
          <p:spPr>
            <a:xfrm>
              <a:off x="16944214" y="11498507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4</a:t>
              </a: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12189309" y="8715682"/>
            <a:ext cx="2514600" cy="489475"/>
            <a:chOff x="17297400" y="3810000"/>
            <a:chExt cx="2514600" cy="489475"/>
          </a:xfrm>
        </p:grpSpPr>
        <p:cxnSp>
          <p:nvCxnSpPr>
            <p:cNvPr id="54" name="Đường kết nối Thẳng 53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kết nối Thẳng 54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kết nối Thẳng 55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Đường kết nối Thẳng 56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Đường kết nối Thẳng 6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Nhóm 64"/>
          <p:cNvGrpSpPr/>
          <p:nvPr/>
        </p:nvGrpSpPr>
        <p:grpSpPr>
          <a:xfrm>
            <a:off x="5715000" y="8686800"/>
            <a:ext cx="2514600" cy="489475"/>
            <a:chOff x="17297400" y="3810000"/>
            <a:chExt cx="2514600" cy="489475"/>
          </a:xfrm>
        </p:grpSpPr>
        <p:cxnSp>
          <p:nvCxnSpPr>
            <p:cNvPr id="71" name="Đường kết nối Thẳng 70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Đường kết nối Thẳng 71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Đường kết nối Thẳng 72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Đường kết nối Thẳng 73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kết nối Thẳng 74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Nhóm 75"/>
          <p:cNvGrpSpPr/>
          <p:nvPr/>
        </p:nvGrpSpPr>
        <p:grpSpPr>
          <a:xfrm>
            <a:off x="5865346" y="11090912"/>
            <a:ext cx="9527054" cy="1897053"/>
            <a:chOff x="10874046" y="10591800"/>
            <a:chExt cx="9527054" cy="1897053"/>
          </a:xfrm>
        </p:grpSpPr>
        <p:cxnSp>
          <p:nvCxnSpPr>
            <p:cNvPr id="77" name="Đường kết nối Mũi tên Thẳng 76"/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Ngoặc ôm Trái 77"/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Ngoặc ôm Trái 78"/>
            <p:cNvSpPr/>
            <p:nvPr/>
          </p:nvSpPr>
          <p:spPr>
            <a:xfrm flipH="1">
              <a:off x="154481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Hộp_Văn_Bản 79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</a:t>
              </a:r>
            </a:p>
          </p:txBody>
        </p:sp>
        <p:sp>
          <p:nvSpPr>
            <p:cNvPr id="81" name="Hộp_Văn_Bản 80"/>
            <p:cNvSpPr txBox="1"/>
            <p:nvPr/>
          </p:nvSpPr>
          <p:spPr>
            <a:xfrm>
              <a:off x="15468600" y="117348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8" name="Nhóm 87"/>
          <p:cNvGrpSpPr/>
          <p:nvPr/>
        </p:nvGrpSpPr>
        <p:grpSpPr>
          <a:xfrm>
            <a:off x="5943600" y="11277600"/>
            <a:ext cx="2514600" cy="489475"/>
            <a:chOff x="17297400" y="3810000"/>
            <a:chExt cx="2514600" cy="489475"/>
          </a:xfrm>
        </p:grpSpPr>
        <p:cxnSp>
          <p:nvCxnSpPr>
            <p:cNvPr id="89" name="Đường kết nối Thẳng 88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Đường kết nối Thẳng 89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kết nối Thẳng 9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Đường kết nối Thẳng 9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kết nối Thẳng 9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Nhóm 27"/>
          <p:cNvGrpSpPr/>
          <p:nvPr/>
        </p:nvGrpSpPr>
        <p:grpSpPr>
          <a:xfrm>
            <a:off x="10896600" y="11252199"/>
            <a:ext cx="4114800" cy="514876"/>
            <a:chOff x="10896600" y="11252199"/>
            <a:chExt cx="4114800" cy="514876"/>
          </a:xfrm>
        </p:grpSpPr>
        <p:grpSp>
          <p:nvGrpSpPr>
            <p:cNvPr id="82" name="Nhóm 81"/>
            <p:cNvGrpSpPr/>
            <p:nvPr/>
          </p:nvGrpSpPr>
          <p:grpSpPr>
            <a:xfrm>
              <a:off x="10896600" y="11277600"/>
              <a:ext cx="2514600" cy="489475"/>
              <a:chOff x="17297400" y="3810000"/>
              <a:chExt cx="2514600" cy="489475"/>
            </a:xfrm>
          </p:grpSpPr>
          <p:cxnSp>
            <p:nvCxnSpPr>
              <p:cNvPr id="83" name="Đường kết nối Thẳng 82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Đường kết nối Thẳng 83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Đường kết nối Thẳng 84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Đường kết nối Thẳng 85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Đường kết nối Thẳng 86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Nhóm 26"/>
            <p:cNvGrpSpPr/>
            <p:nvPr/>
          </p:nvGrpSpPr>
          <p:grpSpPr>
            <a:xfrm>
              <a:off x="13639800" y="11252199"/>
              <a:ext cx="1371600" cy="457200"/>
              <a:chOff x="13639800" y="11252199"/>
              <a:chExt cx="1371600" cy="457200"/>
            </a:xfrm>
          </p:grpSpPr>
          <p:cxnSp>
            <p:nvCxnSpPr>
              <p:cNvPr id="97" name="Đường kết nối Thẳng 96"/>
              <p:cNvCxnSpPr/>
              <p:nvPr/>
            </p:nvCxnSpPr>
            <p:spPr>
              <a:xfrm flipH="1">
                <a:off x="13639800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Đường kết nối Thẳng 97"/>
              <p:cNvCxnSpPr/>
              <p:nvPr/>
            </p:nvCxnSpPr>
            <p:spPr>
              <a:xfrm flipH="1">
                <a:off x="147722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Đường kết nối Thẳng 98"/>
              <p:cNvCxnSpPr/>
              <p:nvPr/>
            </p:nvCxnSpPr>
            <p:spPr>
              <a:xfrm flipH="1">
                <a:off x="142388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9" grpId="0"/>
      <p:bldP spid="42" grpId="0"/>
      <p:bldP spid="44" grpId="0"/>
      <p:bldP spid="46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9522" y="7136060"/>
            <a:ext cx="22122427" cy="6130687"/>
            <a:chOff x="1220788" y="7162798"/>
            <a:chExt cx="22124987" cy="5755814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5000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238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01035" y="7305692"/>
                <a:ext cx="113422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7305692"/>
                <a:ext cx="11342262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2204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_Văn_Bản 38"/>
              <p:cNvSpPr txBox="1"/>
              <p:nvPr/>
            </p:nvSpPr>
            <p:spPr>
              <a:xfrm>
                <a:off x="2232386" y="4423573"/>
                <a:ext cx="59953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vi-VN" sz="4400" b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_Văn_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4423573"/>
                <a:ext cx="599532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065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ình chữ nhật 41"/>
              <p:cNvSpPr/>
              <p:nvPr/>
            </p:nvSpPr>
            <p:spPr>
              <a:xfrm>
                <a:off x="11299981" y="4423573"/>
                <a:ext cx="48774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ình chữ nhậ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4423573"/>
                <a:ext cx="487742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5125" t="-16667" r="-450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ình chữ nhật 43"/>
              <p:cNvSpPr/>
              <p:nvPr/>
            </p:nvSpPr>
            <p:spPr>
              <a:xfrm>
                <a:off x="2232386" y="5820026"/>
                <a:ext cx="58146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ình chữ nhậ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5820026"/>
                <a:ext cx="581466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4193" t="-16667" r="-3354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ình chữ nhật 45"/>
              <p:cNvSpPr/>
              <p:nvPr/>
            </p:nvSpPr>
            <p:spPr>
              <a:xfrm>
                <a:off x="11299981" y="5432129"/>
                <a:ext cx="5349991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ình chữ nhậ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5432129"/>
                <a:ext cx="5349991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4675" r="-3649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5301035" y="9906000"/>
                <a:ext cx="7681590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9906000"/>
                <a:ext cx="7681590" cy="1105687"/>
              </a:xfrm>
              <a:prstGeom prst="rect">
                <a:avLst/>
              </a:prstGeom>
              <a:blipFill rotWithShape="1">
                <a:blip r:embed="rId7"/>
                <a:stretch>
                  <a:fillRect l="-3254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Nhóm 73"/>
          <p:cNvGrpSpPr/>
          <p:nvPr/>
        </p:nvGrpSpPr>
        <p:grpSpPr>
          <a:xfrm>
            <a:off x="5301035" y="11437947"/>
            <a:ext cx="9527054" cy="1828800"/>
            <a:chOff x="10874046" y="10591800"/>
            <a:chExt cx="9527054" cy="1828800"/>
          </a:xfrm>
        </p:grpSpPr>
        <p:cxnSp>
          <p:nvCxnSpPr>
            <p:cNvPr id="75" name="Đường kết nối Mũi tên Thẳng 74"/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Ngoặc ôm Trái 75"/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Ngoặc ôm Trái 76"/>
            <p:cNvSpPr/>
            <p:nvPr/>
          </p:nvSpPr>
          <p:spPr>
            <a:xfrm flipH="1">
              <a:off x="154481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Hộp_Văn_Bản 77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</a:t>
              </a:r>
            </a:p>
          </p:txBody>
        </p:sp>
        <p:sp>
          <p:nvSpPr>
            <p:cNvPr id="79" name="Hộp_Văn_Bản 78"/>
            <p:cNvSpPr txBox="1"/>
            <p:nvPr/>
          </p:nvSpPr>
          <p:spPr>
            <a:xfrm>
              <a:off x="15468600" y="116586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0" name="Nhóm 79"/>
          <p:cNvGrpSpPr/>
          <p:nvPr/>
        </p:nvGrpSpPr>
        <p:grpSpPr>
          <a:xfrm>
            <a:off x="5486400" y="11626325"/>
            <a:ext cx="2514600" cy="489475"/>
            <a:chOff x="17297400" y="3810000"/>
            <a:chExt cx="2514600" cy="489475"/>
          </a:xfrm>
        </p:grpSpPr>
        <p:cxnSp>
          <p:nvCxnSpPr>
            <p:cNvPr id="81" name="Đường kết nối Thẳng 80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Đường kết nối Thẳng 81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Đường kết nối Thẳng 82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Đường kết nối Thẳng 83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Đường kết nối Thẳng 84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/>
          <p:cNvGrpSpPr/>
          <p:nvPr/>
        </p:nvGrpSpPr>
        <p:grpSpPr>
          <a:xfrm>
            <a:off x="10287000" y="11599234"/>
            <a:ext cx="4114800" cy="514876"/>
            <a:chOff x="10896600" y="11252199"/>
            <a:chExt cx="4114800" cy="514876"/>
          </a:xfrm>
        </p:grpSpPr>
        <p:grpSp>
          <p:nvGrpSpPr>
            <p:cNvPr id="87" name="Nhóm 86"/>
            <p:cNvGrpSpPr/>
            <p:nvPr/>
          </p:nvGrpSpPr>
          <p:grpSpPr>
            <a:xfrm>
              <a:off x="10896600" y="11277600"/>
              <a:ext cx="2514600" cy="489475"/>
              <a:chOff x="17297400" y="3810000"/>
              <a:chExt cx="2514600" cy="489475"/>
            </a:xfrm>
          </p:grpSpPr>
          <p:cxnSp>
            <p:nvCxnSpPr>
              <p:cNvPr id="92" name="Đường kết nối Thẳng 91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Đường kết nối Thẳng 92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Đường kết nối Thẳng 93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Đường kết nối Thẳng 94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Đường kết nối Thẳng 95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Nhóm 87"/>
            <p:cNvGrpSpPr/>
            <p:nvPr/>
          </p:nvGrpSpPr>
          <p:grpSpPr>
            <a:xfrm>
              <a:off x="13639800" y="11252199"/>
              <a:ext cx="1371600" cy="457200"/>
              <a:chOff x="13639800" y="11252199"/>
              <a:chExt cx="1371600" cy="457200"/>
            </a:xfrm>
          </p:grpSpPr>
          <p:cxnSp>
            <p:nvCxnSpPr>
              <p:cNvPr id="89" name="Đường kết nối Thẳng 88"/>
              <p:cNvCxnSpPr/>
              <p:nvPr/>
            </p:nvCxnSpPr>
            <p:spPr>
              <a:xfrm flipH="1">
                <a:off x="13639800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Đường kết nối Thẳng 89"/>
              <p:cNvCxnSpPr/>
              <p:nvPr/>
            </p:nvCxnSpPr>
            <p:spPr>
              <a:xfrm flipH="1">
                <a:off x="147722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Đường kết nối Thẳng 90"/>
              <p:cNvCxnSpPr/>
              <p:nvPr/>
            </p:nvCxnSpPr>
            <p:spPr>
              <a:xfrm flipH="1">
                <a:off x="142388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Nhóm 96"/>
          <p:cNvGrpSpPr/>
          <p:nvPr/>
        </p:nvGrpSpPr>
        <p:grpSpPr>
          <a:xfrm>
            <a:off x="5488571" y="8534400"/>
            <a:ext cx="2514600" cy="489475"/>
            <a:chOff x="17297400" y="3810000"/>
            <a:chExt cx="2514600" cy="489475"/>
          </a:xfrm>
        </p:grpSpPr>
        <p:cxnSp>
          <p:nvCxnSpPr>
            <p:cNvPr id="98" name="Đường kết nối Thẳng 9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Đường kết nối Thẳng 9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Đường kết nối Thẳng 9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Đường kết nối Thẳng 100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Đường kết nối Thẳng 101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Nhóm 21"/>
          <p:cNvGrpSpPr/>
          <p:nvPr/>
        </p:nvGrpSpPr>
        <p:grpSpPr>
          <a:xfrm>
            <a:off x="5224835" y="8075133"/>
            <a:ext cx="9679454" cy="1685908"/>
            <a:chOff x="5224835" y="8075133"/>
            <a:chExt cx="9679454" cy="1685908"/>
          </a:xfrm>
        </p:grpSpPr>
        <p:grpSp>
          <p:nvGrpSpPr>
            <p:cNvPr id="45" name="Nhóm 44"/>
            <p:cNvGrpSpPr/>
            <p:nvPr/>
          </p:nvGrpSpPr>
          <p:grpSpPr>
            <a:xfrm>
              <a:off x="5224835" y="8794660"/>
              <a:ext cx="9679454" cy="966381"/>
              <a:chOff x="10874046" y="10994976"/>
              <a:chExt cx="9679454" cy="966381"/>
            </a:xfrm>
          </p:grpSpPr>
          <p:cxnSp>
            <p:nvCxnSpPr>
              <p:cNvPr id="52" name="Đường kết nối Mũi tên Thẳng 51"/>
              <p:cNvCxnSpPr/>
              <p:nvPr/>
            </p:nvCxnSpPr>
            <p:spPr>
              <a:xfrm flipV="1">
                <a:off x="10874046" y="10994976"/>
                <a:ext cx="96794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Hộp_Văn_Bản 54"/>
              <p:cNvSpPr txBox="1"/>
              <p:nvPr/>
            </p:nvSpPr>
            <p:spPr>
              <a:xfrm>
                <a:off x="13823589" y="11191916"/>
                <a:ext cx="9349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-2</a:t>
                </a:r>
              </a:p>
            </p:txBody>
          </p:sp>
        </p:grpSp>
        <p:sp>
          <p:nvSpPr>
            <p:cNvPr id="20" name="Hộp_Văn_Bản 19"/>
            <p:cNvSpPr txBox="1"/>
            <p:nvPr/>
          </p:nvSpPr>
          <p:spPr>
            <a:xfrm>
              <a:off x="8285139" y="8075133"/>
              <a:ext cx="9398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1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2639" y="6777542"/>
            <a:ext cx="22122427" cy="6100258"/>
            <a:chOff x="1220788" y="7162798"/>
            <a:chExt cx="22124987" cy="572103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54652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427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01035" y="7086600"/>
                <a:ext cx="11342262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7086600"/>
                <a:ext cx="11342262" cy="977704"/>
              </a:xfrm>
              <a:prstGeom prst="rect">
                <a:avLst/>
              </a:prstGeom>
              <a:blipFill rotWithShape="1">
                <a:blip r:embed="rId2"/>
                <a:stretch>
                  <a:fillRect l="-2204" b="-28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5301035" y="9906000"/>
                <a:ext cx="6306022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35" y="9906000"/>
                <a:ext cx="6306022" cy="977704"/>
              </a:xfrm>
              <a:prstGeom prst="rect">
                <a:avLst/>
              </a:prstGeom>
              <a:blipFill rotWithShape="1">
                <a:blip r:embed="rId3"/>
                <a:stretch>
                  <a:fillRect l="-3965" b="-28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2234276" y="4343400"/>
                <a:ext cx="2010086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76" y="4343400"/>
                <a:ext cx="20100861" cy="1993366"/>
              </a:xfrm>
              <a:prstGeom prst="rect">
                <a:avLst/>
              </a:prstGeom>
              <a:blipFill rotWithShape="1">
                <a:blip r:embed="rId4"/>
                <a:stretch>
                  <a:fillRect l="-1244" b="-13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Nhóm 39"/>
          <p:cNvGrpSpPr/>
          <p:nvPr/>
        </p:nvGrpSpPr>
        <p:grpSpPr>
          <a:xfrm>
            <a:off x="5301035" y="8305800"/>
            <a:ext cx="8990963" cy="1828800"/>
            <a:chOff x="11103283" y="10591800"/>
            <a:chExt cx="8990963" cy="1828800"/>
          </a:xfrm>
        </p:grpSpPr>
        <p:cxnSp>
          <p:nvCxnSpPr>
            <p:cNvPr id="41" name="Đường kết nối Mũi tên Thẳng 40"/>
            <p:cNvCxnSpPr/>
            <p:nvPr/>
          </p:nvCxnSpPr>
          <p:spPr>
            <a:xfrm>
              <a:off x="11103283" y="11027252"/>
              <a:ext cx="8990963" cy="1753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Ngoặc ôm Trái 41"/>
            <p:cNvSpPr/>
            <p:nvPr/>
          </p:nvSpPr>
          <p:spPr>
            <a:xfrm>
              <a:off x="13913208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Ngoặc ôm Trái 42"/>
            <p:cNvSpPr/>
            <p:nvPr/>
          </p:nvSpPr>
          <p:spPr>
            <a:xfrm flipH="1">
              <a:off x="16863921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Hộp_Văn_Bản 43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-1</a:t>
              </a:r>
            </a:p>
          </p:txBody>
        </p:sp>
        <p:sp>
          <p:nvSpPr>
            <p:cNvPr id="45" name="Hộp_Văn_Bản 44"/>
            <p:cNvSpPr txBox="1"/>
            <p:nvPr/>
          </p:nvSpPr>
          <p:spPr>
            <a:xfrm>
              <a:off x="16944214" y="11498507"/>
              <a:ext cx="6222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46" name="Nhóm 45"/>
          <p:cNvGrpSpPr/>
          <p:nvPr/>
        </p:nvGrpSpPr>
        <p:grpSpPr>
          <a:xfrm>
            <a:off x="5301035" y="8511012"/>
            <a:ext cx="2514600" cy="489475"/>
            <a:chOff x="17297400" y="3810000"/>
            <a:chExt cx="2514600" cy="489475"/>
          </a:xfrm>
        </p:grpSpPr>
        <p:cxnSp>
          <p:nvCxnSpPr>
            <p:cNvPr id="47" name="Đường kết nối Thẳng 4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Đường kết nối Thẳng 4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kết nối Thẳng 4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Đường kết nối Thẳng 4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Đường kết nối Thẳng 5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Nhóm 59"/>
          <p:cNvGrpSpPr/>
          <p:nvPr/>
        </p:nvGrpSpPr>
        <p:grpSpPr>
          <a:xfrm>
            <a:off x="11428707" y="8514405"/>
            <a:ext cx="2514600" cy="489475"/>
            <a:chOff x="17297400" y="3810000"/>
            <a:chExt cx="2514600" cy="489475"/>
          </a:xfrm>
        </p:grpSpPr>
        <p:cxnSp>
          <p:nvCxnSpPr>
            <p:cNvPr id="61" name="Đường kết nối Thẳng 60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Đường kết nối Thẳng 61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Đường kết nối Thẳng 62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Đường kết nối Thẳng 64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Đường kết nối Thẳng 65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Đường kết nối Mũi tên Thẳng 66"/>
          <p:cNvCxnSpPr/>
          <p:nvPr/>
        </p:nvCxnSpPr>
        <p:spPr>
          <a:xfrm flipV="1">
            <a:off x="5301035" y="11762587"/>
            <a:ext cx="9100128" cy="80689"/>
          </a:xfrm>
          <a:prstGeom prst="straightConnector1">
            <a:avLst/>
          </a:prstGeom>
          <a:ln w="57150">
            <a:solidFill>
              <a:srgbClr val="2424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Nhóm 26"/>
          <p:cNvGrpSpPr/>
          <p:nvPr/>
        </p:nvGrpSpPr>
        <p:grpSpPr>
          <a:xfrm>
            <a:off x="5301035" y="11533987"/>
            <a:ext cx="8382000" cy="554026"/>
            <a:chOff x="5486400" y="11533987"/>
            <a:chExt cx="8382000" cy="554026"/>
          </a:xfrm>
        </p:grpSpPr>
        <p:grpSp>
          <p:nvGrpSpPr>
            <p:cNvPr id="68" name="Nhóm 67"/>
            <p:cNvGrpSpPr/>
            <p:nvPr/>
          </p:nvGrpSpPr>
          <p:grpSpPr>
            <a:xfrm>
              <a:off x="5486400" y="11598538"/>
              <a:ext cx="2514600" cy="489475"/>
              <a:chOff x="17297400" y="3810000"/>
              <a:chExt cx="2514600" cy="489475"/>
            </a:xfrm>
          </p:grpSpPr>
          <p:cxnSp>
            <p:nvCxnSpPr>
              <p:cNvPr id="69" name="Đường kết nối Thẳng 68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Đường kết nối Thẳng 69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Đường kết nối Thẳng 70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Đường kết nối Thẳng 71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Đường kết nối Thẳng 72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Nhóm 73"/>
            <p:cNvGrpSpPr/>
            <p:nvPr/>
          </p:nvGrpSpPr>
          <p:grpSpPr>
            <a:xfrm>
              <a:off x="8420100" y="11566262"/>
              <a:ext cx="2514600" cy="489475"/>
              <a:chOff x="17297400" y="3810000"/>
              <a:chExt cx="2514600" cy="489475"/>
            </a:xfrm>
          </p:grpSpPr>
          <p:cxnSp>
            <p:nvCxnSpPr>
              <p:cNvPr id="75" name="Đường kết nối Thẳng 74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Đường kết nối Thẳng 75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Đường kết nối Thẳng 76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Đường kết nối Thẳng 77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Đường kết nối Thẳng 78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Nhóm 79"/>
            <p:cNvGrpSpPr/>
            <p:nvPr/>
          </p:nvGrpSpPr>
          <p:grpSpPr>
            <a:xfrm>
              <a:off x="11353800" y="11533987"/>
              <a:ext cx="2514600" cy="489475"/>
              <a:chOff x="17297400" y="3810000"/>
              <a:chExt cx="2514600" cy="489475"/>
            </a:xfrm>
          </p:grpSpPr>
          <p:cxnSp>
            <p:nvCxnSpPr>
              <p:cNvPr id="81" name="Đường kết nối Thẳng 80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Đường kết nối Thẳng 81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Đường kết nối Thẳng 82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Đường kết nối Thẳng 83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Đường kết nối Thẳng 84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88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6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91762" y="6825250"/>
            <a:ext cx="22122427" cy="5976350"/>
            <a:chOff x="1220788" y="7162798"/>
            <a:chExt cx="22124987" cy="534671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50"/>
              <a:ext cx="22123289" cy="50909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427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21400" y="7305692"/>
                <a:ext cx="5966925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00" y="7305692"/>
                <a:ext cx="5966925" cy="977704"/>
              </a:xfrm>
              <a:prstGeom prst="rect">
                <a:avLst/>
              </a:prstGeom>
              <a:blipFill rotWithShape="1">
                <a:blip r:embed="rId2"/>
                <a:stretch>
                  <a:fillRect l="-4086" b="-27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5121400" y="9677400"/>
                <a:ext cx="8318559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00" y="9677400"/>
                <a:ext cx="8318559" cy="977704"/>
              </a:xfrm>
              <a:prstGeom prst="rect">
                <a:avLst/>
              </a:prstGeom>
              <a:blipFill rotWithShape="1">
                <a:blip r:embed="rId3"/>
                <a:stretch>
                  <a:fillRect l="-2930" b="-28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2234276" y="4311819"/>
                <a:ext cx="2010086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76" y="4311819"/>
                <a:ext cx="20100861" cy="1993366"/>
              </a:xfrm>
              <a:prstGeom prst="rect">
                <a:avLst/>
              </a:prstGeom>
              <a:blipFill rotWithShape="1">
                <a:blip r:embed="rId4"/>
                <a:stretch>
                  <a:fillRect l="-1244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Đường kết nối Mũi tên Thẳng 39"/>
          <p:cNvCxnSpPr/>
          <p:nvPr/>
        </p:nvCxnSpPr>
        <p:spPr>
          <a:xfrm flipV="1">
            <a:off x="4953000" y="8763000"/>
            <a:ext cx="9100128" cy="80689"/>
          </a:xfrm>
          <a:prstGeom prst="straightConnector1">
            <a:avLst/>
          </a:prstGeom>
          <a:ln w="57150">
            <a:solidFill>
              <a:srgbClr val="2424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Nhóm 43"/>
          <p:cNvGrpSpPr/>
          <p:nvPr/>
        </p:nvGrpSpPr>
        <p:grpSpPr>
          <a:xfrm>
            <a:off x="5121400" y="8534400"/>
            <a:ext cx="8382000" cy="554026"/>
            <a:chOff x="5486400" y="11533987"/>
            <a:chExt cx="8382000" cy="554026"/>
          </a:xfrm>
        </p:grpSpPr>
        <p:grpSp>
          <p:nvGrpSpPr>
            <p:cNvPr id="45" name="Nhóm 44"/>
            <p:cNvGrpSpPr/>
            <p:nvPr/>
          </p:nvGrpSpPr>
          <p:grpSpPr>
            <a:xfrm>
              <a:off x="5486400" y="11598538"/>
              <a:ext cx="2514600" cy="489475"/>
              <a:chOff x="17297400" y="3810000"/>
              <a:chExt cx="2514600" cy="489475"/>
            </a:xfrm>
          </p:grpSpPr>
          <p:cxnSp>
            <p:nvCxnSpPr>
              <p:cNvPr id="63" name="Đường kết nối Thẳng 62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Đường kết nối Thẳng 64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Đường kết nối Thẳng 65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Đường kết nối Thẳng 66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Đường kết nối Thẳng 67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Nhóm 50"/>
            <p:cNvGrpSpPr/>
            <p:nvPr/>
          </p:nvGrpSpPr>
          <p:grpSpPr>
            <a:xfrm>
              <a:off x="8420100" y="11566262"/>
              <a:ext cx="2514600" cy="489475"/>
              <a:chOff x="17297400" y="3810000"/>
              <a:chExt cx="2514600" cy="489475"/>
            </a:xfrm>
          </p:grpSpPr>
          <p:cxnSp>
            <p:nvCxnSpPr>
              <p:cNvPr id="58" name="Đường kết nối Thẳng 57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Đường kết nối Thẳng 58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Đường kết nối Thẳng 59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Đường kết nối Thẳng 60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Đường kết nối Thẳng 61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Nhóm 51"/>
            <p:cNvGrpSpPr/>
            <p:nvPr/>
          </p:nvGrpSpPr>
          <p:grpSpPr>
            <a:xfrm>
              <a:off x="11353800" y="11533987"/>
              <a:ext cx="2514600" cy="489475"/>
              <a:chOff x="17297400" y="3810000"/>
              <a:chExt cx="2514600" cy="489475"/>
            </a:xfrm>
          </p:grpSpPr>
          <p:cxnSp>
            <p:nvCxnSpPr>
              <p:cNvPr id="53" name="Đường kết nối Thẳng 52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Đường kết nối Thẳng 53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Đường kết nối Thẳng 54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Đường kết nối Thẳng 55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Đường kết nối Thẳng 56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Nhóm 118"/>
          <p:cNvGrpSpPr/>
          <p:nvPr/>
        </p:nvGrpSpPr>
        <p:grpSpPr>
          <a:xfrm>
            <a:off x="4953000" y="10972800"/>
            <a:ext cx="9279763" cy="1828800"/>
            <a:chOff x="10940123" y="10591800"/>
            <a:chExt cx="8990963" cy="1828800"/>
          </a:xfrm>
        </p:grpSpPr>
        <p:cxnSp>
          <p:nvCxnSpPr>
            <p:cNvPr id="120" name="Đường kết nối Mũi tên Thẳng 119"/>
            <p:cNvCxnSpPr/>
            <p:nvPr/>
          </p:nvCxnSpPr>
          <p:spPr>
            <a:xfrm>
              <a:off x="10940123" y="11027252"/>
              <a:ext cx="8990963" cy="1753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Ngoặc ôm Trái 120"/>
            <p:cNvSpPr/>
            <p:nvPr/>
          </p:nvSpPr>
          <p:spPr>
            <a:xfrm>
              <a:off x="13913208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Ngoặc ôm Trái 121"/>
            <p:cNvSpPr/>
            <p:nvPr/>
          </p:nvSpPr>
          <p:spPr>
            <a:xfrm flipH="1">
              <a:off x="16403436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Hộp_Văn_Bản 122"/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-2</a:t>
              </a:r>
            </a:p>
          </p:txBody>
        </p:sp>
        <p:sp>
          <p:nvSpPr>
            <p:cNvPr id="124" name="Hộp_Văn_Bản 123"/>
            <p:cNvSpPr txBox="1"/>
            <p:nvPr/>
          </p:nvSpPr>
          <p:spPr>
            <a:xfrm>
              <a:off x="16329607" y="11574959"/>
              <a:ext cx="6222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25" name="Nhóm 124"/>
          <p:cNvGrpSpPr/>
          <p:nvPr/>
        </p:nvGrpSpPr>
        <p:grpSpPr>
          <a:xfrm>
            <a:off x="5121400" y="11178012"/>
            <a:ext cx="2595372" cy="489475"/>
            <a:chOff x="17297400" y="3810000"/>
            <a:chExt cx="2514600" cy="489475"/>
          </a:xfrm>
        </p:grpSpPr>
        <p:cxnSp>
          <p:nvCxnSpPr>
            <p:cNvPr id="126" name="Đường kết nối Thẳng 125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Đường kết nối Thẳng 126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Đường kết nối Thẳng 127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Nhóm 130"/>
          <p:cNvGrpSpPr/>
          <p:nvPr/>
        </p:nvGrpSpPr>
        <p:grpSpPr>
          <a:xfrm>
            <a:off x="11073261" y="11149130"/>
            <a:ext cx="2595372" cy="489475"/>
            <a:chOff x="17297400" y="3810000"/>
            <a:chExt cx="2514600" cy="489475"/>
          </a:xfrm>
        </p:grpSpPr>
        <p:cxnSp>
          <p:nvCxnSpPr>
            <p:cNvPr id="132" name="Đường kết nối Thẳng 131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Đường kết nối Thẳng 132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Đường kết nối Thẳng 133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Đường kết nối Thẳng 134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Đường kết nối Thẳng 135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39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01934" y="6955957"/>
            <a:ext cx="22122427" cy="6455243"/>
            <a:chOff x="1220788" y="7162798"/>
            <a:chExt cx="22124987" cy="5393789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51380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17374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25763"/>
              <a:chOff x="1175570" y="1834705"/>
              <a:chExt cx="9089389" cy="1009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6"/>
                <a:ext cx="769324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 SGK Trang 18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4276" y="3613965"/>
            <a:ext cx="22175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572000" y="7478195"/>
                <a:ext cx="7247852" cy="76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478195"/>
                <a:ext cx="7247852" cy="769443"/>
              </a:xfrm>
              <a:prstGeom prst="rect">
                <a:avLst/>
              </a:prstGeom>
              <a:blipFill>
                <a:blip r:embed="rId2"/>
                <a:stretch>
                  <a:fillRect l="-336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2234276" y="4419600"/>
                <a:ext cx="2010086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d)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76" y="4419600"/>
                <a:ext cx="20100861" cy="1993366"/>
              </a:xfrm>
              <a:prstGeom prst="rect">
                <a:avLst/>
              </a:prstGeom>
              <a:blipFill rotWithShape="1">
                <a:blip r:embed="rId3"/>
                <a:stretch>
                  <a:fillRect l="-1244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ình chữ nhật 24"/>
              <p:cNvSpPr/>
              <p:nvPr/>
            </p:nvSpPr>
            <p:spPr>
              <a:xfrm>
                <a:off x="4347042" y="10258346"/>
                <a:ext cx="73030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Hình chữ nhậ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042" y="10258346"/>
                <a:ext cx="7303089" cy="769441"/>
              </a:xfrm>
              <a:prstGeom prst="rect">
                <a:avLst/>
              </a:prstGeom>
              <a:blipFill>
                <a:blip r:embed="rId4"/>
                <a:stretch>
                  <a:fillRect l="-333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26"/>
              <p:cNvSpPr/>
              <p:nvPr/>
            </p:nvSpPr>
            <p:spPr>
              <a:xfrm>
                <a:off x="13226364" y="7291835"/>
                <a:ext cx="62013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Hình chữ nhậ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364" y="7291835"/>
                <a:ext cx="6201313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4031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27"/>
              <p:cNvSpPr/>
              <p:nvPr/>
            </p:nvSpPr>
            <p:spPr>
              <a:xfrm>
                <a:off x="13226364" y="10279559"/>
                <a:ext cx="62590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Hình chữ nhậ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364" y="10279559"/>
                <a:ext cx="6259021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996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Nhóm 75"/>
          <p:cNvGrpSpPr/>
          <p:nvPr/>
        </p:nvGrpSpPr>
        <p:grpSpPr>
          <a:xfrm>
            <a:off x="1519428" y="8629367"/>
            <a:ext cx="2595372" cy="489475"/>
            <a:chOff x="17297400" y="3810000"/>
            <a:chExt cx="2514600" cy="489475"/>
          </a:xfrm>
        </p:grpSpPr>
        <p:cxnSp>
          <p:nvCxnSpPr>
            <p:cNvPr id="77" name="Đường kết nối Thẳng 7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Đường kết nối Thẳng 7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Đường kết nối Thẳng 7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Đường kết nối Thẳng 7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Đường kết nối Thẳng 8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Nhóm 81"/>
          <p:cNvGrpSpPr/>
          <p:nvPr/>
        </p:nvGrpSpPr>
        <p:grpSpPr>
          <a:xfrm>
            <a:off x="5338140" y="11601164"/>
            <a:ext cx="3397141" cy="489475"/>
            <a:chOff x="17297400" y="3810000"/>
            <a:chExt cx="2514600" cy="489475"/>
          </a:xfrm>
        </p:grpSpPr>
        <p:cxnSp>
          <p:nvCxnSpPr>
            <p:cNvPr id="83" name="Đường kết nối Thẳng 82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Đường kết nối Thẳng 83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Đường kết nối Thẳng 84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Đường kết nối Thẳng 85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Đường kết nối Thẳng 86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Nhóm 23"/>
          <p:cNvGrpSpPr/>
          <p:nvPr/>
        </p:nvGrpSpPr>
        <p:grpSpPr>
          <a:xfrm>
            <a:off x="1578753" y="8305800"/>
            <a:ext cx="7928991" cy="1760038"/>
            <a:chOff x="1578753" y="8305800"/>
            <a:chExt cx="7928991" cy="1760038"/>
          </a:xfrm>
        </p:grpSpPr>
        <p:grpSp>
          <p:nvGrpSpPr>
            <p:cNvPr id="64" name="Nhóm 63"/>
            <p:cNvGrpSpPr/>
            <p:nvPr/>
          </p:nvGrpSpPr>
          <p:grpSpPr>
            <a:xfrm>
              <a:off x="1578753" y="8543006"/>
              <a:ext cx="7928991" cy="1522832"/>
              <a:chOff x="10874046" y="10617949"/>
              <a:chExt cx="9527054" cy="1882528"/>
            </a:xfrm>
          </p:grpSpPr>
          <p:cxnSp>
            <p:nvCxnSpPr>
              <p:cNvPr id="71" name="Đường kết nối Mũi tên Thẳng 70"/>
              <p:cNvCxnSpPr/>
              <p:nvPr/>
            </p:nvCxnSpPr>
            <p:spPr>
              <a:xfrm flipV="1">
                <a:off x="10874046" y="10994976"/>
                <a:ext cx="95270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Ngoặc ôm Trái 72"/>
              <p:cNvSpPr/>
              <p:nvPr/>
            </p:nvSpPr>
            <p:spPr>
              <a:xfrm flipH="1">
                <a:off x="15448100" y="10617949"/>
                <a:ext cx="260579" cy="964451"/>
              </a:xfrm>
              <a:prstGeom prst="leftBracke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Hộp_Văn_Bản 73"/>
              <p:cNvSpPr txBox="1"/>
              <p:nvPr/>
            </p:nvSpPr>
            <p:spPr>
              <a:xfrm>
                <a:off x="13510885" y="11549294"/>
                <a:ext cx="1636986" cy="951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-1</a:t>
                </a:r>
              </a:p>
            </p:txBody>
          </p:sp>
          <p:sp>
            <p:nvSpPr>
              <p:cNvPr id="75" name="Hộp_Văn_Bản 74"/>
              <p:cNvSpPr txBox="1"/>
              <p:nvPr/>
            </p:nvSpPr>
            <p:spPr>
              <a:xfrm>
                <a:off x="15569267" y="11549295"/>
                <a:ext cx="622299" cy="75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0" name="Hộp_Văn_Bản 19"/>
            <p:cNvSpPr txBox="1"/>
            <p:nvPr/>
          </p:nvSpPr>
          <p:spPr>
            <a:xfrm>
              <a:off x="4206750" y="8305800"/>
              <a:ext cx="3652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17978628" y="8632760"/>
            <a:ext cx="2595372" cy="489475"/>
            <a:chOff x="17297400" y="3810000"/>
            <a:chExt cx="2514600" cy="489475"/>
          </a:xfrm>
        </p:grpSpPr>
        <p:cxnSp>
          <p:nvCxnSpPr>
            <p:cNvPr id="95" name="Đường kết nối Thẳng 94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Đường kết nối Thẳng 95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Đường kết nối Thẳng 96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Đường kết nối Thẳng 97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Đường kết nối Thẳng 98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Nhóm 100"/>
          <p:cNvGrpSpPr/>
          <p:nvPr/>
        </p:nvGrpSpPr>
        <p:grpSpPr>
          <a:xfrm>
            <a:off x="13226364" y="8543005"/>
            <a:ext cx="7928991" cy="1513429"/>
            <a:chOff x="10874046" y="10617949"/>
            <a:chExt cx="9527054" cy="1870904"/>
          </a:xfrm>
        </p:grpSpPr>
        <p:cxnSp>
          <p:nvCxnSpPr>
            <p:cNvPr id="103" name="Đường kết nối Mũi tên Thẳng 102"/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Ngoặc ôm Trái 103"/>
            <p:cNvSpPr/>
            <p:nvPr/>
          </p:nvSpPr>
          <p:spPr>
            <a:xfrm flipH="1">
              <a:off x="154481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6" name="Hộp_Văn_Bản 105"/>
            <p:cNvSpPr txBox="1"/>
            <p:nvPr/>
          </p:nvSpPr>
          <p:spPr>
            <a:xfrm>
              <a:off x="15468600" y="117348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14" name="Nhóm 113"/>
          <p:cNvGrpSpPr/>
          <p:nvPr/>
        </p:nvGrpSpPr>
        <p:grpSpPr>
          <a:xfrm>
            <a:off x="13226364" y="11277600"/>
            <a:ext cx="7928991" cy="1668457"/>
            <a:chOff x="1578753" y="8305800"/>
            <a:chExt cx="7928991" cy="1668457"/>
          </a:xfrm>
        </p:grpSpPr>
        <p:grpSp>
          <p:nvGrpSpPr>
            <p:cNvPr id="115" name="Nhóm 114"/>
            <p:cNvGrpSpPr/>
            <p:nvPr/>
          </p:nvGrpSpPr>
          <p:grpSpPr>
            <a:xfrm>
              <a:off x="1578753" y="8848003"/>
              <a:ext cx="7928991" cy="1126254"/>
              <a:chOff x="10874046" y="10994976"/>
              <a:chExt cx="9527054" cy="1392276"/>
            </a:xfrm>
          </p:grpSpPr>
          <p:cxnSp>
            <p:nvCxnSpPr>
              <p:cNvPr id="117" name="Đường kết nối Mũi tên Thẳng 116"/>
              <p:cNvCxnSpPr/>
              <p:nvPr/>
            </p:nvCxnSpPr>
            <p:spPr>
              <a:xfrm flipV="1">
                <a:off x="10874046" y="10994976"/>
                <a:ext cx="95270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Hộp_Văn_Bản 119"/>
              <p:cNvSpPr txBox="1"/>
              <p:nvPr/>
            </p:nvSpPr>
            <p:spPr>
              <a:xfrm>
                <a:off x="16498049" y="11455090"/>
                <a:ext cx="622299" cy="932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16" name="Hộp_Văn_Bản 115"/>
            <p:cNvSpPr txBox="1"/>
            <p:nvPr/>
          </p:nvSpPr>
          <p:spPr>
            <a:xfrm>
              <a:off x="6351339" y="8305800"/>
              <a:ext cx="3652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</a:p>
          </p:txBody>
        </p:sp>
      </p:grpSp>
      <p:grpSp>
        <p:nvGrpSpPr>
          <p:cNvPr id="43" name="Nhóm 42"/>
          <p:cNvGrpSpPr/>
          <p:nvPr/>
        </p:nvGrpSpPr>
        <p:grpSpPr>
          <a:xfrm>
            <a:off x="1443609" y="11236404"/>
            <a:ext cx="7928991" cy="1929114"/>
            <a:chOff x="1373646" y="11236404"/>
            <a:chExt cx="7928991" cy="1929114"/>
          </a:xfrm>
        </p:grpSpPr>
        <p:grpSp>
          <p:nvGrpSpPr>
            <p:cNvPr id="107" name="Nhóm 106"/>
            <p:cNvGrpSpPr/>
            <p:nvPr/>
          </p:nvGrpSpPr>
          <p:grpSpPr>
            <a:xfrm>
              <a:off x="1373646" y="11288083"/>
              <a:ext cx="7928991" cy="1877435"/>
              <a:chOff x="1578753" y="8305800"/>
              <a:chExt cx="7928991" cy="1877435"/>
            </a:xfrm>
          </p:grpSpPr>
          <p:grpSp>
            <p:nvGrpSpPr>
              <p:cNvPr id="108" name="Nhóm 107"/>
              <p:cNvGrpSpPr/>
              <p:nvPr/>
            </p:nvGrpSpPr>
            <p:grpSpPr>
              <a:xfrm>
                <a:off x="1578753" y="8847993"/>
                <a:ext cx="7928991" cy="1335242"/>
                <a:chOff x="10874046" y="10994976"/>
                <a:chExt cx="9527054" cy="1650629"/>
              </a:xfrm>
            </p:grpSpPr>
            <p:cxnSp>
              <p:nvCxnSpPr>
                <p:cNvPr id="110" name="Đường kết nối Mũi tên Thẳng 109"/>
                <p:cNvCxnSpPr/>
                <p:nvPr/>
              </p:nvCxnSpPr>
              <p:spPr>
                <a:xfrm flipV="1">
                  <a:off x="10874046" y="10994976"/>
                  <a:ext cx="9527054" cy="32276"/>
                </a:xfrm>
                <a:prstGeom prst="straightConnector1">
                  <a:avLst/>
                </a:prstGeom>
                <a:ln w="57150">
                  <a:solidFill>
                    <a:srgbClr val="24245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Hộp_Văn_Bản 111"/>
                <p:cNvSpPr txBox="1"/>
                <p:nvPr/>
              </p:nvSpPr>
              <p:spPr>
                <a:xfrm>
                  <a:off x="13025381" y="11694422"/>
                  <a:ext cx="1636986" cy="951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-2</a:t>
                  </a:r>
                </a:p>
              </p:txBody>
            </p:sp>
            <p:sp>
              <p:nvSpPr>
                <p:cNvPr id="113" name="Hộp_Văn_Bản 112"/>
                <p:cNvSpPr txBox="1"/>
                <p:nvPr/>
              </p:nvSpPr>
              <p:spPr>
                <a:xfrm>
                  <a:off x="14988923" y="11694422"/>
                  <a:ext cx="622299" cy="9321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9" name="Hộp_Văn_Bản 108"/>
              <p:cNvSpPr txBox="1"/>
              <p:nvPr/>
            </p:nvSpPr>
            <p:spPr>
              <a:xfrm>
                <a:off x="3421257" y="8305800"/>
                <a:ext cx="3652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</a:p>
            </p:txBody>
          </p:sp>
        </p:grpSp>
        <p:sp>
          <p:nvSpPr>
            <p:cNvPr id="29" name="Hộp_Văn_Bản 28"/>
            <p:cNvSpPr txBox="1"/>
            <p:nvPr/>
          </p:nvSpPr>
          <p:spPr>
            <a:xfrm>
              <a:off x="4876800" y="11236404"/>
              <a:ext cx="3609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121" name="Nhóm 120"/>
          <p:cNvGrpSpPr/>
          <p:nvPr/>
        </p:nvGrpSpPr>
        <p:grpSpPr>
          <a:xfrm>
            <a:off x="6172200" y="8610600"/>
            <a:ext cx="2595372" cy="489475"/>
            <a:chOff x="17297400" y="3810000"/>
            <a:chExt cx="2514600" cy="489475"/>
          </a:xfrm>
        </p:grpSpPr>
        <p:cxnSp>
          <p:nvCxnSpPr>
            <p:cNvPr id="122" name="Đường kết nối Thẳng 121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Đường kết nối Thẳng 122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Đường kết nối Thẳng 123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Đường kết nối Thẳng 124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Đường kết nối Thẳng 125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Nhóm 36"/>
          <p:cNvGrpSpPr/>
          <p:nvPr/>
        </p:nvGrpSpPr>
        <p:grpSpPr>
          <a:xfrm>
            <a:off x="1404652" y="11601164"/>
            <a:ext cx="1795748" cy="489475"/>
            <a:chOff x="1167690" y="11601164"/>
            <a:chExt cx="1426544" cy="489475"/>
          </a:xfrm>
        </p:grpSpPr>
        <p:cxnSp>
          <p:nvCxnSpPr>
            <p:cNvPr id="128" name="Đường kết nối Thẳng 127"/>
            <p:cNvCxnSpPr/>
            <p:nvPr/>
          </p:nvCxnSpPr>
          <p:spPr>
            <a:xfrm flipH="1">
              <a:off x="1785985" y="11601164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167690" y="11633439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2347405" y="11601164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Nhóm 41"/>
          <p:cNvGrpSpPr/>
          <p:nvPr/>
        </p:nvGrpSpPr>
        <p:grpSpPr>
          <a:xfrm>
            <a:off x="13487400" y="11582400"/>
            <a:ext cx="4334058" cy="493936"/>
            <a:chOff x="13621571" y="11545664"/>
            <a:chExt cx="4334058" cy="493936"/>
          </a:xfrm>
        </p:grpSpPr>
        <p:cxnSp>
          <p:nvCxnSpPr>
            <p:cNvPr id="143" name="Đường kết nối Thẳng 142"/>
            <p:cNvCxnSpPr/>
            <p:nvPr/>
          </p:nvCxnSpPr>
          <p:spPr>
            <a:xfrm flipH="1">
              <a:off x="13621571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Nhóm 132"/>
            <p:cNvGrpSpPr/>
            <p:nvPr/>
          </p:nvGrpSpPr>
          <p:grpSpPr>
            <a:xfrm>
              <a:off x="15360257" y="11545664"/>
              <a:ext cx="2595372" cy="489475"/>
              <a:chOff x="17297400" y="3810000"/>
              <a:chExt cx="2514600" cy="489475"/>
            </a:xfrm>
          </p:grpSpPr>
          <p:cxnSp>
            <p:nvCxnSpPr>
              <p:cNvPr id="134" name="Đường kết nối Thẳng 133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Đường kết nối Thẳng 134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Đường kết nối Thẳng 135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Đường kết nối Thẳng 136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Đường kết nối Thẳng 137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Đường kết nối Thẳng 141"/>
            <p:cNvCxnSpPr/>
            <p:nvPr/>
          </p:nvCxnSpPr>
          <p:spPr>
            <a:xfrm flipH="1">
              <a:off x="14224086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Đường kết nối Thẳng 143"/>
            <p:cNvCxnSpPr/>
            <p:nvPr/>
          </p:nvCxnSpPr>
          <p:spPr>
            <a:xfrm flipH="1">
              <a:off x="14840190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6705CE-FE3E-448A-AA13-0E679495084E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12263997" y="7262038"/>
            <a:ext cx="0" cy="6149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2" grpId="0"/>
      <p:bldP spid="25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5"/>
            <a:ext cx="19656043" cy="968689"/>
            <a:chOff x="-288924" y="1892299"/>
            <a:chExt cx="19659599" cy="96868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93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3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4290668"/>
            <a:chOff x="1175570" y="2468560"/>
            <a:chExt cx="22178464" cy="429116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8871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1095062"/>
              <a:chOff x="1175570" y="1834705"/>
              <a:chExt cx="9089389" cy="119451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5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8"/>
                <a:ext cx="7371468" cy="102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_Văn_Bản 36"/>
              <p:cNvSpPr txBox="1"/>
              <p:nvPr/>
            </p:nvSpPr>
            <p:spPr>
              <a:xfrm>
                <a:off x="2336338" y="3662269"/>
                <a:ext cx="178308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Hộp_Văn_Bản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38" y="3662269"/>
                <a:ext cx="17830800" cy="938719"/>
              </a:xfrm>
              <a:prstGeom prst="rect">
                <a:avLst/>
              </a:prstGeom>
              <a:blipFill rotWithShape="1">
                <a:blip r:embed="rId2"/>
                <a:stretch>
                  <a:fillRect l="-1368" t="-5195" r="-103" b="-20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_Văn_Bản 38"/>
              <p:cNvSpPr txBox="1"/>
              <p:nvPr/>
            </p:nvSpPr>
            <p:spPr>
              <a:xfrm>
                <a:off x="2692862" y="4779869"/>
                <a:ext cx="17474276" cy="169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B.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Hộp_Văn_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862" y="4779869"/>
                <a:ext cx="17474276" cy="1697131"/>
              </a:xfrm>
              <a:prstGeom prst="rect">
                <a:avLst/>
              </a:prstGeom>
              <a:blipFill rotWithShape="1">
                <a:blip r:embed="rId3"/>
                <a:stretch>
                  <a:fillRect l="-1431" t="-2867" b="-157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Hình Bầu dục 72"/>
          <p:cNvSpPr/>
          <p:nvPr/>
        </p:nvSpPr>
        <p:spPr>
          <a:xfrm>
            <a:off x="2692862" y="5720717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le 6"/>
          <p:cNvSpPr/>
          <p:nvPr/>
        </p:nvSpPr>
        <p:spPr>
          <a:xfrm>
            <a:off x="1219200" y="7204316"/>
            <a:ext cx="22175889" cy="5563093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22"/>
              <p:cNvSpPr/>
              <p:nvPr/>
            </p:nvSpPr>
            <p:spPr>
              <a:xfrm>
                <a:off x="2336338" y="7696200"/>
                <a:ext cx="21058751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Hình vẽ nào dưới đây biểu diễn cho tập hợp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38" y="7696200"/>
                <a:ext cx="21058751" cy="977704"/>
              </a:xfrm>
              <a:prstGeom prst="rect">
                <a:avLst/>
              </a:prstGeom>
              <a:blipFill rotWithShape="1">
                <a:blip r:embed="rId4"/>
                <a:stretch>
                  <a:fillRect l="-1158" b="-28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ình chữ nhật 50"/>
          <p:cNvSpPr/>
          <p:nvPr/>
        </p:nvSpPr>
        <p:spPr>
          <a:xfrm>
            <a:off x="2784651" y="9144920"/>
            <a:ext cx="201008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                                    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B.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    .	 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			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.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. 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Hình Bầu dục 51"/>
          <p:cNvSpPr/>
          <p:nvPr/>
        </p:nvSpPr>
        <p:spPr>
          <a:xfrm>
            <a:off x="2784651" y="11352227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05" y="9567532"/>
            <a:ext cx="6722646" cy="110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451" y="9448470"/>
            <a:ext cx="7162800" cy="123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51" y="11529162"/>
            <a:ext cx="6447777" cy="104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051" y="11528452"/>
            <a:ext cx="7620000" cy="968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73" grpId="0" animBg="1"/>
      <p:bldP spid="33" grpId="0" animBg="1"/>
      <p:bldP spid="50" grpId="0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5"/>
            <a:ext cx="19656043" cy="999916"/>
            <a:chOff x="-288924" y="1892299"/>
            <a:chExt cx="19659599" cy="99991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96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6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ounded Rectangle 6"/>
          <p:cNvSpPr/>
          <p:nvPr/>
        </p:nvSpPr>
        <p:spPr>
          <a:xfrm>
            <a:off x="617660" y="8458200"/>
            <a:ext cx="22208554" cy="4724400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633988" y="2559270"/>
            <a:ext cx="22175897" cy="5428682"/>
            <a:chOff x="1175570" y="2468560"/>
            <a:chExt cx="22178464" cy="5429310"/>
          </a:xfrm>
        </p:grpSpPr>
        <p:sp>
          <p:nvSpPr>
            <p:cNvPr id="12" name="Rounded Rectangle 6"/>
            <p:cNvSpPr/>
            <p:nvPr/>
          </p:nvSpPr>
          <p:spPr>
            <a:xfrm>
              <a:off x="1175570" y="2872596"/>
              <a:ext cx="22178464" cy="502527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2"/>
            <p:cNvGrpSpPr/>
            <p:nvPr/>
          </p:nvGrpSpPr>
          <p:grpSpPr>
            <a:xfrm>
              <a:off x="1175570" y="2468560"/>
              <a:ext cx="8332656" cy="999320"/>
              <a:chOff x="1175570" y="1834705"/>
              <a:chExt cx="9089389" cy="1090074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5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9"/>
              <p:cNvSpPr txBox="1"/>
              <p:nvPr/>
            </p:nvSpPr>
            <p:spPr>
              <a:xfrm>
                <a:off x="2263275" y="2005128"/>
                <a:ext cx="7371468" cy="919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5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_Văn_Bản 5"/>
              <p:cNvSpPr txBox="1"/>
              <p:nvPr/>
            </p:nvSpPr>
            <p:spPr>
              <a:xfrm>
                <a:off x="1201934" y="3524615"/>
                <a:ext cx="2144236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	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tập hợp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đúng?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Hộp_Văn_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34" y="3524615"/>
                <a:ext cx="21442365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137" b="-6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1295400" y="5799502"/>
                <a:ext cx="19251786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99502"/>
                <a:ext cx="19251786" cy="1993366"/>
              </a:xfrm>
              <a:prstGeom prst="rect">
                <a:avLst/>
              </a:prstGeom>
              <a:blipFill rotWithShape="1">
                <a:blip r:embed="rId3"/>
                <a:stretch>
                  <a:fillRect l="-1298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2"/>
              <p:cNvSpPr/>
              <p:nvPr/>
            </p:nvSpPr>
            <p:spPr>
              <a:xfrm>
                <a:off x="1275514" y="8572627"/>
                <a:ext cx="21442364" cy="918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	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14" y="8572627"/>
                <a:ext cx="21442364" cy="918649"/>
              </a:xfrm>
              <a:prstGeom prst="rect">
                <a:avLst/>
              </a:prstGeom>
              <a:blipFill rotWithShape="1">
                <a:blip r:embed="rId4"/>
                <a:stretch>
                  <a:fillRect l="-1137" b="-29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27"/>
              <p:cNvSpPr/>
              <p:nvPr/>
            </p:nvSpPr>
            <p:spPr>
              <a:xfrm>
                <a:off x="1340307" y="10058400"/>
                <a:ext cx="20100861" cy="2625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</a:p>
              <a:p>
                <a:pPr>
                  <a:lnSpc>
                    <a:spcPct val="125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Hình chữ nhậ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307" y="10058400"/>
                <a:ext cx="20100861" cy="2625719"/>
              </a:xfrm>
              <a:prstGeom prst="rect">
                <a:avLst/>
              </a:prstGeom>
              <a:blipFill rotWithShape="1">
                <a:blip r:embed="rId5"/>
                <a:stretch>
                  <a:fillRect l="-1244" b="-6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Bầu dục 28"/>
          <p:cNvSpPr/>
          <p:nvPr/>
        </p:nvSpPr>
        <p:spPr>
          <a:xfrm>
            <a:off x="1295400" y="104319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ình Bầu dục 29"/>
          <p:cNvSpPr/>
          <p:nvPr/>
        </p:nvSpPr>
        <p:spPr>
          <a:xfrm>
            <a:off x="9982200" y="59361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/>
      <p:bldP spid="7" grpId="0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5"/>
            <a:ext cx="19656043" cy="1137966"/>
            <a:chOff x="-288924" y="1892299"/>
            <a:chExt cx="19659599" cy="113796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38730"/>
            <a:ext cx="22175897" cy="5187468"/>
            <a:chOff x="1175570" y="2416150"/>
            <a:chExt cx="22178464" cy="5188068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178464" cy="473162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16150"/>
              <a:ext cx="8332656" cy="1108125"/>
              <a:chOff x="1175570" y="1777535"/>
              <a:chExt cx="9089389" cy="120876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1777535"/>
                <a:ext cx="7371468" cy="1208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3260022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79503" y="3515142"/>
                <a:ext cx="22175897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	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tập hợp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bao nhiêu giá trị nguyên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𝟐𝟎𝟏𝟗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𝟐𝟎𝟏𝟗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⊂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sub>
                    </m:sSub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03" y="3515142"/>
                <a:ext cx="22175897" cy="1993366"/>
              </a:xfrm>
              <a:prstGeom prst="rect">
                <a:avLst/>
              </a:prstGeom>
              <a:blipFill rotWithShape="1">
                <a:blip r:embed="rId2"/>
                <a:stretch>
                  <a:fillRect l="-1127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ình Bầu dục 43"/>
          <p:cNvSpPr/>
          <p:nvPr/>
        </p:nvSpPr>
        <p:spPr>
          <a:xfrm>
            <a:off x="10668000" y="60123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29"/>
          <p:cNvGrpSpPr/>
          <p:nvPr/>
        </p:nvGrpSpPr>
        <p:grpSpPr>
          <a:xfrm>
            <a:off x="1229521" y="8300361"/>
            <a:ext cx="22122427" cy="5041034"/>
            <a:chOff x="1220788" y="7162798"/>
            <a:chExt cx="22124987" cy="4159424"/>
          </a:xfrm>
        </p:grpSpPr>
        <p:sp>
          <p:nvSpPr>
            <p:cNvPr id="41" name="Rounded Rectangle 30"/>
            <p:cNvSpPr/>
            <p:nvPr/>
          </p:nvSpPr>
          <p:spPr>
            <a:xfrm>
              <a:off x="1222486" y="7418548"/>
              <a:ext cx="22123289" cy="39036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0"/>
            <p:cNvGrpSpPr/>
            <p:nvPr/>
          </p:nvGrpSpPr>
          <p:grpSpPr>
            <a:xfrm>
              <a:off x="1220788" y="7162798"/>
              <a:ext cx="3305491" cy="868975"/>
              <a:chOff x="1224542" y="6305967"/>
              <a:chExt cx="3305491" cy="922864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33"/>
              <p:cNvSpPr txBox="1"/>
              <p:nvPr/>
            </p:nvSpPr>
            <p:spPr>
              <a:xfrm>
                <a:off x="2091562" y="6305967"/>
                <a:ext cx="2278451" cy="922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_Văn_Bản 23"/>
              <p:cNvSpPr txBox="1"/>
              <p:nvPr/>
            </p:nvSpPr>
            <p:spPr>
              <a:xfrm>
                <a:off x="1979503" y="6034406"/>
                <a:ext cx="205345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𝟐𝟎𝟏𝟖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𝟐𝟎𝟐𝟎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𝟐𝟎𝟏𝟗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𝟐𝟎𝟐𝟏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_Văn_Bản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03" y="6034406"/>
                <a:ext cx="2053451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217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ình chữ nhật 26"/>
          <p:cNvSpPr/>
          <p:nvPr/>
        </p:nvSpPr>
        <p:spPr>
          <a:xfrm>
            <a:off x="2057399" y="9263242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29"/>
              <p:cNvSpPr/>
              <p:nvPr/>
            </p:nvSpPr>
            <p:spPr>
              <a:xfrm>
                <a:off x="2057399" y="9974810"/>
                <a:ext cx="1145255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sub>
                    </m:sSub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Hình chữ nhậ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9974810"/>
                <a:ext cx="11452559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2129" r="-1224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ình chữ nhật 48"/>
              <p:cNvSpPr/>
              <p:nvPr/>
            </p:nvSpPr>
            <p:spPr>
              <a:xfrm>
                <a:off x="2057399" y="11145716"/>
                <a:ext cx="1104129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⊂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sub>
                    </m:sSub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Hình chữ nhậ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11145716"/>
                <a:ext cx="11041292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2208" r="-1269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ình chữ nhật 50"/>
              <p:cNvSpPr/>
              <p:nvPr/>
            </p:nvSpPr>
            <p:spPr>
              <a:xfrm>
                <a:off x="2057399" y="12108359"/>
                <a:ext cx="2129454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𝟐𝟎𝟏𝟗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𝟐𝟎𝟏𝟗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𝟐𝟎𝟏𝟗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Hình chữ nhậ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12108359"/>
                <a:ext cx="21294549" cy="1107996"/>
              </a:xfrm>
              <a:prstGeom prst="rect">
                <a:avLst/>
              </a:prstGeom>
              <a:blipFill rotWithShape="1">
                <a:blip r:embed="rId6"/>
                <a:stretch>
                  <a:fillRect l="-1145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1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 animBg="1"/>
      <p:bldP spid="24" grpId="0"/>
      <p:bldP spid="27" grpId="0"/>
      <p:bldP spid="30" grpId="0"/>
      <p:bldP spid="49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2954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9877" y="2390251"/>
            <a:ext cx="23081811" cy="2829143"/>
            <a:chOff x="920677" y="2610322"/>
            <a:chExt cx="21410519" cy="2829470"/>
          </a:xfrm>
        </p:grpSpPr>
        <p:sp>
          <p:nvSpPr>
            <p:cNvPr id="217089" name="Rounded Rectangle 217088"/>
            <p:cNvSpPr/>
            <p:nvPr/>
          </p:nvSpPr>
          <p:spPr>
            <a:xfrm>
              <a:off x="7476790" y="2610322"/>
              <a:ext cx="14854406" cy="2829470"/>
            </a:xfrm>
            <a:prstGeom prst="roundRect">
              <a:avLst>
                <a:gd name="adj" fmla="val 6384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088" name="Pentagon 217087"/>
            <p:cNvSpPr/>
            <p:nvPr/>
          </p:nvSpPr>
          <p:spPr>
            <a:xfrm>
              <a:off x="920677" y="3232969"/>
              <a:ext cx="6206381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20677" y="3630628"/>
              <a:ext cx="609721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SỐ ĐÃ HỌC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899877" y="6046802"/>
            <a:ext cx="10465437" cy="7058065"/>
            <a:chOff x="899877" y="6046802"/>
            <a:chExt cx="10465437" cy="7058065"/>
          </a:xfrm>
        </p:grpSpPr>
        <p:sp>
          <p:nvSpPr>
            <p:cNvPr id="49" name="Rounded Rectangle 48"/>
            <p:cNvSpPr/>
            <p:nvPr/>
          </p:nvSpPr>
          <p:spPr>
            <a:xfrm>
              <a:off x="8021167" y="8619431"/>
              <a:ext cx="3332633" cy="1066800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989068" y="11038141"/>
              <a:ext cx="3376246" cy="2066726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989068" y="6046802"/>
              <a:ext cx="3364731" cy="2046860"/>
            </a:xfrm>
            <a:prstGeom prst="roundRect">
              <a:avLst>
                <a:gd name="adj" fmla="val 95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Pentagon 45"/>
            <p:cNvSpPr/>
            <p:nvPr/>
          </p:nvSpPr>
          <p:spPr>
            <a:xfrm>
              <a:off x="899877" y="8277668"/>
              <a:ext cx="6848611" cy="2648831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0662" y="8940364"/>
              <a:ext cx="652015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CON THƯỜNG DÙNG CỦA R</a:t>
              </a:r>
            </a:p>
          </p:txBody>
        </p:sp>
      </p:grpSp>
      <p:grpSp>
        <p:nvGrpSpPr>
          <p:cNvPr id="57" name="Group 87"/>
          <p:cNvGrpSpPr/>
          <p:nvPr/>
        </p:nvGrpSpPr>
        <p:grpSpPr>
          <a:xfrm>
            <a:off x="7913634" y="2548665"/>
            <a:ext cx="7700172" cy="861774"/>
            <a:chOff x="644526" y="2766774"/>
            <a:chExt cx="10253661" cy="861774"/>
          </a:xfrm>
        </p:grpSpPr>
        <p:sp>
          <p:nvSpPr>
            <p:cNvPr id="58" name="TextBox 88"/>
            <p:cNvSpPr txBox="1"/>
            <p:nvPr/>
          </p:nvSpPr>
          <p:spPr>
            <a:xfrm>
              <a:off x="1906586" y="2766774"/>
              <a:ext cx="89916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nhiên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</a:t>
              </a:r>
            </a:p>
          </p:txBody>
        </p:sp>
        <p:sp>
          <p:nvSpPr>
            <p:cNvPr id="59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90"/>
            <p:cNvSpPr txBox="1"/>
            <p:nvPr/>
          </p:nvSpPr>
          <p:spPr>
            <a:xfrm>
              <a:off x="882068" y="2795826"/>
              <a:ext cx="763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61" name="Group 91"/>
          <p:cNvGrpSpPr/>
          <p:nvPr/>
        </p:nvGrpSpPr>
        <p:grpSpPr>
          <a:xfrm>
            <a:off x="7989067" y="3742631"/>
            <a:ext cx="7624739" cy="861774"/>
            <a:chOff x="644526" y="2766774"/>
            <a:chExt cx="10253661" cy="861774"/>
          </a:xfrm>
        </p:grpSpPr>
        <p:sp>
          <p:nvSpPr>
            <p:cNvPr id="62" name="TextBox 92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Z</a:t>
              </a:r>
            </a:p>
          </p:txBody>
        </p:sp>
        <p:sp>
          <p:nvSpPr>
            <p:cNvPr id="63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94"/>
            <p:cNvSpPr txBox="1"/>
            <p:nvPr/>
          </p:nvSpPr>
          <p:spPr>
            <a:xfrm>
              <a:off x="919088" y="2795826"/>
              <a:ext cx="6899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65" name="Group 95"/>
          <p:cNvGrpSpPr/>
          <p:nvPr/>
        </p:nvGrpSpPr>
        <p:grpSpPr>
          <a:xfrm>
            <a:off x="15750542" y="2620318"/>
            <a:ext cx="7097410" cy="861774"/>
            <a:chOff x="644526" y="2766774"/>
            <a:chExt cx="10253661" cy="861774"/>
          </a:xfrm>
        </p:grpSpPr>
        <p:sp>
          <p:nvSpPr>
            <p:cNvPr id="66" name="TextBox 9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tỉ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98"/>
            <p:cNvSpPr txBox="1"/>
            <p:nvPr/>
          </p:nvSpPr>
          <p:spPr>
            <a:xfrm>
              <a:off x="888474" y="2795826"/>
              <a:ext cx="7511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9" name="Group 95"/>
          <p:cNvGrpSpPr/>
          <p:nvPr/>
        </p:nvGrpSpPr>
        <p:grpSpPr>
          <a:xfrm>
            <a:off x="15750542" y="3866545"/>
            <a:ext cx="9906000" cy="861774"/>
            <a:chOff x="644526" y="2766774"/>
            <a:chExt cx="10253661" cy="861774"/>
          </a:xfrm>
        </p:grpSpPr>
        <p:sp>
          <p:nvSpPr>
            <p:cNvPr id="70" name="TextBox 9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thực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R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TextBox 98"/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6" name="Hộp_Văn_Bản 35"/>
          <p:cNvSpPr txBox="1"/>
          <p:nvPr/>
        </p:nvSpPr>
        <p:spPr>
          <a:xfrm>
            <a:off x="8155850" y="6512057"/>
            <a:ext cx="3197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43" name="Đường kết nối Mũi tên Thẳng 42"/>
          <p:cNvCxnSpPr/>
          <p:nvPr/>
        </p:nvCxnSpPr>
        <p:spPr>
          <a:xfrm>
            <a:off x="11353800" y="6656497"/>
            <a:ext cx="2590800" cy="38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kết nối Mũi tên Thẳng 49"/>
          <p:cNvCxnSpPr/>
          <p:nvPr/>
        </p:nvCxnSpPr>
        <p:spPr>
          <a:xfrm>
            <a:off x="11353800" y="6686393"/>
            <a:ext cx="2590800" cy="1407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Đường kết nối Mũi tên Thẳng 55"/>
          <p:cNvCxnSpPr/>
          <p:nvPr/>
        </p:nvCxnSpPr>
        <p:spPr>
          <a:xfrm flipV="1">
            <a:off x="11353800" y="6046802"/>
            <a:ext cx="2209800" cy="639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101" name="Hình chữ nhật 217100"/>
              <p:cNvSpPr/>
              <p:nvPr/>
            </p:nvSpPr>
            <p:spPr>
              <a:xfrm>
                <a:off x="14110868" y="5649257"/>
                <a:ext cx="7018781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01" name="Hình chữ nhật 217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5649257"/>
                <a:ext cx="7018781" cy="774571"/>
              </a:xfrm>
              <a:prstGeom prst="rect">
                <a:avLst/>
              </a:prstGeom>
              <a:blipFill rotWithShape="1">
                <a:blip r:embed="rId2"/>
                <a:stretch>
                  <a:fillRect t="-15748" r="-2606" b="-36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3" name="Hình chữ nhật 217102"/>
              <p:cNvSpPr/>
              <p:nvPr/>
            </p:nvSpPr>
            <p:spPr>
              <a:xfrm>
                <a:off x="14110868" y="6747833"/>
                <a:ext cx="64857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;+∞)=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03" name="Hình chữ nhật 217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6747833"/>
                <a:ext cx="6485750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667" r="-3008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5" name="Hình chữ nhật 217104"/>
              <p:cNvSpPr/>
              <p:nvPr/>
            </p:nvSpPr>
            <p:spPr>
              <a:xfrm>
                <a:off x="14110868" y="7753050"/>
                <a:ext cx="64681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05" name="Hình chữ nhật 217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7753050"/>
                <a:ext cx="6468117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667" r="-301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106" name="Hình chữ nhật 217105"/>
          <p:cNvSpPr/>
          <p:nvPr/>
        </p:nvSpPr>
        <p:spPr>
          <a:xfrm>
            <a:off x="8155850" y="11318881"/>
            <a:ext cx="32774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17107" name="Hình chữ nhật 217106"/>
          <p:cNvSpPr/>
          <p:nvPr/>
        </p:nvSpPr>
        <p:spPr>
          <a:xfrm>
            <a:off x="8132144" y="8688190"/>
            <a:ext cx="3221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3" name="Đường kết nối Mũi tên Thẳng 92"/>
          <p:cNvCxnSpPr/>
          <p:nvPr/>
        </p:nvCxnSpPr>
        <p:spPr>
          <a:xfrm>
            <a:off x="11353800" y="11658317"/>
            <a:ext cx="2590800" cy="38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Đường kết nối Mũi tên Thẳng 93"/>
          <p:cNvCxnSpPr/>
          <p:nvPr/>
        </p:nvCxnSpPr>
        <p:spPr>
          <a:xfrm>
            <a:off x="11353800" y="11688213"/>
            <a:ext cx="2590800" cy="1407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Đường kết nối Mũi tên Thẳng 94"/>
          <p:cNvCxnSpPr/>
          <p:nvPr/>
        </p:nvCxnSpPr>
        <p:spPr>
          <a:xfrm flipV="1">
            <a:off x="11353800" y="11153421"/>
            <a:ext cx="2590800" cy="53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109" name="Hình chữ nhật 217108"/>
              <p:cNvSpPr/>
              <p:nvPr/>
            </p:nvSpPr>
            <p:spPr>
              <a:xfrm>
                <a:off x="14110868" y="8758267"/>
                <a:ext cx="69345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09" name="Hình chữ nhật 217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8758267"/>
                <a:ext cx="6934591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r="-2814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111" name="Đường kết nối Mũi tên Thẳng 217110"/>
          <p:cNvCxnSpPr>
            <a:endCxn id="217109" idx="1"/>
          </p:cNvCxnSpPr>
          <p:nvPr/>
        </p:nvCxnSpPr>
        <p:spPr>
          <a:xfrm flipV="1">
            <a:off x="11353800" y="9142988"/>
            <a:ext cx="2757068" cy="8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116" name="Đường kết nối Mũi tên Thẳng 217115"/>
          <p:cNvCxnSpPr/>
          <p:nvPr/>
        </p:nvCxnSpPr>
        <p:spPr>
          <a:xfrm flipV="1">
            <a:off x="11433332" y="10263803"/>
            <a:ext cx="2511268" cy="139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118" name="Hình chữ nhật 217117"/>
              <p:cNvSpPr/>
              <p:nvPr/>
            </p:nvSpPr>
            <p:spPr>
              <a:xfrm>
                <a:off x="14110868" y="9763484"/>
                <a:ext cx="6971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7118" name="Hình chữ nhật 217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9763484"/>
                <a:ext cx="6971203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280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ình chữ nhật 72"/>
              <p:cNvSpPr/>
              <p:nvPr/>
            </p:nvSpPr>
            <p:spPr>
              <a:xfrm>
                <a:off x="14110868" y="12779136"/>
                <a:ext cx="69788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Hình chữ nhậ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12779136"/>
                <a:ext cx="6978820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ình chữ nhật 73"/>
              <p:cNvSpPr/>
              <p:nvPr/>
            </p:nvSpPr>
            <p:spPr>
              <a:xfrm>
                <a:off x="14110868" y="10768701"/>
                <a:ext cx="6971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Hình chữ nhật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10768701"/>
                <a:ext cx="6971203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280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Hình chữ nhật 74"/>
              <p:cNvSpPr/>
              <p:nvPr/>
            </p:nvSpPr>
            <p:spPr>
              <a:xfrm>
                <a:off x="14110868" y="11773918"/>
                <a:ext cx="64493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Hình chữ nhật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68" y="11773918"/>
                <a:ext cx="6449394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535" r="-302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17101" grpId="0"/>
      <p:bldP spid="217103" grpId="0"/>
      <p:bldP spid="217105" grpId="0"/>
      <p:bldP spid="217106" grpId="0"/>
      <p:bldP spid="217107" grpId="0"/>
      <p:bldP spid="217109" grpId="0"/>
      <p:bldP spid="217118" grpId="0"/>
      <p:bldP spid="73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524000" y="2819400"/>
            <a:ext cx="2186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tên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_Văn_Bản 4"/>
              <p:cNvSpPr txBox="1"/>
              <p:nvPr/>
            </p:nvSpPr>
            <p:spPr>
              <a:xfrm>
                <a:off x="1524000" y="5069804"/>
                <a:ext cx="22555199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nhiên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nguyên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vô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Hộp_Văn_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069804"/>
                <a:ext cx="22555199" cy="1993366"/>
              </a:xfrm>
              <a:prstGeom prst="rect">
                <a:avLst/>
              </a:prstGeom>
              <a:blipFill rotWithShape="1">
                <a:blip r:embed="rId2"/>
                <a:stretch>
                  <a:fillRect l="-1081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0"/>
            <a:ext cx="93726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36371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02832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HỢP SỐ ĐÃ HỌC</a:t>
              </a:r>
            </a:p>
          </p:txBody>
        </p:sp>
      </p:grpSp>
      <p:grpSp>
        <p:nvGrpSpPr>
          <p:cNvPr id="41" name="Group 5"/>
          <p:cNvGrpSpPr/>
          <p:nvPr/>
        </p:nvGrpSpPr>
        <p:grpSpPr>
          <a:xfrm>
            <a:off x="689985" y="2980768"/>
            <a:ext cx="21727140" cy="4354829"/>
            <a:chOff x="1120323" y="11008234"/>
            <a:chExt cx="21729655" cy="2351017"/>
          </a:xfrm>
        </p:grpSpPr>
        <p:sp>
          <p:nvSpPr>
            <p:cNvPr id="42" name="Rounded Rectangle 6"/>
            <p:cNvSpPr/>
            <p:nvPr/>
          </p:nvSpPr>
          <p:spPr>
            <a:xfrm>
              <a:off x="1323892" y="11370896"/>
              <a:ext cx="21526086" cy="1988355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20323" y="11008234"/>
              <a:ext cx="7816162" cy="936756"/>
              <a:chOff x="1120323" y="11008234"/>
              <a:chExt cx="7816162" cy="936756"/>
            </a:xfrm>
          </p:grpSpPr>
          <p:sp>
            <p:nvSpPr>
              <p:cNvPr id="50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5400000">
                <a:off x="4660629" y="7495197"/>
                <a:ext cx="762819" cy="778889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10"/>
              <p:cNvSpPr txBox="1"/>
              <p:nvPr/>
            </p:nvSpPr>
            <p:spPr>
              <a:xfrm>
                <a:off x="1217386" y="11106172"/>
                <a:ext cx="7442323" cy="432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1314758" y="4715938"/>
                <a:ext cx="924608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ℕ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;...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;...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58" y="4715938"/>
                <a:ext cx="9246085" cy="21236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5"/>
          <p:cNvGrpSpPr/>
          <p:nvPr/>
        </p:nvGrpSpPr>
        <p:grpSpPr>
          <a:xfrm>
            <a:off x="717251" y="8310421"/>
            <a:ext cx="21727140" cy="4262583"/>
            <a:chOff x="1120323" y="11008234"/>
            <a:chExt cx="21729655" cy="2622237"/>
          </a:xfrm>
        </p:grpSpPr>
        <p:sp>
          <p:nvSpPr>
            <p:cNvPr id="66" name="Rounded Rectangle 6"/>
            <p:cNvSpPr/>
            <p:nvPr/>
          </p:nvSpPr>
          <p:spPr>
            <a:xfrm>
              <a:off x="1323892" y="11370896"/>
              <a:ext cx="21526086" cy="2259575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2"/>
            <p:cNvGrpSpPr/>
            <p:nvPr/>
          </p:nvGrpSpPr>
          <p:grpSpPr>
            <a:xfrm>
              <a:off x="1120323" y="11008234"/>
              <a:ext cx="7816162" cy="936756"/>
              <a:chOff x="1120323" y="11008234"/>
              <a:chExt cx="7816162" cy="936756"/>
            </a:xfrm>
          </p:grpSpPr>
          <p:sp>
            <p:nvSpPr>
              <p:cNvPr id="68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 rot="5400000">
                <a:off x="4660629" y="7495197"/>
                <a:ext cx="762819" cy="778889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10"/>
              <p:cNvSpPr txBox="1"/>
              <p:nvPr/>
            </p:nvSpPr>
            <p:spPr>
              <a:xfrm>
                <a:off x="1217386" y="11075633"/>
                <a:ext cx="7221082" cy="49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Z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_Văn_Bản 12"/>
              <p:cNvSpPr txBox="1"/>
              <p:nvPr/>
            </p:nvSpPr>
            <p:spPr>
              <a:xfrm>
                <a:off x="1314758" y="9833165"/>
                <a:ext cx="10058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...,−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,−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,−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,...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ℕ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∪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á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𝐬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ố 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𝐧𝐠𝐮𝐲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ê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𝐧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â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𝐦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}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ộp_Văn_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58" y="9833165"/>
                <a:ext cx="10058400" cy="21236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TẬP HỢP SỐ ĐÃ HỌC</a:t>
              </a:r>
            </a:p>
          </p:txBody>
        </p:sp>
      </p:grpSp>
      <p:grpSp>
        <p:nvGrpSpPr>
          <p:cNvPr id="53" name="Group 5"/>
          <p:cNvGrpSpPr/>
          <p:nvPr/>
        </p:nvGrpSpPr>
        <p:grpSpPr>
          <a:xfrm>
            <a:off x="1084132" y="8934011"/>
            <a:ext cx="21727140" cy="4400990"/>
            <a:chOff x="1120323" y="11008234"/>
            <a:chExt cx="21729655" cy="2707382"/>
          </a:xfrm>
        </p:grpSpPr>
        <p:sp>
          <p:nvSpPr>
            <p:cNvPr id="54" name="Rounded Rectangle 6"/>
            <p:cNvSpPr/>
            <p:nvPr/>
          </p:nvSpPr>
          <p:spPr>
            <a:xfrm>
              <a:off x="1323892" y="11370896"/>
              <a:ext cx="21526086" cy="2344720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2"/>
            <p:cNvGrpSpPr/>
            <p:nvPr/>
          </p:nvGrpSpPr>
          <p:grpSpPr>
            <a:xfrm>
              <a:off x="1120323" y="11008234"/>
              <a:ext cx="7816162" cy="936756"/>
              <a:chOff x="1120323" y="11008234"/>
              <a:chExt cx="7816162" cy="936756"/>
            </a:xfrm>
          </p:grpSpPr>
          <p:sp>
            <p:nvSpPr>
              <p:cNvPr id="56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5400000">
                <a:off x="4660629" y="7495197"/>
                <a:ext cx="762819" cy="778889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10"/>
              <p:cNvSpPr txBox="1"/>
              <p:nvPr/>
            </p:nvSpPr>
            <p:spPr>
              <a:xfrm>
                <a:off x="1217386" y="11113903"/>
                <a:ext cx="6267185" cy="49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</a:t>
                </a:r>
              </a:p>
            </p:txBody>
          </p:sp>
        </p:grpSp>
      </p:grpSp>
      <p:grpSp>
        <p:nvGrpSpPr>
          <p:cNvPr id="59" name="Group 5"/>
          <p:cNvGrpSpPr/>
          <p:nvPr/>
        </p:nvGrpSpPr>
        <p:grpSpPr>
          <a:xfrm>
            <a:off x="806289" y="3032745"/>
            <a:ext cx="21727140" cy="4815851"/>
            <a:chOff x="1120323" y="11008234"/>
            <a:chExt cx="21729655" cy="2962595"/>
          </a:xfrm>
        </p:grpSpPr>
        <p:sp>
          <p:nvSpPr>
            <p:cNvPr id="60" name="Rounded Rectangle 6"/>
            <p:cNvSpPr/>
            <p:nvPr/>
          </p:nvSpPr>
          <p:spPr>
            <a:xfrm>
              <a:off x="1323892" y="11370896"/>
              <a:ext cx="21526086" cy="259993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1" name="Group 2"/>
            <p:cNvGrpSpPr/>
            <p:nvPr/>
          </p:nvGrpSpPr>
          <p:grpSpPr>
            <a:xfrm>
              <a:off x="1120323" y="11008234"/>
              <a:ext cx="7816162" cy="936756"/>
              <a:chOff x="1120323" y="11008234"/>
              <a:chExt cx="7816162" cy="936756"/>
            </a:xfrm>
          </p:grpSpPr>
          <p:sp>
            <p:nvSpPr>
              <p:cNvPr id="62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5400000">
                <a:off x="4660629" y="7495197"/>
                <a:ext cx="762819" cy="778889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10"/>
              <p:cNvSpPr txBox="1"/>
              <p:nvPr/>
            </p:nvSpPr>
            <p:spPr>
              <a:xfrm>
                <a:off x="1217386" y="11087861"/>
                <a:ext cx="6711268" cy="49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hữu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_Văn_Bản 13"/>
              <p:cNvSpPr txBox="1"/>
              <p:nvPr/>
            </p:nvSpPr>
            <p:spPr>
              <a:xfrm>
                <a:off x="1147668" y="4038600"/>
                <a:ext cx="21255193" cy="3634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400" b="1" dirty="0"/>
                  <a:t>		</a:t>
                </a:r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ℚ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den>
                        </m:f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ℤ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hữu tỉ được biểu diễn dưới dạng số thập phân hữu hạn, hoặc vô hạn tuần hoàn.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ộp_Văn_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8" y="4038600"/>
                <a:ext cx="21255193" cy="3634585"/>
              </a:xfrm>
              <a:prstGeom prst="rect">
                <a:avLst/>
              </a:prstGeom>
              <a:blipFill rotWithShape="1">
                <a:blip r:embed="rId3"/>
                <a:stretch>
                  <a:fillRect l="-1147" b="-3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1365165" y="10390521"/>
                <a:ext cx="2103769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400" b="1" dirty="0"/>
                  <a:t>        </a:t>
                </a:r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ℚ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số thực được biểu diễn bởi 1 điểm trên trục số và ngược lại.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65" y="10390521"/>
                <a:ext cx="21037696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188" b="-6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1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05553" y="8302710"/>
            <a:ext cx="21727140" cy="5154483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2368230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572056"/>
            <a:ext cx="19201131" cy="817374"/>
            <a:chOff x="166070" y="1892299"/>
            <a:chExt cx="19204605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CON THƯỜNG DÙNG CỦA R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6692" y="2663709"/>
            <a:ext cx="21727140" cy="5493833"/>
            <a:chOff x="1120323" y="10988402"/>
            <a:chExt cx="21729655" cy="5494470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5"/>
              <a:ext cx="21526086" cy="5111977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206698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2261986" y="3639475"/>
                <a:ext cx="7391400" cy="862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3639475"/>
                <a:ext cx="7391400" cy="862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_Văn_Bản 15"/>
              <p:cNvSpPr txBox="1"/>
              <p:nvPr/>
            </p:nvSpPr>
            <p:spPr>
              <a:xfrm>
                <a:off x="2261986" y="5144514"/>
                <a:ext cx="6996934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;+∞)=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Hộp_Văn_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5144514"/>
                <a:ext cx="6996934" cy="862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_Văn_Bản 19"/>
              <p:cNvSpPr txBox="1"/>
              <p:nvPr/>
            </p:nvSpPr>
            <p:spPr>
              <a:xfrm>
                <a:off x="2261986" y="6692621"/>
                <a:ext cx="7391400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(−∞;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Hộp_Văn_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6692621"/>
                <a:ext cx="7391400" cy="862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Nhóm 124"/>
          <p:cNvGrpSpPr/>
          <p:nvPr/>
        </p:nvGrpSpPr>
        <p:grpSpPr>
          <a:xfrm>
            <a:off x="11870895" y="3657600"/>
            <a:ext cx="8550705" cy="914400"/>
            <a:chOff x="11870895" y="3657600"/>
            <a:chExt cx="8550705" cy="914400"/>
          </a:xfrm>
        </p:grpSpPr>
        <p:cxnSp>
          <p:nvCxnSpPr>
            <p:cNvPr id="32" name="Đường kết nối Mũi tên Thẳng 31"/>
            <p:cNvCxnSpPr/>
            <p:nvPr/>
          </p:nvCxnSpPr>
          <p:spPr>
            <a:xfrm flipV="1">
              <a:off x="11870895" y="4038600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Ngoặc ôm kép 34"/>
            <p:cNvSpPr/>
            <p:nvPr/>
          </p:nvSpPr>
          <p:spPr>
            <a:xfrm>
              <a:off x="14832592" y="3657600"/>
              <a:ext cx="1931408" cy="914400"/>
            </a:xfrm>
            <a:prstGeom prst="bracketPai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6" name="Nhóm 45"/>
          <p:cNvGrpSpPr/>
          <p:nvPr/>
        </p:nvGrpSpPr>
        <p:grpSpPr>
          <a:xfrm>
            <a:off x="17054752" y="10766375"/>
            <a:ext cx="2514600" cy="489475"/>
            <a:chOff x="17297400" y="3810000"/>
            <a:chExt cx="2514600" cy="489475"/>
          </a:xfrm>
        </p:grpSpPr>
        <p:cxnSp>
          <p:nvCxnSpPr>
            <p:cNvPr id="88" name="Đường kết nối Thẳng 8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Đường kết nối Thẳng 8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kết nối Thẳng 9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Đường kết nối Thẳng 9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kết nối Thẳng 9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Hộp_Văn_Bản 38"/>
          <p:cNvSpPr txBox="1"/>
          <p:nvPr/>
        </p:nvSpPr>
        <p:spPr>
          <a:xfrm>
            <a:off x="14515785" y="4469572"/>
            <a:ext cx="63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40" name="Hộp_Văn_Bản 39"/>
          <p:cNvSpPr txBox="1"/>
          <p:nvPr/>
        </p:nvSpPr>
        <p:spPr>
          <a:xfrm>
            <a:off x="16687800" y="448835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09" name="Nhóm 108"/>
          <p:cNvGrpSpPr/>
          <p:nvPr/>
        </p:nvGrpSpPr>
        <p:grpSpPr>
          <a:xfrm>
            <a:off x="12137069" y="10766375"/>
            <a:ext cx="2514600" cy="489475"/>
            <a:chOff x="17297400" y="3810000"/>
            <a:chExt cx="2514600" cy="489475"/>
          </a:xfrm>
        </p:grpSpPr>
        <p:cxnSp>
          <p:nvCxnSpPr>
            <p:cNvPr id="110" name="Đường kết nối Thẳng 109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Đường kết nối Thẳng 110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Đường kết nối Thẳng 111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Đường kết nối Thẳng 112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Đường kết nối Thẳng 113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Nhóm 168"/>
          <p:cNvGrpSpPr/>
          <p:nvPr/>
        </p:nvGrpSpPr>
        <p:grpSpPr>
          <a:xfrm>
            <a:off x="11967947" y="5257378"/>
            <a:ext cx="8550705" cy="1604342"/>
            <a:chOff x="11967947" y="5257378"/>
            <a:chExt cx="8550705" cy="1604342"/>
          </a:xfrm>
        </p:grpSpPr>
        <p:cxnSp>
          <p:nvCxnSpPr>
            <p:cNvPr id="115" name="Đường kết nối Mũi tên Thẳng 114"/>
            <p:cNvCxnSpPr/>
            <p:nvPr/>
          </p:nvCxnSpPr>
          <p:spPr>
            <a:xfrm>
              <a:off x="11967947" y="5773973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Ngoặc ôm Trái 121"/>
            <p:cNvSpPr/>
            <p:nvPr/>
          </p:nvSpPr>
          <p:spPr>
            <a:xfrm>
              <a:off x="14859000" y="5257378"/>
              <a:ext cx="231901" cy="1219622"/>
            </a:xfrm>
            <a:prstGeom prst="leftBracket">
              <a:avLst>
                <a:gd name="adj" fmla="val 67350"/>
              </a:avLst>
            </a:prstGeom>
            <a:ln w="57150">
              <a:solidFill>
                <a:srgbClr val="24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3" name="Hộp_Văn_Bản 122"/>
            <p:cNvSpPr txBox="1"/>
            <p:nvPr/>
          </p:nvSpPr>
          <p:spPr>
            <a:xfrm>
              <a:off x="14453986" y="6092279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126" name="Nhóm 125"/>
          <p:cNvGrpSpPr/>
          <p:nvPr/>
        </p:nvGrpSpPr>
        <p:grpSpPr>
          <a:xfrm>
            <a:off x="12115800" y="5562600"/>
            <a:ext cx="2514600" cy="489475"/>
            <a:chOff x="17297400" y="3810000"/>
            <a:chExt cx="2514600" cy="489475"/>
          </a:xfrm>
        </p:grpSpPr>
        <p:cxnSp>
          <p:nvCxnSpPr>
            <p:cNvPr id="127" name="Đường kết nối Thẳng 12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Đường kết nối Thẳng 12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Đường kết nối Thẳng 13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Nhóm 169"/>
          <p:cNvGrpSpPr/>
          <p:nvPr/>
        </p:nvGrpSpPr>
        <p:grpSpPr>
          <a:xfrm>
            <a:off x="11913518" y="6553200"/>
            <a:ext cx="8550705" cy="1604342"/>
            <a:chOff x="11913518" y="6553200"/>
            <a:chExt cx="8550705" cy="1604342"/>
          </a:xfrm>
        </p:grpSpPr>
        <p:cxnSp>
          <p:nvCxnSpPr>
            <p:cNvPr id="132" name="Đường kết nối Mũi tên Thẳng 131"/>
            <p:cNvCxnSpPr/>
            <p:nvPr/>
          </p:nvCxnSpPr>
          <p:spPr>
            <a:xfrm>
              <a:off x="11913518" y="7239422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Ngoặc ôm Trái 132"/>
            <p:cNvSpPr/>
            <p:nvPr/>
          </p:nvSpPr>
          <p:spPr>
            <a:xfrm flipH="1">
              <a:off x="16611600" y="6553200"/>
              <a:ext cx="228600" cy="1219622"/>
            </a:xfrm>
            <a:prstGeom prst="leftBracket">
              <a:avLst>
                <a:gd name="adj" fmla="val 67350"/>
              </a:avLst>
            </a:prstGeom>
            <a:ln w="57150">
              <a:solidFill>
                <a:srgbClr val="24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Hộp_Văn_Bản 134"/>
            <p:cNvSpPr txBox="1"/>
            <p:nvPr/>
          </p:nvSpPr>
          <p:spPr>
            <a:xfrm>
              <a:off x="16818429" y="7388101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37" name="Nhóm 136"/>
          <p:cNvGrpSpPr/>
          <p:nvPr/>
        </p:nvGrpSpPr>
        <p:grpSpPr>
          <a:xfrm>
            <a:off x="17210653" y="6994684"/>
            <a:ext cx="2514600" cy="489475"/>
            <a:chOff x="17297400" y="3810000"/>
            <a:chExt cx="2514600" cy="489475"/>
          </a:xfrm>
        </p:grpSpPr>
        <p:cxnSp>
          <p:nvCxnSpPr>
            <p:cNvPr id="138" name="Đường kết nối Thẳng 13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Đường kết nối Thẳng 13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Đường kết nối Thẳng 13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Đường kết nối Thẳng 140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Đường kết nối Thẳng 141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Hình chữ nhật 145"/>
              <p:cNvSpPr/>
              <p:nvPr/>
            </p:nvSpPr>
            <p:spPr>
              <a:xfrm>
                <a:off x="2261986" y="10317123"/>
                <a:ext cx="6854441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6" name="Hình chữ nhật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10317123"/>
                <a:ext cx="6854441" cy="8628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Nhóm 154"/>
          <p:cNvGrpSpPr/>
          <p:nvPr/>
        </p:nvGrpSpPr>
        <p:grpSpPr>
          <a:xfrm>
            <a:off x="11870895" y="10591800"/>
            <a:ext cx="8550705" cy="1897053"/>
            <a:chOff x="10874046" y="10591800"/>
            <a:chExt cx="8550705" cy="1897053"/>
          </a:xfrm>
        </p:grpSpPr>
        <p:cxnSp>
          <p:nvCxnSpPr>
            <p:cNvPr id="148" name="Đường kết nối Mũi tên Thẳng 147"/>
            <p:cNvCxnSpPr/>
            <p:nvPr/>
          </p:nvCxnSpPr>
          <p:spPr>
            <a:xfrm flipV="1">
              <a:off x="10874046" y="10994976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Ngoặc ôm Trái 150"/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2" name="Ngoặc ôm Trái 151"/>
            <p:cNvSpPr/>
            <p:nvPr/>
          </p:nvSpPr>
          <p:spPr>
            <a:xfrm flipH="1">
              <a:off x="156210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3" name="Hộp_Văn_Bản 152"/>
            <p:cNvSpPr txBox="1"/>
            <p:nvPr/>
          </p:nvSpPr>
          <p:spPr>
            <a:xfrm>
              <a:off x="13691986" y="11651159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54" name="Hộp_Văn_Bản 153"/>
            <p:cNvSpPr txBox="1"/>
            <p:nvPr/>
          </p:nvSpPr>
          <p:spPr>
            <a:xfrm>
              <a:off x="15468600" y="117348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/>
                <a:t>b</a:t>
              </a:r>
            </a:p>
          </p:txBody>
        </p:sp>
      </p:grpSp>
      <p:grpSp>
        <p:nvGrpSpPr>
          <p:cNvPr id="157" name="Nhóm 156"/>
          <p:cNvGrpSpPr/>
          <p:nvPr/>
        </p:nvGrpSpPr>
        <p:grpSpPr>
          <a:xfrm>
            <a:off x="12115800" y="3826137"/>
            <a:ext cx="2514600" cy="489475"/>
            <a:chOff x="17297400" y="3810000"/>
            <a:chExt cx="2514600" cy="489475"/>
          </a:xfrm>
        </p:grpSpPr>
        <p:cxnSp>
          <p:nvCxnSpPr>
            <p:cNvPr id="158" name="Đường kết nối Thẳng 15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Đường kết nối Thẳng 15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Đường kết nối Thẳng 15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Đường kết nối Thẳng 160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Đường kết nối Thẳng 161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Nhóm 162"/>
          <p:cNvGrpSpPr/>
          <p:nvPr/>
        </p:nvGrpSpPr>
        <p:grpSpPr>
          <a:xfrm>
            <a:off x="17145000" y="3809999"/>
            <a:ext cx="2514600" cy="489475"/>
            <a:chOff x="17297400" y="3810000"/>
            <a:chExt cx="2514600" cy="489475"/>
          </a:xfrm>
        </p:grpSpPr>
        <p:cxnSp>
          <p:nvCxnSpPr>
            <p:cNvPr id="164" name="Đường kết nối Thẳng 163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Đường kết nối Thẳng 164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Đường kết nối Thẳng 165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Đường kết nối Thẳng 166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Đường kết nối Thẳng 167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39" grpId="0"/>
      <p:bldP spid="40" grpId="0"/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17374"/>
            <a:chOff x="166070" y="1892299"/>
            <a:chExt cx="19204605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CON THƯỜNG DÙNG CỦA R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6439" y="2368793"/>
            <a:ext cx="21638759" cy="10585207"/>
            <a:chOff x="1120323" y="11008235"/>
            <a:chExt cx="21641264" cy="10586433"/>
          </a:xfrm>
        </p:grpSpPr>
        <p:sp>
          <p:nvSpPr>
            <p:cNvPr id="7" name="Rounded Rectangle 6"/>
            <p:cNvSpPr/>
            <p:nvPr/>
          </p:nvSpPr>
          <p:spPr>
            <a:xfrm>
              <a:off x="1235501" y="11148016"/>
              <a:ext cx="21526086" cy="1044665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1008235"/>
              <a:ext cx="5728211" cy="1130792"/>
              <a:chOff x="1120323" y="11008235"/>
              <a:chExt cx="5728211" cy="1130792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1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318344" y="8837486"/>
                <a:ext cx="1130792" cy="5472290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62796" y="11175458"/>
                <a:ext cx="5585738" cy="76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p:grpSp>
      </p:grpSp>
      <p:grpSp>
        <p:nvGrpSpPr>
          <p:cNvPr id="46" name="Nhóm 45"/>
          <p:cNvGrpSpPr/>
          <p:nvPr/>
        </p:nvGrpSpPr>
        <p:grpSpPr>
          <a:xfrm>
            <a:off x="17145000" y="10766375"/>
            <a:ext cx="2514600" cy="489475"/>
            <a:chOff x="17297400" y="3810000"/>
            <a:chExt cx="2514600" cy="489475"/>
          </a:xfrm>
        </p:grpSpPr>
        <p:cxnSp>
          <p:nvCxnSpPr>
            <p:cNvPr id="88" name="Đường kết nối Thẳng 8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Đường kết nối Thẳng 8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kết nối Thẳng 9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Đường kết nối Thẳng 9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kết nối Thẳng 9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Nhóm 125"/>
          <p:cNvGrpSpPr/>
          <p:nvPr/>
        </p:nvGrpSpPr>
        <p:grpSpPr>
          <a:xfrm>
            <a:off x="12077626" y="6287515"/>
            <a:ext cx="2514600" cy="489475"/>
            <a:chOff x="17297400" y="3810000"/>
            <a:chExt cx="2514600" cy="489475"/>
          </a:xfrm>
        </p:grpSpPr>
        <p:cxnSp>
          <p:nvCxnSpPr>
            <p:cNvPr id="127" name="Đường kết nối Thẳng 12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Đường kết nối Thẳng 12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Đường kết nối Thẳng 13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Nhóm 136"/>
          <p:cNvGrpSpPr/>
          <p:nvPr/>
        </p:nvGrpSpPr>
        <p:grpSpPr>
          <a:xfrm>
            <a:off x="12090460" y="8566084"/>
            <a:ext cx="2514600" cy="489475"/>
            <a:chOff x="17297400" y="3810000"/>
            <a:chExt cx="2514600" cy="489475"/>
          </a:xfrm>
        </p:grpSpPr>
        <p:cxnSp>
          <p:nvCxnSpPr>
            <p:cNvPr id="138" name="Đường kết nối Thẳng 137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Đường kết nối Thẳng 138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Đường kết nối Thẳng 13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Đường kết nối Thẳng 140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Đường kết nối Thẳng 141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Nhóm 24"/>
          <p:cNvGrpSpPr/>
          <p:nvPr/>
        </p:nvGrpSpPr>
        <p:grpSpPr>
          <a:xfrm>
            <a:off x="11606226" y="10585673"/>
            <a:ext cx="8550705" cy="1918568"/>
            <a:chOff x="11606226" y="10585673"/>
            <a:chExt cx="8550705" cy="1918568"/>
          </a:xfrm>
        </p:grpSpPr>
        <p:cxnSp>
          <p:nvCxnSpPr>
            <p:cNvPr id="148" name="Đường kết nối Mũi tên Thẳng 147"/>
            <p:cNvCxnSpPr/>
            <p:nvPr/>
          </p:nvCxnSpPr>
          <p:spPr>
            <a:xfrm flipV="1">
              <a:off x="11606226" y="11067899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Ngoặc ôm Trái 151"/>
            <p:cNvSpPr/>
            <p:nvPr/>
          </p:nvSpPr>
          <p:spPr>
            <a:xfrm flipH="1">
              <a:off x="16609216" y="10585673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Hộp_Văn_Bản 153"/>
            <p:cNvSpPr txBox="1"/>
            <p:nvPr/>
          </p:nvSpPr>
          <p:spPr>
            <a:xfrm>
              <a:off x="16517655" y="11734800"/>
              <a:ext cx="6222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1801503" y="10381503"/>
                <a:ext cx="69548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−∞;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10381503"/>
                <a:ext cx="6954841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_Văn_Bản 66"/>
              <p:cNvSpPr txBox="1"/>
              <p:nvPr/>
            </p:nvSpPr>
            <p:spPr>
              <a:xfrm>
                <a:off x="1801503" y="3903515"/>
                <a:ext cx="77954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Hộp_Văn_Bản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3903515"/>
                <a:ext cx="7795435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/>
              <p:cNvSpPr/>
              <p:nvPr/>
            </p:nvSpPr>
            <p:spPr>
              <a:xfrm>
                <a:off x="1801503" y="6007549"/>
                <a:ext cx="68910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6007549"/>
                <a:ext cx="689105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/>
              <p:cNvSpPr/>
              <p:nvPr/>
            </p:nvSpPr>
            <p:spPr>
              <a:xfrm>
                <a:off x="1801503" y="8286118"/>
                <a:ext cx="6369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;+∞</m:t>
                          </m:r>
                        </m:e>
                      </m:d>
                      <m:r>
                        <a:rPr lang="pt-BR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Hình chữ nhậ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8286118"/>
                <a:ext cx="636924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Nhóm 18"/>
          <p:cNvGrpSpPr/>
          <p:nvPr/>
        </p:nvGrpSpPr>
        <p:grpSpPr>
          <a:xfrm>
            <a:off x="11870895" y="3531486"/>
            <a:ext cx="8550705" cy="1839401"/>
            <a:chOff x="11870895" y="3531486"/>
            <a:chExt cx="8550705" cy="1839401"/>
          </a:xfrm>
        </p:grpSpPr>
        <p:cxnSp>
          <p:nvCxnSpPr>
            <p:cNvPr id="32" name="Đường kết nối Mũi tên Thẳng 31"/>
            <p:cNvCxnSpPr/>
            <p:nvPr/>
          </p:nvCxnSpPr>
          <p:spPr>
            <a:xfrm flipV="1">
              <a:off x="11870895" y="4038600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ộp_Văn_Bản 38"/>
            <p:cNvSpPr txBox="1"/>
            <p:nvPr/>
          </p:nvSpPr>
          <p:spPr>
            <a:xfrm>
              <a:off x="14515785" y="4469572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Hộp_Văn_Bản 39"/>
            <p:cNvSpPr txBox="1"/>
            <p:nvPr/>
          </p:nvSpPr>
          <p:spPr>
            <a:xfrm>
              <a:off x="16383000" y="4601446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0" name="Ngoặc ôm Trái 69"/>
            <p:cNvSpPr/>
            <p:nvPr/>
          </p:nvSpPr>
          <p:spPr>
            <a:xfrm>
              <a:off x="14896061" y="3588649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Ngoặc ôm Trái 70"/>
            <p:cNvSpPr/>
            <p:nvPr/>
          </p:nvSpPr>
          <p:spPr>
            <a:xfrm flipH="1">
              <a:off x="16644257" y="3531486"/>
              <a:ext cx="228600" cy="1069960"/>
            </a:xfrm>
            <a:prstGeom prst="leftBracket">
              <a:avLst>
                <a:gd name="adj" fmla="val 67350"/>
              </a:avLst>
            </a:prstGeom>
            <a:ln w="57150">
              <a:solidFill>
                <a:srgbClr val="24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Nhóm 71"/>
          <p:cNvGrpSpPr/>
          <p:nvPr/>
        </p:nvGrpSpPr>
        <p:grpSpPr>
          <a:xfrm>
            <a:off x="12158373" y="3871240"/>
            <a:ext cx="2514600" cy="489475"/>
            <a:chOff x="17297400" y="3810000"/>
            <a:chExt cx="2514600" cy="489475"/>
          </a:xfrm>
        </p:grpSpPr>
        <p:cxnSp>
          <p:nvCxnSpPr>
            <p:cNvPr id="73" name="Đường kết nối Thẳng 72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Đường kết nối Thẳng 73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kết nối Thẳng 74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kết nối Thẳng 75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Đường kết nối Thẳng 76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Nhóm 77"/>
          <p:cNvGrpSpPr/>
          <p:nvPr/>
        </p:nvGrpSpPr>
        <p:grpSpPr>
          <a:xfrm>
            <a:off x="17235373" y="3809999"/>
            <a:ext cx="2514600" cy="489475"/>
            <a:chOff x="17297400" y="3810000"/>
            <a:chExt cx="2514600" cy="489475"/>
          </a:xfrm>
        </p:grpSpPr>
        <p:cxnSp>
          <p:nvCxnSpPr>
            <p:cNvPr id="79" name="Đường kết nối Thẳng 78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Đường kết nối Thẳng 79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Đường kết nối Thẳng 8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Đường kết nối Thẳng 8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Đường kết nối Thẳng 8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/>
          <p:cNvGrpSpPr/>
          <p:nvPr/>
        </p:nvGrpSpPr>
        <p:grpSpPr>
          <a:xfrm>
            <a:off x="17216653" y="6250410"/>
            <a:ext cx="2514600" cy="489475"/>
            <a:chOff x="17297400" y="3810000"/>
            <a:chExt cx="2514600" cy="489475"/>
          </a:xfrm>
        </p:grpSpPr>
        <p:cxnSp>
          <p:nvCxnSpPr>
            <p:cNvPr id="86" name="Đường kết nối Thẳng 85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Đường kết nối Thẳng 86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Đường kết nối Thẳng 89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Đường kết nối Thẳng 93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Đường kết nối Thẳng 94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Nhóm 23"/>
          <p:cNvGrpSpPr/>
          <p:nvPr/>
        </p:nvGrpSpPr>
        <p:grpSpPr>
          <a:xfrm>
            <a:off x="11902123" y="8331949"/>
            <a:ext cx="8550705" cy="1505292"/>
            <a:chOff x="11902123" y="8331949"/>
            <a:chExt cx="8550705" cy="1505292"/>
          </a:xfrm>
        </p:grpSpPr>
        <p:cxnSp>
          <p:nvCxnSpPr>
            <p:cNvPr id="132" name="Đường kết nối Mũi tên Thẳng 131"/>
            <p:cNvCxnSpPr/>
            <p:nvPr/>
          </p:nvCxnSpPr>
          <p:spPr>
            <a:xfrm>
              <a:off x="11902123" y="8859066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Hộp_Văn_Bản 152"/>
            <p:cNvSpPr txBox="1"/>
            <p:nvPr/>
          </p:nvSpPr>
          <p:spPr>
            <a:xfrm>
              <a:off x="14325600" y="9067800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96" name="Ngoặc ôm Trái 95"/>
            <p:cNvSpPr/>
            <p:nvPr/>
          </p:nvSpPr>
          <p:spPr>
            <a:xfrm>
              <a:off x="14859000" y="8331949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11887200" y="5966217"/>
            <a:ext cx="8550705" cy="1806604"/>
            <a:chOff x="11887200" y="5966217"/>
            <a:chExt cx="8550705" cy="1806604"/>
          </a:xfrm>
        </p:grpSpPr>
        <p:cxnSp>
          <p:nvCxnSpPr>
            <p:cNvPr id="115" name="Đường kết nối Mũi tên Thẳng 114"/>
            <p:cNvCxnSpPr/>
            <p:nvPr/>
          </p:nvCxnSpPr>
          <p:spPr>
            <a:xfrm>
              <a:off x="11887200" y="6532253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Ngoặc ôm Trái 121"/>
            <p:cNvSpPr/>
            <p:nvPr/>
          </p:nvSpPr>
          <p:spPr>
            <a:xfrm>
              <a:off x="14748004" y="5966217"/>
              <a:ext cx="258849" cy="967983"/>
            </a:xfrm>
            <a:prstGeom prst="leftBracket">
              <a:avLst>
                <a:gd name="adj" fmla="val 67350"/>
              </a:avLst>
            </a:prstGeom>
            <a:ln w="57150">
              <a:solidFill>
                <a:srgbClr val="24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Hộp_Văn_Bản 122"/>
            <p:cNvSpPr txBox="1"/>
            <p:nvPr/>
          </p:nvSpPr>
          <p:spPr>
            <a:xfrm>
              <a:off x="14373239" y="6850559"/>
              <a:ext cx="63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4" name="Ngoặc ôm Trái 83"/>
            <p:cNvSpPr/>
            <p:nvPr/>
          </p:nvSpPr>
          <p:spPr>
            <a:xfrm flipH="1">
              <a:off x="16628267" y="5996784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Hộp_Văn_Bản 97"/>
            <p:cNvSpPr txBox="1"/>
            <p:nvPr/>
          </p:nvSpPr>
          <p:spPr>
            <a:xfrm>
              <a:off x="16577696" y="7003380"/>
              <a:ext cx="6222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3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7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301" y="170016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854580" y="6765240"/>
            <a:ext cx="21819676" cy="4235171"/>
            <a:chOff x="1270511" y="5867400"/>
            <a:chExt cx="21819676" cy="549945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2278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99134"/>
              <a:chOff x="1224541" y="6305967"/>
              <a:chExt cx="3568119" cy="9991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999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24176" y="2835961"/>
            <a:ext cx="21910888" cy="3592264"/>
            <a:chOff x="1268078" y="3405486"/>
            <a:chExt cx="21872177" cy="2861266"/>
          </a:xfrm>
        </p:grpSpPr>
        <p:sp>
          <p:nvSpPr>
            <p:cNvPr id="62" name="Rounded Rectangle 61"/>
            <p:cNvSpPr/>
            <p:nvPr/>
          </p:nvSpPr>
          <p:spPr>
            <a:xfrm>
              <a:off x="1298428" y="3581026"/>
              <a:ext cx="21841827" cy="2685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12819" cy="51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4329537" y="5133318"/>
                <a:ext cx="180076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37" y="5133318"/>
                <a:ext cx="18007628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4453103" y="2964280"/>
                <a:ext cx="1825155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các kí hiệu khoảng, nửa khoảng, đoạn để viết tập hợp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03" y="2964280"/>
                <a:ext cx="18251557" cy="1446550"/>
              </a:xfrm>
              <a:prstGeom prst="rect">
                <a:avLst/>
              </a:prstGeom>
              <a:blipFill rotWithShape="1">
                <a:blip r:embed="rId4"/>
                <a:stretch>
                  <a:fillRect t="-8403" r="-601" b="-184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3429000" y="7588196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𝐓𝐚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𝐜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 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r>
                                <a:rPr lang="en-US" sz="4400" b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ℝ</m:t>
                              </m:r>
                            </m:e>
                          </m:d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e>
                      </m:d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e>
                      </m:d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7588196"/>
                <a:ext cx="1219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3362098" y="9448800"/>
            <a:ext cx="2182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ình Bầu dục 16"/>
          <p:cNvSpPr/>
          <p:nvPr/>
        </p:nvSpPr>
        <p:spPr>
          <a:xfrm>
            <a:off x="5029200" y="5133318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301" y="170016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18621" y="9011004"/>
            <a:ext cx="21819676" cy="4206263"/>
            <a:chOff x="1270511" y="5867400"/>
            <a:chExt cx="21819676" cy="408844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38168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99134"/>
              <a:chOff x="1224541" y="6305967"/>
              <a:chExt cx="3568119" cy="9991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999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13290" y="2835960"/>
            <a:ext cx="21880484" cy="6003277"/>
            <a:chOff x="1257211" y="3405486"/>
            <a:chExt cx="21841827" cy="5500268"/>
          </a:xfrm>
        </p:grpSpPr>
        <p:sp>
          <p:nvSpPr>
            <p:cNvPr id="62" name="Rounded Rectangle 61"/>
            <p:cNvSpPr/>
            <p:nvPr/>
          </p:nvSpPr>
          <p:spPr>
            <a:xfrm>
              <a:off x="1257211" y="3581026"/>
              <a:ext cx="21841827" cy="532472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12819" cy="49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4296880" y="3024085"/>
                <a:ext cx="1840778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tập hợp: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∊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∊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lvl="0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∊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Hãy viết lại các tập hợp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𝑨</m:t>
                    </m:r>
                    <m:r>
                      <a:rPr lang="nl-NL" sz="4400" b="1">
                        <a:latin typeface="Cambria Math"/>
                      </a:rPr>
                      <m:t>, </m:t>
                    </m:r>
                    <m:r>
                      <a:rPr lang="nl-NL" sz="4400" b="1" i="1">
                        <a:latin typeface="Cambria Math"/>
                      </a:rPr>
                      <m:t>𝑩</m:t>
                    </m:r>
                    <m:r>
                      <a:rPr lang="nl-NL" sz="4400" b="1">
                        <a:latin typeface="Cambria Math"/>
                      </a:rPr>
                      <m:t>, </m:t>
                    </m:r>
                    <m:r>
                      <a:rPr lang="nl-NL" sz="4400" b="1" i="1">
                        <a:latin typeface="Cambria Math"/>
                      </a:rPr>
                      <m:t>𝑪</m:t>
                    </m:r>
                    <m:r>
                      <a:rPr lang="nl-NL" sz="4400" b="1">
                        <a:latin typeface="Cambria Math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dưới kí hiệu khoảng, nửa khoảng, đoạn.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880" y="3024085"/>
                <a:ext cx="18407780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358" t="-6034" b="-129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 13"/>
              <p:cNvSpPr/>
              <p:nvPr/>
            </p:nvSpPr>
            <p:spPr>
              <a:xfrm>
                <a:off x="3079426" y="10165991"/>
                <a:ext cx="1301744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∊</m:t>
                          </m:r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𝐑</m:t>
                          </m:r>
                        </m:e>
                      </m:d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}⟺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=(−∞;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∊</m:t>
                        </m:r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𝐑</m:t>
                        </m:r>
                      </m:e>
                    </m:d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}⟺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 i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</m:t>
                      </m:r>
                      <m:r>
                        <a:rPr lang="vi-VN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∊</m:t>
                          </m:r>
                          <m:r>
                            <a:rPr lang="nl-NL" sz="4400" b="1" i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𝐑</m:t>
                          </m:r>
                        </m:e>
                      </m:d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}⟺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=[−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nl-NL" sz="4400" b="1" i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26" y="10165991"/>
                <a:ext cx="13017444" cy="2123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3079426" y="12179405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4343400" y="5149151"/>
                <a:ext cx="101210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=[−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149151"/>
                <a:ext cx="1012104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470" t="-16667" r="-144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4388805" y="6048967"/>
                <a:ext cx="101571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=[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=[−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05" y="6048967"/>
                <a:ext cx="1015714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461" t="-16535" r="-1441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/>
              <p:cNvSpPr/>
              <p:nvPr/>
            </p:nvSpPr>
            <p:spPr>
              <a:xfrm>
                <a:off x="4343400" y="6948783"/>
                <a:ext cx="102217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Hình chữ nhậ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948783"/>
                <a:ext cx="1022177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446" t="-16667" r="-1492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/>
              <p:cNvSpPr/>
              <p:nvPr/>
            </p:nvSpPr>
            <p:spPr>
              <a:xfrm>
                <a:off x="4356770" y="7848600"/>
                <a:ext cx="101993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=[−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nl-NL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Hình chữ nhậ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770" y="7848600"/>
                <a:ext cx="1019933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451" t="-16667" r="-1435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ình Bầu dục 91"/>
          <p:cNvSpPr/>
          <p:nvPr/>
        </p:nvSpPr>
        <p:spPr>
          <a:xfrm>
            <a:off x="4267200" y="7841159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0" grpId="0"/>
      <p:bldP spid="16" grpId="0"/>
      <p:bldP spid="18" grpId="0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301" y="170016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90813" y="9040061"/>
            <a:ext cx="21819676" cy="4235171"/>
            <a:chOff x="1270511" y="5867400"/>
            <a:chExt cx="21819676" cy="549945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2278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99134"/>
              <a:chOff x="1224541" y="6305967"/>
              <a:chExt cx="3568119" cy="9991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999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24176" y="2835960"/>
            <a:ext cx="21880484" cy="5907046"/>
            <a:chOff x="1268078" y="3405486"/>
            <a:chExt cx="21841827" cy="523754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7"/>
              <a:ext cx="21841827" cy="50620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12819" cy="49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4281866" y="3024085"/>
                <a:ext cx="1840778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tập hợp: </a:t>
                </a:r>
                <a14:m>
                  <m:oMath xmlns:m="http://schemas.openxmlformats.org/officeDocument/2006/math"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pt-BR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pt-BR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ℝ</m:t>
                            </m:r>
                          </m:e>
                        </m:d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viết lại tập hợp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dưới kí hiệu khoảng, nửa khoảng, đoạn.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3024085"/>
                <a:ext cx="18407780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325" b="-6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 13"/>
              <p:cNvSpPr/>
              <p:nvPr/>
            </p:nvSpPr>
            <p:spPr>
              <a:xfrm>
                <a:off x="3160196" y="10001173"/>
                <a:ext cx="172084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⇔−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;+∞</m:t>
                          </m:r>
                        </m:e>
                      </m:d>
                      <m:r>
                        <a:rPr lang="en-US" sz="44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96" y="10001173"/>
                <a:ext cx="1720844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3232039" y="11087187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/>
              <p:cNvSpPr/>
              <p:nvPr/>
            </p:nvSpPr>
            <p:spPr>
              <a:xfrm>
                <a:off x="4281866" y="5149151"/>
                <a:ext cx="45694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5149151"/>
                <a:ext cx="4569456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5333" t="-16667" r="-440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/>
              <p:cNvSpPr/>
              <p:nvPr/>
            </p:nvSpPr>
            <p:spPr>
              <a:xfrm>
                <a:off x="4281866" y="6048967"/>
                <a:ext cx="44600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6048967"/>
                <a:ext cx="4460067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5464" t="-16535" r="-5464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/>
              <p:cNvSpPr/>
              <p:nvPr/>
            </p:nvSpPr>
            <p:spPr>
              <a:xfrm>
                <a:off x="4281866" y="6948783"/>
                <a:ext cx="41020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ình chữ nhậ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6948783"/>
                <a:ext cx="4102085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5944" t="-16667" r="-6092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/>
              <p:cNvSpPr/>
              <p:nvPr/>
            </p:nvSpPr>
            <p:spPr>
              <a:xfrm>
                <a:off x="4281866" y="7848600"/>
                <a:ext cx="4574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Hình chữ nhậ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66" y="7848600"/>
                <a:ext cx="457497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5326" t="-16667" r="-5193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ình Bầu dục 56"/>
          <p:cNvSpPr/>
          <p:nvPr/>
        </p:nvSpPr>
        <p:spPr>
          <a:xfrm>
            <a:off x="4267200" y="5181600"/>
            <a:ext cx="685800" cy="7694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4" grpId="0"/>
      <p:bldP spid="10" grpId="0"/>
      <p:bldP spid="16" grpId="0"/>
      <p:bldP spid="18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4202</TotalTime>
  <Words>1546</Words>
  <Application>Microsoft Office PowerPoint</Application>
  <PresentationFormat>Custom</PresentationFormat>
  <Paragraphs>244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155</cp:revision>
  <dcterms:created xsi:type="dcterms:W3CDTF">2013-08-31T11:42:51Z</dcterms:created>
  <dcterms:modified xsi:type="dcterms:W3CDTF">2021-08-21T17:09:31Z</dcterms:modified>
</cp:coreProperties>
</file>