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00" r:id="rId2"/>
    <p:sldId id="385" r:id="rId3"/>
    <p:sldId id="302" r:id="rId4"/>
    <p:sldId id="292" r:id="rId5"/>
    <p:sldId id="398" r:id="rId6"/>
    <p:sldId id="396" r:id="rId7"/>
    <p:sldId id="334" r:id="rId8"/>
    <p:sldId id="381" r:id="rId9"/>
    <p:sldId id="383" r:id="rId10"/>
    <p:sldId id="404" r:id="rId11"/>
    <p:sldId id="373" r:id="rId12"/>
    <p:sldId id="386" r:id="rId13"/>
    <p:sldId id="402" r:id="rId14"/>
    <p:sldId id="387" r:id="rId15"/>
    <p:sldId id="405" r:id="rId16"/>
    <p:sldId id="315" r:id="rId17"/>
    <p:sldId id="380" r:id="rId18"/>
    <p:sldId id="331" r:id="rId19"/>
    <p:sldId id="295" r:id="rId20"/>
    <p:sldId id="329" r:id="rId21"/>
    <p:sldId id="343" r:id="rId2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eu Phan Van" initials="" lastIdx="2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60" autoAdjust="0"/>
    <p:restoredTop sz="94657"/>
  </p:normalViewPr>
  <p:slideViewPr>
    <p:cSldViewPr snapToGrid="0">
      <p:cViewPr varScale="1">
        <p:scale>
          <a:sx n="60" d="100"/>
          <a:sy n="60" d="100"/>
        </p:scale>
        <p:origin x="1160" y="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4440AAB-4098-414D-A2E7-DDAE3E143503}" type="datetimeFigureOut">
              <a:rPr lang="en-US"/>
              <a:pPr>
                <a:defRPr/>
              </a:pPr>
              <a:t>12/21/2022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1AD9E24-36D6-4386-A3EE-40B3FD9110F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1AD9E24-36D6-4386-A3EE-40B3FD9110F3}" type="slidenum">
              <a:rPr lang="en-US" smtClean="0"/>
              <a:pPr>
                <a:defRPr/>
              </a:pPr>
              <a:t>19</a:t>
            </a:fld>
            <a:endParaRPr lang="en-US"/>
          </a:p>
        </p:txBody>
      </p:sp>
    </p:spTree>
    <p:extLst>
      <p:ext uri="{BB962C8B-B14F-4D97-AF65-F5344CB8AC3E}">
        <p14:creationId xmlns:p14="http://schemas.microsoft.com/office/powerpoint/2010/main" val="3654423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DE7B2E-FA4A-45F8-9E4A-EFE047C3FFD9}" type="slidenum">
              <a:rPr lang="en-US">
                <a:cs typeface="Arial" charset="0"/>
              </a:rPr>
              <a:pPr fontAlgn="base">
                <a:spcBef>
                  <a:spcPct val="0"/>
                </a:spcBef>
                <a:spcAft>
                  <a:spcPct val="0"/>
                </a:spcAft>
                <a:defRPr/>
              </a:pPr>
              <a:t>21</a:t>
            </a:fld>
            <a:endParaRPr lang="en-US">
              <a:cs typeface="Arial" charset="0"/>
            </a:endParaRPr>
          </a:p>
        </p:txBody>
      </p:sp>
    </p:spTree>
    <p:extLst>
      <p:ext uri="{BB962C8B-B14F-4D97-AF65-F5344CB8AC3E}">
        <p14:creationId xmlns:p14="http://schemas.microsoft.com/office/powerpoint/2010/main" val="436510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0"/>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4595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0866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8929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1"/>
          <p:cNvPicPr>
            <a:picLocks noChangeAspect="1"/>
          </p:cNvPicPr>
          <p:nvPr userDrawn="1"/>
        </p:nvPicPr>
        <p:blipFill>
          <a:blip r:embed="rId9"/>
          <a:srcRect/>
          <a:stretch>
            <a:fillRect/>
          </a:stretch>
        </p:blipFill>
        <p:spPr bwMode="auto">
          <a:xfrm>
            <a:off x="-22225" y="0"/>
            <a:ext cx="12214225" cy="6850063"/>
          </a:xfrm>
          <a:prstGeom prst="rect">
            <a:avLst/>
          </a:prstGeom>
          <a:noFill/>
          <a:ln w="9525">
            <a:noFill/>
            <a:miter lim="800000"/>
            <a:headEnd/>
            <a:tailEnd/>
          </a:ln>
        </p:spPr>
      </p:pic>
      <p:pic>
        <p:nvPicPr>
          <p:cNvPr id="8" name="Picture 7">
            <a:hlinkClick r:id="" action="ppaction://hlinkshowjump?jump=firstslide"/>
          </p:cNvPr>
          <p:cNvPicPr>
            <a:picLocks noChangeAspect="1"/>
          </p:cNvPicPr>
          <p:nvPr userDrawn="1"/>
        </p:nvPicPr>
        <p:blipFill>
          <a:blip r:embed="rId10"/>
          <a:srcRect/>
          <a:stretch/>
        </p:blipFill>
        <p:spPr>
          <a:xfrm>
            <a:off x="5830888" y="6337300"/>
            <a:ext cx="530225" cy="528638"/>
          </a:xfrm>
          <a:prstGeom prst="rect">
            <a:avLst/>
          </a:prstGeom>
          <a:effectLst>
            <a:outerShdw blurRad="50800" dist="38100" dir="8100000" algn="tr" rotWithShape="0">
              <a:prstClr val="black">
                <a:alpha val="40000"/>
              </a:prstClr>
            </a:outerShdw>
          </a:effectLst>
        </p:spPr>
      </p:pic>
      <p:pic>
        <p:nvPicPr>
          <p:cNvPr id="9" name="Picture 8">
            <a:hlinkClick r:id="" action="ppaction://hlinkshowjump?jump=nextslide"/>
          </p:cNvPr>
          <p:cNvPicPr>
            <a:picLocks noChangeAspect="1"/>
          </p:cNvPicPr>
          <p:nvPr userDrawn="1"/>
        </p:nvPicPr>
        <p:blipFill>
          <a:blip r:embed="rId11"/>
          <a:stretch>
            <a:fillRect/>
          </a:stretch>
        </p:blipFill>
        <p:spPr>
          <a:xfrm>
            <a:off x="6372225" y="6597650"/>
            <a:ext cx="127000" cy="192088"/>
          </a:xfrm>
          <a:prstGeom prst="rect">
            <a:avLst/>
          </a:prstGeom>
          <a:effectLst>
            <a:outerShdw blurRad="50800" dist="38100" dir="8100000" algn="tr" rotWithShape="0">
              <a:prstClr val="black">
                <a:alpha val="40000"/>
              </a:prstClr>
            </a:outerShdw>
          </a:effectLst>
        </p:spPr>
      </p:pic>
      <p:pic>
        <p:nvPicPr>
          <p:cNvPr id="10" name="Picture 9">
            <a:hlinkClick r:id="" action="ppaction://hlinkshowjump?jump=previousslide"/>
          </p:cNvPr>
          <p:cNvPicPr>
            <a:picLocks noChangeAspect="1"/>
          </p:cNvPicPr>
          <p:nvPr userDrawn="1"/>
        </p:nvPicPr>
        <p:blipFill>
          <a:blip r:embed="rId12"/>
          <a:srcRect/>
          <a:stretch>
            <a:fillRect/>
          </a:stretch>
        </p:blipFill>
        <p:spPr bwMode="auto">
          <a:xfrm>
            <a:off x="5692775" y="6597650"/>
            <a:ext cx="127000" cy="192088"/>
          </a:xfrm>
          <a:prstGeom prst="rect">
            <a:avLst/>
          </a:prstGeom>
          <a:noFill/>
          <a:ln w="9525">
            <a:noFill/>
            <a:miter lim="800000"/>
            <a:headEnd/>
            <a:tailEnd/>
          </a:ln>
          <a:effectLst>
            <a:outerShdw dist="38100" dir="8100000" algn="tr" rotWithShape="0">
              <a:srgbClr val="000000">
                <a:alpha val="39999"/>
              </a:srgbClr>
            </a:outerShdw>
          </a:effectLst>
        </p:spPr>
      </p:pic>
      <p:sp>
        <p:nvSpPr>
          <p:cNvPr id="14" name="TextBox 13"/>
          <p:cNvSpPr txBox="1"/>
          <p:nvPr userDrawn="1"/>
        </p:nvSpPr>
        <p:spPr>
          <a:xfrm>
            <a:off x="39688" y="6503988"/>
            <a:ext cx="1817687" cy="307975"/>
          </a:xfrm>
          <a:prstGeom prst="rect">
            <a:avLst/>
          </a:prstGeom>
          <a:noFill/>
          <a:effectLst>
            <a:outerShdw blurRad="50800" dist="38100" dir="2700000" algn="tl" rotWithShape="0">
              <a:prstClr val="black">
                <a:alpha val="40000"/>
              </a:prstClr>
            </a:outerShdw>
          </a:effectLst>
        </p:spPr>
        <p:txBody>
          <a:bodyPr wrap="none">
            <a:spAutoFit/>
          </a:bodyPr>
          <a:lstStyle/>
          <a:p>
            <a:pPr fontAlgn="auto">
              <a:spcBef>
                <a:spcPts val="0"/>
              </a:spcBef>
              <a:spcAft>
                <a:spcPts val="0"/>
              </a:spcAft>
              <a:defRPr/>
            </a:pPr>
            <a:r>
              <a:rPr lang="en-US" sz="1400" dirty="0" err="1">
                <a:solidFill>
                  <a:schemeClr val="bg1"/>
                </a:solidFill>
                <a:latin typeface="+mn-lt"/>
                <a:cs typeface="+mn-cs"/>
              </a:rPr>
              <a:t>Tiếng</a:t>
            </a:r>
            <a:r>
              <a:rPr lang="en-US" sz="1400" dirty="0">
                <a:solidFill>
                  <a:schemeClr val="bg1"/>
                </a:solidFill>
                <a:latin typeface="+mn-lt"/>
                <a:cs typeface="+mn-cs"/>
              </a:rPr>
              <a:t> Anh 7 Right On! </a:t>
            </a:r>
          </a:p>
        </p:txBody>
      </p:sp>
      <p:pic>
        <p:nvPicPr>
          <p:cNvPr id="15" name="Picture 14"/>
          <p:cNvPicPr>
            <a:picLocks noChangeAspect="1"/>
          </p:cNvPicPr>
          <p:nvPr userDrawn="1"/>
        </p:nvPicPr>
        <p:blipFill>
          <a:blip r:embed="rId13"/>
          <a:stretch>
            <a:fillRect/>
          </a:stretch>
        </p:blipFill>
        <p:spPr>
          <a:xfrm>
            <a:off x="11377613" y="6473825"/>
            <a:ext cx="663575" cy="338138"/>
          </a:xfrm>
          <a:prstGeom prst="rect">
            <a:avLst/>
          </a:prstGeom>
          <a:effectLst>
            <a:outerShdw blurRad="50800" dist="38100" dir="2700000" algn="tl" rotWithShape="0">
              <a:prstClr val="black">
                <a:alpha val="40000"/>
              </a:prstClr>
            </a:outerShdw>
          </a:effectLst>
        </p:spPr>
      </p:pic>
      <p:sp>
        <p:nvSpPr>
          <p:cNvPr id="3" name="Rectangle 2"/>
          <p:cNvSpPr/>
          <p:nvPr userDrawn="1"/>
        </p:nvSpPr>
        <p:spPr>
          <a:xfrm>
            <a:off x="-22225" y="0"/>
            <a:ext cx="12214225" cy="387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15"/>
          <p:cNvSpPr txBox="1"/>
          <p:nvPr userDrawn="1"/>
        </p:nvSpPr>
        <p:spPr>
          <a:xfrm>
            <a:off x="165100" y="44450"/>
            <a:ext cx="716863" cy="307777"/>
          </a:xfrm>
          <a:prstGeom prst="rect">
            <a:avLst/>
          </a:prstGeom>
          <a:noFill/>
          <a:effectLst>
            <a:outerShdw blurRad="50800" dist="38100" dir="2700000" algn="tl" rotWithShape="0">
              <a:prstClr val="black">
                <a:alpha val="40000"/>
              </a:prstClr>
            </a:outerShdw>
          </a:effectLst>
        </p:spPr>
        <p:txBody>
          <a:bodyPr wrap="none">
            <a:spAutoFit/>
          </a:bodyPr>
          <a:lstStyle/>
          <a:p>
            <a:pPr fontAlgn="auto">
              <a:spcBef>
                <a:spcPts val="0"/>
              </a:spcBef>
              <a:spcAft>
                <a:spcPts val="0"/>
              </a:spcAft>
              <a:defRPr/>
            </a:pPr>
            <a:r>
              <a:rPr lang="en-US" sz="1400" b="1" dirty="0">
                <a:solidFill>
                  <a:schemeClr val="bg1"/>
                </a:solidFill>
                <a:latin typeface="+mn-lt"/>
                <a:cs typeface="+mn-cs"/>
              </a:rPr>
              <a:t>Unit 5 </a:t>
            </a:r>
            <a:r>
              <a:rPr lang="en-US" sz="1400" dirty="0">
                <a:solidFill>
                  <a:schemeClr val="bg1"/>
                </a:solidFill>
                <a:latin typeface="+mn-lt"/>
                <a:cs typeface="+mn-cs"/>
              </a:rPr>
              <a:t> </a:t>
            </a:r>
          </a:p>
        </p:txBody>
      </p:sp>
      <p:sp>
        <p:nvSpPr>
          <p:cNvPr id="17" name="TextBox 16"/>
          <p:cNvSpPr txBox="1"/>
          <p:nvPr userDrawn="1"/>
        </p:nvSpPr>
        <p:spPr>
          <a:xfrm>
            <a:off x="10860088" y="12700"/>
            <a:ext cx="225425" cy="306388"/>
          </a:xfrm>
          <a:prstGeom prst="rect">
            <a:avLst/>
          </a:prstGeom>
          <a:noFill/>
          <a:effectLst>
            <a:outerShdw blurRad="50800" dist="38100" dir="2700000" algn="tl" rotWithShape="0">
              <a:prstClr val="black">
                <a:alpha val="40000"/>
              </a:prstClr>
            </a:outerShdw>
          </a:effectLst>
        </p:spPr>
        <p:txBody>
          <a:bodyPr wrap="none">
            <a:spAutoFit/>
          </a:bodyPr>
          <a:lstStyle/>
          <a:p>
            <a:pPr fontAlgn="auto">
              <a:spcBef>
                <a:spcPts val="0"/>
              </a:spcBef>
              <a:spcAft>
                <a:spcPts val="0"/>
              </a:spcAft>
              <a:defRPr/>
            </a:pPr>
            <a:r>
              <a:rPr lang="en-US" sz="1400" dirty="0">
                <a:solidFill>
                  <a:schemeClr val="bg1"/>
                </a:solidFill>
                <a:latin typeface="+mn-lt"/>
                <a:cs typeface="+mn-cs"/>
              </a:rPr>
              <a:t> </a:t>
            </a:r>
          </a:p>
        </p:txBody>
      </p:sp>
      <p:sp>
        <p:nvSpPr>
          <p:cNvPr id="18" name="TextBox 17"/>
          <p:cNvSpPr txBox="1"/>
          <p:nvPr userDrawn="1"/>
        </p:nvSpPr>
        <p:spPr>
          <a:xfrm>
            <a:off x="9977577" y="32578"/>
            <a:ext cx="2302746" cy="307777"/>
          </a:xfrm>
          <a:prstGeom prst="rect">
            <a:avLst/>
          </a:prstGeom>
          <a:noFill/>
          <a:effectLst>
            <a:outerShdw blurRad="50800" dist="38100" dir="2700000" algn="tl" rotWithShape="0">
              <a:prstClr val="black">
                <a:alpha val="40000"/>
              </a:prstClr>
            </a:outerShdw>
          </a:effectLst>
        </p:spPr>
        <p:txBody>
          <a:bodyPr wrap="none">
            <a:spAutoFit/>
          </a:bodyPr>
          <a:lstStyle/>
          <a:p>
            <a:pPr fontAlgn="auto">
              <a:spcBef>
                <a:spcPts val="0"/>
              </a:spcBef>
              <a:spcAft>
                <a:spcPts val="0"/>
              </a:spcAft>
              <a:defRPr/>
            </a:pPr>
            <a:r>
              <a:rPr lang="en-US" sz="1400" b="1" dirty="0">
                <a:solidFill>
                  <a:schemeClr val="bg1"/>
                </a:solidFill>
                <a:latin typeface="+mn-lt"/>
                <a:cs typeface="+mn-cs"/>
              </a:rPr>
              <a:t>Lesson 5a – Reading (Cont.) </a:t>
            </a:r>
            <a:r>
              <a:rPr lang="en-US" sz="1400" dirty="0">
                <a:solidFill>
                  <a:schemeClr val="bg1"/>
                </a:solidFill>
                <a:latin typeface="+mn-lt"/>
                <a:cs typeface="+mn-cs"/>
              </a:rPr>
              <a:t> </a:t>
            </a:r>
          </a:p>
        </p:txBody>
      </p:sp>
    </p:spTree>
  </p:cSld>
  <p:clrMap bg1="lt1" tx1="dk1" bg2="lt2" tx2="dk2" accent1="accent1" accent2="accent2" accent3="accent3" accent4="accent4" accent5="accent5" accent6="accent6" hlink="hlink" folHlink="folHlink"/>
  <p:sldLayoutIdLst>
    <p:sldLayoutId id="2147483650" r:id="rId1"/>
    <p:sldLayoutId id="2147483653" r:id="rId2"/>
    <p:sldLayoutId id="2147483651" r:id="rId3"/>
    <p:sldLayoutId id="2147483652" r:id="rId4"/>
    <p:sldLayoutId id="2147483655" r:id="rId5"/>
    <p:sldLayoutId id="2147483656" r:id="rId6"/>
    <p:sldLayoutId id="2147483657" r:id="rId7"/>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audio" Target="../media/media5.mp3"/><Relationship Id="rId13" Type="http://schemas.openxmlformats.org/officeDocument/2006/relationships/slideLayout" Target="../slideLayouts/slideLayout4.xml"/><Relationship Id="rId3" Type="http://schemas.microsoft.com/office/2007/relationships/media" Target="../media/media3.mp3"/><Relationship Id="rId7" Type="http://schemas.microsoft.com/office/2007/relationships/media" Target="../media/media5.mp3"/><Relationship Id="rId12" Type="http://schemas.openxmlformats.org/officeDocument/2006/relationships/audio" Target="../media/media7.mp3"/><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media4.mp3"/><Relationship Id="rId11" Type="http://schemas.microsoft.com/office/2007/relationships/media" Target="../media/media7.mp3"/><Relationship Id="rId5" Type="http://schemas.microsoft.com/office/2007/relationships/media" Target="../media/media4.mp3"/><Relationship Id="rId10" Type="http://schemas.openxmlformats.org/officeDocument/2006/relationships/audio" Target="../media/media6.mp3"/><Relationship Id="rId4" Type="http://schemas.openxmlformats.org/officeDocument/2006/relationships/audio" Target="../media/media3.mp3"/><Relationship Id="rId9" Type="http://schemas.microsoft.com/office/2007/relationships/media" Target="../media/media6.mp3"/><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2"/>
          <p:cNvPicPr>
            <a:picLocks noChangeAspect="1"/>
          </p:cNvPicPr>
          <p:nvPr/>
        </p:nvPicPr>
        <p:blipFill>
          <a:blip r:embed="rId2"/>
          <a:srcRect/>
          <a:stretch>
            <a:fillRect/>
          </a:stretch>
        </p:blipFill>
        <p:spPr bwMode="auto">
          <a:xfrm>
            <a:off x="0" y="0"/>
            <a:ext cx="12188825" cy="6859588"/>
          </a:xfrm>
          <a:prstGeom prst="rect">
            <a:avLst/>
          </a:prstGeom>
          <a:noFill/>
          <a:ln w="9525">
            <a:noFill/>
            <a:miter lim="800000"/>
            <a:headEnd/>
            <a:tailEnd/>
          </a:ln>
        </p:spPr>
      </p:pic>
      <p:sp>
        <p:nvSpPr>
          <p:cNvPr id="7170" name="TextBox 4"/>
          <p:cNvSpPr txBox="1">
            <a:spLocks noChangeArrowheads="1"/>
          </p:cNvSpPr>
          <p:nvPr/>
        </p:nvSpPr>
        <p:spPr bwMode="auto">
          <a:xfrm>
            <a:off x="5161189" y="1536174"/>
            <a:ext cx="6343650" cy="3785652"/>
          </a:xfrm>
          <a:prstGeom prst="rect">
            <a:avLst/>
          </a:prstGeom>
          <a:noFill/>
          <a:ln w="9525">
            <a:noFill/>
            <a:miter lim="800000"/>
            <a:headEnd/>
            <a:tailEnd/>
          </a:ln>
        </p:spPr>
        <p:txBody>
          <a:bodyPr>
            <a:spAutoFit/>
          </a:bodyPr>
          <a:lstStyle/>
          <a:p>
            <a:pPr algn="ctr"/>
            <a:r>
              <a:rPr lang="en-US" sz="4800" b="1" dirty="0">
                <a:solidFill>
                  <a:srgbClr val="FF0000"/>
                </a:solidFill>
                <a:latin typeface="Calibri" pitchFamily="34" charset="0"/>
              </a:rPr>
              <a:t>Unit 5: Travel &amp; Transportation</a:t>
            </a:r>
          </a:p>
          <a:p>
            <a:pPr algn="ctr"/>
            <a:r>
              <a:rPr lang="en-US" sz="4800" b="1" dirty="0">
                <a:solidFill>
                  <a:srgbClr val="00B050"/>
                </a:solidFill>
                <a:latin typeface="Calibri" pitchFamily="34" charset="0"/>
              </a:rPr>
              <a:t>Lesson 5a: Reading (Cont.)</a:t>
            </a:r>
          </a:p>
          <a:p>
            <a:pPr algn="ctr"/>
            <a:r>
              <a:rPr lang="en-US" sz="4800" b="1" dirty="0">
                <a:solidFill>
                  <a:srgbClr val="0070C0"/>
                </a:solidFill>
                <a:latin typeface="Calibri" pitchFamily="34" charset="0"/>
              </a:rPr>
              <a:t>Page 81</a:t>
            </a:r>
          </a:p>
        </p:txBody>
      </p:sp>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049FACC-FCB0-2E4C-5735-8584B4E00EFA}"/>
              </a:ext>
            </a:extLst>
          </p:cNvPr>
          <p:cNvSpPr>
            <a:spLocks noGrp="1"/>
          </p:cNvSpPr>
          <p:nvPr>
            <p:ph idx="1"/>
          </p:nvPr>
        </p:nvSpPr>
        <p:spPr/>
        <p:txBody>
          <a:bodyPr/>
          <a:lstStyle/>
          <a:p>
            <a:endParaRPr lang="en-US">
              <a:latin typeface="+mj-lt"/>
            </a:endParaRPr>
          </a:p>
        </p:txBody>
      </p:sp>
      <p:sp>
        <p:nvSpPr>
          <p:cNvPr id="16" name="Title 15">
            <a:extLst>
              <a:ext uri="{FF2B5EF4-FFF2-40B4-BE49-F238E27FC236}">
                <a16:creationId xmlns:a16="http://schemas.microsoft.com/office/drawing/2014/main" id="{058B615D-C4DF-611F-DFCA-92D04B28D42A}"/>
              </a:ext>
            </a:extLst>
          </p:cNvPr>
          <p:cNvSpPr>
            <a:spLocks noGrp="1"/>
          </p:cNvSpPr>
          <p:nvPr>
            <p:ph type="title"/>
          </p:nvPr>
        </p:nvSpPr>
        <p:spPr/>
        <p:txBody>
          <a:bodyPr/>
          <a:lstStyle/>
          <a:p>
            <a:endParaRPr lang="en-US"/>
          </a:p>
        </p:txBody>
      </p:sp>
      <p:pic>
        <p:nvPicPr>
          <p:cNvPr id="18" name="Picture 17">
            <a:extLst>
              <a:ext uri="{FF2B5EF4-FFF2-40B4-BE49-F238E27FC236}">
                <a16:creationId xmlns:a16="http://schemas.microsoft.com/office/drawing/2014/main" id="{73907E59-2518-EDAC-8660-A4D84543811B}"/>
              </a:ext>
            </a:extLst>
          </p:cNvPr>
          <p:cNvPicPr>
            <a:picLocks noChangeAspect="1"/>
          </p:cNvPicPr>
          <p:nvPr/>
        </p:nvPicPr>
        <p:blipFill>
          <a:blip r:embed="rId2"/>
          <a:stretch>
            <a:fillRect/>
          </a:stretch>
        </p:blipFill>
        <p:spPr>
          <a:xfrm>
            <a:off x="3435445" y="579352"/>
            <a:ext cx="5988713" cy="5699296"/>
          </a:xfrm>
          <a:prstGeom prst="rect">
            <a:avLst/>
          </a:prstGeom>
        </p:spPr>
      </p:pic>
      <p:sp>
        <p:nvSpPr>
          <p:cNvPr id="20" name="TextBox 19">
            <a:extLst>
              <a:ext uri="{FF2B5EF4-FFF2-40B4-BE49-F238E27FC236}">
                <a16:creationId xmlns:a16="http://schemas.microsoft.com/office/drawing/2014/main" id="{2E59D2DE-576E-E513-71C8-EDFA6CDDD403}"/>
              </a:ext>
            </a:extLst>
          </p:cNvPr>
          <p:cNvSpPr txBox="1"/>
          <p:nvPr/>
        </p:nvSpPr>
        <p:spPr>
          <a:xfrm>
            <a:off x="123371" y="365125"/>
            <a:ext cx="1539875" cy="677108"/>
          </a:xfrm>
          <a:prstGeom prst="rect">
            <a:avLst/>
          </a:prstGeom>
          <a:solidFill>
            <a:srgbClr val="00B050"/>
          </a:solidFill>
          <a:effectLst>
            <a:outerShdw blurRad="50800" dist="38100" dir="5400000" algn="t" rotWithShape="0">
              <a:prstClr val="black">
                <a:alpha val="40000"/>
              </a:prstClr>
            </a:outerShdw>
          </a:effectLst>
        </p:spPr>
        <p:txBody>
          <a:bodyPr>
            <a:spAutoFit/>
          </a:bodyPr>
          <a:lstStyle/>
          <a:p>
            <a:pPr>
              <a:defRPr/>
            </a:pPr>
            <a:r>
              <a:rPr lang="en-US" dirty="0">
                <a:solidFill>
                  <a:schemeClr val="bg1"/>
                </a:solidFill>
                <a:latin typeface="+mj-lt"/>
              </a:rPr>
              <a:t>Extra Practice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mj-lt"/>
                <a:cs typeface="+mn-cs"/>
              </a:rPr>
              <a:t>WB page 42</a:t>
            </a:r>
            <a:endParaRPr lang="en-US" dirty="0">
              <a:solidFill>
                <a:schemeClr val="bg1"/>
              </a:solidFill>
              <a:latin typeface="+mj-lt"/>
            </a:endParaRPr>
          </a:p>
        </p:txBody>
      </p:sp>
      <p:sp>
        <p:nvSpPr>
          <p:cNvPr id="21" name="Rectangle 20">
            <a:extLst>
              <a:ext uri="{FF2B5EF4-FFF2-40B4-BE49-F238E27FC236}">
                <a16:creationId xmlns:a16="http://schemas.microsoft.com/office/drawing/2014/main" id="{C799D05A-97F4-5708-5B87-FA0E99311379}"/>
              </a:ext>
            </a:extLst>
          </p:cNvPr>
          <p:cNvSpPr/>
          <p:nvPr/>
        </p:nvSpPr>
        <p:spPr>
          <a:xfrm>
            <a:off x="5490951" y="2260294"/>
            <a:ext cx="981359" cy="584775"/>
          </a:xfrm>
          <a:prstGeom prst="rect">
            <a:avLst/>
          </a:prstGeom>
          <a:noFill/>
        </p:spPr>
        <p:txBody>
          <a:bodyPr wrap="none" lIns="91440" tIns="45720" rIns="91440" bIns="45720">
            <a:spAutoFit/>
          </a:bodyPr>
          <a:lstStyle/>
          <a:p>
            <a:pPr algn="ctr"/>
            <a:r>
              <a:rPr lang="en-US" sz="3200" b="0" cap="none" spc="0" dirty="0">
                <a:ln w="0"/>
                <a:solidFill>
                  <a:srgbClr val="FF0000"/>
                </a:solidFill>
                <a:effectLst>
                  <a:outerShdw blurRad="38100" dist="25400" dir="5400000" algn="ctr" rotWithShape="0">
                    <a:srgbClr val="6E747A">
                      <a:alpha val="43000"/>
                    </a:srgbClr>
                  </a:outerShdw>
                </a:effectLst>
                <a:latin typeface="+mj-lt"/>
              </a:rPr>
              <a:t>train</a:t>
            </a:r>
          </a:p>
        </p:txBody>
      </p:sp>
      <p:sp>
        <p:nvSpPr>
          <p:cNvPr id="22" name="Rectangle 21">
            <a:extLst>
              <a:ext uri="{FF2B5EF4-FFF2-40B4-BE49-F238E27FC236}">
                <a16:creationId xmlns:a16="http://schemas.microsoft.com/office/drawing/2014/main" id="{404B1741-AB38-1BB1-35D0-1AC7F8B61C65}"/>
              </a:ext>
            </a:extLst>
          </p:cNvPr>
          <p:cNvSpPr/>
          <p:nvPr/>
        </p:nvSpPr>
        <p:spPr>
          <a:xfrm>
            <a:off x="7915835" y="2259776"/>
            <a:ext cx="871969" cy="584775"/>
          </a:xfrm>
          <a:prstGeom prst="rect">
            <a:avLst/>
          </a:prstGeom>
          <a:noFill/>
        </p:spPr>
        <p:txBody>
          <a:bodyPr wrap="none" lIns="91440" tIns="45720" rIns="91440" bIns="45720">
            <a:spAutoFit/>
          </a:bodyPr>
          <a:lstStyle/>
          <a:p>
            <a:pPr algn="ctr"/>
            <a:r>
              <a:rPr lang="en-US" sz="3200" b="0" cap="none" spc="0" dirty="0">
                <a:ln w="0"/>
                <a:solidFill>
                  <a:srgbClr val="FF0000"/>
                </a:solidFill>
                <a:effectLst>
                  <a:outerShdw blurRad="38100" dist="25400" dir="5400000" algn="ctr" rotWithShape="0">
                    <a:srgbClr val="6E747A">
                      <a:alpha val="43000"/>
                    </a:srgbClr>
                  </a:outerShdw>
                </a:effectLst>
                <a:latin typeface="+mj-lt"/>
              </a:rPr>
              <a:t>bike</a:t>
            </a:r>
          </a:p>
        </p:txBody>
      </p:sp>
      <p:sp>
        <p:nvSpPr>
          <p:cNvPr id="23" name="Rectangle 22">
            <a:extLst>
              <a:ext uri="{FF2B5EF4-FFF2-40B4-BE49-F238E27FC236}">
                <a16:creationId xmlns:a16="http://schemas.microsoft.com/office/drawing/2014/main" id="{685D8CFA-E279-46C0-3E63-BB7814EB2C9F}"/>
              </a:ext>
            </a:extLst>
          </p:cNvPr>
          <p:cNvSpPr/>
          <p:nvPr/>
        </p:nvSpPr>
        <p:spPr>
          <a:xfrm>
            <a:off x="4882122" y="3858716"/>
            <a:ext cx="783420" cy="584775"/>
          </a:xfrm>
          <a:prstGeom prst="rect">
            <a:avLst/>
          </a:prstGeom>
          <a:noFill/>
        </p:spPr>
        <p:txBody>
          <a:bodyPr wrap="none" lIns="91440" tIns="45720" rIns="91440" bIns="45720">
            <a:spAutoFit/>
          </a:bodyPr>
          <a:lstStyle/>
          <a:p>
            <a:pPr algn="ctr"/>
            <a:r>
              <a:rPr lang="en-US" sz="3200" b="0" cap="none" spc="0" dirty="0">
                <a:ln w="0"/>
                <a:solidFill>
                  <a:srgbClr val="FF0000"/>
                </a:solidFill>
                <a:effectLst>
                  <a:outerShdw blurRad="38100" dist="25400" dir="5400000" algn="ctr" rotWithShape="0">
                    <a:srgbClr val="6E747A">
                      <a:alpha val="43000"/>
                    </a:srgbClr>
                  </a:outerShdw>
                </a:effectLst>
                <a:latin typeface="+mj-lt"/>
              </a:rPr>
              <a:t>taxi</a:t>
            </a:r>
          </a:p>
        </p:txBody>
      </p:sp>
      <p:sp>
        <p:nvSpPr>
          <p:cNvPr id="24" name="Rectangle 23">
            <a:extLst>
              <a:ext uri="{FF2B5EF4-FFF2-40B4-BE49-F238E27FC236}">
                <a16:creationId xmlns:a16="http://schemas.microsoft.com/office/drawing/2014/main" id="{E2D08897-7D63-6FC1-D3F5-447985EE6DFE}"/>
              </a:ext>
            </a:extLst>
          </p:cNvPr>
          <p:cNvSpPr/>
          <p:nvPr/>
        </p:nvSpPr>
        <p:spPr>
          <a:xfrm>
            <a:off x="8544590" y="3858715"/>
            <a:ext cx="777777" cy="584775"/>
          </a:xfrm>
          <a:prstGeom prst="rect">
            <a:avLst/>
          </a:prstGeom>
          <a:noFill/>
        </p:spPr>
        <p:txBody>
          <a:bodyPr wrap="none" lIns="91440" tIns="45720" rIns="91440" bIns="45720">
            <a:spAutoFit/>
          </a:bodyPr>
          <a:lstStyle/>
          <a:p>
            <a:pPr algn="ctr"/>
            <a:r>
              <a:rPr lang="en-US" sz="3200" b="0" cap="none" spc="0" dirty="0">
                <a:ln w="0"/>
                <a:solidFill>
                  <a:srgbClr val="FF0000"/>
                </a:solidFill>
                <a:effectLst>
                  <a:outerShdw blurRad="38100" dist="25400" dir="5400000" algn="ctr" rotWithShape="0">
                    <a:srgbClr val="6E747A">
                      <a:alpha val="43000"/>
                    </a:srgbClr>
                  </a:outerShdw>
                </a:effectLst>
                <a:latin typeface="+mj-lt"/>
              </a:rPr>
              <a:t>bus</a:t>
            </a:r>
          </a:p>
        </p:txBody>
      </p:sp>
      <p:sp>
        <p:nvSpPr>
          <p:cNvPr id="27" name="Rectangle 26">
            <a:extLst>
              <a:ext uri="{FF2B5EF4-FFF2-40B4-BE49-F238E27FC236}">
                <a16:creationId xmlns:a16="http://schemas.microsoft.com/office/drawing/2014/main" id="{CF702FDD-E6F8-B283-42DD-A5411F3BBFB6}"/>
              </a:ext>
            </a:extLst>
          </p:cNvPr>
          <p:cNvSpPr/>
          <p:nvPr/>
        </p:nvSpPr>
        <p:spPr>
          <a:xfrm>
            <a:off x="4770409" y="5671571"/>
            <a:ext cx="1168076" cy="584775"/>
          </a:xfrm>
          <a:prstGeom prst="rect">
            <a:avLst/>
          </a:prstGeom>
          <a:noFill/>
        </p:spPr>
        <p:txBody>
          <a:bodyPr wrap="none" lIns="91440" tIns="45720" rIns="91440" bIns="45720">
            <a:spAutoFit/>
          </a:bodyPr>
          <a:lstStyle/>
          <a:p>
            <a:pPr algn="ctr"/>
            <a:r>
              <a:rPr lang="en-US" sz="3200" b="0" cap="none" spc="0" dirty="0">
                <a:ln w="0"/>
                <a:solidFill>
                  <a:srgbClr val="FF0000"/>
                </a:solidFill>
                <a:effectLst>
                  <a:outerShdw blurRad="38100" dist="25400" dir="5400000" algn="ctr" rotWithShape="0">
                    <a:srgbClr val="6E747A">
                      <a:alpha val="43000"/>
                    </a:srgbClr>
                  </a:outerShdw>
                </a:effectLst>
                <a:latin typeface="+mj-lt"/>
              </a:rPr>
              <a:t>board</a:t>
            </a:r>
          </a:p>
        </p:txBody>
      </p:sp>
      <p:sp>
        <p:nvSpPr>
          <p:cNvPr id="30" name="Rectangle 29">
            <a:extLst>
              <a:ext uri="{FF2B5EF4-FFF2-40B4-BE49-F238E27FC236}">
                <a16:creationId xmlns:a16="http://schemas.microsoft.com/office/drawing/2014/main" id="{DFF2A420-B108-F6C7-5A42-EE026E13EB69}"/>
              </a:ext>
            </a:extLst>
          </p:cNvPr>
          <p:cNvSpPr/>
          <p:nvPr/>
        </p:nvSpPr>
        <p:spPr>
          <a:xfrm>
            <a:off x="8023329" y="5649529"/>
            <a:ext cx="694229" cy="584775"/>
          </a:xfrm>
          <a:prstGeom prst="rect">
            <a:avLst/>
          </a:prstGeom>
          <a:noFill/>
        </p:spPr>
        <p:txBody>
          <a:bodyPr wrap="none" lIns="91440" tIns="45720" rIns="91440" bIns="45720">
            <a:spAutoFit/>
          </a:bodyPr>
          <a:lstStyle/>
          <a:p>
            <a:pPr algn="ctr"/>
            <a:r>
              <a:rPr lang="en-US" sz="3200" b="0" cap="none" spc="0" dirty="0">
                <a:ln w="0"/>
                <a:solidFill>
                  <a:srgbClr val="FF0000"/>
                </a:solidFill>
                <a:effectLst>
                  <a:outerShdw blurRad="38100" dist="25400" dir="5400000" algn="ctr" rotWithShape="0">
                    <a:srgbClr val="6E747A">
                      <a:alpha val="43000"/>
                    </a:srgbClr>
                  </a:outerShdw>
                </a:effectLst>
                <a:latin typeface="+mj-lt"/>
              </a:rPr>
              <a:t>car</a:t>
            </a:r>
          </a:p>
        </p:txBody>
      </p:sp>
    </p:spTree>
    <p:extLst>
      <p:ext uri="{BB962C8B-B14F-4D97-AF65-F5344CB8AC3E}">
        <p14:creationId xmlns:p14="http://schemas.microsoft.com/office/powerpoint/2010/main" val="190786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59A80B-DD42-B00A-2415-509C3F9283B6}"/>
              </a:ext>
            </a:extLst>
          </p:cNvPr>
          <p:cNvPicPr>
            <a:picLocks noChangeAspect="1"/>
          </p:cNvPicPr>
          <p:nvPr/>
        </p:nvPicPr>
        <p:blipFill>
          <a:blip r:embed="rId2"/>
          <a:stretch>
            <a:fillRect/>
          </a:stretch>
        </p:blipFill>
        <p:spPr>
          <a:xfrm>
            <a:off x="418198" y="1110341"/>
            <a:ext cx="11355603" cy="2503715"/>
          </a:xfrm>
          <a:prstGeom prst="rect">
            <a:avLst/>
          </a:prstGeom>
        </p:spPr>
      </p:pic>
    </p:spTree>
    <p:extLst>
      <p:ext uri="{BB962C8B-B14F-4D97-AF65-F5344CB8AC3E}">
        <p14:creationId xmlns:p14="http://schemas.microsoft.com/office/powerpoint/2010/main" val="707141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120CA25-B45D-BC9E-3886-B12A274044BE}"/>
              </a:ext>
            </a:extLst>
          </p:cNvPr>
          <p:cNvPicPr>
            <a:picLocks noChangeAspect="1"/>
          </p:cNvPicPr>
          <p:nvPr/>
        </p:nvPicPr>
        <p:blipFill>
          <a:blip r:embed="rId2"/>
          <a:stretch>
            <a:fillRect/>
          </a:stretch>
        </p:blipFill>
        <p:spPr>
          <a:xfrm>
            <a:off x="283360" y="511630"/>
            <a:ext cx="11395655" cy="3298370"/>
          </a:xfrm>
          <a:prstGeom prst="rect">
            <a:avLst/>
          </a:prstGeom>
        </p:spPr>
      </p:pic>
      <p:cxnSp>
        <p:nvCxnSpPr>
          <p:cNvPr id="19" name="Straight Connector 18">
            <a:extLst>
              <a:ext uri="{FF2B5EF4-FFF2-40B4-BE49-F238E27FC236}">
                <a16:creationId xmlns:a16="http://schemas.microsoft.com/office/drawing/2014/main" id="{3904E60B-6CDB-BAEF-37CD-B9C45234EECE}"/>
              </a:ext>
            </a:extLst>
          </p:cNvPr>
          <p:cNvCxnSpPr>
            <a:cxnSpLocks/>
          </p:cNvCxnSpPr>
          <p:nvPr/>
        </p:nvCxnSpPr>
        <p:spPr>
          <a:xfrm>
            <a:off x="6433456" y="2492830"/>
            <a:ext cx="500743"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55E95AC-CA91-B3DB-1142-4A289D0DE040}"/>
              </a:ext>
            </a:extLst>
          </p:cNvPr>
          <p:cNvCxnSpPr>
            <a:cxnSpLocks/>
          </p:cNvCxnSpPr>
          <p:nvPr/>
        </p:nvCxnSpPr>
        <p:spPr>
          <a:xfrm>
            <a:off x="7837713" y="3004458"/>
            <a:ext cx="500743"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9EF4A02-016A-0249-F985-6D486AB88BE1}"/>
              </a:ext>
            </a:extLst>
          </p:cNvPr>
          <p:cNvCxnSpPr>
            <a:cxnSpLocks/>
          </p:cNvCxnSpPr>
          <p:nvPr/>
        </p:nvCxnSpPr>
        <p:spPr>
          <a:xfrm>
            <a:off x="3222172" y="3483428"/>
            <a:ext cx="42454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FBB7531-CF9F-799F-0B68-4662944793E8}"/>
              </a:ext>
            </a:extLst>
          </p:cNvPr>
          <p:cNvPicPr>
            <a:picLocks noChangeAspect="1"/>
          </p:cNvPicPr>
          <p:nvPr/>
        </p:nvPicPr>
        <p:blipFill>
          <a:blip r:embed="rId2"/>
          <a:stretch>
            <a:fillRect/>
          </a:stretch>
        </p:blipFill>
        <p:spPr>
          <a:xfrm>
            <a:off x="0" y="3274478"/>
            <a:ext cx="2752888" cy="3082779"/>
          </a:xfrm>
          <a:prstGeom prst="rect">
            <a:avLst/>
          </a:prstGeom>
        </p:spPr>
      </p:pic>
      <p:pic>
        <p:nvPicPr>
          <p:cNvPr id="10" name="Picture 9">
            <a:extLst>
              <a:ext uri="{FF2B5EF4-FFF2-40B4-BE49-F238E27FC236}">
                <a16:creationId xmlns:a16="http://schemas.microsoft.com/office/drawing/2014/main" id="{989072A2-8D16-8C48-0770-DF9EF48518D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87287" y="359228"/>
            <a:ext cx="10305364" cy="3098999"/>
          </a:xfrm>
          <a:prstGeom prst="rect">
            <a:avLst/>
          </a:prstGeom>
        </p:spPr>
      </p:pic>
      <p:sp>
        <p:nvSpPr>
          <p:cNvPr id="15" name="TextBox 14">
            <a:extLst>
              <a:ext uri="{FF2B5EF4-FFF2-40B4-BE49-F238E27FC236}">
                <a16:creationId xmlns:a16="http://schemas.microsoft.com/office/drawing/2014/main" id="{03BBDB11-5D69-4F7F-1665-C22C1375BF0E}"/>
              </a:ext>
            </a:extLst>
          </p:cNvPr>
          <p:cNvSpPr txBox="1"/>
          <p:nvPr/>
        </p:nvSpPr>
        <p:spPr>
          <a:xfrm>
            <a:off x="4979779" y="1987239"/>
            <a:ext cx="1132113" cy="584775"/>
          </a:xfrm>
          <a:prstGeom prst="rect">
            <a:avLst/>
          </a:prstGeom>
          <a:noFill/>
        </p:spPr>
        <p:txBody>
          <a:bodyPr wrap="square">
            <a:spAutoFit/>
          </a:bodyPr>
          <a:lstStyle/>
          <a:p>
            <a:r>
              <a:rPr lang="en-US" sz="3200" b="0" i="0" dirty="0">
                <a:solidFill>
                  <a:srgbClr val="C9243F"/>
                </a:solidFill>
                <a:effectLst/>
                <a:latin typeface="+mj-lt"/>
              </a:rPr>
              <a:t>gr8</a:t>
            </a:r>
            <a:r>
              <a:rPr lang="en-US" sz="3200" dirty="0">
                <a:latin typeface="+mj-lt"/>
              </a:rPr>
              <a:t> </a:t>
            </a:r>
          </a:p>
        </p:txBody>
      </p:sp>
      <p:sp>
        <p:nvSpPr>
          <p:cNvPr id="16" name="TextBox 15">
            <a:extLst>
              <a:ext uri="{FF2B5EF4-FFF2-40B4-BE49-F238E27FC236}">
                <a16:creationId xmlns:a16="http://schemas.microsoft.com/office/drawing/2014/main" id="{3DA59E80-909F-E9BF-EE1E-29312180BA89}"/>
              </a:ext>
            </a:extLst>
          </p:cNvPr>
          <p:cNvSpPr txBox="1"/>
          <p:nvPr/>
        </p:nvSpPr>
        <p:spPr>
          <a:xfrm>
            <a:off x="4423342" y="2411100"/>
            <a:ext cx="1132113" cy="584775"/>
          </a:xfrm>
          <a:prstGeom prst="rect">
            <a:avLst/>
          </a:prstGeom>
          <a:noFill/>
        </p:spPr>
        <p:txBody>
          <a:bodyPr wrap="square">
            <a:spAutoFit/>
          </a:bodyPr>
          <a:lstStyle/>
          <a:p>
            <a:r>
              <a:rPr lang="en-US" sz="3200" dirty="0">
                <a:solidFill>
                  <a:srgbClr val="C9243F"/>
                </a:solidFill>
                <a:latin typeface="+mj-lt"/>
              </a:rPr>
              <a:t>ppl</a:t>
            </a:r>
            <a:r>
              <a:rPr lang="en-US" sz="3200" dirty="0">
                <a:latin typeface="+mj-lt"/>
              </a:rPr>
              <a:t> </a:t>
            </a:r>
          </a:p>
        </p:txBody>
      </p:sp>
      <p:sp>
        <p:nvSpPr>
          <p:cNvPr id="17" name="TextBox 16">
            <a:extLst>
              <a:ext uri="{FF2B5EF4-FFF2-40B4-BE49-F238E27FC236}">
                <a16:creationId xmlns:a16="http://schemas.microsoft.com/office/drawing/2014/main" id="{21786B48-C8C0-A612-751E-BB988E3480AB}"/>
              </a:ext>
            </a:extLst>
          </p:cNvPr>
          <p:cNvSpPr txBox="1"/>
          <p:nvPr/>
        </p:nvSpPr>
        <p:spPr>
          <a:xfrm>
            <a:off x="7725453" y="1987239"/>
            <a:ext cx="1132113" cy="584775"/>
          </a:xfrm>
          <a:prstGeom prst="rect">
            <a:avLst/>
          </a:prstGeom>
          <a:noFill/>
        </p:spPr>
        <p:txBody>
          <a:bodyPr wrap="square">
            <a:spAutoFit/>
          </a:bodyPr>
          <a:lstStyle/>
          <a:p>
            <a:r>
              <a:rPr lang="en-US" sz="3200" dirty="0">
                <a:solidFill>
                  <a:srgbClr val="C9243F"/>
                </a:solidFill>
                <a:latin typeface="+mj-lt"/>
              </a:rPr>
              <a:t>IMO</a:t>
            </a:r>
            <a:r>
              <a:rPr lang="en-US" sz="3200" dirty="0">
                <a:latin typeface="+mj-lt"/>
              </a:rPr>
              <a:t> </a:t>
            </a:r>
          </a:p>
        </p:txBody>
      </p:sp>
      <p:sp>
        <p:nvSpPr>
          <p:cNvPr id="18" name="TextBox 17">
            <a:extLst>
              <a:ext uri="{FF2B5EF4-FFF2-40B4-BE49-F238E27FC236}">
                <a16:creationId xmlns:a16="http://schemas.microsoft.com/office/drawing/2014/main" id="{051892DC-E077-EFA9-9743-C538598BE1A1}"/>
              </a:ext>
            </a:extLst>
          </p:cNvPr>
          <p:cNvSpPr txBox="1"/>
          <p:nvPr/>
        </p:nvSpPr>
        <p:spPr>
          <a:xfrm>
            <a:off x="10403003" y="2432761"/>
            <a:ext cx="1132113" cy="584775"/>
          </a:xfrm>
          <a:prstGeom prst="rect">
            <a:avLst/>
          </a:prstGeom>
          <a:noFill/>
        </p:spPr>
        <p:txBody>
          <a:bodyPr wrap="square">
            <a:spAutoFit/>
          </a:bodyPr>
          <a:lstStyle/>
          <a:p>
            <a:r>
              <a:rPr lang="en-US" sz="3200" dirty="0">
                <a:solidFill>
                  <a:srgbClr val="C9243F"/>
                </a:solidFill>
                <a:latin typeface="+mj-lt"/>
              </a:rPr>
              <a:t>TMB</a:t>
            </a:r>
            <a:endParaRPr lang="en-US" sz="3200" dirty="0">
              <a:latin typeface="+mj-lt"/>
            </a:endParaRPr>
          </a:p>
        </p:txBody>
      </p:sp>
      <p:sp>
        <p:nvSpPr>
          <p:cNvPr id="19" name="TextBox 18">
            <a:extLst>
              <a:ext uri="{FF2B5EF4-FFF2-40B4-BE49-F238E27FC236}">
                <a16:creationId xmlns:a16="http://schemas.microsoft.com/office/drawing/2014/main" id="{6D22FA71-772B-FA5C-B733-53D19DDB6CF4}"/>
              </a:ext>
            </a:extLst>
          </p:cNvPr>
          <p:cNvSpPr txBox="1"/>
          <p:nvPr/>
        </p:nvSpPr>
        <p:spPr>
          <a:xfrm>
            <a:off x="10403003" y="2873452"/>
            <a:ext cx="1132113" cy="584775"/>
          </a:xfrm>
          <a:prstGeom prst="rect">
            <a:avLst/>
          </a:prstGeom>
          <a:noFill/>
        </p:spPr>
        <p:txBody>
          <a:bodyPr wrap="square">
            <a:spAutoFit/>
          </a:bodyPr>
          <a:lstStyle/>
          <a:p>
            <a:r>
              <a:rPr lang="en-US" sz="3200" dirty="0">
                <a:solidFill>
                  <a:srgbClr val="C9243F"/>
                </a:solidFill>
                <a:latin typeface="+mj-lt"/>
              </a:rPr>
              <a:t>BFN</a:t>
            </a:r>
            <a:endParaRPr lang="en-US" sz="3200" dirty="0">
              <a:latin typeface="+mj-lt"/>
            </a:endParaRPr>
          </a:p>
        </p:txBody>
      </p:sp>
      <p:sp>
        <p:nvSpPr>
          <p:cNvPr id="20" name="Rectangle 19">
            <a:extLst>
              <a:ext uri="{FF2B5EF4-FFF2-40B4-BE49-F238E27FC236}">
                <a16:creationId xmlns:a16="http://schemas.microsoft.com/office/drawing/2014/main" id="{6BE9C954-B3B2-FB3C-6B73-FB14016F85AC}"/>
              </a:ext>
            </a:extLst>
          </p:cNvPr>
          <p:cNvSpPr/>
          <p:nvPr/>
        </p:nvSpPr>
        <p:spPr>
          <a:xfrm>
            <a:off x="10798093" y="1055953"/>
            <a:ext cx="1144865" cy="523220"/>
          </a:xfrm>
          <a:prstGeom prst="rect">
            <a:avLst/>
          </a:prstGeom>
          <a:noFill/>
        </p:spPr>
        <p:txBody>
          <a:bodyPr wrap="none" lIns="91440" tIns="45720" rIns="91440" bIns="45720">
            <a:spAutoFit/>
          </a:bodyPr>
          <a:lstStyle/>
          <a:p>
            <a:pPr algn="ctr"/>
            <a:r>
              <a:rPr lang="en-US" sz="2800" b="1" cap="none" spc="0" dirty="0">
                <a:ln w="0"/>
                <a:effectLst>
                  <a:outerShdw blurRad="38100" dist="25400" dir="5400000" algn="ctr" rotWithShape="0">
                    <a:srgbClr val="6E747A">
                      <a:alpha val="43000"/>
                    </a:srgbClr>
                  </a:outerShdw>
                </a:effectLst>
                <a:latin typeface="+mj-lt"/>
              </a:rPr>
              <a:t>(p. 80)</a:t>
            </a:r>
          </a:p>
        </p:txBody>
      </p:sp>
    </p:spTree>
    <p:extLst>
      <p:ext uri="{BB962C8B-B14F-4D97-AF65-F5344CB8AC3E}">
        <p14:creationId xmlns:p14="http://schemas.microsoft.com/office/powerpoint/2010/main" val="56814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A07B3675-C4CB-8525-049C-7941B9774558}"/>
              </a:ext>
            </a:extLst>
          </p:cNvPr>
          <p:cNvSpPr txBox="1"/>
          <p:nvPr/>
        </p:nvSpPr>
        <p:spPr>
          <a:xfrm>
            <a:off x="119743" y="430563"/>
            <a:ext cx="11952513" cy="2062103"/>
          </a:xfrm>
          <a:prstGeom prst="rect">
            <a:avLst/>
          </a:prstGeom>
          <a:noFill/>
        </p:spPr>
        <p:txBody>
          <a:bodyPr wrap="square">
            <a:spAutoFit/>
          </a:bodyPr>
          <a:lstStyle/>
          <a:p>
            <a:r>
              <a:rPr lang="en-US" sz="3200" b="1" i="0" dirty="0">
                <a:solidFill>
                  <a:srgbClr val="0000CC"/>
                </a:solidFill>
                <a:effectLst/>
                <a:latin typeface="+mj-lt"/>
              </a:rPr>
              <a:t>Fill in th</a:t>
            </a:r>
            <a:r>
              <a:rPr lang="en-US" sz="3200" b="1" dirty="0">
                <a:solidFill>
                  <a:srgbClr val="0000CC"/>
                </a:solidFill>
                <a:latin typeface="+mj-lt"/>
              </a:rPr>
              <a:t>e gaps with suitable words or abbreviations to complete the tweets about how to get around in Hanoi.</a:t>
            </a:r>
          </a:p>
          <a:p>
            <a:pPr algn="ctr"/>
            <a:r>
              <a:rPr lang="en-US" sz="3200" dirty="0">
                <a:solidFill>
                  <a:srgbClr val="0000CC"/>
                </a:solidFill>
                <a:latin typeface="+mj-lt"/>
              </a:rPr>
              <a:t>bus * gr8 * IMO * motorbike * ppl * </a:t>
            </a:r>
            <a:r>
              <a:rPr lang="en-US" sz="3200" dirty="0" err="1">
                <a:solidFill>
                  <a:srgbClr val="0000CC"/>
                </a:solidFill>
                <a:latin typeface="+mj-lt"/>
              </a:rPr>
              <a:t>cyclo</a:t>
            </a:r>
            <a:r>
              <a:rPr lang="en-US" sz="3200" dirty="0">
                <a:solidFill>
                  <a:srgbClr val="0000CC"/>
                </a:solidFill>
                <a:latin typeface="+mj-lt"/>
              </a:rPr>
              <a:t> * #Hanoibycyclo * ppl * BFN * gr8</a:t>
            </a:r>
          </a:p>
        </p:txBody>
      </p:sp>
      <p:sp>
        <p:nvSpPr>
          <p:cNvPr id="9" name="Rectangle 8">
            <a:extLst>
              <a:ext uri="{FF2B5EF4-FFF2-40B4-BE49-F238E27FC236}">
                <a16:creationId xmlns:a16="http://schemas.microsoft.com/office/drawing/2014/main" id="{6CC98EB7-E4EF-6C9E-F8DE-7BFB486C28FF}"/>
              </a:ext>
            </a:extLst>
          </p:cNvPr>
          <p:cNvSpPr/>
          <p:nvPr/>
        </p:nvSpPr>
        <p:spPr>
          <a:xfrm>
            <a:off x="76195" y="2656112"/>
            <a:ext cx="12028716" cy="36902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Rectangle 9">
            <a:extLst>
              <a:ext uri="{FF2B5EF4-FFF2-40B4-BE49-F238E27FC236}">
                <a16:creationId xmlns:a16="http://schemas.microsoft.com/office/drawing/2014/main" id="{53FE47B2-26A5-26BC-6C66-55AFB3435ED8}"/>
              </a:ext>
            </a:extLst>
          </p:cNvPr>
          <p:cNvSpPr/>
          <p:nvPr/>
        </p:nvSpPr>
        <p:spPr>
          <a:xfrm>
            <a:off x="252325" y="2738630"/>
            <a:ext cx="11658602" cy="13472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solidFill>
                  <a:schemeClr val="tx1"/>
                </a:solidFill>
                <a:latin typeface="+mj-lt"/>
              </a:rPr>
              <a:t>Hello </a:t>
            </a:r>
            <a:r>
              <a:rPr lang="en-US" sz="2800" i="1" u="sng" dirty="0">
                <a:solidFill>
                  <a:srgbClr val="FF0000"/>
                </a:solidFill>
                <a:latin typeface="+mj-lt"/>
              </a:rPr>
              <a:t>ppl</a:t>
            </a:r>
            <a:r>
              <a:rPr lang="en-US" sz="2800" i="1" dirty="0">
                <a:solidFill>
                  <a:schemeClr val="tx1"/>
                </a:solidFill>
                <a:latin typeface="+mj-lt"/>
              </a:rPr>
              <a:t>! The best way to see all the sights in Hanoi is on a ________ tour. It’s ________!</a:t>
            </a:r>
          </a:p>
          <a:p>
            <a:r>
              <a:rPr lang="en-US" sz="2800" i="1" dirty="0">
                <a:solidFill>
                  <a:schemeClr val="tx1"/>
                </a:solidFill>
                <a:latin typeface="+mj-lt"/>
              </a:rPr>
              <a:t>________</a:t>
            </a:r>
            <a:endParaRPr lang="en-US" sz="2800" i="1" dirty="0">
              <a:solidFill>
                <a:srgbClr val="0070C0"/>
              </a:solidFill>
              <a:latin typeface="+mj-lt"/>
            </a:endParaRPr>
          </a:p>
        </p:txBody>
      </p:sp>
      <p:sp>
        <p:nvSpPr>
          <p:cNvPr id="27" name="Rectangle 26">
            <a:extLst>
              <a:ext uri="{FF2B5EF4-FFF2-40B4-BE49-F238E27FC236}">
                <a16:creationId xmlns:a16="http://schemas.microsoft.com/office/drawing/2014/main" id="{F210C486-1A69-EC65-C18A-7783BB4580EC}"/>
              </a:ext>
            </a:extLst>
          </p:cNvPr>
          <p:cNvSpPr/>
          <p:nvPr/>
        </p:nvSpPr>
        <p:spPr>
          <a:xfrm>
            <a:off x="239483" y="4217286"/>
            <a:ext cx="11658602" cy="9393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solidFill>
                  <a:schemeClr val="tx1"/>
                </a:solidFill>
                <a:latin typeface="+mj-lt"/>
              </a:rPr>
              <a:t>________, the sightseeing ________ tour is better. You’ll get a ________ view of some amazing buildings!</a:t>
            </a:r>
            <a:endParaRPr lang="en-US" sz="2800" i="1" dirty="0">
              <a:solidFill>
                <a:srgbClr val="0070C0"/>
              </a:solidFill>
              <a:latin typeface="+mj-lt"/>
            </a:endParaRPr>
          </a:p>
        </p:txBody>
      </p:sp>
      <p:sp>
        <p:nvSpPr>
          <p:cNvPr id="29" name="Rectangle 28">
            <a:extLst>
              <a:ext uri="{FF2B5EF4-FFF2-40B4-BE49-F238E27FC236}">
                <a16:creationId xmlns:a16="http://schemas.microsoft.com/office/drawing/2014/main" id="{1BA086DF-1A48-4BD3-0E2F-57230234628E}"/>
              </a:ext>
            </a:extLst>
          </p:cNvPr>
          <p:cNvSpPr/>
          <p:nvPr/>
        </p:nvSpPr>
        <p:spPr>
          <a:xfrm>
            <a:off x="239483" y="5294033"/>
            <a:ext cx="11658602" cy="8864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solidFill>
                  <a:schemeClr val="tx1"/>
                </a:solidFill>
                <a:latin typeface="+mj-lt"/>
              </a:rPr>
              <a:t>Yes, or you can ride a _________ around the city. It’s the most convenient way to travel in this crowded city. Most ________ love that! ________</a:t>
            </a:r>
            <a:endParaRPr lang="en-US" sz="2800" i="1" dirty="0">
              <a:solidFill>
                <a:srgbClr val="0070C0"/>
              </a:solidFill>
              <a:latin typeface="+mj-lt"/>
            </a:endParaRPr>
          </a:p>
        </p:txBody>
      </p:sp>
      <p:sp>
        <p:nvSpPr>
          <p:cNvPr id="11" name="TextBox 10">
            <a:extLst>
              <a:ext uri="{FF2B5EF4-FFF2-40B4-BE49-F238E27FC236}">
                <a16:creationId xmlns:a16="http://schemas.microsoft.com/office/drawing/2014/main" id="{939966C0-DDB1-1625-A5D2-50B6541EBC90}"/>
              </a:ext>
            </a:extLst>
          </p:cNvPr>
          <p:cNvSpPr txBox="1"/>
          <p:nvPr/>
        </p:nvSpPr>
        <p:spPr>
          <a:xfrm>
            <a:off x="9066845" y="2734060"/>
            <a:ext cx="1428750" cy="523220"/>
          </a:xfrm>
          <a:prstGeom prst="rect">
            <a:avLst/>
          </a:prstGeom>
          <a:noFill/>
        </p:spPr>
        <p:txBody>
          <a:bodyPr wrap="square">
            <a:spAutoFit/>
          </a:bodyPr>
          <a:lstStyle/>
          <a:p>
            <a:r>
              <a:rPr lang="en-US" sz="2800" dirty="0" err="1">
                <a:solidFill>
                  <a:srgbClr val="FF0000"/>
                </a:solidFill>
                <a:latin typeface="+mj-lt"/>
              </a:rPr>
              <a:t>cyclo</a:t>
            </a:r>
            <a:endParaRPr lang="en-US" sz="2800" dirty="0">
              <a:solidFill>
                <a:srgbClr val="FF0000"/>
              </a:solidFill>
              <a:latin typeface="+mj-lt"/>
            </a:endParaRPr>
          </a:p>
        </p:txBody>
      </p:sp>
      <p:sp>
        <p:nvSpPr>
          <p:cNvPr id="12" name="TextBox 11">
            <a:extLst>
              <a:ext uri="{FF2B5EF4-FFF2-40B4-BE49-F238E27FC236}">
                <a16:creationId xmlns:a16="http://schemas.microsoft.com/office/drawing/2014/main" id="{95AF912E-B246-04B1-4A7A-FFF8085089BC}"/>
              </a:ext>
            </a:extLst>
          </p:cNvPr>
          <p:cNvSpPr txBox="1"/>
          <p:nvPr/>
        </p:nvSpPr>
        <p:spPr>
          <a:xfrm>
            <a:off x="751509" y="3138032"/>
            <a:ext cx="1428750" cy="523220"/>
          </a:xfrm>
          <a:prstGeom prst="rect">
            <a:avLst/>
          </a:prstGeom>
          <a:noFill/>
        </p:spPr>
        <p:txBody>
          <a:bodyPr wrap="square">
            <a:spAutoFit/>
          </a:bodyPr>
          <a:lstStyle/>
          <a:p>
            <a:r>
              <a:rPr lang="en-US" sz="2800" dirty="0">
                <a:solidFill>
                  <a:srgbClr val="FF0000"/>
                </a:solidFill>
                <a:latin typeface="+mj-lt"/>
              </a:rPr>
              <a:t>gr8</a:t>
            </a:r>
          </a:p>
        </p:txBody>
      </p:sp>
      <p:sp>
        <p:nvSpPr>
          <p:cNvPr id="13" name="TextBox 12">
            <a:extLst>
              <a:ext uri="{FF2B5EF4-FFF2-40B4-BE49-F238E27FC236}">
                <a16:creationId xmlns:a16="http://schemas.microsoft.com/office/drawing/2014/main" id="{DA70F532-F435-07C8-3F1E-6A29D9FD6138}"/>
              </a:ext>
            </a:extLst>
          </p:cNvPr>
          <p:cNvSpPr txBox="1"/>
          <p:nvPr/>
        </p:nvSpPr>
        <p:spPr>
          <a:xfrm>
            <a:off x="239483" y="3572592"/>
            <a:ext cx="3212478" cy="523220"/>
          </a:xfrm>
          <a:prstGeom prst="rect">
            <a:avLst/>
          </a:prstGeom>
          <a:noFill/>
        </p:spPr>
        <p:txBody>
          <a:bodyPr wrap="square">
            <a:spAutoFit/>
          </a:bodyPr>
          <a:lstStyle/>
          <a:p>
            <a:r>
              <a:rPr lang="en-US" sz="2800" dirty="0">
                <a:solidFill>
                  <a:srgbClr val="FF0000"/>
                </a:solidFill>
                <a:latin typeface="+mj-lt"/>
              </a:rPr>
              <a:t>#Hanoibycyclo</a:t>
            </a:r>
          </a:p>
        </p:txBody>
      </p:sp>
      <p:sp>
        <p:nvSpPr>
          <p:cNvPr id="14" name="TextBox 13">
            <a:extLst>
              <a:ext uri="{FF2B5EF4-FFF2-40B4-BE49-F238E27FC236}">
                <a16:creationId xmlns:a16="http://schemas.microsoft.com/office/drawing/2014/main" id="{27668D10-20DF-8AA7-2E24-5EFDB8B522F2}"/>
              </a:ext>
            </a:extLst>
          </p:cNvPr>
          <p:cNvSpPr txBox="1"/>
          <p:nvPr/>
        </p:nvSpPr>
        <p:spPr>
          <a:xfrm>
            <a:off x="644703" y="4215576"/>
            <a:ext cx="1428750" cy="523220"/>
          </a:xfrm>
          <a:prstGeom prst="rect">
            <a:avLst/>
          </a:prstGeom>
          <a:noFill/>
        </p:spPr>
        <p:txBody>
          <a:bodyPr wrap="square">
            <a:spAutoFit/>
          </a:bodyPr>
          <a:lstStyle/>
          <a:p>
            <a:r>
              <a:rPr lang="en-US" sz="2800" dirty="0">
                <a:solidFill>
                  <a:srgbClr val="FF0000"/>
                </a:solidFill>
                <a:latin typeface="+mj-lt"/>
              </a:rPr>
              <a:t>IMO</a:t>
            </a:r>
          </a:p>
        </p:txBody>
      </p:sp>
      <p:sp>
        <p:nvSpPr>
          <p:cNvPr id="15" name="TextBox 14">
            <a:extLst>
              <a:ext uri="{FF2B5EF4-FFF2-40B4-BE49-F238E27FC236}">
                <a16:creationId xmlns:a16="http://schemas.microsoft.com/office/drawing/2014/main" id="{068D1CCC-E751-83B4-875F-CF8200CFA3E9}"/>
              </a:ext>
            </a:extLst>
          </p:cNvPr>
          <p:cNvSpPr txBox="1"/>
          <p:nvPr/>
        </p:nvSpPr>
        <p:spPr>
          <a:xfrm>
            <a:off x="4595064" y="4207356"/>
            <a:ext cx="1428750" cy="523220"/>
          </a:xfrm>
          <a:prstGeom prst="rect">
            <a:avLst/>
          </a:prstGeom>
          <a:noFill/>
        </p:spPr>
        <p:txBody>
          <a:bodyPr wrap="square">
            <a:spAutoFit/>
          </a:bodyPr>
          <a:lstStyle/>
          <a:p>
            <a:r>
              <a:rPr lang="en-US" sz="2800" dirty="0">
                <a:solidFill>
                  <a:srgbClr val="FF0000"/>
                </a:solidFill>
                <a:latin typeface="+mj-lt"/>
              </a:rPr>
              <a:t>bus</a:t>
            </a:r>
          </a:p>
        </p:txBody>
      </p:sp>
      <p:sp>
        <p:nvSpPr>
          <p:cNvPr id="16" name="TextBox 15">
            <a:extLst>
              <a:ext uri="{FF2B5EF4-FFF2-40B4-BE49-F238E27FC236}">
                <a16:creationId xmlns:a16="http://schemas.microsoft.com/office/drawing/2014/main" id="{78B853F0-BA7B-F511-103D-2EDB69E27084}"/>
              </a:ext>
            </a:extLst>
          </p:cNvPr>
          <p:cNvSpPr txBox="1"/>
          <p:nvPr/>
        </p:nvSpPr>
        <p:spPr>
          <a:xfrm>
            <a:off x="9556888" y="4215576"/>
            <a:ext cx="1428750" cy="523220"/>
          </a:xfrm>
          <a:prstGeom prst="rect">
            <a:avLst/>
          </a:prstGeom>
          <a:noFill/>
        </p:spPr>
        <p:txBody>
          <a:bodyPr wrap="square">
            <a:spAutoFit/>
          </a:bodyPr>
          <a:lstStyle/>
          <a:p>
            <a:r>
              <a:rPr lang="en-US" sz="2800" dirty="0">
                <a:solidFill>
                  <a:srgbClr val="FF0000"/>
                </a:solidFill>
                <a:latin typeface="+mj-lt"/>
              </a:rPr>
              <a:t>gr8</a:t>
            </a:r>
          </a:p>
        </p:txBody>
      </p:sp>
      <p:sp>
        <p:nvSpPr>
          <p:cNvPr id="17" name="TextBox 16">
            <a:extLst>
              <a:ext uri="{FF2B5EF4-FFF2-40B4-BE49-F238E27FC236}">
                <a16:creationId xmlns:a16="http://schemas.microsoft.com/office/drawing/2014/main" id="{2E40ABC8-36CE-3497-AEBB-28922C478305}"/>
              </a:ext>
            </a:extLst>
          </p:cNvPr>
          <p:cNvSpPr txBox="1"/>
          <p:nvPr/>
        </p:nvSpPr>
        <p:spPr>
          <a:xfrm>
            <a:off x="3352674" y="5258817"/>
            <a:ext cx="2015929" cy="523220"/>
          </a:xfrm>
          <a:prstGeom prst="rect">
            <a:avLst/>
          </a:prstGeom>
          <a:noFill/>
        </p:spPr>
        <p:txBody>
          <a:bodyPr wrap="square">
            <a:spAutoFit/>
          </a:bodyPr>
          <a:lstStyle/>
          <a:p>
            <a:r>
              <a:rPr lang="en-US" sz="2800" dirty="0">
                <a:solidFill>
                  <a:srgbClr val="FF0000"/>
                </a:solidFill>
                <a:latin typeface="+mj-lt"/>
              </a:rPr>
              <a:t>motorbike</a:t>
            </a:r>
          </a:p>
        </p:txBody>
      </p:sp>
      <p:sp>
        <p:nvSpPr>
          <p:cNvPr id="20" name="TextBox 19">
            <a:extLst>
              <a:ext uri="{FF2B5EF4-FFF2-40B4-BE49-F238E27FC236}">
                <a16:creationId xmlns:a16="http://schemas.microsoft.com/office/drawing/2014/main" id="{4A6B9F23-C1F7-28C3-BDA6-3853487E54B3}"/>
              </a:ext>
            </a:extLst>
          </p:cNvPr>
          <p:cNvSpPr txBox="1"/>
          <p:nvPr/>
        </p:nvSpPr>
        <p:spPr>
          <a:xfrm>
            <a:off x="5702318" y="5658063"/>
            <a:ext cx="1428750" cy="523220"/>
          </a:xfrm>
          <a:prstGeom prst="rect">
            <a:avLst/>
          </a:prstGeom>
          <a:noFill/>
        </p:spPr>
        <p:txBody>
          <a:bodyPr wrap="square">
            <a:spAutoFit/>
          </a:bodyPr>
          <a:lstStyle/>
          <a:p>
            <a:r>
              <a:rPr lang="en-US" sz="2800" dirty="0">
                <a:solidFill>
                  <a:srgbClr val="FF0000"/>
                </a:solidFill>
                <a:latin typeface="+mj-lt"/>
              </a:rPr>
              <a:t>ppl</a:t>
            </a:r>
          </a:p>
        </p:txBody>
      </p:sp>
      <p:sp>
        <p:nvSpPr>
          <p:cNvPr id="22" name="TextBox 21">
            <a:extLst>
              <a:ext uri="{FF2B5EF4-FFF2-40B4-BE49-F238E27FC236}">
                <a16:creationId xmlns:a16="http://schemas.microsoft.com/office/drawing/2014/main" id="{3CEAF718-03EB-0372-C2F7-049581512598}"/>
              </a:ext>
            </a:extLst>
          </p:cNvPr>
          <p:cNvSpPr txBox="1"/>
          <p:nvPr/>
        </p:nvSpPr>
        <p:spPr>
          <a:xfrm>
            <a:off x="8637219" y="5691340"/>
            <a:ext cx="1428750" cy="523220"/>
          </a:xfrm>
          <a:prstGeom prst="rect">
            <a:avLst/>
          </a:prstGeom>
          <a:noFill/>
        </p:spPr>
        <p:txBody>
          <a:bodyPr wrap="square">
            <a:spAutoFit/>
          </a:bodyPr>
          <a:lstStyle/>
          <a:p>
            <a:r>
              <a:rPr lang="en-US" sz="2800" dirty="0">
                <a:solidFill>
                  <a:srgbClr val="FF0000"/>
                </a:solidFill>
                <a:latin typeface="+mj-lt"/>
              </a:rPr>
              <a:t>BFN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20"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834AC0-C876-0036-4842-CAF8D4DCB05C}"/>
              </a:ext>
            </a:extLst>
          </p:cNvPr>
          <p:cNvPicPr>
            <a:picLocks noChangeAspect="1"/>
          </p:cNvPicPr>
          <p:nvPr/>
        </p:nvPicPr>
        <p:blipFill>
          <a:blip r:embed="rId2"/>
          <a:stretch>
            <a:fillRect/>
          </a:stretch>
        </p:blipFill>
        <p:spPr>
          <a:xfrm>
            <a:off x="804777" y="274182"/>
            <a:ext cx="10582444" cy="1347252"/>
          </a:xfrm>
          <a:prstGeom prst="rect">
            <a:avLst/>
          </a:prstGeom>
        </p:spPr>
      </p:pic>
      <p:sp>
        <p:nvSpPr>
          <p:cNvPr id="21" name="TextBox 20">
            <a:extLst>
              <a:ext uri="{FF2B5EF4-FFF2-40B4-BE49-F238E27FC236}">
                <a16:creationId xmlns:a16="http://schemas.microsoft.com/office/drawing/2014/main" id="{A07B3675-C4CB-8525-049C-7941B9774558}"/>
              </a:ext>
            </a:extLst>
          </p:cNvPr>
          <p:cNvSpPr txBox="1"/>
          <p:nvPr/>
        </p:nvSpPr>
        <p:spPr>
          <a:xfrm>
            <a:off x="370112" y="1407575"/>
            <a:ext cx="10929257" cy="1815882"/>
          </a:xfrm>
          <a:prstGeom prst="rect">
            <a:avLst/>
          </a:prstGeom>
          <a:noFill/>
        </p:spPr>
        <p:txBody>
          <a:bodyPr wrap="square">
            <a:spAutoFit/>
          </a:bodyPr>
          <a:lstStyle/>
          <a:p>
            <a:r>
              <a:rPr lang="en-US" sz="2800" b="1" i="0" dirty="0">
                <a:solidFill>
                  <a:srgbClr val="0000CC"/>
                </a:solidFill>
                <a:effectLst/>
                <a:latin typeface="FrutigerLTStd-Roman"/>
              </a:rPr>
              <a:t>Notice:</a:t>
            </a:r>
          </a:p>
          <a:p>
            <a:r>
              <a:rPr lang="en-US" sz="2800" b="0" i="0" dirty="0">
                <a:solidFill>
                  <a:srgbClr val="0000CC"/>
                </a:solidFill>
                <a:effectLst/>
                <a:latin typeface="FrutigerLTStd-Roman"/>
              </a:rPr>
              <a:t>• Write about the means of transport in your capital city?</a:t>
            </a:r>
            <a:br>
              <a:rPr lang="en-US" sz="2800" b="0" i="0" dirty="0">
                <a:solidFill>
                  <a:srgbClr val="0000CC"/>
                </a:solidFill>
                <a:effectLst/>
                <a:latin typeface="FrutigerLTStd-Roman"/>
              </a:rPr>
            </a:br>
            <a:r>
              <a:rPr lang="en-US" sz="2800" b="0" i="0" dirty="0">
                <a:solidFill>
                  <a:srgbClr val="0000CC"/>
                </a:solidFill>
                <a:effectLst/>
                <a:latin typeface="FrutigerLTStd-Roman"/>
              </a:rPr>
              <a:t>• Use abbreviations and use no more than 140 characters.</a:t>
            </a:r>
          </a:p>
          <a:p>
            <a:r>
              <a:rPr lang="en-US" sz="2800" dirty="0">
                <a:solidFill>
                  <a:srgbClr val="0000CC"/>
                </a:solidFill>
                <a:latin typeface="FrutigerLTStd-Roman"/>
              </a:rPr>
              <a:t>E.g. </a:t>
            </a:r>
            <a:endParaRPr lang="en-US" sz="2800" dirty="0">
              <a:solidFill>
                <a:srgbClr val="0000CC"/>
              </a:solidFill>
            </a:endParaRPr>
          </a:p>
        </p:txBody>
      </p:sp>
      <p:sp>
        <p:nvSpPr>
          <p:cNvPr id="9" name="Rectangle 8">
            <a:extLst>
              <a:ext uri="{FF2B5EF4-FFF2-40B4-BE49-F238E27FC236}">
                <a16:creationId xmlns:a16="http://schemas.microsoft.com/office/drawing/2014/main" id="{6CC98EB7-E4EF-6C9E-F8DE-7BFB486C28FF}"/>
              </a:ext>
            </a:extLst>
          </p:cNvPr>
          <p:cNvSpPr/>
          <p:nvPr/>
        </p:nvSpPr>
        <p:spPr>
          <a:xfrm>
            <a:off x="-2" y="3178629"/>
            <a:ext cx="12028716" cy="33092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FE47B2-26A5-26BC-6C66-55AFB3435ED8}"/>
              </a:ext>
            </a:extLst>
          </p:cNvPr>
          <p:cNvSpPr/>
          <p:nvPr/>
        </p:nvSpPr>
        <p:spPr>
          <a:xfrm>
            <a:off x="163286" y="3370771"/>
            <a:ext cx="11658602" cy="8864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solidFill>
                  <a:schemeClr val="tx1"/>
                </a:solidFill>
              </a:rPr>
              <a:t>Hello ppl! The best way to see all the sights in Hanoi is on a </a:t>
            </a:r>
            <a:r>
              <a:rPr lang="en-US" sz="2800" i="1" dirty="0" err="1">
                <a:solidFill>
                  <a:schemeClr val="tx1"/>
                </a:solidFill>
              </a:rPr>
              <a:t>cyclo</a:t>
            </a:r>
            <a:r>
              <a:rPr lang="en-US" sz="2800" i="1" dirty="0">
                <a:solidFill>
                  <a:schemeClr val="tx1"/>
                </a:solidFill>
              </a:rPr>
              <a:t> tour. It’s gr8!</a:t>
            </a:r>
          </a:p>
          <a:p>
            <a:r>
              <a:rPr lang="en-US" sz="2800" i="1" dirty="0">
                <a:solidFill>
                  <a:srgbClr val="0070C0"/>
                </a:solidFill>
              </a:rPr>
              <a:t>#Hanoibycyclo</a:t>
            </a:r>
          </a:p>
        </p:txBody>
      </p:sp>
      <p:sp>
        <p:nvSpPr>
          <p:cNvPr id="27" name="Rectangle 26">
            <a:extLst>
              <a:ext uri="{FF2B5EF4-FFF2-40B4-BE49-F238E27FC236}">
                <a16:creationId xmlns:a16="http://schemas.microsoft.com/office/drawing/2014/main" id="{F210C486-1A69-EC65-C18A-7783BB4580EC}"/>
              </a:ext>
            </a:extLst>
          </p:cNvPr>
          <p:cNvSpPr/>
          <p:nvPr/>
        </p:nvSpPr>
        <p:spPr>
          <a:xfrm>
            <a:off x="163286" y="4417700"/>
            <a:ext cx="11658602" cy="8864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solidFill>
                  <a:schemeClr val="tx1"/>
                </a:solidFill>
              </a:rPr>
              <a:t>IMO, the sightseeing bus tour is better. You’ll get a gr8 view of some amazing buildings!</a:t>
            </a:r>
            <a:endParaRPr lang="en-US" sz="2800" i="1" dirty="0">
              <a:solidFill>
                <a:srgbClr val="0070C0"/>
              </a:solidFill>
            </a:endParaRPr>
          </a:p>
        </p:txBody>
      </p:sp>
      <p:sp>
        <p:nvSpPr>
          <p:cNvPr id="29" name="Rectangle 28">
            <a:extLst>
              <a:ext uri="{FF2B5EF4-FFF2-40B4-BE49-F238E27FC236}">
                <a16:creationId xmlns:a16="http://schemas.microsoft.com/office/drawing/2014/main" id="{1BA086DF-1A48-4BD3-0E2F-57230234628E}"/>
              </a:ext>
            </a:extLst>
          </p:cNvPr>
          <p:cNvSpPr/>
          <p:nvPr/>
        </p:nvSpPr>
        <p:spPr>
          <a:xfrm>
            <a:off x="163286" y="5435550"/>
            <a:ext cx="11658602" cy="8864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solidFill>
                  <a:schemeClr val="tx1"/>
                </a:solidFill>
              </a:rPr>
              <a:t>Yes, or you can ride a motorbike around the city. It’s the most convenient way to travel in this crowded city. Most ppl love that! BFN</a:t>
            </a:r>
            <a:endParaRPr lang="en-US" sz="2800" i="1" dirty="0">
              <a:solidFill>
                <a:srgbClr val="0070C0"/>
              </a:solidFill>
            </a:endParaRPr>
          </a:p>
        </p:txBody>
      </p:sp>
    </p:spTree>
    <p:extLst>
      <p:ext uri="{BB962C8B-B14F-4D97-AF65-F5344CB8AC3E}">
        <p14:creationId xmlns:p14="http://schemas.microsoft.com/office/powerpoint/2010/main" val="19305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7" grpId="0" animBg="1"/>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p:cNvPicPr>
          <p:nvPr/>
        </p:nvPicPr>
        <p:blipFill>
          <a:blip r:embed="rId2"/>
          <a:srcRect/>
          <a:stretch>
            <a:fillRect/>
          </a:stretch>
        </p:blipFill>
        <p:spPr bwMode="auto">
          <a:xfrm>
            <a:off x="0" y="304800"/>
            <a:ext cx="9229725" cy="6153150"/>
          </a:xfrm>
          <a:prstGeom prst="rect">
            <a:avLst/>
          </a:prstGeom>
          <a:noFill/>
          <a:ln w="9525">
            <a:noFill/>
            <a:miter lim="800000"/>
            <a:headEnd/>
            <a:tailEnd/>
          </a:ln>
        </p:spPr>
      </p:pic>
      <p:sp>
        <p:nvSpPr>
          <p:cNvPr id="4" name="Rectangle 3"/>
          <p:cNvSpPr/>
          <p:nvPr/>
        </p:nvSpPr>
        <p:spPr>
          <a:xfrm>
            <a:off x="6989763" y="881063"/>
            <a:ext cx="5154612" cy="749300"/>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anchor="ctr"/>
          <a:lstStyle/>
          <a:p>
            <a:pPr algn="ctr" fontAlgn="auto">
              <a:spcBef>
                <a:spcPts val="0"/>
              </a:spcBef>
              <a:spcAft>
                <a:spcPts val="0"/>
              </a:spcAft>
              <a:defRPr/>
            </a:pPr>
            <a:r>
              <a:rPr lang="en-US" sz="5400" b="1" dirty="0">
                <a:solidFill>
                  <a:schemeClr val="accent6">
                    <a:lumMod val="75000"/>
                  </a:schemeClr>
                </a:solidFill>
              </a:rPr>
              <a:t>CONSOLIDATION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1"/>
          <p:cNvSpPr txBox="1">
            <a:spLocks noChangeArrowheads="1"/>
          </p:cNvSpPr>
          <p:nvPr/>
        </p:nvSpPr>
        <p:spPr bwMode="auto">
          <a:xfrm>
            <a:off x="335902" y="363915"/>
            <a:ext cx="11672596" cy="6063198"/>
          </a:xfrm>
          <a:prstGeom prst="rect">
            <a:avLst/>
          </a:prstGeom>
          <a:noFill/>
          <a:ln w="9525">
            <a:noFill/>
            <a:miter lim="800000"/>
            <a:headEnd/>
            <a:tailEnd/>
          </a:ln>
        </p:spPr>
        <p:txBody>
          <a:bodyPr wrap="square">
            <a:spAutoFit/>
          </a:bodyPr>
          <a:lstStyle/>
          <a:p>
            <a:pPr>
              <a:spcBef>
                <a:spcPts val="600"/>
              </a:spcBef>
              <a:spcAft>
                <a:spcPts val="600"/>
              </a:spcAft>
            </a:pPr>
            <a:r>
              <a:rPr lang="en-US" sz="3600" b="1" dirty="0">
                <a:solidFill>
                  <a:srgbClr val="0000CC"/>
                </a:solidFill>
                <a:latin typeface="Calibri" pitchFamily="34" charset="0"/>
              </a:rPr>
              <a:t>Write a paragraph (60-80 words) about what kinds of transportation may be popular in the future in the place you live.</a:t>
            </a:r>
          </a:p>
          <a:p>
            <a:pPr>
              <a:spcBef>
                <a:spcPts val="600"/>
              </a:spcBef>
              <a:spcAft>
                <a:spcPts val="600"/>
              </a:spcAft>
            </a:pPr>
            <a:r>
              <a:rPr lang="en-US" sz="3600" dirty="0">
                <a:latin typeface="Calibri" pitchFamily="34" charset="0"/>
              </a:rPr>
              <a:t>Suggested answer. </a:t>
            </a:r>
          </a:p>
          <a:p>
            <a:pPr>
              <a:spcBef>
                <a:spcPts val="600"/>
              </a:spcBef>
              <a:spcAft>
                <a:spcPts val="600"/>
              </a:spcAft>
            </a:pPr>
            <a:r>
              <a:rPr lang="en-US" sz="3200" i="1" dirty="0">
                <a:solidFill>
                  <a:srgbClr val="FF0000"/>
                </a:solidFill>
                <a:latin typeface="Calibri" pitchFamily="34" charset="0"/>
              </a:rPr>
              <a:t>I live in Ho Chi Minh City. I guess that hoverbikes and flying taxis may be very popular in the future here because the city is so crowded. With these kinds of transportation, there will be more space for people to travel around. People may also use a lot of electric cars in the future because they are more environmentally-friendly. Electric cars may also help people save more money because electricity is cheaper than oil.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p:cNvPicPr>
            <a:picLocks noChangeAspect="1"/>
          </p:cNvPicPr>
          <p:nvPr/>
        </p:nvPicPr>
        <p:blipFill>
          <a:blip r:embed="rId2"/>
          <a:srcRect/>
          <a:stretch>
            <a:fillRect/>
          </a:stretch>
        </p:blipFill>
        <p:spPr bwMode="auto">
          <a:xfrm>
            <a:off x="605306" y="412709"/>
            <a:ext cx="9453093" cy="6052486"/>
          </a:xfrm>
          <a:prstGeom prst="rect">
            <a:avLst/>
          </a:prstGeom>
          <a:noFill/>
          <a:ln w="9525">
            <a:noFill/>
            <a:miter lim="800000"/>
            <a:headEnd/>
            <a:tailEnd/>
          </a:ln>
        </p:spPr>
      </p:pic>
      <p:sp>
        <p:nvSpPr>
          <p:cNvPr id="5" name="Rectangle 4"/>
          <p:cNvSpPr/>
          <p:nvPr/>
        </p:nvSpPr>
        <p:spPr>
          <a:xfrm>
            <a:off x="6989763" y="881063"/>
            <a:ext cx="5154612" cy="749300"/>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anchor="ctr"/>
          <a:lstStyle/>
          <a:p>
            <a:pPr algn="ctr" fontAlgn="auto">
              <a:spcBef>
                <a:spcPts val="0"/>
              </a:spcBef>
              <a:spcAft>
                <a:spcPts val="0"/>
              </a:spcAft>
              <a:defRPr/>
            </a:pPr>
            <a:r>
              <a:rPr lang="en-US" sz="5400" b="1" dirty="0">
                <a:solidFill>
                  <a:schemeClr val="accent6">
                    <a:lumMod val="75000"/>
                  </a:schemeClr>
                </a:solidFill>
              </a:rPr>
              <a:t>WRAP-UP</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492863" y="328613"/>
            <a:ext cx="4275138" cy="922337"/>
          </a:xfrm>
          <a:prstGeom prst="rect">
            <a:avLst/>
          </a:prstGeom>
          <a:noFill/>
          <a:ln w="9525">
            <a:noFill/>
            <a:miter lim="800000"/>
            <a:headEnd/>
            <a:tailEnd/>
          </a:ln>
        </p:spPr>
        <p:txBody>
          <a:bodyPr wrap="none">
            <a:spAutoFit/>
          </a:bodyPr>
          <a:lstStyle/>
          <a:p>
            <a:r>
              <a:rPr lang="en-US" sz="5400" b="1" dirty="0">
                <a:solidFill>
                  <a:srgbClr val="FF0000"/>
                </a:solidFill>
                <a:latin typeface="Calibri" pitchFamily="34" charset="0"/>
              </a:rPr>
              <a:t>Today’s lesson</a:t>
            </a:r>
          </a:p>
        </p:txBody>
      </p:sp>
      <p:sp>
        <p:nvSpPr>
          <p:cNvPr id="5" name="Rectangle 4"/>
          <p:cNvSpPr/>
          <p:nvPr/>
        </p:nvSpPr>
        <p:spPr>
          <a:xfrm>
            <a:off x="798661" y="1443841"/>
            <a:ext cx="4344987" cy="3970318"/>
          </a:xfrm>
          <a:prstGeom prst="rect">
            <a:avLst/>
          </a:prstGeom>
          <a:solidFill>
            <a:schemeClr val="bg1"/>
          </a:solidFill>
          <a:ln>
            <a:noFill/>
          </a:ln>
          <a:effectLst>
            <a:outerShdw blurRad="50800" dist="38100" dir="5400000" algn="t" rotWithShape="0">
              <a:prstClr val="black">
                <a:alpha val="40000"/>
              </a:prstClr>
            </a:outerShdw>
          </a:effectLst>
        </p:spPr>
        <p:txBody>
          <a:bodyPr>
            <a:spAutoFit/>
          </a:bodyPr>
          <a:lstStyle/>
          <a:p>
            <a:pPr>
              <a:defRPr/>
            </a:pPr>
            <a:r>
              <a:rPr lang="en-US" sz="3600" i="1" dirty="0">
                <a:solidFill>
                  <a:srgbClr val="FF0000"/>
                </a:solidFill>
                <a:latin typeface="Calibri" pitchFamily="34" charset="0"/>
              </a:rPr>
              <a:t>Vocabularies</a:t>
            </a:r>
          </a:p>
          <a:p>
            <a:pPr marL="571500" indent="-571500">
              <a:buFont typeface="Arial" panose="020B0604020202020204" pitchFamily="34" charset="0"/>
              <a:buChar char="•"/>
              <a:defRPr/>
            </a:pPr>
            <a:r>
              <a:rPr lang="en-US" sz="3600" i="1" dirty="0">
                <a:solidFill>
                  <a:srgbClr val="0000CC"/>
                </a:solidFill>
                <a:latin typeface="Calibri" pitchFamily="34" charset="0"/>
              </a:rPr>
              <a:t>hoverboard</a:t>
            </a:r>
          </a:p>
          <a:p>
            <a:pPr marL="571500" indent="-571500">
              <a:buFont typeface="Arial" panose="020B0604020202020204" pitchFamily="34" charset="0"/>
              <a:buChar char="•"/>
              <a:defRPr/>
            </a:pPr>
            <a:r>
              <a:rPr lang="en-US" sz="3600" i="1" dirty="0">
                <a:solidFill>
                  <a:srgbClr val="0000CC"/>
                </a:solidFill>
                <a:latin typeface="Calibri" pitchFamily="34" charset="0"/>
              </a:rPr>
              <a:t>self-driving bus</a:t>
            </a:r>
          </a:p>
          <a:p>
            <a:pPr marL="571500" indent="-571500">
              <a:buFont typeface="Arial" panose="020B0604020202020204" pitchFamily="34" charset="0"/>
              <a:buChar char="•"/>
              <a:defRPr/>
            </a:pPr>
            <a:r>
              <a:rPr lang="en-US" sz="3600" i="1" dirty="0">
                <a:solidFill>
                  <a:srgbClr val="0000CC"/>
                </a:solidFill>
                <a:latin typeface="Calibri" pitchFamily="34" charset="0"/>
              </a:rPr>
              <a:t>hyperloop train</a:t>
            </a:r>
          </a:p>
          <a:p>
            <a:pPr marL="571500" indent="-571500">
              <a:buFont typeface="Arial" panose="020B0604020202020204" pitchFamily="34" charset="0"/>
              <a:buChar char="•"/>
              <a:defRPr/>
            </a:pPr>
            <a:r>
              <a:rPr lang="en-US" sz="3600" i="1" dirty="0">
                <a:solidFill>
                  <a:srgbClr val="0000CC"/>
                </a:solidFill>
                <a:latin typeface="Calibri" pitchFamily="34" charset="0"/>
              </a:rPr>
              <a:t>ﬂying taxi</a:t>
            </a:r>
          </a:p>
          <a:p>
            <a:pPr marL="571500" indent="-571500">
              <a:buFont typeface="Arial" panose="020B0604020202020204" pitchFamily="34" charset="0"/>
              <a:buChar char="•"/>
              <a:defRPr/>
            </a:pPr>
            <a:r>
              <a:rPr lang="en-US" sz="3600" i="1" dirty="0">
                <a:solidFill>
                  <a:srgbClr val="0000CC"/>
                </a:solidFill>
                <a:latin typeface="Calibri" pitchFamily="34" charset="0"/>
              </a:rPr>
              <a:t>hoverbike</a:t>
            </a:r>
          </a:p>
          <a:p>
            <a:pPr marL="571500" indent="-571500">
              <a:buFont typeface="Arial" panose="020B0604020202020204" pitchFamily="34" charset="0"/>
              <a:buChar char="•"/>
              <a:defRPr/>
            </a:pPr>
            <a:r>
              <a:rPr lang="en-US" sz="3600" i="1" dirty="0">
                <a:solidFill>
                  <a:srgbClr val="0000CC"/>
                </a:solidFill>
                <a:latin typeface="Calibri" pitchFamily="34" charset="0"/>
              </a:rPr>
              <a:t>electric car</a:t>
            </a:r>
            <a:endParaRPr lang="en-US" sz="3600" i="1" dirty="0">
              <a:solidFill>
                <a:srgbClr val="0070C0"/>
              </a:solidFill>
              <a:latin typeface="Calibri" pitchFamily="34" charset="0"/>
            </a:endParaRPr>
          </a:p>
        </p:txBody>
      </p:sp>
      <p:sp>
        <p:nvSpPr>
          <p:cNvPr id="6" name="Rectangle 5"/>
          <p:cNvSpPr/>
          <p:nvPr/>
        </p:nvSpPr>
        <p:spPr>
          <a:xfrm>
            <a:off x="5606825" y="1443841"/>
            <a:ext cx="6008913" cy="3416320"/>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indent="-511175">
              <a:defRPr/>
            </a:pPr>
            <a:r>
              <a:rPr lang="en-US" sz="3600" i="1" dirty="0">
                <a:solidFill>
                  <a:srgbClr val="FF0000"/>
                </a:solidFill>
                <a:latin typeface="Calibri" pitchFamily="34" charset="0"/>
              </a:rPr>
              <a:t>Speaking: </a:t>
            </a:r>
            <a:r>
              <a:rPr lang="en-US" sz="3600" dirty="0">
                <a:solidFill>
                  <a:srgbClr val="0000CC"/>
                </a:solidFill>
                <a:latin typeface="Calibri" pitchFamily="34" charset="0"/>
              </a:rPr>
              <a:t>talk about transportation in the future.</a:t>
            </a:r>
          </a:p>
          <a:p>
            <a:pPr indent="-511175">
              <a:defRPr/>
            </a:pPr>
            <a:r>
              <a:rPr lang="en-US" sz="3600" i="1" dirty="0">
                <a:solidFill>
                  <a:srgbClr val="FF0000"/>
                </a:solidFill>
                <a:latin typeface="Calibri" pitchFamily="34" charset="0"/>
              </a:rPr>
              <a:t>Preposition: </a:t>
            </a:r>
            <a:r>
              <a:rPr lang="en-US" sz="3600" dirty="0">
                <a:solidFill>
                  <a:srgbClr val="0000CC"/>
                </a:solidFill>
                <a:latin typeface="Calibri" pitchFamily="34" charset="0"/>
              </a:rPr>
              <a:t>learn how to use “by, in, at” to talk about transportation.</a:t>
            </a:r>
          </a:p>
          <a:p>
            <a:pPr indent="-511175">
              <a:defRPr/>
            </a:pPr>
            <a:r>
              <a:rPr lang="en-US" sz="3600" i="1" dirty="0">
                <a:solidFill>
                  <a:srgbClr val="FF0000"/>
                </a:solidFill>
                <a:latin typeface="Calibri" pitchFamily="34" charset="0"/>
              </a:rPr>
              <a:t>Writing: </a:t>
            </a:r>
            <a:r>
              <a:rPr lang="en-US" sz="3600" dirty="0">
                <a:solidFill>
                  <a:srgbClr val="0000CC"/>
                </a:solidFill>
                <a:latin typeface="Calibri" pitchFamily="34" charset="0"/>
              </a:rPr>
              <a:t>learn to write tweets.</a:t>
            </a:r>
          </a:p>
        </p:txBody>
      </p:sp>
    </p:spTree>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96988" y="1714602"/>
            <a:ext cx="3255962" cy="661987"/>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Warm-up</a:t>
            </a:r>
            <a:endParaRPr lang="en-US" b="1" dirty="0"/>
          </a:p>
        </p:txBody>
      </p:sp>
      <p:sp>
        <p:nvSpPr>
          <p:cNvPr id="8" name="Rounded Rectangle 7"/>
          <p:cNvSpPr/>
          <p:nvPr/>
        </p:nvSpPr>
        <p:spPr>
          <a:xfrm>
            <a:off x="1296988" y="2482860"/>
            <a:ext cx="3255962" cy="661987"/>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Vocabulary</a:t>
            </a:r>
            <a:endParaRPr lang="en-US" b="1" dirty="0"/>
          </a:p>
        </p:txBody>
      </p:sp>
      <p:sp>
        <p:nvSpPr>
          <p:cNvPr id="9" name="Rounded Rectangle 8"/>
          <p:cNvSpPr/>
          <p:nvPr/>
        </p:nvSpPr>
        <p:spPr>
          <a:xfrm>
            <a:off x="1296988" y="4069724"/>
            <a:ext cx="3255962" cy="661988"/>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Preposition</a:t>
            </a:r>
            <a:endParaRPr lang="en-US" b="1" dirty="0"/>
          </a:p>
        </p:txBody>
      </p:sp>
      <p:sp>
        <p:nvSpPr>
          <p:cNvPr id="10" name="Rounded Rectangle 9"/>
          <p:cNvSpPr/>
          <p:nvPr/>
        </p:nvSpPr>
        <p:spPr>
          <a:xfrm>
            <a:off x="1296988" y="5619888"/>
            <a:ext cx="3255962" cy="661988"/>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Wrap-up</a:t>
            </a:r>
            <a:endParaRPr lang="en-US" b="1" dirty="0"/>
          </a:p>
        </p:txBody>
      </p:sp>
      <p:sp>
        <p:nvSpPr>
          <p:cNvPr id="13" name="Rounded Rectangle 12"/>
          <p:cNvSpPr/>
          <p:nvPr/>
        </p:nvSpPr>
        <p:spPr>
          <a:xfrm>
            <a:off x="1300163" y="496888"/>
            <a:ext cx="3255962" cy="663575"/>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Lesson Outline</a:t>
            </a:r>
            <a:endParaRPr lang="en-US" b="1" dirty="0"/>
          </a:p>
        </p:txBody>
      </p:sp>
      <p:sp>
        <p:nvSpPr>
          <p:cNvPr id="11" name="Rounded Rectangle 7">
            <a:extLst>
              <a:ext uri="{FF2B5EF4-FFF2-40B4-BE49-F238E27FC236}">
                <a16:creationId xmlns:a16="http://schemas.microsoft.com/office/drawing/2014/main" id="{77977E5E-6FB4-D4FE-A0F5-0274498EC885}"/>
              </a:ext>
            </a:extLst>
          </p:cNvPr>
          <p:cNvSpPr/>
          <p:nvPr/>
        </p:nvSpPr>
        <p:spPr>
          <a:xfrm>
            <a:off x="1296988" y="3276292"/>
            <a:ext cx="3255962" cy="661987"/>
          </a:xfrm>
          <a:prstGeom prst="round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Speaking</a:t>
            </a:r>
            <a:endParaRPr lang="en-US" b="1" dirty="0"/>
          </a:p>
        </p:txBody>
      </p:sp>
      <p:sp>
        <p:nvSpPr>
          <p:cNvPr id="12" name="Rounded Rectangle 8">
            <a:extLst>
              <a:ext uri="{FF2B5EF4-FFF2-40B4-BE49-F238E27FC236}">
                <a16:creationId xmlns:a16="http://schemas.microsoft.com/office/drawing/2014/main" id="{54ABCCBA-6CCE-C5D6-8B49-F7E4F931E9DB}"/>
              </a:ext>
            </a:extLst>
          </p:cNvPr>
          <p:cNvSpPr/>
          <p:nvPr/>
        </p:nvSpPr>
        <p:spPr>
          <a:xfrm>
            <a:off x="1296988" y="4844806"/>
            <a:ext cx="3255962" cy="661988"/>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Writing</a:t>
            </a:r>
            <a:endParaRPr lang="en-US" b="1" dirty="0"/>
          </a:p>
        </p:txBody>
      </p:sp>
      <p:pic>
        <p:nvPicPr>
          <p:cNvPr id="3" name="Picture 2"/>
          <p:cNvPicPr>
            <a:picLocks noChangeAspect="1"/>
          </p:cNvPicPr>
          <p:nvPr/>
        </p:nvPicPr>
        <p:blipFill>
          <a:blip r:embed="rId2"/>
          <a:stretch>
            <a:fillRect/>
          </a:stretch>
        </p:blipFill>
        <p:spPr>
          <a:xfrm>
            <a:off x="5997527" y="475483"/>
            <a:ext cx="4227771" cy="5869710"/>
          </a:xfrm>
          <a:prstGeom prst="rect">
            <a:avLst/>
          </a:prstGeom>
          <a:effectLst>
            <a:outerShdw blurRad="63500" sx="102000" sy="102000" algn="ctr" rotWithShape="0">
              <a:prstClr val="black">
                <a:alpha val="40000"/>
              </a:prstClr>
            </a:outerShdw>
          </a:effectLst>
        </p:spPr>
      </p:pic>
    </p:spTree>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ChangeArrowheads="1"/>
          </p:cNvSpPr>
          <p:nvPr/>
        </p:nvSpPr>
        <p:spPr bwMode="auto">
          <a:xfrm>
            <a:off x="333375" y="469900"/>
            <a:ext cx="3362325" cy="922338"/>
          </a:xfrm>
          <a:prstGeom prst="rect">
            <a:avLst/>
          </a:prstGeom>
          <a:noFill/>
          <a:ln w="9525">
            <a:noFill/>
            <a:miter lim="800000"/>
            <a:headEnd/>
            <a:tailEnd/>
          </a:ln>
        </p:spPr>
        <p:txBody>
          <a:bodyPr wrap="none">
            <a:spAutoFit/>
          </a:bodyPr>
          <a:lstStyle/>
          <a:p>
            <a:r>
              <a:rPr lang="en-US" sz="5400" b="1">
                <a:solidFill>
                  <a:srgbClr val="FF0000"/>
                </a:solidFill>
                <a:latin typeface="Calibri" pitchFamily="34" charset="0"/>
              </a:rPr>
              <a:t>Homework</a:t>
            </a:r>
          </a:p>
        </p:txBody>
      </p:sp>
      <p:sp>
        <p:nvSpPr>
          <p:cNvPr id="5" name="Rectangle 4"/>
          <p:cNvSpPr/>
          <p:nvPr/>
        </p:nvSpPr>
        <p:spPr>
          <a:xfrm>
            <a:off x="206375" y="1416050"/>
            <a:ext cx="11871325" cy="2308324"/>
          </a:xfrm>
          <a:prstGeom prst="rect">
            <a:avLst/>
          </a:prstGeom>
          <a:solidFill>
            <a:schemeClr val="bg1"/>
          </a:solidFill>
          <a:ln>
            <a:noFill/>
          </a:ln>
          <a:effectLst>
            <a:outerShdw blurRad="50800" dist="38100" dir="5400000" algn="t" rotWithShape="0">
              <a:prstClr val="black">
                <a:alpha val="40000"/>
              </a:prstClr>
            </a:outerShdw>
          </a:effectLst>
        </p:spPr>
        <p:txBody>
          <a:bodyPr>
            <a:spAutoFit/>
          </a:bodyPr>
          <a:lstStyle/>
          <a:p>
            <a:pPr marL="571500" indent="-571500">
              <a:buFontTx/>
              <a:buChar char="-"/>
              <a:defRPr/>
            </a:pPr>
            <a:r>
              <a:rPr lang="en-US" sz="3600" i="1" dirty="0" err="1">
                <a:solidFill>
                  <a:srgbClr val="0000CC"/>
                </a:solidFill>
                <a:latin typeface="Calibri" pitchFamily="34" charset="0"/>
              </a:rPr>
              <a:t>Practise</a:t>
            </a:r>
            <a:r>
              <a:rPr lang="en-US" sz="3600" i="1" dirty="0">
                <a:solidFill>
                  <a:srgbClr val="0000CC"/>
                </a:solidFill>
                <a:latin typeface="Calibri" pitchFamily="34" charset="0"/>
              </a:rPr>
              <a:t> the vocabularies and make sentences using them. </a:t>
            </a:r>
          </a:p>
          <a:p>
            <a:pPr marL="571500" indent="-571500">
              <a:buFontTx/>
              <a:buChar char="-"/>
              <a:defRPr/>
            </a:pPr>
            <a:r>
              <a:rPr lang="en-US" sz="3600" i="1" dirty="0">
                <a:solidFill>
                  <a:srgbClr val="0000CC"/>
                </a:solidFill>
                <a:latin typeface="Calibri" pitchFamily="34" charset="0"/>
              </a:rPr>
              <a:t>Do the exercises in </a:t>
            </a:r>
            <a:r>
              <a:rPr lang="en-US" sz="3600" b="1" i="1" dirty="0">
                <a:solidFill>
                  <a:srgbClr val="0000CC"/>
                </a:solidFill>
                <a:latin typeface="Calibri" pitchFamily="34" charset="0"/>
              </a:rPr>
              <a:t>TA 7 Right on WB </a:t>
            </a:r>
            <a:r>
              <a:rPr lang="en-US" sz="3600" i="1" dirty="0">
                <a:solidFill>
                  <a:srgbClr val="0000CC"/>
                </a:solidFill>
                <a:latin typeface="Calibri" pitchFamily="34" charset="0"/>
              </a:rPr>
              <a:t>(page 42) </a:t>
            </a:r>
          </a:p>
          <a:p>
            <a:pPr marL="571500" indent="-571500">
              <a:buFontTx/>
              <a:buChar char="-"/>
              <a:defRPr/>
            </a:pPr>
            <a:r>
              <a:rPr lang="en-US" sz="3600" i="1" dirty="0">
                <a:solidFill>
                  <a:srgbClr val="0000CC"/>
                </a:solidFill>
                <a:latin typeface="Calibri" pitchFamily="34" charset="0"/>
              </a:rPr>
              <a:t>Prepare the next lesson (page 82 SB)</a:t>
            </a:r>
          </a:p>
          <a:p>
            <a:pPr marL="571500" indent="-571500">
              <a:buFontTx/>
              <a:buChar char="-"/>
              <a:defRPr/>
            </a:pPr>
            <a:r>
              <a:rPr lang="en-US" sz="3600" i="1" dirty="0">
                <a:solidFill>
                  <a:srgbClr val="0000CC"/>
                </a:solidFill>
                <a:latin typeface="Calibri" pitchFamily="34" charset="0"/>
              </a:rPr>
              <a:t>Do the exercise in </a:t>
            </a:r>
            <a:r>
              <a:rPr lang="en-US" sz="3600" b="1" i="1" dirty="0">
                <a:solidFill>
                  <a:srgbClr val="0000CC"/>
                </a:solidFill>
                <a:latin typeface="Calibri" pitchFamily="34" charset="0"/>
              </a:rPr>
              <a:t>TA 7 Right on Notebook</a:t>
            </a:r>
            <a:r>
              <a:rPr lang="en-US" sz="3600" i="1" dirty="0">
                <a:solidFill>
                  <a:srgbClr val="0000CC"/>
                </a:solidFill>
                <a:latin typeface="Calibri" pitchFamily="34" charset="0"/>
              </a:rPr>
              <a:t> (page 36)</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heel(1)">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3"/>
          <p:cNvPicPr>
            <a:picLocks noChangeAspect="1"/>
          </p:cNvPicPr>
          <p:nvPr/>
        </p:nvPicPr>
        <p:blipFill>
          <a:blip r:embed="rId3"/>
          <a:srcRect t="2" b="15105"/>
          <a:stretch>
            <a:fillRect/>
          </a:stretch>
        </p:blipFill>
        <p:spPr bwMode="auto">
          <a:xfrm>
            <a:off x="0" y="0"/>
            <a:ext cx="12192000" cy="6867525"/>
          </a:xfrm>
          <a:prstGeom prst="rect">
            <a:avLst/>
          </a:prstGeom>
          <a:noFill/>
          <a:ln w="9525">
            <a:noFill/>
            <a:miter lim="800000"/>
            <a:headEnd/>
            <a:tailEnd/>
          </a:ln>
        </p:spPr>
      </p:pic>
      <p:sp>
        <p:nvSpPr>
          <p:cNvPr id="5" name="TextBox 4"/>
          <p:cNvSpPr txBox="1"/>
          <p:nvPr/>
        </p:nvSpPr>
        <p:spPr>
          <a:xfrm>
            <a:off x="4557713" y="6051550"/>
            <a:ext cx="3101975" cy="646113"/>
          </a:xfrm>
          <a:prstGeom prst="rect">
            <a:avLst/>
          </a:prstGeom>
          <a:solidFill>
            <a:schemeClr val="bg1"/>
          </a:solidFill>
          <a:effectLst>
            <a:outerShdw blurRad="50800" dist="38100" dir="5400000" algn="t" rotWithShape="0">
              <a:prstClr val="black">
                <a:alpha val="40000"/>
              </a:prstClr>
            </a:outerShdw>
          </a:effectLst>
        </p:spPr>
        <p:txBody>
          <a:bodyPr>
            <a:spAutoFit/>
          </a:bodyPr>
          <a:lstStyle/>
          <a:p>
            <a:pPr fontAlgn="auto">
              <a:spcBef>
                <a:spcPts val="0"/>
              </a:spcBef>
              <a:spcAft>
                <a:spcPts val="0"/>
              </a:spcAft>
              <a:defRPr/>
            </a:pPr>
            <a:r>
              <a:rPr lang="en-US" sz="3600" dirty="0">
                <a:solidFill>
                  <a:srgbClr val="FF0000"/>
                </a:solidFill>
                <a:latin typeface="+mn-lt"/>
                <a:cs typeface="+mn-cs"/>
              </a:rPr>
              <a:t>Enjoy your day!</a:t>
            </a:r>
            <a:endParaRPr lang="en-US" dirty="0">
              <a:solidFill>
                <a:srgbClr val="FF0000"/>
              </a:solidFill>
              <a:latin typeface="+mn-lt"/>
              <a:cs typeface="+mn-cs"/>
            </a:endParaRPr>
          </a:p>
        </p:txBody>
      </p:sp>
    </p:spTree>
    <p:extLst>
      <p:ext uri="{BB962C8B-B14F-4D97-AF65-F5344CB8AC3E}">
        <p14:creationId xmlns:p14="http://schemas.microsoft.com/office/powerpoint/2010/main" val="363961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13250" y="411163"/>
            <a:ext cx="3181350" cy="661987"/>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dirty="0"/>
              <a:t>Objectives</a:t>
            </a:r>
            <a:endParaRPr lang="en-US" dirty="0"/>
          </a:p>
        </p:txBody>
      </p:sp>
      <p:sp>
        <p:nvSpPr>
          <p:cNvPr id="9218" name="TextBox 2"/>
          <p:cNvSpPr txBox="1">
            <a:spLocks noChangeArrowheads="1"/>
          </p:cNvSpPr>
          <p:nvPr/>
        </p:nvSpPr>
        <p:spPr bwMode="auto">
          <a:xfrm>
            <a:off x="382772" y="1285432"/>
            <a:ext cx="11426456" cy="4524315"/>
          </a:xfrm>
          <a:prstGeom prst="rect">
            <a:avLst/>
          </a:prstGeom>
          <a:noFill/>
          <a:ln w="9525">
            <a:noFill/>
            <a:miter lim="800000"/>
            <a:headEnd/>
            <a:tailEnd/>
          </a:ln>
        </p:spPr>
        <p:txBody>
          <a:bodyPr wrap="square">
            <a:spAutoFit/>
          </a:bodyPr>
          <a:lstStyle/>
          <a:p>
            <a:r>
              <a:rPr lang="en-US" sz="3600" dirty="0">
                <a:solidFill>
                  <a:srgbClr val="FF0000"/>
                </a:solidFill>
                <a:latin typeface="Calibri" pitchFamily="34" charset="0"/>
                <a:cs typeface="Times New Roman" pitchFamily="18" charset="0"/>
              </a:rPr>
              <a:t>By the end of this lesson, students will be able to…</a:t>
            </a:r>
          </a:p>
          <a:p>
            <a:endParaRPr lang="en-US" sz="3600" dirty="0">
              <a:solidFill>
                <a:srgbClr val="0070C0"/>
              </a:solidFill>
              <a:latin typeface="Calibri" pitchFamily="34" charset="0"/>
            </a:endParaRPr>
          </a:p>
          <a:p>
            <a:pPr marL="571500" indent="-571500">
              <a:buFontTx/>
              <a:buChar char="-"/>
            </a:pPr>
            <a:r>
              <a:rPr lang="en-US" sz="3600" i="1" dirty="0">
                <a:solidFill>
                  <a:srgbClr val="0000CC"/>
                </a:solidFill>
                <a:latin typeface="Calibri" pitchFamily="34" charset="0"/>
              </a:rPr>
              <a:t>learn and use some vocabulary related to transportation in the future: </a:t>
            </a:r>
            <a:r>
              <a:rPr lang="en-US" sz="3600" b="1" i="1" dirty="0">
                <a:solidFill>
                  <a:srgbClr val="0000CC"/>
                </a:solidFill>
                <a:latin typeface="Calibri" pitchFamily="34" charset="0"/>
              </a:rPr>
              <a:t>hoverboard, self-driving bus, hyperloop train, ﬂying taxi, hoverbike, electric car</a:t>
            </a:r>
            <a:r>
              <a:rPr lang="en-US" sz="3600" i="1" dirty="0">
                <a:solidFill>
                  <a:srgbClr val="0000CC"/>
                </a:solidFill>
                <a:latin typeface="Calibri" pitchFamily="34" charset="0"/>
              </a:rPr>
              <a:t>.</a:t>
            </a:r>
          </a:p>
          <a:p>
            <a:pPr marL="571500" indent="-571500">
              <a:buFontTx/>
              <a:buChar char="-"/>
            </a:pPr>
            <a:r>
              <a:rPr lang="en-US" sz="3600" i="1" dirty="0">
                <a:solidFill>
                  <a:srgbClr val="0000CC"/>
                </a:solidFill>
                <a:latin typeface="Calibri" pitchFamily="34" charset="0"/>
              </a:rPr>
              <a:t>talk about transportation in the future.</a:t>
            </a:r>
          </a:p>
          <a:p>
            <a:pPr marL="571500" indent="-571500">
              <a:buFontTx/>
              <a:buChar char="-"/>
            </a:pPr>
            <a:r>
              <a:rPr lang="en-US" sz="3600" i="1" dirty="0">
                <a:solidFill>
                  <a:srgbClr val="0000CC"/>
                </a:solidFill>
                <a:latin typeface="Calibri" pitchFamily="34" charset="0"/>
              </a:rPr>
              <a:t>learn how to use “by, in, at” to talk about transportation.</a:t>
            </a:r>
          </a:p>
          <a:p>
            <a:pPr marL="571500" indent="-571500">
              <a:buFontTx/>
              <a:buChar char="-"/>
            </a:pPr>
            <a:r>
              <a:rPr lang="en-US" sz="3600" i="1" dirty="0">
                <a:solidFill>
                  <a:srgbClr val="0000CC"/>
                </a:solidFill>
                <a:latin typeface="Calibri" pitchFamily="34" charset="0"/>
              </a:rPr>
              <a:t>learn to write tweets.</a:t>
            </a:r>
          </a:p>
        </p:txBody>
      </p: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2"/>
          <p:cNvPicPr>
            <a:picLocks noChangeAspect="1"/>
          </p:cNvPicPr>
          <p:nvPr/>
        </p:nvPicPr>
        <p:blipFill>
          <a:blip r:embed="rId2"/>
          <a:srcRect/>
          <a:stretch>
            <a:fillRect/>
          </a:stretch>
        </p:blipFill>
        <p:spPr bwMode="auto">
          <a:xfrm>
            <a:off x="1250654" y="392805"/>
            <a:ext cx="8906171" cy="6072389"/>
          </a:xfrm>
          <a:prstGeom prst="rect">
            <a:avLst/>
          </a:prstGeom>
          <a:noFill/>
          <a:ln w="9525">
            <a:noFill/>
            <a:miter lim="800000"/>
            <a:headEnd/>
            <a:tailEnd/>
          </a:ln>
        </p:spPr>
      </p:pic>
      <p:sp>
        <p:nvSpPr>
          <p:cNvPr id="7" name="Rectangle 6"/>
          <p:cNvSpPr/>
          <p:nvPr/>
        </p:nvSpPr>
        <p:spPr>
          <a:xfrm>
            <a:off x="8143875" y="552450"/>
            <a:ext cx="4025900" cy="749300"/>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anchor="ctr"/>
          <a:lstStyle/>
          <a:p>
            <a:pPr algn="ctr" fontAlgn="auto">
              <a:spcBef>
                <a:spcPts val="0"/>
              </a:spcBef>
              <a:spcAft>
                <a:spcPts val="0"/>
              </a:spcAft>
              <a:defRPr/>
            </a:pPr>
            <a:r>
              <a:rPr lang="en-US" sz="5400" b="1" dirty="0">
                <a:solidFill>
                  <a:schemeClr val="accent6">
                    <a:lumMod val="75000"/>
                  </a:schemeClr>
                </a:solidFill>
              </a:rPr>
              <a:t>WARM-UP</a:t>
            </a:r>
          </a:p>
        </p:txBody>
      </p:sp>
    </p:spTree>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36882" y="1104010"/>
            <a:ext cx="12055117" cy="5016758"/>
          </a:xfrm>
          <a:prstGeom prst="rect">
            <a:avLst/>
          </a:prstGeom>
        </p:spPr>
        <p:txBody>
          <a:bodyPr wrap="square">
            <a:spAutoFit/>
          </a:bodyPr>
          <a:lstStyle/>
          <a:p>
            <a:pPr marR="0" lvl="0" algn="l" defTabSz="914400" rtl="0" eaLnBrk="1" fontAlgn="auto" latinLnBrk="0" hangingPunct="1">
              <a:lnSpc>
                <a:spcPct val="200000"/>
              </a:lnSpc>
              <a:spcBef>
                <a:spcPts val="0"/>
              </a:spcBef>
              <a:spcAft>
                <a:spcPts val="0"/>
              </a:spcAft>
              <a:buClrTx/>
              <a:buSzTx/>
              <a:tabLst/>
              <a:defRPr/>
            </a:pPr>
            <a:r>
              <a:rPr kumimoji="0" lang="en-US" sz="3200" b="0" i="0" u="none" strike="noStrike" kern="1200" cap="none" spc="0" normalizeH="0" baseline="0" noProof="0" dirty="0">
                <a:ln>
                  <a:noFill/>
                </a:ln>
                <a:solidFill>
                  <a:prstClr val="black"/>
                </a:solidFill>
                <a:effectLst/>
                <a:uLnTx/>
                <a:uFillTx/>
                <a:latin typeface="+mj-lt"/>
                <a:ea typeface="+mn-ea"/>
                <a:cs typeface="+mn-cs"/>
              </a:rPr>
              <a:t>1. A. c</a:t>
            </a:r>
            <a:r>
              <a:rPr kumimoji="0" lang="en-US" sz="3200" b="0" i="0" u="sng" strike="noStrike" kern="1200" cap="none" spc="0" normalizeH="0" baseline="0" noProof="0" dirty="0">
                <a:ln>
                  <a:noFill/>
                </a:ln>
                <a:solidFill>
                  <a:prstClr val="black"/>
                </a:solidFill>
                <a:effectLst/>
                <a:uLnTx/>
                <a:uFillTx/>
                <a:latin typeface="+mj-lt"/>
                <a:ea typeface="+mn-ea"/>
                <a:cs typeface="+mn-cs"/>
              </a:rPr>
              <a:t>a</a:t>
            </a:r>
            <a:r>
              <a:rPr kumimoji="0" lang="en-US" sz="3200" b="0" i="0" u="none" strike="noStrike" kern="1200" cap="none" spc="0" normalizeH="0" baseline="0" noProof="0" dirty="0">
                <a:ln>
                  <a:noFill/>
                </a:ln>
                <a:solidFill>
                  <a:prstClr val="black"/>
                </a:solidFill>
                <a:effectLst/>
                <a:uLnTx/>
                <a:uFillTx/>
                <a:latin typeface="+mj-lt"/>
                <a:ea typeface="+mn-ea"/>
                <a:cs typeface="+mn-cs"/>
              </a:rPr>
              <a:t>ble			B. t</a:t>
            </a:r>
            <a:r>
              <a:rPr kumimoji="0" lang="en-US" sz="3200" b="0" i="0" u="sng" strike="noStrike" kern="1200" cap="none" spc="0" normalizeH="0" baseline="0" noProof="0" dirty="0">
                <a:ln>
                  <a:noFill/>
                </a:ln>
                <a:solidFill>
                  <a:prstClr val="black"/>
                </a:solidFill>
                <a:effectLst/>
                <a:uLnTx/>
                <a:uFillTx/>
                <a:latin typeface="+mj-lt"/>
                <a:ea typeface="+mn-ea"/>
                <a:cs typeface="+mn-cs"/>
              </a:rPr>
              <a:t>a</a:t>
            </a:r>
            <a:r>
              <a:rPr kumimoji="0" lang="en-US" sz="3200" b="0" i="0" u="none" strike="noStrike" kern="1200" cap="none" spc="0" normalizeH="0" baseline="0" noProof="0" dirty="0">
                <a:ln>
                  <a:noFill/>
                </a:ln>
                <a:solidFill>
                  <a:prstClr val="black"/>
                </a:solidFill>
                <a:effectLst/>
                <a:uLnTx/>
                <a:uFillTx/>
                <a:latin typeface="+mj-lt"/>
                <a:ea typeface="+mn-ea"/>
                <a:cs typeface="+mn-cs"/>
              </a:rPr>
              <a:t>xi		C. l</a:t>
            </a:r>
            <a:r>
              <a:rPr kumimoji="0" lang="en-US" sz="3200" b="0" i="0" u="sng" strike="noStrike" kern="1200" cap="none" spc="0" normalizeH="0" baseline="0" noProof="0" dirty="0">
                <a:ln>
                  <a:noFill/>
                </a:ln>
                <a:solidFill>
                  <a:prstClr val="black"/>
                </a:solidFill>
                <a:effectLst/>
                <a:uLnTx/>
                <a:uFillTx/>
                <a:latin typeface="+mj-lt"/>
                <a:ea typeface="+mn-ea"/>
                <a:cs typeface="+mn-cs"/>
              </a:rPr>
              <a:t>a</a:t>
            </a:r>
            <a:r>
              <a:rPr kumimoji="0" lang="en-US" sz="3200" b="0" i="0" u="none" strike="noStrike" kern="1200" cap="none" spc="0" normalizeH="0" baseline="0" noProof="0" dirty="0">
                <a:ln>
                  <a:noFill/>
                </a:ln>
                <a:solidFill>
                  <a:prstClr val="black"/>
                </a:solidFill>
                <a:effectLst/>
                <a:uLnTx/>
                <a:uFillTx/>
                <a:latin typeface="+mj-lt"/>
                <a:ea typeface="+mn-ea"/>
                <a:cs typeface="+mn-cs"/>
              </a:rPr>
              <a:t>ndmark	D. </a:t>
            </a:r>
            <a:r>
              <a:rPr kumimoji="0" lang="en-US" sz="3200" b="0" i="0" u="sng" strike="noStrike" kern="1200" cap="none" spc="0" normalizeH="0" baseline="0" noProof="0" dirty="0">
                <a:ln>
                  <a:noFill/>
                </a:ln>
                <a:solidFill>
                  <a:prstClr val="black"/>
                </a:solidFill>
                <a:effectLst/>
                <a:uLnTx/>
                <a:uFillTx/>
                <a:latin typeface="+mj-lt"/>
                <a:ea typeface="+mn-ea"/>
                <a:cs typeface="+mn-cs"/>
              </a:rPr>
              <a:t>a</a:t>
            </a:r>
            <a:r>
              <a:rPr kumimoji="0" lang="en-US" sz="3200" b="0" i="0" u="none" strike="noStrike" kern="1200" cap="none" spc="0" normalizeH="0" baseline="0" noProof="0" dirty="0">
                <a:ln>
                  <a:noFill/>
                </a:ln>
                <a:solidFill>
                  <a:prstClr val="black"/>
                </a:solidFill>
                <a:effectLst/>
                <a:uLnTx/>
                <a:uFillTx/>
                <a:latin typeface="+mj-lt"/>
                <a:ea typeface="+mn-ea"/>
                <a:cs typeface="+mn-cs"/>
              </a:rPr>
              <a:t>pple</a:t>
            </a:r>
          </a:p>
          <a:p>
            <a:pPr marR="0" lvl="0" algn="l" defTabSz="914400" rtl="0" eaLnBrk="1" fontAlgn="auto" latinLnBrk="0" hangingPunct="1">
              <a:lnSpc>
                <a:spcPct val="200000"/>
              </a:lnSpc>
              <a:spcBef>
                <a:spcPts val="0"/>
              </a:spcBef>
              <a:spcAft>
                <a:spcPts val="0"/>
              </a:spcAft>
              <a:buClrTx/>
              <a:buSzTx/>
              <a:tabLst/>
              <a:defRPr/>
            </a:pPr>
            <a:endParaRPr kumimoji="0" lang="en-US" sz="3200" b="0" i="0" u="none" strike="noStrike" kern="1200" cap="none" spc="0" normalizeH="0" baseline="0" noProof="0" dirty="0">
              <a:ln>
                <a:noFill/>
              </a:ln>
              <a:solidFill>
                <a:prstClr val="black"/>
              </a:solidFill>
              <a:effectLst/>
              <a:uLnTx/>
              <a:uFillTx/>
              <a:latin typeface="+mj-lt"/>
              <a:ea typeface="+mn-ea"/>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j-lt"/>
                <a:ea typeface="+mn-ea"/>
                <a:cs typeface="+mn-cs"/>
              </a:rPr>
              <a:t>2. A. b</a:t>
            </a:r>
            <a:r>
              <a:rPr kumimoji="0" lang="en-US" sz="3200" b="0" i="0" u="sng" strike="noStrike" kern="1200" cap="none" spc="0" normalizeH="0" baseline="0" noProof="0" dirty="0">
                <a:ln>
                  <a:noFill/>
                </a:ln>
                <a:solidFill>
                  <a:prstClr val="black"/>
                </a:solidFill>
                <a:effectLst/>
                <a:uLnTx/>
                <a:uFillTx/>
                <a:latin typeface="+mj-lt"/>
                <a:ea typeface="+mn-ea"/>
                <a:cs typeface="+mn-cs"/>
              </a:rPr>
              <a:t>oa</a:t>
            </a:r>
            <a:r>
              <a:rPr kumimoji="0" lang="en-US" sz="3200" b="0" i="0" u="none" strike="noStrike" kern="1200" cap="none" spc="0" normalizeH="0" baseline="0" noProof="0" dirty="0">
                <a:ln>
                  <a:noFill/>
                </a:ln>
                <a:solidFill>
                  <a:prstClr val="black"/>
                </a:solidFill>
                <a:effectLst/>
                <a:uLnTx/>
                <a:uFillTx/>
                <a:latin typeface="+mj-lt"/>
                <a:ea typeface="+mn-ea"/>
                <a:cs typeface="+mn-cs"/>
              </a:rPr>
              <a:t>t			B. r</a:t>
            </a:r>
            <a:r>
              <a:rPr kumimoji="0" lang="en-US" sz="3200" b="0" i="0" u="sng" strike="noStrike" kern="1200" cap="none" spc="0" normalizeH="0" baseline="0" noProof="0" dirty="0">
                <a:ln>
                  <a:noFill/>
                </a:ln>
                <a:solidFill>
                  <a:prstClr val="black"/>
                </a:solidFill>
                <a:effectLst/>
                <a:uLnTx/>
                <a:uFillTx/>
                <a:latin typeface="+mj-lt"/>
                <a:ea typeface="+mn-ea"/>
                <a:cs typeface="+mn-cs"/>
              </a:rPr>
              <a:t>oa</a:t>
            </a:r>
            <a:r>
              <a:rPr kumimoji="0" lang="en-US" sz="3200" b="0" i="0" u="none" strike="noStrike" kern="1200" cap="none" spc="0" normalizeH="0" baseline="0" noProof="0" dirty="0">
                <a:ln>
                  <a:noFill/>
                </a:ln>
                <a:solidFill>
                  <a:prstClr val="black"/>
                </a:solidFill>
                <a:effectLst/>
                <a:uLnTx/>
                <a:uFillTx/>
                <a:latin typeface="+mj-lt"/>
                <a:ea typeface="+mn-ea"/>
                <a:cs typeface="+mn-cs"/>
              </a:rPr>
              <a:t>d		C. b</a:t>
            </a:r>
            <a:r>
              <a:rPr kumimoji="0" lang="en-US" sz="3200" b="0" i="0" u="sng" strike="noStrike" kern="1200" cap="none" spc="0" normalizeH="0" baseline="0" noProof="0" dirty="0">
                <a:ln>
                  <a:noFill/>
                </a:ln>
                <a:solidFill>
                  <a:prstClr val="black"/>
                </a:solidFill>
                <a:effectLst/>
                <a:uLnTx/>
                <a:uFillTx/>
                <a:latin typeface="+mj-lt"/>
                <a:ea typeface="+mn-ea"/>
                <a:cs typeface="+mn-cs"/>
              </a:rPr>
              <a:t>oa</a:t>
            </a:r>
            <a:r>
              <a:rPr kumimoji="0" lang="en-US" sz="3200" b="0" i="0" u="none" strike="noStrike" kern="1200" cap="none" spc="0" normalizeH="0" baseline="0" noProof="0" dirty="0">
                <a:ln>
                  <a:noFill/>
                </a:ln>
                <a:solidFill>
                  <a:prstClr val="black"/>
                </a:solidFill>
                <a:effectLst/>
                <a:uLnTx/>
                <a:uFillTx/>
                <a:latin typeface="+mj-lt"/>
                <a:ea typeface="+mn-ea"/>
                <a:cs typeface="+mn-cs"/>
              </a:rPr>
              <a:t>rd		D. g</a:t>
            </a:r>
            <a:r>
              <a:rPr kumimoji="0" lang="en-US" sz="3200" b="0" i="0" u="sng" strike="noStrike" kern="1200" cap="none" spc="0" normalizeH="0" baseline="0" noProof="0" dirty="0">
                <a:ln>
                  <a:noFill/>
                </a:ln>
                <a:solidFill>
                  <a:prstClr val="black"/>
                </a:solidFill>
                <a:effectLst/>
                <a:uLnTx/>
                <a:uFillTx/>
                <a:latin typeface="+mj-lt"/>
                <a:ea typeface="+mn-ea"/>
                <a:cs typeface="+mn-cs"/>
              </a:rPr>
              <a:t>oa</a:t>
            </a:r>
            <a:r>
              <a:rPr kumimoji="0" lang="en-US" sz="3200" b="0" i="0" u="none" strike="noStrike" kern="1200" cap="none" spc="0" normalizeH="0" baseline="0" noProof="0" dirty="0">
                <a:ln>
                  <a:noFill/>
                </a:ln>
                <a:solidFill>
                  <a:prstClr val="black"/>
                </a:solidFill>
                <a:effectLst/>
                <a:uLnTx/>
                <a:uFillTx/>
                <a:latin typeface="+mj-lt"/>
                <a:ea typeface="+mn-ea"/>
                <a:cs typeface="+mn-cs"/>
              </a:rPr>
              <a:t>l</a:t>
            </a:r>
          </a:p>
          <a:p>
            <a:pPr marL="0" marR="0" lvl="0" indent="0" algn="l" defTabSz="914400" rtl="0" eaLnBrk="1" fontAlgn="auto" latinLnBrk="0" hangingPunct="1">
              <a:lnSpc>
                <a:spcPct val="2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mj-lt"/>
              <a:ea typeface="+mn-ea"/>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j-lt"/>
                <a:ea typeface="+mn-ea"/>
                <a:cs typeface="+mn-cs"/>
              </a:rPr>
              <a:t>3. A. crui</a:t>
            </a:r>
            <a:r>
              <a:rPr kumimoji="0" lang="en-US" sz="3200" b="0" i="0" u="sng" strike="noStrike" kern="1200" cap="none" spc="0" normalizeH="0" baseline="0" noProof="0" dirty="0">
                <a:ln>
                  <a:noFill/>
                </a:ln>
                <a:solidFill>
                  <a:prstClr val="black"/>
                </a:solidFill>
                <a:effectLst/>
                <a:uLnTx/>
                <a:uFillTx/>
                <a:latin typeface="+mj-lt"/>
                <a:ea typeface="+mn-ea"/>
                <a:cs typeface="+mn-cs"/>
              </a:rPr>
              <a:t>se</a:t>
            </a:r>
            <a:r>
              <a:rPr kumimoji="0" lang="en-US" sz="3200" b="0" i="0" u="none" strike="noStrike" kern="1200" cap="none" spc="0" normalizeH="0" baseline="0" noProof="0" dirty="0">
                <a:ln>
                  <a:noFill/>
                </a:ln>
                <a:solidFill>
                  <a:prstClr val="black"/>
                </a:solidFill>
                <a:effectLst/>
                <a:uLnTx/>
                <a:uFillTx/>
                <a:latin typeface="+mj-lt"/>
                <a:ea typeface="+mn-ea"/>
                <a:cs typeface="+mn-cs"/>
              </a:rPr>
              <a:t>			B. hou</a:t>
            </a:r>
            <a:r>
              <a:rPr kumimoji="0" lang="en-US" sz="3200" b="0" i="0" u="sng" strike="noStrike" kern="1200" cap="none" spc="0" normalizeH="0" baseline="0" noProof="0" dirty="0">
                <a:ln>
                  <a:noFill/>
                </a:ln>
                <a:solidFill>
                  <a:prstClr val="black"/>
                </a:solidFill>
                <a:effectLst/>
                <a:uLnTx/>
                <a:uFillTx/>
                <a:latin typeface="+mj-lt"/>
                <a:ea typeface="+mn-ea"/>
                <a:cs typeface="+mn-cs"/>
              </a:rPr>
              <a:t>se</a:t>
            </a:r>
            <a:r>
              <a:rPr kumimoji="0" lang="en-US" sz="3200" b="0" i="0" u="none" strike="noStrike" kern="1200" cap="none" spc="0" normalizeH="0" baseline="0" noProof="0" dirty="0">
                <a:ln>
                  <a:noFill/>
                </a:ln>
                <a:solidFill>
                  <a:prstClr val="black"/>
                </a:solidFill>
                <a:effectLst/>
                <a:uLnTx/>
                <a:uFillTx/>
                <a:latin typeface="+mj-lt"/>
                <a:ea typeface="+mn-ea"/>
                <a:cs typeface="+mn-cs"/>
              </a:rPr>
              <a:t>		C. ro</a:t>
            </a:r>
            <a:r>
              <a:rPr kumimoji="0" lang="en-US" sz="3200" b="0" i="0" u="sng" strike="noStrike" kern="1200" cap="none" spc="0" normalizeH="0" baseline="0" noProof="0" dirty="0">
                <a:ln>
                  <a:noFill/>
                </a:ln>
                <a:solidFill>
                  <a:prstClr val="black"/>
                </a:solidFill>
                <a:effectLst/>
                <a:uLnTx/>
                <a:uFillTx/>
                <a:latin typeface="+mj-lt"/>
                <a:ea typeface="+mn-ea"/>
                <a:cs typeface="+mn-cs"/>
              </a:rPr>
              <a:t>se</a:t>
            </a:r>
            <a:r>
              <a:rPr kumimoji="0" lang="en-US" sz="3200" b="0" i="0" u="none" strike="noStrike" kern="1200" cap="none" spc="0" normalizeH="0" baseline="0" noProof="0" dirty="0">
                <a:ln>
                  <a:noFill/>
                </a:ln>
                <a:solidFill>
                  <a:prstClr val="black"/>
                </a:solidFill>
                <a:effectLst/>
                <a:uLnTx/>
                <a:uFillTx/>
                <a:latin typeface="+mj-lt"/>
                <a:ea typeface="+mn-ea"/>
                <a:cs typeface="+mn-cs"/>
              </a:rPr>
              <a:t>		D. chee</a:t>
            </a:r>
            <a:r>
              <a:rPr kumimoji="0" lang="en-US" sz="3200" b="0" i="0" u="sng" strike="noStrike" kern="1200" cap="none" spc="0" normalizeH="0" baseline="0" noProof="0" dirty="0">
                <a:ln>
                  <a:noFill/>
                </a:ln>
                <a:solidFill>
                  <a:prstClr val="black"/>
                </a:solidFill>
                <a:effectLst/>
                <a:uLnTx/>
                <a:uFillTx/>
                <a:latin typeface="+mj-lt"/>
                <a:ea typeface="+mn-ea"/>
                <a:cs typeface="+mn-cs"/>
              </a:rPr>
              <a:t>se</a:t>
            </a:r>
          </a:p>
        </p:txBody>
      </p:sp>
      <p:sp>
        <p:nvSpPr>
          <p:cNvPr id="4" name="Rectangle 3"/>
          <p:cNvSpPr/>
          <p:nvPr/>
        </p:nvSpPr>
        <p:spPr>
          <a:xfrm>
            <a:off x="0" y="238114"/>
            <a:ext cx="3141501"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mj-lt"/>
                <a:ea typeface="Times New Roman" panose="02020603050405020304" pitchFamily="18" charset="0"/>
                <a:cs typeface="+mn-cs"/>
              </a:rPr>
              <a:t>Work </a:t>
            </a:r>
            <a:r>
              <a:rPr kumimoji="0" lang="en-US" sz="4000" b="1" i="0" u="none" strike="noStrike" kern="1200" cap="none" spc="0" normalizeH="0" baseline="0" noProof="0">
                <a:ln>
                  <a:noFill/>
                </a:ln>
                <a:solidFill>
                  <a:srgbClr val="FF0000"/>
                </a:solidFill>
                <a:effectLst/>
                <a:uLnTx/>
                <a:uFillTx/>
                <a:latin typeface="+mj-lt"/>
                <a:ea typeface="Times New Roman" panose="02020603050405020304" pitchFamily="18" charset="0"/>
                <a:cs typeface="+mn-cs"/>
              </a:rPr>
              <a:t>in pairs.</a:t>
            </a:r>
            <a:endParaRPr kumimoji="0" lang="en-US" sz="4000" b="1" i="0" u="none" strike="noStrike" kern="1200" cap="none" spc="0" normalizeH="0" baseline="0" noProof="0" dirty="0">
              <a:ln>
                <a:noFill/>
              </a:ln>
              <a:solidFill>
                <a:srgbClr val="FF0000"/>
              </a:solidFill>
              <a:effectLst/>
              <a:uLnTx/>
              <a:uFillTx/>
              <a:latin typeface="+mj-lt"/>
              <a:cs typeface="+mn-cs"/>
            </a:endParaRPr>
          </a:p>
        </p:txBody>
      </p:sp>
      <p:pic>
        <p:nvPicPr>
          <p:cNvPr id="6" name="Picture 5" descr="Free Speech bubble 1195466 PNG with Transparent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6" y="783642"/>
            <a:ext cx="896077" cy="571529"/>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538975" y="1488490"/>
            <a:ext cx="480098" cy="5825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j-lt"/>
              <a:ea typeface="+mn-ea"/>
              <a:cs typeface="+mn-cs"/>
            </a:endParaRPr>
          </a:p>
        </p:txBody>
      </p:sp>
      <p:sp>
        <p:nvSpPr>
          <p:cNvPr id="11" name="Oval 10"/>
          <p:cNvSpPr/>
          <p:nvPr/>
        </p:nvSpPr>
        <p:spPr>
          <a:xfrm>
            <a:off x="6506167" y="3412310"/>
            <a:ext cx="480098" cy="5825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j-lt"/>
              <a:ea typeface="+mn-ea"/>
              <a:cs typeface="+mn-cs"/>
            </a:endParaRPr>
          </a:p>
        </p:txBody>
      </p:sp>
      <p:sp>
        <p:nvSpPr>
          <p:cNvPr id="12" name="TextBox 11"/>
          <p:cNvSpPr txBox="1"/>
          <p:nvPr/>
        </p:nvSpPr>
        <p:spPr>
          <a:xfrm>
            <a:off x="3136666" y="343361"/>
            <a:ext cx="9055333"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70C0"/>
                </a:solidFill>
                <a:effectLst/>
                <a:uLnTx/>
                <a:uFillTx/>
                <a:latin typeface="+mj-lt"/>
                <a:ea typeface="+mn-ea"/>
                <a:cs typeface="+mn-cs"/>
              </a:rPr>
              <a:t>Choose the word whose underlined part 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70C0"/>
                </a:solidFill>
                <a:effectLst/>
                <a:uLnTx/>
                <a:uFillTx/>
                <a:latin typeface="+mj-lt"/>
                <a:ea typeface="+mn-ea"/>
                <a:cs typeface="+mn-cs"/>
              </a:rPr>
              <a:t>pronounced differently from that of the other words.</a:t>
            </a:r>
          </a:p>
        </p:txBody>
      </p:sp>
      <p:sp>
        <p:nvSpPr>
          <p:cNvPr id="14" name="Oval 13"/>
          <p:cNvSpPr/>
          <p:nvPr/>
        </p:nvSpPr>
        <p:spPr>
          <a:xfrm>
            <a:off x="3775015" y="5375555"/>
            <a:ext cx="480098" cy="5825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j-lt"/>
              <a:ea typeface="+mn-ea"/>
              <a:cs typeface="+mn-cs"/>
            </a:endParaRPr>
          </a:p>
        </p:txBody>
      </p:sp>
      <p:sp>
        <p:nvSpPr>
          <p:cNvPr id="30" name="Rectangle 29"/>
          <p:cNvSpPr/>
          <p:nvPr/>
        </p:nvSpPr>
        <p:spPr>
          <a:xfrm>
            <a:off x="692961" y="1819905"/>
            <a:ext cx="2216246" cy="754694"/>
          </a:xfrm>
          <a:prstGeom prst="rect">
            <a:avLst/>
          </a:prstGeom>
        </p:spPr>
        <p:txBody>
          <a:bodyPr wrap="square">
            <a:spAutoFit/>
          </a:bodyPr>
          <a:lstStyle/>
          <a:p>
            <a:pPr lvl="0" fontAlgn="auto">
              <a:lnSpc>
                <a:spcPct val="150000"/>
              </a:lnSpc>
              <a:spcBef>
                <a:spcPts val="0"/>
              </a:spcBef>
              <a:spcAft>
                <a:spcPts val="0"/>
              </a:spcAft>
            </a:pPr>
            <a:r>
              <a:rPr lang="en-US" sz="3200" dirty="0">
                <a:solidFill>
                  <a:srgbClr val="FF0000"/>
                </a:solidFill>
                <a:latin typeface="+mj-lt"/>
                <a:cs typeface="+mn-cs"/>
              </a:rPr>
              <a:t>/ˈ</a:t>
            </a:r>
            <a:r>
              <a:rPr lang="en-US" sz="3200" dirty="0" err="1">
                <a:solidFill>
                  <a:srgbClr val="FF0000"/>
                </a:solidFill>
                <a:latin typeface="+mj-lt"/>
                <a:cs typeface="+mn-cs"/>
              </a:rPr>
              <a:t>keɪbl</a:t>
            </a:r>
            <a:r>
              <a:rPr lang="en-US" sz="3200" dirty="0">
                <a:solidFill>
                  <a:srgbClr val="FF0000"/>
                </a:solidFill>
                <a:latin typeface="+mj-lt"/>
                <a:cs typeface="+mn-cs"/>
              </a:rPr>
              <a:t>/</a:t>
            </a:r>
            <a:endParaRPr kumimoji="0" lang="en-US" sz="3200" b="0" i="0" u="none" strike="noStrike" kern="1200" cap="none" spc="0" normalizeH="0" baseline="0" noProof="0" dirty="0">
              <a:ln>
                <a:noFill/>
              </a:ln>
              <a:solidFill>
                <a:srgbClr val="FF0000"/>
              </a:solidFill>
              <a:effectLst/>
              <a:uLnTx/>
              <a:uFillTx/>
              <a:latin typeface="+mj-lt"/>
              <a:cs typeface="+mn-cs"/>
            </a:endParaRPr>
          </a:p>
        </p:txBody>
      </p:sp>
      <p:sp>
        <p:nvSpPr>
          <p:cNvPr id="31" name="Rectangle 30"/>
          <p:cNvSpPr/>
          <p:nvPr/>
        </p:nvSpPr>
        <p:spPr>
          <a:xfrm>
            <a:off x="3921965" y="1741702"/>
            <a:ext cx="1587451" cy="754694"/>
          </a:xfrm>
          <a:prstGeom prst="rect">
            <a:avLst/>
          </a:prstGeom>
        </p:spPr>
        <p:txBody>
          <a:bodyPr wrap="square">
            <a:spAutoFit/>
          </a:bodyPr>
          <a:lstStyle/>
          <a:p>
            <a:pPr lvl="0" fontAlgn="auto">
              <a:lnSpc>
                <a:spcPct val="150000"/>
              </a:lnSpc>
              <a:spcBef>
                <a:spcPts val="0"/>
              </a:spcBef>
              <a:spcAft>
                <a:spcPts val="0"/>
              </a:spcAft>
            </a:pPr>
            <a:r>
              <a:rPr lang="en-US" sz="3200" dirty="0">
                <a:solidFill>
                  <a:srgbClr val="FF0000"/>
                </a:solidFill>
                <a:latin typeface="+mj-lt"/>
                <a:cs typeface="+mn-cs"/>
              </a:rPr>
              <a:t>/ˈ</a:t>
            </a:r>
            <a:r>
              <a:rPr lang="en-US" sz="3200" dirty="0" err="1">
                <a:solidFill>
                  <a:srgbClr val="FF0000"/>
                </a:solidFill>
                <a:latin typeface="+mj-lt"/>
                <a:cs typeface="+mn-cs"/>
              </a:rPr>
              <a:t>tæksi</a:t>
            </a:r>
            <a:r>
              <a:rPr lang="en-US" sz="3200" dirty="0">
                <a:solidFill>
                  <a:srgbClr val="FF0000"/>
                </a:solidFill>
                <a:latin typeface="+mj-lt"/>
                <a:cs typeface="+mn-cs"/>
              </a:rPr>
              <a:t>/</a:t>
            </a:r>
            <a:endParaRPr kumimoji="0" lang="en-US" sz="3200" b="0" i="0" u="none" strike="noStrike" kern="1200" cap="none" spc="0" normalizeH="0" baseline="0" noProof="0" dirty="0">
              <a:ln>
                <a:noFill/>
              </a:ln>
              <a:solidFill>
                <a:srgbClr val="FF0000"/>
              </a:solidFill>
              <a:effectLst/>
              <a:uLnTx/>
              <a:uFillTx/>
              <a:latin typeface="+mj-lt"/>
              <a:cs typeface="+mn-cs"/>
            </a:endParaRPr>
          </a:p>
        </p:txBody>
      </p:sp>
      <p:sp>
        <p:nvSpPr>
          <p:cNvPr id="32" name="Rectangle 31"/>
          <p:cNvSpPr/>
          <p:nvPr/>
        </p:nvSpPr>
        <p:spPr>
          <a:xfrm>
            <a:off x="6637353" y="1725952"/>
            <a:ext cx="2568816" cy="754694"/>
          </a:xfrm>
          <a:prstGeom prst="rect">
            <a:avLst/>
          </a:prstGeom>
        </p:spPr>
        <p:txBody>
          <a:bodyPr wrap="square">
            <a:spAutoFit/>
          </a:bodyPr>
          <a:lstStyle/>
          <a:p>
            <a:pPr lvl="0" fontAlgn="auto">
              <a:lnSpc>
                <a:spcPct val="150000"/>
              </a:lnSpc>
              <a:spcBef>
                <a:spcPts val="0"/>
              </a:spcBef>
              <a:spcAft>
                <a:spcPts val="0"/>
              </a:spcAft>
            </a:pPr>
            <a:r>
              <a:rPr lang="en-US" sz="3200" dirty="0">
                <a:solidFill>
                  <a:srgbClr val="FF0000"/>
                </a:solidFill>
                <a:latin typeface="+mj-lt"/>
                <a:cs typeface="+mn-cs"/>
              </a:rPr>
              <a:t>/ˈ</a:t>
            </a:r>
            <a:r>
              <a:rPr lang="en-US" sz="3200" dirty="0" err="1">
                <a:solidFill>
                  <a:srgbClr val="FF0000"/>
                </a:solidFill>
                <a:latin typeface="+mj-lt"/>
                <a:cs typeface="+mn-cs"/>
              </a:rPr>
              <a:t>lændmɑːk</a:t>
            </a:r>
            <a:r>
              <a:rPr lang="en-US" sz="3200" dirty="0">
                <a:solidFill>
                  <a:srgbClr val="FF0000"/>
                </a:solidFill>
                <a:latin typeface="+mj-lt"/>
                <a:cs typeface="+mn-cs"/>
              </a:rPr>
              <a:t>/</a:t>
            </a:r>
            <a:endParaRPr kumimoji="0" lang="en-US" sz="3200" b="0" i="0" u="none" strike="noStrike" kern="1200" cap="none" spc="0" normalizeH="0" baseline="0" noProof="0" dirty="0">
              <a:ln>
                <a:noFill/>
              </a:ln>
              <a:solidFill>
                <a:srgbClr val="FF0000"/>
              </a:solidFill>
              <a:effectLst/>
              <a:uLnTx/>
              <a:uFillTx/>
              <a:latin typeface="+mj-lt"/>
              <a:cs typeface="+mn-cs"/>
            </a:endParaRPr>
          </a:p>
        </p:txBody>
      </p:sp>
      <p:sp>
        <p:nvSpPr>
          <p:cNvPr id="33" name="Rectangle 32"/>
          <p:cNvSpPr/>
          <p:nvPr/>
        </p:nvSpPr>
        <p:spPr>
          <a:xfrm>
            <a:off x="9552911" y="1779853"/>
            <a:ext cx="2216246" cy="754694"/>
          </a:xfrm>
          <a:prstGeom prst="rect">
            <a:avLst/>
          </a:prstGeom>
        </p:spPr>
        <p:txBody>
          <a:bodyPr wrap="square">
            <a:spAutoFit/>
          </a:bodyPr>
          <a:lstStyle/>
          <a:p>
            <a:pPr lvl="0" fontAlgn="auto">
              <a:lnSpc>
                <a:spcPct val="150000"/>
              </a:lnSpc>
              <a:spcBef>
                <a:spcPts val="0"/>
              </a:spcBef>
              <a:spcAft>
                <a:spcPts val="0"/>
              </a:spcAft>
            </a:pPr>
            <a:r>
              <a:rPr lang="en-US" sz="3200" dirty="0">
                <a:solidFill>
                  <a:srgbClr val="FF0000"/>
                </a:solidFill>
                <a:latin typeface="+mj-lt"/>
                <a:cs typeface="+mn-cs"/>
              </a:rPr>
              <a:t>/ˈ</a:t>
            </a:r>
            <a:r>
              <a:rPr lang="en-US" sz="3200" dirty="0" err="1">
                <a:solidFill>
                  <a:srgbClr val="FF0000"/>
                </a:solidFill>
                <a:latin typeface="+mj-lt"/>
                <a:cs typeface="+mn-cs"/>
              </a:rPr>
              <a:t>æpl</a:t>
            </a:r>
            <a:r>
              <a:rPr lang="en-US" sz="3200" dirty="0">
                <a:solidFill>
                  <a:srgbClr val="FF0000"/>
                </a:solidFill>
                <a:latin typeface="+mj-lt"/>
                <a:cs typeface="+mn-cs"/>
              </a:rPr>
              <a:t>/</a:t>
            </a:r>
            <a:endParaRPr kumimoji="0" lang="en-US" sz="3200" b="0" i="0" u="none" strike="noStrike" kern="1200" cap="none" spc="0" normalizeH="0" baseline="0" noProof="0" dirty="0">
              <a:ln>
                <a:noFill/>
              </a:ln>
              <a:solidFill>
                <a:srgbClr val="FF0000"/>
              </a:solidFill>
              <a:effectLst/>
              <a:uLnTx/>
              <a:uFillTx/>
              <a:latin typeface="+mj-lt"/>
              <a:cs typeface="+mn-cs"/>
            </a:endParaRPr>
          </a:p>
        </p:txBody>
      </p:sp>
      <p:sp>
        <p:nvSpPr>
          <p:cNvPr id="34" name="Rectangle 33"/>
          <p:cNvSpPr/>
          <p:nvPr/>
        </p:nvSpPr>
        <p:spPr>
          <a:xfrm>
            <a:off x="652374" y="3802339"/>
            <a:ext cx="2216246" cy="754694"/>
          </a:xfrm>
          <a:prstGeom prst="rect">
            <a:avLst/>
          </a:prstGeom>
        </p:spPr>
        <p:txBody>
          <a:bodyPr wrap="square">
            <a:spAutoFit/>
          </a:bodyPr>
          <a:lstStyle/>
          <a:p>
            <a:pPr lvl="0" fontAlgn="auto">
              <a:lnSpc>
                <a:spcPct val="150000"/>
              </a:lnSpc>
              <a:spcBef>
                <a:spcPts val="0"/>
              </a:spcBef>
              <a:spcAft>
                <a:spcPts val="0"/>
              </a:spcAft>
            </a:pPr>
            <a:r>
              <a:rPr lang="en-US" sz="3200" dirty="0">
                <a:solidFill>
                  <a:srgbClr val="FF0000"/>
                </a:solidFill>
                <a:latin typeface="+mj-lt"/>
                <a:cs typeface="+mn-cs"/>
              </a:rPr>
              <a:t>/</a:t>
            </a:r>
            <a:r>
              <a:rPr lang="en-US" sz="3200" dirty="0" err="1">
                <a:solidFill>
                  <a:srgbClr val="FF0000"/>
                </a:solidFill>
                <a:latin typeface="+mj-lt"/>
                <a:cs typeface="+mn-cs"/>
              </a:rPr>
              <a:t>bəʊt</a:t>
            </a:r>
            <a:r>
              <a:rPr lang="en-US" sz="3200" dirty="0">
                <a:solidFill>
                  <a:srgbClr val="FF0000"/>
                </a:solidFill>
                <a:latin typeface="+mj-lt"/>
                <a:cs typeface="+mn-cs"/>
              </a:rPr>
              <a:t>/</a:t>
            </a:r>
            <a:endParaRPr kumimoji="0" lang="en-US" sz="3200" b="0" i="0" u="none" strike="noStrike" kern="1200" cap="none" spc="0" normalizeH="0" baseline="0" noProof="0" dirty="0">
              <a:ln>
                <a:noFill/>
              </a:ln>
              <a:solidFill>
                <a:srgbClr val="FF0000"/>
              </a:solidFill>
              <a:effectLst/>
              <a:uLnTx/>
              <a:uFillTx/>
              <a:latin typeface="+mj-lt"/>
              <a:cs typeface="+mn-cs"/>
            </a:endParaRPr>
          </a:p>
        </p:txBody>
      </p:sp>
      <p:sp>
        <p:nvSpPr>
          <p:cNvPr id="35" name="Rectangle 34"/>
          <p:cNvSpPr/>
          <p:nvPr/>
        </p:nvSpPr>
        <p:spPr>
          <a:xfrm>
            <a:off x="4049602" y="3802339"/>
            <a:ext cx="2216246" cy="754694"/>
          </a:xfrm>
          <a:prstGeom prst="rect">
            <a:avLst/>
          </a:prstGeom>
        </p:spPr>
        <p:txBody>
          <a:bodyPr wrap="square">
            <a:spAutoFit/>
          </a:bodyPr>
          <a:lstStyle/>
          <a:p>
            <a:pPr lvl="0" fontAlgn="auto">
              <a:lnSpc>
                <a:spcPct val="150000"/>
              </a:lnSpc>
              <a:spcBef>
                <a:spcPts val="0"/>
              </a:spcBef>
              <a:spcAft>
                <a:spcPts val="0"/>
              </a:spcAft>
            </a:pPr>
            <a:r>
              <a:rPr lang="en-US" sz="3200" dirty="0">
                <a:solidFill>
                  <a:srgbClr val="FF0000"/>
                </a:solidFill>
                <a:latin typeface="+mj-lt"/>
                <a:cs typeface="+mn-cs"/>
              </a:rPr>
              <a:t>/</a:t>
            </a:r>
            <a:r>
              <a:rPr lang="en-US" sz="3200" dirty="0" err="1">
                <a:solidFill>
                  <a:srgbClr val="FF0000"/>
                </a:solidFill>
                <a:latin typeface="+mj-lt"/>
                <a:cs typeface="+mn-cs"/>
              </a:rPr>
              <a:t>rəʊd</a:t>
            </a:r>
            <a:r>
              <a:rPr lang="en-US" sz="3200" dirty="0">
                <a:solidFill>
                  <a:srgbClr val="FF0000"/>
                </a:solidFill>
                <a:latin typeface="+mj-lt"/>
                <a:cs typeface="+mn-cs"/>
              </a:rPr>
              <a:t>/</a:t>
            </a:r>
            <a:endParaRPr kumimoji="0" lang="en-US" sz="3200" b="0" i="0" u="none" strike="noStrike" kern="1200" cap="none" spc="0" normalizeH="0" baseline="0" noProof="0" dirty="0">
              <a:ln>
                <a:noFill/>
              </a:ln>
              <a:solidFill>
                <a:srgbClr val="FF0000"/>
              </a:solidFill>
              <a:effectLst/>
              <a:uLnTx/>
              <a:uFillTx/>
              <a:latin typeface="+mj-lt"/>
              <a:cs typeface="+mn-cs"/>
            </a:endParaRPr>
          </a:p>
        </p:txBody>
      </p:sp>
      <p:sp>
        <p:nvSpPr>
          <p:cNvPr id="36" name="Rectangle 35"/>
          <p:cNvSpPr/>
          <p:nvPr/>
        </p:nvSpPr>
        <p:spPr>
          <a:xfrm>
            <a:off x="6817115" y="3740663"/>
            <a:ext cx="2216246" cy="754694"/>
          </a:xfrm>
          <a:prstGeom prst="rect">
            <a:avLst/>
          </a:prstGeom>
        </p:spPr>
        <p:txBody>
          <a:bodyPr wrap="square">
            <a:spAutoFit/>
          </a:bodyPr>
          <a:lstStyle/>
          <a:p>
            <a:pPr lvl="0" fontAlgn="auto">
              <a:lnSpc>
                <a:spcPct val="150000"/>
              </a:lnSpc>
              <a:spcBef>
                <a:spcPts val="0"/>
              </a:spcBef>
              <a:spcAft>
                <a:spcPts val="0"/>
              </a:spcAft>
            </a:pPr>
            <a:r>
              <a:rPr lang="en-US" sz="3200" dirty="0">
                <a:solidFill>
                  <a:srgbClr val="FF0000"/>
                </a:solidFill>
                <a:latin typeface="+mj-lt"/>
                <a:cs typeface="+mn-cs"/>
              </a:rPr>
              <a:t>/</a:t>
            </a:r>
            <a:r>
              <a:rPr lang="en-US" sz="3200" dirty="0" err="1">
                <a:solidFill>
                  <a:srgbClr val="FF0000"/>
                </a:solidFill>
                <a:latin typeface="+mj-lt"/>
                <a:cs typeface="+mn-cs"/>
              </a:rPr>
              <a:t>bɔːd</a:t>
            </a:r>
            <a:r>
              <a:rPr lang="en-US" sz="3200" dirty="0">
                <a:solidFill>
                  <a:srgbClr val="FF0000"/>
                </a:solidFill>
                <a:latin typeface="+mj-lt"/>
                <a:cs typeface="+mn-cs"/>
              </a:rPr>
              <a:t>/</a:t>
            </a:r>
            <a:endParaRPr kumimoji="0" lang="en-US" sz="3200" b="0" i="0" u="none" strike="noStrike" kern="1200" cap="none" spc="0" normalizeH="0" baseline="0" noProof="0" dirty="0">
              <a:ln>
                <a:noFill/>
              </a:ln>
              <a:solidFill>
                <a:srgbClr val="FF0000"/>
              </a:solidFill>
              <a:effectLst/>
              <a:uLnTx/>
              <a:uFillTx/>
              <a:latin typeface="+mj-lt"/>
              <a:cs typeface="+mn-cs"/>
            </a:endParaRPr>
          </a:p>
        </p:txBody>
      </p:sp>
      <p:sp>
        <p:nvSpPr>
          <p:cNvPr id="37" name="Rectangle 36"/>
          <p:cNvSpPr/>
          <p:nvPr/>
        </p:nvSpPr>
        <p:spPr>
          <a:xfrm>
            <a:off x="9466341" y="3713341"/>
            <a:ext cx="2216246" cy="754694"/>
          </a:xfrm>
          <a:prstGeom prst="rect">
            <a:avLst/>
          </a:prstGeom>
        </p:spPr>
        <p:txBody>
          <a:bodyPr wrap="square">
            <a:spAutoFit/>
          </a:bodyPr>
          <a:lstStyle/>
          <a:p>
            <a:pPr lvl="0" fontAlgn="auto">
              <a:lnSpc>
                <a:spcPct val="150000"/>
              </a:lnSpc>
              <a:spcBef>
                <a:spcPts val="0"/>
              </a:spcBef>
              <a:spcAft>
                <a:spcPts val="0"/>
              </a:spcAft>
            </a:pPr>
            <a:r>
              <a:rPr lang="en-US" sz="3200" dirty="0">
                <a:solidFill>
                  <a:srgbClr val="FF0000"/>
                </a:solidFill>
                <a:latin typeface="+mj-lt"/>
                <a:cs typeface="+mn-cs"/>
              </a:rPr>
              <a:t>/</a:t>
            </a:r>
            <a:r>
              <a:rPr lang="en-US" sz="3200" dirty="0" err="1">
                <a:solidFill>
                  <a:srgbClr val="FF0000"/>
                </a:solidFill>
                <a:latin typeface="+mj-lt"/>
                <a:cs typeface="+mn-cs"/>
              </a:rPr>
              <a:t>ɡəʊl</a:t>
            </a:r>
            <a:r>
              <a:rPr lang="en-US" sz="3200" dirty="0">
                <a:solidFill>
                  <a:srgbClr val="FF0000"/>
                </a:solidFill>
                <a:latin typeface="+mj-lt"/>
                <a:cs typeface="+mn-cs"/>
              </a:rPr>
              <a:t>/</a:t>
            </a:r>
            <a:endParaRPr kumimoji="0" lang="en-US" sz="3200" b="0" i="0" u="none" strike="noStrike" kern="1200" cap="none" spc="0" normalizeH="0" baseline="0" noProof="0" dirty="0">
              <a:ln>
                <a:noFill/>
              </a:ln>
              <a:solidFill>
                <a:srgbClr val="FF0000"/>
              </a:solidFill>
              <a:effectLst/>
              <a:uLnTx/>
              <a:uFillTx/>
              <a:latin typeface="+mj-lt"/>
              <a:cs typeface="+mn-cs"/>
            </a:endParaRPr>
          </a:p>
        </p:txBody>
      </p:sp>
      <p:sp>
        <p:nvSpPr>
          <p:cNvPr id="38" name="Rectangle 37"/>
          <p:cNvSpPr/>
          <p:nvPr/>
        </p:nvSpPr>
        <p:spPr>
          <a:xfrm>
            <a:off x="779024" y="5690698"/>
            <a:ext cx="2216246" cy="754694"/>
          </a:xfrm>
          <a:prstGeom prst="rect">
            <a:avLst/>
          </a:prstGeom>
        </p:spPr>
        <p:txBody>
          <a:bodyPr wrap="square">
            <a:spAutoFit/>
          </a:bodyPr>
          <a:lstStyle/>
          <a:p>
            <a:pPr lvl="0" fontAlgn="auto">
              <a:lnSpc>
                <a:spcPct val="150000"/>
              </a:lnSpc>
              <a:spcBef>
                <a:spcPts val="0"/>
              </a:spcBef>
              <a:spcAft>
                <a:spcPts val="0"/>
              </a:spcAft>
            </a:pPr>
            <a:r>
              <a:rPr lang="en-US" sz="3200" dirty="0">
                <a:solidFill>
                  <a:srgbClr val="FF0000"/>
                </a:solidFill>
                <a:latin typeface="+mj-lt"/>
                <a:cs typeface="+mn-cs"/>
              </a:rPr>
              <a:t>/</a:t>
            </a:r>
            <a:r>
              <a:rPr lang="en-US" sz="3200" dirty="0" err="1">
                <a:solidFill>
                  <a:srgbClr val="FF0000"/>
                </a:solidFill>
                <a:latin typeface="+mj-lt"/>
                <a:cs typeface="+mn-cs"/>
              </a:rPr>
              <a:t>kruːz</a:t>
            </a:r>
            <a:r>
              <a:rPr lang="en-US" sz="3200" dirty="0">
                <a:solidFill>
                  <a:srgbClr val="FF0000"/>
                </a:solidFill>
                <a:latin typeface="+mj-lt"/>
                <a:cs typeface="+mn-cs"/>
              </a:rPr>
              <a:t>/</a:t>
            </a:r>
            <a:endParaRPr kumimoji="0" lang="en-US" sz="3200" b="0" i="0" u="none" strike="noStrike" kern="1200" cap="none" spc="0" normalizeH="0" baseline="0" noProof="0" dirty="0">
              <a:ln>
                <a:noFill/>
              </a:ln>
              <a:solidFill>
                <a:srgbClr val="FF0000"/>
              </a:solidFill>
              <a:effectLst/>
              <a:uLnTx/>
              <a:uFillTx/>
              <a:latin typeface="+mj-lt"/>
              <a:cs typeface="+mn-cs"/>
            </a:endParaRPr>
          </a:p>
        </p:txBody>
      </p:sp>
      <p:sp>
        <p:nvSpPr>
          <p:cNvPr id="39" name="Rectangle 38"/>
          <p:cNvSpPr/>
          <p:nvPr/>
        </p:nvSpPr>
        <p:spPr>
          <a:xfrm>
            <a:off x="4084759" y="5666843"/>
            <a:ext cx="2216246" cy="754694"/>
          </a:xfrm>
          <a:prstGeom prst="rect">
            <a:avLst/>
          </a:prstGeom>
        </p:spPr>
        <p:txBody>
          <a:bodyPr wrap="square">
            <a:spAutoFit/>
          </a:bodyPr>
          <a:lstStyle/>
          <a:p>
            <a:pPr lvl="0" fontAlgn="auto">
              <a:lnSpc>
                <a:spcPct val="150000"/>
              </a:lnSpc>
              <a:spcBef>
                <a:spcPts val="0"/>
              </a:spcBef>
              <a:spcAft>
                <a:spcPts val="0"/>
              </a:spcAft>
            </a:pPr>
            <a:r>
              <a:rPr lang="en-US" sz="3200" dirty="0">
                <a:solidFill>
                  <a:srgbClr val="FF0000"/>
                </a:solidFill>
                <a:latin typeface="+mj-lt"/>
                <a:cs typeface="+mn-cs"/>
              </a:rPr>
              <a:t>/</a:t>
            </a:r>
            <a:r>
              <a:rPr lang="en-US" sz="3200" dirty="0" err="1">
                <a:solidFill>
                  <a:srgbClr val="FF0000"/>
                </a:solidFill>
                <a:latin typeface="+mj-lt"/>
                <a:cs typeface="+mn-cs"/>
              </a:rPr>
              <a:t>haʊs</a:t>
            </a:r>
            <a:r>
              <a:rPr lang="en-US" sz="3200" dirty="0">
                <a:solidFill>
                  <a:srgbClr val="FF0000"/>
                </a:solidFill>
                <a:latin typeface="+mj-lt"/>
                <a:cs typeface="+mn-cs"/>
              </a:rPr>
              <a:t>/</a:t>
            </a:r>
            <a:endParaRPr kumimoji="0" lang="en-US" sz="3200" b="0" i="0" u="none" strike="noStrike" kern="1200" cap="none" spc="0" normalizeH="0" baseline="0" noProof="0" dirty="0">
              <a:ln>
                <a:noFill/>
              </a:ln>
              <a:solidFill>
                <a:srgbClr val="FF0000"/>
              </a:solidFill>
              <a:effectLst/>
              <a:uLnTx/>
              <a:uFillTx/>
              <a:latin typeface="+mj-lt"/>
              <a:cs typeface="+mn-cs"/>
            </a:endParaRPr>
          </a:p>
        </p:txBody>
      </p:sp>
      <p:sp>
        <p:nvSpPr>
          <p:cNvPr id="40" name="Rectangle 39"/>
          <p:cNvSpPr/>
          <p:nvPr/>
        </p:nvSpPr>
        <p:spPr>
          <a:xfrm>
            <a:off x="6688355" y="5666844"/>
            <a:ext cx="2216246" cy="754694"/>
          </a:xfrm>
          <a:prstGeom prst="rect">
            <a:avLst/>
          </a:prstGeom>
        </p:spPr>
        <p:txBody>
          <a:bodyPr wrap="square">
            <a:spAutoFit/>
          </a:bodyPr>
          <a:lstStyle/>
          <a:p>
            <a:pPr lvl="0" fontAlgn="auto">
              <a:lnSpc>
                <a:spcPct val="150000"/>
              </a:lnSpc>
              <a:spcBef>
                <a:spcPts val="0"/>
              </a:spcBef>
              <a:spcAft>
                <a:spcPts val="0"/>
              </a:spcAft>
            </a:pPr>
            <a:r>
              <a:rPr lang="en-US" sz="3200" dirty="0">
                <a:solidFill>
                  <a:srgbClr val="FF0000"/>
                </a:solidFill>
                <a:latin typeface="+mj-lt"/>
                <a:cs typeface="+mn-cs"/>
              </a:rPr>
              <a:t>/</a:t>
            </a:r>
            <a:r>
              <a:rPr lang="en-US" sz="3200" dirty="0" err="1">
                <a:solidFill>
                  <a:srgbClr val="FF0000"/>
                </a:solidFill>
                <a:latin typeface="+mj-lt"/>
                <a:cs typeface="+mn-cs"/>
              </a:rPr>
              <a:t>rəʊz</a:t>
            </a:r>
            <a:r>
              <a:rPr lang="en-US" sz="3200" dirty="0">
                <a:solidFill>
                  <a:srgbClr val="FF0000"/>
                </a:solidFill>
                <a:latin typeface="+mj-lt"/>
                <a:cs typeface="+mn-cs"/>
              </a:rPr>
              <a:t>/</a:t>
            </a:r>
            <a:endParaRPr kumimoji="0" lang="en-US" sz="3200" b="0" i="0" u="none" strike="noStrike" kern="1200" cap="none" spc="0" normalizeH="0" baseline="0" noProof="0" dirty="0">
              <a:ln>
                <a:noFill/>
              </a:ln>
              <a:solidFill>
                <a:srgbClr val="FF0000"/>
              </a:solidFill>
              <a:effectLst/>
              <a:uLnTx/>
              <a:uFillTx/>
              <a:latin typeface="+mj-lt"/>
              <a:cs typeface="+mn-cs"/>
            </a:endParaRPr>
          </a:p>
        </p:txBody>
      </p:sp>
      <p:sp>
        <p:nvSpPr>
          <p:cNvPr id="41" name="Rectangle 40"/>
          <p:cNvSpPr/>
          <p:nvPr/>
        </p:nvSpPr>
        <p:spPr>
          <a:xfrm>
            <a:off x="9643089" y="5666844"/>
            <a:ext cx="2651683" cy="754694"/>
          </a:xfrm>
          <a:prstGeom prst="rect">
            <a:avLst/>
          </a:prstGeom>
        </p:spPr>
        <p:txBody>
          <a:bodyPr wrap="square">
            <a:spAutoFit/>
          </a:bodyPr>
          <a:lstStyle/>
          <a:p>
            <a:pPr lvl="0" fontAlgn="auto">
              <a:lnSpc>
                <a:spcPct val="150000"/>
              </a:lnSpc>
              <a:spcBef>
                <a:spcPts val="0"/>
              </a:spcBef>
              <a:spcAft>
                <a:spcPts val="0"/>
              </a:spcAft>
            </a:pPr>
            <a:r>
              <a:rPr lang="en-US" sz="3200" dirty="0">
                <a:solidFill>
                  <a:srgbClr val="FF0000"/>
                </a:solidFill>
                <a:latin typeface="+mj-lt"/>
                <a:cs typeface="+mn-cs"/>
              </a:rPr>
              <a:t>/</a:t>
            </a:r>
            <a:r>
              <a:rPr lang="en-US" sz="3200" dirty="0" err="1">
                <a:solidFill>
                  <a:srgbClr val="FF0000"/>
                </a:solidFill>
                <a:latin typeface="+mj-lt"/>
                <a:cs typeface="+mn-cs"/>
              </a:rPr>
              <a:t>tʃiːz</a:t>
            </a:r>
            <a:r>
              <a:rPr lang="en-US" sz="3200" dirty="0">
                <a:solidFill>
                  <a:srgbClr val="FF0000"/>
                </a:solidFill>
                <a:latin typeface="+mj-lt"/>
                <a:cs typeface="+mn-cs"/>
              </a:rPr>
              <a:t>/</a:t>
            </a:r>
            <a:endParaRPr kumimoji="0" lang="en-US" sz="3200" b="0" i="0" u="none" strike="noStrike" kern="1200" cap="none" spc="0" normalizeH="0" baseline="0" noProof="0" dirty="0">
              <a:ln>
                <a:noFill/>
              </a:ln>
              <a:solidFill>
                <a:srgbClr val="FF0000"/>
              </a:solidFill>
              <a:effectLst/>
              <a:uLnTx/>
              <a:uFillTx/>
              <a:latin typeface="+mj-lt"/>
              <a:cs typeface="+mn-cs"/>
            </a:endParaRPr>
          </a:p>
        </p:txBody>
      </p:sp>
    </p:spTree>
    <p:extLst>
      <p:ext uri="{BB962C8B-B14F-4D97-AF65-F5344CB8AC3E}">
        <p14:creationId xmlns:p14="http://schemas.microsoft.com/office/powerpoint/2010/main" val="65944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arn(inVertical)">
                                      <p:cBhvr>
                                        <p:cTn id="13" dur="500"/>
                                        <p:tgtEl>
                                          <p:spTgt spid="3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barn(inVertical)">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barn(inVertical)">
                                      <p:cBhvr>
                                        <p:cTn id="26" dur="500"/>
                                        <p:tgtEl>
                                          <p:spTgt spid="34"/>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barn(inVertical)">
                                      <p:cBhvr>
                                        <p:cTn id="29" dur="500"/>
                                        <p:tgtEl>
                                          <p:spTgt spid="35"/>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barn(inVertical)">
                                      <p:cBhvr>
                                        <p:cTn id="32" dur="500"/>
                                        <p:tgtEl>
                                          <p:spTgt spid="36"/>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barn(inVertical)">
                                      <p:cBhvr>
                                        <p:cTn id="35" dur="500"/>
                                        <p:tgtEl>
                                          <p:spTgt spid="3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barn(inVertical)">
                                      <p:cBhvr>
                                        <p:cTn id="45" dur="500"/>
                                        <p:tgtEl>
                                          <p:spTgt spid="38"/>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barn(inVertical)">
                                      <p:cBhvr>
                                        <p:cTn id="48" dur="500"/>
                                        <p:tgtEl>
                                          <p:spTgt spid="39"/>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barn(inVertical)">
                                      <p:cBhvr>
                                        <p:cTn id="51" dur="500"/>
                                        <p:tgtEl>
                                          <p:spTgt spid="40"/>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barn(inVertical)">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arn(inVertical)">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P spid="30" grpId="0"/>
      <p:bldP spid="31" grpId="0"/>
      <p:bldP spid="32" grpId="0"/>
      <p:bldP spid="33" grpId="0"/>
      <p:bldP spid="34" grpId="0"/>
      <p:bldP spid="35" grpId="0"/>
      <p:bldP spid="36" grpId="0"/>
      <p:bldP spid="37" grpId="0"/>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FCFB691-5732-4550-2C5C-52FD1D85E883}"/>
              </a:ext>
            </a:extLst>
          </p:cNvPr>
          <p:cNvSpPr/>
          <p:nvPr/>
        </p:nvSpPr>
        <p:spPr>
          <a:xfrm>
            <a:off x="1" y="238114"/>
            <a:ext cx="3141501" cy="707886"/>
          </a:xfrm>
          <a:prstGeom prst="rect">
            <a:avLst/>
          </a:prstGeom>
        </p:spPr>
        <p:txBody>
          <a:bodyPr wrap="none">
            <a:spAutoFit/>
          </a:bodyPr>
          <a:lstStyle/>
          <a:p>
            <a:pPr fontAlgn="auto">
              <a:spcBef>
                <a:spcPts val="0"/>
              </a:spcBef>
              <a:spcAft>
                <a:spcPts val="0"/>
              </a:spcAft>
            </a:pPr>
            <a:r>
              <a:rPr lang="en-US" sz="4000" b="1" dirty="0">
                <a:solidFill>
                  <a:srgbClr val="FF0000"/>
                </a:solidFill>
                <a:latin typeface="+mj-lt"/>
                <a:ea typeface="Times New Roman" panose="02020603050405020304" pitchFamily="18" charset="0"/>
                <a:cs typeface="+mn-cs"/>
              </a:rPr>
              <a:t>Work in pairs.</a:t>
            </a:r>
            <a:endParaRPr lang="en-US" sz="4000" b="1" dirty="0">
              <a:solidFill>
                <a:srgbClr val="FF0000"/>
              </a:solidFill>
              <a:latin typeface="+mj-lt"/>
              <a:cs typeface="+mn-cs"/>
            </a:endParaRPr>
          </a:p>
        </p:txBody>
      </p:sp>
      <p:pic>
        <p:nvPicPr>
          <p:cNvPr id="23" name="Picture 22" descr="Free Speech bubble 1195466 PNG with Transparent Background">
            <a:extLst>
              <a:ext uri="{FF2B5EF4-FFF2-40B4-BE49-F238E27FC236}">
                <a16:creationId xmlns:a16="http://schemas.microsoft.com/office/drawing/2014/main" id="{5E8ED63D-F34C-EFC0-824C-29374A366A6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5" y="783642"/>
            <a:ext cx="896077" cy="57152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46EA020-A4FE-B7CB-52C5-85B4E1BA8159}"/>
              </a:ext>
            </a:extLst>
          </p:cNvPr>
          <p:cNvPicPr>
            <a:picLocks noChangeAspect="1"/>
          </p:cNvPicPr>
          <p:nvPr/>
        </p:nvPicPr>
        <p:blipFill>
          <a:blip r:embed="rId3"/>
          <a:stretch>
            <a:fillRect/>
          </a:stretch>
        </p:blipFill>
        <p:spPr>
          <a:xfrm>
            <a:off x="3141502" y="1599890"/>
            <a:ext cx="8964276" cy="4420217"/>
          </a:xfrm>
          <a:prstGeom prst="rect">
            <a:avLst/>
          </a:prstGeom>
        </p:spPr>
      </p:pic>
      <p:sp>
        <p:nvSpPr>
          <p:cNvPr id="4" name="TextBox 3">
            <a:extLst>
              <a:ext uri="{FF2B5EF4-FFF2-40B4-BE49-F238E27FC236}">
                <a16:creationId xmlns:a16="http://schemas.microsoft.com/office/drawing/2014/main" id="{3FC9D1D6-9DBC-2FCF-F290-34D9ACA6CC61}"/>
              </a:ext>
            </a:extLst>
          </p:cNvPr>
          <p:cNvSpPr txBox="1"/>
          <p:nvPr/>
        </p:nvSpPr>
        <p:spPr>
          <a:xfrm>
            <a:off x="2558144" y="814814"/>
            <a:ext cx="9633856" cy="584775"/>
          </a:xfrm>
          <a:prstGeom prst="rect">
            <a:avLst/>
          </a:prstGeom>
          <a:noFill/>
        </p:spPr>
        <p:txBody>
          <a:bodyPr wrap="square" rtlCol="0">
            <a:spAutoFit/>
          </a:bodyPr>
          <a:lstStyle/>
          <a:p>
            <a:r>
              <a:rPr lang="en-US" sz="3200" b="1" dirty="0">
                <a:solidFill>
                  <a:srgbClr val="0000CC"/>
                </a:solidFill>
                <a:latin typeface="+mj-lt"/>
              </a:rPr>
              <a:t>Please choose suitable names for each picture.</a:t>
            </a:r>
          </a:p>
        </p:txBody>
      </p:sp>
      <p:sp>
        <p:nvSpPr>
          <p:cNvPr id="9" name="TextBox 8">
            <a:extLst>
              <a:ext uri="{FF2B5EF4-FFF2-40B4-BE49-F238E27FC236}">
                <a16:creationId xmlns:a16="http://schemas.microsoft.com/office/drawing/2014/main" id="{DF6A96EB-B4F1-166C-E5E2-62955620B451}"/>
              </a:ext>
            </a:extLst>
          </p:cNvPr>
          <p:cNvSpPr txBox="1"/>
          <p:nvPr/>
        </p:nvSpPr>
        <p:spPr>
          <a:xfrm>
            <a:off x="53564" y="1730519"/>
            <a:ext cx="3277463" cy="3046988"/>
          </a:xfrm>
          <a:prstGeom prst="rect">
            <a:avLst/>
          </a:prstGeom>
          <a:noFill/>
        </p:spPr>
        <p:txBody>
          <a:bodyPr wrap="square">
            <a:spAutoFit/>
          </a:bodyPr>
          <a:lstStyle/>
          <a:p>
            <a:pPr marL="457200" indent="-457200">
              <a:buFont typeface="Arial" panose="020B0604020202020204" pitchFamily="34" charset="0"/>
              <a:buChar char="•"/>
            </a:pPr>
            <a:r>
              <a:rPr lang="en-US" sz="3200" i="1" dirty="0">
                <a:solidFill>
                  <a:srgbClr val="0000CC"/>
                </a:solidFill>
                <a:latin typeface="+mj-lt"/>
              </a:rPr>
              <a:t>ﬂying taxi</a:t>
            </a:r>
          </a:p>
          <a:p>
            <a:pPr marL="457200" indent="-457200">
              <a:buFont typeface="Arial" panose="020B0604020202020204" pitchFamily="34" charset="0"/>
              <a:buChar char="•"/>
            </a:pPr>
            <a:r>
              <a:rPr lang="en-US" sz="3200" i="1" dirty="0">
                <a:solidFill>
                  <a:srgbClr val="0000CC"/>
                </a:solidFill>
                <a:latin typeface="+mj-lt"/>
              </a:rPr>
              <a:t>self-driving bus</a:t>
            </a:r>
          </a:p>
          <a:p>
            <a:pPr marL="457200" indent="-457200">
              <a:buFont typeface="Arial" panose="020B0604020202020204" pitchFamily="34" charset="0"/>
              <a:buChar char="•"/>
            </a:pPr>
            <a:r>
              <a:rPr lang="en-US" sz="3200" i="1" dirty="0">
                <a:solidFill>
                  <a:srgbClr val="0000CC"/>
                </a:solidFill>
                <a:latin typeface="+mj-lt"/>
              </a:rPr>
              <a:t>hoverbike</a:t>
            </a:r>
          </a:p>
          <a:p>
            <a:pPr marL="457200" indent="-457200">
              <a:buFont typeface="Arial" panose="020B0604020202020204" pitchFamily="34" charset="0"/>
              <a:buChar char="•"/>
            </a:pPr>
            <a:r>
              <a:rPr lang="en-US" sz="3200" i="1" dirty="0">
                <a:solidFill>
                  <a:srgbClr val="0000CC"/>
                </a:solidFill>
                <a:latin typeface="+mj-lt"/>
              </a:rPr>
              <a:t>electric car</a:t>
            </a:r>
            <a:endParaRPr lang="en-US" sz="3200" dirty="0">
              <a:latin typeface="+mj-lt"/>
            </a:endParaRPr>
          </a:p>
          <a:p>
            <a:pPr marL="457200" indent="-457200">
              <a:buFont typeface="Arial" panose="020B0604020202020204" pitchFamily="34" charset="0"/>
              <a:buChar char="•"/>
            </a:pPr>
            <a:r>
              <a:rPr lang="en-US" sz="3200" i="1" dirty="0">
                <a:solidFill>
                  <a:srgbClr val="0000CC"/>
                </a:solidFill>
                <a:latin typeface="+mj-lt"/>
              </a:rPr>
              <a:t>hoverboard</a:t>
            </a:r>
          </a:p>
          <a:p>
            <a:pPr marL="457200" indent="-457200">
              <a:buFont typeface="Arial" panose="020B0604020202020204" pitchFamily="34" charset="0"/>
              <a:buChar char="•"/>
            </a:pPr>
            <a:r>
              <a:rPr lang="en-US" sz="3200" i="1" dirty="0">
                <a:solidFill>
                  <a:srgbClr val="0000CC"/>
                </a:solidFill>
                <a:latin typeface="+mj-lt"/>
              </a:rPr>
              <a:t>hyperloop train</a:t>
            </a:r>
          </a:p>
        </p:txBody>
      </p:sp>
      <p:sp>
        <p:nvSpPr>
          <p:cNvPr id="6" name="Rectangle: Rounded Corners 5">
            <a:extLst>
              <a:ext uri="{FF2B5EF4-FFF2-40B4-BE49-F238E27FC236}">
                <a16:creationId xmlns:a16="http://schemas.microsoft.com/office/drawing/2014/main" id="{12EB57F4-C21D-AB73-D8A3-29010E06E676}"/>
              </a:ext>
            </a:extLst>
          </p:cNvPr>
          <p:cNvSpPr/>
          <p:nvPr/>
        </p:nvSpPr>
        <p:spPr>
          <a:xfrm>
            <a:off x="3603171" y="3331028"/>
            <a:ext cx="2085043" cy="54428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latin typeface="+mj-lt"/>
            </a:endParaRPr>
          </a:p>
        </p:txBody>
      </p:sp>
      <p:sp>
        <p:nvSpPr>
          <p:cNvPr id="12" name="Rectangle: Rounded Corners 11">
            <a:extLst>
              <a:ext uri="{FF2B5EF4-FFF2-40B4-BE49-F238E27FC236}">
                <a16:creationId xmlns:a16="http://schemas.microsoft.com/office/drawing/2014/main" id="{CC7AB11E-498A-E546-7E28-96FB8D13DBBF}"/>
              </a:ext>
            </a:extLst>
          </p:cNvPr>
          <p:cNvSpPr/>
          <p:nvPr/>
        </p:nvSpPr>
        <p:spPr>
          <a:xfrm>
            <a:off x="6675881" y="3331028"/>
            <a:ext cx="2085043" cy="54428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latin typeface="+mj-lt"/>
            </a:endParaRPr>
          </a:p>
        </p:txBody>
      </p:sp>
      <p:sp>
        <p:nvSpPr>
          <p:cNvPr id="13" name="Rectangle: Rounded Corners 12">
            <a:extLst>
              <a:ext uri="{FF2B5EF4-FFF2-40B4-BE49-F238E27FC236}">
                <a16:creationId xmlns:a16="http://schemas.microsoft.com/office/drawing/2014/main" id="{168548C0-431C-9632-8850-CC12F59C2F8E}"/>
              </a:ext>
            </a:extLst>
          </p:cNvPr>
          <p:cNvSpPr/>
          <p:nvPr/>
        </p:nvSpPr>
        <p:spPr>
          <a:xfrm>
            <a:off x="9697802" y="3331027"/>
            <a:ext cx="2085043" cy="54428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latin typeface="+mj-lt"/>
            </a:endParaRPr>
          </a:p>
        </p:txBody>
      </p:sp>
      <p:sp>
        <p:nvSpPr>
          <p:cNvPr id="14" name="Rectangle: Rounded Corners 13">
            <a:extLst>
              <a:ext uri="{FF2B5EF4-FFF2-40B4-BE49-F238E27FC236}">
                <a16:creationId xmlns:a16="http://schemas.microsoft.com/office/drawing/2014/main" id="{ED372088-4DD7-C525-65CF-6855AC1C7864}"/>
              </a:ext>
            </a:extLst>
          </p:cNvPr>
          <p:cNvSpPr/>
          <p:nvPr/>
        </p:nvSpPr>
        <p:spPr>
          <a:xfrm>
            <a:off x="3603170" y="5541134"/>
            <a:ext cx="2085043" cy="54428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latin typeface="+mj-lt"/>
            </a:endParaRPr>
          </a:p>
        </p:txBody>
      </p:sp>
      <p:sp>
        <p:nvSpPr>
          <p:cNvPr id="15" name="Rectangle: Rounded Corners 14">
            <a:extLst>
              <a:ext uri="{FF2B5EF4-FFF2-40B4-BE49-F238E27FC236}">
                <a16:creationId xmlns:a16="http://schemas.microsoft.com/office/drawing/2014/main" id="{4D84AB77-D961-9F43-2BE2-B33CEEB1E177}"/>
              </a:ext>
            </a:extLst>
          </p:cNvPr>
          <p:cNvSpPr/>
          <p:nvPr/>
        </p:nvSpPr>
        <p:spPr>
          <a:xfrm>
            <a:off x="6675880" y="5475822"/>
            <a:ext cx="2085043" cy="54428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latin typeface="+mj-lt"/>
            </a:endParaRPr>
          </a:p>
        </p:txBody>
      </p:sp>
      <p:sp>
        <p:nvSpPr>
          <p:cNvPr id="16" name="Rectangle: Rounded Corners 15">
            <a:extLst>
              <a:ext uri="{FF2B5EF4-FFF2-40B4-BE49-F238E27FC236}">
                <a16:creationId xmlns:a16="http://schemas.microsoft.com/office/drawing/2014/main" id="{F1A40983-B68A-A052-42C4-2487DD7FB88C}"/>
              </a:ext>
            </a:extLst>
          </p:cNvPr>
          <p:cNvSpPr/>
          <p:nvPr/>
        </p:nvSpPr>
        <p:spPr>
          <a:xfrm>
            <a:off x="9646581" y="5508478"/>
            <a:ext cx="2085043" cy="54428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latin typeface="+mj-lt"/>
            </a:endParaRPr>
          </a:p>
        </p:txBody>
      </p:sp>
    </p:spTree>
    <p:extLst>
      <p:ext uri="{BB962C8B-B14F-4D97-AF65-F5344CB8AC3E}">
        <p14:creationId xmlns:p14="http://schemas.microsoft.com/office/powerpoint/2010/main" val="380644950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6"/>
                                        </p:tgtEl>
                                        <p:attrNameLst>
                                          <p:attrName>ppt_w</p:attrName>
                                        </p:attrNameLst>
                                      </p:cBhvr>
                                      <p:tavLst>
                                        <p:tav tm="0">
                                          <p:val>
                                            <p:strVal val="ppt_w"/>
                                          </p:val>
                                        </p:tav>
                                        <p:tav tm="100000">
                                          <p:val>
                                            <p:fltVal val="0"/>
                                          </p:val>
                                        </p:tav>
                                      </p:tavLst>
                                    </p:anim>
                                    <p:anim calcmode="lin" valueType="num">
                                      <p:cBhvr>
                                        <p:cTn id="7" dur="500"/>
                                        <p:tgtEl>
                                          <p:spTgt spid="6"/>
                                        </p:tgtEl>
                                        <p:attrNameLst>
                                          <p:attrName>ppt_h</p:attrName>
                                        </p:attrNameLst>
                                      </p:cBhvr>
                                      <p:tavLst>
                                        <p:tav tm="0">
                                          <p:val>
                                            <p:strVal val="ppt_h"/>
                                          </p:val>
                                        </p:tav>
                                        <p:tav tm="100000">
                                          <p:val>
                                            <p:fltVal val="0"/>
                                          </p:val>
                                        </p:tav>
                                      </p:tavLst>
                                    </p:anim>
                                    <p:animEffect transition="out" filter="fad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12"/>
                                        </p:tgtEl>
                                        <p:attrNameLst>
                                          <p:attrName>ppt_w</p:attrName>
                                        </p:attrNameLst>
                                      </p:cBhvr>
                                      <p:tavLst>
                                        <p:tav tm="0">
                                          <p:val>
                                            <p:strVal val="ppt_w"/>
                                          </p:val>
                                        </p:tav>
                                        <p:tav tm="100000">
                                          <p:val>
                                            <p:fltVal val="0"/>
                                          </p:val>
                                        </p:tav>
                                      </p:tavLst>
                                    </p:anim>
                                    <p:anim calcmode="lin" valueType="num">
                                      <p:cBhvr>
                                        <p:cTn id="14" dur="500"/>
                                        <p:tgtEl>
                                          <p:spTgt spid="12"/>
                                        </p:tgtEl>
                                        <p:attrNameLst>
                                          <p:attrName>ppt_h</p:attrName>
                                        </p:attrNameLst>
                                      </p:cBhvr>
                                      <p:tavLst>
                                        <p:tav tm="0">
                                          <p:val>
                                            <p:strVal val="ppt_h"/>
                                          </p:val>
                                        </p:tav>
                                        <p:tav tm="100000">
                                          <p:val>
                                            <p:fltVal val="0"/>
                                          </p:val>
                                        </p:tav>
                                      </p:tavLst>
                                    </p:anim>
                                    <p:animEffect transition="out" filter="fade">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13"/>
                                        </p:tgtEl>
                                        <p:attrNameLst>
                                          <p:attrName>ppt_w</p:attrName>
                                        </p:attrNameLst>
                                      </p:cBhvr>
                                      <p:tavLst>
                                        <p:tav tm="0">
                                          <p:val>
                                            <p:strVal val="ppt_w"/>
                                          </p:val>
                                        </p:tav>
                                        <p:tav tm="100000">
                                          <p:val>
                                            <p:fltVal val="0"/>
                                          </p:val>
                                        </p:tav>
                                      </p:tavLst>
                                    </p:anim>
                                    <p:anim calcmode="lin" valueType="num">
                                      <p:cBhvr>
                                        <p:cTn id="21" dur="500"/>
                                        <p:tgtEl>
                                          <p:spTgt spid="13"/>
                                        </p:tgtEl>
                                        <p:attrNameLst>
                                          <p:attrName>ppt_h</p:attrName>
                                        </p:attrNameLst>
                                      </p:cBhvr>
                                      <p:tavLst>
                                        <p:tav tm="0">
                                          <p:val>
                                            <p:strVal val="ppt_h"/>
                                          </p:val>
                                        </p:tav>
                                        <p:tav tm="100000">
                                          <p:val>
                                            <p:fltVal val="0"/>
                                          </p:val>
                                        </p:tav>
                                      </p:tavLst>
                                    </p:anim>
                                    <p:animEffect transition="out" filter="fade">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500"/>
                                        <p:tgtEl>
                                          <p:spTgt spid="14"/>
                                        </p:tgtEl>
                                        <p:attrNameLst>
                                          <p:attrName>ppt_w</p:attrName>
                                        </p:attrNameLst>
                                      </p:cBhvr>
                                      <p:tavLst>
                                        <p:tav tm="0">
                                          <p:val>
                                            <p:strVal val="ppt_w"/>
                                          </p:val>
                                        </p:tav>
                                        <p:tav tm="100000">
                                          <p:val>
                                            <p:fltVal val="0"/>
                                          </p:val>
                                        </p:tav>
                                      </p:tavLst>
                                    </p:anim>
                                    <p:anim calcmode="lin" valueType="num">
                                      <p:cBhvr>
                                        <p:cTn id="28" dur="500"/>
                                        <p:tgtEl>
                                          <p:spTgt spid="14"/>
                                        </p:tgtEl>
                                        <p:attrNameLst>
                                          <p:attrName>ppt_h</p:attrName>
                                        </p:attrNameLst>
                                      </p:cBhvr>
                                      <p:tavLst>
                                        <p:tav tm="0">
                                          <p:val>
                                            <p:strVal val="ppt_h"/>
                                          </p:val>
                                        </p:tav>
                                        <p:tav tm="100000">
                                          <p:val>
                                            <p:fltVal val="0"/>
                                          </p:val>
                                        </p:tav>
                                      </p:tavLst>
                                    </p:anim>
                                    <p:animEffect transition="out" filter="fade">
                                      <p:cBhvr>
                                        <p:cTn id="29" dur="500"/>
                                        <p:tgtEl>
                                          <p:spTgt spid="14"/>
                                        </p:tgtEl>
                                      </p:cBhvr>
                                    </p:animEffect>
                                    <p:set>
                                      <p:cBhvr>
                                        <p:cTn id="30" dur="1" fill="hold">
                                          <p:stCondLst>
                                            <p:cond delay="499"/>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grpId="0" nodeType="clickEffect">
                                  <p:stCondLst>
                                    <p:cond delay="0"/>
                                  </p:stCondLst>
                                  <p:childTnLst>
                                    <p:anim calcmode="lin" valueType="num">
                                      <p:cBhvr>
                                        <p:cTn id="34" dur="500"/>
                                        <p:tgtEl>
                                          <p:spTgt spid="15"/>
                                        </p:tgtEl>
                                        <p:attrNameLst>
                                          <p:attrName>ppt_w</p:attrName>
                                        </p:attrNameLst>
                                      </p:cBhvr>
                                      <p:tavLst>
                                        <p:tav tm="0">
                                          <p:val>
                                            <p:strVal val="ppt_w"/>
                                          </p:val>
                                        </p:tav>
                                        <p:tav tm="100000">
                                          <p:val>
                                            <p:fltVal val="0"/>
                                          </p:val>
                                        </p:tav>
                                      </p:tavLst>
                                    </p:anim>
                                    <p:anim calcmode="lin" valueType="num">
                                      <p:cBhvr>
                                        <p:cTn id="35" dur="500"/>
                                        <p:tgtEl>
                                          <p:spTgt spid="15"/>
                                        </p:tgtEl>
                                        <p:attrNameLst>
                                          <p:attrName>ppt_h</p:attrName>
                                        </p:attrNameLst>
                                      </p:cBhvr>
                                      <p:tavLst>
                                        <p:tav tm="0">
                                          <p:val>
                                            <p:strVal val="ppt_h"/>
                                          </p:val>
                                        </p:tav>
                                        <p:tav tm="100000">
                                          <p:val>
                                            <p:fltVal val="0"/>
                                          </p:val>
                                        </p:tav>
                                      </p:tavLst>
                                    </p:anim>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grpId="0" nodeType="clickEffect">
                                  <p:stCondLst>
                                    <p:cond delay="0"/>
                                  </p:stCondLst>
                                  <p:childTnLst>
                                    <p:anim calcmode="lin" valueType="num">
                                      <p:cBhvr>
                                        <p:cTn id="41" dur="500"/>
                                        <p:tgtEl>
                                          <p:spTgt spid="16"/>
                                        </p:tgtEl>
                                        <p:attrNameLst>
                                          <p:attrName>ppt_w</p:attrName>
                                        </p:attrNameLst>
                                      </p:cBhvr>
                                      <p:tavLst>
                                        <p:tav tm="0">
                                          <p:val>
                                            <p:strVal val="ppt_w"/>
                                          </p:val>
                                        </p:tav>
                                        <p:tav tm="100000">
                                          <p:val>
                                            <p:fltVal val="0"/>
                                          </p:val>
                                        </p:tav>
                                      </p:tavLst>
                                    </p:anim>
                                    <p:anim calcmode="lin" valueType="num">
                                      <p:cBhvr>
                                        <p:cTn id="42" dur="500"/>
                                        <p:tgtEl>
                                          <p:spTgt spid="16"/>
                                        </p:tgtEl>
                                        <p:attrNameLst>
                                          <p:attrName>ppt_h</p:attrName>
                                        </p:attrNameLst>
                                      </p:cBhvr>
                                      <p:tavLst>
                                        <p:tav tm="0">
                                          <p:val>
                                            <p:strVal val="ppt_h"/>
                                          </p:val>
                                        </p:tav>
                                        <p:tav tm="100000">
                                          <p:val>
                                            <p:fltVal val="0"/>
                                          </p:val>
                                        </p:tav>
                                      </p:tavLst>
                                    </p:anim>
                                    <p:animEffect transition="out" filter="fade">
                                      <p:cBhvr>
                                        <p:cTn id="43" dur="500"/>
                                        <p:tgtEl>
                                          <p:spTgt spid="16"/>
                                        </p:tgtEl>
                                      </p:cBhvr>
                                    </p:animEffect>
                                    <p:set>
                                      <p:cBhvr>
                                        <p:cTn id="44"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p:cNvPicPr>
          <p:nvPr/>
        </p:nvPicPr>
        <p:blipFill>
          <a:blip r:embed="rId2"/>
          <a:srcRect b="2901"/>
          <a:stretch>
            <a:fillRect/>
          </a:stretch>
        </p:blipFill>
        <p:spPr bwMode="auto">
          <a:xfrm>
            <a:off x="1560513" y="1265238"/>
            <a:ext cx="8705850" cy="4989512"/>
          </a:xfrm>
          <a:prstGeom prst="rect">
            <a:avLst/>
          </a:prstGeom>
          <a:noFill/>
          <a:ln w="9525">
            <a:noFill/>
            <a:miter lim="800000"/>
            <a:headEnd/>
            <a:tailEnd/>
          </a:ln>
        </p:spPr>
      </p:pic>
      <p:sp>
        <p:nvSpPr>
          <p:cNvPr id="3" name="Speech Bubble: Rectangle with Corners Rounded 8"/>
          <p:cNvSpPr/>
          <p:nvPr/>
        </p:nvSpPr>
        <p:spPr>
          <a:xfrm>
            <a:off x="5303838" y="725488"/>
            <a:ext cx="3756025" cy="739775"/>
          </a:xfrm>
          <a:prstGeom prst="wedgeRoundRectCallout">
            <a:avLst>
              <a:gd name="adj1" fmla="val -53511"/>
              <a:gd name="adj2" fmla="val 104106"/>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solidFill>
                  <a:srgbClr val="00B050"/>
                </a:solidFill>
              </a:rPr>
              <a:t>It’s time to learn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A7A4AE-088E-024E-D144-0E83B70EECEB}"/>
              </a:ext>
            </a:extLst>
          </p:cNvPr>
          <p:cNvPicPr>
            <a:picLocks noChangeAspect="1"/>
          </p:cNvPicPr>
          <p:nvPr/>
        </p:nvPicPr>
        <p:blipFill>
          <a:blip r:embed="rId4"/>
          <a:stretch>
            <a:fillRect/>
          </a:stretch>
        </p:blipFill>
        <p:spPr>
          <a:xfrm>
            <a:off x="684614" y="355097"/>
            <a:ext cx="9979419" cy="972960"/>
          </a:xfrm>
          <a:prstGeom prst="rect">
            <a:avLst/>
          </a:prstGeom>
        </p:spPr>
      </p:pic>
      <p:pic>
        <p:nvPicPr>
          <p:cNvPr id="16" name="Picture 15">
            <a:extLst>
              <a:ext uri="{FF2B5EF4-FFF2-40B4-BE49-F238E27FC236}">
                <a16:creationId xmlns:a16="http://schemas.microsoft.com/office/drawing/2014/main" id="{C72BCE99-E5F4-06FD-9929-A26A20641561}"/>
              </a:ext>
            </a:extLst>
          </p:cNvPr>
          <p:cNvPicPr>
            <a:picLocks noChangeAspect="1"/>
          </p:cNvPicPr>
          <p:nvPr/>
        </p:nvPicPr>
        <p:blipFill>
          <a:blip r:embed="rId5"/>
          <a:stretch>
            <a:fillRect/>
          </a:stretch>
        </p:blipFill>
        <p:spPr>
          <a:xfrm>
            <a:off x="2582989" y="1491033"/>
            <a:ext cx="9250646" cy="4561424"/>
          </a:xfrm>
          <a:prstGeom prst="rect">
            <a:avLst/>
          </a:prstGeom>
        </p:spPr>
      </p:pic>
      <p:sp>
        <p:nvSpPr>
          <p:cNvPr id="19" name="TextBox 18">
            <a:extLst>
              <a:ext uri="{FF2B5EF4-FFF2-40B4-BE49-F238E27FC236}">
                <a16:creationId xmlns:a16="http://schemas.microsoft.com/office/drawing/2014/main" id="{C1174137-3921-1E4A-34BB-C4364527F8B5}"/>
              </a:ext>
            </a:extLst>
          </p:cNvPr>
          <p:cNvSpPr txBox="1"/>
          <p:nvPr/>
        </p:nvSpPr>
        <p:spPr>
          <a:xfrm>
            <a:off x="90160" y="2090172"/>
            <a:ext cx="2492829" cy="2677656"/>
          </a:xfrm>
          <a:prstGeom prst="rect">
            <a:avLst/>
          </a:prstGeom>
          <a:noFill/>
        </p:spPr>
        <p:txBody>
          <a:bodyPr wrap="square">
            <a:spAutoFit/>
          </a:bodyPr>
          <a:lstStyle/>
          <a:p>
            <a:r>
              <a:rPr lang="en-US" sz="2800" i="1" dirty="0">
                <a:solidFill>
                  <a:srgbClr val="FF0000"/>
                </a:solidFill>
                <a:latin typeface="Calibri" pitchFamily="34" charset="0"/>
              </a:rPr>
              <a:t>The means of transport exist nowadays: hoverboard, self-driving bus, and electric car.</a:t>
            </a:r>
            <a:endParaRPr lang="en-US" sz="2800" dirty="0">
              <a:solidFill>
                <a:srgbClr val="FF0000"/>
              </a:solidFill>
            </a:endParaRPr>
          </a:p>
        </p:txBody>
      </p:sp>
      <p:pic>
        <p:nvPicPr>
          <p:cNvPr id="9" name="CD2 - TRACK 18">
            <a:hlinkClick r:id="" action="ppaction://media"/>
            <a:extLst>
              <a:ext uri="{FF2B5EF4-FFF2-40B4-BE49-F238E27FC236}">
                <a16:creationId xmlns:a16="http://schemas.microsoft.com/office/drawing/2014/main" id="{B1F2AC65-B0D1-86B9-195C-0A6A17177C7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665686" y="1084633"/>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638"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9"/>
                </p:tgtEl>
              </p:cMediaNode>
            </p:audio>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hoverboard">
            <a:hlinkClick r:id="" action="ppaction://media"/>
            <a:extLst>
              <a:ext uri="{FF2B5EF4-FFF2-40B4-BE49-F238E27FC236}">
                <a16:creationId xmlns:a16="http://schemas.microsoft.com/office/drawing/2014/main" id="{4FF9963B-F439-507B-2002-C59E947FD517}"/>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6393543" y="322129"/>
            <a:ext cx="406400" cy="406400"/>
          </a:xfrm>
          <a:prstGeom prst="rect">
            <a:avLst/>
          </a:prstGeom>
        </p:spPr>
      </p:pic>
      <p:pic>
        <p:nvPicPr>
          <p:cNvPr id="11" name="selfdrivingbus">
            <a:hlinkClick r:id="" action="ppaction://media"/>
            <a:extLst>
              <a:ext uri="{FF2B5EF4-FFF2-40B4-BE49-F238E27FC236}">
                <a16:creationId xmlns:a16="http://schemas.microsoft.com/office/drawing/2014/main" id="{94BB6CAC-DE24-653B-6027-921480A5484F}"/>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6393543" y="363974"/>
            <a:ext cx="406400" cy="406400"/>
          </a:xfrm>
          <a:prstGeom prst="rect">
            <a:avLst/>
          </a:prstGeom>
        </p:spPr>
      </p:pic>
      <p:pic>
        <p:nvPicPr>
          <p:cNvPr id="12" name="hyperlooptrain">
            <a:hlinkClick r:id="" action="ppaction://media"/>
            <a:extLst>
              <a:ext uri="{FF2B5EF4-FFF2-40B4-BE49-F238E27FC236}">
                <a16:creationId xmlns:a16="http://schemas.microsoft.com/office/drawing/2014/main" id="{0990649C-24CB-E505-1D90-9C16F65855D1}"/>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6393543" y="322129"/>
            <a:ext cx="406400" cy="406400"/>
          </a:xfrm>
          <a:prstGeom prst="rect">
            <a:avLst/>
          </a:prstGeom>
        </p:spPr>
      </p:pic>
      <p:pic>
        <p:nvPicPr>
          <p:cNvPr id="13" name="flyingtaxi">
            <a:hlinkClick r:id="" action="ppaction://media"/>
            <a:extLst>
              <a:ext uri="{FF2B5EF4-FFF2-40B4-BE49-F238E27FC236}">
                <a16:creationId xmlns:a16="http://schemas.microsoft.com/office/drawing/2014/main" id="{81CEF627-0178-4BC6-AF29-752D805FF42B}"/>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6393543" y="309437"/>
            <a:ext cx="406400" cy="406400"/>
          </a:xfrm>
          <a:prstGeom prst="rect">
            <a:avLst/>
          </a:prstGeom>
        </p:spPr>
      </p:pic>
      <p:pic>
        <p:nvPicPr>
          <p:cNvPr id="15" name="hoverbike">
            <a:hlinkClick r:id="" action="ppaction://media"/>
            <a:extLst>
              <a:ext uri="{FF2B5EF4-FFF2-40B4-BE49-F238E27FC236}">
                <a16:creationId xmlns:a16="http://schemas.microsoft.com/office/drawing/2014/main" id="{6F9A4825-0881-FA9C-99C9-51A35D4D3D1D}"/>
              </a:ext>
            </a:extLst>
          </p:cNvPr>
          <p:cNvPicPr>
            <a:picLocks noChangeAspect="1"/>
          </p:cNvPicPr>
          <p:nvPr>
            <a:audioFile r:link="rId10"/>
            <p:extLst>
              <p:ext uri="{DAA4B4D4-6D71-4841-9C94-3DE7FCFB9230}">
                <p14:media xmlns:p14="http://schemas.microsoft.com/office/powerpoint/2010/main" r:embed="rId9"/>
              </p:ext>
            </p:extLst>
          </p:nvPr>
        </p:nvPicPr>
        <p:blipFill>
          <a:blip r:embed="rId14"/>
          <a:stretch>
            <a:fillRect/>
          </a:stretch>
        </p:blipFill>
        <p:spPr>
          <a:xfrm>
            <a:off x="6393543" y="309437"/>
            <a:ext cx="406400" cy="406400"/>
          </a:xfrm>
          <a:prstGeom prst="rect">
            <a:avLst/>
          </a:prstGeom>
        </p:spPr>
      </p:pic>
      <p:pic>
        <p:nvPicPr>
          <p:cNvPr id="16" name="electriccar">
            <a:hlinkClick r:id="" action="ppaction://media"/>
            <a:extLst>
              <a:ext uri="{FF2B5EF4-FFF2-40B4-BE49-F238E27FC236}">
                <a16:creationId xmlns:a16="http://schemas.microsoft.com/office/drawing/2014/main" id="{75E23DBC-80F1-E338-6E98-576C2B734722}"/>
              </a:ext>
            </a:extLst>
          </p:cNvPr>
          <p:cNvPicPr>
            <a:picLocks noChangeAspect="1"/>
          </p:cNvPicPr>
          <p:nvPr>
            <a:audioFile r:link="rId12"/>
            <p:extLst>
              <p:ext uri="{DAA4B4D4-6D71-4841-9C94-3DE7FCFB9230}">
                <p14:media xmlns:p14="http://schemas.microsoft.com/office/powerpoint/2010/main" r:embed="rId11"/>
              </p:ext>
            </p:extLst>
          </p:nvPr>
        </p:nvPicPr>
        <p:blipFill>
          <a:blip r:embed="rId14"/>
          <a:stretch>
            <a:fillRect/>
          </a:stretch>
        </p:blipFill>
        <p:spPr>
          <a:xfrm>
            <a:off x="6444340" y="363974"/>
            <a:ext cx="406400" cy="406400"/>
          </a:xfrm>
          <a:prstGeom prst="rect">
            <a:avLst/>
          </a:prstGeom>
        </p:spPr>
      </p:pic>
      <p:sp>
        <p:nvSpPr>
          <p:cNvPr id="8" name="Rounded Rectangle 7"/>
          <p:cNvSpPr/>
          <p:nvPr/>
        </p:nvSpPr>
        <p:spPr>
          <a:xfrm>
            <a:off x="255588" y="293913"/>
            <a:ext cx="2716212" cy="608013"/>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Vocabulary</a:t>
            </a:r>
            <a:endParaRPr lang="en-US" b="1" dirty="0"/>
          </a:p>
        </p:txBody>
      </p:sp>
      <p:sp>
        <p:nvSpPr>
          <p:cNvPr id="2" name="Rectangle 1"/>
          <p:cNvSpPr/>
          <p:nvPr/>
        </p:nvSpPr>
        <p:spPr>
          <a:xfrm>
            <a:off x="3146425" y="252638"/>
            <a:ext cx="4048125" cy="641350"/>
          </a:xfrm>
          <a:prstGeom prst="rect">
            <a:avLst/>
          </a:prstGeom>
          <a:solidFill>
            <a:schemeClr val="bg1"/>
          </a:solidFill>
          <a:ln>
            <a:noFill/>
          </a:ln>
          <a:effectLst>
            <a:outerShdw blurRad="50800" dist="38100" dir="5400000" algn="t" rotWithShape="0">
              <a:prstClr val="black">
                <a:alpha val="40000"/>
              </a:prstClr>
            </a:outerShdw>
          </a:effectLst>
        </p:spPr>
        <p:txBody>
          <a:bodyPr>
            <a:spAutoFit/>
          </a:bodyPr>
          <a:lstStyle/>
          <a:p>
            <a:pPr>
              <a:defRPr/>
            </a:pPr>
            <a:r>
              <a:rPr lang="en-US" sz="3600" b="1" i="1">
                <a:solidFill>
                  <a:srgbClr val="0070C0"/>
                </a:solidFill>
                <a:latin typeface="Calibri" pitchFamily="34" charset="0"/>
              </a:rPr>
              <a:t>Listen and repeat. </a:t>
            </a:r>
          </a:p>
        </p:txBody>
      </p:sp>
      <p:sp>
        <p:nvSpPr>
          <p:cNvPr id="14" name="TextBox 13"/>
          <p:cNvSpPr txBox="1"/>
          <p:nvPr/>
        </p:nvSpPr>
        <p:spPr>
          <a:xfrm>
            <a:off x="388935" y="4829728"/>
            <a:ext cx="11363325" cy="584775"/>
          </a:xfrm>
          <a:prstGeom prst="rect">
            <a:avLst/>
          </a:prstGeom>
          <a:solidFill>
            <a:schemeClr val="bg1"/>
          </a:solidFill>
          <a:effectLst>
            <a:outerShdw blurRad="50800" dist="38100" dir="5400000" algn="t" rotWithShape="0">
              <a:prstClr val="black">
                <a:alpha val="40000"/>
              </a:prstClr>
            </a:outerShdw>
          </a:effectLst>
        </p:spPr>
        <p:txBody>
          <a:bodyPr>
            <a:spAutoFit/>
          </a:bodyPr>
          <a:lstStyle/>
          <a:p>
            <a:pPr>
              <a:defRPr/>
            </a:pPr>
            <a:r>
              <a:rPr lang="en-US" sz="3200" i="1" dirty="0">
                <a:solidFill>
                  <a:srgbClr val="0070C0"/>
                </a:solidFill>
                <a:latin typeface="Calibri (body)"/>
              </a:rPr>
              <a:t>hoverbike </a:t>
            </a:r>
            <a:r>
              <a:rPr lang="en-US" sz="3200" dirty="0">
                <a:solidFill>
                  <a:srgbClr val="FF0000"/>
                </a:solidFill>
                <a:latin typeface="+mj-lt"/>
                <a:cs typeface="Arial" panose="020B0604020202020204" pitchFamily="34" charset="0"/>
              </a:rPr>
              <a:t>/ˈ</a:t>
            </a:r>
            <a:r>
              <a:rPr lang="en-US" sz="3200" dirty="0" err="1">
                <a:solidFill>
                  <a:srgbClr val="FF0000"/>
                </a:solidFill>
                <a:latin typeface="+mj-lt"/>
                <a:cs typeface="Arial" panose="020B0604020202020204" pitchFamily="34" charset="0"/>
              </a:rPr>
              <a:t>hɒvəbaɪk</a:t>
            </a:r>
            <a:r>
              <a:rPr lang="en-US" sz="3200" dirty="0">
                <a:solidFill>
                  <a:srgbClr val="FF0000"/>
                </a:solidFill>
                <a:latin typeface="+mj-lt"/>
                <a:cs typeface="Arial" panose="020B0604020202020204" pitchFamily="34" charset="0"/>
              </a:rPr>
              <a:t>/ </a:t>
            </a:r>
            <a:r>
              <a:rPr lang="en-US" sz="3200" dirty="0">
                <a:solidFill>
                  <a:srgbClr val="0070C0"/>
                </a:solidFill>
                <a:latin typeface="Calibri (body)"/>
              </a:rPr>
              <a:t>(n)</a:t>
            </a:r>
            <a:r>
              <a:rPr lang="en-US" sz="3200" dirty="0"/>
              <a:t> </a:t>
            </a:r>
            <a:r>
              <a:rPr lang="en-US" sz="3200" dirty="0" err="1">
                <a:latin typeface="Calibri" pitchFamily="34" charset="0"/>
              </a:rPr>
              <a:t>xe</a:t>
            </a:r>
            <a:r>
              <a:rPr lang="en-US" sz="3200" dirty="0">
                <a:latin typeface="Calibri" pitchFamily="34" charset="0"/>
              </a:rPr>
              <a:t> </a:t>
            </a:r>
            <a:r>
              <a:rPr lang="en-US" sz="3200" dirty="0" err="1">
                <a:latin typeface="Calibri" pitchFamily="34" charset="0"/>
              </a:rPr>
              <a:t>mô</a:t>
            </a:r>
            <a:r>
              <a:rPr lang="en-US" sz="3200" dirty="0">
                <a:latin typeface="Calibri" pitchFamily="34" charset="0"/>
              </a:rPr>
              <a:t> </a:t>
            </a:r>
            <a:r>
              <a:rPr lang="en-US" sz="3200" dirty="0" err="1">
                <a:latin typeface="Calibri" pitchFamily="34" charset="0"/>
              </a:rPr>
              <a:t>tô</a:t>
            </a:r>
            <a:r>
              <a:rPr lang="en-US" sz="3200" dirty="0">
                <a:latin typeface="Calibri" pitchFamily="34" charset="0"/>
              </a:rPr>
              <a:t> bay</a:t>
            </a:r>
          </a:p>
        </p:txBody>
      </p:sp>
      <p:sp>
        <p:nvSpPr>
          <p:cNvPr id="3" name="TextBox 13"/>
          <p:cNvSpPr txBox="1"/>
          <p:nvPr/>
        </p:nvSpPr>
        <p:spPr>
          <a:xfrm>
            <a:off x="404813" y="977677"/>
            <a:ext cx="11363325" cy="584775"/>
          </a:xfrm>
          <a:prstGeom prst="rect">
            <a:avLst/>
          </a:prstGeom>
          <a:solidFill>
            <a:schemeClr val="bg1"/>
          </a:solidFill>
          <a:effectLst>
            <a:outerShdw blurRad="50800" dist="38100" dir="5400000" algn="t" rotWithShape="0">
              <a:prstClr val="black">
                <a:alpha val="40000"/>
              </a:prstClr>
            </a:outerShdw>
          </a:effectLst>
        </p:spPr>
        <p:txBody>
          <a:bodyPr>
            <a:spAutoFit/>
          </a:bodyPr>
          <a:lstStyle/>
          <a:p>
            <a:pPr>
              <a:defRPr/>
            </a:pPr>
            <a:r>
              <a:rPr lang="en-US" sz="3200" i="1" dirty="0">
                <a:solidFill>
                  <a:srgbClr val="0070C0"/>
                </a:solidFill>
                <a:latin typeface="Calibri (body)"/>
              </a:rPr>
              <a:t>hoverboard </a:t>
            </a:r>
            <a:r>
              <a:rPr lang="en-US" sz="3200" dirty="0">
                <a:solidFill>
                  <a:srgbClr val="FF0000"/>
                </a:solidFill>
                <a:latin typeface="+mj-lt"/>
                <a:cs typeface="Arial" panose="020B0604020202020204" pitchFamily="34" charset="0"/>
              </a:rPr>
              <a:t>/ˈ</a:t>
            </a:r>
            <a:r>
              <a:rPr lang="en-US" sz="3200" dirty="0" err="1">
                <a:solidFill>
                  <a:srgbClr val="FF0000"/>
                </a:solidFill>
                <a:latin typeface="+mj-lt"/>
                <a:cs typeface="Arial" panose="020B0604020202020204" pitchFamily="34" charset="0"/>
              </a:rPr>
              <a:t>hɒvəbɔːd</a:t>
            </a:r>
            <a:r>
              <a:rPr lang="en-US" sz="3200" dirty="0">
                <a:solidFill>
                  <a:srgbClr val="FF0000"/>
                </a:solidFill>
                <a:latin typeface="+mj-lt"/>
                <a:cs typeface="Arial" panose="020B0604020202020204" pitchFamily="34" charset="0"/>
              </a:rPr>
              <a:t>/ </a:t>
            </a:r>
            <a:r>
              <a:rPr lang="en-US" sz="3200" dirty="0">
                <a:solidFill>
                  <a:srgbClr val="0070C0"/>
                </a:solidFill>
                <a:latin typeface="Calibri (body)"/>
              </a:rPr>
              <a:t>(n)</a:t>
            </a:r>
            <a:r>
              <a:rPr lang="en-US" sz="3200" dirty="0"/>
              <a:t> </a:t>
            </a:r>
            <a:r>
              <a:rPr lang="vi-VN" sz="3200" dirty="0">
                <a:latin typeface="Calibri" pitchFamily="34" charset="0"/>
              </a:rPr>
              <a:t>ván</a:t>
            </a:r>
            <a:r>
              <a:rPr lang="en-US" sz="3200" dirty="0">
                <a:latin typeface="Calibri" pitchFamily="34" charset="0"/>
              </a:rPr>
              <a:t> </a:t>
            </a:r>
            <a:r>
              <a:rPr lang="vi-VN" sz="3200" dirty="0">
                <a:latin typeface="Calibri" pitchFamily="34" charset="0"/>
              </a:rPr>
              <a:t>trượt thăng bằng</a:t>
            </a:r>
            <a:endParaRPr lang="en-US" sz="3200" dirty="0"/>
          </a:p>
        </p:txBody>
      </p:sp>
      <p:sp>
        <p:nvSpPr>
          <p:cNvPr id="4" name="TextBox 13"/>
          <p:cNvSpPr txBox="1"/>
          <p:nvPr/>
        </p:nvSpPr>
        <p:spPr>
          <a:xfrm>
            <a:off x="414336" y="1811600"/>
            <a:ext cx="11363325" cy="584775"/>
          </a:xfrm>
          <a:prstGeom prst="rect">
            <a:avLst/>
          </a:prstGeom>
          <a:solidFill>
            <a:schemeClr val="bg1"/>
          </a:solidFill>
          <a:effectLst>
            <a:outerShdw blurRad="50800" dist="38100" dir="5400000" algn="t" rotWithShape="0">
              <a:prstClr val="black">
                <a:alpha val="40000"/>
              </a:prstClr>
            </a:outerShdw>
          </a:effectLst>
        </p:spPr>
        <p:txBody>
          <a:bodyPr>
            <a:spAutoFit/>
          </a:bodyPr>
          <a:lstStyle/>
          <a:p>
            <a:pPr>
              <a:defRPr/>
            </a:pPr>
            <a:r>
              <a:rPr lang="en-US" sz="3200" i="1" dirty="0">
                <a:solidFill>
                  <a:srgbClr val="0070C0"/>
                </a:solidFill>
                <a:latin typeface="Calibri (body)"/>
              </a:rPr>
              <a:t>self-driving bus</a:t>
            </a:r>
            <a:r>
              <a:rPr lang="en-US" sz="3200" b="1" dirty="0"/>
              <a:t> </a:t>
            </a:r>
            <a:r>
              <a:rPr lang="en-US" sz="3200" dirty="0">
                <a:solidFill>
                  <a:srgbClr val="FF0000"/>
                </a:solidFill>
                <a:latin typeface="Calibri" pitchFamily="34" charset="0"/>
              </a:rPr>
              <a:t>/ˌself ˈ</a:t>
            </a:r>
            <a:r>
              <a:rPr lang="en-US" sz="3200" dirty="0" err="1">
                <a:solidFill>
                  <a:srgbClr val="FF0000"/>
                </a:solidFill>
                <a:latin typeface="Calibri" pitchFamily="34" charset="0"/>
              </a:rPr>
              <a:t>draɪvɪŋ</a:t>
            </a:r>
            <a:r>
              <a:rPr lang="en-US" sz="3200" dirty="0">
                <a:solidFill>
                  <a:srgbClr val="FF0000"/>
                </a:solidFill>
                <a:latin typeface="Calibri" pitchFamily="34" charset="0"/>
              </a:rPr>
              <a:t> </a:t>
            </a:r>
            <a:r>
              <a:rPr lang="en-US" sz="3200" dirty="0" err="1">
                <a:solidFill>
                  <a:srgbClr val="FF0000"/>
                </a:solidFill>
                <a:latin typeface="Calibri" pitchFamily="34" charset="0"/>
              </a:rPr>
              <a:t>bʌs</a:t>
            </a:r>
            <a:r>
              <a:rPr lang="en-US" sz="3200" dirty="0">
                <a:solidFill>
                  <a:srgbClr val="FF0000"/>
                </a:solidFill>
                <a:latin typeface="Calibri" pitchFamily="34" charset="0"/>
              </a:rPr>
              <a:t>/ </a:t>
            </a:r>
            <a:r>
              <a:rPr lang="en-US" sz="3200" dirty="0">
                <a:solidFill>
                  <a:srgbClr val="0070C0"/>
                </a:solidFill>
                <a:latin typeface="Calibri (body)"/>
              </a:rPr>
              <a:t>(n. </a:t>
            </a:r>
            <a:r>
              <a:rPr lang="en-US" sz="3200" dirty="0" err="1">
                <a:solidFill>
                  <a:srgbClr val="0070C0"/>
                </a:solidFill>
                <a:latin typeface="Calibri" pitchFamily="34" charset="0"/>
              </a:rPr>
              <a:t>phr</a:t>
            </a:r>
            <a:r>
              <a:rPr lang="en-US" sz="3200" dirty="0">
                <a:solidFill>
                  <a:srgbClr val="0070C0"/>
                </a:solidFill>
                <a:latin typeface="Calibri (body)"/>
              </a:rPr>
              <a:t>)</a:t>
            </a:r>
            <a:r>
              <a:rPr lang="en-US" sz="3200" dirty="0"/>
              <a:t> </a:t>
            </a:r>
            <a:r>
              <a:rPr lang="en-US" sz="3200" dirty="0" err="1">
                <a:latin typeface="Calibri" pitchFamily="34" charset="0"/>
              </a:rPr>
              <a:t>xe</a:t>
            </a:r>
            <a:r>
              <a:rPr lang="en-US" sz="3200" dirty="0">
                <a:latin typeface="Calibri" pitchFamily="34" charset="0"/>
              </a:rPr>
              <a:t> </a:t>
            </a:r>
            <a:r>
              <a:rPr lang="en-US" sz="3200" dirty="0" err="1">
                <a:latin typeface="Calibri" pitchFamily="34" charset="0"/>
              </a:rPr>
              <a:t>buýt</a:t>
            </a:r>
            <a:r>
              <a:rPr lang="en-US" sz="3200" dirty="0">
                <a:latin typeface="Calibri" pitchFamily="34" charset="0"/>
              </a:rPr>
              <a:t> </a:t>
            </a:r>
            <a:r>
              <a:rPr lang="en-US" sz="3200" dirty="0" err="1">
                <a:latin typeface="Calibri" pitchFamily="34" charset="0"/>
              </a:rPr>
              <a:t>tự</a:t>
            </a:r>
            <a:r>
              <a:rPr lang="en-US" sz="3200" dirty="0">
                <a:latin typeface="Calibri" pitchFamily="34" charset="0"/>
              </a:rPr>
              <a:t> </a:t>
            </a:r>
            <a:r>
              <a:rPr lang="en-US" sz="3200" dirty="0" err="1">
                <a:latin typeface="Calibri" pitchFamily="34" charset="0"/>
              </a:rPr>
              <a:t>lái</a:t>
            </a:r>
            <a:r>
              <a:rPr lang="en-US" sz="3200" dirty="0">
                <a:latin typeface="Calibri" pitchFamily="34" charset="0"/>
              </a:rPr>
              <a:t> </a:t>
            </a:r>
            <a:endParaRPr lang="en-US" sz="3200" dirty="0"/>
          </a:p>
        </p:txBody>
      </p:sp>
      <p:sp>
        <p:nvSpPr>
          <p:cNvPr id="5" name="TextBox 13"/>
          <p:cNvSpPr txBox="1"/>
          <p:nvPr/>
        </p:nvSpPr>
        <p:spPr>
          <a:xfrm>
            <a:off x="400049" y="3952966"/>
            <a:ext cx="11363325" cy="579437"/>
          </a:xfrm>
          <a:prstGeom prst="rect">
            <a:avLst/>
          </a:prstGeom>
          <a:solidFill>
            <a:schemeClr val="bg1"/>
          </a:solidFill>
          <a:effectLst>
            <a:outerShdw blurRad="50800" dist="38100" dir="5400000" algn="t" rotWithShape="0">
              <a:prstClr val="black">
                <a:alpha val="40000"/>
              </a:prstClr>
            </a:outerShdw>
          </a:effectLst>
        </p:spPr>
        <p:txBody>
          <a:bodyPr>
            <a:spAutoFit/>
          </a:bodyPr>
          <a:lstStyle/>
          <a:p>
            <a:pPr>
              <a:defRPr/>
            </a:pPr>
            <a:r>
              <a:rPr lang="en-US" sz="3200" i="1" dirty="0">
                <a:solidFill>
                  <a:srgbClr val="0070C0"/>
                </a:solidFill>
                <a:latin typeface="Calibri (body)"/>
              </a:rPr>
              <a:t>ﬂying taxi </a:t>
            </a:r>
            <a:r>
              <a:rPr lang="en-US" sz="3200" dirty="0">
                <a:solidFill>
                  <a:srgbClr val="FF0000"/>
                </a:solidFill>
                <a:latin typeface="Calibri" pitchFamily="34" charset="0"/>
              </a:rPr>
              <a:t>/ˈ</a:t>
            </a:r>
            <a:r>
              <a:rPr lang="en-US" sz="3200" dirty="0" err="1">
                <a:solidFill>
                  <a:srgbClr val="FF0000"/>
                </a:solidFill>
                <a:latin typeface="Calibri" pitchFamily="34" charset="0"/>
              </a:rPr>
              <a:t>ﬂaɪɪŋ</a:t>
            </a:r>
            <a:r>
              <a:rPr lang="en-US" sz="3200" dirty="0">
                <a:solidFill>
                  <a:srgbClr val="FF0000"/>
                </a:solidFill>
                <a:latin typeface="Calibri" pitchFamily="34" charset="0"/>
              </a:rPr>
              <a:t> ˈ</a:t>
            </a:r>
            <a:r>
              <a:rPr lang="en-US" sz="3200" dirty="0" err="1">
                <a:solidFill>
                  <a:srgbClr val="FF0000"/>
                </a:solidFill>
                <a:latin typeface="Calibri" pitchFamily="34" charset="0"/>
              </a:rPr>
              <a:t>tæksi</a:t>
            </a:r>
            <a:r>
              <a:rPr lang="en-US" sz="3200" dirty="0">
                <a:solidFill>
                  <a:srgbClr val="FF0000"/>
                </a:solidFill>
                <a:latin typeface="Calibri" pitchFamily="34" charset="0"/>
              </a:rPr>
              <a:t>/</a:t>
            </a:r>
            <a:r>
              <a:rPr lang="en-US" sz="3200" dirty="0"/>
              <a:t> </a:t>
            </a:r>
            <a:r>
              <a:rPr lang="en-US" sz="3200" dirty="0">
                <a:solidFill>
                  <a:srgbClr val="0070C0"/>
                </a:solidFill>
                <a:latin typeface="Calibri (body)"/>
              </a:rPr>
              <a:t>(n. </a:t>
            </a:r>
            <a:r>
              <a:rPr lang="en-US" sz="3200" dirty="0" err="1">
                <a:solidFill>
                  <a:srgbClr val="0070C0"/>
                </a:solidFill>
                <a:latin typeface="Calibri" pitchFamily="34" charset="0"/>
              </a:rPr>
              <a:t>phr</a:t>
            </a:r>
            <a:r>
              <a:rPr lang="en-US" sz="3200" dirty="0">
                <a:solidFill>
                  <a:srgbClr val="0070C0"/>
                </a:solidFill>
                <a:latin typeface="Calibri (body)"/>
              </a:rPr>
              <a:t>)</a:t>
            </a:r>
            <a:r>
              <a:rPr lang="en-US" sz="3200" dirty="0"/>
              <a:t> </a:t>
            </a:r>
            <a:r>
              <a:rPr lang="en-US" sz="3200" dirty="0" err="1">
                <a:latin typeface="Calibri" pitchFamily="34" charset="0"/>
              </a:rPr>
              <a:t>xe</a:t>
            </a:r>
            <a:r>
              <a:rPr lang="en-US" sz="3200" dirty="0">
                <a:latin typeface="Calibri" pitchFamily="34" charset="0"/>
              </a:rPr>
              <a:t> taxi bay</a:t>
            </a:r>
            <a:endParaRPr lang="en-US" sz="3200" dirty="0"/>
          </a:p>
        </p:txBody>
      </p:sp>
      <p:sp>
        <p:nvSpPr>
          <p:cNvPr id="6" name="TextBox 13"/>
          <p:cNvSpPr txBox="1"/>
          <p:nvPr/>
        </p:nvSpPr>
        <p:spPr>
          <a:xfrm>
            <a:off x="414337" y="2674450"/>
            <a:ext cx="11363325" cy="1077218"/>
          </a:xfrm>
          <a:prstGeom prst="rect">
            <a:avLst/>
          </a:prstGeom>
          <a:solidFill>
            <a:schemeClr val="bg1"/>
          </a:solidFill>
          <a:effectLst>
            <a:outerShdw blurRad="50800" dist="38100" dir="5400000" algn="t" rotWithShape="0">
              <a:prstClr val="black">
                <a:alpha val="40000"/>
              </a:prstClr>
            </a:outerShdw>
          </a:effectLst>
        </p:spPr>
        <p:txBody>
          <a:bodyPr wrap="square">
            <a:spAutoFit/>
          </a:bodyPr>
          <a:lstStyle/>
          <a:p>
            <a:pPr>
              <a:defRPr/>
            </a:pPr>
            <a:r>
              <a:rPr lang="en-US" sz="3200" i="1" dirty="0">
                <a:solidFill>
                  <a:srgbClr val="0070C0"/>
                </a:solidFill>
                <a:latin typeface="Calibri" pitchFamily="34" charset="0"/>
              </a:rPr>
              <a:t>hyperloop train</a:t>
            </a:r>
            <a:r>
              <a:rPr lang="en-US" sz="3200" b="1" dirty="0">
                <a:latin typeface="Calibri" pitchFamily="34" charset="0"/>
              </a:rPr>
              <a:t> </a:t>
            </a:r>
            <a:r>
              <a:rPr lang="en-US" sz="3200" dirty="0">
                <a:solidFill>
                  <a:srgbClr val="FF0000"/>
                </a:solidFill>
                <a:latin typeface="Calibri" pitchFamily="34" charset="0"/>
              </a:rPr>
              <a:t>/ˈ</a:t>
            </a:r>
            <a:r>
              <a:rPr lang="en-US" sz="3200" dirty="0" err="1">
                <a:solidFill>
                  <a:srgbClr val="FF0000"/>
                </a:solidFill>
                <a:latin typeface="Calibri" pitchFamily="34" charset="0"/>
              </a:rPr>
              <a:t>haɪpəluːp</a:t>
            </a:r>
            <a:r>
              <a:rPr lang="en-US" sz="3200" dirty="0">
                <a:solidFill>
                  <a:srgbClr val="FF0000"/>
                </a:solidFill>
                <a:latin typeface="Calibri" pitchFamily="34" charset="0"/>
              </a:rPr>
              <a:t> </a:t>
            </a:r>
            <a:r>
              <a:rPr lang="en-US" sz="3200" dirty="0" err="1">
                <a:solidFill>
                  <a:srgbClr val="FF0000"/>
                </a:solidFill>
                <a:latin typeface="Calibri" pitchFamily="34" charset="0"/>
              </a:rPr>
              <a:t>treɪn</a:t>
            </a:r>
            <a:r>
              <a:rPr lang="en-US" sz="3200" dirty="0">
                <a:solidFill>
                  <a:srgbClr val="FF0000"/>
                </a:solidFill>
                <a:latin typeface="Calibri" pitchFamily="34" charset="0"/>
              </a:rPr>
              <a:t>/ </a:t>
            </a:r>
            <a:r>
              <a:rPr lang="en-US" sz="3200" dirty="0">
                <a:solidFill>
                  <a:srgbClr val="0070C0"/>
                </a:solidFill>
                <a:latin typeface="Calibri" pitchFamily="34" charset="0"/>
              </a:rPr>
              <a:t>(n. </a:t>
            </a:r>
            <a:r>
              <a:rPr lang="en-US" sz="3200" dirty="0" err="1">
                <a:solidFill>
                  <a:srgbClr val="0070C0"/>
                </a:solidFill>
                <a:latin typeface="Calibri" pitchFamily="34" charset="0"/>
              </a:rPr>
              <a:t>phr</a:t>
            </a:r>
            <a:r>
              <a:rPr lang="en-US" sz="3200" dirty="0">
                <a:solidFill>
                  <a:srgbClr val="0070C0"/>
                </a:solidFill>
                <a:latin typeface="Calibri" pitchFamily="34" charset="0"/>
              </a:rPr>
              <a:t>)</a:t>
            </a:r>
            <a:r>
              <a:rPr lang="en-US" sz="3200" dirty="0">
                <a:latin typeface="Calibri" pitchFamily="34" charset="0"/>
              </a:rPr>
              <a:t> </a:t>
            </a:r>
            <a:r>
              <a:rPr lang="vi-VN" sz="3200" dirty="0">
                <a:latin typeface="Calibri" pitchFamily="34" charset="0"/>
              </a:rPr>
              <a:t>tàu siêu tốc chạy</a:t>
            </a:r>
            <a:r>
              <a:rPr lang="en-US" sz="3200" dirty="0">
                <a:latin typeface="Calibri" pitchFamily="34" charset="0"/>
              </a:rPr>
              <a:t> </a:t>
            </a:r>
            <a:r>
              <a:rPr lang="vi-VN" sz="3200" dirty="0">
                <a:latin typeface="Calibri" pitchFamily="34" charset="0"/>
              </a:rPr>
              <a:t>bằng cảm ứng điện từ</a:t>
            </a:r>
            <a:endParaRPr lang="en-US" sz="3200" dirty="0"/>
          </a:p>
        </p:txBody>
      </p:sp>
      <p:sp>
        <p:nvSpPr>
          <p:cNvPr id="7" name="TextBox 13"/>
          <p:cNvSpPr txBox="1"/>
          <p:nvPr/>
        </p:nvSpPr>
        <p:spPr>
          <a:xfrm>
            <a:off x="388935" y="5729285"/>
            <a:ext cx="11363325" cy="584775"/>
          </a:xfrm>
          <a:prstGeom prst="rect">
            <a:avLst/>
          </a:prstGeom>
          <a:solidFill>
            <a:schemeClr val="bg1"/>
          </a:solidFill>
          <a:effectLst>
            <a:outerShdw blurRad="50800" dist="38100" dir="5400000" algn="t" rotWithShape="0">
              <a:prstClr val="black">
                <a:alpha val="40000"/>
              </a:prstClr>
            </a:outerShdw>
          </a:effectLst>
        </p:spPr>
        <p:txBody>
          <a:bodyPr>
            <a:spAutoFit/>
          </a:bodyPr>
          <a:lstStyle/>
          <a:p>
            <a:pPr>
              <a:defRPr/>
            </a:pPr>
            <a:r>
              <a:rPr lang="en-US" sz="3200" i="1" dirty="0">
                <a:solidFill>
                  <a:srgbClr val="0070C0"/>
                </a:solidFill>
                <a:latin typeface="Calibri" pitchFamily="34" charset="0"/>
              </a:rPr>
              <a:t>electric car</a:t>
            </a:r>
            <a:r>
              <a:rPr lang="en-US" sz="3200" b="1" dirty="0">
                <a:latin typeface="Calibri" pitchFamily="34" charset="0"/>
              </a:rPr>
              <a:t> </a:t>
            </a:r>
            <a:r>
              <a:rPr lang="en-US" sz="3200" dirty="0">
                <a:solidFill>
                  <a:srgbClr val="FF0000"/>
                </a:solidFill>
                <a:latin typeface="Calibri" pitchFamily="34" charset="0"/>
              </a:rPr>
              <a:t>/</a:t>
            </a:r>
            <a:r>
              <a:rPr lang="en-US" sz="3200" dirty="0" err="1">
                <a:solidFill>
                  <a:srgbClr val="FF0000"/>
                </a:solidFill>
                <a:latin typeface="+mj-lt"/>
                <a:cs typeface="Arial" panose="020B0604020202020204" pitchFamily="34" charset="0"/>
              </a:rPr>
              <a:t>iˈlektrɪk</a:t>
            </a:r>
            <a:r>
              <a:rPr lang="en-US" sz="3200" dirty="0">
                <a:solidFill>
                  <a:srgbClr val="FF0000"/>
                </a:solidFill>
                <a:latin typeface="+mj-lt"/>
                <a:cs typeface="Arial" panose="020B0604020202020204" pitchFamily="34" charset="0"/>
              </a:rPr>
              <a:t> </a:t>
            </a:r>
            <a:r>
              <a:rPr lang="en-US" sz="3200" dirty="0" err="1">
                <a:solidFill>
                  <a:srgbClr val="FF0000"/>
                </a:solidFill>
                <a:latin typeface="+mj-lt"/>
                <a:cs typeface="Arial" panose="020B0604020202020204" pitchFamily="34" charset="0"/>
              </a:rPr>
              <a:t>kɑ</a:t>
            </a:r>
            <a:r>
              <a:rPr lang="en-US" sz="3200" dirty="0">
                <a:solidFill>
                  <a:srgbClr val="FF0000"/>
                </a:solidFill>
                <a:latin typeface="+mj-lt"/>
                <a:cs typeface="Arial" panose="020B0604020202020204" pitchFamily="34" charset="0"/>
              </a:rPr>
              <a:t>:/ </a:t>
            </a:r>
            <a:r>
              <a:rPr lang="en-US" sz="3200" dirty="0">
                <a:solidFill>
                  <a:srgbClr val="0070C0"/>
                </a:solidFill>
                <a:latin typeface="Calibri" pitchFamily="34" charset="0"/>
              </a:rPr>
              <a:t>(n. </a:t>
            </a:r>
            <a:r>
              <a:rPr lang="en-US" sz="3200" dirty="0" err="1">
                <a:solidFill>
                  <a:srgbClr val="0070C0"/>
                </a:solidFill>
                <a:latin typeface="Calibri" pitchFamily="34" charset="0"/>
              </a:rPr>
              <a:t>phr</a:t>
            </a:r>
            <a:r>
              <a:rPr lang="en-US" sz="3200" dirty="0">
                <a:solidFill>
                  <a:srgbClr val="0070C0"/>
                </a:solidFill>
                <a:latin typeface="Calibri" pitchFamily="34" charset="0"/>
              </a:rPr>
              <a:t>)</a:t>
            </a:r>
            <a:r>
              <a:rPr lang="en-US" sz="3200" dirty="0">
                <a:latin typeface="Calibri" pitchFamily="34" charset="0"/>
              </a:rPr>
              <a:t> </a:t>
            </a:r>
            <a:r>
              <a:rPr lang="vi-VN" sz="3200" dirty="0">
                <a:latin typeface="Calibri" pitchFamily="34" charset="0"/>
              </a:rPr>
              <a:t>xe ô tô chạy bằng điện</a:t>
            </a:r>
            <a:endParaRPr lang="en-US" sz="32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heel(1)">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heel(1)">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10"/>
                </p:tgtEl>
              </p:cMediaNode>
            </p:audio>
            <p:seq concurrent="1" nextAc="seek">
              <p:cTn id="34" restart="whenNotActive" fill="hold" evtFilter="cancelBubble" nodeType="interactiveSeq">
                <p:stCondLst>
                  <p:cond evt="onClick" delay="0">
                    <p:tgtEl>
                      <p:spTgt spid="3"/>
                    </p:tgtEl>
                  </p:cond>
                </p:stCondLst>
                <p:endSync evt="end" delay="0">
                  <p:rtn val="all"/>
                </p:endSync>
                <p:childTnLst>
                  <p:par>
                    <p:cTn id="35" fill="hold">
                      <p:stCondLst>
                        <p:cond delay="0"/>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1146" fill="hold"/>
                                        <p:tgtEl>
                                          <p:spTgt spid="10"/>
                                        </p:tgtEl>
                                      </p:cBhvr>
                                    </p:cmd>
                                  </p:childTnLst>
                                </p:cTn>
                              </p:par>
                            </p:childTnLst>
                          </p:cTn>
                        </p:par>
                      </p:childTnLst>
                    </p:cTn>
                  </p:par>
                </p:childTnLst>
              </p:cTn>
              <p:nextCondLst>
                <p:cond evt="onClick" delay="0">
                  <p:tgtEl>
                    <p:spTgt spid="3"/>
                  </p:tgtEl>
                </p:cond>
              </p:nextCondLst>
            </p:seq>
            <p:audio>
              <p:cMediaNode vol="80000" showWhenStopped="0">
                <p:cTn id="39" fill="hold" display="0">
                  <p:stCondLst>
                    <p:cond delay="indefinite"/>
                  </p:stCondLst>
                  <p:endCondLst>
                    <p:cond evt="onStopAudio" delay="0">
                      <p:tgtEl>
                        <p:sldTgt/>
                      </p:tgtEl>
                    </p:cond>
                  </p:endCondLst>
                </p:cTn>
                <p:tgtEl>
                  <p:spTgt spid="11"/>
                </p:tgtEl>
              </p:cMediaNode>
            </p:audio>
            <p:seq concurrent="1" nextAc="seek">
              <p:cTn id="40" restart="whenNotActive" fill="hold" evtFilter="cancelBubble" nodeType="interactiveSeq">
                <p:stCondLst>
                  <p:cond evt="onClick" delay="0">
                    <p:tgtEl>
                      <p:spTgt spid="4"/>
                    </p:tgtEl>
                  </p:cond>
                </p:stCondLst>
                <p:endSync evt="end" delay="0">
                  <p:rtn val="all"/>
                </p:endSync>
                <p:childTnLst>
                  <p:par>
                    <p:cTn id="41" fill="hold">
                      <p:stCondLst>
                        <p:cond delay="0"/>
                      </p:stCondLst>
                      <p:childTnLst>
                        <p:par>
                          <p:cTn id="42" fill="hold">
                            <p:stCondLst>
                              <p:cond delay="0"/>
                            </p:stCondLst>
                            <p:childTnLst>
                              <p:par>
                                <p:cTn id="43" presetID="1" presetClass="mediacall" presetSubtype="0" fill="hold" nodeType="clickEffect">
                                  <p:stCondLst>
                                    <p:cond delay="0"/>
                                  </p:stCondLst>
                                  <p:childTnLst>
                                    <p:cmd type="call" cmd="playFrom(0.0)">
                                      <p:cBhvr>
                                        <p:cTn id="44" dur="1902" fill="hold"/>
                                        <p:tgtEl>
                                          <p:spTgt spid="11"/>
                                        </p:tgtEl>
                                      </p:cBhvr>
                                    </p:cmd>
                                  </p:childTnLst>
                                </p:cTn>
                              </p:par>
                            </p:childTnLst>
                          </p:cTn>
                        </p:par>
                      </p:childTnLst>
                    </p:cTn>
                  </p:par>
                </p:childTnLst>
              </p:cTn>
              <p:nextCondLst>
                <p:cond evt="onClick" delay="0">
                  <p:tgtEl>
                    <p:spTgt spid="4"/>
                  </p:tgtEl>
                </p:cond>
              </p:nextCondLst>
            </p:seq>
            <p:audio>
              <p:cMediaNode vol="80000" showWhenStopped="0">
                <p:cTn id="45" fill="hold" display="0">
                  <p:stCondLst>
                    <p:cond delay="indefinite"/>
                  </p:stCondLst>
                  <p:endCondLst>
                    <p:cond evt="onStopAudio" delay="0">
                      <p:tgtEl>
                        <p:sldTgt/>
                      </p:tgtEl>
                    </p:cond>
                  </p:endCondLst>
                </p:cTn>
                <p:tgtEl>
                  <p:spTgt spid="12"/>
                </p:tgtEl>
              </p:cMediaNode>
            </p:audio>
            <p:seq concurrent="1" nextAc="seek">
              <p:cTn id="46" restart="whenNotActive" fill="hold" evtFilter="cancelBubble" nodeType="interactiveSeq">
                <p:stCondLst>
                  <p:cond evt="onClick" delay="0">
                    <p:tgtEl>
                      <p:spTgt spid="6"/>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clickEffect">
                                  <p:stCondLst>
                                    <p:cond delay="0"/>
                                  </p:stCondLst>
                                  <p:childTnLst>
                                    <p:cmd type="call" cmd="playFrom(0.0)">
                                      <p:cBhvr>
                                        <p:cTn id="50" dur="1876" fill="hold"/>
                                        <p:tgtEl>
                                          <p:spTgt spid="12"/>
                                        </p:tgtEl>
                                      </p:cBhvr>
                                    </p:cmd>
                                  </p:childTnLst>
                                </p:cTn>
                              </p:par>
                            </p:childTnLst>
                          </p:cTn>
                        </p:par>
                      </p:childTnLst>
                    </p:cTn>
                  </p:par>
                </p:childTnLst>
              </p:cTn>
              <p:nextCondLst>
                <p:cond evt="onClick" delay="0">
                  <p:tgtEl>
                    <p:spTgt spid="6"/>
                  </p:tgtEl>
                </p:cond>
              </p:nextCondLst>
            </p:seq>
            <p:audio>
              <p:cMediaNode vol="80000" showWhenStopped="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5"/>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clickEffect">
                                  <p:stCondLst>
                                    <p:cond delay="0"/>
                                  </p:stCondLst>
                                  <p:childTnLst>
                                    <p:cmd type="call" cmd="playFrom(0.0)">
                                      <p:cBhvr>
                                        <p:cTn id="56" dur="1641" fill="hold"/>
                                        <p:tgtEl>
                                          <p:spTgt spid="13"/>
                                        </p:tgtEl>
                                      </p:cBhvr>
                                    </p:cmd>
                                  </p:childTnLst>
                                </p:cTn>
                              </p:par>
                            </p:childTnLst>
                          </p:cTn>
                        </p:par>
                      </p:childTnLst>
                    </p:cTn>
                  </p:par>
                </p:childTnLst>
              </p:cTn>
              <p:nextCondLst>
                <p:cond evt="onClick" delay="0">
                  <p:tgtEl>
                    <p:spTgt spid="5"/>
                  </p:tgtEl>
                </p:cond>
              </p:nextCondLst>
            </p:seq>
            <p:audio>
              <p:cMediaNode vol="80000" showWhenStopped="0">
                <p:cTn id="57" fill="hold" display="0">
                  <p:stCondLst>
                    <p:cond delay="indefinite"/>
                  </p:stCondLst>
                  <p:endCondLst>
                    <p:cond evt="onStopAudio" delay="0">
                      <p:tgtEl>
                        <p:sldTgt/>
                      </p:tgtEl>
                    </p:cond>
                  </p:endCondLst>
                </p:cTn>
                <p:tgtEl>
                  <p:spTgt spid="15"/>
                </p:tgtEl>
              </p:cMediaNode>
            </p:audio>
            <p:seq concurrent="1" nextAc="seek">
              <p:cTn id="58" restart="whenNotActive" fill="hold" evtFilter="cancelBubble" nodeType="interactiveSeq">
                <p:stCondLst>
                  <p:cond evt="onClick" delay="0">
                    <p:tgtEl>
                      <p:spTgt spid="14"/>
                    </p:tgtEl>
                  </p:cond>
                </p:stCondLst>
                <p:endSync evt="end" delay="0">
                  <p:rtn val="all"/>
                </p:endSync>
                <p:childTnLst>
                  <p:par>
                    <p:cTn id="59" fill="hold">
                      <p:stCondLst>
                        <p:cond delay="0"/>
                      </p:stCondLst>
                      <p:childTnLst>
                        <p:par>
                          <p:cTn id="60" fill="hold">
                            <p:stCondLst>
                              <p:cond delay="0"/>
                            </p:stCondLst>
                            <p:childTnLst>
                              <p:par>
                                <p:cTn id="61" presetID="1" presetClass="mediacall" presetSubtype="0" fill="hold" nodeType="clickEffect">
                                  <p:stCondLst>
                                    <p:cond delay="0"/>
                                  </p:stCondLst>
                                  <p:childTnLst>
                                    <p:cmd type="call" cmd="playFrom(0.0)">
                                      <p:cBhvr>
                                        <p:cTn id="62" dur="1172" fill="hold"/>
                                        <p:tgtEl>
                                          <p:spTgt spid="15"/>
                                        </p:tgtEl>
                                      </p:cBhvr>
                                    </p:cmd>
                                  </p:childTnLst>
                                </p:cTn>
                              </p:par>
                            </p:childTnLst>
                          </p:cTn>
                        </p:par>
                      </p:childTnLst>
                    </p:cTn>
                  </p:par>
                </p:childTnLst>
              </p:cTn>
              <p:nextCondLst>
                <p:cond evt="onClick" delay="0">
                  <p:tgtEl>
                    <p:spTgt spid="14"/>
                  </p:tgtEl>
                </p:cond>
              </p:nextCondLst>
            </p:seq>
            <p:audio>
              <p:cMediaNode vol="80000" showWhenStopped="0">
                <p:cTn id="63" fill="hold" display="0">
                  <p:stCondLst>
                    <p:cond delay="indefinite"/>
                  </p:stCondLst>
                  <p:endCondLst>
                    <p:cond evt="onStopAudio" delay="0">
                      <p:tgtEl>
                        <p:sldTgt/>
                      </p:tgtEl>
                    </p:cond>
                  </p:endCondLst>
                </p:cTn>
                <p:tgtEl>
                  <p:spTgt spid="16"/>
                </p:tgtEl>
              </p:cMediaNode>
            </p:audio>
            <p:seq concurrent="1" nextAc="seek">
              <p:cTn id="64" restart="whenNotActive" fill="hold" evtFilter="cancelBubble" nodeType="interactiveSeq">
                <p:stCondLst>
                  <p:cond evt="onClick" delay="0">
                    <p:tgtEl>
                      <p:spTgt spid="7"/>
                    </p:tgtEl>
                  </p:cond>
                </p:stCondLst>
                <p:endSync evt="end" delay="0">
                  <p:rtn val="all"/>
                </p:endSync>
                <p:childTnLst>
                  <p:par>
                    <p:cTn id="65" fill="hold">
                      <p:stCondLst>
                        <p:cond delay="0"/>
                      </p:stCondLst>
                      <p:childTnLst>
                        <p:par>
                          <p:cTn id="66" fill="hold">
                            <p:stCondLst>
                              <p:cond delay="0"/>
                            </p:stCondLst>
                            <p:childTnLst>
                              <p:par>
                                <p:cTn id="67" presetID="1" presetClass="mediacall" presetSubtype="0" fill="hold" nodeType="clickEffect">
                                  <p:stCondLst>
                                    <p:cond delay="0"/>
                                  </p:stCondLst>
                                  <p:childTnLst>
                                    <p:cmd type="call" cmd="playFrom(0.0)">
                                      <p:cBhvr>
                                        <p:cTn id="68" dur="1537" fill="hold"/>
                                        <p:tgtEl>
                                          <p:spTgt spid="16"/>
                                        </p:tgtEl>
                                      </p:cBhvr>
                                    </p:cmd>
                                  </p:childTnLst>
                                </p:cTn>
                              </p:par>
                            </p:childTnLst>
                          </p:cTn>
                        </p:par>
                      </p:childTnLst>
                    </p:cTn>
                  </p:par>
                </p:childTnLst>
              </p:cTn>
              <p:nextCondLst>
                <p:cond evt="onClick" delay="0">
                  <p:tgtEl>
                    <p:spTgt spid="7"/>
                  </p:tgtEl>
                </p:cond>
              </p:nextCondLst>
            </p:seq>
          </p:childTnLst>
        </p:cTn>
      </p:par>
    </p:tnLst>
    <p:bldLst>
      <p:bldP spid="14" grpId="0" animBg="1"/>
      <p:bldP spid="3" grpId="0" animBg="1"/>
      <p:bldP spid="4" grpId="0" animBg="1"/>
      <p:bldP spid="5" grpId="0" animBg="1"/>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10448</TotalTime>
  <Words>815</Words>
  <Application>Microsoft Office PowerPoint</Application>
  <PresentationFormat>Widescreen</PresentationFormat>
  <Paragraphs>116</Paragraphs>
  <Slides>21</Slides>
  <Notes>2</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 (body)</vt:lpstr>
      <vt:lpstr>FrutigerLTStd-Roman</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Tra Nguyen Thanh</cp:lastModifiedBy>
  <cp:revision>194</cp:revision>
  <dcterms:created xsi:type="dcterms:W3CDTF">2020-12-08T03:17:05Z</dcterms:created>
  <dcterms:modified xsi:type="dcterms:W3CDTF">2022-12-21T03:14:09Z</dcterms:modified>
</cp:coreProperties>
</file>