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57" r:id="rId4"/>
    <p:sldId id="372" r:id="rId5"/>
    <p:sldId id="373" r:id="rId6"/>
    <p:sldId id="374" r:id="rId7"/>
    <p:sldId id="376" r:id="rId8"/>
    <p:sldId id="361" r:id="rId9"/>
    <p:sldId id="381" r:id="rId10"/>
    <p:sldId id="382" r:id="rId11"/>
    <p:sldId id="383" r:id="rId12"/>
    <p:sldId id="384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162" y="3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8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MỆNH ĐỀ- TẬP HỢP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8700577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 SỐ TUYỆT ĐỐI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47547" y="7498451"/>
            <a:ext cx="14849138" cy="907192"/>
            <a:chOff x="7459670" y="7543799"/>
            <a:chExt cx="14851071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6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719079" y="5986984"/>
            <a:ext cx="1187848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gần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đúng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và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sai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29000" y="7252095"/>
            <a:ext cx="19013083" cy="615864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66624" y="11749760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BEA94561-46B0-4917-8930-54EE03CBF59F}"/>
              </a:ext>
            </a:extLst>
          </p:cNvPr>
          <p:cNvGrpSpPr/>
          <p:nvPr/>
        </p:nvGrpSpPr>
        <p:grpSpPr>
          <a:xfrm>
            <a:off x="4257064" y="9982167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A5572F-F8D3-48A0-807B-52B9F43CD1E8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LÀM TRÒN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4F080B53-4E5F-4A8B-A74E-9B5A96792F7E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CFF83E4-5771-49E6-A981-D8EA93C84A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90D4C765-EEDB-42E9-B6F2-CD8075015702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0F1351BE-7FC0-4CBA-84CF-9EF8D7274E66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41938B6-8157-4980-8D86-6D46F5366DEA}"/>
                    </a:ext>
                  </a:extLst>
                </p:cNvPr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720612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3,14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gần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720612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179187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=3,141592654...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tuyệt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3,14</m:t>
                    </m:r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𝟎𝟎𝟐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17918770" cy="769441"/>
              </a:xfrm>
              <a:prstGeom prst="rect">
                <a:avLst/>
              </a:prstGeom>
              <a:blipFill>
                <a:blip r:embed="rId9"/>
                <a:stretch>
                  <a:fillRect l="-1361" t="-1417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686800" y="51758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37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11376" y="358700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dưới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bao </a:t>
                </a:r>
                <a:r>
                  <a:rPr lang="en-US" sz="4800" dirty="0" err="1"/>
                  <a:t>nhiêu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chữ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chắc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=174325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/>
                  <a:t>7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587005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142125" y="8399304"/>
                <a:ext cx="17918770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=17&lt;50=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4 </a:t>
                </a:r>
                <a:r>
                  <a:rPr lang="en-US" sz="4400" dirty="0" err="1"/>
                  <a:t>chữ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chắc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25" y="8399304"/>
                <a:ext cx="17918770" cy="1067152"/>
              </a:xfrm>
              <a:prstGeom prst="rect">
                <a:avLst/>
              </a:prstGeom>
              <a:blipFill>
                <a:blip r:embed="rId9"/>
                <a:stretch>
                  <a:fillRect l="-1361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4554200" y="5082684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11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717086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97816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570655" y="88913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5" y="889132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98672" y="3482825"/>
                <a:ext cx="22565882" cy="1706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quay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vòng</a:t>
                </a:r>
                <a:r>
                  <a:rPr lang="en-US" dirty="0"/>
                  <a:t> </a:t>
                </a:r>
                <a:r>
                  <a:rPr lang="en-US" dirty="0" err="1"/>
                  <a:t>quanh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trời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365 </a:t>
                </a:r>
                <a:r>
                  <a:rPr lang="en-US" dirty="0" err="1"/>
                  <a:t>ngày</a:t>
                </a:r>
                <a:r>
                  <a:rPr lang="en-US" dirty="0"/>
                  <a:t>.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. Sai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tuyệt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3482825"/>
                <a:ext cx="22565882" cy="1706686"/>
              </a:xfrm>
              <a:prstGeom prst="rect">
                <a:avLst/>
              </a:prstGeom>
              <a:blipFill>
                <a:blip r:embed="rId4"/>
                <a:stretch>
                  <a:fillRect l="-1053" r="-89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𝟏𝟒𝟔𝟎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496591" y="5489912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8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85869C8-F321-44E3-899F-63DFD9D61B90}"/>
              </a:ext>
            </a:extLst>
          </p:cNvPr>
          <p:cNvSpPr/>
          <p:nvPr/>
        </p:nvSpPr>
        <p:spPr>
          <a:xfrm>
            <a:off x="1262366" y="3352800"/>
            <a:ext cx="21064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rất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trường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, ta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giá</a:t>
            </a:r>
            <a:r>
              <a:rPr lang="en-US" sz="4400" dirty="0"/>
              <a:t> </a:t>
            </a:r>
            <a:r>
              <a:rPr lang="en-US" sz="4400" dirty="0" err="1"/>
              <a:t>trị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 </a:t>
            </a:r>
            <a:r>
              <a:rPr lang="en-US" sz="4400" dirty="0" err="1"/>
              <a:t>chính</a:t>
            </a:r>
            <a:r>
              <a:rPr lang="en-US" sz="4400" dirty="0"/>
              <a:t> </a:t>
            </a:r>
            <a:r>
              <a:rPr lang="en-US" sz="4400" dirty="0" err="1"/>
              <a:t>xác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đại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đó</a:t>
            </a:r>
            <a:r>
              <a:rPr lang="en-US" sz="4400" dirty="0"/>
              <a:t>,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giá</a:t>
            </a:r>
            <a:r>
              <a:rPr lang="en-US" sz="4400" dirty="0"/>
              <a:t> </a:t>
            </a:r>
            <a:r>
              <a:rPr lang="en-US" sz="4400" dirty="0" err="1"/>
              <a:t>trị</a:t>
            </a:r>
            <a:r>
              <a:rPr lang="en-US" sz="4400" dirty="0"/>
              <a:t> </a:t>
            </a:r>
            <a:r>
              <a:rPr lang="en-US" sz="4400" dirty="0" err="1"/>
              <a:t>gần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 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nó</a:t>
            </a:r>
            <a:r>
              <a:rPr lang="en-US" sz="4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1740E-0824-475E-93E6-BBD72B20A3D1}"/>
              </a:ext>
            </a:extLst>
          </p:cNvPr>
          <p:cNvSpPr txBox="1"/>
          <p:nvPr/>
        </p:nvSpPr>
        <p:spPr>
          <a:xfrm>
            <a:off x="1539456" y="5791200"/>
            <a:ext cx="186535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	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 π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tròn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3,14.</a:t>
            </a:r>
          </a:p>
          <a:p>
            <a:r>
              <a:rPr lang="en-US" dirty="0"/>
              <a:t> </a:t>
            </a:r>
            <a:r>
              <a:rPr lang="en-US"/>
              <a:t>	</a:t>
            </a:r>
            <a:r>
              <a:rPr lang="en-US">
                <a:solidFill>
                  <a:srgbClr val="002060"/>
                </a:solidFill>
              </a:rPr>
              <a:t>Khoảng cách từ Mặt Trăng đến Trái đất là 384 400 km.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 SỐ TUYỆT ĐỐI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032034" y="3425468"/>
                <a:ext cx="22707600" cy="21852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b="1" i="1" dirty="0">
                    <a:solidFill>
                      <a:srgbClr val="002060"/>
                    </a:solidFill>
                  </a:rPr>
                  <a:t>1. Sai </a:t>
                </a:r>
                <a:r>
                  <a:rPr lang="en-US" sz="4800" b="1" i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4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rgbClr val="002060"/>
                    </a:solidFill>
                  </a:rPr>
                  <a:t>tuyệt</a:t>
                </a:r>
                <a:r>
                  <a:rPr lang="en-US" sz="4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rgbClr val="002060"/>
                    </a:solidFill>
                  </a:rPr>
                  <a:t>đối</a:t>
                </a:r>
                <a:r>
                  <a:rPr lang="en-US" sz="4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800" b="1" i="1" err="1">
                    <a:solidFill>
                      <a:srgbClr val="002060"/>
                    </a:solidFill>
                  </a:rPr>
                  <a:t>của</a:t>
                </a:r>
                <a:r>
                  <a:rPr lang="en-US" sz="4800" b="1" i="1">
                    <a:solidFill>
                      <a:srgbClr val="002060"/>
                    </a:solidFill>
                  </a:rPr>
                  <a:t> một số </a:t>
                </a:r>
                <a:r>
                  <a:rPr lang="en-US" sz="4800" b="1" i="1" dirty="0" err="1">
                    <a:solidFill>
                      <a:srgbClr val="002060"/>
                    </a:solidFill>
                  </a:rPr>
                  <a:t>gần</a:t>
                </a:r>
                <a:r>
                  <a:rPr lang="en-US" sz="4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rgbClr val="002060"/>
                    </a:solidFill>
                  </a:rPr>
                  <a:t>đúng</a:t>
                </a:r>
                <a:r>
                  <a:rPr lang="vi-VN" sz="4800" b="1" i="1" dirty="0">
                    <a:solidFill>
                      <a:srgbClr val="002060"/>
                    </a:solidFill>
                  </a:rPr>
                  <a:t>:</a:t>
                </a:r>
                <a:endParaRPr lang="en-US" sz="4800" b="1" i="1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gần</a:t>
                </a:r>
                <a:r>
                  <a:rPr lang="en-US" sz="4400" dirty="0"/>
                  <a:t> </a:t>
                </a:r>
                <a:r>
                  <a:rPr lang="en-US" sz="4400" err="1"/>
                  <a:t>đúng</a:t>
                </a:r>
                <a:r>
                  <a:rPr lang="en-US" sz="4400"/>
                  <a:t> của số đúng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/>
                  <a:t>  thì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̅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sai</a:t>
                </a:r>
                <a:r>
                  <a:rPr lang="en-US" sz="4400" dirty="0"/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tuyệt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gần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đúng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3425468"/>
                <a:ext cx="22707600" cy="2185214"/>
              </a:xfrm>
              <a:prstGeom prst="rect">
                <a:avLst/>
              </a:prstGeom>
              <a:blipFill>
                <a:blip r:embed="rId3"/>
                <a:stretch>
                  <a:fillRect l="-1208" t="-6704" r="-1101" b="-1229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8BEB02-9F96-4BE4-B5E5-03DB4DDF77B3}"/>
                  </a:ext>
                </a:extLst>
              </p:cNvPr>
              <p:cNvSpPr/>
              <p:nvPr/>
            </p:nvSpPr>
            <p:spPr>
              <a:xfrm>
                <a:off x="1539456" y="6248400"/>
                <a:ext cx="2002514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vi-VN" sz="4800" i="1" dirty="0"/>
                  <a:t>Ví dụ: </a:t>
                </a:r>
                <a:r>
                  <a:rPr lang="vi-VN" dirty="0"/>
                  <a:t>Tại một thời điểm nào đó, gọi dân số </a:t>
                </a:r>
                <a:r>
                  <a:rPr lang="vi-VN" dirty="0">
                    <a:solidFill>
                      <a:srgbClr val="FF0000"/>
                    </a:solidFill>
                  </a:rPr>
                  <a:t>chính xác </a:t>
                </a:r>
                <a:r>
                  <a:rPr lang="vi-VN" dirty="0"/>
                  <a:t>của Việt Nam là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800" dirty="0"/>
                  <a:t>.</a:t>
                </a: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8BEB02-9F96-4BE4-B5E5-03DB4DDF7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6248400"/>
                <a:ext cx="20025144" cy="1569660"/>
              </a:xfrm>
              <a:prstGeom prst="rect">
                <a:avLst/>
              </a:prstGeom>
              <a:blipFill>
                <a:blip r:embed="rId4"/>
                <a:stretch>
                  <a:fillRect l="-124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619E59F-1919-41A0-BD34-86C8DE2110D7}"/>
              </a:ext>
            </a:extLst>
          </p:cNvPr>
          <p:cNvSpPr/>
          <p:nvPr/>
        </p:nvSpPr>
        <p:spPr>
          <a:xfrm>
            <a:off x="1431304" y="7818060"/>
            <a:ext cx="183044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002060"/>
                </a:solidFill>
              </a:rPr>
              <a:t>Lưu ý: Sai số càng nhỏ thì kết quả càng gần với giá trị chính xác 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 SỐ TUYỆT ĐỐI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85092" y="2740474"/>
                <a:ext cx="22707600" cy="353943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b="1" i="1" dirty="0">
                    <a:solidFill>
                      <a:schemeClr val="tx1"/>
                    </a:solidFill>
                  </a:rPr>
                  <a:t>2.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chính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gần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đúng</a:t>
                </a:r>
                <a:r>
                  <a:rPr lang="vi-VN" sz="4800" b="1" i="1" dirty="0">
                    <a:solidFill>
                      <a:schemeClr val="tx1"/>
                    </a:solidFill>
                  </a:rPr>
                  <a:t>:</a:t>
                </a:r>
                <a:endParaRPr lang="en-US" sz="48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vi-VN" sz="4400" i="1">
                        <a:solidFill>
                          <a:schemeClr val="tx1"/>
                        </a:solidFill>
                        <a:latin typeface="Cambria Math"/>
                      </a:rPr>
                      <m:t>=|</m:t>
                    </m:r>
                    <m:bar>
                      <m:barPr>
                        <m:pos m:val="top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</m:bar>
                    <m:r>
                      <a:rPr lang="vi-VN" sz="4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</a:rPr>
                  <a:t>K</a:t>
                </a:r>
                <a:r>
                  <a:rPr lang="en-US" sz="4400" dirty="0">
                    <a:solidFill>
                      <a:schemeClr val="tx1"/>
                    </a:solidFill>
                  </a:rPr>
                  <a:t>hi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vi-VN" sz="4400" dirty="0"/>
                  <a:t>Ta nói: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4400" dirty="0"/>
                  <a:t> là số gần đúng của</a:t>
                </a:r>
                <a:r>
                  <a:rPr lang="en-US" sz="4400" dirty="0"/>
                  <a:t> số đúng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r>
                  <a:rPr lang="vi-VN" sz="4400" dirty="0"/>
                  <a:t> với </a:t>
                </a:r>
                <a:r>
                  <a:rPr lang="vi-VN" sz="4400" b="1" dirty="0"/>
                  <a:t>độ chính xác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/>
              </a:p>
              <a:p>
                <a:r>
                  <a:rPr lang="en-US" sz="4400"/>
                  <a:t>Và quy ước</a:t>
                </a:r>
                <a:r>
                  <a:rPr lang="en-US" sz="4400">
                    <a:solidFill>
                      <a:schemeClr val="tx1"/>
                    </a:solidFill>
                  </a:rPr>
                  <a:t> viết gọn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92" y="2740474"/>
                <a:ext cx="22707600" cy="3539430"/>
              </a:xfrm>
              <a:prstGeom prst="rect">
                <a:avLst/>
              </a:prstGeom>
              <a:blipFill>
                <a:blip r:embed="rId3"/>
                <a:stretch>
                  <a:fillRect l="-1235" t="-413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7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 SỐ TUYỆT ĐỐI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85092" y="2740474"/>
                <a:ext cx="22707600" cy="360528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b="1" i="1" dirty="0">
                    <a:solidFill>
                      <a:schemeClr val="tx1"/>
                    </a:solidFill>
                  </a:rPr>
                  <a:t>2.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chính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gần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</a:rPr>
                  <a:t>đúng</a:t>
                </a:r>
                <a:r>
                  <a:rPr lang="vi-VN" sz="4800" b="1" i="1" dirty="0">
                    <a:solidFill>
                      <a:schemeClr val="tx1"/>
                    </a:solidFill>
                  </a:rPr>
                  <a:t>:</a:t>
                </a:r>
                <a:endParaRPr lang="en-US" sz="48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họa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endParaRPr lang="en-US" sz="4400" b="1" dirty="0"/>
              </a:p>
              <a:p>
                <a:pPr marL="742950" indent="-742950">
                  <a:buAutoNum type="alphaLcParenR"/>
                </a:pP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chéo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3cm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kết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. Cho </a:t>
                </a:r>
                <a:r>
                  <a:rPr lang="en-US" sz="4400" b="1" dirty="0" err="1"/>
                  <a:t>biết</a:t>
                </a:r>
                <a:r>
                  <a:rPr lang="en-US" sz="4400" b="1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/>
                  <a:t>=</a:t>
                </a:r>
                <a:r>
                  <a:rPr lang="en-US" sz="4400" b="1" dirty="0"/>
                  <a:t>1,4142135.</a:t>
                </a:r>
              </a:p>
              <a:p>
                <a:pPr marL="742950" indent="-742950">
                  <a:buAutoNum type="alphaLcParenR"/>
                </a:pPr>
                <a:r>
                  <a:rPr lang="vi-VN" sz="4400" b="1" dirty="0"/>
                  <a:t>Cho b = 3,14 là giá trị gần đúng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4400" b="1" dirty="0"/>
                  <a:t>, hãy ước lượng sai số</a:t>
                </a:r>
                <a:r>
                  <a:rPr lang="en-US" sz="4400" b="1" dirty="0"/>
                  <a:t> </a:t>
                </a:r>
                <a:r>
                  <a:rPr lang="vi-VN" sz="4400" b="1" dirty="0"/>
                  <a:t>tuyệt đối của </a:t>
                </a:r>
                <a:r>
                  <a:rPr lang="vi-VN" sz="4400" b="1"/>
                  <a:t>b.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92" y="2740474"/>
                <a:ext cx="22707600" cy="3605282"/>
              </a:xfrm>
              <a:prstGeom prst="rect">
                <a:avLst/>
              </a:prstGeom>
              <a:blipFill>
                <a:blip r:embed="rId3"/>
                <a:stretch>
                  <a:fillRect l="-1235" t="-4061" b="-710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31EED-90F4-4CBE-91BA-451705E9059E}"/>
                  </a:ext>
                </a:extLst>
              </p:cNvPr>
              <p:cNvSpPr txBox="1"/>
              <p:nvPr/>
            </p:nvSpPr>
            <p:spPr>
              <a:xfrm>
                <a:off x="1457005" y="6553200"/>
                <a:ext cx="17662944" cy="756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Đáp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án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a) </a:t>
                </a:r>
                <a:r>
                  <a:rPr lang="vi-VN" dirty="0">
                    <a:solidFill>
                      <a:schemeClr val="tx1"/>
                    </a:solidFill>
                  </a:rPr>
                  <a:t>Đường chéo của hình vuông có cạnh bằng 3 cm là </a:t>
                </a:r>
                <a14:m>
                  <m:oMath xmlns:m="http://schemas.openxmlformats.org/officeDocument/2006/math">
                    <m:r>
                      <a:rPr lang="vi-V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vi-VN" dirty="0">
                    <a:solidFill>
                      <a:schemeClr val="tx1"/>
                    </a:solidFill>
                  </a:rPr>
                  <a:t>cm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Ta có: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 = </a:t>
                </a:r>
                <a14:m>
                  <m:oMath xmlns:m="http://schemas.openxmlformats.org/officeDocument/2006/math">
                    <m:r>
                      <a:rPr lang="vi-V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>
                    <a:solidFill>
                      <a:schemeClr val="tx1"/>
                    </a:solidFill>
                  </a:rPr>
                  <a:t>,</a:t>
                </a:r>
                <a:r>
                  <a:rPr lang="en-US">
                    <a:solidFill>
                      <a:schemeClr val="tx1"/>
                    </a:solidFill>
                  </a:rPr>
                  <a:t> nếu ta lấy số quy tròn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000" i="0">
                        <a:latin typeface="Cambria Math" panose="02040503050406030204" pitchFamily="18" charset="0"/>
                      </a:rPr>
                      <m:t>=1,41</m:t>
                    </m:r>
                  </m:oMath>
                </a14:m>
                <a:r>
                  <a:rPr lang="en-US" sz="4000" b="1"/>
                  <a:t>thì</a:t>
                </a:r>
                <a:r>
                  <a:rPr lang="vi-VN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 = 3.1,41 </a:t>
                </a:r>
                <a:r>
                  <a:rPr lang="vi-VN">
                    <a:solidFill>
                      <a:schemeClr val="tx1"/>
                    </a:solidFill>
                  </a:rPr>
                  <a:t>= 4,23</a:t>
                </a:r>
                <a:r>
                  <a:rPr lang="en-US">
                    <a:solidFill>
                      <a:schemeClr val="tx1"/>
                    </a:solidFill>
                  </a:rPr>
                  <a:t> (cm)</a:t>
                </a:r>
                <a:endParaRPr lang="vi-VN" dirty="0">
                  <a:solidFill>
                    <a:schemeClr val="tx1"/>
                  </a:solidFill>
                </a:endParaRPr>
              </a:p>
              <a:p>
                <a:r>
                  <a:rPr lang="en-US">
                    <a:solidFill>
                      <a:schemeClr val="tx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1,41&lt;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&lt;1,42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,23&lt;3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&lt;4,26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l-GR">
                    <a:solidFill>
                      <a:schemeClr val="tx1"/>
                    </a:solidFill>
                  </a:rPr>
                  <a:t>Δ</a:t>
                </a:r>
                <a:r>
                  <a:rPr lang="vi-VN" baseline="-25000" dirty="0">
                    <a:solidFill>
                      <a:schemeClr val="tx1"/>
                    </a:solidFill>
                  </a:rPr>
                  <a:t>a</a:t>
                </a:r>
                <a:r>
                  <a:rPr lang="vi-VN" dirty="0">
                    <a:solidFill>
                      <a:schemeClr val="tx1"/>
                    </a:solidFill>
                  </a:rPr>
                  <a:t> =|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| &lt; |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4,23−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4,26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&lt; 0,03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Vậy độ </a:t>
                </a:r>
                <a:r>
                  <a:rPr lang="vi-VN">
                    <a:solidFill>
                      <a:schemeClr val="tx1"/>
                    </a:solidFill>
                  </a:rPr>
                  <a:t>chính xác</a:t>
                </a:r>
                <a:r>
                  <a:rPr lang="en-US">
                    <a:solidFill>
                      <a:schemeClr val="tx1"/>
                    </a:solidFill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>
                    <a:solidFill>
                      <a:schemeClr val="tx1"/>
                    </a:solidFill>
                  </a:rPr>
                  <a:t> </a:t>
                </a:r>
                <a:r>
                  <a:rPr lang="vi-VN" dirty="0">
                    <a:solidFill>
                      <a:schemeClr val="tx1"/>
                    </a:solidFill>
                  </a:rPr>
                  <a:t>là d </a:t>
                </a:r>
                <a:r>
                  <a:rPr lang="vi-VN">
                    <a:solidFill>
                      <a:schemeClr val="tx1"/>
                    </a:solidFill>
                  </a:rPr>
                  <a:t>= </a:t>
                </a:r>
                <a:r>
                  <a:rPr lang="en-US"/>
                  <a:t>0,03</a:t>
                </a:r>
                <a:endParaRPr lang="vi-VN" dirty="0">
                  <a:solidFill>
                    <a:schemeClr val="tx1"/>
                  </a:solidFill>
                </a:endParaRPr>
              </a:p>
              <a:p>
                <a:r>
                  <a:rPr lang="vi-VN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b) </a:t>
                </a:r>
                <a:r>
                  <a:rPr lang="el-GR" dirty="0">
                    <a:solidFill>
                      <a:schemeClr val="tx1"/>
                    </a:solidFill>
                  </a:rPr>
                  <a:t>π = </a:t>
                </a:r>
                <a:r>
                  <a:rPr lang="el-GR">
                    <a:solidFill>
                      <a:schemeClr val="tx1"/>
                    </a:solidFill>
                  </a:rPr>
                  <a:t>3,141592653…</a:t>
                </a:r>
                <a:endParaRPr lang="en-US">
                  <a:solidFill>
                    <a:schemeClr val="tx1"/>
                  </a:solidFill>
                </a:endParaRPr>
              </a:p>
              <a:p>
                <a:r>
                  <a:rPr lang="en-US"/>
                  <a:t>Ta có : </a:t>
                </a:r>
                <a14:m>
                  <m:oMath xmlns:m="http://schemas.openxmlformats.org/officeDocument/2006/math">
                    <m:r>
                      <a:rPr lang="el-GR" sz="4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sz="4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,14&lt;</m:t>
                    </m:r>
                    <m:r>
                      <m:rPr>
                        <m:nor/>
                      </m:rPr>
                      <a:rPr lang="el-GR" sz="4000" dirty="0"/>
                      <m:t>π</m:t>
                    </m:r>
                    <m:r>
                      <a:rPr lang="el-GR" sz="4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&lt;3,15</m:t>
                    </m:r>
                  </m:oMath>
                </a14:m>
                <a:endParaRPr lang="el-GR" sz="4000" dirty="0">
                  <a:solidFill>
                    <a:schemeClr val="tx1"/>
                  </a:solidFill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Viết b = 3,14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vi-VN" dirty="0">
                    <a:solidFill>
                      <a:schemeClr val="tx1"/>
                    </a:solidFill>
                  </a:rPr>
                  <a:t>Sai số tuyệt đối : |b – </a:t>
                </a:r>
                <a:r>
                  <a:rPr lang="el-GR" dirty="0">
                    <a:solidFill>
                      <a:schemeClr val="tx1"/>
                    </a:solidFill>
                  </a:rPr>
                  <a:t>π| </a:t>
                </a:r>
                <a:r>
                  <a:rPr lang="en-US" dirty="0">
                    <a:solidFill>
                      <a:schemeClr val="tx1"/>
                    </a:solidFill>
                  </a:rPr>
                  <a:t>&lt; </a:t>
                </a:r>
                <a:r>
                  <a:rPr lang="el-GR" dirty="0">
                    <a:solidFill>
                      <a:schemeClr val="tx1"/>
                    </a:solidFill>
                  </a:rPr>
                  <a:t>|3,14 </a:t>
                </a:r>
                <a:r>
                  <a:rPr lang="el-GR">
                    <a:solidFill>
                      <a:schemeClr val="tx1"/>
                    </a:solidFill>
                  </a:rPr>
                  <a:t>– 3,1</a:t>
                </a:r>
                <a:r>
                  <a:rPr lang="en-US">
                    <a:solidFill>
                      <a:schemeClr val="tx1"/>
                    </a:solidFill>
                  </a:rPr>
                  <a:t>5</a:t>
                </a:r>
                <a:r>
                  <a:rPr lang="el-GR">
                    <a:solidFill>
                      <a:schemeClr val="tx1"/>
                    </a:solidFill>
                  </a:rPr>
                  <a:t>| </a:t>
                </a:r>
                <a:r>
                  <a:rPr lang="en-US">
                    <a:solidFill>
                      <a:schemeClr val="tx1"/>
                    </a:solidFill>
                  </a:rPr>
                  <a:t> &lt; 0,01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Vậy sai số tuyệt đối của b không </a:t>
                </a:r>
                <a:r>
                  <a:rPr lang="vi-VN">
                    <a:solidFill>
                      <a:schemeClr val="tx1"/>
                    </a:solidFill>
                  </a:rPr>
                  <a:t>quá 0,0</a:t>
                </a:r>
                <a:r>
                  <a:rPr lang="en-US">
                    <a:solidFill>
                      <a:schemeClr val="tx1"/>
                    </a:solidFill>
                  </a:rPr>
                  <a:t>1</a:t>
                </a:r>
                <a:r>
                  <a:rPr lang="vi-VN">
                    <a:solidFill>
                      <a:schemeClr val="tx1"/>
                    </a:solidFill>
                  </a:rPr>
                  <a:t>.</a:t>
                </a:r>
                <a:endParaRPr lang="vi-VN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31EED-90F4-4CBE-91BA-451705E9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05" y="6553200"/>
                <a:ext cx="17662944" cy="7564571"/>
              </a:xfrm>
              <a:prstGeom prst="rect">
                <a:avLst/>
              </a:prstGeom>
              <a:blipFill>
                <a:blip r:embed="rId4"/>
                <a:stretch>
                  <a:fillRect l="-1346" t="-1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6370867" cy="907192"/>
            <a:chOff x="7351348" y="7543799"/>
            <a:chExt cx="27042640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LÀM TRÒN SỐ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E3F9B-93C0-461E-9A76-43DB916AADED}"/>
              </a:ext>
            </a:extLst>
          </p:cNvPr>
          <p:cNvSpPr/>
          <p:nvPr/>
        </p:nvSpPr>
        <p:spPr>
          <a:xfrm>
            <a:off x="1447800" y="3048000"/>
            <a:ext cx="22707600" cy="36625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Ôn tập quy tắclàm tròn số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/>
              <a:t>Nếu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ngay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hàng</a:t>
            </a:r>
            <a:r>
              <a:rPr lang="en-US" sz="4800" dirty="0"/>
              <a:t> </a:t>
            </a:r>
            <a:r>
              <a:rPr lang="en-US" sz="4800" dirty="0" err="1"/>
              <a:t>quy</a:t>
            </a:r>
            <a:r>
              <a:rPr lang="en-US" sz="4800" dirty="0"/>
              <a:t> </a:t>
            </a:r>
            <a:r>
              <a:rPr lang="en-US" sz="4800" dirty="0" err="1"/>
              <a:t>tròn</a:t>
            </a:r>
            <a:r>
              <a:rPr lang="en-US" sz="4800" dirty="0"/>
              <a:t> </a:t>
            </a:r>
            <a:r>
              <a:rPr lang="en-US" sz="4800" dirty="0" err="1"/>
              <a:t>nhỏ</a:t>
            </a:r>
            <a:r>
              <a:rPr lang="en-US" sz="4800" dirty="0"/>
              <a:t> h</a:t>
            </a:r>
            <a:r>
              <a:rPr lang="vi-VN" sz="4800" dirty="0"/>
              <a:t>ơ</a:t>
            </a:r>
            <a:r>
              <a:rPr lang="en-US" sz="4800" dirty="0"/>
              <a:t>n 5 </a:t>
            </a:r>
            <a:r>
              <a:rPr lang="en-US" sz="4800" dirty="0" err="1"/>
              <a:t>thì</a:t>
            </a:r>
            <a:r>
              <a:rPr lang="en-US" sz="4800" dirty="0"/>
              <a:t> ta </a:t>
            </a:r>
            <a:r>
              <a:rPr lang="vi-VN" sz="4800" dirty="0"/>
              <a:t>thay nó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bên</a:t>
            </a:r>
            <a:r>
              <a:rPr lang="en-US" sz="4800" dirty="0"/>
              <a:t> </a:t>
            </a:r>
            <a:r>
              <a:rPr lang="en-US" sz="4800" dirty="0" err="1"/>
              <a:t>phải</a:t>
            </a:r>
            <a:r>
              <a:rPr lang="en-US" sz="4800" dirty="0"/>
              <a:t> </a:t>
            </a:r>
            <a:r>
              <a:rPr lang="en-US" sz="4800" dirty="0" err="1"/>
              <a:t>nó</a:t>
            </a:r>
            <a:r>
              <a:rPr lang="en-US" sz="4800" dirty="0"/>
              <a:t> </a:t>
            </a:r>
            <a:r>
              <a:rPr lang="vi-VN" sz="4800" dirty="0"/>
              <a:t>bởi số</a:t>
            </a:r>
            <a:r>
              <a:rPr lang="en-US" sz="4800" dirty="0"/>
              <a:t> 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Nếu</a:t>
            </a:r>
            <a:r>
              <a:rPr lang="en-US" sz="4400" dirty="0"/>
              <a:t> </a:t>
            </a:r>
            <a:r>
              <a:rPr lang="en-US" sz="4400" dirty="0" err="1"/>
              <a:t>chữ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ngay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quy</a:t>
            </a:r>
            <a:r>
              <a:rPr lang="en-US" sz="4400" dirty="0"/>
              <a:t> </a:t>
            </a:r>
            <a:r>
              <a:rPr lang="en-US" sz="4400" dirty="0" err="1"/>
              <a:t>tròn</a:t>
            </a:r>
            <a:r>
              <a:rPr lang="en-US" sz="4400" dirty="0"/>
              <a:t> </a:t>
            </a:r>
            <a:r>
              <a:rPr lang="en-US" sz="4400" err="1"/>
              <a:t>lớn</a:t>
            </a:r>
            <a:r>
              <a:rPr lang="en-US" sz="4400"/>
              <a:t> hơn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5 </a:t>
            </a:r>
            <a:r>
              <a:rPr lang="en-US" sz="4400" dirty="0" err="1"/>
              <a:t>thì</a:t>
            </a:r>
            <a:r>
              <a:rPr lang="en-US" sz="4400" dirty="0"/>
              <a:t> ta </a:t>
            </a:r>
            <a:r>
              <a:rPr lang="en-US" sz="4400" dirty="0" err="1"/>
              <a:t>thay</a:t>
            </a:r>
            <a:r>
              <a:rPr lang="en-US" sz="4400" dirty="0"/>
              <a:t> </a:t>
            </a:r>
            <a:r>
              <a:rPr lang="vi-VN" sz="4400" dirty="0"/>
              <a:t>nó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chữ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phải</a:t>
            </a:r>
            <a:r>
              <a:rPr lang="en-US" sz="4400" dirty="0"/>
              <a:t> </a:t>
            </a:r>
            <a:r>
              <a:rPr lang="en-US" sz="4400" dirty="0" err="1"/>
              <a:t>nó</a:t>
            </a:r>
            <a:r>
              <a:rPr lang="en-US" sz="4400" dirty="0"/>
              <a:t> </a:t>
            </a:r>
            <a:r>
              <a:rPr lang="en-US" sz="4400" dirty="0" err="1"/>
              <a:t>bởi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0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cộng</a:t>
            </a:r>
            <a:r>
              <a:rPr lang="en-US" sz="4400" dirty="0"/>
              <a:t> </a:t>
            </a:r>
            <a:r>
              <a:rPr lang="en-US" sz="4400" dirty="0" err="1"/>
              <a:t>thêm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 đ</a:t>
            </a:r>
            <a:r>
              <a:rPr lang="vi-VN" sz="4400" dirty="0"/>
              <a:t>ơ</a:t>
            </a:r>
            <a:r>
              <a:rPr lang="en-US" sz="4400" dirty="0"/>
              <a:t>n </a:t>
            </a:r>
            <a:r>
              <a:rPr lang="en-US" sz="4400" dirty="0" err="1"/>
              <a:t>vị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vi-VN" sz="4400" dirty="0"/>
              <a:t>chữ số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vi-VN" sz="4400" dirty="0"/>
              <a:t>quy</a:t>
            </a:r>
            <a:r>
              <a:rPr lang="en-US" sz="4400" dirty="0"/>
              <a:t> </a:t>
            </a:r>
            <a:r>
              <a:rPr lang="en-US" sz="4400" err="1"/>
              <a:t>tròn</a:t>
            </a:r>
            <a:r>
              <a:rPr lang="en-US" sz="4400"/>
              <a:t>.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31EED-90F4-4CBE-91BA-451705E9059E}"/>
                  </a:ext>
                </a:extLst>
              </p:cNvPr>
              <p:cNvSpPr txBox="1"/>
              <p:nvPr/>
            </p:nvSpPr>
            <p:spPr>
              <a:xfrm>
                <a:off x="1638068" y="6718776"/>
                <a:ext cx="22822132" cy="433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a) </a:t>
                </a:r>
                <a:r>
                  <a:rPr lang="vi-VN" dirty="0"/>
                  <a:t>Tìm số quy tròn hàng trăm</a:t>
                </a:r>
                <a:r>
                  <a:rPr lang="en-US" dirty="0"/>
                  <a:t>,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vi-VN" dirty="0"/>
                  <a:t> của các số sau đây</a:t>
                </a:r>
                <a:r>
                  <a:rPr lang="vi-VN"/>
                  <a:t>: </a:t>
                </a:r>
                <a:r>
                  <a:rPr lang="en-US" sz="4800"/>
                  <a:t>124 356</a:t>
                </a:r>
                <a:r>
                  <a:rPr lang="vi-VN"/>
                  <a:t>; 326</a:t>
                </a:r>
                <a:r>
                  <a:rPr lang="en-US"/>
                  <a:t> </a:t>
                </a:r>
                <a:r>
                  <a:rPr lang="vi-VN"/>
                  <a:t>786;</a:t>
                </a:r>
                <a:r>
                  <a:rPr lang="en-US"/>
                  <a:t> </a:t>
                </a:r>
                <a:r>
                  <a:rPr lang="en-US" sz="4800"/>
                  <a:t>1 624 531</a:t>
                </a:r>
                <a:r>
                  <a:rPr lang="en-US" dirty="0"/>
                  <a:t>.</a:t>
                </a:r>
                <a:endParaRPr lang="vi-VN" dirty="0"/>
              </a:p>
              <a:p>
                <a:r>
                  <a:rPr lang="en-US" dirty="0"/>
                  <a:t>b) </a:t>
                </a:r>
                <a:r>
                  <a:rPr lang="vi-VN" dirty="0"/>
                  <a:t>Biết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vi-VN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vi-VN" i="1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vi-VN" i="1">
                        <a:latin typeface="Cambria Math"/>
                        <a:ea typeface="Cambria Math"/>
                      </a:rPr>
                      <m:t>=1,709975947…</m:t>
                    </m:r>
                  </m:oMath>
                </a14:m>
                <a:r>
                  <a:rPr lang="vi-VN" dirty="0"/>
                  <a:t> Viết gần đúng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  <a:ea typeface="Cambria Math"/>
                      </a:rPr>
                      <m:t>∛5</m:t>
                    </m:r>
                  </m:oMath>
                </a14:m>
                <a:r>
                  <a:rPr lang="vi-VN" dirty="0"/>
                  <a:t> theo nguyên tắc làm tròn với hai, ba, bốn chữ số thập phân.</a:t>
                </a:r>
              </a:p>
              <a:p>
                <a:r>
                  <a:rPr lang="en-US" dirty="0"/>
                  <a:t>c)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vi-VN" dirty="0"/>
                  <a:t>Thực hiện phép tính sau trên máy tính bỏ túi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vi-VN" b="1" i="1">
                                <a:latin typeface="Cambria Math"/>
                                <a:ea typeface="Cambria Math"/>
                              </a:rPr>
                              <m:t>𝟒𝟐</m:t>
                            </m:r>
                          </m:e>
                        </m:rad>
                        <m:r>
                          <a:rPr lang="vi-VN" b="1"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>
                            <m:r>
                              <a:rPr lang="vi-VN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vi-VN" b="1" i="1">
                                <a:latin typeface="Cambria Math"/>
                                <a:ea typeface="Cambria Math"/>
                              </a:rPr>
                              <m:t>𝟑𝟕</m:t>
                            </m:r>
                          </m:e>
                        </m:rad>
                      </m:e>
                    </m:d>
                    <m:r>
                      <a:rPr lang="vi-VN" b="1" i="1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/>
                            <a:ea typeface="Cambria Math"/>
                          </a:rPr>
                          <m:t>𝟏𝟒</m:t>
                        </m:r>
                      </m:e>
                      <m:sup>
                        <m:r>
                          <a:rPr lang="vi-VN" b="1" i="1"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vi-VN" dirty="0"/>
                  <a:t>với kết quả </a:t>
                </a:r>
                <a:endParaRPr lang="en-US" dirty="0"/>
              </a:p>
              <a:p>
                <a:r>
                  <a:rPr lang="vi-VN" dirty="0"/>
                  <a:t>có 7 chữ số thập phân</a:t>
                </a:r>
                <a:r>
                  <a:rPr lang="vi-VN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31EED-90F4-4CBE-91BA-451705E9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8" y="6718776"/>
                <a:ext cx="22822132" cy="4330224"/>
              </a:xfrm>
              <a:prstGeom prst="rect">
                <a:avLst/>
              </a:prstGeom>
              <a:blipFill>
                <a:blip r:embed="rId3"/>
                <a:stretch>
                  <a:fillRect l="-1068" t="-2813" b="-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7CBFF90-C7FA-426A-8EBF-EF60A95A0794}"/>
              </a:ext>
            </a:extLst>
          </p:cNvPr>
          <p:cNvSpPr txBox="1"/>
          <p:nvPr/>
        </p:nvSpPr>
        <p:spPr>
          <a:xfrm>
            <a:off x="1828800" y="11203900"/>
            <a:ext cx="1409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vi-VN" sz="4400" b="1" dirty="0"/>
              <a:t>a</a:t>
            </a:r>
            <a:r>
              <a:rPr lang="en-US" sz="4400" b="1"/>
              <a:t>)</a:t>
            </a:r>
            <a:r>
              <a:rPr lang="vi-VN" sz="4400" b="1"/>
              <a:t> </a:t>
            </a:r>
            <a:r>
              <a:rPr lang="en-US" sz="4800" b="1"/>
              <a:t>124 400</a:t>
            </a:r>
            <a:r>
              <a:rPr lang="vi-VN" sz="4800" b="1"/>
              <a:t>; </a:t>
            </a:r>
            <a:r>
              <a:rPr lang="en-US" sz="4800" b="1"/>
              <a:t>326 800</a:t>
            </a:r>
            <a:r>
              <a:rPr lang="vi-VN" sz="4800" b="1"/>
              <a:t>;</a:t>
            </a:r>
            <a:r>
              <a:rPr lang="en-US" sz="4800" b="1"/>
              <a:t> 1 624 500</a:t>
            </a:r>
            <a:endParaRPr lang="en-US" sz="4800" b="1" dirty="0"/>
          </a:p>
          <a:p>
            <a:r>
              <a:rPr lang="en-US" sz="4800" b="1"/>
              <a:t>     124 000</a:t>
            </a:r>
            <a:r>
              <a:rPr lang="vi-VN" sz="4800" b="1"/>
              <a:t>; </a:t>
            </a:r>
            <a:r>
              <a:rPr lang="en-US" sz="4800" b="1"/>
              <a:t>327 000</a:t>
            </a:r>
            <a:r>
              <a:rPr lang="vi-VN" sz="4800" b="1"/>
              <a:t>;</a:t>
            </a:r>
            <a:r>
              <a:rPr lang="en-US" sz="4800" b="1"/>
              <a:t> 1 625 000</a:t>
            </a:r>
            <a:endParaRPr lang="vi-VN" sz="4800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3A11D-E2CE-4A83-BD39-6869B2F5D4D6}"/>
              </a:ext>
            </a:extLst>
          </p:cNvPr>
          <p:cNvSpPr txBox="1"/>
          <p:nvPr/>
        </p:nvSpPr>
        <p:spPr>
          <a:xfrm>
            <a:off x="11811000" y="11770307"/>
            <a:ext cx="140970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b) 1,71</a:t>
            </a:r>
            <a:r>
              <a:rPr lang="vi-VN" sz="4800" b="1"/>
              <a:t>; </a:t>
            </a:r>
            <a:r>
              <a:rPr lang="en-US" sz="4800" b="1"/>
              <a:t>1,710</a:t>
            </a:r>
            <a:r>
              <a:rPr lang="vi-VN" sz="4800" b="1"/>
              <a:t>; </a:t>
            </a:r>
            <a:r>
              <a:rPr lang="en-US" sz="4800" b="1"/>
              <a:t>1,7100</a:t>
            </a:r>
            <a:r>
              <a:rPr lang="vi-VN" sz="4800" b="1"/>
              <a:t> </a:t>
            </a:r>
            <a:endParaRPr lang="en-US" sz="4800" b="1" dirty="0"/>
          </a:p>
          <a:p>
            <a:r>
              <a:rPr lang="en-US" sz="4800" b="1" dirty="0"/>
              <a:t>c) </a:t>
            </a:r>
            <a:r>
              <a:rPr lang="vi-VN" sz="4800" b="1" dirty="0"/>
              <a:t>0,0000127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6370867" cy="907192"/>
            <a:chOff x="7351348" y="7543799"/>
            <a:chExt cx="27042640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LÀM TRÒN SỐ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50ACB87-C7F7-4C0A-AA92-62A6991AD170}"/>
              </a:ext>
            </a:extLst>
          </p:cNvPr>
          <p:cNvSpPr/>
          <p:nvPr/>
        </p:nvSpPr>
        <p:spPr>
          <a:xfrm>
            <a:off x="710999" y="2706975"/>
            <a:ext cx="2357160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viết số quy tròn của số gần đúng căn cứ vào độ chính xác cho trước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C5F4E-C671-4D03-B8FF-C6ADD91376CB}"/>
              </a:ext>
            </a:extLst>
          </p:cNvPr>
          <p:cNvSpPr/>
          <p:nvPr/>
        </p:nvSpPr>
        <p:spPr>
          <a:xfrm>
            <a:off x="2057400" y="3461028"/>
            <a:ext cx="2087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i="1" dirty="0"/>
              <a:t>Việc quy tròn số gần đúng căn cứ vào độ chính xác</a:t>
            </a:r>
            <a:r>
              <a:rPr lang="en-US" b="1" i="1" dirty="0"/>
              <a:t> </a:t>
            </a:r>
            <a:r>
              <a:rPr lang="vi-VN" b="1" i="1" dirty="0"/>
              <a:t>của nó, nếu độ chính xác đến hàng nào thì ta quy</a:t>
            </a:r>
            <a:r>
              <a:rPr lang="en-US" b="1" i="1" dirty="0"/>
              <a:t> </a:t>
            </a:r>
            <a:r>
              <a:rPr lang="vi-VN" b="1" i="1" dirty="0"/>
              <a:t>tròn số gần đúng đến số kế trước hàng đó.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21E347-85A7-4C02-8097-189F457178B7}"/>
                  </a:ext>
                </a:extLst>
              </p:cNvPr>
              <p:cNvSpPr/>
              <p:nvPr/>
            </p:nvSpPr>
            <p:spPr>
              <a:xfrm>
                <a:off x="2039470" y="6629400"/>
                <a:ext cx="2211593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b="1" u="sng" dirty="0">
                    <a:solidFill>
                      <a:srgbClr val="FF0000"/>
                    </a:solidFill>
                  </a:rPr>
                  <a:t>Giải</a:t>
                </a:r>
                <a:r>
                  <a:rPr lang="vi-VN" u="sng" dirty="0">
                    <a:solidFill>
                      <a:srgbClr val="FF0000"/>
                    </a:solidFill>
                  </a:rPr>
                  <a:t>:</a:t>
                </a:r>
                <a:r>
                  <a:rPr lang="vi-VN" dirty="0"/>
                  <a:t>Vì độ chính xác đến hàng chục (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𝑑</m:t>
                    </m:r>
                    <m:r>
                      <a:rPr lang="vi-VN" i="1">
                        <a:latin typeface="Cambria Math"/>
                      </a:rPr>
                      <m:t> </m:t>
                    </m:r>
                  </m:oMath>
                </a14:m>
                <a:r>
                  <a:rPr lang="vi-VN" dirty="0"/>
                  <a:t>= </a:t>
                </a:r>
                <a:r>
                  <a:rPr lang="en-US" dirty="0"/>
                  <a:t>5</a:t>
                </a:r>
                <a:r>
                  <a:rPr lang="vi-VN" dirty="0"/>
                  <a:t>0) nên ta quy tròn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  </m:t>
                    </m:r>
                  </m:oMath>
                </a14:m>
                <a:r>
                  <a:rPr lang="vi-VN" dirty="0"/>
                  <a:t>đến hang</a:t>
                </a:r>
                <a:r>
                  <a:rPr lang="en-US" dirty="0"/>
                  <a:t> </a:t>
                </a:r>
                <a:r>
                  <a:rPr lang="vi-VN" dirty="0"/>
                  <a:t>trăm theo quy tắc làm tròn ở trên.</a:t>
                </a:r>
                <a:endParaRPr lang="en-US" dirty="0"/>
              </a:p>
              <a:p>
                <a:r>
                  <a:rPr lang="vi-VN" dirty="0"/>
                  <a:t>Vậy số quy tròn của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𝑎</m:t>
                    </m:r>
                  </m:oMath>
                </a14:m>
                <a:r>
                  <a:rPr lang="vi-VN" dirty="0"/>
                  <a:t> là 356 800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21E347-85A7-4C02-8097-189F45717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6629400"/>
                <a:ext cx="22115930" cy="2077492"/>
              </a:xfrm>
              <a:prstGeom prst="rect">
                <a:avLst/>
              </a:prstGeom>
              <a:blipFill>
                <a:blip r:embed="rId3"/>
                <a:stretch>
                  <a:fillRect l="-1103" t="-6471" r="-107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3AA229-978D-4036-B299-93B8779DC8C3}"/>
                  </a:ext>
                </a:extLst>
              </p:cNvPr>
              <p:cNvSpPr/>
              <p:nvPr/>
            </p:nvSpPr>
            <p:spPr>
              <a:xfrm>
                <a:off x="2057400" y="5029200"/>
                <a:ext cx="18848294" cy="149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/>
                  <a:t>Ví dụ</a:t>
                </a:r>
                <a:r>
                  <a:rPr lang="en-US" b="1"/>
                  <a:t> 1</a:t>
                </a:r>
                <a:r>
                  <a:rPr lang="vi-VN" b="1"/>
                  <a:t>: </a:t>
                </a:r>
                <a:r>
                  <a:rPr lang="vi-VN" b="1" dirty="0"/>
                  <a:t>Cho số gần đúng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𝒂</m:t>
                    </m:r>
                    <m:r>
                      <a:rPr lang="vi-VN" b="1" i="1">
                        <a:latin typeface="Cambria Math"/>
                      </a:rPr>
                      <m:t>= </m:t>
                    </m:r>
                  </m:oMath>
                </a14:m>
                <a:r>
                  <a:rPr lang="vi-VN" b="1" dirty="0"/>
                  <a:t>356 762 với độ chính xác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𝒅</m:t>
                    </m:r>
                    <m:r>
                      <a:rPr lang="vi-VN" b="1" i="1">
                        <a:latin typeface="Cambria Math"/>
                      </a:rPr>
                      <m:t> </m:t>
                    </m:r>
                  </m:oMath>
                </a14:m>
                <a:r>
                  <a:rPr lang="vi-VN" b="1"/>
                  <a:t>= </a:t>
                </a:r>
                <a:r>
                  <a:rPr lang="en-US" sz="4800" b="1"/>
                  <a:t>50</a:t>
                </a:r>
                <a:r>
                  <a:rPr lang="en-US" b="1"/>
                  <a:t>.</a:t>
                </a:r>
                <a:endParaRPr lang="en-US" b="1" dirty="0"/>
              </a:p>
              <a:p>
                <a:r>
                  <a:rPr lang="en-US" b="1" dirty="0"/>
                  <a:t>H</a:t>
                </a:r>
                <a:r>
                  <a:rPr lang="vi-VN" b="1" dirty="0"/>
                  <a:t>ãy viết số quy tròn của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b="1" dirty="0"/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3AA229-978D-4036-B299-93B8779DC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29200"/>
                <a:ext cx="18848294" cy="1492716"/>
              </a:xfrm>
              <a:prstGeom prst="rect">
                <a:avLst/>
              </a:prstGeom>
              <a:blipFill>
                <a:blip r:embed="rId4"/>
                <a:stretch>
                  <a:fillRect l="-1294" t="-8980" b="-1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DBCF7E-CA90-41F9-B2DC-DE35E8DBB964}"/>
                  </a:ext>
                </a:extLst>
              </p:cNvPr>
              <p:cNvSpPr/>
              <p:nvPr/>
            </p:nvSpPr>
            <p:spPr>
              <a:xfrm>
                <a:off x="2009395" y="8839200"/>
                <a:ext cx="14297405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/>
                  <a:t>Ví dụ</a:t>
                </a:r>
                <a:r>
                  <a:rPr lang="en-US" sz="4400" b="1"/>
                  <a:t> 2</a:t>
                </a:r>
                <a:r>
                  <a:rPr lang="vi-VN" sz="4400" b="1"/>
                  <a:t>: </a:t>
                </a:r>
                <a:r>
                  <a:rPr lang="vi-VN" sz="4400">
                    <a:solidFill>
                      <a:schemeClr val="tx1"/>
                    </a:solidFill>
                  </a:rPr>
                  <a:t>Hãy </a:t>
                </a:r>
                <a:r>
                  <a:rPr lang="vi-VN" sz="4400" dirty="0">
                    <a:solidFill>
                      <a:schemeClr val="tx1"/>
                    </a:solidFill>
                  </a:rPr>
                  <a:t>viết số quy tròn của số gần đúng trong </a:t>
                </a:r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</a:rPr>
                  <a:t>những trường hợp sau đây:</a:t>
                </a:r>
              </a:p>
              <a:p>
                <a:r>
                  <a:rPr lang="vi-VN" sz="4400" dirty="0">
                    <a:solidFill>
                      <a:schemeClr val="tx1"/>
                    </a:solidFill>
                  </a:rPr>
                  <a:t>a, 374 529± 200</a:t>
                </a:r>
              </a:p>
              <a:p>
                <a:r>
                  <a:rPr lang="vi-VN" sz="4400" dirty="0">
                    <a:solidFill>
                      <a:schemeClr val="tx1"/>
                    </a:solidFill>
                  </a:rPr>
                  <a:t> b, </a:t>
                </a:r>
                <a:r>
                  <a:rPr lang="en-US" sz="4400" dirty="0">
                    <a:solidFill>
                      <a:schemeClr val="tx1"/>
                    </a:solidFill>
                  </a:rPr>
                  <a:t>2,4683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0.001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DBCF7E-CA90-41F9-B2DC-DE35E8DBB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95" y="8839200"/>
                <a:ext cx="14297405" cy="2800767"/>
              </a:xfrm>
              <a:prstGeom prst="rect">
                <a:avLst/>
              </a:prstGeom>
              <a:blipFill>
                <a:blip r:embed="rId5"/>
                <a:stretch>
                  <a:fillRect l="-1748" t="-50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FB6C87D-C829-440B-A1BA-43F396DB061D}"/>
              </a:ext>
            </a:extLst>
          </p:cNvPr>
          <p:cNvSpPr/>
          <p:nvPr/>
        </p:nvSpPr>
        <p:spPr>
          <a:xfrm>
            <a:off x="18059400" y="9420746"/>
            <a:ext cx="1219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Đáp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  <a:p>
            <a:r>
              <a:rPr lang="vi-VN" b="1" dirty="0"/>
              <a:t>a, 375 000</a:t>
            </a:r>
            <a:endParaRPr lang="en-US" b="1" dirty="0"/>
          </a:p>
          <a:p>
            <a:r>
              <a:rPr lang="en-US" b="1"/>
              <a:t> </a:t>
            </a:r>
            <a:r>
              <a:rPr lang="vi-VN" b="1"/>
              <a:t>b</a:t>
            </a:r>
            <a:r>
              <a:rPr lang="vi-VN" b="1" dirty="0"/>
              <a:t>, 2,47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CC9F78-777A-4D31-B06A-250CB2FE7CAB}"/>
              </a:ext>
            </a:extLst>
          </p:cNvPr>
          <p:cNvSpPr/>
          <p:nvPr/>
        </p:nvSpPr>
        <p:spPr>
          <a:xfrm>
            <a:off x="2025615" y="11639967"/>
            <a:ext cx="1219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/>
              <a:t>Ví dụ 3: </a:t>
            </a:r>
            <a:r>
              <a:rPr lang="vi-VN" sz="4400"/>
              <a:t>Chiều </a:t>
            </a:r>
            <a:r>
              <a:rPr lang="vi-VN" sz="4400" dirty="0"/>
              <a:t>dài một cái cầu đo được là: </a:t>
            </a:r>
            <a:endParaRPr lang="en-US" sz="4400" dirty="0"/>
          </a:p>
          <a:p>
            <a:r>
              <a:rPr lang="en-US" sz="4400" dirty="0"/>
              <a:t>           </a:t>
            </a:r>
            <a:r>
              <a:rPr lang="vi-VN" sz="4400" dirty="0"/>
              <a:t>l = 1745,25m ± 0,01m.</a:t>
            </a:r>
          </a:p>
          <a:p>
            <a:pPr algn="ctr"/>
            <a:r>
              <a:rPr lang="vi-VN" sz="4400" dirty="0"/>
              <a:t> Hãy viết số quy tròn của số gần đúng 1745,25</a:t>
            </a:r>
            <a:r>
              <a:rPr lang="en-US" sz="4400" dirty="0"/>
              <a:t>.</a:t>
            </a:r>
            <a:endParaRPr lang="vi-VN" sz="4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F2881C-94F0-431E-99E1-97268337B2B4}"/>
              </a:ext>
            </a:extLst>
          </p:cNvPr>
          <p:cNvSpPr/>
          <p:nvPr/>
        </p:nvSpPr>
        <p:spPr>
          <a:xfrm>
            <a:off x="18156593" y="12701796"/>
            <a:ext cx="420179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Đáp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vi-VN" b="1" dirty="0"/>
              <a:t>1745,3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1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02219" y="3504838"/>
                <a:ext cx="22565882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/>
                  <a:t>Cho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gần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đúng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4400" dirty="0"/>
                  <a:t> 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0,47</m:t>
                    </m:r>
                  </m:oMath>
                </a14:m>
                <a:r>
                  <a:rPr lang="en-US" sz="4400" dirty="0"/>
                  <a:t>. Sai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tuyệt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0,47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19" y="3504838"/>
                <a:ext cx="22565882" cy="1068562"/>
              </a:xfrm>
              <a:prstGeom prst="rect">
                <a:avLst/>
              </a:prstGeom>
              <a:blipFill>
                <a:blip r:embed="rId4"/>
                <a:stretch>
                  <a:fillRect l="-108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𝟎𝟎𝟒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084284" y="8940720"/>
                <a:ext cx="15046028" cy="2031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=0,470588235294...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tuyệt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0,47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0,47−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0,47−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,471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=0,001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84" y="8940720"/>
                <a:ext cx="15046028" cy="2031838"/>
              </a:xfrm>
              <a:prstGeom prst="rect">
                <a:avLst/>
              </a:prstGeom>
              <a:blipFill>
                <a:blip r:embed="rId9"/>
                <a:stretch>
                  <a:fillRect l="-1621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853261" y="5102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/>
                  <a:t>Cho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gần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đúng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0,429</m:t>
                    </m:r>
                  </m:oMath>
                </a14:m>
                <a:r>
                  <a:rPr lang="en-US" sz="4400" dirty="0"/>
                  <a:t>. Sai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tuyệt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0,429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068562"/>
              </a:xfrm>
              <a:prstGeom prst="rect">
                <a:avLst/>
              </a:prstGeom>
              <a:blipFill>
                <a:blip r:embed="rId4"/>
                <a:stretch>
                  <a:fillRect l="-108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𝟎𝟎𝟎𝟏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14413570" cy="2031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=0,428571...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tuyệt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0,429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0,429−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0,429−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,4285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=0,0005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14413570" cy="2031838"/>
              </a:xfrm>
              <a:prstGeom prst="rect">
                <a:avLst/>
              </a:prstGeom>
              <a:blipFill>
                <a:blip r:embed="rId9"/>
                <a:stretch>
                  <a:fillRect l="-1692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3" y="510459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983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4745</TotalTime>
  <Words>1780</Words>
  <Application>Microsoft Office PowerPoint</Application>
  <PresentationFormat>Custom</PresentationFormat>
  <Paragraphs>181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Trụ vũ</cp:lastModifiedBy>
  <cp:revision>447</cp:revision>
  <dcterms:created xsi:type="dcterms:W3CDTF">2013-08-31T11:42:51Z</dcterms:created>
  <dcterms:modified xsi:type="dcterms:W3CDTF">2021-08-31T23:32:33Z</dcterms:modified>
</cp:coreProperties>
</file>