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72" r:id="rId3"/>
    <p:sldId id="302" r:id="rId4"/>
    <p:sldId id="292" r:id="rId5"/>
    <p:sldId id="412" r:id="rId6"/>
    <p:sldId id="413" r:id="rId7"/>
    <p:sldId id="334" r:id="rId8"/>
    <p:sldId id="398" r:id="rId9"/>
    <p:sldId id="414" r:id="rId10"/>
    <p:sldId id="415" r:id="rId11"/>
    <p:sldId id="416" r:id="rId12"/>
    <p:sldId id="417" r:id="rId13"/>
    <p:sldId id="418" r:id="rId14"/>
    <p:sldId id="386" r:id="rId15"/>
    <p:sldId id="403" r:id="rId16"/>
    <p:sldId id="389" r:id="rId17"/>
    <p:sldId id="421" r:id="rId18"/>
    <p:sldId id="422" r:id="rId19"/>
    <p:sldId id="423" r:id="rId20"/>
    <p:sldId id="425" r:id="rId21"/>
    <p:sldId id="426" r:id="rId22"/>
    <p:sldId id="424" r:id="rId23"/>
    <p:sldId id="411" r:id="rId24"/>
    <p:sldId id="428" r:id="rId25"/>
    <p:sldId id="315" r:id="rId26"/>
    <p:sldId id="430" r:id="rId27"/>
    <p:sldId id="431" r:id="rId28"/>
    <p:sldId id="331" r:id="rId29"/>
    <p:sldId id="295" r:id="rId30"/>
    <p:sldId id="329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57"/>
  </p:normalViewPr>
  <p:slideViewPr>
    <p:cSldViewPr snapToGrid="0">
      <p:cViewPr varScale="1">
        <p:scale>
          <a:sx n="60" d="100"/>
          <a:sy n="60" d="100"/>
        </p:scale>
        <p:origin x="348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7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1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7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47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3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39607" y="6503714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1771" y="0"/>
            <a:ext cx="12213771" cy="3868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65631" y="44302"/>
            <a:ext cx="67678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 dirty="0">
                <a:solidFill>
                  <a:schemeClr val="bg1"/>
                </a:solidFill>
              </a:rPr>
              <a:t>Unit 4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860002" y="12064"/>
            <a:ext cx="22474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081230" y="22098"/>
            <a:ext cx="110959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 dirty="0">
                <a:solidFill>
                  <a:schemeClr val="bg1"/>
                </a:solidFill>
              </a:rPr>
              <a:t>Lesson: CLIL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2" cy="68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6671" y="2321004"/>
            <a:ext cx="66460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Unit 4: All things high-tech</a:t>
            </a:r>
          </a:p>
          <a:p>
            <a:pPr algn="ctr"/>
            <a:r>
              <a:rPr lang="en-US" sz="4600" b="1" dirty="0">
                <a:solidFill>
                  <a:srgbClr val="00B050"/>
                </a:solidFill>
              </a:rPr>
              <a:t>Lesson: CLIL</a:t>
            </a:r>
          </a:p>
          <a:p>
            <a:pPr algn="ctr"/>
            <a:r>
              <a:rPr lang="en-US" sz="4600" b="1" dirty="0">
                <a:solidFill>
                  <a:srgbClr val="0070C0"/>
                </a:solidFill>
              </a:rPr>
              <a:t>Page 74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3" name="TextBox 13"/>
          <p:cNvSpPr txBox="1"/>
          <p:nvPr/>
        </p:nvSpPr>
        <p:spPr>
          <a:xfrm>
            <a:off x="255588" y="1496869"/>
            <a:ext cx="11363325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</a:rPr>
              <a:t>anti-virus software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/ˌ</a:t>
            </a:r>
            <a:r>
              <a:rPr lang="en-US" sz="3600" dirty="0" err="1">
                <a:solidFill>
                  <a:srgbClr val="FF0000"/>
                </a:solidFill>
              </a:rPr>
              <a:t>æntiˈvaɪrəs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sɒftweər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mềm</a:t>
            </a:r>
            <a:r>
              <a:rPr lang="en-US" sz="3600" dirty="0"/>
              <a:t> </a:t>
            </a:r>
            <a:r>
              <a:rPr lang="en-US" sz="3600" dirty="0" err="1"/>
              <a:t>diệt</a:t>
            </a:r>
            <a:r>
              <a:rPr lang="en-US" sz="3600" dirty="0"/>
              <a:t> vi-</a:t>
            </a:r>
            <a:r>
              <a:rPr lang="en-US" sz="3600" dirty="0" err="1"/>
              <a:t>rút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255588" y="3052654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</a:rPr>
              <a:t>up to date</a:t>
            </a:r>
            <a:r>
              <a:rPr lang="en-US" sz="3600" dirty="0">
                <a:solidFill>
                  <a:srgbClr val="FF0000"/>
                </a:solidFill>
              </a:rPr>
              <a:t> /ˌ</a:t>
            </a:r>
            <a:r>
              <a:rPr lang="en-US" sz="3600" dirty="0" err="1">
                <a:solidFill>
                  <a:srgbClr val="FF0000"/>
                </a:solidFill>
              </a:rPr>
              <a:t>ʌptə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deɪt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(adj)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/>
              <a:t>cập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>
              <a:latin typeface="+mn-lt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55588" y="523277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</a:rPr>
              <a:t>scam site </a:t>
            </a:r>
            <a:r>
              <a:rPr lang="en-US" sz="3600">
                <a:solidFill>
                  <a:srgbClr val="FF0000"/>
                </a:solidFill>
              </a:rPr>
              <a:t>/skæm saɪt/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>
                <a:latin typeface="+mn-lt"/>
              </a:rPr>
              <a:t> </a:t>
            </a:r>
            <a:r>
              <a:rPr lang="en-US" sz="3600"/>
              <a:t>trang web lừa đảo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588" y="4172900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</a:rPr>
              <a:t>padlock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pædlɒk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/>
              <a:t>ổ </a:t>
            </a:r>
            <a:r>
              <a:rPr lang="en-US" sz="3600" dirty="0" err="1"/>
              <a:t>khóa</a:t>
            </a:r>
            <a:endParaRPr lang="en-US" sz="3600" dirty="0">
              <a:latin typeface="+mn-lt"/>
            </a:endParaRPr>
          </a:p>
        </p:txBody>
      </p:sp>
      <p:pic>
        <p:nvPicPr>
          <p:cNvPr id="2" name="antivirussoftw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4108" y="574493"/>
            <a:ext cx="609600" cy="609600"/>
          </a:xfrm>
          <a:prstGeom prst="rect">
            <a:avLst/>
          </a:prstGeom>
        </p:spPr>
      </p:pic>
      <p:pic>
        <p:nvPicPr>
          <p:cNvPr id="13" name="uptod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8383" y="514258"/>
            <a:ext cx="609600" cy="609600"/>
          </a:xfrm>
          <a:prstGeom prst="rect">
            <a:avLst/>
          </a:prstGeom>
        </p:spPr>
      </p:pic>
      <p:pic>
        <p:nvPicPr>
          <p:cNvPr id="16" name="padloc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5533" y="486824"/>
            <a:ext cx="609600" cy="609600"/>
          </a:xfrm>
          <a:prstGeom prst="rect">
            <a:avLst/>
          </a:prstGeom>
        </p:spPr>
      </p:pic>
      <p:pic>
        <p:nvPicPr>
          <p:cNvPr id="17" name="scamsit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42683" y="533400"/>
            <a:ext cx="55245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0091" y="488144"/>
            <a:ext cx="8951909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B0F0"/>
                </a:solidFill>
              </a:rPr>
              <a:t>Listen and repeat. Click each phrase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86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255588" y="149686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/ˌ</a:t>
            </a:r>
            <a:r>
              <a:rPr lang="en-US" sz="3600" dirty="0" err="1">
                <a:solidFill>
                  <a:srgbClr val="FF0000"/>
                </a:solidFill>
              </a:rPr>
              <a:t>æntiˈvaɪrəs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sɒftweər</a:t>
            </a:r>
            <a:r>
              <a:rPr lang="en-US" sz="3600" dirty="0">
                <a:solidFill>
                  <a:srgbClr val="FF0000"/>
                </a:solidFill>
              </a:rPr>
              <a:t> 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mềm</a:t>
            </a:r>
            <a:r>
              <a:rPr lang="en-US" sz="3600" dirty="0"/>
              <a:t> </a:t>
            </a:r>
            <a:r>
              <a:rPr lang="en-US" sz="3600" dirty="0" err="1"/>
              <a:t>diệt</a:t>
            </a:r>
            <a:r>
              <a:rPr lang="en-US" sz="3600" dirty="0"/>
              <a:t> vi-</a:t>
            </a:r>
            <a:r>
              <a:rPr lang="en-US" sz="3600" dirty="0" err="1"/>
              <a:t>rút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255588" y="2682030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/ˌ</a:t>
            </a:r>
            <a:r>
              <a:rPr lang="en-US" sz="3600" dirty="0" err="1">
                <a:solidFill>
                  <a:srgbClr val="FF0000"/>
                </a:solidFill>
              </a:rPr>
              <a:t>ʌptə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deɪt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(adj)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/>
              <a:t>cập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>
              <a:latin typeface="+mn-lt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55588" y="5221041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/skæm saɪt/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>
                <a:latin typeface="+mn-lt"/>
              </a:rPr>
              <a:t> </a:t>
            </a:r>
            <a:r>
              <a:rPr lang="en-US" sz="3600"/>
              <a:t>trang web lừa đảo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588" y="3951535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</a:rPr>
              <a:t>/ˈpædlɒk/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</a:t>
            </a:r>
            <a:r>
              <a:rPr lang="en-US" sz="3600"/>
              <a:t>ổ khóa</a:t>
            </a:r>
            <a:endParaRPr lang="en-US" sz="3600">
              <a:latin typeface="+mn-lt"/>
            </a:endParaRPr>
          </a:p>
        </p:txBody>
      </p:sp>
      <p:pic>
        <p:nvPicPr>
          <p:cNvPr id="2" name="antivirussoftw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4108" y="574493"/>
            <a:ext cx="609600" cy="609600"/>
          </a:xfrm>
          <a:prstGeom prst="rect">
            <a:avLst/>
          </a:prstGeom>
        </p:spPr>
      </p:pic>
      <p:pic>
        <p:nvPicPr>
          <p:cNvPr id="13" name="uptod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8383" y="514258"/>
            <a:ext cx="609600" cy="609600"/>
          </a:xfrm>
          <a:prstGeom prst="rect">
            <a:avLst/>
          </a:prstGeom>
        </p:spPr>
      </p:pic>
      <p:pic>
        <p:nvPicPr>
          <p:cNvPr id="16" name="padloc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5533" y="486824"/>
            <a:ext cx="609600" cy="609600"/>
          </a:xfrm>
          <a:prstGeom prst="rect">
            <a:avLst/>
          </a:prstGeom>
        </p:spPr>
      </p:pic>
      <p:pic>
        <p:nvPicPr>
          <p:cNvPr id="17" name="scamsit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42683" y="533400"/>
            <a:ext cx="55245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1845" y="561201"/>
            <a:ext cx="1193641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B0F0"/>
                </a:solidFill>
              </a:rPr>
              <a:t>Look at the IPA and the meaning of each word to read out the word.</a:t>
            </a:r>
          </a:p>
        </p:txBody>
      </p:sp>
    </p:spTree>
    <p:extLst>
      <p:ext uri="{BB962C8B-B14F-4D97-AF65-F5344CB8AC3E}">
        <p14:creationId xmlns:p14="http://schemas.microsoft.com/office/powerpoint/2010/main" val="41894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6050" y="376360"/>
            <a:ext cx="9086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FrutigerLTStd-Bold"/>
              </a:rPr>
              <a:t>What do we need to do to stay safe on the Internet? </a:t>
            </a:r>
            <a:r>
              <a:rPr lang="en-US" sz="3200">
                <a:solidFill>
                  <a:srgbClr val="0070C0"/>
                </a:solidFill>
                <a:latin typeface="FrutigerLTStd-Roman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FrutigerLTStd-Bold"/>
              </a:rPr>
              <a:t>Listen and read to find out.</a:t>
            </a:r>
            <a:r>
              <a:rPr lang="en-US" sz="3200">
                <a:solidFill>
                  <a:srgbClr val="0070C0"/>
                </a:solidFill>
              </a:rPr>
              <a:t> </a:t>
            </a:r>
            <a:br>
              <a:rPr lang="en-US" sz="3200">
                <a:solidFill>
                  <a:srgbClr val="0070C0"/>
                </a:solidFill>
              </a:rPr>
            </a:b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376360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1190"/>
            <a:ext cx="11734800" cy="452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Device advice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Make sure your device has anti-virus software and keep it up to date. Use your anti-virus software to scan your device regularly.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Stranger danger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Never open emails from unknown people online. They could contain viruses. Also, never give out your personal information online (e.g. your real name and address).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47F781-EF2E-53F3-316B-91BB3B726E8D}"/>
              </a:ext>
            </a:extLst>
          </p:cNvPr>
          <p:cNvCxnSpPr>
            <a:cxnSpLocks/>
          </p:cNvCxnSpPr>
          <p:nvPr/>
        </p:nvCxnSpPr>
        <p:spPr>
          <a:xfrm>
            <a:off x="355224" y="4308707"/>
            <a:ext cx="8140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FB8747-9F24-FB91-C958-110E89010AD9}"/>
              </a:ext>
            </a:extLst>
          </p:cNvPr>
          <p:cNvCxnSpPr>
            <a:cxnSpLocks/>
          </p:cNvCxnSpPr>
          <p:nvPr/>
        </p:nvCxnSpPr>
        <p:spPr>
          <a:xfrm>
            <a:off x="355224" y="2387899"/>
            <a:ext cx="7587297" cy="19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2.13">
            <a:hlinkClick r:id="" action="ppaction://media"/>
            <a:extLst>
              <a:ext uri="{FF2B5EF4-FFF2-40B4-BE49-F238E27FC236}">
                <a16:creationId xmlns:a16="http://schemas.microsoft.com/office/drawing/2014/main" id="{5AD00D70-F1C4-61C5-46B1-3B4036A9C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856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9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181" y="455867"/>
            <a:ext cx="11593919" cy="580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Signing in and signing out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For your email account, you need to choose a username and password. Make sure you have a strong password and keep it secret! Always make sure you sign out when you use a public computer.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Shopping online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Only shop at Internet shops with a padlock icon beside the web address. This means that the site is safe.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To be extra safe, don’t click on links to online shops. Instead, type in the address yourself. Then, you can know it’s not a scam site.</a:t>
            </a:r>
            <a:endParaRPr lang="en-US" sz="3200" dirty="0"/>
          </a:p>
        </p:txBody>
      </p:sp>
      <p:pic>
        <p:nvPicPr>
          <p:cNvPr id="3" name="2.13">
            <a:hlinkClick r:id="" action="ppaction://media"/>
            <a:extLst>
              <a:ext uri="{FF2B5EF4-FFF2-40B4-BE49-F238E27FC236}">
                <a16:creationId xmlns:a16="http://schemas.microsoft.com/office/drawing/2014/main" id="{F52E6366-C3BA-243F-5A3A-836FA9730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500" y="599904"/>
            <a:ext cx="609600" cy="6096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750F03-6905-A90A-D8D1-5F1EBA0AE433}"/>
              </a:ext>
            </a:extLst>
          </p:cNvPr>
          <p:cNvCxnSpPr>
            <a:cxnSpLocks/>
          </p:cNvCxnSpPr>
          <p:nvPr/>
        </p:nvCxnSpPr>
        <p:spPr>
          <a:xfrm>
            <a:off x="2151465" y="2317215"/>
            <a:ext cx="6375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8AF87-D115-E4BF-3DAA-9AF742ACF2CB}"/>
              </a:ext>
            </a:extLst>
          </p:cNvPr>
          <p:cNvCxnSpPr>
            <a:cxnSpLocks/>
          </p:cNvCxnSpPr>
          <p:nvPr/>
        </p:nvCxnSpPr>
        <p:spPr>
          <a:xfrm>
            <a:off x="388975" y="4220545"/>
            <a:ext cx="8467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5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65934" y="539606"/>
            <a:ext cx="982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Answer Key</a:t>
            </a:r>
          </a:p>
        </p:txBody>
      </p:sp>
      <p:sp>
        <p:nvSpPr>
          <p:cNvPr id="3" name="Rectangle 2"/>
          <p:cNvSpPr/>
          <p:nvPr/>
        </p:nvSpPr>
        <p:spPr>
          <a:xfrm>
            <a:off x="287626" y="1428330"/>
            <a:ext cx="11380066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+mj-lt"/>
              </a:rPr>
              <a:t>To stay safe online, you should install anti-virus software on your devices, create a safe password for your email account, and be careful about the emails from unknown people and the websites to the shops.</a:t>
            </a:r>
          </a:p>
        </p:txBody>
      </p:sp>
    </p:spTree>
    <p:extLst>
      <p:ext uri="{BB962C8B-B14F-4D97-AF65-F5344CB8AC3E}">
        <p14:creationId xmlns:p14="http://schemas.microsoft.com/office/powerpoint/2010/main" val="338922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17758" y="4546659"/>
            <a:ext cx="4263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There are four.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242" y="4546659"/>
            <a:ext cx="6337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How many sentences are there?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0242" y="5142149"/>
            <a:ext cx="5550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What are you going to do?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177" y="5706113"/>
            <a:ext cx="987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Read the text again and complete the sentences.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827" y="399511"/>
            <a:ext cx="8127073" cy="38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983112"/>
            <a:ext cx="12039600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It’s important to install __________________.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2. Your password must be _________________.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3. Some emails can be unsafe because they ________________.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4 When you want to visit an online shop, you should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___________________________________________________.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5497" y="2011224"/>
            <a:ext cx="2445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strong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0406" y="1169000"/>
            <a:ext cx="4024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anti-virus software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8164346" y="2833620"/>
            <a:ext cx="4211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could contain viruses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66" y="4476164"/>
            <a:ext cx="1203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visit shops with a padlock icon and type in the address yourself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86F664-2819-87EA-C3ED-F0C2B6B6E71C}"/>
              </a:ext>
            </a:extLst>
          </p:cNvPr>
          <p:cNvSpPr/>
          <p:nvPr/>
        </p:nvSpPr>
        <p:spPr>
          <a:xfrm>
            <a:off x="1102243" y="434636"/>
            <a:ext cx="987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 Read the text again and complete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21441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6DDD03-F012-1457-14B5-A50E68586890}"/>
              </a:ext>
            </a:extLst>
          </p:cNvPr>
          <p:cNvSpPr/>
          <p:nvPr/>
        </p:nvSpPr>
        <p:spPr>
          <a:xfrm>
            <a:off x="228600" y="1161190"/>
            <a:ext cx="11734800" cy="452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Device advice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Make sure your device has anti-virus software and keep it up to date. Use your anti-virus software to scan your device regularly.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Stranger danger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Never open emails from unknown people online. They could contain viruses. Also, never give out your personal information online (e.g. your real name and address).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25179" y="4277189"/>
            <a:ext cx="11519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25179" y="2405036"/>
            <a:ext cx="76705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85198" y="1447164"/>
            <a:ext cx="99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(1)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25179" y="4943456"/>
            <a:ext cx="1322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281062" y="4203844"/>
            <a:ext cx="99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(3)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1A5701-B498-8355-4C0B-E4F866C73478}"/>
              </a:ext>
            </a:extLst>
          </p:cNvPr>
          <p:cNvSpPr/>
          <p:nvPr/>
        </p:nvSpPr>
        <p:spPr>
          <a:xfrm>
            <a:off x="1102243" y="434636"/>
            <a:ext cx="987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 Read the text again and complete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36489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CE6796-9A19-4E05-70D2-3B235BAD48B5}"/>
              </a:ext>
            </a:extLst>
          </p:cNvPr>
          <p:cNvSpPr/>
          <p:nvPr/>
        </p:nvSpPr>
        <p:spPr>
          <a:xfrm>
            <a:off x="253146" y="630361"/>
            <a:ext cx="11593919" cy="580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Signing in and signing out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For your email account, you need to choose a username and password. Make sure you have a strong password and keep it secret! Always make sure you sign out when you use a public computer.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Shopping online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Only shop at Internet shops with a padlock icon beside the web address. This means that the site is safe.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To be extra safe, don’t click on links to online shops. Instead, type in the address yourself. Then, you can know it’s not a scam site.</a:t>
            </a:r>
            <a:endParaRPr lang="en-US" sz="32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123651" y="2522114"/>
            <a:ext cx="6382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91389" y="4400855"/>
            <a:ext cx="11455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06047" y="1660952"/>
            <a:ext cx="99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(2)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2438" y="5040581"/>
            <a:ext cx="1240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303576" y="3531476"/>
            <a:ext cx="99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(4)</a:t>
            </a:r>
            <a:endParaRPr lang="en-US" sz="360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200847" y="5656623"/>
            <a:ext cx="250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679878D-A5CD-EDDB-F385-AFDCAA76EE3C}"/>
              </a:ext>
            </a:extLst>
          </p:cNvPr>
          <p:cNvSpPr/>
          <p:nvPr/>
        </p:nvSpPr>
        <p:spPr>
          <a:xfrm>
            <a:off x="1111282" y="200699"/>
            <a:ext cx="987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 Read the text again and complete the sentences.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8AA4D1-5AF2-1D4E-06EF-C4814D85A90A}"/>
              </a:ext>
            </a:extLst>
          </p:cNvPr>
          <p:cNvCxnSpPr>
            <a:cxnSpLocks/>
          </p:cNvCxnSpPr>
          <p:nvPr/>
        </p:nvCxnSpPr>
        <p:spPr>
          <a:xfrm>
            <a:off x="391389" y="6319386"/>
            <a:ext cx="3308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4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0655" y="1964869"/>
            <a:ext cx="841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What are you going to do?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0655" y="2770467"/>
            <a:ext cx="8386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 </a:t>
            </a:r>
            <a:r>
              <a:rPr lang="en-US" sz="3600" i="1" dirty="0">
                <a:solidFill>
                  <a:srgbClr val="FF0000"/>
                </a:solidFill>
              </a:rPr>
              <a:t>Dos and Don’ts </a:t>
            </a:r>
            <a:r>
              <a:rPr lang="en-US" sz="3600" dirty="0">
                <a:solidFill>
                  <a:srgbClr val="FF0000"/>
                </a:solidFill>
              </a:rPr>
              <a:t>and then tell the class.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68" y="423430"/>
            <a:ext cx="11366664" cy="10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587" y="494145"/>
            <a:ext cx="422777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76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41709-E603-6C80-D571-B5175F5677D6}"/>
              </a:ext>
            </a:extLst>
          </p:cNvPr>
          <p:cNvSpPr/>
          <p:nvPr/>
        </p:nvSpPr>
        <p:spPr>
          <a:xfrm>
            <a:off x="228600" y="1065497"/>
            <a:ext cx="11734800" cy="452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Device advice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Make sure your device has anti-virus software and keep it up to date. Use your anti-virus software to scan your device regularly.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Stranger danger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Never open emails from unknown people online. They could contain viruses. Also, never give out your personal information online (e.g. your real name and address).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69092" y="541558"/>
            <a:ext cx="6600825" cy="6624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34889" y="522929"/>
            <a:ext cx="6854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(Red for Dos and Purple for Don’ts)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74073" y="2297219"/>
            <a:ext cx="11499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28600" y="2915518"/>
            <a:ext cx="9572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28600" y="4217868"/>
            <a:ext cx="816864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718435" y="4837945"/>
            <a:ext cx="822388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0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079AEE-EF96-9B0E-3A71-48A8EF62CF7A}"/>
              </a:ext>
            </a:extLst>
          </p:cNvPr>
          <p:cNvSpPr/>
          <p:nvPr/>
        </p:nvSpPr>
        <p:spPr>
          <a:xfrm>
            <a:off x="299040" y="527885"/>
            <a:ext cx="11593919" cy="580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Signing in and signing out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For your email account, you need to choose a username and password. Make sure you have a strong password and keep it secret! Always make sure you sign out when you use a public computer.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242021"/>
                </a:solidFill>
                <a:latin typeface="+mj-lt"/>
              </a:rPr>
              <a:t>Shopping online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Only shop at Internet shops with a padlock icon beside the web address. This means that the site is safe.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242021"/>
                </a:solidFill>
                <a:latin typeface="+mj-lt"/>
              </a:rPr>
              <a:t>To be extra safe, don’t click on links to online shops. Instead, type in the address yourself. Then, you can know it’s not a scam site.</a:t>
            </a:r>
            <a:endParaRPr lang="en-US" sz="32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5791200" y="1747678"/>
            <a:ext cx="61017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60000" y="2378059"/>
            <a:ext cx="16011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724400" y="2378059"/>
            <a:ext cx="6979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622713" y="3034332"/>
            <a:ext cx="9212927" cy="4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60000" y="4290853"/>
            <a:ext cx="8482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60000" y="6186328"/>
            <a:ext cx="3343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239453" y="5568513"/>
            <a:ext cx="572166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BE11C0-F952-5ACF-092C-1ED575634BCE}"/>
              </a:ext>
            </a:extLst>
          </p:cNvPr>
          <p:cNvCxnSpPr>
            <a:cxnSpLocks/>
          </p:cNvCxnSpPr>
          <p:nvPr/>
        </p:nvCxnSpPr>
        <p:spPr>
          <a:xfrm>
            <a:off x="10647000" y="5568513"/>
            <a:ext cx="12459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333" y="575331"/>
            <a:ext cx="118594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Dos</a:t>
            </a:r>
            <a:br>
              <a:rPr lang="en-US" sz="3200" b="1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install anti-virus software on your devices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keep your anti-virus software up to date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use your anti-virus software to scan your devices regularly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choose a strong password and keep it secret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sign out when you use a public computer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shop at online shops with a padlock icon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type in the address for online shops yourself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333" y="4467400"/>
            <a:ext cx="96150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Don’ts</a:t>
            </a:r>
            <a:br>
              <a:rPr lang="en-US" sz="3200" b="1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open emails from unknown people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give out your personal information</a:t>
            </a:r>
            <a:br>
              <a:rPr lang="en-US" sz="3200" dirty="0">
                <a:solidFill>
                  <a:srgbClr val="FF0000"/>
                </a:solidFill>
                <a:latin typeface="+mj-lt"/>
              </a:rPr>
            </a:br>
            <a:r>
              <a:rPr lang="en-US" sz="3200" dirty="0">
                <a:solidFill>
                  <a:srgbClr val="FF0000"/>
                </a:solidFill>
                <a:latin typeface="+mj-lt"/>
              </a:rPr>
              <a:t>• click on links to online shops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981541" y="252166"/>
            <a:ext cx="2391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24940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975" y="1438397"/>
            <a:ext cx="11830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did you know about Internet safety? What did you learn from the text? How can these tips help you? Write a few sentences in your notebook. Tell your partner.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1" y="376360"/>
            <a:ext cx="2049618" cy="774597"/>
          </a:xfrm>
          <a:prstGeom prst="rect">
            <a:avLst/>
          </a:prstGeom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376360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Post-reading</a:t>
            </a:r>
          </a:p>
        </p:txBody>
      </p:sp>
    </p:spTree>
    <p:extLst>
      <p:ext uri="{BB962C8B-B14F-4D97-AF65-F5344CB8AC3E}">
        <p14:creationId xmlns:p14="http://schemas.microsoft.com/office/powerpoint/2010/main" val="1055278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256" y="1073778"/>
            <a:ext cx="11319487" cy="516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I knew it’s important to have anti-virus software and to use it regularly to scan my computer. I knew I mustn’t open emails from unknown people and keep personal information private. I also knew I need to have a strong password and to sign out when I use a public computer. I didn’t know about the padlock icon on Internet shops or about clicking on links rather than going to the website directly. I will remember this and use it to stay safe from scam sites in the future.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0941" y="312462"/>
            <a:ext cx="4394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Suggested answer key</a:t>
            </a:r>
          </a:p>
        </p:txBody>
      </p:sp>
    </p:spTree>
    <p:extLst>
      <p:ext uri="{BB962C8B-B14F-4D97-AF65-F5344CB8AC3E}">
        <p14:creationId xmlns:p14="http://schemas.microsoft.com/office/powerpoint/2010/main" val="16351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1950" y="1445384"/>
            <a:ext cx="1183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Ask and answer about how to be safe when using Internet.</a:t>
            </a: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41" y="438536"/>
            <a:ext cx="1264359" cy="80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1950" y="48780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94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594217" y="874593"/>
            <a:ext cx="5153844" cy="1038121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What do you know about Internet safety?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21711" y="874593"/>
            <a:ext cx="5737990" cy="116644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It’s important to have anti-virus software.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794974" y="151831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594217" y="2186769"/>
            <a:ext cx="5071690" cy="1207776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What else?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26840" y="2060121"/>
            <a:ext cx="5765160" cy="133442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I mustn’t open emails from unknown people.</a:t>
            </a:r>
            <a:endParaRPr lang="en-US" sz="3200" b="1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769940" y="2806223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517689" y="3668600"/>
            <a:ext cx="5148218" cy="1065476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That’s right. What’s more?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365841" y="3431009"/>
            <a:ext cx="5757282" cy="1358038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I need to have a strong password and to sign out when I use a public computer.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67039" y="4140191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  <p:sp>
        <p:nvSpPr>
          <p:cNvPr id="14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512063" y="5003022"/>
            <a:ext cx="5153844" cy="1084399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That’s good.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80941" y="5003022"/>
            <a:ext cx="5642182" cy="10843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Thank you.</a:t>
            </a:r>
            <a:endParaRPr lang="en-US" sz="3200" dirty="0"/>
          </a:p>
        </p:txBody>
      </p:sp>
      <p:sp>
        <p:nvSpPr>
          <p:cNvPr id="22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28038" y="5438565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15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6070" y="43280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070" y="1946239"/>
            <a:ext cx="434578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anti-virus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padlock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scam site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up to date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4163" y="1946239"/>
            <a:ext cx="58922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  <a:r>
              <a:rPr lang="en-US" sz="3600" i="1" dirty="0">
                <a:solidFill>
                  <a:srgbClr val="0070C0"/>
                </a:solidFill>
              </a:rPr>
              <a:t>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3486" y="1381472"/>
            <a:ext cx="11466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learn and talk about Internet safety tips.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listen and read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75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471157"/>
            <a:ext cx="12055117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1. A. device		B. data		C. email		D. password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2. A. extra			B. real		C. clever		D. unsafe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3. A. address		B. software	C. safety		D. message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420" y="386463"/>
            <a:ext cx="117931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pPr algn="ctr"/>
            <a:r>
              <a:rPr lang="en-US" sz="3200">
                <a:solidFill>
                  <a:srgbClr val="0070C0"/>
                </a:solidFill>
              </a:rPr>
              <a:t>differently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4103" y="160982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09495" y="311405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4103" y="459793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342" y="1915729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dɪˈvaɪs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00599" y="195023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deɪtə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536" y="1922381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/ˈiːmeɪl/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49544" y="1905362"/>
            <a:ext cx="2539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/ˈpɑːswɜːd/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241" y="3355968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/ˈekstrə/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37482" y="3355968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6339" y="3377470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klevər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10096" y="3429543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/ʌnˈseɪf/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377" y="4911075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əˈdres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6254" y="495711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sɒftweər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10619" y="4957111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seɪfti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27612" y="4983337"/>
            <a:ext cx="2964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mesɪdʒ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pic>
        <p:nvPicPr>
          <p:cNvPr id="2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" y="860574"/>
            <a:ext cx="1174727" cy="7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228572"/>
            <a:ext cx="3837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0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896" y="1087746"/>
            <a:ext cx="12755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c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tizen		B. rev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val		C. fest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val		D. techn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cian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adv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se		B. perm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		C. dec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de		D. rev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cl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ss 			B. g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me		C. d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te		D. cl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</a:t>
            </a:r>
          </a:p>
        </p:txBody>
      </p:sp>
      <p:sp>
        <p:nvSpPr>
          <p:cNvPr id="10" name="Oval 9"/>
          <p:cNvSpPr/>
          <p:nvPr/>
        </p:nvSpPr>
        <p:spPr>
          <a:xfrm>
            <a:off x="3724475" y="142107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24475" y="340359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3731"/>
            <a:ext cx="11521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 pronounced differently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480712" y="537555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2180" y="187856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/ˈsɪtɪzən/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97697" y="184206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/rɪˈvaɪvəl/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76857" y="182196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/ˈfestɪvəl/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94456" y="179858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/tekˈnɪʃən/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4359" y="3694884"/>
            <a:ext cx="267188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/ədˈvaɪz/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56944" y="3671236"/>
            <a:ext cx="255860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/pəˈmɪt/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32252" y="362929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dɪˈsaɪd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254407" y="3671236"/>
            <a:ext cx="3047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/rɪˈvaɪz/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0" y="5666844"/>
            <a:ext cx="248588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/klɑːs/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23964" y="5656789"/>
            <a:ext cx="275262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/ɡeɪm/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6590" y="5666844"/>
            <a:ext cx="2567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/deɪt/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76373" y="5690658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/kleɪ/</a:t>
            </a:r>
          </a:p>
        </p:txBody>
      </p:sp>
    </p:spTree>
    <p:extLst>
      <p:ext uri="{BB962C8B-B14F-4D97-AF65-F5344CB8AC3E}">
        <p14:creationId xmlns:p14="http://schemas.microsoft.com/office/powerpoint/2010/main" val="4049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4926" y="3807013"/>
            <a:ext cx="3015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33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38400" y="413507"/>
            <a:ext cx="10039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  <a:latin typeface="Calibri" pitchFamily="34" charset="0"/>
              </a:rPr>
              <a:t>Find these words in the text, try to guess what are their meanings.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388067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Pre-reading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3179"/>
            <a:ext cx="7087541" cy="5037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87" y="2891703"/>
            <a:ext cx="3781425" cy="34575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30842" y="2646465"/>
            <a:ext cx="1194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8561" y="2816183"/>
            <a:ext cx="718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63776" y="5035508"/>
            <a:ext cx="541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01951" y="5949908"/>
            <a:ext cx="627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5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9797</TotalTime>
  <Words>1506</Words>
  <Application>Microsoft Office PowerPoint</Application>
  <PresentationFormat>Widescreen</PresentationFormat>
  <Paragraphs>155</Paragraphs>
  <Slides>31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FrutigerLTStd-Bold</vt:lpstr>
      <vt:lpstr>FrutigerLTStd-Roman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271</cp:revision>
  <dcterms:created xsi:type="dcterms:W3CDTF">2020-12-08T03:17:05Z</dcterms:created>
  <dcterms:modified xsi:type="dcterms:W3CDTF">2022-12-20T02:01:15Z</dcterms:modified>
</cp:coreProperties>
</file>