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1" r:id="rId2"/>
    <p:sldId id="256" r:id="rId3"/>
    <p:sldId id="302" r:id="rId4"/>
    <p:sldId id="279" r:id="rId5"/>
    <p:sldId id="327" r:id="rId6"/>
    <p:sldId id="363" r:id="rId7"/>
    <p:sldId id="355" r:id="rId8"/>
    <p:sldId id="276" r:id="rId9"/>
    <p:sldId id="356" r:id="rId10"/>
    <p:sldId id="314" r:id="rId11"/>
    <p:sldId id="330" r:id="rId12"/>
    <p:sldId id="35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417"/>
    <a:srgbClr val="0070C0"/>
    <a:srgbClr val="0087B2"/>
    <a:srgbClr val="F26648"/>
    <a:srgbClr val="6D9FB1"/>
    <a:srgbClr val="F7931D"/>
    <a:srgbClr val="FBC864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2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6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3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52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44129" y="2564957"/>
            <a:ext cx="11375923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for specific information about a community helper.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 paragraph about a </a:t>
            </a:r>
            <a:r>
              <a:rPr lang="en-US" sz="3600"/>
              <a:t>community helper.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86" y="128923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594765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51" y="2395778"/>
            <a:ext cx="3044282" cy="304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8" y="1904878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LOCAL COMMUNITY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766630" y="1753239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41DDAE9-C9B2-E4A9-6902-E9AF52CE7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931" y="2872228"/>
            <a:ext cx="3773794" cy="291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580" y="2232538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988063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050" y="1234448"/>
            <a:ext cx="6520179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Warm up: Brainstorming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56954" y="2128760"/>
            <a:ext cx="6540369" cy="116618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1: Work in pairs. Discuss the questions.</a:t>
            </a:r>
          </a:p>
          <a:p>
            <a:r>
              <a:rPr lang="en-US" dirty="0">
                <a:solidFill>
                  <a:schemeClr val="tx1"/>
                </a:solidFill>
              </a:rPr>
              <a:t>Task 2: Listen and fill in each blank with no more than two words.</a:t>
            </a:r>
          </a:p>
          <a:p>
            <a:r>
              <a:rPr lang="en-US" dirty="0">
                <a:solidFill>
                  <a:schemeClr val="tx1"/>
                </a:solidFill>
              </a:rPr>
              <a:t>Task 3: Listen again and tick T (True) or F (False).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50796" y="3534075"/>
            <a:ext cx="6536433" cy="173322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 Work in pairs. Choose a community helper you like and answer the following questions.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 Write a paragraph (about 100 words) about your </a:t>
            </a:r>
            <a:r>
              <a:rPr lang="en-US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community helper. Use the answers to the questions in 4 to help you.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728462" cy="82338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8" y="2541341"/>
            <a:ext cx="728462" cy="1446721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84386" y="5727428"/>
            <a:ext cx="2129795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2"/>
            <a:endCxn id="27" idx="1"/>
          </p:cNvCxnSpPr>
          <p:nvPr/>
        </p:nvCxnSpPr>
        <p:spPr>
          <a:xfrm rot="16200000" flipH="1">
            <a:off x="1315755" y="4860873"/>
            <a:ext cx="1439995" cy="897268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58922" y="5631072"/>
            <a:ext cx="6520179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 SKILLS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3393" y="3141738"/>
            <a:ext cx="5187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C95C995-7DE5-CC52-08BF-DD192CB1A30A}"/>
              </a:ext>
            </a:extLst>
          </p:cNvPr>
          <p:cNvSpPr txBox="1"/>
          <p:nvPr/>
        </p:nvSpPr>
        <p:spPr>
          <a:xfrm>
            <a:off x="5792017" y="2359053"/>
            <a:ext cx="5954676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8B4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your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favourite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community helper?</a:t>
            </a:r>
          </a:p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Discuss the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543423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 LISTENING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214BF5A-E291-1F66-838B-F6DCDD41664E}"/>
              </a:ext>
            </a:extLst>
          </p:cNvPr>
          <p:cNvSpPr txBox="1"/>
          <p:nvPr/>
        </p:nvSpPr>
        <p:spPr>
          <a:xfrm>
            <a:off x="5921297" y="2210899"/>
            <a:ext cx="58721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Who can you see in the pictures?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2800" b="0" i="0" dirty="0">
              <a:solidFill>
                <a:srgbClr val="242021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endParaRPr lang="en-US" sz="2800" b="1" i="0" dirty="0">
              <a:solidFill>
                <a:srgbClr val="F26548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What are they doing?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8A409E91-A644-2341-97E3-DAA339309880}"/>
              </a:ext>
            </a:extLst>
          </p:cNvPr>
          <p:cNvSpPr txBox="1"/>
          <p:nvPr/>
        </p:nvSpPr>
        <p:spPr>
          <a:xfrm>
            <a:off x="6053553" y="4202964"/>
            <a:ext cx="58721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They are taking the garbage away. 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B57FEAA4-7C74-C1D7-5B85-7CFA2863DDFD}"/>
              </a:ext>
            </a:extLst>
          </p:cNvPr>
          <p:cNvSpPr txBox="1"/>
          <p:nvPr/>
        </p:nvSpPr>
        <p:spPr>
          <a:xfrm>
            <a:off x="6005928" y="2859393"/>
            <a:ext cx="54947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We can see garbage collectors.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632BC-3475-2F44-EF85-916E9643D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844" y="1896217"/>
            <a:ext cx="3737965" cy="450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fill in each blank with no more than two words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 LISTENING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6EAB8C-BE97-5EB7-76A1-AAA86FB9B44F}"/>
              </a:ext>
            </a:extLst>
          </p:cNvPr>
          <p:cNvSpPr txBox="1"/>
          <p:nvPr/>
        </p:nvSpPr>
        <p:spPr>
          <a:xfrm>
            <a:off x="239888" y="2111499"/>
            <a:ext cx="11532080" cy="3899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Aptos Display" panose="020B0004020202020204" pitchFamily="34" charset="0"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The name of the writing contest is “My </a:t>
            </a:r>
            <a:r>
              <a:rPr lang="en-US" sz="3200" b="0" i="0" dirty="0" err="1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Favourite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Aptos Display" panose="020B0004020202020204" pitchFamily="34" charset="0"/>
              </a:rPr>
              <a:t>_____________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”.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Aptos Display" panose="020B0004020202020204" pitchFamily="34" charset="0"/>
              </a:rPr>
              <a:t>2. </a:t>
            </a:r>
            <a:r>
              <a:rPr lang="en-US" sz="3200" b="0" i="0" dirty="0" err="1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Mr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 Vinh is a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Aptos Display" panose="020B0004020202020204" pitchFamily="34" charset="0"/>
              </a:rPr>
              <a:t>__________________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Aptos Display" panose="020B0004020202020204" pitchFamily="34" charset="0"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He is tall and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Aptos Display" panose="020B0004020202020204" pitchFamily="34" charset="0"/>
              </a:rPr>
              <a:t>__________________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.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  <a:latin typeface="Aptos Display" panose="020B0004020202020204" pitchFamily="34" charset="0"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He is hard-working, responsible, and </a:t>
            </a:r>
            <a:r>
              <a:rPr lang="en-US" sz="3200" b="0" i="0" dirty="0">
                <a:solidFill>
                  <a:srgbClr val="949599"/>
                </a:solidFill>
                <a:effectLst/>
                <a:latin typeface="Aptos Display" panose="020B0004020202020204" pitchFamily="34" charset="0"/>
              </a:rPr>
              <a:t>_______________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ptos Display" panose="020B0004020202020204" pitchFamily="34" charset="0"/>
              </a:rPr>
              <a:t>.</a:t>
            </a:r>
            <a:endParaRPr lang="vi-VN" sz="3200" dirty="0">
              <a:latin typeface="Aptos Display" panose="020B00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5B2BB61-EAFE-5D06-A207-E08874712954}"/>
              </a:ext>
            </a:extLst>
          </p:cNvPr>
          <p:cNvSpPr txBox="1"/>
          <p:nvPr/>
        </p:nvSpPr>
        <p:spPr>
          <a:xfrm>
            <a:off x="8577677" y="2407618"/>
            <a:ext cx="3369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Community Helper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F4F3B058-692C-F4C4-3530-2E211AEE945F}"/>
              </a:ext>
            </a:extLst>
          </p:cNvPr>
          <p:cNvSpPr txBox="1"/>
          <p:nvPr/>
        </p:nvSpPr>
        <p:spPr>
          <a:xfrm>
            <a:off x="2725601" y="3429000"/>
            <a:ext cx="3369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garbage collector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60A15E7-FE1E-D6E9-F2E3-F7B9E3C03113}"/>
              </a:ext>
            </a:extLst>
          </p:cNvPr>
          <p:cNvSpPr txBox="1"/>
          <p:nvPr/>
        </p:nvSpPr>
        <p:spPr>
          <a:xfrm>
            <a:off x="3060138" y="4458308"/>
            <a:ext cx="3369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slim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BA25F09-EF61-2CEF-73E1-DE4122F1B9D7}"/>
              </a:ext>
            </a:extLst>
          </p:cNvPr>
          <p:cNvSpPr txBox="1"/>
          <p:nvPr/>
        </p:nvSpPr>
        <p:spPr>
          <a:xfrm>
            <a:off x="7130333" y="5409559"/>
            <a:ext cx="33692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friendly</a:t>
            </a:r>
            <a:endParaRPr lang="vi-VN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7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1144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again and tick T (True) or F (False).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605869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 LISTENING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103D28C3-B582-F13A-3BBA-E83E4CCAB36A}"/>
              </a:ext>
            </a:extLst>
          </p:cNvPr>
          <p:cNvSpPr txBox="1"/>
          <p:nvPr/>
        </p:nvSpPr>
        <p:spPr>
          <a:xfrm>
            <a:off x="7790287" y="3183673"/>
            <a:ext cx="34835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1-F</a:t>
            </a:r>
          </a:p>
          <a:p>
            <a:r>
              <a:rPr lang="de-DE" sz="3200" b="1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2-F</a:t>
            </a:r>
          </a:p>
          <a:p>
            <a:r>
              <a:rPr lang="de-DE" sz="3200" b="1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3-T</a:t>
            </a:r>
          </a:p>
          <a:p>
            <a:r>
              <a:rPr lang="de-DE" sz="3200" b="1" dirty="0">
                <a:solidFill>
                  <a:schemeClr val="accent5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4-T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778AC0-A7F5-C083-57A1-C8658E0FB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18" y="2121563"/>
            <a:ext cx="5364950" cy="39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1889" y="1114655"/>
            <a:ext cx="11087133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Choose a community helper you like and answer the following questions.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978" y="115230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764" y="10496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990" y="186930"/>
            <a:ext cx="58432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C0185DF8-573E-B054-1318-A869EFB717E3}"/>
              </a:ext>
            </a:extLst>
          </p:cNvPr>
          <p:cNvSpPr txBox="1"/>
          <p:nvPr/>
        </p:nvSpPr>
        <p:spPr>
          <a:xfrm>
            <a:off x="868247" y="2257079"/>
            <a:ext cx="10952046" cy="3707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- What is his / her job?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What does he / she look like?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What is he / she like?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What does he / she do for the community?</a:t>
            </a:r>
          </a:p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F26548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– How do you feel about him / her?</a:t>
            </a:r>
            <a:endParaRPr lang="vi-VN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327856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(about 100 words) about your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favourite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community helper. Use the answers to the questions in 4 to help you.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194965"/>
            <a:ext cx="560776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0F8F5C6-5AAD-FA22-C50B-BB1927F99932}"/>
              </a:ext>
            </a:extLst>
          </p:cNvPr>
          <p:cNvSpPr txBox="1"/>
          <p:nvPr/>
        </p:nvSpPr>
        <p:spPr>
          <a:xfrm>
            <a:off x="1026018" y="2405854"/>
            <a:ext cx="10509620" cy="3598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i="1" dirty="0">
                <a:latin typeface="Aptos Display" panose="020B0004020202020204" pitchFamily="34" charset="0"/>
              </a:rPr>
              <a:t>My favourite community helper is Mr Nam. He is a delivery person in my neighbourhood. He is a friendly person. Whenever he delivers something to us, he smiles happily. He sometimes asks me about my study. In addition, he is hard-working and responsible. He delivers goods to my family and other families in the neighbourhood despite the weather. Sometimes he has to return twice to deliver us a parcel because we are not at home. I really appreciate his manner. In general, Mr Nam is a very dedicated community helper who makes our life easy and comfortable</a:t>
            </a:r>
            <a:r>
              <a:rPr lang="en-US" sz="2200" i="1" dirty="0">
                <a:latin typeface="Aptos Display" panose="020B0004020202020204" pitchFamily="34" charset="0"/>
              </a:rPr>
              <a:t>.</a:t>
            </a:r>
            <a:endParaRPr lang="vi-VN" sz="2200" i="1" dirty="0"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45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4043</TotalTime>
  <Words>522</Words>
  <PresentationFormat>Widescreen</PresentationFormat>
  <Paragraphs>79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Adobe Gothic Std B</vt:lpstr>
      <vt:lpstr>Aptos Display</vt:lpstr>
      <vt:lpstr>Arial</vt:lpstr>
      <vt:lpstr>Calibri</vt:lpstr>
      <vt:lpstr>Calibri Light</vt:lpstr>
      <vt:lpstr>Myriad Pro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2024-01-13T05:59:15Z</dcterms:modified>
</cp:coreProperties>
</file>