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27" r:id="rId2"/>
    <p:sldId id="407" r:id="rId3"/>
    <p:sldId id="439" r:id="rId4"/>
    <p:sldId id="427" r:id="rId5"/>
    <p:sldId id="428" r:id="rId6"/>
    <p:sldId id="443" r:id="rId7"/>
    <p:sldId id="449" r:id="rId8"/>
    <p:sldId id="450" r:id="rId9"/>
    <p:sldId id="445" r:id="rId10"/>
    <p:sldId id="451" r:id="rId11"/>
    <p:sldId id="447" r:id="rId12"/>
    <p:sldId id="448" r:id="rId13"/>
    <p:sldId id="340" r:id="rId14"/>
  </p:sldIdLst>
  <p:sldSz cx="16276638" cy="9144000"/>
  <p:notesSz cx="6858000" cy="9144000"/>
  <p:custDataLst>
    <p:tags r:id="rId16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00FF"/>
    <a:srgbClr val="C5F3F3"/>
    <a:srgbClr val="FF0066"/>
    <a:srgbClr val="FF7C80"/>
    <a:srgbClr val="FF6600"/>
    <a:srgbClr val="6600CC"/>
    <a:srgbClr val="3333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765" autoAdjust="0"/>
    <p:restoredTop sz="94660"/>
  </p:normalViewPr>
  <p:slideViewPr>
    <p:cSldViewPr>
      <p:cViewPr varScale="1">
        <p:scale>
          <a:sx n="48" d="100"/>
          <a:sy n="48" d="100"/>
        </p:scale>
        <p:origin x="888" y="54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B5B8007-F28A-4C3E-A48D-DDE012D8153F}" type="slidenum">
              <a:rPr lang="en-US" altLang="en-US" sz="1200">
                <a:cs typeface="Arial" charset="0"/>
              </a:rPr>
              <a:pPr algn="r" eaLnBrk="1" hangingPunct="1"/>
              <a:t>13</a:t>
            </a:fld>
            <a:endParaRPr lang="en-US" altLang="en-US" sz="1200">
              <a:cs typeface="Arial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7825" y="685800"/>
            <a:ext cx="6102350" cy="3429000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vi-VN" alt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967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png"/><Relationship Id="rId7" Type="http://schemas.openxmlformats.org/officeDocument/2006/relationships/image" Target="../media/image7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image" Target="../media/image5.wmf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Giai%20nghia%20tu/Hon%20ho.ppt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3"/>
          <p:cNvSpPr txBox="1">
            <a:spLocks noChangeArrowheads="1"/>
          </p:cNvSpPr>
          <p:nvPr/>
        </p:nvSpPr>
        <p:spPr bwMode="auto">
          <a:xfrm>
            <a:off x="3197197" y="723901"/>
            <a:ext cx="1003726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500" b="1">
                <a:solidFill>
                  <a:srgbClr val="FF0066"/>
                </a:solidFill>
                <a:latin typeface="Times New Roman" pitchFamily="18" charset="0"/>
              </a:rPr>
              <a:t>TRƯỜNG TIỂU HỌC ……</a:t>
            </a:r>
          </a:p>
        </p:txBody>
      </p:sp>
      <p:pic>
        <p:nvPicPr>
          <p:cNvPr id="2051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677" y="5443538"/>
            <a:ext cx="2034580" cy="264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7" name="Text Box 14"/>
          <p:cNvSpPr txBox="1">
            <a:spLocks noChangeArrowheads="1"/>
          </p:cNvSpPr>
          <p:nvPr/>
        </p:nvSpPr>
        <p:spPr bwMode="auto">
          <a:xfrm>
            <a:off x="1508919" y="4121127"/>
            <a:ext cx="13030200" cy="1822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 eaLnBrk="1" hangingPunct="1">
              <a:spcBef>
                <a:spcPts val="1800"/>
              </a:spcBef>
              <a:defRPr/>
            </a:pP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1: CÙNG VUI CHƠI (T1,2)</a:t>
            </a:r>
          </a:p>
        </p:txBody>
      </p:sp>
      <p:sp>
        <p:nvSpPr>
          <p:cNvPr id="2059" name="Text Box 17"/>
          <p:cNvSpPr txBox="1">
            <a:spLocks noChangeArrowheads="1"/>
          </p:cNvSpPr>
          <p:nvPr/>
        </p:nvSpPr>
        <p:spPr bwMode="auto">
          <a:xfrm>
            <a:off x="2480250" y="2057400"/>
            <a:ext cx="11471154" cy="199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DỰ GIỜ THĂM LỚP</a:t>
            </a:r>
          </a:p>
        </p:txBody>
      </p:sp>
      <p:sp>
        <p:nvSpPr>
          <p:cNvPr id="2054" name="Text Box 18"/>
          <p:cNvSpPr txBox="1">
            <a:spLocks noChangeArrowheads="1"/>
          </p:cNvSpPr>
          <p:nvPr/>
        </p:nvSpPr>
        <p:spPr bwMode="auto">
          <a:xfrm>
            <a:off x="2557757" y="7200900"/>
            <a:ext cx="597456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b="1" i="1">
                <a:solidFill>
                  <a:srgbClr val="FF0066"/>
                </a:solidFill>
                <a:latin typeface="Times New Roman" pitchFamily="18" charset="0"/>
              </a:rPr>
              <a:t>Giáo viên:</a:t>
            </a:r>
          </a:p>
          <a:p>
            <a:pPr eaLnBrk="1" hangingPunct="1"/>
            <a:r>
              <a:rPr lang="en-US" altLang="en-US" sz="2400" b="1" i="1">
                <a:solidFill>
                  <a:srgbClr val="FF0066"/>
                </a:solidFill>
                <a:latin typeface="Times New Roman" pitchFamily="18" charset="0"/>
              </a:rPr>
              <a:t>Lớp:  3</a:t>
            </a:r>
          </a:p>
        </p:txBody>
      </p:sp>
      <p:pic>
        <p:nvPicPr>
          <p:cNvPr id="2055" name="Picture 22" descr="bd21315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0079" y="6229986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5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1112658" y="331495"/>
            <a:ext cx="2081213" cy="2669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5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3122398" y="413107"/>
            <a:ext cx="2089150" cy="249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V="1">
            <a:off x="5407784" y="1447800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" name="Picture 7" descr="BƯỚM 58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961410">
            <a:off x="13131113" y="984250"/>
            <a:ext cx="1474263" cy="192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8" descr="animal-14[1]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549684" y="5964239"/>
            <a:ext cx="1416132" cy="1030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" descr="POINSET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8632" y="5365879"/>
            <a:ext cx="4334745" cy="3092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9" grpId="0"/>
      <p:bldP spid="2059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4617134" y="42893"/>
            <a:ext cx="6255239" cy="1599885"/>
            <a:chOff x="4617134" y="42893"/>
            <a:chExt cx="6255239" cy="1599885"/>
          </a:xfrm>
        </p:grpSpPr>
        <p:grpSp>
          <p:nvGrpSpPr>
            <p:cNvPr id="44" name="Group 43"/>
            <p:cNvGrpSpPr/>
            <p:nvPr/>
          </p:nvGrpSpPr>
          <p:grpSpPr>
            <a:xfrm>
              <a:off x="4617134" y="42893"/>
              <a:ext cx="6255239" cy="1013727"/>
              <a:chOff x="4539228" y="103852"/>
              <a:chExt cx="6149694" cy="1013727"/>
            </a:xfrm>
          </p:grpSpPr>
          <p:grpSp>
            <p:nvGrpSpPr>
              <p:cNvPr id="47" name="Group 46"/>
              <p:cNvGrpSpPr/>
              <p:nvPr/>
            </p:nvGrpSpPr>
            <p:grpSpPr>
              <a:xfrm>
                <a:off x="4539228" y="103852"/>
                <a:ext cx="6149694" cy="1013727"/>
                <a:chOff x="4539228" y="103852"/>
                <a:chExt cx="6149694" cy="1013727"/>
              </a:xfrm>
            </p:grpSpPr>
            <p:sp>
              <p:nvSpPr>
                <p:cNvPr id="49" name="TextBox 48"/>
                <p:cNvSpPr txBox="1"/>
                <p:nvPr/>
              </p:nvSpPr>
              <p:spPr>
                <a:xfrm>
                  <a:off x="4539228" y="103852"/>
                  <a:ext cx="614969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</a:p>
              </p:txBody>
            </p:sp>
            <p:sp>
              <p:nvSpPr>
                <p:cNvPr id="50" name="TextBox 49"/>
                <p:cNvSpPr txBox="1"/>
                <p:nvPr/>
              </p:nvSpPr>
              <p:spPr>
                <a:xfrm>
                  <a:off x="6486305" y="594359"/>
                  <a:ext cx="226174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</a:p>
              </p:txBody>
            </p:sp>
          </p:grpSp>
          <p:cxnSp>
            <p:nvCxnSpPr>
              <p:cNvPr id="48" name="Straight Connector 47"/>
              <p:cNvCxnSpPr/>
              <p:nvPr/>
            </p:nvCxnSpPr>
            <p:spPr>
              <a:xfrm>
                <a:off x="6676405" y="1082039"/>
                <a:ext cx="188784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6" name="Text Box 14"/>
            <p:cNvSpPr txBox="1">
              <a:spLocks noChangeArrowheads="1"/>
            </p:cNvSpPr>
            <p:nvPr/>
          </p:nvSpPr>
          <p:spPr bwMode="auto">
            <a:xfrm>
              <a:off x="4785519" y="1066800"/>
              <a:ext cx="6019799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dirty="0" err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Bài</a:t>
              </a:r>
              <a:r>
                <a:rPr lang="en-US" sz="2800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 8: CÙNG VUI CHƠI</a:t>
              </a:r>
            </a:p>
          </p:txBody>
        </p:sp>
      </p:grpSp>
      <p:sp>
        <p:nvSpPr>
          <p:cNvPr id="3" name="AutoShape 2" descr="Khung viền PowerPoint đẹp - Phụ Kiện MacBook Chính Hã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Khung viền PowerPoint đẹp - Phụ Kiện MacBook Chính Hã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Khung viền đẹp PowerPoint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8" descr="Khung viền đẹp PowerPoint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10" descr="Khung viền đẹp PowerPoint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3" name="Group 32"/>
          <p:cNvGrpSpPr/>
          <p:nvPr/>
        </p:nvGrpSpPr>
        <p:grpSpPr>
          <a:xfrm>
            <a:off x="1356520" y="1600200"/>
            <a:ext cx="3429000" cy="707886"/>
            <a:chOff x="1508919" y="1888664"/>
            <a:chExt cx="3120775" cy="1186207"/>
          </a:xfrm>
        </p:grpSpPr>
        <p:sp>
          <p:nvSpPr>
            <p:cNvPr id="34" name="Rectangle 33"/>
            <p:cNvSpPr/>
            <p:nvPr/>
          </p:nvSpPr>
          <p:spPr>
            <a:xfrm>
              <a:off x="1508919" y="1888664"/>
              <a:ext cx="3120775" cy="11862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40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4. Luyện tập.</a:t>
              </a:r>
            </a:p>
          </p:txBody>
        </p:sp>
        <p:cxnSp>
          <p:nvCxnSpPr>
            <p:cNvPr id="35" name="Straight Connector 34"/>
            <p:cNvCxnSpPr/>
            <p:nvPr/>
          </p:nvCxnSpPr>
          <p:spPr>
            <a:xfrm>
              <a:off x="1646078" y="3017498"/>
              <a:ext cx="2428811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1298575" y="2316480"/>
            <a:ext cx="146121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arenR"/>
            </a:pP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thao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890264"/>
              </p:ext>
            </p:extLst>
          </p:nvPr>
        </p:nvGraphicFramePr>
        <p:xfrm>
          <a:off x="1889919" y="3764280"/>
          <a:ext cx="12496800" cy="359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4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14368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chơi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14368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đánh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14368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đấu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14368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đua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1" name="Rounded Rectangle 50"/>
          <p:cNvSpPr/>
          <p:nvPr/>
        </p:nvSpPr>
        <p:spPr>
          <a:xfrm>
            <a:off x="2028049" y="4416653"/>
            <a:ext cx="2858347" cy="533400"/>
          </a:xfrm>
          <a:prstGeom prst="roundRect">
            <a:avLst/>
          </a:prstGeom>
          <a:solidFill>
            <a:srgbClr val="C5F3F3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bóng</a:t>
            </a:r>
            <a:endParaRPr lang="en-US" sz="32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2028049" y="5355386"/>
            <a:ext cx="2895600" cy="533400"/>
          </a:xfrm>
          <a:prstGeom prst="roundRect">
            <a:avLst/>
          </a:prstGeom>
          <a:solidFill>
            <a:srgbClr val="C5F3F3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endParaRPr lang="en-US" sz="32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Rounded Rectangle 57"/>
          <p:cNvSpPr/>
          <p:nvPr/>
        </p:nvSpPr>
        <p:spPr>
          <a:xfrm>
            <a:off x="1985593" y="6298096"/>
            <a:ext cx="2895600" cy="533400"/>
          </a:xfrm>
          <a:prstGeom prst="roundRect">
            <a:avLst/>
          </a:prstGeom>
          <a:solidFill>
            <a:srgbClr val="C5F3F3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chuyền</a:t>
            </a:r>
            <a:endParaRPr lang="en-US" sz="32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Rounded Rectangle 58"/>
          <p:cNvSpPr/>
          <p:nvPr/>
        </p:nvSpPr>
        <p:spPr>
          <a:xfrm>
            <a:off x="5061779" y="4416653"/>
            <a:ext cx="3163147" cy="533400"/>
          </a:xfrm>
          <a:prstGeom prst="roundRect">
            <a:avLst/>
          </a:prstGeom>
          <a:solidFill>
            <a:srgbClr val="C5F3F3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bàn</a:t>
            </a:r>
            <a:endParaRPr lang="en-US" sz="32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5061779" y="5379503"/>
            <a:ext cx="3163147" cy="533400"/>
          </a:xfrm>
          <a:prstGeom prst="roundRect">
            <a:avLst/>
          </a:prstGeom>
          <a:solidFill>
            <a:srgbClr val="C5F3F3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cờ</a:t>
            </a:r>
            <a:endParaRPr lang="en-US" sz="32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Rounded Rectangle 60"/>
          <p:cNvSpPr/>
          <p:nvPr/>
        </p:nvSpPr>
        <p:spPr>
          <a:xfrm>
            <a:off x="5196637" y="6298096"/>
            <a:ext cx="3163147" cy="533400"/>
          </a:xfrm>
          <a:prstGeom prst="roundRect">
            <a:avLst/>
          </a:prstGeom>
          <a:solidFill>
            <a:srgbClr val="C5F3F3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khăng</a:t>
            </a:r>
            <a:endParaRPr lang="en-US" sz="32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Rounded Rectangle 61"/>
          <p:cNvSpPr/>
          <p:nvPr/>
        </p:nvSpPr>
        <p:spPr>
          <a:xfrm>
            <a:off x="8816270" y="4466274"/>
            <a:ext cx="2598497" cy="533400"/>
          </a:xfrm>
          <a:prstGeom prst="roundRect">
            <a:avLst/>
          </a:prstGeom>
          <a:solidFill>
            <a:srgbClr val="C5F3F3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đấu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kiếm</a:t>
            </a:r>
            <a:endParaRPr lang="en-US" sz="32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Rounded Rectangle 62"/>
          <p:cNvSpPr/>
          <p:nvPr/>
        </p:nvSpPr>
        <p:spPr>
          <a:xfrm>
            <a:off x="8838896" y="5379503"/>
            <a:ext cx="2598497" cy="533400"/>
          </a:xfrm>
          <a:prstGeom prst="roundRect">
            <a:avLst/>
          </a:prstGeom>
          <a:solidFill>
            <a:srgbClr val="C5F3F3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đấu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endParaRPr lang="en-US" sz="32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Rounded Rectangle 64"/>
          <p:cNvSpPr/>
          <p:nvPr/>
        </p:nvSpPr>
        <p:spPr>
          <a:xfrm>
            <a:off x="11765291" y="4486262"/>
            <a:ext cx="2514600" cy="533400"/>
          </a:xfrm>
          <a:prstGeom prst="roundRect">
            <a:avLst/>
          </a:prstGeom>
          <a:solidFill>
            <a:srgbClr val="C5F3F3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đua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đạp</a:t>
            </a:r>
            <a:endParaRPr lang="en-US" sz="32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Rounded Rectangle 65"/>
          <p:cNvSpPr/>
          <p:nvPr/>
        </p:nvSpPr>
        <p:spPr>
          <a:xfrm>
            <a:off x="11771303" y="5424716"/>
            <a:ext cx="2514600" cy="533400"/>
          </a:xfrm>
          <a:prstGeom prst="roundRect">
            <a:avLst/>
          </a:prstGeom>
          <a:solidFill>
            <a:srgbClr val="C5F3F3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đua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ngựa</a:t>
            </a:r>
            <a:endParaRPr lang="en-US" sz="32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Rounded Rectangle 66"/>
          <p:cNvSpPr/>
          <p:nvPr/>
        </p:nvSpPr>
        <p:spPr>
          <a:xfrm>
            <a:off x="11771302" y="6233160"/>
            <a:ext cx="2514601" cy="533400"/>
          </a:xfrm>
          <a:prstGeom prst="roundRect">
            <a:avLst/>
          </a:prstGeom>
          <a:solidFill>
            <a:srgbClr val="C5F3F3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đua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tô</a:t>
            </a:r>
            <a:endParaRPr lang="en-US" sz="32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2587913"/>
      </p:ext>
    </p:extLst>
  </p:cSld>
  <p:clrMapOvr>
    <a:masterClrMapping/>
  </p:clrMapOvr>
  <p:transition spd="slow">
    <p:split orient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4617134" y="42893"/>
            <a:ext cx="6255239" cy="1599885"/>
            <a:chOff x="4617134" y="42893"/>
            <a:chExt cx="6255239" cy="1599885"/>
          </a:xfrm>
        </p:grpSpPr>
        <p:grpSp>
          <p:nvGrpSpPr>
            <p:cNvPr id="44" name="Group 43"/>
            <p:cNvGrpSpPr/>
            <p:nvPr/>
          </p:nvGrpSpPr>
          <p:grpSpPr>
            <a:xfrm>
              <a:off x="4617134" y="42893"/>
              <a:ext cx="6255239" cy="1013727"/>
              <a:chOff x="4539228" y="103852"/>
              <a:chExt cx="6149694" cy="1013727"/>
            </a:xfrm>
          </p:grpSpPr>
          <p:grpSp>
            <p:nvGrpSpPr>
              <p:cNvPr id="47" name="Group 46"/>
              <p:cNvGrpSpPr/>
              <p:nvPr/>
            </p:nvGrpSpPr>
            <p:grpSpPr>
              <a:xfrm>
                <a:off x="4539228" y="103852"/>
                <a:ext cx="6149694" cy="1013727"/>
                <a:chOff x="4539228" y="103852"/>
                <a:chExt cx="6149694" cy="1013727"/>
              </a:xfrm>
            </p:grpSpPr>
            <p:sp>
              <p:nvSpPr>
                <p:cNvPr id="49" name="TextBox 48"/>
                <p:cNvSpPr txBox="1"/>
                <p:nvPr/>
              </p:nvSpPr>
              <p:spPr>
                <a:xfrm>
                  <a:off x="4539228" y="103852"/>
                  <a:ext cx="614969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</a:p>
              </p:txBody>
            </p:sp>
            <p:sp>
              <p:nvSpPr>
                <p:cNvPr id="50" name="TextBox 49"/>
                <p:cNvSpPr txBox="1"/>
                <p:nvPr/>
              </p:nvSpPr>
              <p:spPr>
                <a:xfrm>
                  <a:off x="6486305" y="594359"/>
                  <a:ext cx="226174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</a:p>
              </p:txBody>
            </p:sp>
          </p:grpSp>
          <p:cxnSp>
            <p:nvCxnSpPr>
              <p:cNvPr id="48" name="Straight Connector 47"/>
              <p:cNvCxnSpPr/>
              <p:nvPr/>
            </p:nvCxnSpPr>
            <p:spPr>
              <a:xfrm>
                <a:off x="6676405" y="1082039"/>
                <a:ext cx="188784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6" name="Text Box 14"/>
            <p:cNvSpPr txBox="1">
              <a:spLocks noChangeArrowheads="1"/>
            </p:cNvSpPr>
            <p:nvPr/>
          </p:nvSpPr>
          <p:spPr bwMode="auto">
            <a:xfrm>
              <a:off x="4785519" y="1066800"/>
              <a:ext cx="6019799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dirty="0" err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Bài</a:t>
              </a:r>
              <a:r>
                <a:rPr lang="en-US" sz="2800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 8: CÙNG VUI CHƠI</a:t>
              </a:r>
            </a:p>
          </p:txBody>
        </p:sp>
      </p:grpSp>
      <p:sp>
        <p:nvSpPr>
          <p:cNvPr id="3" name="AutoShape 2" descr="Khung viền PowerPoint đẹp - Phụ Kiện MacBook Chính Hã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Khung viền PowerPoint đẹp - Phụ Kiện MacBook Chính Hã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Khung viền đẹp PowerPoint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8" descr="Khung viền đẹp PowerPoint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10" descr="Khung viền đẹp PowerPoint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3" name="Group 32"/>
          <p:cNvGrpSpPr/>
          <p:nvPr/>
        </p:nvGrpSpPr>
        <p:grpSpPr>
          <a:xfrm>
            <a:off x="1356520" y="1600200"/>
            <a:ext cx="3429000" cy="707886"/>
            <a:chOff x="1508919" y="1888664"/>
            <a:chExt cx="3120775" cy="1186207"/>
          </a:xfrm>
        </p:grpSpPr>
        <p:sp>
          <p:nvSpPr>
            <p:cNvPr id="34" name="Rectangle 33"/>
            <p:cNvSpPr/>
            <p:nvPr/>
          </p:nvSpPr>
          <p:spPr>
            <a:xfrm>
              <a:off x="1508919" y="1888664"/>
              <a:ext cx="3120775" cy="11862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40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4. Luyện tập.</a:t>
              </a:r>
            </a:p>
          </p:txBody>
        </p:sp>
        <p:cxnSp>
          <p:nvCxnSpPr>
            <p:cNvPr id="35" name="Straight Connector 34"/>
            <p:cNvCxnSpPr/>
            <p:nvPr/>
          </p:nvCxnSpPr>
          <p:spPr>
            <a:xfrm>
              <a:off x="1646078" y="3017498"/>
              <a:ext cx="2428811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1356519" y="2477869"/>
            <a:ext cx="116541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thao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813719" y="3657600"/>
            <a:ext cx="43781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35053867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3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Khung viền PowerPoint đẹp - Phụ Kiện MacBook Chính Hã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Khung viền PowerPoint đẹp - Phụ Kiện MacBook Chính Hã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Khung viền đẹp PowerPoint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8" descr="Khung viền đẹp PowerPoint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10" descr="Khung viền đẹp PowerPoint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656198"/>
      </p:ext>
    </p:extLst>
  </p:cSld>
  <p:clrMapOvr>
    <a:masterClrMapping/>
  </p:clrMapOvr>
  <p:transition spd="slow">
    <p:split orient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Anh dep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93" y="388938"/>
            <a:ext cx="14920252" cy="875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WordArt 3"/>
          <p:cNvSpPr>
            <a:spLocks noChangeArrowheads="1" noChangeShapeType="1" noTextEdit="1"/>
          </p:cNvSpPr>
          <p:nvPr/>
        </p:nvSpPr>
        <p:spPr bwMode="auto">
          <a:xfrm>
            <a:off x="209917" y="3657600"/>
            <a:ext cx="15617822" cy="1582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32431" t="42708" r="32431" b="7291"/>
          <a:stretch/>
        </p:blipFill>
        <p:spPr>
          <a:xfrm>
            <a:off x="1356519" y="287866"/>
            <a:ext cx="13487400" cy="853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2843973"/>
      </p:ext>
    </p:extLst>
  </p:cSld>
  <p:clrMapOvr>
    <a:masterClrMapping/>
  </p:clrMapOvr>
  <p:transition spd="slow">
    <p:split orient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617134" y="42893"/>
            <a:ext cx="6255239" cy="1599885"/>
            <a:chOff x="4617134" y="42893"/>
            <a:chExt cx="6255239" cy="1599885"/>
          </a:xfrm>
        </p:grpSpPr>
        <p:grpSp>
          <p:nvGrpSpPr>
            <p:cNvPr id="14" name="Group 13"/>
            <p:cNvGrpSpPr/>
            <p:nvPr/>
          </p:nvGrpSpPr>
          <p:grpSpPr>
            <a:xfrm>
              <a:off x="4617134" y="42893"/>
              <a:ext cx="6255239" cy="1013727"/>
              <a:chOff x="4539228" y="103852"/>
              <a:chExt cx="6149694" cy="1013727"/>
            </a:xfrm>
          </p:grpSpPr>
          <p:grpSp>
            <p:nvGrpSpPr>
              <p:cNvPr id="15" name="Group 14"/>
              <p:cNvGrpSpPr/>
              <p:nvPr/>
            </p:nvGrpSpPr>
            <p:grpSpPr>
              <a:xfrm>
                <a:off x="4539228" y="103852"/>
                <a:ext cx="6149694" cy="1013727"/>
                <a:chOff x="4539228" y="103852"/>
                <a:chExt cx="6149694" cy="1013727"/>
              </a:xfrm>
            </p:grpSpPr>
            <p:sp>
              <p:nvSpPr>
                <p:cNvPr id="17" name="TextBox 16"/>
                <p:cNvSpPr txBox="1"/>
                <p:nvPr/>
              </p:nvSpPr>
              <p:spPr>
                <a:xfrm>
                  <a:off x="4539228" y="103852"/>
                  <a:ext cx="614969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</a:p>
              </p:txBody>
            </p:sp>
            <p:sp>
              <p:nvSpPr>
                <p:cNvPr id="18" name="TextBox 17"/>
                <p:cNvSpPr txBox="1"/>
                <p:nvPr/>
              </p:nvSpPr>
              <p:spPr>
                <a:xfrm>
                  <a:off x="6486305" y="594359"/>
                  <a:ext cx="226174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</a:p>
              </p:txBody>
            </p:sp>
          </p:grpSp>
          <p:cxnSp>
            <p:nvCxnSpPr>
              <p:cNvPr id="16" name="Straight Connector 15"/>
              <p:cNvCxnSpPr/>
              <p:nvPr/>
            </p:nvCxnSpPr>
            <p:spPr>
              <a:xfrm>
                <a:off x="6676405" y="1082039"/>
                <a:ext cx="188784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9" name="Text Box 14"/>
            <p:cNvSpPr txBox="1">
              <a:spLocks noChangeArrowheads="1"/>
            </p:cNvSpPr>
            <p:nvPr/>
          </p:nvSpPr>
          <p:spPr bwMode="auto">
            <a:xfrm>
              <a:off x="4785519" y="1066800"/>
              <a:ext cx="6019799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dirty="0" err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Bài</a:t>
              </a:r>
              <a:r>
                <a:rPr lang="en-US" sz="2800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 8: CÙNG VUI CHƠI</a:t>
              </a:r>
            </a:p>
          </p:txBody>
        </p:sp>
      </p:grpSp>
      <p:sp>
        <p:nvSpPr>
          <p:cNvPr id="2" name="Rectangle 1"/>
          <p:cNvSpPr/>
          <p:nvPr/>
        </p:nvSpPr>
        <p:spPr>
          <a:xfrm>
            <a:off x="1563435" y="2751892"/>
            <a:ext cx="13966284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Đọc trôi chảy toàn bài, ngắt nghỉ câu đúng theo thể thơ. Đọc diễn cảm với giọng hồn nhiên vui tươi.</a:t>
            </a:r>
          </a:p>
        </p:txBody>
      </p:sp>
      <p:sp>
        <p:nvSpPr>
          <p:cNvPr id="3" name="Rectangle 2"/>
          <p:cNvSpPr/>
          <p:nvPr/>
        </p:nvSpPr>
        <p:spPr>
          <a:xfrm>
            <a:off x="1493838" y="5323252"/>
            <a:ext cx="13578681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Khổ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3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Khổ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quanh</a:t>
            </a:r>
            <a:r>
              <a:rPr lang="en-US" sz="3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quanh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Khổ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xuống</a:t>
            </a:r>
            <a:r>
              <a:rPr lang="en-US" sz="3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Khổ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4: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1508919" y="1905000"/>
            <a:ext cx="4191000" cy="677108"/>
            <a:chOff x="1508919" y="1888664"/>
            <a:chExt cx="3733800" cy="677108"/>
          </a:xfrm>
        </p:grpSpPr>
        <p:sp>
          <p:nvSpPr>
            <p:cNvPr id="20" name="Rectangle 19"/>
            <p:cNvSpPr/>
            <p:nvPr/>
          </p:nvSpPr>
          <p:spPr>
            <a:xfrm>
              <a:off x="1508919" y="1888664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1. Hướng dẫn đọc.</a:t>
              </a: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1673234" y="2519755"/>
              <a:ext cx="3177124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1508919" y="4267200"/>
            <a:ext cx="4191000" cy="677108"/>
            <a:chOff x="1508919" y="1888664"/>
            <a:chExt cx="3733800" cy="677108"/>
          </a:xfrm>
        </p:grpSpPr>
        <p:sp>
          <p:nvSpPr>
            <p:cNvPr id="23" name="Rectangle 22"/>
            <p:cNvSpPr/>
            <p:nvPr/>
          </p:nvSpPr>
          <p:spPr>
            <a:xfrm>
              <a:off x="1508919" y="1888664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2. Chia đoạn.</a:t>
              </a:r>
            </a:p>
          </p:txBody>
        </p:sp>
        <p:cxnSp>
          <p:nvCxnSpPr>
            <p:cNvPr id="24" name="Straight Connector 23"/>
            <p:cNvCxnSpPr/>
            <p:nvPr/>
          </p:nvCxnSpPr>
          <p:spPr>
            <a:xfrm>
              <a:off x="1618922" y="2519755"/>
              <a:ext cx="2281012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rId2" action="ppaction://hlinkpres?slideindex=1&amp;slidetitle="/>
          </p:cNvPr>
          <p:cNvSpPr/>
          <p:nvPr/>
        </p:nvSpPr>
        <p:spPr>
          <a:xfrm>
            <a:off x="1585120" y="8001000"/>
            <a:ext cx="220548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356519" y="1752600"/>
            <a:ext cx="6781801" cy="707886"/>
            <a:chOff x="1508918" y="1888664"/>
            <a:chExt cx="6172201" cy="1186207"/>
          </a:xfrm>
        </p:grpSpPr>
        <p:sp>
          <p:nvSpPr>
            <p:cNvPr id="10" name="Rectangle 9"/>
            <p:cNvSpPr/>
            <p:nvPr/>
          </p:nvSpPr>
          <p:spPr>
            <a:xfrm>
              <a:off x="1508918" y="1888664"/>
              <a:ext cx="6172201" cy="11862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40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3. Luyện đọc và tìm hiểu bài.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1646078" y="3017498"/>
              <a:ext cx="5577840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" name="Rectangle 2"/>
          <p:cNvSpPr/>
          <p:nvPr/>
        </p:nvSpPr>
        <p:spPr>
          <a:xfrm>
            <a:off x="1512302" y="4038600"/>
            <a:ext cx="603724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lắm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ơi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endParaRPr lang="vi-VN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Nắng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trải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khắp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endParaRPr lang="vi-VN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lá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endParaRPr lang="vi-VN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Ra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sân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ta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//</a:t>
            </a:r>
            <a:endParaRPr lang="vi-VN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459673" y="4050717"/>
            <a:ext cx="6689046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Quả</a:t>
            </a: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cầu</a:t>
            </a: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giấy</a:t>
            </a: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xanh</a:t>
            </a: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xanh</a:t>
            </a: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</a:p>
          <a:p>
            <a:pPr eaLnBrk="1" hangingPunct="1"/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Qua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chân</a:t>
            </a: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tôi</a:t>
            </a: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,  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chân</a:t>
            </a: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anh</a:t>
            </a: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</a:p>
          <a:p>
            <a:pPr eaLnBrk="1" hangingPunct="1"/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Bay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lên</a:t>
            </a: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rồi</a:t>
            </a: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lộn</a:t>
            </a: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xuống</a:t>
            </a: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</a:p>
          <a:p>
            <a:pPr eaLnBrk="1" hangingPunct="1"/>
            <a:r>
              <a:rPr lang="en-US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Đi</a:t>
            </a: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từng</a:t>
            </a: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vòng</a:t>
            </a: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quanh</a:t>
            </a: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quanh</a:t>
            </a: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//</a:t>
            </a:r>
            <a:endParaRPr lang="vi-VN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27" name="Rectangle 26"/>
          <p:cNvSpPr/>
          <p:nvPr/>
        </p:nvSpPr>
        <p:spPr>
          <a:xfrm>
            <a:off x="1507226" y="2514600"/>
            <a:ext cx="52517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a. Luyện đọc từ, câu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527701" y="7239000"/>
            <a:ext cx="52517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40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40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40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endParaRPr lang="en-US" sz="40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356519" y="3222486"/>
            <a:ext cx="14706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ắm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ắng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vàng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khắp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ơi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bay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ên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ộn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endParaRPr lang="en-US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4617134" y="42893"/>
            <a:ext cx="6255239" cy="1599885"/>
            <a:chOff x="4617134" y="42893"/>
            <a:chExt cx="6255239" cy="1599885"/>
          </a:xfrm>
        </p:grpSpPr>
        <p:grpSp>
          <p:nvGrpSpPr>
            <p:cNvPr id="32" name="Group 31"/>
            <p:cNvGrpSpPr/>
            <p:nvPr/>
          </p:nvGrpSpPr>
          <p:grpSpPr>
            <a:xfrm>
              <a:off x="4617134" y="42893"/>
              <a:ext cx="6255239" cy="1013727"/>
              <a:chOff x="4539228" y="103852"/>
              <a:chExt cx="6149694" cy="1013727"/>
            </a:xfrm>
          </p:grpSpPr>
          <p:grpSp>
            <p:nvGrpSpPr>
              <p:cNvPr id="34" name="Group 33"/>
              <p:cNvGrpSpPr/>
              <p:nvPr/>
            </p:nvGrpSpPr>
            <p:grpSpPr>
              <a:xfrm>
                <a:off x="4539228" y="103852"/>
                <a:ext cx="6149694" cy="1013727"/>
                <a:chOff x="4539228" y="103852"/>
                <a:chExt cx="6149694" cy="1013727"/>
              </a:xfrm>
            </p:grpSpPr>
            <p:sp>
              <p:nvSpPr>
                <p:cNvPr id="36" name="TextBox 35"/>
                <p:cNvSpPr txBox="1"/>
                <p:nvPr/>
              </p:nvSpPr>
              <p:spPr>
                <a:xfrm>
                  <a:off x="4539228" y="103852"/>
                  <a:ext cx="614969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6486305" y="594359"/>
                  <a:ext cx="226174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</a:p>
              </p:txBody>
            </p:sp>
          </p:grpSp>
          <p:cxnSp>
            <p:nvCxnSpPr>
              <p:cNvPr id="35" name="Straight Connector 34"/>
              <p:cNvCxnSpPr/>
              <p:nvPr/>
            </p:nvCxnSpPr>
            <p:spPr>
              <a:xfrm>
                <a:off x="6676405" y="1082039"/>
                <a:ext cx="188784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3" name="Text Box 14"/>
            <p:cNvSpPr txBox="1">
              <a:spLocks noChangeArrowheads="1"/>
            </p:cNvSpPr>
            <p:nvPr/>
          </p:nvSpPr>
          <p:spPr bwMode="auto">
            <a:xfrm>
              <a:off x="4785519" y="1066800"/>
              <a:ext cx="6019799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dirty="0" err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Bài</a:t>
              </a:r>
              <a:r>
                <a:rPr lang="en-US" sz="2800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 8: CÙNG VUI CHƠI</a:t>
              </a:r>
            </a:p>
          </p:txBody>
        </p:sp>
      </p:grpSp>
      <p:cxnSp>
        <p:nvCxnSpPr>
          <p:cNvPr id="24" name="Straight Connector 23"/>
          <p:cNvCxnSpPr/>
          <p:nvPr/>
        </p:nvCxnSpPr>
        <p:spPr>
          <a:xfrm flipH="1">
            <a:off x="3109119" y="6488113"/>
            <a:ext cx="127000" cy="36988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13880306" y="4191000"/>
            <a:ext cx="125413" cy="3698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11567319" y="4887912"/>
            <a:ext cx="125413" cy="3698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13956506" y="4887912"/>
            <a:ext cx="125413" cy="3698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10271919" y="5410200"/>
            <a:ext cx="125413" cy="3698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13423106" y="5497512"/>
            <a:ext cx="125413" cy="3698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1057155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28" grpId="0"/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/>
          <p:cNvCxnSpPr/>
          <p:nvPr/>
        </p:nvCxnSpPr>
        <p:spPr>
          <a:xfrm>
            <a:off x="6080919" y="2667000"/>
            <a:ext cx="0" cy="5694403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1718225" y="1891336"/>
            <a:ext cx="2319747" cy="654607"/>
            <a:chOff x="1259767" y="1442589"/>
            <a:chExt cx="2319747" cy="654607"/>
          </a:xfrm>
        </p:grpSpPr>
        <p:sp>
          <p:nvSpPr>
            <p:cNvPr id="28" name="Rectangle 27"/>
            <p:cNvSpPr/>
            <p:nvPr/>
          </p:nvSpPr>
          <p:spPr>
            <a:xfrm>
              <a:off x="1259767" y="1442589"/>
              <a:ext cx="2319747" cy="654607"/>
            </a:xfrm>
            <a:prstGeom prst="rect">
              <a:avLst/>
            </a:prstGeom>
            <a:noFill/>
          </p:spPr>
          <p:txBody>
            <a:bodyPr wrap="none" lIns="69156" tIns="34578" rIns="69156" bIns="34578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800" b="1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Luyện đọc</a:t>
              </a:r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1338517" y="2096852"/>
              <a:ext cx="220980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8753147" y="1907107"/>
            <a:ext cx="2791030" cy="654607"/>
            <a:chOff x="1024127" y="1442589"/>
            <a:chExt cx="2791030" cy="654607"/>
          </a:xfrm>
        </p:grpSpPr>
        <p:sp>
          <p:nvSpPr>
            <p:cNvPr id="31" name="Rectangle 30"/>
            <p:cNvSpPr/>
            <p:nvPr/>
          </p:nvSpPr>
          <p:spPr>
            <a:xfrm>
              <a:off x="1024127" y="1442589"/>
              <a:ext cx="2791030" cy="654607"/>
            </a:xfrm>
            <a:prstGeom prst="rect">
              <a:avLst/>
            </a:prstGeom>
            <a:noFill/>
          </p:spPr>
          <p:txBody>
            <a:bodyPr wrap="none" lIns="69156" tIns="34578" rIns="69156" bIns="34578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800" b="1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Tìm hiểu bài</a:t>
              </a:r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1156059" y="2067013"/>
              <a:ext cx="256032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2" name="Rectangle 41"/>
          <p:cNvSpPr/>
          <p:nvPr/>
        </p:nvSpPr>
        <p:spPr>
          <a:xfrm>
            <a:off x="5981701" y="2743200"/>
            <a:ext cx="102338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quang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vi-VN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như thế nào?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04718" y="3962400"/>
            <a:ext cx="1005840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sân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khắp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nơi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chim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lá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n-US" sz="36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981701" y="5715000"/>
            <a:ext cx="102338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miêu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giấy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bay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lượn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41" name="Rectangle 40"/>
          <p:cNvSpPr/>
          <p:nvPr/>
        </p:nvSpPr>
        <p:spPr>
          <a:xfrm>
            <a:off x="6004718" y="6934200"/>
            <a:ext cx="1021080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miêu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giấy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bay qua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bay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lộn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endParaRPr lang="en-US" sz="36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vòng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4617134" y="42893"/>
            <a:ext cx="6255239" cy="1599885"/>
            <a:chOff x="4617134" y="42893"/>
            <a:chExt cx="6255239" cy="1599885"/>
          </a:xfrm>
        </p:grpSpPr>
        <p:grpSp>
          <p:nvGrpSpPr>
            <p:cNvPr id="44" name="Group 43"/>
            <p:cNvGrpSpPr/>
            <p:nvPr/>
          </p:nvGrpSpPr>
          <p:grpSpPr>
            <a:xfrm>
              <a:off x="4617134" y="42893"/>
              <a:ext cx="6255239" cy="1013727"/>
              <a:chOff x="4539228" y="103852"/>
              <a:chExt cx="6149694" cy="1013727"/>
            </a:xfrm>
          </p:grpSpPr>
          <p:grpSp>
            <p:nvGrpSpPr>
              <p:cNvPr id="47" name="Group 46"/>
              <p:cNvGrpSpPr/>
              <p:nvPr/>
            </p:nvGrpSpPr>
            <p:grpSpPr>
              <a:xfrm>
                <a:off x="4539228" y="103852"/>
                <a:ext cx="6149694" cy="1013727"/>
                <a:chOff x="4539228" y="103852"/>
                <a:chExt cx="6149694" cy="1013727"/>
              </a:xfrm>
            </p:grpSpPr>
            <p:sp>
              <p:nvSpPr>
                <p:cNvPr id="49" name="TextBox 48"/>
                <p:cNvSpPr txBox="1"/>
                <p:nvPr/>
              </p:nvSpPr>
              <p:spPr>
                <a:xfrm>
                  <a:off x="4539228" y="103852"/>
                  <a:ext cx="614969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</a:p>
              </p:txBody>
            </p:sp>
            <p:sp>
              <p:nvSpPr>
                <p:cNvPr id="50" name="TextBox 49"/>
                <p:cNvSpPr txBox="1"/>
                <p:nvPr/>
              </p:nvSpPr>
              <p:spPr>
                <a:xfrm>
                  <a:off x="6486305" y="594359"/>
                  <a:ext cx="226174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</a:p>
              </p:txBody>
            </p:sp>
          </p:grpSp>
          <p:cxnSp>
            <p:nvCxnSpPr>
              <p:cNvPr id="48" name="Straight Connector 47"/>
              <p:cNvCxnSpPr/>
              <p:nvPr/>
            </p:nvCxnSpPr>
            <p:spPr>
              <a:xfrm>
                <a:off x="6676405" y="1082039"/>
                <a:ext cx="188784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6" name="Text Box 14"/>
            <p:cNvSpPr txBox="1">
              <a:spLocks noChangeArrowheads="1"/>
            </p:cNvSpPr>
            <p:nvPr/>
          </p:nvSpPr>
          <p:spPr bwMode="auto">
            <a:xfrm>
              <a:off x="4785519" y="1066800"/>
              <a:ext cx="6019799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dirty="0" err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Bài</a:t>
              </a:r>
              <a:r>
                <a:rPr lang="en-US" sz="2800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 8: CÙNG VUI CHƠI</a:t>
              </a:r>
            </a:p>
          </p:txBody>
        </p:sp>
      </p:grpSp>
      <p:sp>
        <p:nvSpPr>
          <p:cNvPr id="51" name="Rectangle 50"/>
          <p:cNvSpPr/>
          <p:nvPr/>
        </p:nvSpPr>
        <p:spPr>
          <a:xfrm>
            <a:off x="137319" y="5401878"/>
            <a:ext cx="6019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Quả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cầu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giấy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xanh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xanh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</a:p>
          <a:p>
            <a:pPr eaLnBrk="1" hangingPunct="1"/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Qua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chân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tôi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, 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chân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anh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</a:p>
          <a:p>
            <a:pPr eaLnBrk="1" hangingPunct="1"/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Bay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lên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rồi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lộn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xuống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</a:p>
          <a:p>
            <a:pPr eaLnBrk="1" hangingPunct="1"/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Đi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từng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vòng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quanh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quanh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//</a:t>
            </a:r>
            <a:endParaRPr lang="vi-VN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19043" y="2864912"/>
            <a:ext cx="492367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ắm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ắng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khắp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bay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ộn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 flipH="1">
            <a:off x="5014119" y="5573712"/>
            <a:ext cx="125413" cy="3698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2907506" y="6096000"/>
            <a:ext cx="125413" cy="3698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4937919" y="6107112"/>
            <a:ext cx="125413" cy="3698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1764506" y="6640512"/>
            <a:ext cx="125413" cy="3698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633119" y="6716712"/>
            <a:ext cx="125413" cy="3698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8375707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12" grpId="0"/>
      <p:bldP spid="40" grpId="0"/>
      <p:bldP spid="4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/>
          <p:cNvCxnSpPr/>
          <p:nvPr/>
        </p:nvCxnSpPr>
        <p:spPr>
          <a:xfrm>
            <a:off x="6080919" y="2667000"/>
            <a:ext cx="0" cy="5694403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1718225" y="1891336"/>
            <a:ext cx="2319747" cy="654607"/>
            <a:chOff x="1259767" y="1442589"/>
            <a:chExt cx="2319747" cy="654607"/>
          </a:xfrm>
        </p:grpSpPr>
        <p:sp>
          <p:nvSpPr>
            <p:cNvPr id="28" name="Rectangle 27"/>
            <p:cNvSpPr/>
            <p:nvPr/>
          </p:nvSpPr>
          <p:spPr>
            <a:xfrm>
              <a:off x="1259767" y="1442589"/>
              <a:ext cx="2319747" cy="654607"/>
            </a:xfrm>
            <a:prstGeom prst="rect">
              <a:avLst/>
            </a:prstGeom>
            <a:noFill/>
          </p:spPr>
          <p:txBody>
            <a:bodyPr wrap="none" lIns="69156" tIns="34578" rIns="69156" bIns="34578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800" b="1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Luyện đọc</a:t>
              </a:r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1338517" y="2096852"/>
              <a:ext cx="220980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8753147" y="1907107"/>
            <a:ext cx="2791030" cy="654607"/>
            <a:chOff x="1024127" y="1442589"/>
            <a:chExt cx="2791030" cy="654607"/>
          </a:xfrm>
        </p:grpSpPr>
        <p:sp>
          <p:nvSpPr>
            <p:cNvPr id="31" name="Rectangle 30"/>
            <p:cNvSpPr/>
            <p:nvPr/>
          </p:nvSpPr>
          <p:spPr>
            <a:xfrm>
              <a:off x="1024127" y="1442589"/>
              <a:ext cx="2791030" cy="654607"/>
            </a:xfrm>
            <a:prstGeom prst="rect">
              <a:avLst/>
            </a:prstGeom>
            <a:noFill/>
          </p:spPr>
          <p:txBody>
            <a:bodyPr wrap="none" lIns="69156" tIns="34578" rIns="69156" bIns="34578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800" b="1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Tìm hiểu bài</a:t>
              </a:r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1156059" y="2067013"/>
              <a:ext cx="256032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2" name="Rectangle 41"/>
          <p:cNvSpPr/>
          <p:nvPr/>
        </p:nvSpPr>
        <p:spPr>
          <a:xfrm>
            <a:off x="5981701" y="2743200"/>
            <a:ext cx="102338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khéo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léo</a:t>
            </a:r>
            <a:r>
              <a:rPr lang="vi-VN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04718" y="3962400"/>
            <a:ext cx="10210801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nl-NL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altLang="en-US" sz="3600" b="1" dirty="0" err="1">
                <a:solidFill>
                  <a:srgbClr val="1608C8"/>
                </a:solidFill>
                <a:latin typeface="Times New Roman" panose="02020603050405020304" pitchFamily="18" charset="0"/>
              </a:rPr>
              <a:t>Anh</a:t>
            </a:r>
            <a:r>
              <a:rPr lang="en-US" altLang="en-US" sz="3600" b="1" dirty="0">
                <a:solidFill>
                  <a:srgbClr val="1608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1608C8"/>
                </a:solidFill>
                <a:latin typeface="Times New Roman" panose="02020603050405020304" pitchFamily="18" charset="0"/>
              </a:rPr>
              <a:t>nhìn</a:t>
            </a:r>
            <a:r>
              <a:rPr lang="en-US" altLang="en-US" sz="3600" b="1" dirty="0">
                <a:solidFill>
                  <a:srgbClr val="1608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1608C8"/>
                </a:solidFill>
                <a:latin typeface="Times New Roman" panose="02020603050405020304" pitchFamily="18" charset="0"/>
              </a:rPr>
              <a:t>cho</a:t>
            </a:r>
            <a:r>
              <a:rPr lang="en-US" altLang="en-US" sz="3600" b="1" dirty="0">
                <a:solidFill>
                  <a:srgbClr val="1608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1608C8"/>
                </a:solidFill>
                <a:latin typeface="Times New Roman" panose="02020603050405020304" pitchFamily="18" charset="0"/>
              </a:rPr>
              <a:t>tinh</a:t>
            </a:r>
            <a:r>
              <a:rPr lang="en-US" altLang="en-US" sz="3600" b="1" dirty="0">
                <a:solidFill>
                  <a:srgbClr val="1608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1608C8"/>
                </a:solidFill>
                <a:latin typeface="Times New Roman" panose="02020603050405020304" pitchFamily="18" charset="0"/>
              </a:rPr>
              <a:t>mắt</a:t>
            </a:r>
            <a:endParaRPr lang="en-US" altLang="en-US" sz="3600" b="1" dirty="0">
              <a:solidFill>
                <a:srgbClr val="1608C8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en-US" altLang="en-US" sz="3600" b="1" dirty="0">
                <a:solidFill>
                  <a:srgbClr val="1608C8"/>
                </a:solidFill>
                <a:latin typeface="Times New Roman" panose="02020603050405020304" pitchFamily="18" charset="0"/>
              </a:rPr>
              <a:t>     </a:t>
            </a:r>
            <a:r>
              <a:rPr lang="en-US" altLang="en-US" sz="3600" b="1" dirty="0" err="1">
                <a:solidFill>
                  <a:srgbClr val="1608C8"/>
                </a:solidFill>
                <a:latin typeface="Times New Roman" panose="02020603050405020304" pitchFamily="18" charset="0"/>
              </a:rPr>
              <a:t>Tôi</a:t>
            </a:r>
            <a:r>
              <a:rPr lang="en-US" altLang="en-US" sz="3600" b="1" dirty="0">
                <a:solidFill>
                  <a:srgbClr val="1608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1608C8"/>
                </a:solidFill>
                <a:latin typeface="Times New Roman" panose="02020603050405020304" pitchFamily="18" charset="0"/>
              </a:rPr>
              <a:t>đá</a:t>
            </a:r>
            <a:r>
              <a:rPr lang="en-US" altLang="en-US" sz="3600" b="1" dirty="0">
                <a:solidFill>
                  <a:srgbClr val="1608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1608C8"/>
                </a:solidFill>
                <a:latin typeface="Times New Roman" panose="02020603050405020304" pitchFamily="18" charset="0"/>
              </a:rPr>
              <a:t>thật</a:t>
            </a:r>
            <a:r>
              <a:rPr lang="en-US" altLang="en-US" sz="3600" b="1" dirty="0">
                <a:solidFill>
                  <a:srgbClr val="1608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1608C8"/>
                </a:solidFill>
                <a:latin typeface="Times New Roman" panose="02020603050405020304" pitchFamily="18" charset="0"/>
              </a:rPr>
              <a:t>dẻo</a:t>
            </a:r>
            <a:r>
              <a:rPr lang="en-US" altLang="en-US" sz="3600" b="1" dirty="0">
                <a:solidFill>
                  <a:srgbClr val="1608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1608C8"/>
                </a:solidFill>
                <a:latin typeface="Times New Roman" panose="02020603050405020304" pitchFamily="18" charset="0"/>
              </a:rPr>
              <a:t>chân</a:t>
            </a:r>
            <a:endParaRPr lang="en-US" altLang="en-US" sz="3600" b="1" dirty="0">
              <a:solidFill>
                <a:srgbClr val="1608C8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en-US" altLang="en-US" sz="3600" b="1" dirty="0">
                <a:solidFill>
                  <a:srgbClr val="1608C8"/>
                </a:solidFill>
                <a:latin typeface="Times New Roman" panose="02020603050405020304" pitchFamily="18" charset="0"/>
              </a:rPr>
              <a:t>     Cho </a:t>
            </a:r>
            <a:r>
              <a:rPr lang="en-US" altLang="en-US" sz="3600" b="1" dirty="0" err="1">
                <a:solidFill>
                  <a:srgbClr val="1608C8"/>
                </a:solidFill>
                <a:latin typeface="Times New Roman" panose="02020603050405020304" pitchFamily="18" charset="0"/>
              </a:rPr>
              <a:t>cầu</a:t>
            </a:r>
            <a:r>
              <a:rPr lang="en-US" altLang="en-US" sz="3600" b="1" dirty="0">
                <a:solidFill>
                  <a:srgbClr val="1608C8"/>
                </a:solidFill>
                <a:latin typeface="Times New Roman" panose="02020603050405020304" pitchFamily="18" charset="0"/>
              </a:rPr>
              <a:t> bay </a:t>
            </a:r>
            <a:r>
              <a:rPr lang="en-US" altLang="en-US" sz="3600" b="1" dirty="0" err="1">
                <a:solidFill>
                  <a:srgbClr val="1608C8"/>
                </a:solidFill>
                <a:latin typeface="Times New Roman" panose="02020603050405020304" pitchFamily="18" charset="0"/>
              </a:rPr>
              <a:t>trên</a:t>
            </a:r>
            <a:r>
              <a:rPr lang="en-US" altLang="en-US" sz="3600" b="1" dirty="0">
                <a:solidFill>
                  <a:srgbClr val="1608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1608C8"/>
                </a:solidFill>
                <a:latin typeface="Times New Roman" panose="02020603050405020304" pitchFamily="18" charset="0"/>
              </a:rPr>
              <a:t>sân</a:t>
            </a:r>
            <a:endParaRPr lang="en-US" altLang="en-US" sz="3600" b="1" dirty="0">
              <a:solidFill>
                <a:srgbClr val="1608C8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ts val="300"/>
              </a:spcBef>
              <a:spcAft>
                <a:spcPts val="300"/>
              </a:spcAft>
              <a:buFontTx/>
              <a:buNone/>
            </a:pPr>
            <a:r>
              <a:rPr lang="en-US" altLang="en-US" sz="3600" b="1">
                <a:solidFill>
                  <a:srgbClr val="1608C8"/>
                </a:solidFill>
                <a:latin typeface="Times New Roman" panose="02020603050405020304" pitchFamily="18" charset="0"/>
              </a:rPr>
              <a:t>     Đừng</a:t>
            </a:r>
            <a:r>
              <a:rPr lang="en-US" altLang="en-US" sz="3600" b="1" dirty="0">
                <a:solidFill>
                  <a:srgbClr val="1608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1608C8"/>
                </a:solidFill>
                <a:latin typeface="Times New Roman" panose="02020603050405020304" pitchFamily="18" charset="0"/>
              </a:rPr>
              <a:t>để</a:t>
            </a:r>
            <a:r>
              <a:rPr lang="en-US" altLang="en-US" sz="3600" b="1" dirty="0">
                <a:solidFill>
                  <a:srgbClr val="1608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1608C8"/>
                </a:solidFill>
                <a:latin typeface="Times New Roman" panose="02020603050405020304" pitchFamily="18" charset="0"/>
              </a:rPr>
              <a:t>rơi</a:t>
            </a:r>
            <a:r>
              <a:rPr lang="en-US" altLang="en-US" sz="3600" b="1" dirty="0">
                <a:solidFill>
                  <a:srgbClr val="1608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1608C8"/>
                </a:solidFill>
                <a:latin typeface="Times New Roman" panose="02020603050405020304" pitchFamily="18" charset="0"/>
              </a:rPr>
              <a:t>xuống</a:t>
            </a:r>
            <a:r>
              <a:rPr lang="en-US" altLang="en-US" sz="3600" b="1" dirty="0">
                <a:solidFill>
                  <a:srgbClr val="1608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1608C8"/>
                </a:solidFill>
                <a:latin typeface="Times New Roman" panose="02020603050405020304" pitchFamily="18" charset="0"/>
              </a:rPr>
              <a:t>đất</a:t>
            </a:r>
            <a:r>
              <a:rPr lang="en-US" altLang="en-US" sz="36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.</a:t>
            </a:r>
            <a:endParaRPr lang="en-US" altLang="en-US" sz="36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ts val="300"/>
              </a:spcBef>
              <a:spcAft>
                <a:spcPts val="300"/>
              </a:spcAft>
              <a:buFontTx/>
              <a:buNone/>
            </a:pPr>
            <a:endParaRPr lang="en-US" altLang="en-US" sz="3600" dirty="0">
              <a:solidFill>
                <a:srgbClr val="1608C8"/>
              </a:solidFill>
              <a:latin typeface="Times New Roman" panose="02020603050405020304" pitchFamily="18" charset="0"/>
            </a:endParaRPr>
          </a:p>
          <a:p>
            <a:pPr algn="just"/>
            <a:endParaRPr lang="en-US" altLang="en-US" sz="3600" dirty="0">
              <a:solidFill>
                <a:srgbClr val="1608C8"/>
              </a:solidFill>
              <a:latin typeface="Times New Roman" panose="02020603050405020304" pitchFamily="18" charset="0"/>
            </a:endParaRPr>
          </a:p>
          <a:p>
            <a:pPr algn="just"/>
            <a:endParaRPr lang="en-US" altLang="en-US" sz="3600" dirty="0">
              <a:solidFill>
                <a:srgbClr val="1608C8"/>
              </a:solidFill>
              <a:latin typeface="Times New Roman" panose="02020603050405020304" pitchFamily="18" charset="0"/>
            </a:endParaRPr>
          </a:p>
          <a:p>
            <a:pPr algn="just"/>
            <a:endParaRPr lang="en-US" altLang="en-US" sz="3600" dirty="0">
              <a:solidFill>
                <a:srgbClr val="1608C8"/>
              </a:solidFill>
              <a:latin typeface="Times New Roman" panose="02020603050405020304" pitchFamily="18" charset="0"/>
            </a:endParaRPr>
          </a:p>
          <a:p>
            <a:pPr algn="just"/>
            <a:endParaRPr lang="en-US" altLang="en-US" sz="3600" dirty="0">
              <a:solidFill>
                <a:srgbClr val="1608C8"/>
              </a:solidFill>
              <a:latin typeface="Times New Roman" panose="02020603050405020304" pitchFamily="18" charset="0"/>
            </a:endParaRPr>
          </a:p>
          <a:p>
            <a:pPr algn="just"/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981701" y="6629400"/>
            <a:ext cx="102338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4: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“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càng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41" name="Rectangle 40"/>
          <p:cNvSpPr/>
          <p:nvPr/>
        </p:nvSpPr>
        <p:spPr>
          <a:xfrm>
            <a:off x="6004718" y="7848600"/>
            <a:ext cx="102108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/>
            <a:r>
              <a:rPr lang="en-US" altLang="en-US" sz="3600" b="1" dirty="0" err="1">
                <a:solidFill>
                  <a:srgbClr val="1608C8"/>
                </a:solidFill>
                <a:latin typeface="Times New Roman" panose="02020603050405020304" pitchFamily="18" charset="0"/>
              </a:rPr>
              <a:t>Chơi</a:t>
            </a:r>
            <a:r>
              <a:rPr lang="en-US" altLang="en-US" sz="3600" b="1" dirty="0">
                <a:solidFill>
                  <a:srgbClr val="1608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1608C8"/>
                </a:solidFill>
                <a:latin typeface="Times New Roman" panose="02020603050405020304" pitchFamily="18" charset="0"/>
              </a:rPr>
              <a:t>vui</a:t>
            </a:r>
            <a:r>
              <a:rPr lang="en-US" altLang="en-US" sz="3600" b="1" dirty="0">
                <a:solidFill>
                  <a:srgbClr val="1608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1608C8"/>
                </a:solidFill>
                <a:latin typeface="Times New Roman" panose="02020603050405020304" pitchFamily="18" charset="0"/>
              </a:rPr>
              <a:t>l</a:t>
            </a:r>
            <a:r>
              <a:rPr lang="en-US" altLang="en-US" sz="3600" b="1" dirty="0" err="1">
                <a:solidFill>
                  <a:srgbClr val="1608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à</a:t>
            </a:r>
            <a:r>
              <a:rPr lang="en-US" altLang="en-US" sz="3600" b="1" dirty="0" err="1">
                <a:solidFill>
                  <a:srgbClr val="1608C8"/>
                </a:solidFill>
                <a:latin typeface="Times New Roman" panose="02020603050405020304" pitchFamily="18" charset="0"/>
              </a:rPr>
              <a:t>m</a:t>
            </a:r>
            <a:r>
              <a:rPr lang="en-US" altLang="en-US" sz="3600" b="1" dirty="0">
                <a:solidFill>
                  <a:srgbClr val="1608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1608C8"/>
                </a:solidFill>
                <a:latin typeface="Times New Roman" panose="02020603050405020304" pitchFamily="18" charset="0"/>
              </a:rPr>
              <a:t>hết</a:t>
            </a:r>
            <a:r>
              <a:rPr lang="en-US" altLang="en-US" sz="3600" b="1" dirty="0">
                <a:solidFill>
                  <a:srgbClr val="1608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1608C8"/>
                </a:solidFill>
                <a:latin typeface="Times New Roman" panose="02020603050405020304" pitchFamily="18" charset="0"/>
              </a:rPr>
              <a:t>mệt</a:t>
            </a:r>
            <a:r>
              <a:rPr lang="en-US" altLang="en-US" sz="3600" b="1" dirty="0">
                <a:solidFill>
                  <a:srgbClr val="1608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1608C8"/>
                </a:solidFill>
                <a:latin typeface="Times New Roman" panose="02020603050405020304" pitchFamily="18" charset="0"/>
              </a:rPr>
              <a:t>nhọc</a:t>
            </a:r>
            <a:r>
              <a:rPr lang="en-US" altLang="en-US" sz="3600" b="1" dirty="0">
                <a:solidFill>
                  <a:srgbClr val="1608C8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3600" b="1" dirty="0" err="1">
                <a:solidFill>
                  <a:srgbClr val="1608C8"/>
                </a:solidFill>
                <a:latin typeface="Times New Roman" panose="02020603050405020304" pitchFamily="18" charset="0"/>
              </a:rPr>
              <a:t>tinh</a:t>
            </a:r>
            <a:r>
              <a:rPr lang="en-US" altLang="en-US" sz="3600" b="1" dirty="0">
                <a:solidFill>
                  <a:srgbClr val="1608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1608C8"/>
                </a:solidFill>
                <a:latin typeface="Times New Roman" panose="02020603050405020304" pitchFamily="18" charset="0"/>
              </a:rPr>
              <a:t>thần</a:t>
            </a:r>
            <a:r>
              <a:rPr lang="en-US" altLang="en-US" sz="3600" b="1" dirty="0">
                <a:solidFill>
                  <a:srgbClr val="1608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1608C8"/>
                </a:solidFill>
                <a:latin typeface="Times New Roman" panose="02020603050405020304" pitchFamily="18" charset="0"/>
              </a:rPr>
              <a:t>thoải</a:t>
            </a:r>
            <a:r>
              <a:rPr lang="en-US" altLang="en-US" sz="3600" b="1" dirty="0">
                <a:solidFill>
                  <a:srgbClr val="1608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1608C8"/>
                </a:solidFill>
                <a:latin typeface="Times New Roman" panose="02020603050405020304" pitchFamily="18" charset="0"/>
              </a:rPr>
              <a:t>mái</a:t>
            </a:r>
            <a:r>
              <a:rPr lang="en-US" altLang="en-US" sz="3600" b="1" dirty="0">
                <a:solidFill>
                  <a:srgbClr val="1608C8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3600" b="1" dirty="0" err="1">
                <a:solidFill>
                  <a:srgbClr val="1608C8"/>
                </a:solidFill>
                <a:latin typeface="Times New Roman" panose="02020603050405020304" pitchFamily="18" charset="0"/>
              </a:rPr>
              <a:t>tăng</a:t>
            </a:r>
            <a:r>
              <a:rPr lang="en-US" altLang="en-US" sz="3600" b="1" dirty="0">
                <a:solidFill>
                  <a:srgbClr val="1608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1608C8"/>
                </a:solidFill>
                <a:latin typeface="Times New Roman" panose="02020603050405020304" pitchFamily="18" charset="0"/>
              </a:rPr>
              <a:t>thêm</a:t>
            </a:r>
            <a:r>
              <a:rPr lang="en-US" altLang="en-US" sz="3600" b="1" dirty="0">
                <a:solidFill>
                  <a:srgbClr val="1608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1608C8"/>
                </a:solidFill>
                <a:latin typeface="Times New Roman" panose="02020603050405020304" pitchFamily="18" charset="0"/>
              </a:rPr>
              <a:t>tinh</a:t>
            </a:r>
            <a:r>
              <a:rPr lang="en-US" altLang="en-US" sz="3600" b="1" dirty="0">
                <a:solidFill>
                  <a:srgbClr val="1608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1608C8"/>
                </a:solidFill>
                <a:latin typeface="Times New Roman" panose="02020603050405020304" pitchFamily="18" charset="0"/>
              </a:rPr>
              <a:t>thần</a:t>
            </a:r>
            <a:r>
              <a:rPr lang="en-US" altLang="en-US" sz="3600" b="1" dirty="0">
                <a:solidFill>
                  <a:srgbClr val="1608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1608C8"/>
                </a:solidFill>
                <a:latin typeface="Times New Roman" panose="02020603050405020304" pitchFamily="18" charset="0"/>
              </a:rPr>
              <a:t>đoàn</a:t>
            </a:r>
            <a:r>
              <a:rPr lang="en-US" altLang="en-US" sz="3600" b="1" dirty="0">
                <a:solidFill>
                  <a:srgbClr val="1608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1608C8"/>
                </a:solidFill>
                <a:latin typeface="Times New Roman" panose="02020603050405020304" pitchFamily="18" charset="0"/>
              </a:rPr>
              <a:t>kết</a:t>
            </a:r>
            <a:r>
              <a:rPr lang="en-US" altLang="en-US" sz="3600" b="1" dirty="0">
                <a:solidFill>
                  <a:srgbClr val="1608C8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3600" b="1" dirty="0" err="1">
                <a:solidFill>
                  <a:srgbClr val="1608C8"/>
                </a:solidFill>
                <a:latin typeface="Times New Roman" panose="02020603050405020304" pitchFamily="18" charset="0"/>
              </a:rPr>
              <a:t>học</a:t>
            </a:r>
            <a:r>
              <a:rPr lang="en-US" altLang="en-US" sz="3600" b="1" dirty="0">
                <a:solidFill>
                  <a:srgbClr val="1608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1608C8"/>
                </a:solidFill>
                <a:latin typeface="Times New Roman" panose="02020603050405020304" pitchFamily="18" charset="0"/>
              </a:rPr>
              <a:t>tập</a:t>
            </a:r>
            <a:r>
              <a:rPr lang="en-US" altLang="en-US" sz="3600" b="1" dirty="0">
                <a:solidFill>
                  <a:srgbClr val="1608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1608C8"/>
                </a:solidFill>
                <a:latin typeface="Times New Roman" panose="02020603050405020304" pitchFamily="18" charset="0"/>
              </a:rPr>
              <a:t>sẽ</a:t>
            </a:r>
            <a:r>
              <a:rPr lang="en-US" altLang="en-US" sz="3600" b="1" dirty="0">
                <a:solidFill>
                  <a:srgbClr val="1608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1608C8"/>
                </a:solidFill>
                <a:latin typeface="Times New Roman" panose="02020603050405020304" pitchFamily="18" charset="0"/>
              </a:rPr>
              <a:t>tốt</a:t>
            </a:r>
            <a:r>
              <a:rPr lang="en-US" altLang="en-US" sz="3600" b="1" dirty="0">
                <a:solidFill>
                  <a:srgbClr val="1608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1608C8"/>
                </a:solidFill>
                <a:latin typeface="Times New Roman" panose="02020603050405020304" pitchFamily="18" charset="0"/>
              </a:rPr>
              <a:t>hơn</a:t>
            </a:r>
            <a:r>
              <a:rPr lang="en-US" altLang="en-US" sz="3600" b="1" dirty="0">
                <a:solidFill>
                  <a:srgbClr val="1608C8"/>
                </a:solidFill>
                <a:latin typeface="Times New Roman" panose="02020603050405020304" pitchFamily="18" charset="0"/>
              </a:rPr>
              <a:t>.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4617134" y="42893"/>
            <a:ext cx="6255239" cy="1599885"/>
            <a:chOff x="4617134" y="42893"/>
            <a:chExt cx="6255239" cy="1599885"/>
          </a:xfrm>
        </p:grpSpPr>
        <p:grpSp>
          <p:nvGrpSpPr>
            <p:cNvPr id="44" name="Group 43"/>
            <p:cNvGrpSpPr/>
            <p:nvPr/>
          </p:nvGrpSpPr>
          <p:grpSpPr>
            <a:xfrm>
              <a:off x="4617134" y="42893"/>
              <a:ext cx="6255239" cy="1013727"/>
              <a:chOff x="4539228" y="103852"/>
              <a:chExt cx="6149694" cy="1013727"/>
            </a:xfrm>
          </p:grpSpPr>
          <p:grpSp>
            <p:nvGrpSpPr>
              <p:cNvPr id="47" name="Group 46"/>
              <p:cNvGrpSpPr/>
              <p:nvPr/>
            </p:nvGrpSpPr>
            <p:grpSpPr>
              <a:xfrm>
                <a:off x="4539228" y="103852"/>
                <a:ext cx="6149694" cy="1013727"/>
                <a:chOff x="4539228" y="103852"/>
                <a:chExt cx="6149694" cy="1013727"/>
              </a:xfrm>
            </p:grpSpPr>
            <p:sp>
              <p:nvSpPr>
                <p:cNvPr id="49" name="TextBox 48"/>
                <p:cNvSpPr txBox="1"/>
                <p:nvPr/>
              </p:nvSpPr>
              <p:spPr>
                <a:xfrm>
                  <a:off x="4539228" y="103852"/>
                  <a:ext cx="614969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</a:p>
              </p:txBody>
            </p:sp>
            <p:sp>
              <p:nvSpPr>
                <p:cNvPr id="50" name="TextBox 49"/>
                <p:cNvSpPr txBox="1"/>
                <p:nvPr/>
              </p:nvSpPr>
              <p:spPr>
                <a:xfrm>
                  <a:off x="6486305" y="594359"/>
                  <a:ext cx="226174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</a:p>
              </p:txBody>
            </p:sp>
          </p:grpSp>
          <p:cxnSp>
            <p:nvCxnSpPr>
              <p:cNvPr id="48" name="Straight Connector 47"/>
              <p:cNvCxnSpPr/>
              <p:nvPr/>
            </p:nvCxnSpPr>
            <p:spPr>
              <a:xfrm>
                <a:off x="6676405" y="1082039"/>
                <a:ext cx="188784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6" name="Text Box 14"/>
            <p:cNvSpPr txBox="1">
              <a:spLocks noChangeArrowheads="1"/>
            </p:cNvSpPr>
            <p:nvPr/>
          </p:nvSpPr>
          <p:spPr bwMode="auto">
            <a:xfrm>
              <a:off x="4785519" y="1066800"/>
              <a:ext cx="6019799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dirty="0" err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Bài</a:t>
              </a:r>
              <a:r>
                <a:rPr lang="en-US" sz="2800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 8: CÙNG VUI CHƠI</a:t>
              </a:r>
            </a:p>
          </p:txBody>
        </p:sp>
      </p:grpSp>
      <p:sp>
        <p:nvSpPr>
          <p:cNvPr id="51" name="Rectangle 50"/>
          <p:cNvSpPr/>
          <p:nvPr/>
        </p:nvSpPr>
        <p:spPr>
          <a:xfrm>
            <a:off x="137319" y="5401878"/>
            <a:ext cx="6019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Quả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cầu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giấy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xanh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xanh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</a:p>
          <a:p>
            <a:pPr eaLnBrk="1" hangingPunct="1"/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Qua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chân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tôi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, 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chân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anh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</a:p>
          <a:p>
            <a:pPr eaLnBrk="1" hangingPunct="1"/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Bay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lên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rồi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lộn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xuống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</a:p>
          <a:p>
            <a:pPr eaLnBrk="1" hangingPunct="1"/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Đi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từng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vòng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quanh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quanh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//</a:t>
            </a:r>
            <a:endParaRPr lang="vi-VN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19043" y="2864912"/>
            <a:ext cx="492367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ắm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ắng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khắp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bay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ộn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 flipH="1">
            <a:off x="5014119" y="5573712"/>
            <a:ext cx="125413" cy="3698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2907506" y="6096000"/>
            <a:ext cx="125413" cy="3698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4937919" y="6107112"/>
            <a:ext cx="125413" cy="3698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1764506" y="6640512"/>
            <a:ext cx="125413" cy="3698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633119" y="6716712"/>
            <a:ext cx="125413" cy="3698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8496058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12" grpId="0"/>
      <p:bldP spid="40" grpId="0"/>
      <p:bldP spid="4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/>
          <p:cNvCxnSpPr/>
          <p:nvPr/>
        </p:nvCxnSpPr>
        <p:spPr>
          <a:xfrm>
            <a:off x="6080919" y="2667000"/>
            <a:ext cx="0" cy="5694403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1718225" y="1891336"/>
            <a:ext cx="2319747" cy="654607"/>
            <a:chOff x="1259767" y="1442589"/>
            <a:chExt cx="2319747" cy="654607"/>
          </a:xfrm>
        </p:grpSpPr>
        <p:sp>
          <p:nvSpPr>
            <p:cNvPr id="28" name="Rectangle 27"/>
            <p:cNvSpPr/>
            <p:nvPr/>
          </p:nvSpPr>
          <p:spPr>
            <a:xfrm>
              <a:off x="1259767" y="1442589"/>
              <a:ext cx="2319747" cy="654607"/>
            </a:xfrm>
            <a:prstGeom prst="rect">
              <a:avLst/>
            </a:prstGeom>
            <a:noFill/>
          </p:spPr>
          <p:txBody>
            <a:bodyPr wrap="none" lIns="69156" tIns="34578" rIns="69156" bIns="34578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800" b="1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Luyện đọc</a:t>
              </a:r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1338517" y="2096852"/>
              <a:ext cx="220980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8753147" y="1907107"/>
            <a:ext cx="2791030" cy="654607"/>
            <a:chOff x="1024127" y="1442589"/>
            <a:chExt cx="2791030" cy="654607"/>
          </a:xfrm>
        </p:grpSpPr>
        <p:sp>
          <p:nvSpPr>
            <p:cNvPr id="31" name="Rectangle 30"/>
            <p:cNvSpPr/>
            <p:nvPr/>
          </p:nvSpPr>
          <p:spPr>
            <a:xfrm>
              <a:off x="1024127" y="1442589"/>
              <a:ext cx="2791030" cy="654607"/>
            </a:xfrm>
            <a:prstGeom prst="rect">
              <a:avLst/>
            </a:prstGeom>
            <a:noFill/>
          </p:spPr>
          <p:txBody>
            <a:bodyPr wrap="none" lIns="69156" tIns="34578" rIns="69156" bIns="34578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800" b="1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Tìm hiểu bài</a:t>
              </a:r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1156059" y="2067013"/>
              <a:ext cx="256032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3" name="Group 42"/>
          <p:cNvGrpSpPr/>
          <p:nvPr/>
        </p:nvGrpSpPr>
        <p:grpSpPr>
          <a:xfrm>
            <a:off x="4617134" y="42893"/>
            <a:ext cx="6255239" cy="1599885"/>
            <a:chOff x="4617134" y="42893"/>
            <a:chExt cx="6255239" cy="1599885"/>
          </a:xfrm>
        </p:grpSpPr>
        <p:grpSp>
          <p:nvGrpSpPr>
            <p:cNvPr id="44" name="Group 43"/>
            <p:cNvGrpSpPr/>
            <p:nvPr/>
          </p:nvGrpSpPr>
          <p:grpSpPr>
            <a:xfrm>
              <a:off x="4617134" y="42893"/>
              <a:ext cx="6255239" cy="1013727"/>
              <a:chOff x="4539228" y="103852"/>
              <a:chExt cx="6149694" cy="1013727"/>
            </a:xfrm>
          </p:grpSpPr>
          <p:grpSp>
            <p:nvGrpSpPr>
              <p:cNvPr id="47" name="Group 46"/>
              <p:cNvGrpSpPr/>
              <p:nvPr/>
            </p:nvGrpSpPr>
            <p:grpSpPr>
              <a:xfrm>
                <a:off x="4539228" y="103852"/>
                <a:ext cx="6149694" cy="1013727"/>
                <a:chOff x="4539228" y="103852"/>
                <a:chExt cx="6149694" cy="1013727"/>
              </a:xfrm>
            </p:grpSpPr>
            <p:sp>
              <p:nvSpPr>
                <p:cNvPr id="49" name="TextBox 48"/>
                <p:cNvSpPr txBox="1"/>
                <p:nvPr/>
              </p:nvSpPr>
              <p:spPr>
                <a:xfrm>
                  <a:off x="4539228" y="103852"/>
                  <a:ext cx="614969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</a:p>
              </p:txBody>
            </p:sp>
            <p:sp>
              <p:nvSpPr>
                <p:cNvPr id="50" name="TextBox 49"/>
                <p:cNvSpPr txBox="1"/>
                <p:nvPr/>
              </p:nvSpPr>
              <p:spPr>
                <a:xfrm>
                  <a:off x="6486305" y="594359"/>
                  <a:ext cx="226174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</a:p>
              </p:txBody>
            </p:sp>
          </p:grpSp>
          <p:cxnSp>
            <p:nvCxnSpPr>
              <p:cNvPr id="48" name="Straight Connector 47"/>
              <p:cNvCxnSpPr/>
              <p:nvPr/>
            </p:nvCxnSpPr>
            <p:spPr>
              <a:xfrm>
                <a:off x="6676405" y="1082039"/>
                <a:ext cx="188784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6" name="Text Box 14"/>
            <p:cNvSpPr txBox="1">
              <a:spLocks noChangeArrowheads="1"/>
            </p:cNvSpPr>
            <p:nvPr/>
          </p:nvSpPr>
          <p:spPr bwMode="auto">
            <a:xfrm>
              <a:off x="4785519" y="1066800"/>
              <a:ext cx="6019799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dirty="0" err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Bài</a:t>
              </a:r>
              <a:r>
                <a:rPr lang="en-US" sz="2800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 8: CÙNG VUI CHƠI</a:t>
              </a:r>
            </a:p>
          </p:txBody>
        </p:sp>
      </p:grpSp>
      <p:sp>
        <p:nvSpPr>
          <p:cNvPr id="51" name="Rectangle 50"/>
          <p:cNvSpPr/>
          <p:nvPr/>
        </p:nvSpPr>
        <p:spPr>
          <a:xfrm>
            <a:off x="137319" y="5401878"/>
            <a:ext cx="6019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Quả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cầu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giấy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xanh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xanh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</a:p>
          <a:p>
            <a:pPr eaLnBrk="1" hangingPunct="1"/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Qua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chân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tôi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, 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chân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anh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</a:p>
          <a:p>
            <a:pPr eaLnBrk="1" hangingPunct="1"/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Bay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lên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rồi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lộn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xuống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</a:p>
          <a:p>
            <a:pPr eaLnBrk="1" hangingPunct="1"/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Đi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từng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vòng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quanh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quanh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//</a:t>
            </a:r>
            <a:endParaRPr lang="vi-VN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19043" y="2864912"/>
            <a:ext cx="492367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ắm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ắng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khắp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bay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ộn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 flipH="1">
            <a:off x="5014119" y="5573712"/>
            <a:ext cx="125413" cy="3698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2907506" y="6096000"/>
            <a:ext cx="125413" cy="3698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4937919" y="6107112"/>
            <a:ext cx="125413" cy="3698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1764506" y="6640512"/>
            <a:ext cx="125413" cy="3698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633119" y="6716712"/>
            <a:ext cx="125413" cy="3698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9154899" y="2819400"/>
            <a:ext cx="330083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NỘI DUNG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6418600" y="3657600"/>
            <a:ext cx="8773438" cy="4563537"/>
            <a:chOff x="6418600" y="4495869"/>
            <a:chExt cx="8773438" cy="4563537"/>
          </a:xfrm>
        </p:grpSpPr>
        <p:pic>
          <p:nvPicPr>
            <p:cNvPr id="36" name="Picture 16" descr="Frame Border Transparent PNG Gold Image​ | Gallery Yopriceville -  High-Quality Images and Transparent… | Clip art frames borders, Frame  border design, Frame clipart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8523550" y="2390919"/>
              <a:ext cx="4563537" cy="87734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7" name="Rectangle 36"/>
            <p:cNvSpPr/>
            <p:nvPr/>
          </p:nvSpPr>
          <p:spPr>
            <a:xfrm>
              <a:off x="7183114" y="5638869"/>
              <a:ext cx="7356005" cy="255454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defRPr/>
              </a:pPr>
              <a:r>
                <a:rPr lang="vi-VN" sz="4000" b="1" noProof="1">
                  <a:solidFill>
                    <a:srgbClr val="1608C8"/>
                  </a:solidFill>
                  <a:latin typeface="Times New Roman" pitchFamily="18" charset="0"/>
                  <a:cs typeface="Times New Roman" pitchFamily="18" charset="0"/>
                </a:rPr>
                <a:t>Bài thơ khuyên học sinh chăm chơi thể thao, chăm vận động trong giờ ra chơi để có sức khỏe, để vui hơn và học tập tốt hơn.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9426326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4617134" y="42893"/>
            <a:ext cx="6255239" cy="1599885"/>
            <a:chOff x="4617134" y="42893"/>
            <a:chExt cx="6255239" cy="1599885"/>
          </a:xfrm>
        </p:grpSpPr>
        <p:grpSp>
          <p:nvGrpSpPr>
            <p:cNvPr id="44" name="Group 43"/>
            <p:cNvGrpSpPr/>
            <p:nvPr/>
          </p:nvGrpSpPr>
          <p:grpSpPr>
            <a:xfrm>
              <a:off x="4617134" y="42893"/>
              <a:ext cx="6255239" cy="1013727"/>
              <a:chOff x="4539228" y="103852"/>
              <a:chExt cx="6149694" cy="1013727"/>
            </a:xfrm>
          </p:grpSpPr>
          <p:grpSp>
            <p:nvGrpSpPr>
              <p:cNvPr id="47" name="Group 46"/>
              <p:cNvGrpSpPr/>
              <p:nvPr/>
            </p:nvGrpSpPr>
            <p:grpSpPr>
              <a:xfrm>
                <a:off x="4539228" y="103852"/>
                <a:ext cx="6149694" cy="1013727"/>
                <a:chOff x="4539228" y="103852"/>
                <a:chExt cx="6149694" cy="1013727"/>
              </a:xfrm>
            </p:grpSpPr>
            <p:sp>
              <p:nvSpPr>
                <p:cNvPr id="49" name="TextBox 48"/>
                <p:cNvSpPr txBox="1"/>
                <p:nvPr/>
              </p:nvSpPr>
              <p:spPr>
                <a:xfrm>
                  <a:off x="4539228" y="103852"/>
                  <a:ext cx="614969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</a:p>
              </p:txBody>
            </p:sp>
            <p:sp>
              <p:nvSpPr>
                <p:cNvPr id="50" name="TextBox 49"/>
                <p:cNvSpPr txBox="1"/>
                <p:nvPr/>
              </p:nvSpPr>
              <p:spPr>
                <a:xfrm>
                  <a:off x="6486305" y="594359"/>
                  <a:ext cx="226174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</a:p>
              </p:txBody>
            </p:sp>
          </p:grpSp>
          <p:cxnSp>
            <p:nvCxnSpPr>
              <p:cNvPr id="48" name="Straight Connector 47"/>
              <p:cNvCxnSpPr/>
              <p:nvPr/>
            </p:nvCxnSpPr>
            <p:spPr>
              <a:xfrm>
                <a:off x="6676405" y="1082039"/>
                <a:ext cx="188784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6" name="Text Box 14"/>
            <p:cNvSpPr txBox="1">
              <a:spLocks noChangeArrowheads="1"/>
            </p:cNvSpPr>
            <p:nvPr/>
          </p:nvSpPr>
          <p:spPr bwMode="auto">
            <a:xfrm>
              <a:off x="4785519" y="1066800"/>
              <a:ext cx="6019799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dirty="0" err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Bài</a:t>
              </a:r>
              <a:r>
                <a:rPr lang="en-US" sz="2800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 8: CÙNG VUI CHƠI</a:t>
              </a:r>
            </a:p>
          </p:txBody>
        </p:sp>
      </p:grpSp>
      <p:sp>
        <p:nvSpPr>
          <p:cNvPr id="3" name="AutoShape 2" descr="Khung viền PowerPoint đẹp - Phụ Kiện MacBook Chính Hã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Khung viền PowerPoint đẹp - Phụ Kiện MacBook Chính Hã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Khung viền đẹp PowerPoint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8" descr="Khung viền đẹp PowerPoint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10" descr="Khung viền đẹp PowerPoint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3" name="Group 32"/>
          <p:cNvGrpSpPr/>
          <p:nvPr/>
        </p:nvGrpSpPr>
        <p:grpSpPr>
          <a:xfrm>
            <a:off x="1356520" y="1600200"/>
            <a:ext cx="3429000" cy="707886"/>
            <a:chOff x="1508919" y="1888664"/>
            <a:chExt cx="3120775" cy="1186207"/>
          </a:xfrm>
        </p:grpSpPr>
        <p:sp>
          <p:nvSpPr>
            <p:cNvPr id="34" name="Rectangle 33"/>
            <p:cNvSpPr/>
            <p:nvPr/>
          </p:nvSpPr>
          <p:spPr>
            <a:xfrm>
              <a:off x="1508919" y="1888664"/>
              <a:ext cx="3120775" cy="11862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40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4. Luyện tập.</a:t>
              </a:r>
            </a:p>
          </p:txBody>
        </p:sp>
        <p:cxnSp>
          <p:nvCxnSpPr>
            <p:cNvPr id="35" name="Straight Connector 34"/>
            <p:cNvCxnSpPr/>
            <p:nvPr/>
          </p:nvCxnSpPr>
          <p:spPr>
            <a:xfrm>
              <a:off x="1646078" y="3017498"/>
              <a:ext cx="2428811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1298575" y="2316480"/>
            <a:ext cx="1583134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arenR"/>
            </a:pP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thao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a,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cờ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…</a:t>
            </a:r>
          </a:p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b,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lông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…</a:t>
            </a:r>
          </a:p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c,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Đấu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đấu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võ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…</a:t>
            </a:r>
          </a:p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d,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Đua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đua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thuyền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231333"/>
              </p:ext>
            </p:extLst>
          </p:nvPr>
        </p:nvGraphicFramePr>
        <p:xfrm>
          <a:off x="1889919" y="5105400"/>
          <a:ext cx="12496800" cy="359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4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14368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Chơi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14368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Đánh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14368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Đấu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14368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Đua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1" name="Rounded Rectangle 50"/>
          <p:cNvSpPr/>
          <p:nvPr/>
        </p:nvSpPr>
        <p:spPr>
          <a:xfrm>
            <a:off x="1927172" y="5832025"/>
            <a:ext cx="2858347" cy="533400"/>
          </a:xfrm>
          <a:prstGeom prst="roundRect">
            <a:avLst/>
          </a:prstGeom>
          <a:solidFill>
            <a:srgbClr val="C5F3F3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bóng</a:t>
            </a:r>
            <a:endParaRPr lang="en-US" sz="32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1889919" y="6553200"/>
            <a:ext cx="2895600" cy="533400"/>
          </a:xfrm>
          <a:prstGeom prst="roundRect">
            <a:avLst/>
          </a:prstGeom>
          <a:solidFill>
            <a:srgbClr val="C5F3F3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endParaRPr lang="en-US" sz="32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Rounded Rectangle 57"/>
          <p:cNvSpPr/>
          <p:nvPr/>
        </p:nvSpPr>
        <p:spPr>
          <a:xfrm>
            <a:off x="1889919" y="7315200"/>
            <a:ext cx="2895600" cy="533400"/>
          </a:xfrm>
          <a:prstGeom prst="roundRect">
            <a:avLst/>
          </a:prstGeom>
          <a:solidFill>
            <a:srgbClr val="C5F3F3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chuyền</a:t>
            </a:r>
            <a:endParaRPr lang="en-US" sz="32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Rounded Rectangle 58"/>
          <p:cNvSpPr/>
          <p:nvPr/>
        </p:nvSpPr>
        <p:spPr>
          <a:xfrm>
            <a:off x="5127572" y="5832025"/>
            <a:ext cx="3163147" cy="533400"/>
          </a:xfrm>
          <a:prstGeom prst="roundRect">
            <a:avLst/>
          </a:prstGeom>
          <a:solidFill>
            <a:srgbClr val="C5F3F3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bàn</a:t>
            </a:r>
            <a:endParaRPr lang="en-US" sz="32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5166519" y="6629400"/>
            <a:ext cx="3163147" cy="533400"/>
          </a:xfrm>
          <a:prstGeom prst="roundRect">
            <a:avLst/>
          </a:prstGeom>
          <a:solidFill>
            <a:srgbClr val="C5F3F3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cờ</a:t>
            </a:r>
            <a:endParaRPr lang="en-US" sz="32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Rounded Rectangle 60"/>
          <p:cNvSpPr/>
          <p:nvPr/>
        </p:nvSpPr>
        <p:spPr>
          <a:xfrm>
            <a:off x="5166519" y="7391400"/>
            <a:ext cx="3163147" cy="533400"/>
          </a:xfrm>
          <a:prstGeom prst="roundRect">
            <a:avLst/>
          </a:prstGeom>
          <a:solidFill>
            <a:srgbClr val="C5F3F3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khăng</a:t>
            </a:r>
            <a:endParaRPr lang="en-US" sz="32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Rounded Rectangle 61"/>
          <p:cNvSpPr/>
          <p:nvPr/>
        </p:nvSpPr>
        <p:spPr>
          <a:xfrm>
            <a:off x="8708972" y="5867400"/>
            <a:ext cx="2858347" cy="533400"/>
          </a:xfrm>
          <a:prstGeom prst="roundRect">
            <a:avLst/>
          </a:prstGeom>
          <a:solidFill>
            <a:srgbClr val="C5F3F3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đấu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kiếm</a:t>
            </a:r>
            <a:endParaRPr lang="en-US" sz="32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Rounded Rectangle 62"/>
          <p:cNvSpPr/>
          <p:nvPr/>
        </p:nvSpPr>
        <p:spPr>
          <a:xfrm>
            <a:off x="8747919" y="6705600"/>
            <a:ext cx="2858347" cy="533400"/>
          </a:xfrm>
          <a:prstGeom prst="roundRect">
            <a:avLst/>
          </a:prstGeom>
          <a:solidFill>
            <a:srgbClr val="C5F3F3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đấu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endParaRPr lang="en-US" sz="32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Rounded Rectangle 64"/>
          <p:cNvSpPr/>
          <p:nvPr/>
        </p:nvSpPr>
        <p:spPr>
          <a:xfrm>
            <a:off x="11795920" y="5867400"/>
            <a:ext cx="2514600" cy="533400"/>
          </a:xfrm>
          <a:prstGeom prst="roundRect">
            <a:avLst/>
          </a:prstGeom>
          <a:solidFill>
            <a:srgbClr val="C5F3F3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đua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đạp</a:t>
            </a:r>
            <a:endParaRPr lang="en-US" sz="32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Rounded Rectangle 65"/>
          <p:cNvSpPr/>
          <p:nvPr/>
        </p:nvSpPr>
        <p:spPr>
          <a:xfrm>
            <a:off x="11795920" y="6705600"/>
            <a:ext cx="2514600" cy="533400"/>
          </a:xfrm>
          <a:prstGeom prst="roundRect">
            <a:avLst/>
          </a:prstGeom>
          <a:solidFill>
            <a:srgbClr val="C5F3F3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đua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ngựa</a:t>
            </a:r>
            <a:endParaRPr lang="en-US" sz="32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Rounded Rectangle 66"/>
          <p:cNvSpPr/>
          <p:nvPr/>
        </p:nvSpPr>
        <p:spPr>
          <a:xfrm>
            <a:off x="11795919" y="7391400"/>
            <a:ext cx="2514601" cy="533400"/>
          </a:xfrm>
          <a:prstGeom prst="roundRect">
            <a:avLst/>
          </a:prstGeom>
          <a:solidFill>
            <a:srgbClr val="C5F3F3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đua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tô</a:t>
            </a:r>
            <a:endParaRPr lang="en-US" sz="32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0784826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51" grpId="0" animBg="1"/>
      <p:bldP spid="52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5" grpId="0" animBg="1"/>
      <p:bldP spid="66" grpId="0" animBg="1"/>
      <p:bldP spid="6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3,1047787239,C:\Users\Tailieu\Documents\Bai giang duong truong son_pptx\Media.ppcx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9969</TotalTime>
  <Words>860</Words>
  <Application>Microsoft Office PowerPoint</Application>
  <PresentationFormat>Custom</PresentationFormat>
  <Paragraphs>146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Ha</cp:lastModifiedBy>
  <cp:revision>1119</cp:revision>
  <dcterms:created xsi:type="dcterms:W3CDTF">2008-09-09T22:52:10Z</dcterms:created>
  <dcterms:modified xsi:type="dcterms:W3CDTF">2022-08-25T12:53:39Z</dcterms:modified>
</cp:coreProperties>
</file>