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627B2C-22A3-4534-97F3-DDD56AC2D8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3A02117-05FF-4B8A-86D5-F4F5AA317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F1815D-0B81-4784-8306-728AFA5C3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F427-4D3E-4F27-9823-B39804C6EFC5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DED1562-DFFB-4583-B066-49D93CDF6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7546814-2825-4022-828D-794E9A2E1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64D6-1489-49B0-836A-D90CC809C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01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9F7148-4006-4F9F-A1C2-3F80E56CB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958D839-0672-46FE-BAC5-131F4BC14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4F54B4-417E-4591-8FED-B2E657E49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F427-4D3E-4F27-9823-B39804C6EFC5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9CDF80-4194-4C88-9BF8-61E29B1C4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EFDDB7-D33B-4AC5-B89F-B81F83437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64D6-1489-49B0-836A-D90CC809C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956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A9B1A65-9F0E-429E-A0EA-B34FB4FD05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252A1EA-D079-4F0C-9545-D6859E6192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F9B7A3F-C99F-4C30-965E-763305C2B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F427-4D3E-4F27-9823-B39804C6EFC5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C90BBC8-D0B3-4452-BD6D-D9347FE04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CA1BA2D-E34E-4BED-BC0E-5DE7A654C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64D6-1489-49B0-836A-D90CC809C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00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010806-BFB9-488A-AA29-C88119199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2F2272-693E-4E91-9805-C21FA2447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CDECBBC-34C6-411E-A3E6-20BCBDE92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F427-4D3E-4F27-9823-B39804C6EFC5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769296-E09C-4DBD-92FB-637606839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F85F4E7-60CE-47AE-AB4B-35AD46434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64D6-1489-49B0-836A-D90CC809C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06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2E808A-A4ED-445F-A496-F57EF416F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7ADAD98-C4D5-484A-B1DD-EAE75A1327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B04FF60-CED4-4BDC-9930-ED899957F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F427-4D3E-4F27-9823-B39804C6EFC5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217B757-7D41-47BA-A06C-0B6A43C57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AB5547C-8BEB-47CB-8BD9-C329E63F3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64D6-1489-49B0-836A-D90CC809C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36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51346B-8DA4-4C36-8F80-617D0436F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A2823F-91D1-4873-B445-6178E235A9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C28A33D-918C-4F8D-B837-1DCC455FA3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6A90615-C137-4B1B-83E0-6094DA8DF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F427-4D3E-4F27-9823-B39804C6EFC5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D4DC483-4F7D-4B7D-AB9C-4F0505FB2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708F859-AFCF-4FBD-9D63-BE5FBC20D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64D6-1489-49B0-836A-D90CC809C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457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A2CF7F-E37C-42BB-97FD-90557E5F0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C72867A-68C5-4FB3-BF4B-385891D65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4ADA76D-45DA-469C-80AD-1B23F7C90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BFDA1BA-D021-403F-87FE-DAA8AE565C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279F274-0374-43A8-B198-3A975DC3C2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C815909-D7D0-4377-A2EC-1518787F5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F427-4D3E-4F27-9823-B39804C6EFC5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F43C41B-0E05-4FA3-8148-3E41177F3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9CF49B5-AE9E-451F-8524-420691595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64D6-1489-49B0-836A-D90CC809C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346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21F5B2-A8BB-40BF-BE46-260BCEBF3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5D1991C-CBE7-4E76-A2F6-5BFECB8E0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F427-4D3E-4F27-9823-B39804C6EFC5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3B4218F-5B0F-40F8-AFAD-4B6F22F2F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235A91A-5CE4-496F-9F6D-FA72B2B3E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64D6-1489-49B0-836A-D90CC809C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76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B2B378A-84B9-451F-91A9-605D63575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F427-4D3E-4F27-9823-B39804C6EFC5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EA2DD29-EC49-44A7-BF0C-D7EE64E01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C209D8A-263C-4913-A72D-865485DBA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64D6-1489-49B0-836A-D90CC809C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030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7E52A1-2571-42F3-AE1A-82D440E10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ECB5BD-EF70-49B6-919F-73D47C3E2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B53F967-716F-46EF-BC12-B8F5251591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4659F1B-0C8F-4709-BC0A-1527C564D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F427-4D3E-4F27-9823-B39804C6EFC5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2423CCC-51AD-4597-8F2D-2E99DF31C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6495B38-5203-48AD-960E-E0164A150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64D6-1489-49B0-836A-D90CC809C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32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BBEA4B-93E7-47E2-BFFE-A4B867D82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EA1AD33-8F59-4CD0-99F7-C810B47F19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0E25142-4D10-4DFA-B548-967C4D41EA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96ED7CA-E4E6-4B05-BBBE-1D8B5429D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F427-4D3E-4F27-9823-B39804C6EFC5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0229A09-82A9-47F5-8711-FFBE0EC75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AD8A3D4-70D2-4289-AF13-DCBE5F922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64D6-1489-49B0-836A-D90CC809C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7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2684009-B169-4923-A7C2-35866F12F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B11AC47-0AEF-496C-8289-1E9EEA592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8D1AC82-32D7-4544-958C-1C4691C2AE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BF427-4D3E-4F27-9823-B39804C6EFC5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803396B-DF5B-4694-832C-EB2023D5F7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77266DA-1BF6-4C10-8E01-51F67F40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464D6-1489-49B0-836A-D90CC809C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203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3B007C-5CBE-4600-ABDA-FE650E317B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ÔN TẬP VĂN BẢN:NHỮNG NGÔI SAO XA XÔI ( TIẾP)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5481A23-CACB-4212-93D1-DE80F3E62F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LÊ MINH KHUÊ</a:t>
            </a:r>
          </a:p>
        </p:txBody>
      </p:sp>
    </p:spTree>
    <p:extLst>
      <p:ext uri="{BB962C8B-B14F-4D97-AF65-F5344CB8AC3E}">
        <p14:creationId xmlns:p14="http://schemas.microsoft.com/office/powerpoint/2010/main" val="290157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00BBDC-37E8-4922-B55B-F70C7958F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553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dung:(1.5đ)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Đây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nghị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luận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xã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hội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mở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3C38A80-876A-4296-BE11-D2A85BCAB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5948"/>
            <a:ext cx="10515600" cy="4971015"/>
          </a:xfrm>
        </p:spPr>
        <p:txBody>
          <a:bodyPr>
            <a:normAutofit fontScale="77500" lnSpcReduction="20000"/>
          </a:bodyPr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Khẳng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 Khi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gặp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khó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khăn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thử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thách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rất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thần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ý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chí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lực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.(0,25)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thần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ý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chí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lực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thái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niềm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cuộc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tốt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đẹp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dũng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lực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phi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thường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vượt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qua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mọi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khó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khăn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thử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thách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…(0,25đ)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Lí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tại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thần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ý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chí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lực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(0,5đ)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+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cuộc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rất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nan,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thử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thách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thần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ý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chí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lực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rất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trọng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giúp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niềm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vượt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qua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mọi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khó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khăn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gần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+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ngược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+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chứng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Liên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…(0,5)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Lưu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ý: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Hướng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chấm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dung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mang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hướng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Khi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chấm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tôn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trọng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suy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nghĩ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chân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Khuyến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khích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liên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tế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556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28788"/>
            <a:ext cx="11668259" cy="6542467"/>
          </a:xfrm>
        </p:spPr>
        <p:txBody>
          <a:bodyPr>
            <a:normAutofit/>
          </a:bodyPr>
          <a:lstStyle/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r-FR" sz="2000" b="1" dirty="0">
                <a:latin typeface="Times New Roman"/>
                <a:ea typeface="Times New Roman"/>
              </a:rPr>
              <a:t>ĐỀ </a:t>
            </a:r>
            <a:r>
              <a:rPr lang="fr-FR" sz="2000" b="1" dirty="0" smtClean="0">
                <a:latin typeface="Times New Roman"/>
                <a:ea typeface="Times New Roman"/>
              </a:rPr>
              <a:t>55</a:t>
            </a:r>
            <a:r>
              <a:rPr lang="fr-FR" sz="2000" b="1" dirty="0" smtClean="0">
                <a:latin typeface="Times New Roman"/>
                <a:ea typeface="Times New Roman"/>
              </a:rPr>
              <a:t> </a:t>
            </a:r>
            <a:r>
              <a:rPr lang="fr-FR" sz="2000" b="1" dirty="0">
                <a:latin typeface="Times New Roman"/>
                <a:ea typeface="Times New Roman"/>
              </a:rPr>
              <a:t>(sgkT-115-116):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Dưới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đây</a:t>
            </a:r>
            <a:r>
              <a:rPr lang="fr-FR" sz="2000" dirty="0">
                <a:latin typeface="Times New Roman"/>
                <a:ea typeface="Times New Roman"/>
              </a:rPr>
              <a:t> là </a:t>
            </a:r>
            <a:r>
              <a:rPr lang="fr-FR" sz="2000" dirty="0" err="1">
                <a:latin typeface="Times New Roman"/>
                <a:ea typeface="Times New Roman"/>
              </a:rPr>
              <a:t>trích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đoạn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trong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truyện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ngắn</a:t>
            </a:r>
            <a:r>
              <a:rPr lang="fr-FR" sz="2000" dirty="0">
                <a:latin typeface="Times New Roman"/>
                <a:ea typeface="Times New Roman"/>
              </a:rPr>
              <a:t> </a:t>
            </a:r>
            <a:r>
              <a:rPr lang="fr-FR" sz="2000" i="1" dirty="0" err="1">
                <a:latin typeface="Times New Roman"/>
                <a:ea typeface="Times New Roman"/>
              </a:rPr>
              <a:t>Những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ngôi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sao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xa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xôi</a:t>
            </a:r>
            <a:r>
              <a:rPr lang="fr-FR" sz="2000" dirty="0">
                <a:latin typeface="Times New Roman"/>
                <a:ea typeface="Times New Roman"/>
              </a:rPr>
              <a:t> (</a:t>
            </a:r>
            <a:r>
              <a:rPr lang="fr-FR" sz="2000" dirty="0" err="1">
                <a:latin typeface="Times New Roman"/>
                <a:ea typeface="Times New Roman"/>
              </a:rPr>
              <a:t>Lê</a:t>
            </a:r>
            <a:r>
              <a:rPr lang="fr-FR" sz="2000" dirty="0">
                <a:latin typeface="Times New Roman"/>
                <a:ea typeface="Times New Roman"/>
              </a:rPr>
              <a:t> Minh </a:t>
            </a:r>
            <a:r>
              <a:rPr lang="fr-FR" sz="2000" dirty="0" err="1">
                <a:latin typeface="Times New Roman"/>
                <a:ea typeface="Times New Roman"/>
              </a:rPr>
              <a:t>Khuê</a:t>
            </a:r>
            <a:r>
              <a:rPr lang="fr-FR" sz="2000" dirty="0">
                <a:latin typeface="Times New Roman"/>
                <a:ea typeface="Times New Roman"/>
              </a:rPr>
              <a:t>):</a:t>
            </a:r>
            <a:endParaRPr lang="en-US" sz="2000" dirty="0">
              <a:latin typeface="Times New Roman"/>
              <a:ea typeface="Times New Roman"/>
            </a:endParaRPr>
          </a:p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r-FR" sz="2000" i="1" dirty="0" smtClean="0">
                <a:latin typeface="Times New Roman"/>
                <a:ea typeface="Times New Roman"/>
              </a:rPr>
              <a:t>    « </a:t>
            </a:r>
            <a:r>
              <a:rPr lang="fr-FR" sz="2000" i="1" dirty="0" err="1" smtClean="0">
                <a:latin typeface="Times New Roman"/>
                <a:ea typeface="Times New Roman"/>
              </a:rPr>
              <a:t>Những</a:t>
            </a:r>
            <a:r>
              <a:rPr lang="fr-FR" sz="2000" i="1" dirty="0" smtClean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cái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xảy</a:t>
            </a:r>
            <a:r>
              <a:rPr lang="fr-FR" sz="2000" i="1" dirty="0">
                <a:latin typeface="Times New Roman"/>
                <a:ea typeface="Times New Roman"/>
              </a:rPr>
              <a:t> ra </a:t>
            </a:r>
            <a:r>
              <a:rPr lang="fr-FR" sz="2000" i="1" dirty="0" err="1">
                <a:latin typeface="Times New Roman"/>
                <a:ea typeface="Times New Roman"/>
              </a:rPr>
              <a:t>hàng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ngày</a:t>
            </a:r>
            <a:r>
              <a:rPr lang="fr-FR" sz="2000" i="1" dirty="0">
                <a:latin typeface="Times New Roman"/>
                <a:ea typeface="Times New Roman"/>
              </a:rPr>
              <a:t>: </a:t>
            </a:r>
            <a:r>
              <a:rPr lang="fr-FR" sz="2000" i="1" dirty="0" err="1">
                <a:latin typeface="Times New Roman"/>
                <a:ea typeface="Times New Roman"/>
              </a:rPr>
              <a:t>máy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bay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rít</a:t>
            </a:r>
            <a:r>
              <a:rPr lang="fr-FR" sz="2000" i="1" dirty="0">
                <a:latin typeface="Times New Roman"/>
                <a:ea typeface="Times New Roman"/>
              </a:rPr>
              <a:t>, </a:t>
            </a:r>
            <a:r>
              <a:rPr lang="fr-FR" sz="2000" i="1" dirty="0" err="1">
                <a:latin typeface="Times New Roman"/>
                <a:ea typeface="Times New Roman"/>
              </a:rPr>
              <a:t>bom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nổ</a:t>
            </a:r>
            <a:r>
              <a:rPr lang="fr-FR" sz="2000" i="1" dirty="0">
                <a:latin typeface="Times New Roman"/>
                <a:ea typeface="Times New Roman"/>
              </a:rPr>
              <a:t>. </a:t>
            </a:r>
            <a:r>
              <a:rPr lang="fr-FR" sz="2000" i="1" dirty="0" err="1">
                <a:latin typeface="Times New Roman"/>
                <a:ea typeface="Times New Roman"/>
              </a:rPr>
              <a:t>Nổ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trên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cao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điểm</a:t>
            </a:r>
            <a:r>
              <a:rPr lang="fr-FR" sz="2000" i="1" dirty="0">
                <a:latin typeface="Times New Roman"/>
                <a:ea typeface="Times New Roman"/>
              </a:rPr>
              <a:t>, </a:t>
            </a:r>
            <a:r>
              <a:rPr lang="fr-FR" sz="2000" i="1" dirty="0" err="1">
                <a:latin typeface="Times New Roman"/>
                <a:ea typeface="Times New Roman"/>
              </a:rPr>
              <a:t>cách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cái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hang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này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khoảng</a:t>
            </a:r>
            <a:r>
              <a:rPr lang="fr-FR" sz="2000" i="1" dirty="0">
                <a:latin typeface="Times New Roman"/>
                <a:ea typeface="Times New Roman"/>
              </a:rPr>
              <a:t> 300 </a:t>
            </a:r>
            <a:r>
              <a:rPr lang="fr-FR" sz="2000" i="1" dirty="0" err="1">
                <a:latin typeface="Times New Roman"/>
                <a:ea typeface="Times New Roman"/>
              </a:rPr>
              <a:t>mét</a:t>
            </a:r>
            <a:r>
              <a:rPr lang="fr-FR" sz="2000" i="1" dirty="0">
                <a:latin typeface="Times New Roman"/>
                <a:ea typeface="Times New Roman"/>
              </a:rPr>
              <a:t>. </a:t>
            </a:r>
            <a:r>
              <a:rPr lang="fr-FR" sz="2000" i="1" dirty="0" err="1">
                <a:latin typeface="Times New Roman"/>
                <a:ea typeface="Times New Roman"/>
              </a:rPr>
              <a:t>Đất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dưới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chân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chúng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tôi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rung</a:t>
            </a:r>
            <a:r>
              <a:rPr lang="fr-FR" sz="2000" i="1" dirty="0">
                <a:latin typeface="Times New Roman"/>
                <a:ea typeface="Times New Roman"/>
              </a:rPr>
              <a:t>. </a:t>
            </a:r>
            <a:r>
              <a:rPr lang="fr-FR" sz="2000" i="1" dirty="0" err="1">
                <a:latin typeface="Times New Roman"/>
                <a:ea typeface="Times New Roman"/>
              </a:rPr>
              <a:t>Mấy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cái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khăn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mặt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mắc</a:t>
            </a:r>
            <a:r>
              <a:rPr lang="fr-FR" sz="2000" i="1" dirty="0">
                <a:latin typeface="Times New Roman"/>
                <a:ea typeface="Times New Roman"/>
              </a:rPr>
              <a:t> ở </a:t>
            </a:r>
            <a:r>
              <a:rPr lang="fr-FR" sz="2000" i="1" dirty="0" err="1">
                <a:latin typeface="Times New Roman"/>
                <a:ea typeface="Times New Roman"/>
              </a:rPr>
              <a:t>dây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cũng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rung</a:t>
            </a:r>
            <a:r>
              <a:rPr lang="fr-FR" sz="2000" i="1" dirty="0">
                <a:latin typeface="Times New Roman"/>
                <a:ea typeface="Times New Roman"/>
              </a:rPr>
              <a:t>. </a:t>
            </a:r>
            <a:r>
              <a:rPr lang="fr-FR" sz="2000" i="1" dirty="0" err="1">
                <a:latin typeface="Times New Roman"/>
                <a:ea typeface="Times New Roman"/>
              </a:rPr>
              <a:t>Tất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cả</a:t>
            </a:r>
            <a:r>
              <a:rPr lang="fr-FR" sz="2000" i="1" dirty="0">
                <a:latin typeface="Times New Roman"/>
                <a:ea typeface="Times New Roman"/>
              </a:rPr>
              <a:t>, </a:t>
            </a:r>
            <a:r>
              <a:rPr lang="fr-FR" sz="2000" i="1" dirty="0" err="1">
                <a:latin typeface="Times New Roman"/>
                <a:ea typeface="Times New Roman"/>
              </a:rPr>
              <a:t>cứ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như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lên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cơn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sốt</a:t>
            </a:r>
            <a:r>
              <a:rPr lang="fr-FR" sz="2000" i="1" dirty="0">
                <a:latin typeface="Times New Roman"/>
                <a:ea typeface="Times New Roman"/>
              </a:rPr>
              <a:t>. </a:t>
            </a:r>
            <a:r>
              <a:rPr lang="fr-FR" sz="2000" i="1" dirty="0" err="1">
                <a:latin typeface="Times New Roman"/>
                <a:ea typeface="Times New Roman"/>
              </a:rPr>
              <a:t>Khói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lên</a:t>
            </a:r>
            <a:r>
              <a:rPr lang="fr-FR" sz="2000" i="1" dirty="0">
                <a:latin typeface="Times New Roman"/>
                <a:ea typeface="Times New Roman"/>
              </a:rPr>
              <a:t>, </a:t>
            </a:r>
            <a:r>
              <a:rPr lang="fr-FR" sz="2000" i="1" dirty="0" err="1">
                <a:latin typeface="Times New Roman"/>
                <a:ea typeface="Times New Roman"/>
              </a:rPr>
              <a:t>và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cửa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hang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bị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che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lấp</a:t>
            </a:r>
            <a:r>
              <a:rPr lang="fr-FR" sz="2000" i="1" dirty="0">
                <a:latin typeface="Times New Roman"/>
                <a:ea typeface="Times New Roman"/>
              </a:rPr>
              <a:t>. </a:t>
            </a:r>
            <a:r>
              <a:rPr lang="fr-FR" sz="2000" i="1" dirty="0" err="1">
                <a:latin typeface="Times New Roman"/>
                <a:ea typeface="Times New Roman"/>
              </a:rPr>
              <a:t>Không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thấy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mây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và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bầu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trời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đâu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nữa</a:t>
            </a:r>
            <a:r>
              <a:rPr lang="fr-FR" sz="2000" i="1" dirty="0">
                <a:latin typeface="Times New Roman"/>
                <a:ea typeface="Times New Roman"/>
              </a:rPr>
              <a:t>.</a:t>
            </a:r>
            <a:endParaRPr lang="en-US" sz="2000" dirty="0">
              <a:latin typeface="Times New Roman"/>
              <a:ea typeface="Times New Roman"/>
            </a:endParaRPr>
          </a:p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r-FR" sz="2000" i="1" dirty="0" smtClean="0">
                <a:latin typeface="Times New Roman"/>
                <a:ea typeface="Times New Roman"/>
              </a:rPr>
              <a:t>     </a:t>
            </a:r>
            <a:r>
              <a:rPr lang="fr-FR" sz="2000" i="1" dirty="0" err="1" smtClean="0">
                <a:latin typeface="Times New Roman"/>
                <a:ea typeface="Times New Roman"/>
              </a:rPr>
              <a:t>Chị</a:t>
            </a:r>
            <a:r>
              <a:rPr lang="fr-FR" sz="2000" i="1" dirty="0" smtClean="0">
                <a:latin typeface="Times New Roman"/>
                <a:ea typeface="Times New Roman"/>
              </a:rPr>
              <a:t> </a:t>
            </a:r>
            <a:r>
              <a:rPr lang="fr-FR" sz="2000" i="1" dirty="0">
                <a:latin typeface="Times New Roman"/>
                <a:ea typeface="Times New Roman"/>
              </a:rPr>
              <a:t>Thao </a:t>
            </a:r>
            <a:r>
              <a:rPr lang="fr-FR" sz="2000" i="1" dirty="0" err="1">
                <a:latin typeface="Times New Roman"/>
                <a:ea typeface="Times New Roman"/>
              </a:rPr>
              <a:t>cầm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cái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thước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trên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tay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tôi</a:t>
            </a:r>
            <a:r>
              <a:rPr lang="fr-FR" sz="2000" i="1" dirty="0">
                <a:latin typeface="Times New Roman"/>
                <a:ea typeface="Times New Roman"/>
              </a:rPr>
              <a:t>, </a:t>
            </a:r>
            <a:r>
              <a:rPr lang="fr-FR" sz="2000" i="1" dirty="0" err="1">
                <a:latin typeface="Times New Roman"/>
                <a:ea typeface="Times New Roman"/>
              </a:rPr>
              <a:t>nuốt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nốt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miếng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bích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quy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ngon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lành</a:t>
            </a:r>
            <a:r>
              <a:rPr lang="fr-FR" sz="2000" i="1" dirty="0">
                <a:latin typeface="Times New Roman"/>
                <a:ea typeface="Times New Roman"/>
              </a:rPr>
              <a:t>: “</a:t>
            </a:r>
            <a:r>
              <a:rPr lang="fr-FR" sz="2000" i="1" dirty="0" err="1">
                <a:latin typeface="Times New Roman"/>
                <a:ea typeface="Times New Roman"/>
              </a:rPr>
              <a:t>Định</a:t>
            </a:r>
            <a:r>
              <a:rPr lang="fr-FR" sz="2000" i="1" dirty="0">
                <a:latin typeface="Times New Roman"/>
                <a:ea typeface="Times New Roman"/>
              </a:rPr>
              <a:t> ở </a:t>
            </a:r>
            <a:r>
              <a:rPr lang="fr-FR" sz="2000" i="1" dirty="0" err="1">
                <a:latin typeface="Times New Roman"/>
                <a:ea typeface="Times New Roman"/>
              </a:rPr>
              <a:t>nhà</a:t>
            </a:r>
            <a:r>
              <a:rPr lang="fr-FR" sz="2000" i="1" dirty="0">
                <a:latin typeface="Times New Roman"/>
                <a:ea typeface="Times New Roman"/>
              </a:rPr>
              <a:t>. </a:t>
            </a:r>
            <a:r>
              <a:rPr lang="fr-FR" sz="2000" i="1" dirty="0" err="1">
                <a:latin typeface="Times New Roman"/>
                <a:ea typeface="Times New Roman"/>
              </a:rPr>
              <a:t>Lần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này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nó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bỏ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ít</a:t>
            </a:r>
            <a:r>
              <a:rPr lang="fr-FR" sz="2000" i="1" dirty="0">
                <a:latin typeface="Times New Roman"/>
                <a:ea typeface="Times New Roman"/>
              </a:rPr>
              <a:t>, </a:t>
            </a:r>
            <a:r>
              <a:rPr lang="fr-FR" sz="2000" i="1" dirty="0" err="1">
                <a:latin typeface="Times New Roman"/>
                <a:ea typeface="Times New Roman"/>
              </a:rPr>
              <a:t>hai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đứa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đi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cũng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đủ</a:t>
            </a:r>
            <a:r>
              <a:rPr lang="fr-FR" sz="2000" i="1" dirty="0">
                <a:latin typeface="Times New Roman"/>
                <a:ea typeface="Times New Roman"/>
              </a:rPr>
              <a:t>”, </a:t>
            </a:r>
            <a:r>
              <a:rPr lang="fr-FR" sz="2000" i="1" dirty="0" err="1">
                <a:latin typeface="Times New Roman"/>
                <a:ea typeface="Times New Roman"/>
              </a:rPr>
              <a:t>rồi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kéo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tay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áo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Nho</a:t>
            </a:r>
            <a:r>
              <a:rPr lang="fr-FR" sz="2000" i="1" dirty="0">
                <a:latin typeface="Times New Roman"/>
                <a:ea typeface="Times New Roman"/>
              </a:rPr>
              <a:t>, </a:t>
            </a:r>
            <a:r>
              <a:rPr lang="fr-FR" sz="2000" i="1" dirty="0" err="1">
                <a:latin typeface="Times New Roman"/>
                <a:ea typeface="Times New Roman"/>
              </a:rPr>
              <a:t>vác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xẻng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lên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vai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và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đi</a:t>
            </a:r>
            <a:r>
              <a:rPr lang="fr-FR" sz="2000" i="1" dirty="0">
                <a:latin typeface="Times New Roman"/>
                <a:ea typeface="Times New Roman"/>
              </a:rPr>
              <a:t> ra </a:t>
            </a:r>
            <a:r>
              <a:rPr lang="fr-FR" sz="2000" i="1" dirty="0" err="1">
                <a:latin typeface="Times New Roman"/>
                <a:ea typeface="Times New Roman"/>
              </a:rPr>
              <a:t>cửa</a:t>
            </a:r>
            <a:r>
              <a:rPr lang="fr-FR" sz="2000" i="1" dirty="0">
                <a:latin typeface="Times New Roman"/>
                <a:ea typeface="Times New Roman"/>
              </a:rPr>
              <a:t>.</a:t>
            </a:r>
            <a:endParaRPr lang="en-US" sz="2000" dirty="0">
              <a:latin typeface="Times New Roman"/>
              <a:ea typeface="Times New Roman"/>
            </a:endParaRPr>
          </a:p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r-FR" sz="2000" i="1" dirty="0" smtClean="0">
                <a:latin typeface="Times New Roman"/>
                <a:ea typeface="Times New Roman"/>
              </a:rPr>
              <a:t>    </a:t>
            </a:r>
            <a:r>
              <a:rPr lang="fr-FR" sz="2000" i="1" dirty="0" err="1" smtClean="0">
                <a:latin typeface="Times New Roman"/>
                <a:ea typeface="Times New Roman"/>
              </a:rPr>
              <a:t>Tôi</a:t>
            </a:r>
            <a:r>
              <a:rPr lang="fr-FR" sz="2000" i="1" dirty="0" smtClean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không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cãi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chị</a:t>
            </a:r>
            <a:r>
              <a:rPr lang="fr-FR" sz="2000" i="1" dirty="0">
                <a:latin typeface="Times New Roman"/>
                <a:ea typeface="Times New Roman"/>
              </a:rPr>
              <a:t>. </a:t>
            </a:r>
            <a:r>
              <a:rPr lang="fr-FR" sz="2000" i="1" dirty="0" err="1">
                <a:latin typeface="Times New Roman"/>
                <a:ea typeface="Times New Roman"/>
              </a:rPr>
              <a:t>Quyền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hạn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phân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công</a:t>
            </a:r>
            <a:r>
              <a:rPr lang="fr-FR" sz="2000" i="1" dirty="0">
                <a:latin typeface="Times New Roman"/>
                <a:ea typeface="Times New Roman"/>
              </a:rPr>
              <a:t> là ở </a:t>
            </a:r>
            <a:r>
              <a:rPr lang="fr-FR" sz="2000" i="1" dirty="0" err="1">
                <a:latin typeface="Times New Roman"/>
                <a:ea typeface="Times New Roman"/>
              </a:rPr>
              <a:t>chị</a:t>
            </a:r>
            <a:r>
              <a:rPr lang="fr-FR" sz="2000" i="1" dirty="0">
                <a:latin typeface="Times New Roman"/>
                <a:ea typeface="Times New Roman"/>
              </a:rPr>
              <a:t>. </a:t>
            </a:r>
            <a:r>
              <a:rPr lang="fr-FR" sz="2000" i="1" dirty="0" err="1">
                <a:latin typeface="Times New Roman"/>
                <a:ea typeface="Times New Roman"/>
              </a:rPr>
              <a:t>Thời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gian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bắt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đầu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căng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lên</a:t>
            </a:r>
            <a:r>
              <a:rPr lang="fr-FR" sz="2000" i="1" dirty="0">
                <a:latin typeface="Times New Roman"/>
                <a:ea typeface="Times New Roman"/>
              </a:rPr>
              <a:t>. </a:t>
            </a:r>
            <a:r>
              <a:rPr lang="fr-FR" sz="2000" i="1" dirty="0" err="1">
                <a:latin typeface="Times New Roman"/>
                <a:ea typeface="Times New Roman"/>
              </a:rPr>
              <a:t>Trí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não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tôi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cũng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không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thua</a:t>
            </a:r>
            <a:r>
              <a:rPr lang="fr-FR" sz="2000" i="1" dirty="0">
                <a:latin typeface="Times New Roman"/>
                <a:ea typeface="Times New Roman"/>
              </a:rPr>
              <a:t>. </a:t>
            </a:r>
            <a:r>
              <a:rPr lang="fr-FR" sz="2000" i="1" dirty="0" err="1">
                <a:latin typeface="Times New Roman"/>
                <a:ea typeface="Times New Roman"/>
              </a:rPr>
              <a:t>Những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gì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đã</a:t>
            </a:r>
            <a:r>
              <a:rPr lang="fr-FR" sz="2000" i="1" dirty="0">
                <a:latin typeface="Times New Roman"/>
                <a:ea typeface="Times New Roman"/>
              </a:rPr>
              <a:t> qua, </a:t>
            </a:r>
            <a:r>
              <a:rPr lang="fr-FR" sz="2000" i="1" dirty="0" err="1">
                <a:latin typeface="Times New Roman"/>
                <a:ea typeface="Times New Roman"/>
              </a:rPr>
              <a:t>những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gì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sắp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tới</a:t>
            </a:r>
            <a:r>
              <a:rPr lang="fr-FR" sz="2000" i="1" dirty="0">
                <a:latin typeface="Times New Roman"/>
                <a:ea typeface="Times New Roman"/>
              </a:rPr>
              <a:t>... </a:t>
            </a:r>
            <a:r>
              <a:rPr lang="fr-FR" sz="2000" i="1" dirty="0" err="1">
                <a:latin typeface="Times New Roman"/>
                <a:ea typeface="Times New Roman"/>
              </a:rPr>
              <a:t>không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đáng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kể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nữa</a:t>
            </a:r>
            <a:r>
              <a:rPr lang="fr-FR" sz="2000" i="1" dirty="0">
                <a:latin typeface="Times New Roman"/>
                <a:ea typeface="Times New Roman"/>
              </a:rPr>
              <a:t>. </a:t>
            </a:r>
            <a:r>
              <a:rPr lang="fr-FR" sz="2000" i="1" dirty="0" err="1">
                <a:latin typeface="Times New Roman"/>
                <a:ea typeface="Times New Roman"/>
              </a:rPr>
              <a:t>Có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gì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lý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thú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đâu</a:t>
            </a:r>
            <a:r>
              <a:rPr lang="fr-FR" sz="2000" i="1" dirty="0">
                <a:latin typeface="Times New Roman"/>
                <a:ea typeface="Times New Roman"/>
              </a:rPr>
              <a:t>, </a:t>
            </a:r>
            <a:r>
              <a:rPr lang="fr-FR" sz="2000" i="1" dirty="0" err="1">
                <a:latin typeface="Times New Roman"/>
                <a:ea typeface="Times New Roman"/>
              </a:rPr>
              <a:t>nếu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các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bạn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tôi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không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quay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về</a:t>
            </a:r>
            <a:r>
              <a:rPr lang="fr-FR" sz="2000" i="1" dirty="0">
                <a:latin typeface="Times New Roman"/>
                <a:ea typeface="Times New Roman"/>
              </a:rPr>
              <a:t>?...</a:t>
            </a:r>
            <a:endParaRPr lang="en-US" sz="2000" dirty="0">
              <a:latin typeface="Times New Roman"/>
              <a:ea typeface="Times New Roman"/>
            </a:endParaRPr>
          </a:p>
          <a:p>
            <a:pPr marL="0" marR="91440" indent="0" algn="r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r-FR" sz="2000" dirty="0">
                <a:latin typeface="Times New Roman"/>
                <a:ea typeface="Times New Roman"/>
              </a:rPr>
              <a:t>(</a:t>
            </a:r>
            <a:r>
              <a:rPr lang="fr-FR" sz="2000" dirty="0" err="1">
                <a:latin typeface="Times New Roman"/>
                <a:ea typeface="Times New Roman"/>
              </a:rPr>
              <a:t>Ngữ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văn</a:t>
            </a:r>
            <a:r>
              <a:rPr lang="fr-FR" sz="2000" dirty="0">
                <a:latin typeface="Times New Roman"/>
                <a:ea typeface="Times New Roman"/>
              </a:rPr>
              <a:t> 9, </a:t>
            </a:r>
            <a:r>
              <a:rPr lang="fr-FR" sz="2000" dirty="0" err="1">
                <a:latin typeface="Times New Roman"/>
                <a:ea typeface="Times New Roman"/>
              </a:rPr>
              <a:t>tập</a:t>
            </a:r>
            <a:r>
              <a:rPr lang="fr-FR" sz="2000" dirty="0">
                <a:latin typeface="Times New Roman"/>
                <a:ea typeface="Times New Roman"/>
              </a:rPr>
              <a:t> II, NXB </a:t>
            </a:r>
            <a:r>
              <a:rPr lang="fr-FR" sz="2000" dirty="0" err="1">
                <a:latin typeface="Times New Roman"/>
                <a:ea typeface="Times New Roman"/>
              </a:rPr>
              <a:t>Giáo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Dục</a:t>
            </a:r>
            <a:r>
              <a:rPr lang="fr-FR" sz="2000" dirty="0">
                <a:latin typeface="Times New Roman"/>
                <a:ea typeface="Times New Roman"/>
              </a:rPr>
              <a:t>, 2010)</a:t>
            </a:r>
            <a:endParaRPr lang="en-US" sz="2000" dirty="0">
              <a:latin typeface="Times New Roman"/>
              <a:ea typeface="Times New Roman"/>
            </a:endParaRPr>
          </a:p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</a:tabLst>
            </a:pPr>
            <a:r>
              <a:rPr lang="en-US" sz="2000" b="1" dirty="0" err="1">
                <a:latin typeface="Times New Roman"/>
                <a:ea typeface="Times New Roman"/>
              </a:rPr>
              <a:t>Câu</a:t>
            </a:r>
            <a:r>
              <a:rPr lang="en-US" sz="2000" b="1" dirty="0">
                <a:latin typeface="Times New Roman"/>
                <a:ea typeface="Times New Roman"/>
              </a:rPr>
              <a:t> </a:t>
            </a:r>
            <a:r>
              <a:rPr lang="en-US" sz="2000" b="1" dirty="0" err="1">
                <a:latin typeface="Times New Roman"/>
                <a:ea typeface="Times New Roman"/>
              </a:rPr>
              <a:t>hỏi</a:t>
            </a:r>
            <a:endParaRPr lang="en-US" sz="2000" dirty="0">
              <a:latin typeface="Times New Roman"/>
              <a:ea typeface="Times New Roman"/>
            </a:endParaRPr>
          </a:p>
          <a:p>
            <a:pPr marL="342900" marR="9144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0" algn="l"/>
                <a:tab pos="228600" algn="l"/>
              </a:tabLst>
            </a:pPr>
            <a:r>
              <a:rPr lang="fr-FR" sz="2000" dirty="0" err="1">
                <a:latin typeface="Times New Roman"/>
                <a:ea typeface="Times New Roman"/>
              </a:rPr>
              <a:t>Tác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phẩm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Những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ngôi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sao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xa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xôi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được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sáng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tác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trong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hoàn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cảnh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nào</a:t>
            </a:r>
            <a:r>
              <a:rPr lang="fr-FR" sz="2000" dirty="0">
                <a:latin typeface="Times New Roman"/>
                <a:ea typeface="Times New Roman"/>
              </a:rPr>
              <a:t>?</a:t>
            </a:r>
            <a:endParaRPr lang="en-US" sz="2000" dirty="0">
              <a:latin typeface="Times New Roman"/>
              <a:ea typeface="Times New Roman"/>
            </a:endParaRPr>
          </a:p>
          <a:p>
            <a:pPr marL="342900" marR="9144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0" algn="l"/>
                <a:tab pos="228600" algn="l"/>
              </a:tabLst>
            </a:pPr>
            <a:r>
              <a:rPr lang="fr-FR" sz="2000" dirty="0" err="1">
                <a:latin typeface="Times New Roman"/>
                <a:ea typeface="Times New Roman"/>
              </a:rPr>
              <a:t>Nêu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ngắn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gọn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nội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dung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chính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của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đoạn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trích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trên</a:t>
            </a:r>
            <a:r>
              <a:rPr lang="fr-FR" sz="2000" dirty="0">
                <a:latin typeface="Times New Roman"/>
                <a:ea typeface="Times New Roman"/>
              </a:rPr>
              <a:t>.</a:t>
            </a:r>
            <a:endParaRPr lang="en-US" sz="2000" dirty="0">
              <a:latin typeface="Times New Roman"/>
              <a:ea typeface="Times New Roman"/>
            </a:endParaRPr>
          </a:p>
          <a:p>
            <a:pPr marL="342900" marR="9144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0" algn="l"/>
                <a:tab pos="228600" algn="l"/>
              </a:tabLst>
            </a:pPr>
            <a:r>
              <a:rPr lang="fr-FR" sz="2000" dirty="0" err="1">
                <a:latin typeface="Times New Roman"/>
                <a:ea typeface="Times New Roman"/>
              </a:rPr>
              <a:t>Truyện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được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trần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thuật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từ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nhân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vật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nào</a:t>
            </a:r>
            <a:r>
              <a:rPr lang="fr-FR" sz="2000" dirty="0">
                <a:latin typeface="Times New Roman"/>
                <a:ea typeface="Times New Roman"/>
              </a:rPr>
              <a:t> ? </a:t>
            </a:r>
            <a:r>
              <a:rPr lang="fr-FR" sz="2000" dirty="0" err="1">
                <a:latin typeface="Times New Roman"/>
                <a:ea typeface="Times New Roman"/>
              </a:rPr>
              <a:t>Việc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chọn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vai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kể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như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vậy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có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tác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dụng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gì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trong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việc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thể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hiện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nội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dung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latin typeface="Times New Roman"/>
                <a:ea typeface="Times New Roman"/>
              </a:rPr>
              <a:t>truyện</a:t>
            </a:r>
            <a:r>
              <a:rPr lang="fr-FR" sz="2000" dirty="0" smtClean="0">
                <a:latin typeface="Times New Roman"/>
                <a:ea typeface="Times New Roman"/>
              </a:rPr>
              <a:t>?</a:t>
            </a:r>
          </a:p>
          <a:p>
            <a:pPr marL="342900" marR="9144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0" algn="l"/>
                <a:tab pos="228600" algn="l"/>
              </a:tabLst>
            </a:pPr>
            <a:r>
              <a:rPr lang="fr-FR" sz="2000" dirty="0" err="1" smtClean="0">
                <a:latin typeface="Times New Roman"/>
                <a:ea typeface="Times New Roman"/>
              </a:rPr>
              <a:t>Tìm</a:t>
            </a:r>
            <a:r>
              <a:rPr lang="fr-FR" sz="2000" dirty="0" smtClean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hai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câu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rút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gọn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trong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đoạn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văn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trên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và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cho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biết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hiệu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quả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của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việc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sử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dụng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các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câu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rút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gọn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đó</a:t>
            </a:r>
            <a:r>
              <a:rPr lang="fr-FR" sz="2000" dirty="0">
                <a:latin typeface="Times New Roman"/>
                <a:ea typeface="Times New Roman"/>
              </a:rPr>
              <a:t>.</a:t>
            </a:r>
            <a:endParaRPr lang="en-US" sz="2000" dirty="0">
              <a:latin typeface="Times New Roman"/>
              <a:ea typeface="Times New Roman"/>
            </a:endParaRPr>
          </a:p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</a:tabLst>
            </a:pPr>
            <a:r>
              <a:rPr lang="fr-FR" sz="2000" dirty="0">
                <a:latin typeface="Times New Roman"/>
                <a:ea typeface="Times New Roman"/>
              </a:rPr>
              <a:t>5. </a:t>
            </a:r>
            <a:r>
              <a:rPr lang="fr-FR" sz="2000" dirty="0" err="1">
                <a:latin typeface="Times New Roman"/>
                <a:ea typeface="Times New Roman"/>
              </a:rPr>
              <a:t>Từ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tình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đồng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chí</a:t>
            </a:r>
            <a:r>
              <a:rPr lang="fr-FR" sz="2000" dirty="0">
                <a:latin typeface="Times New Roman"/>
                <a:ea typeface="Times New Roman"/>
              </a:rPr>
              <a:t>, </a:t>
            </a:r>
            <a:r>
              <a:rPr lang="fr-FR" sz="2000" dirty="0" err="1">
                <a:latin typeface="Times New Roman"/>
                <a:ea typeface="Times New Roman"/>
              </a:rPr>
              <a:t>đồng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đội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của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những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nữ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thanh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niên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xung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phong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trong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tác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phẩm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smtClean="0">
                <a:latin typeface="Times New Roman"/>
                <a:ea typeface="Times New Roman"/>
              </a:rPr>
              <a:t>« </a:t>
            </a:r>
            <a:r>
              <a:rPr lang="fr-FR" sz="2000" i="1" dirty="0" err="1" smtClean="0">
                <a:latin typeface="Times New Roman"/>
                <a:ea typeface="Times New Roman"/>
              </a:rPr>
              <a:t>Những</a:t>
            </a:r>
            <a:r>
              <a:rPr lang="fr-FR" sz="2000" i="1" dirty="0" smtClean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ngôi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sao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>
                <a:latin typeface="Times New Roman"/>
                <a:ea typeface="Times New Roman"/>
              </a:rPr>
              <a:t>xa</a:t>
            </a:r>
            <a:r>
              <a:rPr lang="fr-FR" sz="2000" i="1" dirty="0">
                <a:latin typeface="Times New Roman"/>
                <a:ea typeface="Times New Roman"/>
              </a:rPr>
              <a:t> </a:t>
            </a:r>
            <a:r>
              <a:rPr lang="fr-FR" sz="2000" i="1" dirty="0" err="1" smtClean="0">
                <a:latin typeface="Times New Roman"/>
                <a:ea typeface="Times New Roman"/>
              </a:rPr>
              <a:t>xôi</a:t>
            </a:r>
            <a:r>
              <a:rPr lang="fr-FR" sz="2000" i="1" dirty="0" smtClean="0">
                <a:latin typeface="Times New Roman"/>
                <a:ea typeface="Times New Roman"/>
              </a:rPr>
              <a:t> »</a:t>
            </a:r>
            <a:r>
              <a:rPr lang="fr-FR" sz="2000" dirty="0" smtClean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và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những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hiểu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biết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xã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hội</a:t>
            </a:r>
            <a:r>
              <a:rPr lang="fr-FR" sz="2000" dirty="0">
                <a:latin typeface="Times New Roman"/>
                <a:ea typeface="Times New Roman"/>
              </a:rPr>
              <a:t>, </a:t>
            </a:r>
            <a:r>
              <a:rPr lang="fr-FR" sz="2000" dirty="0" err="1">
                <a:latin typeface="Times New Roman"/>
                <a:ea typeface="Times New Roman"/>
              </a:rPr>
              <a:t>em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hãy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trình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bày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suy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nghĩ</a:t>
            </a:r>
            <a:r>
              <a:rPr lang="fr-FR" sz="2000" dirty="0">
                <a:latin typeface="Times New Roman"/>
                <a:ea typeface="Times New Roman"/>
              </a:rPr>
              <a:t> (</a:t>
            </a:r>
            <a:r>
              <a:rPr lang="fr-FR" sz="2000" dirty="0" err="1">
                <a:latin typeface="Times New Roman"/>
                <a:ea typeface="Times New Roman"/>
              </a:rPr>
              <a:t>khoảng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nửa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trang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giấy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thi</a:t>
            </a:r>
            <a:r>
              <a:rPr lang="fr-FR" sz="2000" dirty="0">
                <a:latin typeface="Times New Roman"/>
                <a:ea typeface="Times New Roman"/>
              </a:rPr>
              <a:t>) </a:t>
            </a:r>
            <a:r>
              <a:rPr lang="fr-FR" sz="2000" dirty="0" err="1">
                <a:latin typeface="Times New Roman"/>
                <a:ea typeface="Times New Roman"/>
              </a:rPr>
              <a:t>về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sức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mạnh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của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tình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đoàn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kết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trong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cuộc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sống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hiện</a:t>
            </a:r>
            <a:r>
              <a:rPr lang="fr-FR" sz="2000" dirty="0">
                <a:latin typeface="Times New Roman"/>
                <a:ea typeface="Times New Roman"/>
              </a:rPr>
              <a:t> </a:t>
            </a:r>
            <a:r>
              <a:rPr lang="fr-FR" sz="2000" dirty="0" err="1">
                <a:latin typeface="Times New Roman"/>
                <a:ea typeface="Times New Roman"/>
              </a:rPr>
              <a:t>nay</a:t>
            </a:r>
            <a:r>
              <a:rPr lang="fr-FR" sz="2000" dirty="0" smtClean="0">
                <a:latin typeface="Times New Roman"/>
                <a:ea typeface="Times New Roman"/>
              </a:rPr>
              <a:t>.</a:t>
            </a:r>
          </a:p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</a:tabLst>
            </a:pPr>
            <a:r>
              <a:rPr lang="fr-FR" sz="2000" dirty="0" smtClean="0">
                <a:effectLst/>
                <a:latin typeface="Times New Roman"/>
                <a:ea typeface="Times New Roman"/>
              </a:rPr>
              <a:t>6.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Dựa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vào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văn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bản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« 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Những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ngôi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sao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xa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xôi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 »,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Em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hãy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viết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đoạn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văn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khoảng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12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câu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theo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lập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luận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T-P-H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để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phân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u="sng" dirty="0" err="1" smtClean="0">
                <a:effectLst/>
                <a:latin typeface="Times New Roman"/>
                <a:ea typeface="Times New Roman"/>
              </a:rPr>
              <a:t>tích</a:t>
            </a:r>
            <a:r>
              <a:rPr lang="fr-FR" sz="2000" u="sng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u="sng" dirty="0" err="1" smtClean="0">
                <a:effectLst/>
                <a:latin typeface="Times New Roman"/>
                <a:ea typeface="Times New Roman"/>
              </a:rPr>
              <a:t>vẻ</a:t>
            </a:r>
            <a:r>
              <a:rPr lang="fr-FR" sz="2000" u="sng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u="sng" dirty="0" err="1" smtClean="0">
                <a:effectLst/>
                <a:latin typeface="Times New Roman"/>
                <a:ea typeface="Times New Roman"/>
              </a:rPr>
              <a:t>đẹp</a:t>
            </a:r>
            <a:r>
              <a:rPr lang="fr-FR" sz="2000" u="sng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u="sng" dirty="0" err="1" smtClean="0">
                <a:effectLst/>
                <a:latin typeface="Times New Roman"/>
                <a:ea typeface="Times New Roman"/>
              </a:rPr>
              <a:t>tâm</a:t>
            </a:r>
            <a:r>
              <a:rPr lang="fr-FR" sz="2000" u="sng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u="sng" dirty="0" err="1" smtClean="0">
                <a:effectLst/>
                <a:latin typeface="Times New Roman"/>
                <a:ea typeface="Times New Roman"/>
              </a:rPr>
              <a:t>hồn</a:t>
            </a:r>
            <a:r>
              <a:rPr lang="fr-FR" sz="2000" u="sng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và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u="sng" dirty="0" err="1" smtClean="0">
                <a:effectLst/>
                <a:latin typeface="Times New Roman"/>
                <a:ea typeface="Times New Roman"/>
              </a:rPr>
              <a:t>tình</a:t>
            </a:r>
            <a:r>
              <a:rPr lang="fr-FR" sz="2000" u="sng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u="sng" dirty="0" err="1" smtClean="0">
                <a:effectLst/>
                <a:latin typeface="Times New Roman"/>
                <a:ea typeface="Times New Roman"/>
              </a:rPr>
              <a:t>đồng</a:t>
            </a:r>
            <a:r>
              <a:rPr lang="fr-FR" sz="2000" u="sng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u="sng" dirty="0" err="1" smtClean="0">
                <a:effectLst/>
                <a:latin typeface="Times New Roman"/>
                <a:ea typeface="Times New Roman"/>
              </a:rPr>
              <a:t>chí</a:t>
            </a:r>
            <a:r>
              <a:rPr lang="fr-FR" sz="2000" u="sng" dirty="0" smtClean="0">
                <a:effectLst/>
                <a:latin typeface="Times New Roman"/>
                <a:ea typeface="Times New Roman"/>
              </a:rPr>
              <a:t>, </a:t>
            </a:r>
            <a:r>
              <a:rPr lang="fr-FR" sz="2000" u="sng" dirty="0" err="1" smtClean="0">
                <a:effectLst/>
                <a:latin typeface="Times New Roman"/>
                <a:ea typeface="Times New Roman"/>
              </a:rPr>
              <a:t>đồng</a:t>
            </a:r>
            <a:r>
              <a:rPr lang="fr-FR" sz="2000" u="sng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u="sng" dirty="0" err="1" smtClean="0">
                <a:effectLst/>
                <a:latin typeface="Times New Roman"/>
                <a:ea typeface="Times New Roman"/>
              </a:rPr>
              <a:t>đội</a:t>
            </a:r>
            <a:r>
              <a:rPr lang="fr-FR" sz="2000" u="sng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của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những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cô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gái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thanh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niên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xung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phong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trong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tổ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trinh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sát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mặt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đường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trên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tuyến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lửa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Trường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Sơn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.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Trong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đoạn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có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sử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dụng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thành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phần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biệt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lập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cảm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thán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và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phép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nối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(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Gạch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chân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thành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phần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biệt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lập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cảm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thán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và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phép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000" dirty="0" err="1" smtClean="0">
                <a:effectLst/>
                <a:latin typeface="Times New Roman"/>
                <a:ea typeface="Times New Roman"/>
              </a:rPr>
              <a:t>nối</a:t>
            </a:r>
            <a:r>
              <a:rPr lang="fr-FR" sz="2000" dirty="0" smtClean="0">
                <a:effectLst/>
                <a:latin typeface="Times New Roman"/>
                <a:ea typeface="Times New Roman"/>
              </a:rPr>
              <a:t>)</a:t>
            </a:r>
            <a:endParaRPr lang="en-US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6539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699" y="141668"/>
            <a:ext cx="11809926" cy="6503831"/>
          </a:xfrm>
        </p:spPr>
        <p:txBody>
          <a:bodyPr>
            <a:normAutofit fontScale="92500" lnSpcReduction="20000"/>
          </a:bodyPr>
          <a:lstStyle/>
          <a:p>
            <a:pPr marL="0" marR="91440" lvl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228600" algn="l"/>
              </a:tabLst>
            </a:pPr>
            <a:r>
              <a:rPr lang="fr-FR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2.Nêu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ngắn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gọn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nội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dung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chính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của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đoạn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trích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trên</a:t>
            </a:r>
            <a:r>
              <a:rPr lang="fr-FR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?</a:t>
            </a:r>
          </a:p>
          <a:p>
            <a:pPr marL="9144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=&gt;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Đoạn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trích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tái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hiện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lại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những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cảnh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tượng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bom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đạn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chiến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tranh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khốc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liệt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trên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tuyến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đường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Trường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Sơn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. Ở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nơi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đó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có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những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nữ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thanh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niên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xung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phong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dũng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cảm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chiến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đấu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phá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bom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.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Họ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có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tình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đồng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đội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keo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sơn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họ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vô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cùng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gắn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bó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yêu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thương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quan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tâm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hết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mực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đến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nhau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marL="9144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r-FR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3.Truyện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được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trần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thuật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từ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nhân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vật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nào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?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Việc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chọn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vai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kể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như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vậy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có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tác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dụng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gì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trong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việc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thể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hiện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nội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dung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truyện</a:t>
            </a:r>
            <a:r>
              <a:rPr lang="fr-FR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?</a:t>
            </a:r>
          </a:p>
          <a:p>
            <a:pPr marL="0" marR="9144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228600" algn="l"/>
              </a:tabLst>
            </a:pP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=&gt;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Truyện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được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trần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thuật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từ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ngôi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thứ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nhất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và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những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người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kể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chuyện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cũng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là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nhân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vật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chính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.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Sự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lựa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chọn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ngôi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kể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như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vậy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phù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hợp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với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nội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dung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tác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phẩm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và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tạo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thuận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lợi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để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tác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giả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miêu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tả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biểu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hiện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thế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giới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tâm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hồn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những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cảm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xúc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và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suy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nghĩ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của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nhân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vật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.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Để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cho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nhân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vật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là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người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trong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cuộc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kể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lại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thì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câu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chuyện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sẽ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thật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hơn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cụ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thể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và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sinh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động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hơn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tạo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cho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người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đọc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cảm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giác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tin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vào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câu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chuyện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hơn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.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Và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ở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đây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truyện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viết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về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chiến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tranh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tất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nhiên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phải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có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bom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đạn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chiến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đấu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, hi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sinh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nhưng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trong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truyện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này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hiện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lên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khá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rõ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là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thế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giới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nội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tâm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của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các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cô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gái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thanh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niên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xung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phong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với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vẻ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đẹp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tâm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hồn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của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một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thế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hệ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trẻ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thời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kháng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chiến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chống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Mĩ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.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Đó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cũng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là do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cách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lựa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chọn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và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kể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của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tác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giả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-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nhất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là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vai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kể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ở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đây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lại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là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một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cô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gái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trẻ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Hà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Nội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có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cá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tính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nhiều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mộng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mơ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với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những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kỉ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niệm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đẹp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của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thời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thiếu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nữ</a:t>
            </a:r>
            <a:r>
              <a:rPr lang="fr-FR" sz="2400" dirty="0">
                <a:solidFill>
                  <a:srgbClr val="252525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br>
              <a:rPr lang="fr-FR" sz="2400" dirty="0">
                <a:solidFill>
                  <a:srgbClr val="252525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4.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Tìm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hai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câu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rút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gọn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trong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đoạn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văn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trên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và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cho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biết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hiệu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quả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của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việc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sử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dụng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các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câu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rút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gọn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đó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9144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=&gt;</a:t>
            </a:r>
            <a:r>
              <a:rPr lang="fr-FR" sz="2400" i="1" dirty="0">
                <a:latin typeface="Times New Roman" pitchFamily="18" charset="0"/>
                <a:ea typeface="Times New Roman"/>
                <a:cs typeface="Times New Roman" pitchFamily="18" charset="0"/>
              </a:rPr>
              <a:t>1. </a:t>
            </a:r>
            <a:r>
              <a:rPr lang="fr-FR" sz="2400" i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Nổ</a:t>
            </a:r>
            <a:r>
              <a:rPr lang="fr-FR" sz="2400" i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i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trên</a:t>
            </a:r>
            <a:r>
              <a:rPr lang="fr-FR" sz="2400" i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i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cao</a:t>
            </a:r>
            <a:r>
              <a:rPr lang="fr-FR" sz="2400" i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i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điểm</a:t>
            </a:r>
            <a:r>
              <a:rPr lang="fr-FR" sz="2400" i="1" dirty="0"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fr-FR" sz="2400" i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cách</a:t>
            </a:r>
            <a:r>
              <a:rPr lang="fr-FR" sz="2400" i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i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cái</a:t>
            </a:r>
            <a:r>
              <a:rPr lang="fr-FR" sz="2400" i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i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hang</a:t>
            </a:r>
            <a:r>
              <a:rPr lang="fr-FR" sz="2400" i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i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này</a:t>
            </a:r>
            <a:r>
              <a:rPr lang="fr-FR" sz="2400" i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i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khoảng</a:t>
            </a:r>
            <a:r>
              <a:rPr lang="fr-FR" sz="2400" i="1" dirty="0">
                <a:latin typeface="Times New Roman" pitchFamily="18" charset="0"/>
                <a:ea typeface="Times New Roman"/>
                <a:cs typeface="Times New Roman" pitchFamily="18" charset="0"/>
              </a:rPr>
              <a:t> 300 </a:t>
            </a:r>
            <a:r>
              <a:rPr lang="fr-FR" sz="2400" i="1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mét</a:t>
            </a:r>
            <a:endParaRPr lang="en-US" sz="24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9144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r-FR" sz="2400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2</a:t>
            </a:r>
            <a:r>
              <a:rPr lang="fr-FR" sz="2400" i="1" dirty="0">
                <a:latin typeface="Times New Roman" pitchFamily="18" charset="0"/>
                <a:ea typeface="Times New Roman"/>
                <a:cs typeface="Times New Roman" pitchFamily="18" charset="0"/>
              </a:rPr>
              <a:t>. </a:t>
            </a:r>
            <a:r>
              <a:rPr lang="fr-FR" sz="2400" i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Không</a:t>
            </a:r>
            <a:r>
              <a:rPr lang="fr-FR" sz="2400" i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i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thấy</a:t>
            </a:r>
            <a:r>
              <a:rPr lang="fr-FR" sz="2400" i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i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mây</a:t>
            </a:r>
            <a:r>
              <a:rPr lang="fr-FR" sz="2400" i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i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và</a:t>
            </a:r>
            <a:r>
              <a:rPr lang="fr-FR" sz="2400" i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i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bầu</a:t>
            </a:r>
            <a:r>
              <a:rPr lang="fr-FR" sz="2400" i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i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trời</a:t>
            </a:r>
            <a:r>
              <a:rPr lang="fr-FR" sz="2400" i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i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đâu</a:t>
            </a:r>
            <a:r>
              <a:rPr lang="fr-FR" sz="2400" i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i="1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nữa</a:t>
            </a:r>
            <a:r>
              <a:rPr lang="fr-FR" sz="2400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marR="91440" lvl="0" algn="just">
              <a:spcBef>
                <a:spcPts val="0"/>
              </a:spcBef>
              <a:spcAft>
                <a:spcPts val="0"/>
              </a:spcAft>
              <a:buSzPts val="1000"/>
              <a:buFontTx/>
              <a:buChar char="-"/>
              <a:tabLst>
                <a:tab pos="0" algn="l"/>
                <a:tab pos="457200" algn="l"/>
              </a:tabLst>
            </a:pPr>
            <a:r>
              <a:rPr lang="fr-FR" sz="24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Tác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dụng:Hiệu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quả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của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việc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sử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dụng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các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câu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rút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gọn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: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Làm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cho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câu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văn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ngắn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gọn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tránh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lặp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từ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;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thông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tin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nhanh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nhịp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văn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dồn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dập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phản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ánh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được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sự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khốc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liệt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của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chiến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trường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marR="91440" lvl="0" algn="just">
              <a:spcBef>
                <a:spcPts val="0"/>
              </a:spcBef>
              <a:spcAft>
                <a:spcPts val="0"/>
              </a:spcAft>
              <a:buSzPts val="1000"/>
              <a:buFontTx/>
              <a:buChar char="-"/>
              <a:tabLst>
                <a:tab pos="0" algn="l"/>
                <a:tab pos="457200" algn="l"/>
              </a:tabLst>
            </a:pPr>
            <a:endParaRPr lang="en-US" sz="1600" dirty="0">
              <a:latin typeface="Times New Roman"/>
              <a:ea typeface="Times New Roman"/>
            </a:endParaRPr>
          </a:p>
          <a:p>
            <a:pPr marL="9144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800" dirty="0">
              <a:latin typeface="Times New Roman"/>
              <a:ea typeface="Times New Roman"/>
            </a:endParaRPr>
          </a:p>
          <a:p>
            <a:pPr marL="91440" marR="9144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r-FR" sz="2000" dirty="0">
                <a:latin typeface="Times New Roman"/>
                <a:ea typeface="Times New Roman"/>
              </a:rPr>
              <a:t/>
            </a:r>
            <a:br>
              <a:rPr lang="fr-FR" sz="2000" dirty="0">
                <a:latin typeface="Times New Roman"/>
                <a:ea typeface="Times New Roman"/>
              </a:rPr>
            </a:br>
            <a:endParaRPr lang="en-US" sz="2000" dirty="0">
              <a:latin typeface="Times New Roman"/>
              <a:ea typeface="Times New Roman"/>
            </a:endParaRPr>
          </a:p>
          <a:p>
            <a:pPr marL="0" marR="91440" lvl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228600" algn="l"/>
              </a:tabLst>
            </a:pPr>
            <a:endParaRPr lang="en-US" sz="2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2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335" y="257577"/>
            <a:ext cx="11809927" cy="6387922"/>
          </a:xfrm>
        </p:spPr>
        <p:txBody>
          <a:bodyPr>
            <a:normAutofit/>
          </a:bodyPr>
          <a:lstStyle/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</a:tabLst>
            </a:pPr>
            <a:r>
              <a:rPr lang="fr-FR" sz="3200" b="1" dirty="0">
                <a:latin typeface="Times New Roman"/>
                <a:ea typeface="Times New Roman"/>
              </a:rPr>
              <a:t>5. </a:t>
            </a:r>
            <a:r>
              <a:rPr lang="fr-FR" sz="3200" b="1" dirty="0" err="1">
                <a:latin typeface="Times New Roman"/>
                <a:ea typeface="Times New Roman"/>
              </a:rPr>
              <a:t>Từ</a:t>
            </a:r>
            <a:r>
              <a:rPr lang="fr-FR" sz="3200" b="1" dirty="0">
                <a:latin typeface="Times New Roman"/>
                <a:ea typeface="Times New Roman"/>
              </a:rPr>
              <a:t> </a:t>
            </a:r>
            <a:r>
              <a:rPr lang="fr-FR" sz="3200" b="1" dirty="0" err="1">
                <a:latin typeface="Times New Roman"/>
                <a:ea typeface="Times New Roman"/>
              </a:rPr>
              <a:t>tình</a:t>
            </a:r>
            <a:r>
              <a:rPr lang="fr-FR" sz="3200" b="1" dirty="0">
                <a:latin typeface="Times New Roman"/>
                <a:ea typeface="Times New Roman"/>
              </a:rPr>
              <a:t> </a:t>
            </a:r>
            <a:r>
              <a:rPr lang="fr-FR" sz="3200" b="1" dirty="0" err="1">
                <a:latin typeface="Times New Roman"/>
                <a:ea typeface="Times New Roman"/>
              </a:rPr>
              <a:t>đồng</a:t>
            </a:r>
            <a:r>
              <a:rPr lang="fr-FR" sz="3200" b="1" dirty="0">
                <a:latin typeface="Times New Roman"/>
                <a:ea typeface="Times New Roman"/>
              </a:rPr>
              <a:t> </a:t>
            </a:r>
            <a:r>
              <a:rPr lang="fr-FR" sz="3200" b="1" dirty="0" err="1">
                <a:latin typeface="Times New Roman"/>
                <a:ea typeface="Times New Roman"/>
              </a:rPr>
              <a:t>chí</a:t>
            </a:r>
            <a:r>
              <a:rPr lang="fr-FR" sz="3200" b="1" dirty="0">
                <a:latin typeface="Times New Roman"/>
                <a:ea typeface="Times New Roman"/>
              </a:rPr>
              <a:t>, </a:t>
            </a:r>
            <a:r>
              <a:rPr lang="fr-FR" sz="3200" b="1" dirty="0" err="1">
                <a:latin typeface="Times New Roman"/>
                <a:ea typeface="Times New Roman"/>
              </a:rPr>
              <a:t>đồng</a:t>
            </a:r>
            <a:r>
              <a:rPr lang="fr-FR" sz="3200" b="1" dirty="0">
                <a:latin typeface="Times New Roman"/>
                <a:ea typeface="Times New Roman"/>
              </a:rPr>
              <a:t> </a:t>
            </a:r>
            <a:r>
              <a:rPr lang="fr-FR" sz="3200" b="1" dirty="0" err="1">
                <a:latin typeface="Times New Roman"/>
                <a:ea typeface="Times New Roman"/>
              </a:rPr>
              <a:t>đội</a:t>
            </a:r>
            <a:r>
              <a:rPr lang="fr-FR" sz="3200" b="1" dirty="0">
                <a:latin typeface="Times New Roman"/>
                <a:ea typeface="Times New Roman"/>
              </a:rPr>
              <a:t> </a:t>
            </a:r>
            <a:r>
              <a:rPr lang="fr-FR" sz="3200" b="1" dirty="0" err="1">
                <a:latin typeface="Times New Roman"/>
                <a:ea typeface="Times New Roman"/>
              </a:rPr>
              <a:t>của</a:t>
            </a:r>
            <a:r>
              <a:rPr lang="fr-FR" sz="3200" b="1" dirty="0">
                <a:latin typeface="Times New Roman"/>
                <a:ea typeface="Times New Roman"/>
              </a:rPr>
              <a:t> </a:t>
            </a:r>
            <a:r>
              <a:rPr lang="fr-FR" sz="3200" b="1" dirty="0" err="1">
                <a:latin typeface="Times New Roman"/>
                <a:ea typeface="Times New Roman"/>
              </a:rPr>
              <a:t>những</a:t>
            </a:r>
            <a:r>
              <a:rPr lang="fr-FR" sz="3200" b="1" dirty="0">
                <a:latin typeface="Times New Roman"/>
                <a:ea typeface="Times New Roman"/>
              </a:rPr>
              <a:t> </a:t>
            </a:r>
            <a:r>
              <a:rPr lang="fr-FR" sz="3200" b="1" dirty="0" err="1">
                <a:latin typeface="Times New Roman"/>
                <a:ea typeface="Times New Roman"/>
              </a:rPr>
              <a:t>nữ</a:t>
            </a:r>
            <a:r>
              <a:rPr lang="fr-FR" sz="3200" b="1" dirty="0">
                <a:latin typeface="Times New Roman"/>
                <a:ea typeface="Times New Roman"/>
              </a:rPr>
              <a:t> </a:t>
            </a:r>
            <a:r>
              <a:rPr lang="fr-FR" sz="3200" b="1" dirty="0" err="1">
                <a:latin typeface="Times New Roman"/>
                <a:ea typeface="Times New Roman"/>
              </a:rPr>
              <a:t>thanh</a:t>
            </a:r>
            <a:r>
              <a:rPr lang="fr-FR" sz="3200" b="1" dirty="0">
                <a:latin typeface="Times New Roman"/>
                <a:ea typeface="Times New Roman"/>
              </a:rPr>
              <a:t> </a:t>
            </a:r>
            <a:r>
              <a:rPr lang="fr-FR" sz="3200" b="1" dirty="0" err="1">
                <a:latin typeface="Times New Roman"/>
                <a:ea typeface="Times New Roman"/>
              </a:rPr>
              <a:t>niên</a:t>
            </a:r>
            <a:r>
              <a:rPr lang="fr-FR" sz="3200" b="1" dirty="0">
                <a:latin typeface="Times New Roman"/>
                <a:ea typeface="Times New Roman"/>
              </a:rPr>
              <a:t> </a:t>
            </a:r>
            <a:r>
              <a:rPr lang="fr-FR" sz="3200" b="1" dirty="0" err="1">
                <a:latin typeface="Times New Roman"/>
                <a:ea typeface="Times New Roman"/>
              </a:rPr>
              <a:t>xung</a:t>
            </a:r>
            <a:r>
              <a:rPr lang="fr-FR" sz="3200" b="1" dirty="0">
                <a:latin typeface="Times New Roman"/>
                <a:ea typeface="Times New Roman"/>
              </a:rPr>
              <a:t> </a:t>
            </a:r>
            <a:r>
              <a:rPr lang="fr-FR" sz="3200" b="1" dirty="0" err="1">
                <a:latin typeface="Times New Roman"/>
                <a:ea typeface="Times New Roman"/>
              </a:rPr>
              <a:t>phong</a:t>
            </a:r>
            <a:r>
              <a:rPr lang="fr-FR" sz="3200" b="1" dirty="0">
                <a:latin typeface="Times New Roman"/>
                <a:ea typeface="Times New Roman"/>
              </a:rPr>
              <a:t> </a:t>
            </a:r>
            <a:r>
              <a:rPr lang="fr-FR" sz="3200" b="1" dirty="0" err="1">
                <a:latin typeface="Times New Roman"/>
                <a:ea typeface="Times New Roman"/>
              </a:rPr>
              <a:t>trong</a:t>
            </a:r>
            <a:r>
              <a:rPr lang="fr-FR" sz="3200" b="1" dirty="0">
                <a:latin typeface="Times New Roman"/>
                <a:ea typeface="Times New Roman"/>
              </a:rPr>
              <a:t> </a:t>
            </a:r>
            <a:r>
              <a:rPr lang="fr-FR" sz="3200" b="1" dirty="0" err="1">
                <a:latin typeface="Times New Roman"/>
                <a:ea typeface="Times New Roman"/>
              </a:rPr>
              <a:t>tác</a:t>
            </a:r>
            <a:r>
              <a:rPr lang="fr-FR" sz="3200" b="1" dirty="0">
                <a:latin typeface="Times New Roman"/>
                <a:ea typeface="Times New Roman"/>
              </a:rPr>
              <a:t> </a:t>
            </a:r>
            <a:r>
              <a:rPr lang="fr-FR" sz="3200" b="1" dirty="0" err="1">
                <a:latin typeface="Times New Roman"/>
                <a:ea typeface="Times New Roman"/>
              </a:rPr>
              <a:t>phẩm</a:t>
            </a:r>
            <a:r>
              <a:rPr lang="fr-FR" sz="3200" b="1" dirty="0">
                <a:latin typeface="Times New Roman"/>
                <a:ea typeface="Times New Roman"/>
              </a:rPr>
              <a:t> </a:t>
            </a:r>
            <a:r>
              <a:rPr lang="fr-FR" sz="3200" b="1" i="1" dirty="0" err="1">
                <a:latin typeface="Times New Roman"/>
                <a:ea typeface="Times New Roman"/>
              </a:rPr>
              <a:t>Những</a:t>
            </a:r>
            <a:r>
              <a:rPr lang="fr-FR" sz="3200" b="1" i="1" dirty="0">
                <a:latin typeface="Times New Roman"/>
                <a:ea typeface="Times New Roman"/>
              </a:rPr>
              <a:t> </a:t>
            </a:r>
            <a:r>
              <a:rPr lang="fr-FR" sz="3200" b="1" i="1" dirty="0" err="1">
                <a:latin typeface="Times New Roman"/>
                <a:ea typeface="Times New Roman"/>
              </a:rPr>
              <a:t>ngôi</a:t>
            </a:r>
            <a:r>
              <a:rPr lang="fr-FR" sz="3200" b="1" i="1" dirty="0">
                <a:latin typeface="Times New Roman"/>
                <a:ea typeface="Times New Roman"/>
              </a:rPr>
              <a:t> </a:t>
            </a:r>
            <a:r>
              <a:rPr lang="fr-FR" sz="3200" b="1" i="1" dirty="0" err="1">
                <a:latin typeface="Times New Roman"/>
                <a:ea typeface="Times New Roman"/>
              </a:rPr>
              <a:t>sao</a:t>
            </a:r>
            <a:r>
              <a:rPr lang="fr-FR" sz="3200" b="1" i="1" dirty="0">
                <a:latin typeface="Times New Roman"/>
                <a:ea typeface="Times New Roman"/>
              </a:rPr>
              <a:t> </a:t>
            </a:r>
            <a:r>
              <a:rPr lang="fr-FR" sz="3200" b="1" i="1" dirty="0" err="1">
                <a:latin typeface="Times New Roman"/>
                <a:ea typeface="Times New Roman"/>
              </a:rPr>
              <a:t>xa</a:t>
            </a:r>
            <a:r>
              <a:rPr lang="fr-FR" sz="3200" b="1" i="1" dirty="0">
                <a:latin typeface="Times New Roman"/>
                <a:ea typeface="Times New Roman"/>
              </a:rPr>
              <a:t> </a:t>
            </a:r>
            <a:r>
              <a:rPr lang="fr-FR" sz="3200" b="1" i="1" dirty="0" err="1">
                <a:latin typeface="Times New Roman"/>
                <a:ea typeface="Times New Roman"/>
              </a:rPr>
              <a:t>xôi</a:t>
            </a:r>
            <a:r>
              <a:rPr lang="fr-FR" sz="3200" b="1" dirty="0">
                <a:latin typeface="Times New Roman"/>
                <a:ea typeface="Times New Roman"/>
              </a:rPr>
              <a:t> </a:t>
            </a:r>
            <a:r>
              <a:rPr lang="fr-FR" sz="3200" b="1" dirty="0" err="1">
                <a:latin typeface="Times New Roman"/>
                <a:ea typeface="Times New Roman"/>
              </a:rPr>
              <a:t>và</a:t>
            </a:r>
            <a:r>
              <a:rPr lang="fr-FR" sz="3200" b="1" dirty="0">
                <a:latin typeface="Times New Roman"/>
                <a:ea typeface="Times New Roman"/>
              </a:rPr>
              <a:t> </a:t>
            </a:r>
            <a:r>
              <a:rPr lang="fr-FR" sz="3200" b="1" dirty="0" err="1">
                <a:latin typeface="Times New Roman"/>
                <a:ea typeface="Times New Roman"/>
              </a:rPr>
              <a:t>những</a:t>
            </a:r>
            <a:r>
              <a:rPr lang="fr-FR" sz="3200" b="1" dirty="0">
                <a:latin typeface="Times New Roman"/>
                <a:ea typeface="Times New Roman"/>
              </a:rPr>
              <a:t> </a:t>
            </a:r>
            <a:r>
              <a:rPr lang="fr-FR" sz="3200" b="1" dirty="0" err="1">
                <a:latin typeface="Times New Roman"/>
                <a:ea typeface="Times New Roman"/>
              </a:rPr>
              <a:t>hiểu</a:t>
            </a:r>
            <a:r>
              <a:rPr lang="fr-FR" sz="3200" b="1" dirty="0">
                <a:latin typeface="Times New Roman"/>
                <a:ea typeface="Times New Roman"/>
              </a:rPr>
              <a:t> </a:t>
            </a:r>
            <a:r>
              <a:rPr lang="fr-FR" sz="3200" b="1" dirty="0" err="1">
                <a:latin typeface="Times New Roman"/>
                <a:ea typeface="Times New Roman"/>
              </a:rPr>
              <a:t>biết</a:t>
            </a:r>
            <a:r>
              <a:rPr lang="fr-FR" sz="3200" b="1" dirty="0">
                <a:latin typeface="Times New Roman"/>
                <a:ea typeface="Times New Roman"/>
              </a:rPr>
              <a:t> </a:t>
            </a:r>
            <a:r>
              <a:rPr lang="fr-FR" sz="3200" b="1" dirty="0" err="1">
                <a:latin typeface="Times New Roman"/>
                <a:ea typeface="Times New Roman"/>
              </a:rPr>
              <a:t>xã</a:t>
            </a:r>
            <a:r>
              <a:rPr lang="fr-FR" sz="3200" b="1" dirty="0">
                <a:latin typeface="Times New Roman"/>
                <a:ea typeface="Times New Roman"/>
              </a:rPr>
              <a:t> </a:t>
            </a:r>
            <a:r>
              <a:rPr lang="fr-FR" sz="3200" b="1" dirty="0" err="1">
                <a:latin typeface="Times New Roman"/>
                <a:ea typeface="Times New Roman"/>
              </a:rPr>
              <a:t>hội</a:t>
            </a:r>
            <a:r>
              <a:rPr lang="fr-FR" sz="3200" b="1" dirty="0">
                <a:latin typeface="Times New Roman"/>
                <a:ea typeface="Times New Roman"/>
              </a:rPr>
              <a:t>, </a:t>
            </a:r>
            <a:r>
              <a:rPr lang="fr-FR" sz="3200" b="1" dirty="0" err="1">
                <a:latin typeface="Times New Roman"/>
                <a:ea typeface="Times New Roman"/>
              </a:rPr>
              <a:t>em</a:t>
            </a:r>
            <a:r>
              <a:rPr lang="fr-FR" sz="3200" b="1" dirty="0">
                <a:latin typeface="Times New Roman"/>
                <a:ea typeface="Times New Roman"/>
              </a:rPr>
              <a:t> </a:t>
            </a:r>
            <a:r>
              <a:rPr lang="fr-FR" sz="3200" b="1" dirty="0" err="1">
                <a:latin typeface="Times New Roman"/>
                <a:ea typeface="Times New Roman"/>
              </a:rPr>
              <a:t>hãy</a:t>
            </a:r>
            <a:r>
              <a:rPr lang="fr-FR" sz="3200" b="1" dirty="0">
                <a:latin typeface="Times New Roman"/>
                <a:ea typeface="Times New Roman"/>
              </a:rPr>
              <a:t> </a:t>
            </a:r>
            <a:r>
              <a:rPr lang="fr-FR" sz="3200" b="1" dirty="0" err="1">
                <a:latin typeface="Times New Roman"/>
                <a:ea typeface="Times New Roman"/>
              </a:rPr>
              <a:t>trình</a:t>
            </a:r>
            <a:r>
              <a:rPr lang="fr-FR" sz="3200" b="1" dirty="0">
                <a:latin typeface="Times New Roman"/>
                <a:ea typeface="Times New Roman"/>
              </a:rPr>
              <a:t> </a:t>
            </a:r>
            <a:r>
              <a:rPr lang="fr-FR" sz="3200" b="1" dirty="0" err="1">
                <a:latin typeface="Times New Roman"/>
                <a:ea typeface="Times New Roman"/>
              </a:rPr>
              <a:t>bày</a:t>
            </a:r>
            <a:r>
              <a:rPr lang="fr-FR" sz="3200" b="1" dirty="0">
                <a:latin typeface="Times New Roman"/>
                <a:ea typeface="Times New Roman"/>
              </a:rPr>
              <a:t> </a:t>
            </a:r>
            <a:r>
              <a:rPr lang="fr-FR" sz="3200" b="1" dirty="0" err="1">
                <a:latin typeface="Times New Roman"/>
                <a:ea typeface="Times New Roman"/>
              </a:rPr>
              <a:t>suy</a:t>
            </a:r>
            <a:r>
              <a:rPr lang="fr-FR" sz="3200" b="1" dirty="0">
                <a:latin typeface="Times New Roman"/>
                <a:ea typeface="Times New Roman"/>
              </a:rPr>
              <a:t> </a:t>
            </a:r>
            <a:r>
              <a:rPr lang="fr-FR" sz="3200" b="1" dirty="0" err="1">
                <a:latin typeface="Times New Roman"/>
                <a:ea typeface="Times New Roman"/>
              </a:rPr>
              <a:t>nghĩ</a:t>
            </a:r>
            <a:r>
              <a:rPr lang="fr-FR" sz="3200" b="1" dirty="0">
                <a:latin typeface="Times New Roman"/>
                <a:ea typeface="Times New Roman"/>
              </a:rPr>
              <a:t> (</a:t>
            </a:r>
            <a:r>
              <a:rPr lang="fr-FR" sz="3200" b="1" dirty="0" err="1">
                <a:latin typeface="Times New Roman"/>
                <a:ea typeface="Times New Roman"/>
              </a:rPr>
              <a:t>khoảng</a:t>
            </a:r>
            <a:r>
              <a:rPr lang="fr-FR" sz="3200" b="1" dirty="0">
                <a:latin typeface="Times New Roman"/>
                <a:ea typeface="Times New Roman"/>
              </a:rPr>
              <a:t> </a:t>
            </a:r>
            <a:r>
              <a:rPr lang="fr-FR" sz="3200" b="1" dirty="0" err="1">
                <a:latin typeface="Times New Roman"/>
                <a:ea typeface="Times New Roman"/>
              </a:rPr>
              <a:t>nửa</a:t>
            </a:r>
            <a:r>
              <a:rPr lang="fr-FR" sz="3200" b="1" dirty="0">
                <a:latin typeface="Times New Roman"/>
                <a:ea typeface="Times New Roman"/>
              </a:rPr>
              <a:t> </a:t>
            </a:r>
            <a:r>
              <a:rPr lang="fr-FR" sz="3200" b="1" dirty="0" err="1">
                <a:latin typeface="Times New Roman"/>
                <a:ea typeface="Times New Roman"/>
              </a:rPr>
              <a:t>trang</a:t>
            </a:r>
            <a:r>
              <a:rPr lang="fr-FR" sz="3200" b="1" dirty="0">
                <a:latin typeface="Times New Roman"/>
                <a:ea typeface="Times New Roman"/>
              </a:rPr>
              <a:t> </a:t>
            </a:r>
            <a:r>
              <a:rPr lang="fr-FR" sz="3200" b="1" dirty="0" err="1">
                <a:latin typeface="Times New Roman"/>
                <a:ea typeface="Times New Roman"/>
              </a:rPr>
              <a:t>giấy</a:t>
            </a:r>
            <a:r>
              <a:rPr lang="fr-FR" sz="3200" b="1" dirty="0">
                <a:latin typeface="Times New Roman"/>
                <a:ea typeface="Times New Roman"/>
              </a:rPr>
              <a:t> </a:t>
            </a:r>
            <a:r>
              <a:rPr lang="fr-FR" sz="3200" b="1" dirty="0" err="1">
                <a:latin typeface="Times New Roman"/>
                <a:ea typeface="Times New Roman"/>
              </a:rPr>
              <a:t>thi</a:t>
            </a:r>
            <a:r>
              <a:rPr lang="fr-FR" sz="3200" b="1" dirty="0">
                <a:latin typeface="Times New Roman"/>
                <a:ea typeface="Times New Roman"/>
              </a:rPr>
              <a:t>) </a:t>
            </a:r>
            <a:r>
              <a:rPr lang="fr-FR" sz="3200" b="1" dirty="0" err="1">
                <a:latin typeface="Times New Roman"/>
                <a:ea typeface="Times New Roman"/>
              </a:rPr>
              <a:t>về</a:t>
            </a:r>
            <a:r>
              <a:rPr lang="fr-FR" sz="3200" b="1" dirty="0">
                <a:latin typeface="Times New Roman"/>
                <a:ea typeface="Times New Roman"/>
              </a:rPr>
              <a:t> </a:t>
            </a:r>
            <a:r>
              <a:rPr lang="fr-FR" sz="3200" b="1" dirty="0" err="1">
                <a:latin typeface="Times New Roman"/>
                <a:ea typeface="Times New Roman"/>
              </a:rPr>
              <a:t>sức</a:t>
            </a:r>
            <a:r>
              <a:rPr lang="fr-FR" sz="3200" b="1" dirty="0">
                <a:latin typeface="Times New Roman"/>
                <a:ea typeface="Times New Roman"/>
              </a:rPr>
              <a:t> </a:t>
            </a:r>
            <a:r>
              <a:rPr lang="fr-FR" sz="3200" b="1" dirty="0" err="1">
                <a:latin typeface="Times New Roman"/>
                <a:ea typeface="Times New Roman"/>
              </a:rPr>
              <a:t>mạnh</a:t>
            </a:r>
            <a:r>
              <a:rPr lang="fr-FR" sz="3200" b="1" dirty="0">
                <a:latin typeface="Times New Roman"/>
                <a:ea typeface="Times New Roman"/>
              </a:rPr>
              <a:t> </a:t>
            </a:r>
            <a:r>
              <a:rPr lang="fr-FR" sz="3200" b="1" dirty="0" err="1">
                <a:latin typeface="Times New Roman"/>
                <a:ea typeface="Times New Roman"/>
              </a:rPr>
              <a:t>của</a:t>
            </a:r>
            <a:r>
              <a:rPr lang="fr-FR" sz="3200" b="1" dirty="0">
                <a:latin typeface="Times New Roman"/>
                <a:ea typeface="Times New Roman"/>
              </a:rPr>
              <a:t> </a:t>
            </a:r>
            <a:r>
              <a:rPr lang="fr-FR" sz="3200" b="1" dirty="0" err="1">
                <a:latin typeface="Times New Roman"/>
                <a:ea typeface="Times New Roman"/>
              </a:rPr>
              <a:t>tình</a:t>
            </a:r>
            <a:r>
              <a:rPr lang="fr-FR" sz="3200" b="1" dirty="0">
                <a:latin typeface="Times New Roman"/>
                <a:ea typeface="Times New Roman"/>
              </a:rPr>
              <a:t> </a:t>
            </a:r>
            <a:r>
              <a:rPr lang="fr-FR" sz="3200" b="1" dirty="0" err="1">
                <a:latin typeface="Times New Roman"/>
                <a:ea typeface="Times New Roman"/>
              </a:rPr>
              <a:t>đoàn</a:t>
            </a:r>
            <a:r>
              <a:rPr lang="fr-FR" sz="3200" b="1" dirty="0">
                <a:latin typeface="Times New Roman"/>
                <a:ea typeface="Times New Roman"/>
              </a:rPr>
              <a:t> </a:t>
            </a:r>
            <a:r>
              <a:rPr lang="fr-FR" sz="3200" b="1" dirty="0" err="1">
                <a:latin typeface="Times New Roman"/>
                <a:ea typeface="Times New Roman"/>
              </a:rPr>
              <a:t>kết</a:t>
            </a:r>
            <a:r>
              <a:rPr lang="fr-FR" sz="3200" b="1" dirty="0">
                <a:latin typeface="Times New Roman"/>
                <a:ea typeface="Times New Roman"/>
              </a:rPr>
              <a:t> </a:t>
            </a:r>
            <a:r>
              <a:rPr lang="fr-FR" sz="3200" b="1" dirty="0" err="1">
                <a:latin typeface="Times New Roman"/>
                <a:ea typeface="Times New Roman"/>
              </a:rPr>
              <a:t>trong</a:t>
            </a:r>
            <a:r>
              <a:rPr lang="fr-FR" sz="3200" b="1" dirty="0">
                <a:latin typeface="Times New Roman"/>
                <a:ea typeface="Times New Roman"/>
              </a:rPr>
              <a:t> </a:t>
            </a:r>
            <a:r>
              <a:rPr lang="fr-FR" sz="3200" b="1" dirty="0" err="1">
                <a:latin typeface="Times New Roman"/>
                <a:ea typeface="Times New Roman"/>
              </a:rPr>
              <a:t>cuộc</a:t>
            </a:r>
            <a:r>
              <a:rPr lang="fr-FR" sz="3200" b="1" dirty="0">
                <a:latin typeface="Times New Roman"/>
                <a:ea typeface="Times New Roman"/>
              </a:rPr>
              <a:t> </a:t>
            </a:r>
            <a:r>
              <a:rPr lang="fr-FR" sz="3200" b="1" dirty="0" err="1">
                <a:latin typeface="Times New Roman"/>
                <a:ea typeface="Times New Roman"/>
              </a:rPr>
              <a:t>sống</a:t>
            </a:r>
            <a:r>
              <a:rPr lang="fr-FR" sz="3200" b="1" dirty="0">
                <a:latin typeface="Times New Roman"/>
                <a:ea typeface="Times New Roman"/>
              </a:rPr>
              <a:t> </a:t>
            </a:r>
            <a:r>
              <a:rPr lang="fr-FR" sz="3200" b="1" dirty="0" err="1">
                <a:latin typeface="Times New Roman"/>
                <a:ea typeface="Times New Roman"/>
              </a:rPr>
              <a:t>hiện</a:t>
            </a:r>
            <a:r>
              <a:rPr lang="fr-FR" sz="3200" b="1" dirty="0">
                <a:latin typeface="Times New Roman"/>
                <a:ea typeface="Times New Roman"/>
              </a:rPr>
              <a:t> </a:t>
            </a:r>
            <a:r>
              <a:rPr lang="fr-FR" sz="3200" b="1" dirty="0" err="1">
                <a:latin typeface="Times New Roman"/>
                <a:ea typeface="Times New Roman"/>
              </a:rPr>
              <a:t>nay</a:t>
            </a:r>
            <a:r>
              <a:rPr lang="fr-FR" sz="3200" b="1" dirty="0" smtClean="0">
                <a:latin typeface="Times New Roman"/>
                <a:ea typeface="Times New Roman"/>
              </a:rPr>
              <a:t>.</a:t>
            </a:r>
          </a:p>
          <a:p>
            <a:pPr marL="91440" marR="9144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r-FR" sz="3200" b="1" dirty="0" smtClean="0">
                <a:latin typeface="Times New Roman"/>
                <a:ea typeface="Times New Roman"/>
              </a:rPr>
              <a:t>=&gt;</a:t>
            </a:r>
            <a:r>
              <a:rPr lang="fr-FR" sz="3200" dirty="0">
                <a:latin typeface="Times New Roman"/>
                <a:ea typeface="Times New Roman"/>
              </a:rPr>
              <a:t>5. </a:t>
            </a:r>
            <a:r>
              <a:rPr lang="fr-FR" sz="3200" dirty="0" err="1">
                <a:latin typeface="Times New Roman"/>
                <a:ea typeface="Times New Roman"/>
              </a:rPr>
              <a:t>Đoạn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văn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cần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đảm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bảo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những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yêu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cầu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về</a:t>
            </a:r>
            <a:r>
              <a:rPr lang="fr-FR" sz="3200" dirty="0">
                <a:latin typeface="Times New Roman"/>
                <a:ea typeface="Times New Roman"/>
              </a:rPr>
              <a:t>:</a:t>
            </a:r>
            <a:endParaRPr lang="en-US" sz="3200" dirty="0">
              <a:latin typeface="Times New Roman"/>
              <a:ea typeface="Times New Roman"/>
            </a:endParaRPr>
          </a:p>
          <a:p>
            <a:pPr marL="0" marR="91440" lvl="0" indent="0">
              <a:spcBef>
                <a:spcPts val="0"/>
              </a:spcBef>
              <a:spcAft>
                <a:spcPts val="0"/>
              </a:spcAft>
              <a:buSzPts val="1000"/>
              <a:buNone/>
              <a:tabLst>
                <a:tab pos="0" algn="l"/>
                <a:tab pos="457200" algn="l"/>
              </a:tabLst>
            </a:pPr>
            <a:r>
              <a:rPr lang="fr-FR" sz="3200" dirty="0" smtClean="0">
                <a:latin typeface="Times New Roman"/>
                <a:ea typeface="Times New Roman"/>
              </a:rPr>
              <a:t>- </a:t>
            </a:r>
            <a:r>
              <a:rPr lang="fr-FR" sz="3200" dirty="0" err="1" smtClean="0">
                <a:latin typeface="Times New Roman"/>
                <a:ea typeface="Times New Roman"/>
              </a:rPr>
              <a:t>Nội</a:t>
            </a:r>
            <a:r>
              <a:rPr lang="fr-FR" sz="3200" dirty="0" smtClean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dung</a:t>
            </a:r>
            <a:r>
              <a:rPr lang="fr-FR" sz="3200" dirty="0">
                <a:latin typeface="Times New Roman"/>
                <a:ea typeface="Times New Roman"/>
              </a:rPr>
              <a:t>: </a:t>
            </a:r>
            <a:r>
              <a:rPr lang="fr-FR" sz="3200" dirty="0" err="1">
                <a:latin typeface="Times New Roman"/>
                <a:ea typeface="Times New Roman"/>
              </a:rPr>
              <a:t>Từ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tình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đồng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chí</a:t>
            </a:r>
            <a:r>
              <a:rPr lang="fr-FR" sz="3200" dirty="0">
                <a:latin typeface="Times New Roman"/>
                <a:ea typeface="Times New Roman"/>
              </a:rPr>
              <a:t>, </a:t>
            </a:r>
            <a:r>
              <a:rPr lang="fr-FR" sz="3200" dirty="0" err="1">
                <a:latin typeface="Times New Roman"/>
                <a:ea typeface="Times New Roman"/>
              </a:rPr>
              <a:t>đồng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đội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của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những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nữ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thanh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niên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xung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phong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trong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tác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phẩm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Những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ngôi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sao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xa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xôi</a:t>
            </a:r>
            <a:r>
              <a:rPr lang="fr-FR" sz="3200" dirty="0">
                <a:latin typeface="Times New Roman"/>
                <a:ea typeface="Times New Roman"/>
              </a:rPr>
              <a:t>, </a:t>
            </a:r>
            <a:r>
              <a:rPr lang="fr-FR" sz="3200" dirty="0" err="1">
                <a:latin typeface="Times New Roman"/>
                <a:ea typeface="Times New Roman"/>
              </a:rPr>
              <a:t>nêu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được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những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suy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nghĩ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của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về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sức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mạnh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của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tình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đoàn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kết</a:t>
            </a:r>
            <a:r>
              <a:rPr lang="fr-FR" sz="3200" dirty="0">
                <a:latin typeface="Times New Roman"/>
                <a:ea typeface="Times New Roman"/>
              </a:rPr>
              <a:t> : </a:t>
            </a:r>
            <a:r>
              <a:rPr lang="fr-FR" sz="3200" dirty="0" err="1">
                <a:latin typeface="Times New Roman"/>
                <a:ea typeface="Times New Roman"/>
              </a:rPr>
              <a:t>giúp</a:t>
            </a:r>
            <a:r>
              <a:rPr lang="fr-FR" sz="3200" dirty="0">
                <a:latin typeface="Times New Roman"/>
                <a:ea typeface="Times New Roman"/>
              </a:rPr>
              <a:t> con </a:t>
            </a:r>
            <a:r>
              <a:rPr lang="fr-FR" sz="3200" dirty="0" err="1">
                <a:latin typeface="Times New Roman"/>
                <a:ea typeface="Times New Roman"/>
              </a:rPr>
              <a:t>người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hòa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nhập</a:t>
            </a:r>
            <a:r>
              <a:rPr lang="fr-FR" sz="3200" dirty="0">
                <a:latin typeface="Times New Roman"/>
                <a:ea typeface="Times New Roman"/>
              </a:rPr>
              <a:t>, </a:t>
            </a:r>
            <a:r>
              <a:rPr lang="fr-FR" sz="3200" dirty="0" err="1">
                <a:latin typeface="Times New Roman"/>
                <a:ea typeface="Times New Roman"/>
              </a:rPr>
              <a:t>gắn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kết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trong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cộng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đồng</a:t>
            </a:r>
            <a:r>
              <a:rPr lang="fr-FR" sz="3200" dirty="0">
                <a:latin typeface="Times New Roman"/>
                <a:ea typeface="Times New Roman"/>
              </a:rPr>
              <a:t>; </a:t>
            </a:r>
            <a:r>
              <a:rPr lang="fr-FR" sz="3200" dirty="0" err="1">
                <a:latin typeface="Times New Roman"/>
                <a:ea typeface="Times New Roman"/>
              </a:rPr>
              <a:t>tạo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nên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sức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mạnh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lớn</a:t>
            </a:r>
            <a:r>
              <a:rPr lang="fr-FR" sz="3200" dirty="0">
                <a:latin typeface="Times New Roman"/>
                <a:ea typeface="Times New Roman"/>
              </a:rPr>
              <a:t> lao </a:t>
            </a:r>
            <a:r>
              <a:rPr lang="fr-FR" sz="3200" dirty="0" err="1">
                <a:latin typeface="Times New Roman"/>
                <a:ea typeface="Times New Roman"/>
              </a:rPr>
              <a:t>để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vượt</a:t>
            </a:r>
            <a:r>
              <a:rPr lang="fr-FR" sz="3200" dirty="0">
                <a:latin typeface="Times New Roman"/>
                <a:ea typeface="Times New Roman"/>
              </a:rPr>
              <a:t> qua </a:t>
            </a:r>
            <a:r>
              <a:rPr lang="fr-FR" sz="3200" dirty="0" err="1">
                <a:latin typeface="Times New Roman"/>
                <a:ea typeface="Times New Roman"/>
              </a:rPr>
              <a:t>khó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khăn</a:t>
            </a:r>
            <a:r>
              <a:rPr lang="fr-FR" sz="3200" dirty="0">
                <a:latin typeface="Times New Roman"/>
                <a:ea typeface="Times New Roman"/>
              </a:rPr>
              <a:t>, </a:t>
            </a:r>
            <a:r>
              <a:rPr lang="fr-FR" sz="3200" dirty="0" err="1">
                <a:latin typeface="Times New Roman"/>
                <a:ea typeface="Times New Roman"/>
              </a:rPr>
              <a:t>đạt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được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thành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công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trong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mọi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hoàn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cảnh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endParaRPr lang="en-US" sz="3200" dirty="0">
              <a:latin typeface="Times New Roman"/>
              <a:ea typeface="Times New Roman"/>
            </a:endParaRPr>
          </a:p>
          <a:p>
            <a:pPr marL="0" marR="91440" lvl="0" indent="0" algn="just">
              <a:spcBef>
                <a:spcPts val="0"/>
              </a:spcBef>
              <a:spcAft>
                <a:spcPts val="0"/>
              </a:spcAft>
              <a:buSzPts val="1000"/>
              <a:buNone/>
              <a:tabLst>
                <a:tab pos="0" algn="l"/>
                <a:tab pos="457200" algn="l"/>
              </a:tabLst>
            </a:pPr>
            <a:r>
              <a:rPr lang="fr-FR" sz="3200" dirty="0" smtClean="0">
                <a:latin typeface="Times New Roman"/>
                <a:ea typeface="Times New Roman"/>
              </a:rPr>
              <a:t>- </a:t>
            </a:r>
            <a:r>
              <a:rPr lang="fr-FR" sz="3200" dirty="0" err="1" smtClean="0">
                <a:latin typeface="Times New Roman"/>
                <a:ea typeface="Times New Roman"/>
              </a:rPr>
              <a:t>Hình</a:t>
            </a:r>
            <a:r>
              <a:rPr lang="fr-FR" sz="3200" dirty="0" smtClean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thức</a:t>
            </a:r>
            <a:r>
              <a:rPr lang="fr-FR" sz="3200" dirty="0">
                <a:latin typeface="Times New Roman"/>
                <a:ea typeface="Times New Roman"/>
              </a:rPr>
              <a:t>: </a:t>
            </a:r>
            <a:r>
              <a:rPr lang="fr-FR" sz="3200" dirty="0" err="1">
                <a:latin typeface="Times New Roman"/>
                <a:ea typeface="Times New Roman"/>
              </a:rPr>
              <a:t>kết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hợp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các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phương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thức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biểu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đạt</a:t>
            </a:r>
            <a:r>
              <a:rPr lang="fr-FR" sz="3200" dirty="0">
                <a:latin typeface="Times New Roman"/>
                <a:ea typeface="Times New Roman"/>
              </a:rPr>
              <a:t>, </a:t>
            </a:r>
            <a:r>
              <a:rPr lang="fr-FR" sz="3200" dirty="0" err="1">
                <a:latin typeface="Times New Roman"/>
                <a:ea typeface="Times New Roman"/>
              </a:rPr>
              <a:t>diễn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đạt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rõ</a:t>
            </a:r>
            <a:r>
              <a:rPr lang="fr-FR" sz="3200" dirty="0">
                <a:latin typeface="Times New Roman"/>
                <a:ea typeface="Times New Roman"/>
              </a:rPr>
              <a:t> ý, </a:t>
            </a:r>
            <a:r>
              <a:rPr lang="fr-FR" sz="3200" dirty="0" err="1">
                <a:latin typeface="Times New Roman"/>
                <a:ea typeface="Times New Roman"/>
              </a:rPr>
              <a:t>độ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dài</a:t>
            </a:r>
            <a:r>
              <a:rPr lang="fr-FR" sz="3200" dirty="0">
                <a:latin typeface="Times New Roman"/>
                <a:ea typeface="Times New Roman"/>
              </a:rPr>
              <a:t> </a:t>
            </a:r>
            <a:r>
              <a:rPr lang="fr-FR" sz="3200" dirty="0" err="1">
                <a:latin typeface="Times New Roman"/>
                <a:ea typeface="Times New Roman"/>
              </a:rPr>
              <a:t>theo</a:t>
            </a:r>
            <a:r>
              <a:rPr lang="fr-FR" sz="3200" dirty="0">
                <a:latin typeface="Times New Roman"/>
                <a:ea typeface="Times New Roman"/>
              </a:rPr>
              <a:t> qui </a:t>
            </a:r>
            <a:r>
              <a:rPr lang="fr-FR" sz="3200" dirty="0" err="1">
                <a:latin typeface="Times New Roman"/>
                <a:ea typeface="Times New Roman"/>
              </a:rPr>
              <a:t>định</a:t>
            </a:r>
            <a:r>
              <a:rPr lang="fr-FR" sz="3200" dirty="0">
                <a:latin typeface="Times New Roman"/>
                <a:ea typeface="Times New Roman"/>
              </a:rPr>
              <a:t>... </a:t>
            </a:r>
            <a:endParaRPr lang="en-US" sz="3200" dirty="0">
              <a:latin typeface="Times New Roman"/>
              <a:ea typeface="Times New Roman"/>
            </a:endParaRPr>
          </a:p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</a:tabLst>
            </a:pPr>
            <a:endParaRPr lang="en-US" sz="3200" b="1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72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820" y="180304"/>
            <a:ext cx="11809926" cy="6555347"/>
          </a:xfrm>
        </p:spPr>
        <p:txBody>
          <a:bodyPr>
            <a:normAutofit/>
          </a:bodyPr>
          <a:lstStyle/>
          <a:p>
            <a:pPr marL="0" marR="91440" lvl="0" indent="0" algn="just">
              <a:spcBef>
                <a:spcPts val="0"/>
              </a:spcBef>
              <a:buNone/>
              <a:tabLst>
                <a:tab pos="0" algn="l"/>
              </a:tabLst>
            </a:pP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6.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Dựa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vào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văn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bản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« 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Những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ngôi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sao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xa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xôi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 »,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Em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hãy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viết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đoạn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văn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khoảng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12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câu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theo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lập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luận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T-P-H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để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phân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tích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vẻ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đẹp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tâm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hồn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và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tình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đồng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chí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đồng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đội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của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những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cô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gái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thanh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niên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xung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phong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trong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tổ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trinh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sát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mặt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đường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trên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tuyến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lửa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Trường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Sơn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.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Trong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đoạn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có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sử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dụng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thành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phần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biệt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lập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cảm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thán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và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phép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nối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(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Gạch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chân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thành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phần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biệt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lập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cảm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thán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và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phép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Times New Roman"/>
                <a:ea typeface="Times New Roman"/>
              </a:rPr>
              <a:t>nối</a:t>
            </a:r>
            <a:r>
              <a:rPr lang="fr-FR" b="1" dirty="0">
                <a:solidFill>
                  <a:prstClr val="black"/>
                </a:solidFill>
                <a:latin typeface="Times New Roman"/>
                <a:ea typeface="Times New Roman"/>
              </a:rPr>
              <a:t>)</a:t>
            </a:r>
            <a:endParaRPr lang="en-US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19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5DD98D-D47C-432C-BED5-2741387EA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565" y="119270"/>
            <a:ext cx="11489635" cy="561767"/>
          </a:xfrm>
        </p:spPr>
        <p:txBody>
          <a:bodyPr>
            <a:normAutofit fontScale="90000"/>
          </a:bodyPr>
          <a:lstStyle/>
          <a:p>
            <a:pPr lvl="0" algn="just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 ĐỌC HIỂU 3:</a:t>
            </a:r>
            <a:r>
              <a:rPr lang="en-SG" sz="2000" b="1" dirty="0">
                <a:solidFill>
                  <a:prstClr val="black"/>
                </a:solidFill>
                <a:latin typeface="Calibri" panose="020F0502020204030204"/>
                <a:ea typeface="Calibri" panose="020F0502020204030204" pitchFamily="34" charset="0"/>
                <a:cs typeface="+mn-cs"/>
              </a:rPr>
              <a:t>:</a:t>
            </a:r>
            <a:r>
              <a:rPr lang="en-SG" sz="2000" dirty="0">
                <a:solidFill>
                  <a:prstClr val="black"/>
                </a:solidFill>
                <a:latin typeface="Calibri" panose="020F0502020204030204"/>
                <a:ea typeface="Calibri" panose="020F0502020204030204" pitchFamily="34" charset="0"/>
                <a:cs typeface="+mn-cs"/>
              </a:rPr>
              <a:t> </a:t>
            </a:r>
            <a:r>
              <a:rPr lang="en-SG" sz="27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SG" sz="27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 </a:t>
            </a:r>
            <a:r>
              <a:rPr lang="en-SG" sz="2700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SG" sz="27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SG" sz="27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Đọc</a:t>
            </a:r>
            <a:r>
              <a:rPr lang="en-SG" sz="27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7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SG" sz="27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7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SG" sz="27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7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SG" sz="27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7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SG" sz="27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7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SG" sz="27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7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SG" sz="27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7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SG" sz="27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7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yêu</a:t>
            </a:r>
            <a:r>
              <a:rPr lang="en-SG" sz="27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7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cầu</a:t>
            </a:r>
            <a:r>
              <a:rPr lang="en-SG" sz="27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7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dưới</a:t>
            </a:r>
            <a:r>
              <a:rPr lang="en-SG" sz="27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7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đây</a:t>
            </a:r>
            <a:r>
              <a:rPr lang="en-SG" sz="2000" dirty="0">
                <a:solidFill>
                  <a:prstClr val="black"/>
                </a:solidFill>
                <a:latin typeface="Calibri" panose="020F0502020204030204"/>
                <a:ea typeface="Calibri" panose="020F0502020204030204" pitchFamily="34" charset="0"/>
                <a:cs typeface="+mn-cs"/>
              </a:rPr>
              <a:t>:</a:t>
            </a:r>
            <a:r>
              <a:rPr lang="en-US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F3CDE8-6B5E-4FF1-ABAE-D638EF106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5" y="543340"/>
            <a:ext cx="11940209" cy="6195390"/>
          </a:xfrm>
        </p:spPr>
        <p:txBody>
          <a:bodyPr>
            <a:normAutofit fontScale="77500" lnSpcReduction="20000"/>
          </a:bodyPr>
          <a:lstStyle/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SG" dirty="0">
                <a:ea typeface="Calibri" panose="020F0502020204030204" pitchFamily="34" charset="0"/>
              </a:rPr>
              <a:t>“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Tôi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dùng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xẻng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nhỏ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đào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đất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dưới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bom.Đất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rắn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hòn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sỏi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tôi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bay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bên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Thỉnh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thoảng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lưỡi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xẻng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chạm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bom.Một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tiếng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sắc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gai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cứa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thịt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tôi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Tôi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rùng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bỗng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sao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quá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chậm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Nhanh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Vỏ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nóng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dấu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chẳng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lành.Hoặc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nóng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bên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bom.Hoặc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mặt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trời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nung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nóng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15000"/>
              </a:lnSpc>
              <a:spcAft>
                <a:spcPts val="1000"/>
              </a:spcAft>
              <a:buNone/>
            </a:pP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Trích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ngôi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sao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xôi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– Lê Minh 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Khuê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SG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SG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"</a:t>
            </a:r>
            <a:r>
              <a:rPr lang="en-SG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tôi</a:t>
            </a:r>
            <a:r>
              <a:rPr lang="en-S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trích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ai?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trích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miêu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tả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ấy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đang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gì?Qua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bộc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lộ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vẻ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đẹp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phẩm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SG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SG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xét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kiểu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trích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nêu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kiểu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này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đạt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dung?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SG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SG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</a:t>
            </a:r>
            <a:r>
              <a:rPr lang="en-S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i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xôi</a:t>
            </a:r>
            <a:r>
              <a:rPr lang="en-US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1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b="1" u="sng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SG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en-S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S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S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S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khoảng</a:t>
            </a:r>
            <a:r>
              <a:rPr lang="en-S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 </a:t>
            </a:r>
            <a:r>
              <a:rPr lang="en-SG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S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S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phép</a:t>
            </a:r>
            <a:r>
              <a:rPr lang="en-S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lập</a:t>
            </a:r>
            <a:r>
              <a:rPr lang="en-S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luận</a:t>
            </a:r>
            <a:r>
              <a:rPr lang="en-S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tổng</a:t>
            </a:r>
            <a:r>
              <a:rPr lang="en-S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SG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lang="en-S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SG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S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lang="en-SG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tích</a:t>
            </a:r>
            <a:r>
              <a:rPr lang="en-SG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nghệ</a:t>
            </a:r>
            <a:r>
              <a:rPr lang="en-SG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thuật</a:t>
            </a:r>
            <a:r>
              <a:rPr lang="en-SG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miêu</a:t>
            </a:r>
            <a:r>
              <a:rPr lang="en-SG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tả</a:t>
            </a:r>
            <a:r>
              <a:rPr lang="en-SG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tâm</a:t>
            </a:r>
            <a:r>
              <a:rPr lang="en-SG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lí</a:t>
            </a:r>
            <a:r>
              <a:rPr lang="en-SG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SG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SG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SG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tôi</a:t>
            </a:r>
            <a:r>
              <a:rPr lang="en-SG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en-SG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SG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SG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SG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SG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SG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nhiệm</a:t>
            </a:r>
            <a:r>
              <a:rPr lang="en-SG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SG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S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nhắc</a:t>
            </a:r>
            <a:r>
              <a:rPr lang="en-S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S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qua </a:t>
            </a:r>
            <a:r>
              <a:rPr lang="en-SG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S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trích</a:t>
            </a:r>
            <a:r>
              <a:rPr lang="en-S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S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SG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S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S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S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S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S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S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S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S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ghép</a:t>
            </a:r>
            <a:r>
              <a:rPr lang="en-S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lang="en-S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phụ</a:t>
            </a:r>
            <a:r>
              <a:rPr lang="en-S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</a:t>
            </a:r>
            <a:r>
              <a:rPr lang="en-SG" u="sng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Gạch</a:t>
            </a:r>
            <a:r>
              <a:rPr lang="en-SG" u="sn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u="sng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chân</a:t>
            </a:r>
            <a:r>
              <a:rPr lang="en-SG" u="sn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u="sng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SG" u="sn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u="sng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</a:t>
            </a:r>
            <a:r>
              <a:rPr lang="en-SG" u="sn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u="sng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thích</a:t>
            </a:r>
            <a:r>
              <a:rPr lang="en-SG" u="sn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u="sng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rõ</a:t>
            </a:r>
            <a:r>
              <a:rPr lang="en-S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06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8136D8-FF35-4065-B922-2356979E2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8544"/>
          </a:xfrm>
        </p:spPr>
        <p:txBody>
          <a:bodyPr>
            <a:norm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9834BB-3631-400B-9EAF-647454E4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2938"/>
            <a:ext cx="10515600" cy="5705061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1:(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1,25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):</a:t>
            </a:r>
          </a:p>
          <a:p>
            <a:pPr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Tx/>
              <a:buChar char="-"/>
            </a:pP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"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tôi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Định: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0,25 đ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miêu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tả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đang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chuẩn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bị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0,5đ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Vẻ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đẹp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phẩm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gan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dạ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dũng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cảm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bình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tĩnh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tự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tin: 0,5 đ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( 1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điểm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):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kiểu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trần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thuật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ngắn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rút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gọn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0,5đ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quả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):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tạo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nhịp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nhanh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nổi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bật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: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khí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căng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thẳng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nơi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chiến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tâm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trạng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hồi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hộp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lo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lắng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Phương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phẩm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dũng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thần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trách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nhiệm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việc.0,5đ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Tx/>
              <a:buChar char="-"/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70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CF90E4-B3F9-4063-B01A-83DD6B9D7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8301"/>
          </a:xfrm>
        </p:spPr>
        <p:txBody>
          <a:bodyPr>
            <a:norm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3( 0,5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41F3C6-5B7E-4683-AE6C-76D19F9CF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2209"/>
            <a:ext cx="10515600" cy="4904754"/>
          </a:xfrm>
        </p:spPr>
        <p:txBody>
          <a:bodyPr>
            <a:normAutofit fontScale="85000" lnSpcReduction="20000"/>
          </a:bodyPr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phẩm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đề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tài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tiểu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đội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xe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kính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giả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Phạm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Tiến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Duật</a:t>
            </a:r>
            <a:endParaRPr lang="en-SG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Câu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</a:rPr>
              <a:t> 4(3,75đ):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sinh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nhiều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cách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diễn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đạt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hoàn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thành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đoạn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văn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nhưng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cần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biết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triển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khai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lí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lẽ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dẫn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chứng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lí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r>
              <a:rPr lang="en-SG" u="sn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SG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u="sn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nội</a:t>
            </a:r>
            <a:r>
              <a:rPr lang="en-SG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dung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tích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diễn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biến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tâm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lí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vật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khi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làm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nhiệm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vụ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(1 đ)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Căng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thẳng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lo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lắng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khi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tới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gần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quả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bom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+ Can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đảm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dũng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cảm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bình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tĩnh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bản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lĩnh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vững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vàng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hành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dứt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khoát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khi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châm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mìn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phá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bom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Hồi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hộp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lo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lắng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nhưng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đầy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tinh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thần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trách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nhiệm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khi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chờ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bom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nổ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65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1214C6-F699-43B3-AC9F-8D7AEF95B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7322"/>
            <a:ext cx="10515600" cy="5739641"/>
          </a:xfrm>
        </p:spPr>
        <p:txBody>
          <a:bodyPr/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Nhận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xét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nghệ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thuật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miêu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tả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tâm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lí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vật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giả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(1 đ)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Miêu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tả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tâm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lí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vật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qua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suy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nghĩ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hành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tinh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tế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Sử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dụng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nhiều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trần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thuật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ngắn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rút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gọn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…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Nghệ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thuật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ẩn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dụ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chuyển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đổi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cảm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giác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Ngôi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kể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thứ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1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ngôn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ngữ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độc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thoại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nội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tâm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"/>
            </a:pP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Diễn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tả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hiểm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khí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căng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thẳng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nơi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(0,25đ)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"/>
            </a:pPr>
            <a:r>
              <a:rPr lang="fr-FR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Phẩm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anh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hùng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chiến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đấu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gái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trẻ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(0,5đ)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75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947DEA0-E523-4CE6-8430-9AA70A8F7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7809"/>
            <a:ext cx="10515600" cy="5819154"/>
          </a:xfrm>
        </p:spPr>
        <p:txBody>
          <a:bodyPr/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SG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u="sn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Cần</a:t>
            </a:r>
            <a:r>
              <a:rPr lang="en-SG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u="sn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lưu</a:t>
            </a:r>
            <a:r>
              <a:rPr lang="en-SG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ý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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Diễn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đạt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ý song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chưa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sâu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. (1,5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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bám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vào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nghệ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thuật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còn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mắc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vài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lỗi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diễn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đạt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(1điểm)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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Ý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quá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sơ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sài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nhiều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lỗi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diễn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đạt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(0,75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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Chưa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thể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hiện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phần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lớn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ý,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sai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nội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dung,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diễn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đạt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kém</a:t>
            </a:r>
            <a:r>
              <a:rPr lang="en-SG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… (0,5đ)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SG" u="sn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SG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u="sn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SG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u="sn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thức</a:t>
            </a:r>
            <a:r>
              <a:rPr lang="en-SG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Đạt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yêu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cầu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kiểu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đoạn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văn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tổng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.(0,5 đ)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sử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dụng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ghép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chính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phụ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Nếu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chú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thích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rõ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ràng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thì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)( 0,5 đ)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64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844EBF-9636-47A8-848E-981E222F9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52" y="365126"/>
            <a:ext cx="11035748" cy="734804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4:(</a:t>
            </a:r>
            <a:r>
              <a:rPr lang="en-SG" sz="2800" dirty="0">
                <a:latin typeface="Times New Roman" panose="02020603050405020304" pitchFamily="18" charset="0"/>
              </a:rPr>
              <a:t>5</a:t>
            </a:r>
            <a:r>
              <a:rPr lang="en-SG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SG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A4D1A7-74F7-4E3F-BC80-D1E7E0C3F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30" y="887896"/>
            <a:ext cx="11834192" cy="5804452"/>
          </a:xfrm>
        </p:spPr>
        <p:txBody>
          <a:bodyPr>
            <a:normAutofit fontScale="925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Đọc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trích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bom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vùi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luôn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bò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thấy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mắt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lấp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lánh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Cười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hàm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răng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trắng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loá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khuôn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nhem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nhuốc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lúc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gọi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"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quỷ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mắt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đen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".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1: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trích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ai?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hoàn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phẩm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2: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"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lúc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gọi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"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quỷ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mắt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đen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"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gợi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liên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tưởng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chương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9,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tên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3: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"Chúng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tới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ai?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Nụ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cười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đùa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gọi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ấy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vẻ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đẹp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4: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thấy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gặp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khó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khăn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thử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thách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cuộc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rất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thần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ý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chí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lực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luận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khoảng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10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lập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luận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diễn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dịch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vấn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27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04BAEB-6605-4B4E-9FFD-70C2B2EC3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1797"/>
          </a:xfrm>
        </p:spPr>
        <p:txBody>
          <a:bodyPr>
            <a:norm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6F139A-5A90-440F-ABE2-8BF5C5062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922"/>
            <a:ext cx="10515600" cy="5130041"/>
          </a:xfrm>
        </p:spPr>
        <p:txBody>
          <a:bodyPr>
            <a:normAutofit fontScale="925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1(1đ):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phẩm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ngôi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sao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xôi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0.25đ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Lê Minh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Khuê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.( 0,25đ)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Hoàn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1971,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cuộc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kháng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chiến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chống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Mĩ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đang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diễn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ra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vô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cùng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liệt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.(0,5đ)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2( 1 đ):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"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lúc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gọi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"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quỷ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mắt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đen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"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gợi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liên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tưởng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Nhìn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lấm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cười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ha ha"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.(0,5đ)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phẩm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tiểu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đội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xe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kính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Phạm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Tiến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Duật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.( 0,5đ)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62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975573-4606-4247-9A02-F5585F027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2771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3(1đ):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DC8E34-87EA-4F8A-BAF0-231E2515C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6678"/>
            <a:ext cx="10515600" cy="5090285"/>
          </a:xfrm>
        </p:spPr>
        <p:txBody>
          <a:bodyPr/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-"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tới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gái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Thao,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Phương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.(0,5đ)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Nụ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cười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đùa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gọi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ấy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gợi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hồn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đời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chí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lực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vượt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khó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khăn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khổ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cuộc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chiến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…(0,5đ)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4( 2đ):</a:t>
            </a:r>
          </a:p>
          <a:p>
            <a:pPr marL="514350" marR="0" indent="-51435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lphaLcPeriod"/>
            </a:pP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(0.5đ)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luận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khoảng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10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lập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luận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diễn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dịch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rõ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ràng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06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1309</Words>
  <PresentationFormat>Custom</PresentationFormat>
  <Paragraphs>104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ÔN TẬP VĂN BẢN:NHỮNG NGÔI SAO XA XÔI ( TIẾP)</vt:lpstr>
      <vt:lpstr>ĐỀ ĐỌC HIỂU 3:: (6 điểm) Đọc đoạn văn sau và thực hiện các yêu cầu dưới đây: </vt:lpstr>
      <vt:lpstr>Gợi ý:</vt:lpstr>
      <vt:lpstr>Câu 3( 0,5 điểm)</vt:lpstr>
      <vt:lpstr>PowerPoint Presentation</vt:lpstr>
      <vt:lpstr>PowerPoint Presentation</vt:lpstr>
      <vt:lpstr>Đề đọc hiểu 4:(5 điểm)</vt:lpstr>
      <vt:lpstr>Gợi ý:</vt:lpstr>
      <vt:lpstr>Câu 3(1đ):</vt:lpstr>
      <vt:lpstr>b. Về nội dung:(1.5đ)  Đây là đoạn văn nghị luận xã hội có tính chất mở.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2020-05-06T15:32:25Z</dcterms:created>
  <dcterms:modified xsi:type="dcterms:W3CDTF">2022-03-26T02:17:01Z</dcterms:modified>
</cp:coreProperties>
</file>