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59" r:id="rId4"/>
    <p:sldId id="288" r:id="rId5"/>
    <p:sldId id="260" r:id="rId6"/>
    <p:sldId id="262" r:id="rId7"/>
    <p:sldId id="263" r:id="rId8"/>
    <p:sldId id="576" r:id="rId9"/>
    <p:sldId id="577" r:id="rId10"/>
    <p:sldId id="578" r:id="rId11"/>
    <p:sldId id="579" r:id="rId12"/>
    <p:sldId id="266" r:id="rId13"/>
    <p:sldId id="580" r:id="rId14"/>
    <p:sldId id="581" r:id="rId15"/>
    <p:sldId id="582" r:id="rId16"/>
    <p:sldId id="583" r:id="rId17"/>
    <p:sldId id="584" r:id="rId18"/>
    <p:sldId id="585" r:id="rId19"/>
    <p:sldId id="586" r:id="rId20"/>
    <p:sldId id="274" r:id="rId21"/>
    <p:sldId id="587" r:id="rId22"/>
    <p:sldId id="271" r:id="rId23"/>
    <p:sldId id="588" r:id="rId24"/>
    <p:sldId id="5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10" initials="W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1"/>
    <a:srgbClr val="FFEFC1"/>
    <a:srgbClr val="FFF5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917" y="-2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13T00:00:16.27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C99D8-0BA7-488A-B1D7-18BA3875B9AF}"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815E7-014A-4650-B1C0-6D5E20299D63}" type="slidenum">
              <a:rPr lang="en-US" smtClean="0"/>
              <a:t>‹#›</a:t>
            </a:fld>
            <a:endParaRPr lang="en-US"/>
          </a:p>
        </p:txBody>
      </p:sp>
    </p:spTree>
    <p:extLst>
      <p:ext uri="{BB962C8B-B14F-4D97-AF65-F5344CB8AC3E}">
        <p14:creationId xmlns:p14="http://schemas.microsoft.com/office/powerpoint/2010/main" val="328164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t>4</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Khoảng cách giúp cho TĐ nhận đ</a:t>
            </a:r>
            <a:r>
              <a:rPr lang="vi-VN"/>
              <a:t>ư</a:t>
            </a:r>
            <a:r>
              <a:rPr lang="en-US"/>
              <a:t>ợc l</a:t>
            </a:r>
            <a:r>
              <a:rPr lang="vi-VN"/>
              <a:t>ư</a:t>
            </a:r>
            <a:r>
              <a:rPr lang="en-US"/>
              <a:t>ợng nhiệt và ánh sáng phù hợp để sự sống có thể tồn  tại, phát triển</a:t>
            </a:r>
          </a:p>
        </p:txBody>
      </p:sp>
      <p:sp>
        <p:nvSpPr>
          <p:cNvPr id="4" name="Slide Number Placeholder 3"/>
          <p:cNvSpPr>
            <a:spLocks noGrp="1"/>
          </p:cNvSpPr>
          <p:nvPr>
            <p:ph type="sldNum" sz="quarter" idx="5"/>
          </p:nvPr>
        </p:nvSpPr>
        <p:spPr/>
        <p:txBody>
          <a:bodyPr/>
          <a:lstStyle/>
          <a:p>
            <a:fld id="{CDB815E7-014A-4650-B1C0-6D5E20299D63}" type="slidenum">
              <a:rPr lang="en-US" smtClean="0"/>
              <a:t>12</a:t>
            </a:fld>
            <a:endParaRPr lang="en-US"/>
          </a:p>
        </p:txBody>
      </p:sp>
    </p:spTree>
    <p:extLst>
      <p:ext uri="{BB962C8B-B14F-4D97-AF65-F5344CB8AC3E}">
        <p14:creationId xmlns:p14="http://schemas.microsoft.com/office/powerpoint/2010/main" val="329581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F0DA1-4576-4F0E-988F-5FDD08A45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2A31192-840B-4DBF-88CD-885DAE642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2D1AC94-39DC-4005-BF84-005D1EDE826E}"/>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5" name="Footer Placeholder 4">
            <a:extLst>
              <a:ext uri="{FF2B5EF4-FFF2-40B4-BE49-F238E27FC236}">
                <a16:creationId xmlns:a16="http://schemas.microsoft.com/office/drawing/2014/main" xmlns="" id="{290A388A-9D59-440A-9935-6A456AAA6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87217D-55D2-49EE-8D62-DD0536F30336}"/>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38099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4F0F7-0494-47A3-92A9-8C46C038F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2D78368-3742-4D0F-8CB9-27AAB7AFAD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4EDA06-60DD-4D43-9D96-0BB02530D960}"/>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5" name="Footer Placeholder 4">
            <a:extLst>
              <a:ext uri="{FF2B5EF4-FFF2-40B4-BE49-F238E27FC236}">
                <a16:creationId xmlns:a16="http://schemas.microsoft.com/office/drawing/2014/main" xmlns="" id="{A4AD2F6A-455F-430F-B8A4-DD2451EDD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2FB35C-8520-4D20-8C50-ED099FB9ADEA}"/>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373016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9EB4CD-8203-4459-977E-319D4F13B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311FF42-B37A-472F-B436-2213303F7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3D0DA3-23DD-4A91-AAA2-7DFFEE3C8B00}"/>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5" name="Footer Placeholder 4">
            <a:extLst>
              <a:ext uri="{FF2B5EF4-FFF2-40B4-BE49-F238E27FC236}">
                <a16:creationId xmlns:a16="http://schemas.microsoft.com/office/drawing/2014/main" xmlns="" id="{78A393D1-7A1C-4705-840C-25584C8E1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2B80B0-7744-4083-9393-40F0D22675B3}"/>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300596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AABABB-1852-47CE-A6CA-FE1BCFC8B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0F5B17-707B-450D-A85A-F0CE8CF8F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256BBC-12CB-4B2D-85E6-9D4E73CAF174}"/>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5" name="Footer Placeholder 4">
            <a:extLst>
              <a:ext uri="{FF2B5EF4-FFF2-40B4-BE49-F238E27FC236}">
                <a16:creationId xmlns:a16="http://schemas.microsoft.com/office/drawing/2014/main" xmlns="" id="{CA92EE0B-36D6-42C4-8B12-78A78A26D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890636-8412-4B2A-B30E-FF1EDC58712E}"/>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326520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279FF-0D35-4FB1-9D9F-6F63A19D1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620A1BB-90A3-4098-BC4B-79149B497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D227A6C-8579-4408-88C0-E0288189EBA5}"/>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5" name="Footer Placeholder 4">
            <a:extLst>
              <a:ext uri="{FF2B5EF4-FFF2-40B4-BE49-F238E27FC236}">
                <a16:creationId xmlns:a16="http://schemas.microsoft.com/office/drawing/2014/main" xmlns="" id="{D40DA9D2-1018-4984-A3D6-2BD3768EA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B0AAF4-8EDC-46E7-9C45-66E247CA55D7}"/>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180766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306B0-20FA-4063-BDD8-EB8286BC1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147DA3-981D-4B3A-8219-2B4209FC81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6FF889C-47A7-4AF9-B840-C23226106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8D21ED-2654-43C7-8B0A-72AD75AEA34E}"/>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6" name="Footer Placeholder 5">
            <a:extLst>
              <a:ext uri="{FF2B5EF4-FFF2-40B4-BE49-F238E27FC236}">
                <a16:creationId xmlns:a16="http://schemas.microsoft.com/office/drawing/2014/main" xmlns="" id="{15BA165A-BBE9-4712-B504-E80E2CCD9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2484A5-DEC0-44F5-92ED-A0AB9D81D529}"/>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13952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EB0F3-58A6-4CFB-A693-036770792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D22F676-FB7E-46A6-BDFA-552303ECD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6750865-7948-4C8C-8B0E-F78B6F3DCC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03F5F7C-4595-4AEA-A78E-69490B424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232CD9C-BF5D-4F08-BE7E-0E588ED7D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85F122-2A97-4E14-ADA7-8742FC01854B}"/>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8" name="Footer Placeholder 7">
            <a:extLst>
              <a:ext uri="{FF2B5EF4-FFF2-40B4-BE49-F238E27FC236}">
                <a16:creationId xmlns:a16="http://schemas.microsoft.com/office/drawing/2014/main" xmlns="" id="{1320E492-A8E2-41E1-B999-7AA2C30C38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09FC74C-7797-4FCB-ACAE-0CA234538159}"/>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112903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26A27-7810-43ED-8EC0-5980FAE472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5765BF-959F-42A9-87BC-CA3A25A66D98}"/>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4" name="Footer Placeholder 3">
            <a:extLst>
              <a:ext uri="{FF2B5EF4-FFF2-40B4-BE49-F238E27FC236}">
                <a16:creationId xmlns:a16="http://schemas.microsoft.com/office/drawing/2014/main" xmlns="" id="{D45E6844-1CF6-4A0F-96F0-1D35143AE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78D03FC-E45D-4AE0-BD3A-65C0910D75A4}"/>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49374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23D0C2-C41F-43D3-9240-C4F9964BC489}"/>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3" name="Footer Placeholder 2">
            <a:extLst>
              <a:ext uri="{FF2B5EF4-FFF2-40B4-BE49-F238E27FC236}">
                <a16:creationId xmlns:a16="http://schemas.microsoft.com/office/drawing/2014/main" xmlns="" id="{6CD187CA-615D-4989-BDB2-668ECC8CF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3DF8FAE-EC9A-4234-A554-DF68B04A12F8}"/>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110426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9E535-F60A-477B-BA4F-76DC988CC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4BD0E1C-4F3D-49E2-AC49-7D3377829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DD45292-2FF7-48E1-8A44-0F3ECFB9B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83CFDE-D997-4DAF-B806-F28EBA47226B}"/>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6" name="Footer Placeholder 5">
            <a:extLst>
              <a:ext uri="{FF2B5EF4-FFF2-40B4-BE49-F238E27FC236}">
                <a16:creationId xmlns:a16="http://schemas.microsoft.com/office/drawing/2014/main" xmlns="" id="{4A942651-1B61-45E0-8FE0-724761CBB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E9F097-E4AF-443B-8039-86806FEF6BCE}"/>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250974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482D3-1824-4F1B-BB5B-8A9D8D254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C22EB5B-BAFC-4282-8F17-B9E029DF0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8A6776-015D-49B1-A864-8B3DDE5F3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D956D0-A3AA-48D7-B369-2AB9CA3F7957}"/>
              </a:ext>
            </a:extLst>
          </p:cNvPr>
          <p:cNvSpPr>
            <a:spLocks noGrp="1"/>
          </p:cNvSpPr>
          <p:nvPr>
            <p:ph type="dt" sz="half" idx="10"/>
          </p:nvPr>
        </p:nvSpPr>
        <p:spPr/>
        <p:txBody>
          <a:bodyPr/>
          <a:lstStyle/>
          <a:p>
            <a:fld id="{B07D21C9-B823-4DBF-B719-FFB415988D33}" type="datetimeFigureOut">
              <a:rPr lang="en-US" smtClean="0"/>
              <a:t>9/30/2021</a:t>
            </a:fld>
            <a:endParaRPr lang="en-US"/>
          </a:p>
        </p:txBody>
      </p:sp>
      <p:sp>
        <p:nvSpPr>
          <p:cNvPr id="6" name="Footer Placeholder 5">
            <a:extLst>
              <a:ext uri="{FF2B5EF4-FFF2-40B4-BE49-F238E27FC236}">
                <a16:creationId xmlns:a16="http://schemas.microsoft.com/office/drawing/2014/main" xmlns="" id="{0AF197FC-9C08-4708-89BD-585891055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6AA50D-B4D2-46C2-8580-BB739460118D}"/>
              </a:ext>
            </a:extLst>
          </p:cNvPr>
          <p:cNvSpPr>
            <a:spLocks noGrp="1"/>
          </p:cNvSpPr>
          <p:nvPr>
            <p:ph type="sldNum" sz="quarter" idx="12"/>
          </p:nvPr>
        </p:nvSpPr>
        <p:spPr/>
        <p:txBody>
          <a:bodyPr/>
          <a:lstStyle/>
          <a:p>
            <a:fld id="{E6C99CF2-19D6-4BAF-8512-ACF2BAD3CF0E}" type="slidenum">
              <a:rPr lang="en-US" smtClean="0"/>
              <a:t>‹#›</a:t>
            </a:fld>
            <a:endParaRPr lang="en-US"/>
          </a:p>
        </p:txBody>
      </p:sp>
    </p:spTree>
    <p:extLst>
      <p:ext uri="{BB962C8B-B14F-4D97-AF65-F5344CB8AC3E}">
        <p14:creationId xmlns:p14="http://schemas.microsoft.com/office/powerpoint/2010/main" val="266472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3D6AD8-1F30-41AE-86F2-45D9D5D81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8ABF08E-C394-4D4F-84B4-8D53F4F4B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7CF398-5C1C-4C26-AB5A-D79D3F0B4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D21C9-B823-4DBF-B719-FFB415988D33}" type="datetimeFigureOut">
              <a:rPr lang="en-US" smtClean="0"/>
              <a:t>9/30/2021</a:t>
            </a:fld>
            <a:endParaRPr lang="en-US"/>
          </a:p>
        </p:txBody>
      </p:sp>
      <p:sp>
        <p:nvSpPr>
          <p:cNvPr id="5" name="Footer Placeholder 4">
            <a:extLst>
              <a:ext uri="{FF2B5EF4-FFF2-40B4-BE49-F238E27FC236}">
                <a16:creationId xmlns:a16="http://schemas.microsoft.com/office/drawing/2014/main" xmlns="" id="{164D5E90-3041-464E-8E83-5495029B3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D13B8BF-9A72-42CC-8B33-352F4DF2E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99CF2-19D6-4BAF-8512-ACF2BAD3CF0E}" type="slidenum">
              <a:rPr lang="en-US" smtClean="0"/>
              <a:t>‹#›</a:t>
            </a:fld>
            <a:endParaRPr lang="en-US"/>
          </a:p>
        </p:txBody>
      </p:sp>
    </p:spTree>
    <p:extLst>
      <p:ext uri="{BB962C8B-B14F-4D97-AF65-F5344CB8AC3E}">
        <p14:creationId xmlns:p14="http://schemas.microsoft.com/office/powerpoint/2010/main" val="405431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709578-9C91-407F-8645-F392348EFD19}"/>
              </a:ext>
            </a:extLst>
          </p:cNvPr>
          <p:cNvPicPr>
            <a:picLocks noChangeAspect="1"/>
          </p:cNvPicPr>
          <p:nvPr/>
        </p:nvPicPr>
        <p:blipFill rotWithShape="1">
          <a:blip r:embed="rId2"/>
          <a:srcRect l="21167" t="16297" r="22084" b="6074"/>
          <a:stretch/>
        </p:blipFill>
        <p:spPr>
          <a:xfrm>
            <a:off x="0" y="0"/>
            <a:ext cx="12191999" cy="6857999"/>
          </a:xfrm>
          <a:prstGeom prst="rect">
            <a:avLst/>
          </a:prstGeom>
        </p:spPr>
      </p:pic>
    </p:spTree>
    <p:extLst>
      <p:ext uri="{BB962C8B-B14F-4D97-AF65-F5344CB8AC3E}">
        <p14:creationId xmlns:p14="http://schemas.microsoft.com/office/powerpoint/2010/main" val="144875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218" y="-107136"/>
            <a:ext cx="10002140" cy="943848"/>
          </a:xfrm>
          <a:prstGeom prst="rect">
            <a:avLst/>
          </a:prstGeom>
          <a:noFill/>
        </p:spPr>
        <p:txBody>
          <a:bodyPr wrap="none" lIns="121917" tIns="60958" rIns="121917" bIns="60958" rtlCol="0">
            <a:spAutoFit/>
          </a:bodyPr>
          <a:lstStyle/>
          <a:p>
            <a:r>
              <a:rPr lang="en-US" sz="53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5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7382" y="795469"/>
            <a:ext cx="2472821" cy="3497627"/>
          </a:xfrm>
          <a:prstGeom prst="rect">
            <a:avLst/>
          </a:prstGeom>
        </p:spPr>
      </p:pic>
      <p:sp>
        <p:nvSpPr>
          <p:cNvPr id="4" name="TextBox 3"/>
          <p:cNvSpPr txBox="1"/>
          <p:nvPr/>
        </p:nvSpPr>
        <p:spPr>
          <a:xfrm>
            <a:off x="0" y="4300061"/>
            <a:ext cx="12192000" cy="2585323"/>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just"/>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8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đứng</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149,6 </a:t>
            </a:r>
            <a:r>
              <a:rPr lang="en-US" sz="3200" b="1" dirty="0" err="1">
                <a:latin typeface="Times New Roman" panose="02020603050405020304" pitchFamily="18" charset="0"/>
                <a:cs typeface="Times New Roman" panose="02020603050405020304" pitchFamily="18" charset="0"/>
              </a:rPr>
              <a:t>triệu</a:t>
            </a:r>
            <a:r>
              <a:rPr lang="en-US" sz="3200" b="1" dirty="0">
                <a:latin typeface="Times New Roman" panose="02020603050405020304" pitchFamily="18" charset="0"/>
                <a:cs typeface="Times New Roman" panose="02020603050405020304" pitchFamily="18" charset="0"/>
              </a:rPr>
              <a:t> km. </a:t>
            </a:r>
            <a:r>
              <a:rPr lang="en-US" sz="3200" b="1" dirty="0" err="1">
                <a:latin typeface="Times New Roman" panose="02020603050405020304" pitchFamily="18" charset="0"/>
                <a:cs typeface="Times New Roman" panose="02020603050405020304" pitchFamily="18" charset="0"/>
              </a:rPr>
              <a:t>Khoảng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quay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phù</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311691" y="1220755"/>
            <a:ext cx="8717344" cy="2421176"/>
          </a:xfrm>
          <a:prstGeom prst="rect">
            <a:avLst/>
          </a:prstGeom>
          <a:noFill/>
        </p:spPr>
        <p:txBody>
          <a:bodyPr wrap="none" lIns="121917" tIns="60958" rIns="121917" bIns="60958" rtlCol="0">
            <a:spAutoFit/>
          </a:bodyPr>
          <a:lstStyle/>
          <a:p>
            <a:r>
              <a:rPr lang="en-US" sz="3700" b="1" dirty="0" err="1"/>
              <a:t>Tên</a:t>
            </a:r>
            <a:r>
              <a:rPr lang="en-US" sz="3700" b="1" dirty="0"/>
              <a:t> : </a:t>
            </a:r>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3700" b="1" dirty="0" err="1"/>
              <a:t>Khoảng</a:t>
            </a:r>
            <a:r>
              <a:rPr lang="en-US" sz="3700" b="1" dirty="0"/>
              <a:t> </a:t>
            </a:r>
            <a:r>
              <a:rPr lang="en-US" sz="3700" b="1" dirty="0" err="1"/>
              <a:t>cách</a:t>
            </a:r>
            <a:r>
              <a:rPr lang="en-US" sz="3700" b="1" dirty="0"/>
              <a:t> </a:t>
            </a:r>
            <a:r>
              <a:rPr lang="en-US" sz="3700" b="1" dirty="0" err="1"/>
              <a:t>đến</a:t>
            </a:r>
            <a:r>
              <a:rPr lang="en-US" sz="3700" b="1" dirty="0"/>
              <a:t> </a:t>
            </a:r>
            <a:r>
              <a:rPr lang="en-US" sz="3700" b="1" dirty="0" err="1"/>
              <a:t>Mặt</a:t>
            </a:r>
            <a:r>
              <a:rPr lang="en-US" sz="3700" b="1" dirty="0"/>
              <a:t> </a:t>
            </a:r>
            <a:r>
              <a:rPr lang="en-US" sz="3700" b="1" dirty="0" err="1"/>
              <a:t>Trời</a:t>
            </a:r>
            <a:r>
              <a:rPr lang="en-US" sz="3700" b="1" dirty="0"/>
              <a:t>: </a:t>
            </a:r>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37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3700" b="1" dirty="0" err="1"/>
              <a:t>Nhiệt</a:t>
            </a:r>
            <a:r>
              <a:rPr lang="en-US" sz="3700" b="1" dirty="0"/>
              <a:t> </a:t>
            </a:r>
            <a:r>
              <a:rPr lang="en-US" sz="3700" b="1" dirty="0" err="1"/>
              <a:t>độ</a:t>
            </a:r>
            <a:r>
              <a:rPr lang="en-US" sz="3700" b="1" dirty="0"/>
              <a:t> </a:t>
            </a:r>
            <a:r>
              <a:rPr lang="en-US" sz="3700" b="1" dirty="0" err="1"/>
              <a:t>bề</a:t>
            </a:r>
            <a:r>
              <a:rPr lang="en-US" sz="3700" b="1" dirty="0"/>
              <a:t> </a:t>
            </a:r>
            <a:r>
              <a:rPr lang="en-US" sz="3700" b="1" dirty="0" err="1"/>
              <a:t>mặt</a:t>
            </a:r>
            <a:r>
              <a:rPr lang="en-US" sz="3700" b="1" dirty="0"/>
              <a:t> </a:t>
            </a:r>
            <a:r>
              <a:rPr lang="en-US" sz="3700" b="1" dirty="0" err="1"/>
              <a:t>Trái</a:t>
            </a:r>
            <a:r>
              <a:rPr lang="en-US" sz="3700" b="1" dirty="0"/>
              <a:t> </a:t>
            </a:r>
            <a:r>
              <a:rPr lang="en-US" sz="3700" b="1" dirty="0" err="1"/>
              <a:t>Đất</a:t>
            </a:r>
            <a:r>
              <a:rPr lang="en-US" sz="3700" b="1" dirty="0"/>
              <a:t>: 33</a:t>
            </a:r>
            <a:r>
              <a:rPr lang="en-US" sz="3700" b="1" baseline="30000" dirty="0"/>
              <a:t>0</a:t>
            </a:r>
            <a:r>
              <a:rPr lang="en-US" sz="3700" b="1" baseline="-25000" dirty="0"/>
              <a:t> </a:t>
            </a:r>
            <a:r>
              <a:rPr lang="en-US" sz="3700" b="1" dirty="0"/>
              <a:t>C (59</a:t>
            </a:r>
            <a:r>
              <a:rPr lang="en-US" sz="3700" b="1" baseline="30000" dirty="0"/>
              <a:t>0</a:t>
            </a:r>
            <a:r>
              <a:rPr lang="en-US" sz="3700" b="1" baseline="-25000" dirty="0"/>
              <a:t> </a:t>
            </a:r>
            <a:r>
              <a:rPr lang="en-US" sz="3700" b="1" dirty="0"/>
              <a:t>F) </a:t>
            </a:r>
          </a:p>
          <a:p>
            <a:r>
              <a:rPr lang="en-US" sz="3700" b="1" dirty="0" err="1"/>
              <a:t>Số</a:t>
            </a:r>
            <a:r>
              <a:rPr lang="en-US" sz="3700" b="1" dirty="0"/>
              <a:t> </a:t>
            </a:r>
            <a:r>
              <a:rPr lang="en-US" sz="3700" b="1" dirty="0" err="1"/>
              <a:t>lượng</a:t>
            </a:r>
            <a:r>
              <a:rPr lang="en-US" sz="3700" b="1" dirty="0"/>
              <a:t> </a:t>
            </a:r>
            <a:r>
              <a:rPr lang="en-US" sz="3700" b="1" dirty="0" err="1"/>
              <a:t>vệ</a:t>
            </a:r>
            <a:r>
              <a:rPr lang="en-US" sz="3700" b="1" dirty="0"/>
              <a:t> </a:t>
            </a:r>
            <a:r>
              <a:rPr lang="en-US" sz="3700" b="1" dirty="0" err="1"/>
              <a:t>tinh</a:t>
            </a:r>
            <a:r>
              <a:rPr lang="en-US" sz="3700" b="1" dirty="0"/>
              <a:t>:  </a:t>
            </a:r>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37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7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7357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819" y="1206037"/>
            <a:ext cx="6528725" cy="52475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lIns="121917" tIns="60958" rIns="121917" bIns="60958">
            <a:spAutoFit/>
          </a:bodyPr>
          <a:lstStyle/>
          <a:p>
            <a:r>
              <a:rPr lang="nl-NL" sz="3700" b="1" dirty="0">
                <a:latin typeface="+mj-lt"/>
              </a:rPr>
              <a:t>- Trái Đất nằm ở vị trí thứ 3 theo thứ tự xa dần Mặt Trời</a:t>
            </a:r>
            <a:r>
              <a:rPr lang="vi-VN" sz="3700" b="1" dirty="0">
                <a:latin typeface="+mj-lt"/>
              </a:rPr>
              <a:t>.</a:t>
            </a:r>
          </a:p>
          <a:p>
            <a:r>
              <a:rPr lang="nl-NL" sz="3700" b="1" dirty="0">
                <a:latin typeface="+mj-lt"/>
              </a:rPr>
              <a:t>- Ý nghĩa: Khoảng cách từ Trái Đất đến Mặt Trời là khoảng cách lí tưởng giúp cho Trái Đất nhận được lượng nhiệt và ánh sáng phù hợp để sự sống có th</a:t>
            </a:r>
            <a:r>
              <a:rPr lang="vi-VN" sz="3700" b="1" dirty="0">
                <a:latin typeface="+mj-lt"/>
              </a:rPr>
              <a:t>ể</a:t>
            </a:r>
            <a:r>
              <a:rPr lang="nl-NL" sz="3700" b="1" dirty="0">
                <a:latin typeface="+mj-lt"/>
              </a:rPr>
              <a:t> tồn tại và phát tri</a:t>
            </a:r>
            <a:r>
              <a:rPr lang="vi-VN" sz="3700" b="1" dirty="0">
                <a:latin typeface="+mj-lt"/>
              </a:rPr>
              <a:t>ể</a:t>
            </a:r>
            <a:r>
              <a:rPr lang="nl-NL" sz="3700" b="1" dirty="0">
                <a:latin typeface="+mj-lt"/>
              </a:rPr>
              <a:t>n</a:t>
            </a:r>
            <a:r>
              <a:rPr lang="vi-VN" sz="3700" b="1" dirty="0">
                <a:latin typeface="+mj-lt"/>
              </a:rPr>
              <a:t>.</a:t>
            </a:r>
          </a:p>
        </p:txBody>
      </p:sp>
      <p:sp>
        <p:nvSpPr>
          <p:cNvPr id="3" name="Rectangle 2"/>
          <p:cNvSpPr/>
          <p:nvPr/>
        </p:nvSpPr>
        <p:spPr>
          <a:xfrm>
            <a:off x="1775520" y="90955"/>
            <a:ext cx="7774523" cy="697627"/>
          </a:xfrm>
          <a:prstGeom prst="rect">
            <a:avLst/>
          </a:prstGeom>
        </p:spPr>
        <p:txBody>
          <a:bodyPr wrap="none" lIns="121917" tIns="60958" rIns="121917" bIns="60958">
            <a:spAutoFit/>
          </a:bodyPr>
          <a:lstStyle/>
          <a:p>
            <a:r>
              <a:rPr lang="en-US"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37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335360" y="-301849"/>
            <a:ext cx="1541869" cy="2180861"/>
          </a:xfrm>
          <a:prstGeom prst="rect">
            <a:avLst/>
          </a:prstGeom>
        </p:spPr>
      </p:pic>
    </p:spTree>
    <p:extLst>
      <p:ext uri="{BB962C8B-B14F-4D97-AF65-F5344CB8AC3E}">
        <p14:creationId xmlns:p14="http://schemas.microsoft.com/office/powerpoint/2010/main" val="20935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19F7FD-7E3C-444D-9B80-0E9ED8E2C9CB}"/>
              </a:ext>
            </a:extLst>
          </p:cNvPr>
          <p:cNvPicPr>
            <a:picLocks noChangeAspect="1"/>
          </p:cNvPicPr>
          <p:nvPr/>
        </p:nvPicPr>
        <p:blipFill rotWithShape="1">
          <a:blip r:embed="rId3"/>
          <a:srcRect l="31046" t="29612" r="31192" b="26357"/>
          <a:stretch/>
        </p:blipFill>
        <p:spPr>
          <a:xfrm>
            <a:off x="3580409" y="604874"/>
            <a:ext cx="8611591" cy="5648251"/>
          </a:xfrm>
          <a:prstGeom prst="rect">
            <a:avLst/>
          </a:prstGeom>
        </p:spPr>
      </p:pic>
      <p:sp>
        <p:nvSpPr>
          <p:cNvPr id="5" name="Rectangle: Rounded Corners 4">
            <a:extLst>
              <a:ext uri="{FF2B5EF4-FFF2-40B4-BE49-F238E27FC236}">
                <a16:creationId xmlns:a16="http://schemas.microsoft.com/office/drawing/2014/main" xmlns="" id="{77459BCD-8F46-4A22-B41B-D147755ADB50}"/>
              </a:ext>
            </a:extLst>
          </p:cNvPr>
          <p:cNvSpPr/>
          <p:nvPr/>
        </p:nvSpPr>
        <p:spPr>
          <a:xfrm>
            <a:off x="107670" y="523594"/>
            <a:ext cx="3356889" cy="58365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D65D209-38AF-4998-B99B-7D10287FB8FE}"/>
              </a:ext>
            </a:extLst>
          </p:cNvPr>
          <p:cNvSpPr txBox="1"/>
          <p:nvPr/>
        </p:nvSpPr>
        <p:spPr>
          <a:xfrm>
            <a:off x="365760" y="985259"/>
            <a:ext cx="2682240" cy="5262979"/>
          </a:xfrm>
          <a:prstGeom prst="rect">
            <a:avLst/>
          </a:prstGeom>
          <a:noFill/>
        </p:spPr>
        <p:txBody>
          <a:bodyPr wrap="square" rtlCol="0">
            <a:spAutoFit/>
          </a:bodyPr>
          <a:lstStyle/>
          <a:p>
            <a:r>
              <a:rPr lang="en-US" sz="2800" b="1">
                <a:solidFill>
                  <a:srgbClr val="00B050"/>
                </a:solidFill>
                <a:latin typeface="Arial" panose="020B0604020202020204" pitchFamily="34" charset="0"/>
                <a:cs typeface="Arial" panose="020B0604020202020204" pitchFamily="34" charset="0"/>
              </a:rPr>
              <a:t>Hành tinh trong hệ Mặt Trời là những thiên thể không tự phát sáng, ánh sáng chúng ta nhìn thấy từ các hành tinh là do phản xạ ánh sáng từ Mặt trời</a:t>
            </a:r>
          </a:p>
        </p:txBody>
      </p:sp>
      <p:sp>
        <p:nvSpPr>
          <p:cNvPr id="8" name="Rectangle 7">
            <a:extLst>
              <a:ext uri="{FF2B5EF4-FFF2-40B4-BE49-F238E27FC236}">
                <a16:creationId xmlns:a16="http://schemas.microsoft.com/office/drawing/2014/main" xmlns="" id="{843A7AE0-6035-4A0D-BA0E-757BB0B7F876}"/>
              </a:ext>
            </a:extLst>
          </p:cNvPr>
          <p:cNvSpPr/>
          <p:nvPr/>
        </p:nvSpPr>
        <p:spPr>
          <a:xfrm>
            <a:off x="223520" y="411671"/>
            <a:ext cx="2357120" cy="4616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874B5116-7362-42FD-8CF5-0A53184E4CBF}"/>
              </a:ext>
            </a:extLst>
          </p:cNvPr>
          <p:cNvSpPr txBox="1"/>
          <p:nvPr/>
        </p:nvSpPr>
        <p:spPr>
          <a:xfrm>
            <a:off x="365760" y="406619"/>
            <a:ext cx="2357120" cy="461665"/>
          </a:xfrm>
          <a:prstGeom prst="rect">
            <a:avLst/>
          </a:prstGeom>
          <a:noFill/>
        </p:spPr>
        <p:txBody>
          <a:bodyPr wrap="square" rtlCol="0">
            <a:spAutoFit/>
          </a:bodyPr>
          <a:lstStyle/>
          <a:p>
            <a:r>
              <a:rPr lang="en-US" sz="2400" b="1">
                <a:solidFill>
                  <a:srgbClr val="00B0F0"/>
                </a:solidFill>
                <a:latin typeface="Arial" panose="020B0604020202020204" pitchFamily="34" charset="0"/>
                <a:cs typeface="Arial" panose="020B0604020202020204" pitchFamily="34" charset="0"/>
              </a:rPr>
              <a:t>Em có biết</a:t>
            </a:r>
          </a:p>
        </p:txBody>
      </p:sp>
    </p:spTree>
    <p:extLst>
      <p:ext uri="{BB962C8B-B14F-4D97-AF65-F5344CB8AC3E}">
        <p14:creationId xmlns:p14="http://schemas.microsoft.com/office/powerpoint/2010/main" val="188742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39" y="68627"/>
            <a:ext cx="8764879" cy="697627"/>
          </a:xfrm>
          <a:prstGeom prst="rect">
            <a:avLst/>
          </a:prstGeom>
        </p:spPr>
        <p:txBody>
          <a:bodyPr wrap="none" lIns="121917" tIns="60958" rIns="121917" bIns="60958">
            <a:spAutoFit/>
          </a:bodyPr>
          <a:lstStyle/>
          <a:p>
            <a:r>
              <a:rPr lang="en-US" sz="37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37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808" y="836712"/>
            <a:ext cx="3840427" cy="5660368"/>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45" y="840973"/>
            <a:ext cx="3840427" cy="566036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371" y="836713"/>
            <a:ext cx="3291416" cy="181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4096" y="2660915"/>
            <a:ext cx="3407701" cy="2339098"/>
          </a:xfrm>
          <a:prstGeom prst="rect">
            <a:avLst/>
          </a:prstGeom>
        </p:spPr>
        <p:txBody>
          <a:bodyPr wrap="square" lIns="121917" tIns="60958" rIns="121917" bIns="60958">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94797" y="3622331"/>
            <a:ext cx="714472" cy="659019"/>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1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1100" dirty="0">
                <a:solidFill>
                  <a:schemeClr val="bg1"/>
                </a:solidFill>
                <a:cs typeface="+mn-ea"/>
                <a:sym typeface="+mn-lt"/>
              </a:endParaRPr>
            </a:p>
          </p:txBody>
        </p:sp>
      </p:grpSp>
      <p:sp>
        <p:nvSpPr>
          <p:cNvPr id="10" name="菱形 40"/>
          <p:cNvSpPr/>
          <p:nvPr/>
        </p:nvSpPr>
        <p:spPr>
          <a:xfrm>
            <a:off x="47329" y="2554522"/>
            <a:ext cx="795505" cy="778468"/>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200" dirty="0">
              <a:cs typeface="+mn-ea"/>
              <a:sym typeface="+mn-lt"/>
            </a:endParaRPr>
          </a:p>
        </p:txBody>
      </p:sp>
      <p:sp>
        <p:nvSpPr>
          <p:cNvPr id="11" name="Freeform 34"/>
          <p:cNvSpPr>
            <a:spLocks noChangeArrowheads="1"/>
          </p:cNvSpPr>
          <p:nvPr/>
        </p:nvSpPr>
        <p:spPr bwMode="auto">
          <a:xfrm>
            <a:off x="337457" y="2702486"/>
            <a:ext cx="235635" cy="427412"/>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lIns="121917" tIns="60958" rIns="121917" bIns="60958" anchor="ctr"/>
          <a:lstStyle/>
          <a:p>
            <a:pPr defTabSz="913742"/>
            <a:endParaRPr lang="en-US" sz="1200" dirty="0">
              <a:solidFill>
                <a:srgbClr val="737572"/>
              </a:solidFill>
              <a:cs typeface="+mn-ea"/>
              <a:sym typeface="+mn-lt"/>
            </a:endParaRPr>
          </a:p>
        </p:txBody>
      </p:sp>
      <p:sp>
        <p:nvSpPr>
          <p:cNvPr id="12" name="菱形 38"/>
          <p:cNvSpPr/>
          <p:nvPr/>
        </p:nvSpPr>
        <p:spPr>
          <a:xfrm>
            <a:off x="47328" y="4677139"/>
            <a:ext cx="843973" cy="8128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200" dirty="0">
              <a:cs typeface="+mn-ea"/>
              <a:sym typeface="+mn-lt"/>
            </a:endParaRPr>
          </a:p>
        </p:txBody>
      </p:sp>
      <p:sp>
        <p:nvSpPr>
          <p:cNvPr id="13" name="Freeform 79"/>
          <p:cNvSpPr>
            <a:spLocks noChangeArrowheads="1"/>
          </p:cNvSpPr>
          <p:nvPr/>
        </p:nvSpPr>
        <p:spPr bwMode="auto">
          <a:xfrm>
            <a:off x="318206" y="4911769"/>
            <a:ext cx="352508" cy="34897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lIns="121917" tIns="60958" rIns="121917" bIns="60958" anchor="ctr"/>
          <a:lstStyle/>
          <a:p>
            <a:pPr defTabSz="913742"/>
            <a:endParaRPr lang="en-US" sz="1200" dirty="0">
              <a:solidFill>
                <a:srgbClr val="737572"/>
              </a:solidFill>
              <a:cs typeface="+mn-ea"/>
              <a:sym typeface="+mn-lt"/>
            </a:endParaRPr>
          </a:p>
        </p:txBody>
      </p:sp>
    </p:spTree>
    <p:extLst>
      <p:ext uri="{BB962C8B-B14F-4D97-AF65-F5344CB8AC3E}">
        <p14:creationId xmlns:p14="http://schemas.microsoft.com/office/powerpoint/2010/main" val="285264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50" y="602109"/>
            <a:ext cx="5769740" cy="3840427"/>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642" y="602109"/>
            <a:ext cx="5698023" cy="3840427"/>
          </a:xfrm>
          <a:prstGeom prst="ellipse">
            <a:avLst/>
          </a:prstGeom>
          <a:ln>
            <a:noFill/>
          </a:ln>
          <a:effectLst>
            <a:softEdge rad="112500"/>
          </a:effectLst>
        </p:spPr>
      </p:pic>
      <p:sp>
        <p:nvSpPr>
          <p:cNvPr id="4" name="TextBox 3"/>
          <p:cNvSpPr txBox="1"/>
          <p:nvPr/>
        </p:nvSpPr>
        <p:spPr>
          <a:xfrm>
            <a:off x="47328" y="4485117"/>
            <a:ext cx="11905323" cy="2092880"/>
          </a:xfrm>
          <a:prstGeom prst="rect">
            <a:avLst/>
          </a:prstGeom>
          <a:noFill/>
        </p:spPr>
        <p:txBody>
          <a:bodyPr wrap="square" lIns="121917" tIns="60958" rIns="121917" bIns="60958" rtlCol="0">
            <a:spAutoFit/>
          </a:bodyPr>
          <a:lstStyle/>
          <a:p>
            <a:pPr algn="just"/>
            <a:r>
              <a:rPr lang="vi-VN" sz="32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xmlns="" id="{18FB5E11-56F2-497A-A8C6-67D63E229607}"/>
              </a:ext>
            </a:extLst>
          </p:cNvPr>
          <p:cNvSpPr/>
          <p:nvPr/>
        </p:nvSpPr>
        <p:spPr>
          <a:xfrm>
            <a:off x="2913401" y="0"/>
            <a:ext cx="5994889" cy="697627"/>
          </a:xfrm>
          <a:prstGeom prst="rect">
            <a:avLst/>
          </a:prstGeom>
        </p:spPr>
        <p:txBody>
          <a:bodyPr wrap="none" lIns="121917" tIns="60958" rIns="121917" bIns="60958">
            <a:spAutoFit/>
            <a:scene3d>
              <a:camera prst="orthographicFront"/>
              <a:lightRig rig="soft" dir="t">
                <a:rot lat="0" lon="0" rev="15600000"/>
              </a:lightRig>
            </a:scene3d>
            <a:sp3d extrusionH="57150" prstMaterial="softEdge">
              <a:bevelT w="25400" h="38100"/>
            </a:sp3d>
          </a:bodyPr>
          <a:lstStyle/>
          <a:p>
            <a:r>
              <a:rPr lang="en-US" sz="3700" b="1">
                <a:ln w="0"/>
                <a:solidFill>
                  <a:schemeClr val="accent1"/>
                </a:solidFill>
                <a:effectLst>
                  <a:outerShdw blurRad="38100" dist="25400" dir="5400000" algn="ctr" rotWithShape="0">
                    <a:srgbClr val="6E747A">
                      <a:alpha val="43000"/>
                    </a:srgbClr>
                  </a:outerShdw>
                </a:effectLst>
              </a:rPr>
              <a:t>A</a:t>
            </a:r>
            <a:r>
              <a:rPr lang="vi-VN" sz="3700" b="1">
                <a:ln w="0"/>
                <a:solidFill>
                  <a:schemeClr val="accent1"/>
                </a:solidFill>
                <a:effectLst>
                  <a:outerShdw blurRad="38100" dist="25400" dir="5400000" algn="ctr" rotWithShape="0">
                    <a:srgbClr val="6E747A">
                      <a:alpha val="43000"/>
                    </a:srgbClr>
                  </a:outerShdw>
                </a:effectLst>
              </a:rPr>
              <a:t>. Hình dạng </a:t>
            </a:r>
            <a:r>
              <a:rPr lang="vi-VN" sz="37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34801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1638" y="68627"/>
            <a:ext cx="5925127" cy="697627"/>
          </a:xfrm>
          <a:prstGeom prst="rect">
            <a:avLst/>
          </a:prstGeom>
        </p:spPr>
        <p:txBody>
          <a:bodyPr wrap="none" lIns="121917" tIns="60958" rIns="121917" bIns="60958">
            <a:spAutoFit/>
          </a:bodyPr>
          <a:lstStyle/>
          <a:p>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71" y="1028733"/>
            <a:ext cx="3404088" cy="5157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992555" y="2372883"/>
            <a:ext cx="6096000" cy="2339101"/>
          </a:xfrm>
          <a:prstGeom prst="rect">
            <a:avLst/>
          </a:prstGeom>
        </p:spPr>
        <p:txBody>
          <a:bodyPr lIns="121917" tIns="60958" rIns="121917" bIns="60958">
            <a:spAutoFit/>
          </a:bodyPr>
          <a:lstStyle/>
          <a:p>
            <a:pPr algn="just"/>
            <a:r>
              <a:rPr lang="vi-VN" sz="4800" b="1" dirty="0"/>
              <a:t>Ông cho rằng Trái Đất có hình cầu và nằm ở tâm vũ trụ.</a:t>
            </a:r>
          </a:p>
        </p:txBody>
      </p:sp>
    </p:spTree>
    <p:extLst>
      <p:ext uri="{BB962C8B-B14F-4D97-AF65-F5344CB8AC3E}">
        <p14:creationId xmlns:p14="http://schemas.microsoft.com/office/powerpoint/2010/main" val="227965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71" y="1028733"/>
            <a:ext cx="5429184" cy="5429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511634" y="68627"/>
            <a:ext cx="5792612" cy="697627"/>
          </a:xfrm>
          <a:prstGeom prst="rect">
            <a:avLst/>
          </a:prstGeom>
        </p:spPr>
        <p:txBody>
          <a:bodyPr wrap="none" lIns="121917" tIns="60958" rIns="121917" bIns="60958">
            <a:spAutoFit/>
          </a:bodyPr>
          <a:lstStyle/>
          <a:p>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6192011" y="2172342"/>
            <a:ext cx="5664629" cy="1928733"/>
          </a:xfrm>
          <a:prstGeom prst="rect">
            <a:avLst/>
          </a:prstGeom>
          <a:noFill/>
        </p:spPr>
        <p:txBody>
          <a:bodyPr wrap="square" lIns="121917" tIns="60958" rIns="121917" bIns="60958" rtlCol="0">
            <a:spAutoFit/>
          </a:bodyPr>
          <a:lstStyle/>
          <a:p>
            <a:r>
              <a:rPr lang="vi-VN" sz="5900" b="1" dirty="0"/>
              <a:t>Dù sao thì Trái Đất vẫn quay.</a:t>
            </a:r>
          </a:p>
        </p:txBody>
      </p:sp>
    </p:spTree>
    <p:extLst>
      <p:ext uri="{BB962C8B-B14F-4D97-AF65-F5344CB8AC3E}">
        <p14:creationId xmlns:p14="http://schemas.microsoft.com/office/powerpoint/2010/main" val="53794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1124744"/>
            <a:ext cx="5157192" cy="51571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2047595" y="68627"/>
            <a:ext cx="7600800" cy="697627"/>
          </a:xfrm>
          <a:prstGeom prst="rect">
            <a:avLst/>
          </a:prstGeom>
        </p:spPr>
        <p:txBody>
          <a:bodyPr wrap="none" lIns="121917" tIns="60958" rIns="121917" bIns="60958">
            <a:spAutoFit/>
          </a:bodyPr>
          <a:lstStyle/>
          <a:p>
            <a:pPr algn="ctr"/>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5797503" y="1784430"/>
            <a:ext cx="6295783" cy="2749471"/>
          </a:xfrm>
          <a:prstGeom prst="rect">
            <a:avLst/>
          </a:prstGeom>
          <a:noFill/>
        </p:spPr>
        <p:txBody>
          <a:bodyPr wrap="square" lIns="121917" tIns="60958" rIns="121917" bIns="60958" rtlCol="0">
            <a:spAutoFit/>
          </a:bodyPr>
          <a:lstStyle/>
          <a:p>
            <a:pPr algn="just"/>
            <a:r>
              <a:rPr lang="vi-VN" sz="43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111221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2665" y="68627"/>
            <a:ext cx="5839633" cy="697627"/>
          </a:xfrm>
          <a:prstGeom prst="rect">
            <a:avLst/>
          </a:prstGeom>
        </p:spPr>
        <p:txBody>
          <a:bodyPr wrap="none" lIns="121917" tIns="60958" rIns="121917" bIns="60958">
            <a:spAutoFit/>
          </a:bodyPr>
          <a:lstStyle/>
          <a:p>
            <a:r>
              <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xmlns=""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0" y="1412776"/>
            <a:ext cx="6406629" cy="41643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xmlns="" id="{6211987C-AFB4-42F4-807C-C222C4F070D3}"/>
              </a:ext>
            </a:extLst>
          </p:cNvPr>
          <p:cNvSpPr txBox="1"/>
          <p:nvPr/>
        </p:nvSpPr>
        <p:spPr>
          <a:xfrm>
            <a:off x="6864085" y="1604798"/>
            <a:ext cx="5184576" cy="2339098"/>
          </a:xfrm>
          <a:prstGeom prst="rect">
            <a:avLst/>
          </a:prstGeom>
          <a:noFill/>
        </p:spPr>
        <p:txBody>
          <a:bodyPr wrap="square" lIns="121917" tIns="60958" rIns="121917" bIns="60958">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47317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582447"/>
          </a:xfrm>
          <a:prstGeom prst="rect">
            <a:avLst/>
          </a:prstGeom>
        </p:spPr>
      </p:pic>
      <p:sp>
        <p:nvSpPr>
          <p:cNvPr id="4" name="Hộp Văn bản 3">
            <a:extLst>
              <a:ext uri="{FF2B5EF4-FFF2-40B4-BE49-F238E27FC236}">
                <a16:creationId xmlns:a16="http://schemas.microsoft.com/office/drawing/2014/main" xmlns="" id="{26C237E4-AE4F-4740-9DCD-B9A97CB0A85A}"/>
              </a:ext>
            </a:extLst>
          </p:cNvPr>
          <p:cNvSpPr txBox="1"/>
          <p:nvPr/>
        </p:nvSpPr>
        <p:spPr>
          <a:xfrm>
            <a:off x="431372" y="4293096"/>
            <a:ext cx="11521280" cy="677104"/>
          </a:xfrm>
          <a:prstGeom prst="rect">
            <a:avLst/>
          </a:prstGeom>
          <a:noFill/>
        </p:spPr>
        <p:txBody>
          <a:bodyPr wrap="square" lIns="121917" tIns="60958" rIns="121917" bIns="60958"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a:t>
            </a:r>
            <a:r>
              <a:rPr lang="en-US" smtClean="0"/>
              <a:t>nên </a:t>
            </a:r>
            <a:r>
              <a:rPr lang="en-US"/>
              <a:t>điểm nhìn B sẽ có tầm nhìn rộng và xa hơn điểm nhìn A.</a:t>
            </a:r>
            <a:endParaRPr lang="vi-VN"/>
          </a:p>
        </p:txBody>
      </p:sp>
    </p:spTree>
    <p:extLst>
      <p:ext uri="{BB962C8B-B14F-4D97-AF65-F5344CB8AC3E}">
        <p14:creationId xmlns:p14="http://schemas.microsoft.com/office/powerpoint/2010/main" val="357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1824A6-2BF8-481D-841F-1F743612897C}"/>
              </a:ext>
            </a:extLst>
          </p:cNvPr>
          <p:cNvPicPr>
            <a:picLocks noChangeAspect="1"/>
          </p:cNvPicPr>
          <p:nvPr/>
        </p:nvPicPr>
        <p:blipFill rotWithShape="1">
          <a:blip r:embed="rId2"/>
          <a:srcRect l="20500" t="23333" r="22333" b="55852"/>
          <a:stretch/>
        </p:blipFill>
        <p:spPr>
          <a:xfrm>
            <a:off x="0" y="0"/>
            <a:ext cx="12192000" cy="2489200"/>
          </a:xfrm>
          <a:prstGeom prst="rect">
            <a:avLst/>
          </a:prstGeom>
        </p:spPr>
      </p:pic>
      <p:sp>
        <p:nvSpPr>
          <p:cNvPr id="5" name="TextBox 4">
            <a:extLst>
              <a:ext uri="{FF2B5EF4-FFF2-40B4-BE49-F238E27FC236}">
                <a16:creationId xmlns:a16="http://schemas.microsoft.com/office/drawing/2014/main" xmlns="" id="{335D196B-40C7-45DA-947D-D99A3089713B}"/>
              </a:ext>
            </a:extLst>
          </p:cNvPr>
          <p:cNvSpPr txBox="1"/>
          <p:nvPr/>
        </p:nvSpPr>
        <p:spPr>
          <a:xfrm>
            <a:off x="650240" y="2677945"/>
            <a:ext cx="11033760" cy="1938992"/>
          </a:xfrm>
          <a:prstGeom prst="rect">
            <a:avLst/>
          </a:prstGeom>
          <a:noFill/>
        </p:spPr>
        <p:txBody>
          <a:bodyPr wrap="square" rtlCol="0">
            <a:spAutoFit/>
          </a:bodyPr>
          <a:lstStyle/>
          <a:p>
            <a:pPr algn="ctr"/>
            <a:r>
              <a:rPr lang="en-US" sz="6000" b="1">
                <a:solidFill>
                  <a:srgbClr val="00B050"/>
                </a:solidFill>
                <a:latin typeface="Arial" panose="020B0604020202020204" pitchFamily="34" charset="0"/>
                <a:cs typeface="Arial" panose="020B0604020202020204" pitchFamily="34" charset="0"/>
              </a:rPr>
              <a:t>TRÁI ĐẤT – HÀNH TINH </a:t>
            </a:r>
          </a:p>
          <a:p>
            <a:pPr algn="ctr"/>
            <a:r>
              <a:rPr lang="en-US" sz="6000" b="1">
                <a:solidFill>
                  <a:srgbClr val="00B050"/>
                </a:solidFill>
                <a:latin typeface="Arial" panose="020B0604020202020204" pitchFamily="34" charset="0"/>
                <a:cs typeface="Arial" panose="020B0604020202020204" pitchFamily="34" charset="0"/>
              </a:rPr>
              <a:t>CỦA HỆ MẶT TRỜI</a:t>
            </a:r>
          </a:p>
        </p:txBody>
      </p:sp>
    </p:spTree>
    <p:extLst>
      <p:ext uri="{BB962C8B-B14F-4D97-AF65-F5344CB8AC3E}">
        <p14:creationId xmlns:p14="http://schemas.microsoft.com/office/powerpoint/2010/main" val="30499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E4C5E1E-0804-422F-B290-7BCA15840A2C}"/>
              </a:ext>
            </a:extLst>
          </p:cNvPr>
          <p:cNvSpPr txBox="1"/>
          <p:nvPr/>
        </p:nvSpPr>
        <p:spPr>
          <a:xfrm>
            <a:off x="357964" y="1767780"/>
            <a:ext cx="11834036" cy="5016758"/>
          </a:xfrm>
          <a:prstGeom prst="rect">
            <a:avLst/>
          </a:prstGeom>
          <a:solidFill>
            <a:srgbClr val="FFF3D1">
              <a:alpha val="41000"/>
            </a:srgbClr>
          </a:solidFill>
          <a:ln>
            <a:solidFill>
              <a:srgbClr val="00B050"/>
            </a:solidFill>
          </a:ln>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Tr</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ớc kia ng</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ời ta tin rằng Trái Đất là mặt phẳng. Nh</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ng các nhà thiên văn học không nghĩ vậy. Nhờ vào việc quan sát các ngôi sao Pi-ta-go đã cho rằng Trái Đất không phải là một mặt phẳng. Ga -li-lê cũng từng khẳng định Trái Đất tròn và quay quanh Mặt Trời.</a:t>
            </a:r>
          </a:p>
          <a:p>
            <a:r>
              <a:rPr lang="en-US" sz="3200">
                <a:solidFill>
                  <a:srgbClr val="0070C0"/>
                </a:solidFill>
                <a:latin typeface="Arial" panose="020B0604020202020204" pitchFamily="34" charset="0"/>
                <a:cs typeface="Arial" panose="020B0604020202020204" pitchFamily="34" charset="0"/>
              </a:rPr>
              <a:t>Cho đến khi Cô-lôm-bô v</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ợt Đại Tây D</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ơng và khám phá ra Châu Mĩ ng</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ời ta mới chịu tin rằng Trái Đất có hình cầu. Năm 1967 vệ tinh nhân tạo của Hoa Kì đã gửi về những hình ảnh đầu tiên của Trái Đất đ</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ợc chụp từ ngoài không gian đã càng khẳng định rằng Trái Đất có dạng hình cầu.</a:t>
            </a:r>
          </a:p>
        </p:txBody>
      </p:sp>
      <p:sp>
        <p:nvSpPr>
          <p:cNvPr id="6" name="TextBox 5">
            <a:extLst>
              <a:ext uri="{FF2B5EF4-FFF2-40B4-BE49-F238E27FC236}">
                <a16:creationId xmlns:a16="http://schemas.microsoft.com/office/drawing/2014/main" xmlns="" id="{07A84246-6CD1-459A-A8D6-CD826D0200D4}"/>
              </a:ext>
            </a:extLst>
          </p:cNvPr>
          <p:cNvSpPr txBox="1"/>
          <p:nvPr/>
        </p:nvSpPr>
        <p:spPr>
          <a:xfrm>
            <a:off x="1850065" y="1121449"/>
            <a:ext cx="3625702" cy="646331"/>
          </a:xfrm>
          <a:prstGeom prst="rect">
            <a:avLst/>
          </a:prstGeom>
          <a:noFill/>
        </p:spPr>
        <p:txBody>
          <a:bodyPr wrap="square" rtlCol="0">
            <a:spAutoFit/>
          </a:bodyPr>
          <a:lstStyle/>
          <a:p>
            <a:r>
              <a:rPr lang="en-US" sz="3600" b="1">
                <a:solidFill>
                  <a:srgbClr val="00B0F0"/>
                </a:solidFill>
                <a:latin typeface="Arial" panose="020B0604020202020204" pitchFamily="34" charset="0"/>
                <a:cs typeface="Arial" panose="020B0604020202020204" pitchFamily="34" charset="0"/>
              </a:rPr>
              <a:t>Em có biết?</a:t>
            </a:r>
          </a:p>
        </p:txBody>
      </p:sp>
      <p:pic>
        <p:nvPicPr>
          <p:cNvPr id="5" name="Picture 4">
            <a:extLst>
              <a:ext uri="{FF2B5EF4-FFF2-40B4-BE49-F238E27FC236}">
                <a16:creationId xmlns:a16="http://schemas.microsoft.com/office/drawing/2014/main" xmlns="" id="{4779C1BA-F604-40D2-9912-668F766AC364}"/>
              </a:ext>
            </a:extLst>
          </p:cNvPr>
          <p:cNvPicPr>
            <a:picLocks noChangeAspect="1"/>
          </p:cNvPicPr>
          <p:nvPr/>
        </p:nvPicPr>
        <p:blipFill rotWithShape="1">
          <a:blip r:embed="rId2"/>
          <a:srcRect l="25291" t="39070" r="70087" b="53488"/>
          <a:stretch/>
        </p:blipFill>
        <p:spPr>
          <a:xfrm>
            <a:off x="702757" y="843289"/>
            <a:ext cx="1003756" cy="909061"/>
          </a:xfrm>
          <a:prstGeom prst="rect">
            <a:avLst/>
          </a:prstGeom>
        </p:spPr>
      </p:pic>
      <p:sp>
        <p:nvSpPr>
          <p:cNvPr id="2" name="Flowchart: Connector 1">
            <a:extLst>
              <a:ext uri="{FF2B5EF4-FFF2-40B4-BE49-F238E27FC236}">
                <a16:creationId xmlns:a16="http://schemas.microsoft.com/office/drawing/2014/main" xmlns="" id="{9AF1FD30-EFCF-4CE4-BAD3-EF46A49E4B6B}"/>
              </a:ext>
            </a:extLst>
          </p:cNvPr>
          <p:cNvSpPr/>
          <p:nvPr/>
        </p:nvSpPr>
        <p:spPr>
          <a:xfrm>
            <a:off x="94748" y="39732"/>
            <a:ext cx="921049" cy="90906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92D050"/>
                </a:solidFill>
                <a:latin typeface="Arial" panose="020B0604020202020204" pitchFamily="34" charset="0"/>
                <a:cs typeface="Arial" panose="020B0604020202020204" pitchFamily="34" charset="0"/>
              </a:rPr>
              <a:t>02</a:t>
            </a:r>
          </a:p>
        </p:txBody>
      </p:sp>
      <p:sp>
        <p:nvSpPr>
          <p:cNvPr id="3" name="Rectangle: Rounded Corners 2">
            <a:extLst>
              <a:ext uri="{FF2B5EF4-FFF2-40B4-BE49-F238E27FC236}">
                <a16:creationId xmlns:a16="http://schemas.microsoft.com/office/drawing/2014/main" xmlns="" id="{D566C778-8E81-4AAD-B6E2-75FAEB07A350}"/>
              </a:ext>
            </a:extLst>
          </p:cNvPr>
          <p:cNvSpPr/>
          <p:nvPr/>
        </p:nvSpPr>
        <p:spPr>
          <a:xfrm>
            <a:off x="1104215" y="40602"/>
            <a:ext cx="9367283" cy="79937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Hình dạng, kích thước của Trái Đất</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3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xmlns="" id="{A8FC664D-1FC3-45EA-85D0-45353F5C73C1}"/>
              </a:ext>
            </a:extLst>
          </p:cNvPr>
          <p:cNvSpPr/>
          <p:nvPr/>
        </p:nvSpPr>
        <p:spPr>
          <a:xfrm>
            <a:off x="239349" y="1220755"/>
            <a:ext cx="5184576" cy="518457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
        <p:nvSpPr>
          <p:cNvPr id="3" name="Oval 4">
            <a:extLst>
              <a:ext uri="{FF2B5EF4-FFF2-40B4-BE49-F238E27FC236}">
                <a16:creationId xmlns:a16="http://schemas.microsoft.com/office/drawing/2014/main" xmlns="" id="{55A54631-2B49-4A1A-A60C-D37BD32020EA}"/>
              </a:ext>
            </a:extLst>
          </p:cNvPr>
          <p:cNvSpPr/>
          <p:nvPr/>
        </p:nvSpPr>
        <p:spPr>
          <a:xfrm>
            <a:off x="239349" y="3320600"/>
            <a:ext cx="5184576" cy="1152128"/>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
        <p:nvSpPr>
          <p:cNvPr id="4" name="Freeform 7">
            <a:extLst>
              <a:ext uri="{FF2B5EF4-FFF2-40B4-BE49-F238E27FC236}">
                <a16:creationId xmlns:a16="http://schemas.microsoft.com/office/drawing/2014/main" xmlns="" id="{65F2FEF5-4973-4C7A-A519-827ACA887BEC}"/>
              </a:ext>
            </a:extLst>
          </p:cNvPr>
          <p:cNvSpPr/>
          <p:nvPr/>
        </p:nvSpPr>
        <p:spPr>
          <a:xfrm>
            <a:off x="256960" y="4005065"/>
            <a:ext cx="5161141" cy="452063"/>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cxnSp>
        <p:nvCxnSpPr>
          <p:cNvPr id="5" name="Straight Connector 9">
            <a:extLst>
              <a:ext uri="{FF2B5EF4-FFF2-40B4-BE49-F238E27FC236}">
                <a16:creationId xmlns:a16="http://schemas.microsoft.com/office/drawing/2014/main" xmlns="" id="{CBF7A18C-3EFF-4503-A61B-352E3D6FE9A6}"/>
              </a:ext>
            </a:extLst>
          </p:cNvPr>
          <p:cNvCxnSpPr/>
          <p:nvPr/>
        </p:nvCxnSpPr>
        <p:spPr>
          <a:xfrm>
            <a:off x="2848735" y="3896664"/>
            <a:ext cx="25751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xmlns="" id="{D1EFCF83-0AE6-4666-9BEC-2A9FE77435D6}"/>
              </a:ext>
            </a:extLst>
          </p:cNvPr>
          <p:cNvCxnSpPr>
            <a:stCxn id="2" idx="0"/>
            <a:endCxn id="2" idx="4"/>
          </p:cNvCxnSpPr>
          <p:nvPr/>
        </p:nvCxnSpPr>
        <p:spPr>
          <a:xfrm>
            <a:off x="2831637" y="1220755"/>
            <a:ext cx="0" cy="518457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xmlns="" id="{09AC3B59-5752-4FEA-B2DB-5587B95C95E3}"/>
              </a:ext>
            </a:extLst>
          </p:cNvPr>
          <p:cNvSpPr txBox="1"/>
          <p:nvPr/>
        </p:nvSpPr>
        <p:spPr>
          <a:xfrm>
            <a:off x="2184880" y="836713"/>
            <a:ext cx="1397171" cy="415494"/>
          </a:xfrm>
          <a:prstGeom prst="rect">
            <a:avLst/>
          </a:prstGeom>
          <a:noFill/>
        </p:spPr>
        <p:txBody>
          <a:bodyPr wrap="none" lIns="121917" tIns="60958" rIns="121917" bIns="60958" rtlCol="0">
            <a:spAutoFit/>
          </a:bodyPr>
          <a:lstStyle/>
          <a:p>
            <a:r>
              <a:rPr lang="vi-VN" sz="1900" b="1" dirty="0"/>
              <a:t>CỰC BẮC</a:t>
            </a:r>
          </a:p>
        </p:txBody>
      </p:sp>
      <p:sp>
        <p:nvSpPr>
          <p:cNvPr id="8" name="TextBox 14">
            <a:extLst>
              <a:ext uri="{FF2B5EF4-FFF2-40B4-BE49-F238E27FC236}">
                <a16:creationId xmlns:a16="http://schemas.microsoft.com/office/drawing/2014/main" xmlns="" id="{509D76A7-2B91-4C26-A8EA-BA6D5D55EB09}"/>
              </a:ext>
            </a:extLst>
          </p:cNvPr>
          <p:cNvSpPr txBox="1"/>
          <p:nvPr/>
        </p:nvSpPr>
        <p:spPr>
          <a:xfrm>
            <a:off x="2130377" y="6405488"/>
            <a:ext cx="1424423" cy="415494"/>
          </a:xfrm>
          <a:prstGeom prst="rect">
            <a:avLst/>
          </a:prstGeom>
          <a:noFill/>
        </p:spPr>
        <p:txBody>
          <a:bodyPr wrap="none" lIns="121917" tIns="60958" rIns="121917" bIns="60958" rtlCol="0">
            <a:spAutoFit/>
          </a:bodyPr>
          <a:lstStyle/>
          <a:p>
            <a:r>
              <a:rPr lang="vi-VN" sz="1900" b="1" dirty="0"/>
              <a:t>CỰC NAM</a:t>
            </a:r>
          </a:p>
        </p:txBody>
      </p:sp>
      <p:sp>
        <p:nvSpPr>
          <p:cNvPr id="9" name="TextBox 15">
            <a:extLst>
              <a:ext uri="{FF2B5EF4-FFF2-40B4-BE49-F238E27FC236}">
                <a16:creationId xmlns:a16="http://schemas.microsoft.com/office/drawing/2014/main" xmlns="" id="{D483C22E-50EE-4EEE-A35D-2FDBF3D90066}"/>
              </a:ext>
            </a:extLst>
          </p:cNvPr>
          <p:cNvSpPr txBox="1"/>
          <p:nvPr/>
        </p:nvSpPr>
        <p:spPr>
          <a:xfrm rot="21273933">
            <a:off x="603323" y="3287879"/>
            <a:ext cx="1844272" cy="492443"/>
          </a:xfrm>
          <a:prstGeom prst="rect">
            <a:avLst/>
          </a:prstGeom>
          <a:noFill/>
        </p:spPr>
        <p:txBody>
          <a:bodyPr wrap="none" lIns="121917" tIns="60958" rIns="121917" bIns="60958"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xmlns="" id="{7058E175-C624-460B-974F-57CCA147BD05}"/>
              </a:ext>
            </a:extLst>
          </p:cNvPr>
          <p:cNvSpPr txBox="1"/>
          <p:nvPr/>
        </p:nvSpPr>
        <p:spPr>
          <a:xfrm>
            <a:off x="2831638" y="3534101"/>
            <a:ext cx="1156721" cy="779697"/>
          </a:xfrm>
          <a:prstGeom prst="rect">
            <a:avLst/>
          </a:prstGeom>
          <a:noFill/>
        </p:spPr>
        <p:txBody>
          <a:bodyPr wrap="none" lIns="121917" tIns="60958" rIns="121917" bIns="60958" rtlCol="0">
            <a:spAutoFit/>
          </a:bodyPr>
          <a:lstStyle/>
          <a:p>
            <a:pPr>
              <a:spcAft>
                <a:spcPts val="800"/>
              </a:spcAft>
            </a:pPr>
            <a:r>
              <a:rPr lang="vi-VN" dirty="0"/>
              <a:t>6370 km</a:t>
            </a:r>
          </a:p>
          <a:p>
            <a:pPr>
              <a:spcAft>
                <a:spcPts val="800"/>
              </a:spcAft>
            </a:pPr>
            <a:r>
              <a:rPr lang="vi-VN" dirty="0"/>
              <a:t>Bán kính</a:t>
            </a:r>
          </a:p>
        </p:txBody>
      </p:sp>
      <p:sp>
        <p:nvSpPr>
          <p:cNvPr id="11" name="Rectangle 1">
            <a:extLst>
              <a:ext uri="{FF2B5EF4-FFF2-40B4-BE49-F238E27FC236}">
                <a16:creationId xmlns:a16="http://schemas.microsoft.com/office/drawing/2014/main" xmlns="" id="{1429378C-8421-473D-A9D6-10D367824D01}"/>
              </a:ext>
            </a:extLst>
          </p:cNvPr>
          <p:cNvSpPr/>
          <p:nvPr/>
        </p:nvSpPr>
        <p:spPr>
          <a:xfrm>
            <a:off x="3575595" y="68627"/>
            <a:ext cx="4440619" cy="697627"/>
          </a:xfrm>
          <a:prstGeom prst="rect">
            <a:avLst/>
          </a:prstGeom>
        </p:spPr>
        <p:txBody>
          <a:bodyPr wrap="none" lIns="121917" tIns="60958" rIns="121917" bIns="60958">
            <a:spAutoFit/>
          </a:bodyPr>
          <a:lstStyle/>
          <a:p>
            <a:r>
              <a:rPr lang="en-US" sz="37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3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xmlns="" id="{337A3DA6-5A98-4951-A79F-C8E9018C66BA}"/>
              </a:ext>
            </a:extLst>
          </p:cNvPr>
          <p:cNvSpPr txBox="1"/>
          <p:nvPr/>
        </p:nvSpPr>
        <p:spPr>
          <a:xfrm>
            <a:off x="5614510" y="1803784"/>
            <a:ext cx="6682529" cy="2616097"/>
          </a:xfrm>
          <a:prstGeom prst="rect">
            <a:avLst/>
          </a:prstGeom>
          <a:noFill/>
        </p:spPr>
        <p:txBody>
          <a:bodyPr wrap="none" lIns="121917" tIns="60958" rIns="121917" bIns="60958" rtlCol="0">
            <a:spAutoFit/>
          </a:bodyPr>
          <a:lstStyle/>
          <a:p>
            <a:pPr marL="380990" indent="-380990">
              <a:buFontTx/>
              <a:buChar char="-"/>
            </a:pPr>
            <a:r>
              <a:rPr lang="en-US" sz="2700" b="1"/>
              <a:t>Bán kính đường Xích đạo của Trái Đất: </a:t>
            </a:r>
          </a:p>
          <a:p>
            <a:r>
              <a:rPr lang="en-US" sz="2700" b="1"/>
              <a:t>                                    </a:t>
            </a:r>
            <a:r>
              <a:rPr lang="en-US" sz="2700" b="1">
                <a:solidFill>
                  <a:srgbClr val="0070C0"/>
                </a:solidFill>
              </a:rPr>
              <a:t>6370 km</a:t>
            </a:r>
          </a:p>
          <a:p>
            <a:pPr marL="380990" indent="-380990">
              <a:buFontTx/>
              <a:buChar char="-"/>
            </a:pPr>
            <a:r>
              <a:rPr lang="en-US" sz="2700" b="1"/>
              <a:t>Đường kính đường Xích đạo của Trái Đất: </a:t>
            </a:r>
          </a:p>
          <a:p>
            <a:r>
              <a:rPr lang="en-US" sz="2700" b="1"/>
              <a:t>                                    </a:t>
            </a:r>
            <a:r>
              <a:rPr lang="en-US" sz="2700" b="1">
                <a:solidFill>
                  <a:srgbClr val="0070C0"/>
                </a:solidFill>
              </a:rPr>
              <a:t>40.076 km</a:t>
            </a:r>
          </a:p>
          <a:p>
            <a:pPr marL="380990" indent="-380990">
              <a:buFontTx/>
              <a:buChar char="-"/>
            </a:pPr>
            <a:r>
              <a:rPr lang="en-US" sz="2700" b="1"/>
              <a:t>Diện tích bề mặt của Trái Đất: </a:t>
            </a:r>
          </a:p>
          <a:p>
            <a:r>
              <a:rPr lang="en-US" sz="2700" b="1"/>
              <a:t>                                    </a:t>
            </a:r>
            <a:r>
              <a:rPr lang="en-US" sz="2700" b="1">
                <a:solidFill>
                  <a:srgbClr val="0070C0"/>
                </a:solidFill>
              </a:rPr>
              <a:t>510.100.000 km</a:t>
            </a:r>
            <a:r>
              <a:rPr lang="en-US" sz="2700" b="1" baseline="30000">
                <a:solidFill>
                  <a:srgbClr val="0070C0"/>
                </a:solidFill>
              </a:rPr>
              <a:t>2</a:t>
            </a:r>
            <a:endParaRPr lang="vi-VN" sz="2700" b="1">
              <a:solidFill>
                <a:srgbClr val="0070C0"/>
              </a:solidFill>
            </a:endParaRPr>
          </a:p>
        </p:txBody>
      </p:sp>
    </p:spTree>
    <p:extLst>
      <p:ext uri="{BB962C8B-B14F-4D97-AF65-F5344CB8AC3E}">
        <p14:creationId xmlns:p14="http://schemas.microsoft.com/office/powerpoint/2010/main" val="7744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xmlns="" id="{9AF1FD30-EFCF-4CE4-BAD3-EF46A49E4B6B}"/>
              </a:ext>
            </a:extLst>
          </p:cNvPr>
          <p:cNvSpPr/>
          <p:nvPr/>
        </p:nvSpPr>
        <p:spPr>
          <a:xfrm>
            <a:off x="30950" y="73462"/>
            <a:ext cx="1105164" cy="109078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92D050"/>
                </a:solidFill>
                <a:latin typeface="Arial" panose="020B0604020202020204" pitchFamily="34" charset="0"/>
                <a:cs typeface="Arial" panose="020B0604020202020204" pitchFamily="34" charset="0"/>
              </a:rPr>
              <a:t>02</a:t>
            </a:r>
          </a:p>
        </p:txBody>
      </p:sp>
      <p:sp>
        <p:nvSpPr>
          <p:cNvPr id="3" name="Rectangle: Rounded Corners 2">
            <a:extLst>
              <a:ext uri="{FF2B5EF4-FFF2-40B4-BE49-F238E27FC236}">
                <a16:creationId xmlns:a16="http://schemas.microsoft.com/office/drawing/2014/main" xmlns="" id="{D566C778-8E81-4AAD-B6E2-75FAEB07A350}"/>
              </a:ext>
            </a:extLst>
          </p:cNvPr>
          <p:cNvSpPr/>
          <p:nvPr/>
        </p:nvSpPr>
        <p:spPr>
          <a:xfrm>
            <a:off x="1199912" y="72500"/>
            <a:ext cx="9367283" cy="1074695"/>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Hình dạng, kích thước của Trái Đất</a:t>
            </a:r>
            <a:endParaRPr lang="en-US" sz="4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9F4DE341-1E40-41D1-9CC7-4E34AA03FA6C}"/>
              </a:ext>
            </a:extLst>
          </p:cNvPr>
          <p:cNvSpPr txBox="1"/>
          <p:nvPr/>
        </p:nvSpPr>
        <p:spPr>
          <a:xfrm>
            <a:off x="1341915" y="2443358"/>
            <a:ext cx="9664083" cy="1569660"/>
          </a:xfrm>
          <a:prstGeom prst="rect">
            <a:avLst/>
          </a:prstGeom>
          <a:noFill/>
        </p:spPr>
        <p:txBody>
          <a:bodyPr wrap="square" rtlCol="0">
            <a:spAutoFit/>
          </a:bodyPr>
          <a:lstStyle/>
          <a:p>
            <a:pPr marL="457200" indent="-457200">
              <a:buFont typeface="Wingdings" panose="05000000000000000000" pitchFamily="2" charset="2"/>
              <a:buChar char="Ø"/>
            </a:pPr>
            <a:r>
              <a:rPr lang="en-US" sz="4800">
                <a:solidFill>
                  <a:srgbClr val="FF0000"/>
                </a:solidFill>
                <a:latin typeface="Arial" panose="020B0604020202020204" pitchFamily="34" charset="0"/>
                <a:cs typeface="Arial" panose="020B0604020202020204" pitchFamily="34" charset="0"/>
              </a:rPr>
              <a:t> Độ dài bán kính của Trái Đất tại xích đạo?</a:t>
            </a:r>
          </a:p>
        </p:txBody>
      </p:sp>
      <p:sp>
        <p:nvSpPr>
          <p:cNvPr id="6" name="TextBox 5">
            <a:extLst>
              <a:ext uri="{FF2B5EF4-FFF2-40B4-BE49-F238E27FC236}">
                <a16:creationId xmlns:a16="http://schemas.microsoft.com/office/drawing/2014/main" xmlns="" id="{4A8ACCA1-115C-4C79-9DC4-7D1DD2312883}"/>
              </a:ext>
            </a:extLst>
          </p:cNvPr>
          <p:cNvSpPr txBox="1"/>
          <p:nvPr/>
        </p:nvSpPr>
        <p:spPr>
          <a:xfrm>
            <a:off x="1341916" y="3887166"/>
            <a:ext cx="8848565" cy="830997"/>
          </a:xfrm>
          <a:prstGeom prst="rect">
            <a:avLst/>
          </a:prstGeom>
          <a:noFill/>
        </p:spPr>
        <p:txBody>
          <a:bodyPr wrap="square" rtlCol="0">
            <a:spAutoFit/>
          </a:bodyPr>
          <a:lstStyle/>
          <a:p>
            <a:pPr marL="457200" indent="-457200">
              <a:buFont typeface="Wingdings" panose="05000000000000000000" pitchFamily="2" charset="2"/>
              <a:buChar char="Ø"/>
            </a:pPr>
            <a:r>
              <a:rPr lang="en-US" sz="4400">
                <a:solidFill>
                  <a:srgbClr val="FF0000"/>
                </a:solidFill>
                <a:latin typeface="Arial" panose="020B0604020202020204" pitchFamily="34" charset="0"/>
                <a:cs typeface="Arial" panose="020B0604020202020204" pitchFamily="34" charset="0"/>
              </a:rPr>
              <a:t> Độ dài đ</a:t>
            </a:r>
            <a:r>
              <a:rPr lang="vi-VN" sz="4400">
                <a:solidFill>
                  <a:srgbClr val="FF0000"/>
                </a:solidFill>
                <a:latin typeface="Arial" panose="020B0604020202020204" pitchFamily="34" charset="0"/>
                <a:cs typeface="Arial" panose="020B0604020202020204" pitchFamily="34" charset="0"/>
              </a:rPr>
              <a:t>ư</a:t>
            </a:r>
            <a:r>
              <a:rPr lang="en-US" sz="4400">
                <a:solidFill>
                  <a:srgbClr val="FF0000"/>
                </a:solidFill>
                <a:latin typeface="Arial" panose="020B0604020202020204" pitchFamily="34" charset="0"/>
                <a:cs typeface="Arial" panose="020B0604020202020204" pitchFamily="34" charset="0"/>
              </a:rPr>
              <a:t>ờng xích đạo</a:t>
            </a:r>
            <a:r>
              <a:rPr lang="en-US" sz="4800">
                <a:solidFill>
                  <a:srgbClr val="FF0000"/>
                </a:solidFill>
                <a:latin typeface="Arial" panose="020B0604020202020204" pitchFamily="34" charset="0"/>
                <a:cs typeface="Arial" panose="020B0604020202020204" pitchFamily="34" charset="0"/>
              </a:rPr>
              <a:t>?</a:t>
            </a:r>
          </a:p>
        </p:txBody>
      </p:sp>
      <p:sp>
        <p:nvSpPr>
          <p:cNvPr id="7" name="Rectangle: Rounded Corners 6">
            <a:extLst>
              <a:ext uri="{FF2B5EF4-FFF2-40B4-BE49-F238E27FC236}">
                <a16:creationId xmlns:a16="http://schemas.microsoft.com/office/drawing/2014/main" xmlns="" id="{2113F8E1-89C5-4E69-80B2-E6C8AFAEDF01}"/>
              </a:ext>
            </a:extLst>
          </p:cNvPr>
          <p:cNvSpPr/>
          <p:nvPr/>
        </p:nvSpPr>
        <p:spPr>
          <a:xfrm>
            <a:off x="1941355" y="1335704"/>
            <a:ext cx="8737718" cy="10746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BE26043-1155-4336-B8C9-40B4124B472A}"/>
              </a:ext>
            </a:extLst>
          </p:cNvPr>
          <p:cNvSpPr txBox="1"/>
          <p:nvPr/>
        </p:nvSpPr>
        <p:spPr>
          <a:xfrm>
            <a:off x="2053233" y="1453747"/>
            <a:ext cx="8625840" cy="646331"/>
          </a:xfrm>
          <a:prstGeom prst="rect">
            <a:avLst/>
          </a:prstGeom>
          <a:noFill/>
        </p:spPr>
        <p:txBody>
          <a:bodyPr wrap="square" rtlCol="0">
            <a:spAutoFit/>
          </a:bodyPr>
          <a:lstStyle/>
          <a:p>
            <a:r>
              <a:rPr lang="en-US" sz="3600" b="1">
                <a:solidFill>
                  <a:srgbClr val="0070C0"/>
                </a:solidFill>
                <a:latin typeface="Arial" panose="020B0604020202020204" pitchFamily="34" charset="0"/>
                <a:cs typeface="Arial" panose="020B0604020202020204" pitchFamily="34" charset="0"/>
              </a:rPr>
              <a:t>Nhiệm vụ 2: Mô tả kích th</a:t>
            </a:r>
            <a:r>
              <a:rPr lang="vi-VN" sz="3600" b="1">
                <a:solidFill>
                  <a:srgbClr val="0070C0"/>
                </a:solidFill>
                <a:latin typeface="Arial" panose="020B0604020202020204" pitchFamily="34" charset="0"/>
                <a:cs typeface="Arial" panose="020B0604020202020204" pitchFamily="34" charset="0"/>
              </a:rPr>
              <a:t>ư</a:t>
            </a:r>
            <a:r>
              <a:rPr lang="en-US" sz="3600" b="1">
                <a:solidFill>
                  <a:srgbClr val="0070C0"/>
                </a:solidFill>
                <a:latin typeface="Arial" panose="020B0604020202020204" pitchFamily="34" charset="0"/>
                <a:cs typeface="Arial" panose="020B0604020202020204" pitchFamily="34" charset="0"/>
              </a:rPr>
              <a:t>ớc Trái Đất</a:t>
            </a:r>
          </a:p>
        </p:txBody>
      </p:sp>
      <p:sp>
        <p:nvSpPr>
          <p:cNvPr id="9" name="TextBox 8">
            <a:extLst>
              <a:ext uri="{FF2B5EF4-FFF2-40B4-BE49-F238E27FC236}">
                <a16:creationId xmlns:a16="http://schemas.microsoft.com/office/drawing/2014/main" xmlns="" id="{5747C66C-24FD-4104-81F8-CCC70431E36D}"/>
              </a:ext>
            </a:extLst>
          </p:cNvPr>
          <p:cNvSpPr txBox="1"/>
          <p:nvPr/>
        </p:nvSpPr>
        <p:spPr>
          <a:xfrm>
            <a:off x="1341915" y="4672786"/>
            <a:ext cx="9272655" cy="2185214"/>
          </a:xfrm>
          <a:prstGeom prst="rect">
            <a:avLst/>
          </a:prstGeom>
          <a:noFill/>
        </p:spPr>
        <p:txBody>
          <a:bodyPr wrap="square" rtlCol="0">
            <a:spAutoFit/>
          </a:bodyPr>
          <a:lstStyle/>
          <a:p>
            <a:pPr marL="457200" indent="-457200">
              <a:buFont typeface="Wingdings" panose="05000000000000000000" pitchFamily="2" charset="2"/>
              <a:buChar char="Ø"/>
            </a:pPr>
            <a:r>
              <a:rPr lang="en-US" sz="4400">
                <a:solidFill>
                  <a:srgbClr val="FF0000"/>
                </a:solidFill>
                <a:latin typeface="Arial" panose="020B0604020202020204" pitchFamily="34" charset="0"/>
                <a:cs typeface="Arial" panose="020B0604020202020204" pitchFamily="34" charset="0"/>
              </a:rPr>
              <a:t> Nhận xét kích th</a:t>
            </a:r>
            <a:r>
              <a:rPr lang="vi-VN" sz="4400">
                <a:solidFill>
                  <a:srgbClr val="FF0000"/>
                </a:solidFill>
                <a:latin typeface="Arial" panose="020B0604020202020204" pitchFamily="34" charset="0"/>
                <a:cs typeface="Arial" panose="020B0604020202020204" pitchFamily="34" charset="0"/>
              </a:rPr>
              <a:t>ư</a:t>
            </a:r>
            <a:r>
              <a:rPr lang="en-US" sz="4400">
                <a:solidFill>
                  <a:srgbClr val="FF0000"/>
                </a:solidFill>
                <a:latin typeface="Arial" panose="020B0604020202020204" pitchFamily="34" charset="0"/>
                <a:cs typeface="Arial" panose="020B0604020202020204" pitchFamily="34" charset="0"/>
              </a:rPr>
              <a:t>ớc của Trái Đất so với các hành tinh khác trong hệ Mặt Trời</a:t>
            </a:r>
            <a:r>
              <a:rPr lang="en-US" sz="48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45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819" y="1206037"/>
            <a:ext cx="6624736" cy="43088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lIns="121917" tIns="60958" rIns="121917" bIns="60958">
            <a:spAutoFit/>
          </a:bodyPr>
          <a:lstStyle/>
          <a:p>
            <a:pPr algn="just"/>
            <a:r>
              <a:rPr lang="en-US" sz="3200">
                <a:solidFill>
                  <a:srgbClr val="000000"/>
                </a:solidFill>
                <a:latin typeface="Times New Roman" panose="02020603050405020304" pitchFamily="18" charset="0"/>
              </a:rPr>
              <a:t>- </a:t>
            </a:r>
            <a:r>
              <a:rPr lang="vi-VN" sz="3200">
                <a:solidFill>
                  <a:srgbClr val="000000"/>
                </a:solidFill>
                <a:latin typeface="Times New Roman" panose="02020603050405020304" pitchFamily="18" charset="0"/>
              </a:rPr>
              <a:t>Trái Đất có hình cầu.</a:t>
            </a:r>
            <a:endParaRPr lang="en-US" sz="4800">
              <a:solidFill>
                <a:srgbClr val="000000"/>
              </a:solidFill>
              <a:latin typeface="Times New Roman" panose="02020603050405020304" pitchFamily="18" charset="0"/>
            </a:endParaRPr>
          </a:p>
          <a:p>
            <a:pPr algn="just"/>
            <a:r>
              <a:rPr lang="en-US" sz="3200">
                <a:solidFill>
                  <a:srgbClr val="000000"/>
                </a:solidFill>
                <a:latin typeface="Times New Roman" panose="02020603050405020304" pitchFamily="18" charset="0"/>
              </a:rPr>
              <a:t>- </a:t>
            </a:r>
            <a:r>
              <a:rPr lang="vi-VN" sz="3200">
                <a:solidFill>
                  <a:srgbClr val="000000"/>
                </a:solidFill>
                <a:latin typeface="Times New Roman" panose="02020603050405020304" pitchFamily="18" charset="0"/>
              </a:rPr>
              <a:t>Trái Đất có bán kính Xích đạo là 6 378 km, diện tích bề mặt là 510 triệu km</a:t>
            </a:r>
            <a:r>
              <a:rPr lang="vi-VN" sz="3200" baseline="30000">
                <a:solidFill>
                  <a:srgbClr val="000000"/>
                </a:solidFill>
                <a:latin typeface="Times New Roman" panose="02020603050405020304" pitchFamily="18" charset="0"/>
              </a:rPr>
              <a:t>2</a:t>
            </a:r>
            <a:r>
              <a:rPr lang="vi-VN" sz="3200">
                <a:solidFill>
                  <a:srgbClr val="000000"/>
                </a:solidFill>
                <a:latin typeface="Times New Roman" panose="02020603050405020304" pitchFamily="18" charset="0"/>
              </a:rPr>
              <a:t>. </a:t>
            </a:r>
            <a:endParaRPr lang="en-US" sz="4800"/>
          </a:p>
          <a:p>
            <a:pPr algn="just"/>
            <a:r>
              <a:rPr lang="en-US" sz="4800">
                <a:solidFill>
                  <a:srgbClr val="000000"/>
                </a:solidFill>
                <a:latin typeface="Times New Roman" panose="02020603050405020304" pitchFamily="18" charset="0"/>
                <a:sym typeface="Wingdings" panose="05000000000000000000" pitchFamily="2" charset="2"/>
              </a:rPr>
              <a:t></a:t>
            </a:r>
            <a:r>
              <a:rPr lang="vi-VN" sz="3200">
                <a:solidFill>
                  <a:srgbClr val="000000"/>
                </a:solidFill>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4800" b="1" dirty="0">
              <a:latin typeface="+mj-lt"/>
            </a:endParaRPr>
          </a:p>
        </p:txBody>
      </p:sp>
      <p:sp>
        <p:nvSpPr>
          <p:cNvPr id="3" name="Rectangle 2"/>
          <p:cNvSpPr/>
          <p:nvPr/>
        </p:nvSpPr>
        <p:spPr>
          <a:xfrm>
            <a:off x="1775521" y="90955"/>
            <a:ext cx="8067252" cy="697627"/>
          </a:xfrm>
          <a:prstGeom prst="rect">
            <a:avLst/>
          </a:prstGeom>
        </p:spPr>
        <p:txBody>
          <a:bodyPr wrap="none" lIns="121917" tIns="60958" rIns="121917" bIns="60958">
            <a:spAutoFit/>
          </a:bodyPr>
          <a:lstStyle/>
          <a:p>
            <a:r>
              <a:rPr lang="en-US" sz="37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37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7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3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335360" y="-301849"/>
            <a:ext cx="1541869" cy="2180861"/>
          </a:xfrm>
          <a:prstGeom prst="rect">
            <a:avLst/>
          </a:prstGeom>
        </p:spPr>
      </p:pic>
    </p:spTree>
    <p:extLst>
      <p:ext uri="{BB962C8B-B14F-4D97-AF65-F5344CB8AC3E}">
        <p14:creationId xmlns:p14="http://schemas.microsoft.com/office/powerpoint/2010/main" val="407121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1852BA-64BC-4A93-987D-E6AA6DCDAE2A}"/>
              </a:ext>
            </a:extLst>
          </p:cNvPr>
          <p:cNvSpPr/>
          <p:nvPr/>
        </p:nvSpPr>
        <p:spPr>
          <a:xfrm>
            <a:off x="4539454" y="97269"/>
            <a:ext cx="4099199" cy="1323439"/>
          </a:xfrm>
          <a:prstGeom prst="rect">
            <a:avLst/>
          </a:prstGeom>
        </p:spPr>
        <p:txBody>
          <a:bodyPr wrap="none">
            <a:spAutoFit/>
          </a:bodyPr>
          <a:lstStyle/>
          <a:p>
            <a:r>
              <a:rPr lang="en-US" sz="8000" b="1">
                <a:solidFill>
                  <a:srgbClr val="00B0F0"/>
                </a:solidFill>
                <a:latin typeface="#9Slide03 Neutra" panose="02040603050506020204" pitchFamily="18" charset="0"/>
                <a:cs typeface="Arial" panose="020B0604020202020204" pitchFamily="34" charset="0"/>
              </a:rPr>
              <a:t>Dặn dò</a:t>
            </a:r>
            <a:endParaRPr lang="en-US" sz="8000"/>
          </a:p>
        </p:txBody>
      </p:sp>
      <p:sp>
        <p:nvSpPr>
          <p:cNvPr id="6" name="Oval 5">
            <a:extLst>
              <a:ext uri="{FF2B5EF4-FFF2-40B4-BE49-F238E27FC236}">
                <a16:creationId xmlns:a16="http://schemas.microsoft.com/office/drawing/2014/main" xmlns="" id="{FD944677-6880-4F53-B849-C62007EDEE04}"/>
              </a:ext>
            </a:extLst>
          </p:cNvPr>
          <p:cNvSpPr/>
          <p:nvPr/>
        </p:nvSpPr>
        <p:spPr>
          <a:xfrm>
            <a:off x="438682" y="142070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7" name="Oval 6">
            <a:extLst>
              <a:ext uri="{FF2B5EF4-FFF2-40B4-BE49-F238E27FC236}">
                <a16:creationId xmlns:a16="http://schemas.microsoft.com/office/drawing/2014/main" xmlns="" id="{57AEACDF-D747-4C3A-9A72-EB4E7B2AEA5A}"/>
              </a:ext>
            </a:extLst>
          </p:cNvPr>
          <p:cNvSpPr/>
          <p:nvPr/>
        </p:nvSpPr>
        <p:spPr>
          <a:xfrm>
            <a:off x="438682" y="304630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8" name="Oval 7">
            <a:extLst>
              <a:ext uri="{FF2B5EF4-FFF2-40B4-BE49-F238E27FC236}">
                <a16:creationId xmlns:a16="http://schemas.microsoft.com/office/drawing/2014/main" xmlns="" id="{B4AE6F80-0560-4D65-9D9C-B045793B8BDC}"/>
              </a:ext>
            </a:extLst>
          </p:cNvPr>
          <p:cNvSpPr/>
          <p:nvPr/>
        </p:nvSpPr>
        <p:spPr>
          <a:xfrm>
            <a:off x="438682" y="467190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sp>
        <p:nvSpPr>
          <p:cNvPr id="11" name="Freeform 5">
            <a:extLst>
              <a:ext uri="{FF2B5EF4-FFF2-40B4-BE49-F238E27FC236}">
                <a16:creationId xmlns:a16="http://schemas.microsoft.com/office/drawing/2014/main" xmlns="" id="{092D5503-6A68-42CA-99D0-099608EF9AE3}"/>
              </a:ext>
            </a:extLst>
          </p:cNvPr>
          <p:cNvSpPr/>
          <p:nvPr/>
        </p:nvSpPr>
        <p:spPr>
          <a:xfrm>
            <a:off x="1196667" y="1612054"/>
            <a:ext cx="10750547"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12" name="Freeform 7">
            <a:extLst>
              <a:ext uri="{FF2B5EF4-FFF2-40B4-BE49-F238E27FC236}">
                <a16:creationId xmlns:a16="http://schemas.microsoft.com/office/drawing/2014/main" xmlns="" id="{EDB3F47F-35EB-42C9-84CF-6F0073265371}"/>
              </a:ext>
            </a:extLst>
          </p:cNvPr>
          <p:cNvSpPr/>
          <p:nvPr/>
        </p:nvSpPr>
        <p:spPr>
          <a:xfrm>
            <a:off x="1312173" y="3221567"/>
            <a:ext cx="10553762"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SBT( BT1,2,34)</a:t>
            </a:r>
          </a:p>
        </p:txBody>
      </p:sp>
      <p:sp>
        <p:nvSpPr>
          <p:cNvPr id="13" name="Freeform 9">
            <a:extLst>
              <a:ext uri="{FF2B5EF4-FFF2-40B4-BE49-F238E27FC236}">
                <a16:creationId xmlns:a16="http://schemas.microsoft.com/office/drawing/2014/main" xmlns="" id="{04583AF2-8326-436E-8DA3-71F792431511}"/>
              </a:ext>
            </a:extLst>
          </p:cNvPr>
          <p:cNvSpPr/>
          <p:nvPr/>
        </p:nvSpPr>
        <p:spPr>
          <a:xfrm>
            <a:off x="1446416" y="4532838"/>
            <a:ext cx="10358558" cy="2040682"/>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endParaRPr lang="en-US" sz="3730" b="1">
              <a:solidFill>
                <a:srgbClr val="3399FF"/>
              </a:solidFill>
              <a:latin typeface="Arial" pitchFamily="34" charset="0"/>
              <a:cs typeface="Arial" pitchFamily="34" charset="0"/>
            </a:endParaRPr>
          </a:p>
        </p:txBody>
      </p:sp>
      <p:pic>
        <p:nvPicPr>
          <p:cNvPr id="14" name="Picture 13">
            <a:extLst>
              <a:ext uri="{FF2B5EF4-FFF2-40B4-BE49-F238E27FC236}">
                <a16:creationId xmlns:a16="http://schemas.microsoft.com/office/drawing/2014/main" xmlns="" id="{7D9DD9AF-8465-4F62-A2C1-D0F2093CA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8326" y="0"/>
            <a:ext cx="2943674" cy="2056426"/>
          </a:xfrm>
          <a:prstGeom prst="rect">
            <a:avLst/>
          </a:prstGeom>
        </p:spPr>
      </p:pic>
      <p:sp>
        <p:nvSpPr>
          <p:cNvPr id="3" name="TextBox 2">
            <a:extLst>
              <a:ext uri="{FF2B5EF4-FFF2-40B4-BE49-F238E27FC236}">
                <a16:creationId xmlns:a16="http://schemas.microsoft.com/office/drawing/2014/main" xmlns="" id="{84E1F10E-CD05-4463-B78C-707369899613}"/>
              </a:ext>
            </a:extLst>
          </p:cNvPr>
          <p:cNvSpPr txBox="1"/>
          <p:nvPr/>
        </p:nvSpPr>
        <p:spPr>
          <a:xfrm>
            <a:off x="2438400" y="4751493"/>
            <a:ext cx="9032240" cy="2092881"/>
          </a:xfrm>
          <a:prstGeom prst="rect">
            <a:avLst/>
          </a:prstGeom>
          <a:noFill/>
        </p:spPr>
        <p:txBody>
          <a:bodyPr wrap="square" rtlCol="0">
            <a:spAutoFit/>
          </a:bodyPr>
          <a:lstStyle/>
          <a:p>
            <a:r>
              <a:rPr lang="en-US" sz="2800" b="1">
                <a:solidFill>
                  <a:srgbClr val="3399FF"/>
                </a:solidFill>
                <a:latin typeface="Arial" pitchFamily="34" charset="0"/>
                <a:cs typeface="Arial" pitchFamily="34" charset="0"/>
              </a:rPr>
              <a:t>Chuẩn bị bài 7: Chuyển động tự quay quanh trục của Trái Đất và hệ quả.Với các nội dung: - Tìm hiểu h</a:t>
            </a:r>
            <a:r>
              <a:rPr lang="vi-VN" sz="2800" b="1">
                <a:solidFill>
                  <a:srgbClr val="3399FF"/>
                </a:solidFill>
                <a:latin typeface="Arial" pitchFamily="34" charset="0"/>
                <a:cs typeface="Arial" pitchFamily="34" charset="0"/>
              </a:rPr>
              <a:t>ư</a:t>
            </a:r>
            <a:r>
              <a:rPr lang="en-US" sz="2800" b="1">
                <a:solidFill>
                  <a:srgbClr val="3399FF"/>
                </a:solidFill>
                <a:latin typeface="Arial" pitchFamily="34" charset="0"/>
                <a:cs typeface="Arial" pitchFamily="34" charset="0"/>
              </a:rPr>
              <a:t>ớng tự quanh trục, thời gian  tự quay hết 1 vòng quanh trục của Trái Đất. Các múi giờ trên Trái Đất.</a:t>
            </a:r>
          </a:p>
          <a:p>
            <a:endParaRPr lang="en-US"/>
          </a:p>
        </p:txBody>
      </p:sp>
    </p:spTree>
    <p:extLst>
      <p:ext uri="{BB962C8B-B14F-4D97-AF65-F5344CB8AC3E}">
        <p14:creationId xmlns:p14="http://schemas.microsoft.com/office/powerpoint/2010/main" val="18080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xmlns="" id="{414097A6-E531-4501-ADA7-187AF1B6B3FA}"/>
              </a:ext>
            </a:extLst>
          </p:cNvPr>
          <p:cNvSpPr/>
          <p:nvPr/>
        </p:nvSpPr>
        <p:spPr>
          <a:xfrm rot="5400000">
            <a:off x="1049020" y="1231900"/>
            <a:ext cx="1214120" cy="67056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xmlns="" id="{D8F80C24-BD03-4DDA-B79F-19F00FDF7921}"/>
              </a:ext>
            </a:extLst>
          </p:cNvPr>
          <p:cNvSpPr/>
          <p:nvPr/>
        </p:nvSpPr>
        <p:spPr>
          <a:xfrm>
            <a:off x="2021840" y="979408"/>
            <a:ext cx="8453120" cy="9499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9F6518-D5E1-4AB1-A82C-D855A14959B3}"/>
              </a:ext>
            </a:extLst>
          </p:cNvPr>
          <p:cNvSpPr txBox="1"/>
          <p:nvPr/>
        </p:nvSpPr>
        <p:spPr>
          <a:xfrm>
            <a:off x="1473200" y="1268065"/>
            <a:ext cx="375920"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1</a:t>
            </a:r>
          </a:p>
        </p:txBody>
      </p:sp>
      <p:sp>
        <p:nvSpPr>
          <p:cNvPr id="7" name="TextBox 6">
            <a:extLst>
              <a:ext uri="{FF2B5EF4-FFF2-40B4-BE49-F238E27FC236}">
                <a16:creationId xmlns:a16="http://schemas.microsoft.com/office/drawing/2014/main" xmlns="" id="{5AFEC5B7-5895-49CD-8F07-7720253C0AEF}"/>
              </a:ext>
            </a:extLst>
          </p:cNvPr>
          <p:cNvSpPr txBox="1"/>
          <p:nvPr/>
        </p:nvSpPr>
        <p:spPr>
          <a:xfrm>
            <a:off x="2092960" y="979408"/>
            <a:ext cx="8575040" cy="954107"/>
          </a:xfrm>
          <a:prstGeom prst="rect">
            <a:avLst/>
          </a:prstGeom>
          <a:noFill/>
        </p:spPr>
        <p:txBody>
          <a:bodyPr wrap="square" rtlCol="0">
            <a:spAutoFit/>
          </a:bodyPr>
          <a:lstStyle/>
          <a:p>
            <a:r>
              <a:rPr lang="en-US" sz="2800" b="1">
                <a:solidFill>
                  <a:srgbClr val="00B050"/>
                </a:solidFill>
                <a:latin typeface="Arial" panose="020B0604020202020204" pitchFamily="34" charset="0"/>
                <a:cs typeface="Arial" panose="020B0604020202020204" pitchFamily="34" charset="0"/>
              </a:rPr>
              <a:t>Trái Đất trong hệ Mặt Trời. Hình dạng,kích thước của Trái Đất</a:t>
            </a:r>
          </a:p>
        </p:txBody>
      </p:sp>
      <p:sp>
        <p:nvSpPr>
          <p:cNvPr id="12" name="Arrow: Chevron 11">
            <a:extLst>
              <a:ext uri="{FF2B5EF4-FFF2-40B4-BE49-F238E27FC236}">
                <a16:creationId xmlns:a16="http://schemas.microsoft.com/office/drawing/2014/main" xmlns="" id="{15703E77-7786-43A3-B865-7165ED3948BD}"/>
              </a:ext>
            </a:extLst>
          </p:cNvPr>
          <p:cNvSpPr/>
          <p:nvPr/>
        </p:nvSpPr>
        <p:spPr>
          <a:xfrm rot="5400000">
            <a:off x="1049020" y="2534920"/>
            <a:ext cx="1214120" cy="67056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xmlns="" id="{DE999241-148F-418B-94CB-7FE06AF67831}"/>
              </a:ext>
            </a:extLst>
          </p:cNvPr>
          <p:cNvSpPr/>
          <p:nvPr/>
        </p:nvSpPr>
        <p:spPr>
          <a:xfrm>
            <a:off x="2021840" y="2263140"/>
            <a:ext cx="8453120" cy="87824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FC1A67D3-679B-4C27-BC1A-3D04A0877192}"/>
              </a:ext>
            </a:extLst>
          </p:cNvPr>
          <p:cNvSpPr txBox="1"/>
          <p:nvPr/>
        </p:nvSpPr>
        <p:spPr>
          <a:xfrm>
            <a:off x="1503680" y="2571085"/>
            <a:ext cx="375920"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xmlns="" id="{4F95B6BA-A526-45E1-B389-6D42EE548188}"/>
              </a:ext>
            </a:extLst>
          </p:cNvPr>
          <p:cNvSpPr txBox="1"/>
          <p:nvPr/>
        </p:nvSpPr>
        <p:spPr>
          <a:xfrm>
            <a:off x="2204720" y="2289295"/>
            <a:ext cx="6969760" cy="954107"/>
          </a:xfrm>
          <a:prstGeom prst="rect">
            <a:avLst/>
          </a:prstGeom>
          <a:noFill/>
        </p:spPr>
        <p:txBody>
          <a:bodyPr wrap="square" rtlCol="0">
            <a:spAutoFit/>
          </a:bodyPr>
          <a:lstStyle/>
          <a:p>
            <a:r>
              <a:rPr lang="en-US" sz="2800" b="1">
                <a:solidFill>
                  <a:srgbClr val="92D050"/>
                </a:solidFill>
                <a:latin typeface="Arial" panose="020B0604020202020204" pitchFamily="34" charset="0"/>
                <a:cs typeface="Arial" panose="020B0604020202020204" pitchFamily="34" charset="0"/>
              </a:rPr>
              <a:t>Chuyển động tự quay quanh trục của Trái Đất và hệ quả</a:t>
            </a:r>
          </a:p>
        </p:txBody>
      </p:sp>
      <p:sp>
        <p:nvSpPr>
          <p:cNvPr id="20" name="Arrow: Chevron 19">
            <a:extLst>
              <a:ext uri="{FF2B5EF4-FFF2-40B4-BE49-F238E27FC236}">
                <a16:creationId xmlns:a16="http://schemas.microsoft.com/office/drawing/2014/main" xmlns="" id="{FBD3919F-73ED-4B03-8BED-F47D8D018DE7}"/>
              </a:ext>
            </a:extLst>
          </p:cNvPr>
          <p:cNvSpPr/>
          <p:nvPr/>
        </p:nvSpPr>
        <p:spPr>
          <a:xfrm rot="5400000">
            <a:off x="1173490" y="5156189"/>
            <a:ext cx="1026140" cy="67056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xmlns="" id="{1AFBDC0F-AB66-46E4-95D1-13FF56D938F7}"/>
              </a:ext>
            </a:extLst>
          </p:cNvPr>
          <p:cNvSpPr/>
          <p:nvPr/>
        </p:nvSpPr>
        <p:spPr>
          <a:xfrm>
            <a:off x="2057400" y="5054600"/>
            <a:ext cx="8417560" cy="6793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1FA40C14-AB9C-4CD5-A3A9-14C5CA0787DA}"/>
              </a:ext>
            </a:extLst>
          </p:cNvPr>
          <p:cNvSpPr txBox="1"/>
          <p:nvPr/>
        </p:nvSpPr>
        <p:spPr>
          <a:xfrm>
            <a:off x="1498600" y="5359102"/>
            <a:ext cx="375920"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4</a:t>
            </a:r>
          </a:p>
        </p:txBody>
      </p:sp>
      <p:sp>
        <p:nvSpPr>
          <p:cNvPr id="23" name="TextBox 22">
            <a:extLst>
              <a:ext uri="{FF2B5EF4-FFF2-40B4-BE49-F238E27FC236}">
                <a16:creationId xmlns:a16="http://schemas.microsoft.com/office/drawing/2014/main" xmlns="" id="{F3DF2060-537B-4E8D-81D3-43BD0FDD01A5}"/>
              </a:ext>
            </a:extLst>
          </p:cNvPr>
          <p:cNvSpPr txBox="1"/>
          <p:nvPr/>
        </p:nvSpPr>
        <p:spPr>
          <a:xfrm>
            <a:off x="2204720" y="5168295"/>
            <a:ext cx="6969760" cy="523220"/>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Xác định phương hướng ngoài thực tế</a:t>
            </a:r>
          </a:p>
        </p:txBody>
      </p:sp>
      <p:sp>
        <p:nvSpPr>
          <p:cNvPr id="28" name="Arrow: Chevron 27">
            <a:extLst>
              <a:ext uri="{FF2B5EF4-FFF2-40B4-BE49-F238E27FC236}">
                <a16:creationId xmlns:a16="http://schemas.microsoft.com/office/drawing/2014/main" xmlns="" id="{D3D9BD2C-D0E3-471B-A9F3-2B344F2F043E}"/>
              </a:ext>
            </a:extLst>
          </p:cNvPr>
          <p:cNvSpPr/>
          <p:nvPr/>
        </p:nvSpPr>
        <p:spPr>
          <a:xfrm rot="5400000">
            <a:off x="1049020" y="3935055"/>
            <a:ext cx="1214120" cy="67056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a:extLst>
              <a:ext uri="{FF2B5EF4-FFF2-40B4-BE49-F238E27FC236}">
                <a16:creationId xmlns:a16="http://schemas.microsoft.com/office/drawing/2014/main" xmlns="" id="{6573C246-9634-4C9B-A800-E448F4D0BB06}"/>
              </a:ext>
            </a:extLst>
          </p:cNvPr>
          <p:cNvSpPr/>
          <p:nvPr/>
        </p:nvSpPr>
        <p:spPr>
          <a:xfrm>
            <a:off x="2021840" y="3663274"/>
            <a:ext cx="8453120" cy="95410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40026114-DA69-4658-A410-DA57F85F8983}"/>
              </a:ext>
            </a:extLst>
          </p:cNvPr>
          <p:cNvSpPr txBox="1"/>
          <p:nvPr/>
        </p:nvSpPr>
        <p:spPr>
          <a:xfrm>
            <a:off x="1463040" y="4001700"/>
            <a:ext cx="375920"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3</a:t>
            </a:r>
          </a:p>
        </p:txBody>
      </p:sp>
      <p:sp>
        <p:nvSpPr>
          <p:cNvPr id="31" name="TextBox 30">
            <a:extLst>
              <a:ext uri="{FF2B5EF4-FFF2-40B4-BE49-F238E27FC236}">
                <a16:creationId xmlns:a16="http://schemas.microsoft.com/office/drawing/2014/main" xmlns="" id="{17286482-58EF-40AA-9EA8-D7F99351CA5D}"/>
              </a:ext>
            </a:extLst>
          </p:cNvPr>
          <p:cNvSpPr txBox="1"/>
          <p:nvPr/>
        </p:nvSpPr>
        <p:spPr>
          <a:xfrm>
            <a:off x="2143760" y="3672828"/>
            <a:ext cx="7904480" cy="954107"/>
          </a:xfrm>
          <a:prstGeom prst="rect">
            <a:avLst/>
          </a:prstGeom>
          <a:noFill/>
        </p:spPr>
        <p:txBody>
          <a:bodyPr wrap="square" rtlCol="0">
            <a:spAutoFit/>
          </a:bodyPr>
          <a:lstStyle/>
          <a:p>
            <a:r>
              <a:rPr lang="en-US" sz="2800" b="1">
                <a:solidFill>
                  <a:srgbClr val="00B0F0"/>
                </a:solidFill>
                <a:latin typeface="Arial" panose="020B0604020202020204" pitchFamily="34" charset="0"/>
                <a:cs typeface="Arial" panose="020B0604020202020204" pitchFamily="34" charset="0"/>
              </a:rPr>
              <a:t>Chuyển động quanh Mặt Trời của Trái Đất và hệ quả</a:t>
            </a:r>
          </a:p>
        </p:txBody>
      </p:sp>
      <p:sp>
        <p:nvSpPr>
          <p:cNvPr id="2" name="TextBox 1">
            <a:extLst>
              <a:ext uri="{FF2B5EF4-FFF2-40B4-BE49-F238E27FC236}">
                <a16:creationId xmlns:a16="http://schemas.microsoft.com/office/drawing/2014/main" xmlns="" id="{A49379C9-FCF1-4A85-891D-BB5E371E119A}"/>
              </a:ext>
            </a:extLst>
          </p:cNvPr>
          <p:cNvSpPr txBox="1"/>
          <p:nvPr/>
        </p:nvSpPr>
        <p:spPr>
          <a:xfrm>
            <a:off x="3464560" y="111760"/>
            <a:ext cx="6146800" cy="707886"/>
          </a:xfrm>
          <a:prstGeom prst="rect">
            <a:avLst/>
          </a:prstGeom>
          <a:noFill/>
        </p:spPr>
        <p:txBody>
          <a:bodyPr wrap="square" rtlCol="0">
            <a:spAutoFit/>
          </a:bodyPr>
          <a:lstStyle/>
          <a:p>
            <a:r>
              <a:rPr lang="en-US" sz="4000" b="1">
                <a:solidFill>
                  <a:srgbClr val="C00000"/>
                </a:solidFill>
                <a:latin typeface="Arial" panose="020B0604020202020204" pitchFamily="34" charset="0"/>
                <a:cs typeface="Arial" panose="020B0604020202020204" pitchFamily="34" charset="0"/>
              </a:rPr>
              <a:t>NỘI DUNG CH</a:t>
            </a:r>
            <a:r>
              <a:rPr lang="vi-VN" sz="4000" b="1">
                <a:solidFill>
                  <a:srgbClr val="C00000"/>
                </a:solidFill>
                <a:latin typeface="Arial" panose="020B0604020202020204" pitchFamily="34" charset="0"/>
                <a:cs typeface="Arial" panose="020B0604020202020204" pitchFamily="34" charset="0"/>
              </a:rPr>
              <a:t>Ư</a:t>
            </a:r>
            <a:r>
              <a:rPr lang="en-US" sz="4000" b="1">
                <a:solidFill>
                  <a:srgbClr val="C00000"/>
                </a:solidFill>
                <a:latin typeface="Arial" panose="020B0604020202020204" pitchFamily="34" charset="0"/>
                <a:cs typeface="Arial" panose="020B0604020202020204" pitchFamily="34" charset="0"/>
              </a:rPr>
              <a:t>ƠNG II</a:t>
            </a:r>
          </a:p>
        </p:txBody>
      </p:sp>
    </p:spTree>
    <p:extLst>
      <p:ext uri="{BB962C8B-B14F-4D97-AF65-F5344CB8AC3E}">
        <p14:creationId xmlns:p14="http://schemas.microsoft.com/office/powerpoint/2010/main" val="20553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2" grpId="0" animBg="1"/>
      <p:bldP spid="13" grpId="0" animBg="1"/>
      <p:bldP spid="14" grpId="0"/>
      <p:bldP spid="15" grpId="0"/>
      <p:bldP spid="20" grpId="0" animBg="1"/>
      <p:bldP spid="21" grpId="0" animBg="1"/>
      <p:bldP spid="22" grpId="0"/>
      <p:bldP spid="23" grpId="0"/>
      <p:bldP spid="28" grpId="0" animBg="1"/>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62" y="2004093"/>
            <a:ext cx="4682331" cy="468233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0498" t="17777" r="31854" b="8889"/>
          <a:stretch/>
        </p:blipFill>
        <p:spPr>
          <a:xfrm rot="1545911">
            <a:off x="8424989" y="1830656"/>
            <a:ext cx="2581878" cy="5029200"/>
          </a:xfrm>
          <a:prstGeom prst="rect">
            <a:avLst/>
          </a:prstGeom>
        </p:spPr>
      </p:pic>
      <p:sp>
        <p:nvSpPr>
          <p:cNvPr id="20" name="TextBox 19"/>
          <p:cNvSpPr txBox="1"/>
          <p:nvPr/>
        </p:nvSpPr>
        <p:spPr>
          <a:xfrm>
            <a:off x="609600" y="69663"/>
            <a:ext cx="11032802" cy="2200146"/>
          </a:xfrm>
          <a:prstGeom prst="rect">
            <a:avLst/>
          </a:prstGeom>
          <a:noFill/>
          <a:ln w="57150">
            <a:noFill/>
          </a:ln>
        </p:spPr>
        <p:txBody>
          <a:bodyPr wrap="square" lIns="90988" tIns="45494" rIns="90988" bIns="45494" rtlCol="0">
            <a:spAutoFit/>
          </a:bodyPr>
          <a:lstStyle/>
          <a:p>
            <a:pPr algn="ctr">
              <a:spcBef>
                <a:spcPts val="597"/>
              </a:spcBef>
            </a:pPr>
            <a:r>
              <a:rPr lang="en-US" sz="6600">
                <a:solidFill>
                  <a:srgbClr val="FF0066"/>
                </a:solidFill>
                <a:latin typeface="Kids" pitchFamily="2" charset="0"/>
                <a:ea typeface="Kids" pitchFamily="2" charset="0"/>
                <a:cs typeface="Kids" pitchFamily="2" charset="0"/>
              </a:rPr>
              <a:t>Khởi động cùng bài hát </a:t>
            </a:r>
          </a:p>
          <a:p>
            <a:pPr algn="ctr">
              <a:spcBef>
                <a:spcPts val="597"/>
              </a:spcBef>
            </a:pPr>
            <a:r>
              <a:rPr lang="en-US" sz="6600">
                <a:solidFill>
                  <a:srgbClr val="00B050"/>
                </a:solidFill>
                <a:latin typeface="Kids" pitchFamily="2" charset="0"/>
                <a:ea typeface="Kids" pitchFamily="2" charset="0"/>
                <a:cs typeface="Kids" pitchFamily="2" charset="0"/>
              </a:rPr>
              <a:t>Trái Đất này là của chúng mình</a:t>
            </a:r>
          </a:p>
        </p:txBody>
      </p:sp>
    </p:spTree>
    <p:extLst>
      <p:ext uri="{BB962C8B-B14F-4D97-AF65-F5344CB8AC3E}">
        <p14:creationId xmlns:p14="http://schemas.microsoft.com/office/powerpoint/2010/main" val="14449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Snipped 3">
            <a:extLst>
              <a:ext uri="{FF2B5EF4-FFF2-40B4-BE49-F238E27FC236}">
                <a16:creationId xmlns:a16="http://schemas.microsoft.com/office/drawing/2014/main" xmlns="" id="{C42450BC-14E2-42AD-9252-E588179599E3}"/>
              </a:ext>
            </a:extLst>
          </p:cNvPr>
          <p:cNvSpPr/>
          <p:nvPr/>
        </p:nvSpPr>
        <p:spPr>
          <a:xfrm rot="10800000">
            <a:off x="121186" y="110169"/>
            <a:ext cx="3942814" cy="1421175"/>
          </a:xfrm>
          <a:prstGeom prst="snip1Rect">
            <a:avLst/>
          </a:prstGeom>
          <a:solidFill>
            <a:srgbClr val="4D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00"/>
              </a:solidFill>
            </a:endParaRPr>
          </a:p>
        </p:txBody>
      </p:sp>
      <p:sp>
        <p:nvSpPr>
          <p:cNvPr id="5" name="TextBox 4">
            <a:extLst>
              <a:ext uri="{FF2B5EF4-FFF2-40B4-BE49-F238E27FC236}">
                <a16:creationId xmlns:a16="http://schemas.microsoft.com/office/drawing/2014/main" xmlns="" id="{E5D64960-E779-483B-8E3A-91D181FE35F6}"/>
              </a:ext>
            </a:extLst>
          </p:cNvPr>
          <p:cNvSpPr txBox="1"/>
          <p:nvPr/>
        </p:nvSpPr>
        <p:spPr>
          <a:xfrm>
            <a:off x="650240" y="447040"/>
            <a:ext cx="3220720" cy="1015663"/>
          </a:xfrm>
          <a:prstGeom prst="rect">
            <a:avLst/>
          </a:prstGeom>
          <a:noFill/>
        </p:spPr>
        <p:txBody>
          <a:bodyPr wrap="square" rtlCol="0">
            <a:spAutoFit/>
          </a:bodyPr>
          <a:lstStyle/>
          <a:p>
            <a:r>
              <a:rPr lang="en-US" sz="6000" b="1">
                <a:solidFill>
                  <a:schemeClr val="bg1"/>
                </a:solidFill>
                <a:latin typeface="Arial" panose="020B0604020202020204" pitchFamily="34" charset="0"/>
                <a:cs typeface="Arial" panose="020B0604020202020204" pitchFamily="34" charset="0"/>
              </a:rPr>
              <a:t>BÀI 6</a:t>
            </a:r>
          </a:p>
        </p:txBody>
      </p:sp>
      <p:sp>
        <p:nvSpPr>
          <p:cNvPr id="6" name="TextBox 5">
            <a:extLst>
              <a:ext uri="{FF2B5EF4-FFF2-40B4-BE49-F238E27FC236}">
                <a16:creationId xmlns:a16="http://schemas.microsoft.com/office/drawing/2014/main" xmlns="" id="{DB86AF7C-A218-46C3-B579-EBC3341BFB65}"/>
              </a:ext>
            </a:extLst>
          </p:cNvPr>
          <p:cNvSpPr txBox="1"/>
          <p:nvPr/>
        </p:nvSpPr>
        <p:spPr>
          <a:xfrm>
            <a:off x="4044414" y="127418"/>
            <a:ext cx="8026400" cy="1446550"/>
          </a:xfrm>
          <a:prstGeom prst="rect">
            <a:avLst/>
          </a:prstGeom>
          <a:noFill/>
        </p:spPr>
        <p:txBody>
          <a:bodyPr wrap="square" rtlCol="0">
            <a:spAutoFit/>
          </a:bodyPr>
          <a:lstStyle/>
          <a:p>
            <a:pPr algn="ctr"/>
            <a:r>
              <a:rPr lang="en-US" sz="4400" b="1">
                <a:solidFill>
                  <a:srgbClr val="00B050"/>
                </a:solidFill>
                <a:latin typeface="Arial" panose="020B0604020202020204" pitchFamily="34" charset="0"/>
                <a:cs typeface="Arial" panose="020B0604020202020204" pitchFamily="34" charset="0"/>
              </a:rPr>
              <a:t>TRÁI ĐẤT TRONG</a:t>
            </a:r>
          </a:p>
          <a:p>
            <a:pPr algn="ctr"/>
            <a:r>
              <a:rPr lang="en-US" sz="4400" b="1">
                <a:solidFill>
                  <a:srgbClr val="00B050"/>
                </a:solidFill>
                <a:latin typeface="Arial" panose="020B0604020202020204" pitchFamily="34" charset="0"/>
                <a:cs typeface="Arial" panose="020B0604020202020204" pitchFamily="34" charset="0"/>
              </a:rPr>
              <a:t> HỆ MẶT TRỜI</a:t>
            </a:r>
          </a:p>
        </p:txBody>
      </p:sp>
      <p:pic>
        <p:nvPicPr>
          <p:cNvPr id="2" name="Picture 1">
            <a:extLst>
              <a:ext uri="{FF2B5EF4-FFF2-40B4-BE49-F238E27FC236}">
                <a16:creationId xmlns:a16="http://schemas.microsoft.com/office/drawing/2014/main" xmlns="" id="{2711BDDC-5D71-4900-9FA1-989B8B56F19E}"/>
              </a:ext>
            </a:extLst>
          </p:cNvPr>
          <p:cNvPicPr>
            <a:picLocks noChangeAspect="1"/>
          </p:cNvPicPr>
          <p:nvPr/>
        </p:nvPicPr>
        <p:blipFill rotWithShape="1">
          <a:blip r:embed="rId2"/>
          <a:srcRect l="25334" t="41333" r="26583" b="18371"/>
          <a:stretch/>
        </p:blipFill>
        <p:spPr>
          <a:xfrm>
            <a:off x="-82127" y="1591218"/>
            <a:ext cx="12396047" cy="5284032"/>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xmlns="" id="{B67813DD-1784-4616-8F4E-55B75D4E196B}"/>
              </a:ext>
            </a:extLst>
          </p:cNvPr>
          <p:cNvSpPr/>
          <p:nvPr/>
        </p:nvSpPr>
        <p:spPr>
          <a:xfrm>
            <a:off x="386079" y="2355783"/>
            <a:ext cx="1196603" cy="1166162"/>
          </a:xfrm>
          <a:prstGeom prst="flowChartConnector">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01</a:t>
            </a:r>
          </a:p>
        </p:txBody>
      </p:sp>
      <p:sp>
        <p:nvSpPr>
          <p:cNvPr id="8" name="Flowchart: Connector 7">
            <a:extLst>
              <a:ext uri="{FF2B5EF4-FFF2-40B4-BE49-F238E27FC236}">
                <a16:creationId xmlns:a16="http://schemas.microsoft.com/office/drawing/2014/main" xmlns="" id="{01D71F2D-819C-4B44-8712-F9EB5E069125}"/>
              </a:ext>
            </a:extLst>
          </p:cNvPr>
          <p:cNvSpPr/>
          <p:nvPr/>
        </p:nvSpPr>
        <p:spPr>
          <a:xfrm>
            <a:off x="477520" y="5145195"/>
            <a:ext cx="1105164" cy="109078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92D050"/>
                </a:solidFill>
                <a:latin typeface="Arial" panose="020B0604020202020204" pitchFamily="34" charset="0"/>
                <a:cs typeface="Arial" panose="020B0604020202020204" pitchFamily="34" charset="0"/>
              </a:rPr>
              <a:t>02</a:t>
            </a:r>
          </a:p>
        </p:txBody>
      </p:sp>
      <p:sp>
        <p:nvSpPr>
          <p:cNvPr id="6" name="Rectangle: Rounded Corners 5">
            <a:extLst>
              <a:ext uri="{FF2B5EF4-FFF2-40B4-BE49-F238E27FC236}">
                <a16:creationId xmlns:a16="http://schemas.microsoft.com/office/drawing/2014/main" xmlns="" id="{7027D11F-9EBF-46D2-B639-067C5B7130D3}"/>
              </a:ext>
            </a:extLst>
          </p:cNvPr>
          <p:cNvSpPr/>
          <p:nvPr/>
        </p:nvSpPr>
        <p:spPr>
          <a:xfrm>
            <a:off x="1711842" y="5161279"/>
            <a:ext cx="7725709" cy="107469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Hình dạng, kích thước của Trái Đất</a:t>
            </a:r>
            <a:endParaRPr lang="en-US" sz="40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99D75515-C577-4425-89F9-2F36EDA9EBD2}"/>
              </a:ext>
            </a:extLst>
          </p:cNvPr>
          <p:cNvSpPr/>
          <p:nvPr/>
        </p:nvSpPr>
        <p:spPr>
          <a:xfrm>
            <a:off x="1711843" y="2489200"/>
            <a:ext cx="8999700" cy="94001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a:t>
            </a:r>
            <a:r>
              <a:rPr lang="en-US" sz="4000" b="1" smtClean="0">
                <a:latin typeface="Arial" panose="020B0604020202020204" pitchFamily="34" charset="0"/>
                <a:cs typeface="Arial" panose="020B0604020202020204" pitchFamily="34" charset="0"/>
              </a:rPr>
              <a:t>Vị trí của Trái Đất trong hệ </a:t>
            </a:r>
            <a:r>
              <a:rPr lang="en-US" sz="4000" b="1">
                <a:latin typeface="Arial" panose="020B0604020202020204" pitchFamily="34" charset="0"/>
                <a:cs typeface="Arial" panose="020B0604020202020204" pitchFamily="34" charset="0"/>
              </a:rPr>
              <a:t>Mặt Trời</a:t>
            </a:r>
            <a:endParaRPr lang="en-US" sz="4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57E9DAAF-4DBA-43F7-915F-D94B3CDD85D0}"/>
              </a:ext>
            </a:extLst>
          </p:cNvPr>
          <p:cNvSpPr txBox="1"/>
          <p:nvPr/>
        </p:nvSpPr>
        <p:spPr>
          <a:xfrm>
            <a:off x="2890284" y="140588"/>
            <a:ext cx="6411432" cy="1108656"/>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3600" dirty="0"/>
          </a:p>
        </p:txBody>
      </p:sp>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0856C573-8D9C-4AB0-A831-7BBA67A2390C}"/>
              </a:ext>
            </a:extLst>
          </p:cNvPr>
          <p:cNvSpPr/>
          <p:nvPr/>
        </p:nvSpPr>
        <p:spPr>
          <a:xfrm>
            <a:off x="30480" y="40640"/>
            <a:ext cx="912122" cy="888918"/>
          </a:xfrm>
          <a:prstGeom prst="flowChartConnector">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01</a:t>
            </a:r>
          </a:p>
        </p:txBody>
      </p:sp>
      <p:sp>
        <p:nvSpPr>
          <p:cNvPr id="5" name="Rectangle: Rounded Corners 4">
            <a:extLst>
              <a:ext uri="{FF2B5EF4-FFF2-40B4-BE49-F238E27FC236}">
                <a16:creationId xmlns:a16="http://schemas.microsoft.com/office/drawing/2014/main" xmlns="" id="{77E6A28B-4F84-4A53-9E2C-65A7466E3F29}"/>
              </a:ext>
            </a:extLst>
          </p:cNvPr>
          <p:cNvSpPr/>
          <p:nvPr/>
        </p:nvSpPr>
        <p:spPr>
          <a:xfrm>
            <a:off x="985519" y="130493"/>
            <a:ext cx="9756169" cy="65553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Vị trí của Trái Đất trong hệ Mặt Trời</a:t>
            </a:r>
            <a:endParaRPr lang="en-US"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EA6D6997-5242-44CB-AC85-9072DB0A61C6}"/>
              </a:ext>
            </a:extLst>
          </p:cNvPr>
          <p:cNvPicPr>
            <a:picLocks noChangeAspect="1"/>
          </p:cNvPicPr>
          <p:nvPr/>
        </p:nvPicPr>
        <p:blipFill rotWithShape="1">
          <a:blip r:embed="rId2"/>
          <a:srcRect l="25334" t="41333" r="26583" b="18371"/>
          <a:stretch/>
        </p:blipFill>
        <p:spPr>
          <a:xfrm>
            <a:off x="486541" y="1835487"/>
            <a:ext cx="10591256" cy="4368800"/>
          </a:xfrm>
          <a:prstGeom prst="rect">
            <a:avLst/>
          </a:prstGeom>
        </p:spPr>
      </p:pic>
      <p:sp>
        <p:nvSpPr>
          <p:cNvPr id="2" name="TextBox 1">
            <a:extLst>
              <a:ext uri="{FF2B5EF4-FFF2-40B4-BE49-F238E27FC236}">
                <a16:creationId xmlns:a16="http://schemas.microsoft.com/office/drawing/2014/main" xmlns="" id="{2CE1E743-7329-413E-9B86-56C65C99DEC0}"/>
              </a:ext>
            </a:extLst>
          </p:cNvPr>
          <p:cNvSpPr txBox="1"/>
          <p:nvPr/>
        </p:nvSpPr>
        <p:spPr>
          <a:xfrm>
            <a:off x="1727200" y="6204287"/>
            <a:ext cx="8595360" cy="523220"/>
          </a:xfrm>
          <a:prstGeom prst="rect">
            <a:avLst/>
          </a:prstGeom>
          <a:noFill/>
        </p:spPr>
        <p:txBody>
          <a:bodyPr wrap="square" rtlCol="0">
            <a:spAutoFit/>
          </a:bodyPr>
          <a:lstStyle/>
          <a:p>
            <a:pPr algn="ctr"/>
            <a:r>
              <a:rPr lang="en-US" sz="2800" i="1">
                <a:solidFill>
                  <a:srgbClr val="0070C0"/>
                </a:solidFill>
                <a:latin typeface="Arial" panose="020B0604020202020204" pitchFamily="34" charset="0"/>
                <a:cs typeface="Arial" panose="020B0604020202020204" pitchFamily="34" charset="0"/>
              </a:rPr>
              <a:t>Hình 1. Các hành tinh trong hệ Mặt Trời</a:t>
            </a:r>
          </a:p>
        </p:txBody>
      </p:sp>
      <p:sp>
        <p:nvSpPr>
          <p:cNvPr id="7" name="Cloud 6">
            <a:extLst>
              <a:ext uri="{FF2B5EF4-FFF2-40B4-BE49-F238E27FC236}">
                <a16:creationId xmlns:a16="http://schemas.microsoft.com/office/drawing/2014/main" xmlns="" id="{EFFF2481-B8CB-4275-86E5-8D2D6F5CB153}"/>
              </a:ext>
            </a:extLst>
          </p:cNvPr>
          <p:cNvSpPr/>
          <p:nvPr/>
        </p:nvSpPr>
        <p:spPr>
          <a:xfrm>
            <a:off x="4878841" y="130493"/>
            <a:ext cx="5232722" cy="2816616"/>
          </a:xfrm>
          <a:prstGeom prst="cloud">
            <a:avLst/>
          </a:prstGeom>
          <a:solidFill>
            <a:schemeClr val="accent2">
              <a:lumMod val="20000"/>
              <a:lumOff val="80000"/>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Arial" panose="020B0604020202020204" pitchFamily="34" charset="0"/>
                <a:cs typeface="Arial" panose="020B0604020202020204" pitchFamily="34" charset="0"/>
              </a:rPr>
              <a:t>Kể tên các hành tinh quay quanh Mặt Trời</a:t>
            </a:r>
          </a:p>
        </p:txBody>
      </p:sp>
      <p:sp>
        <p:nvSpPr>
          <p:cNvPr id="8" name="Cloud 7">
            <a:extLst>
              <a:ext uri="{FF2B5EF4-FFF2-40B4-BE49-F238E27FC236}">
                <a16:creationId xmlns:a16="http://schemas.microsoft.com/office/drawing/2014/main" xmlns="" id="{AB36F3E3-A872-4EF9-A334-3239B65EF3B3}"/>
              </a:ext>
            </a:extLst>
          </p:cNvPr>
          <p:cNvSpPr/>
          <p:nvPr/>
        </p:nvSpPr>
        <p:spPr>
          <a:xfrm>
            <a:off x="3168502" y="361507"/>
            <a:ext cx="5156791" cy="2987749"/>
          </a:xfrm>
          <a:prstGeom prst="cloud">
            <a:avLst/>
          </a:prstGeom>
          <a:solidFill>
            <a:schemeClr val="accent4">
              <a:lumMod val="20000"/>
              <a:lumOff val="80000"/>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Arial" panose="020B0604020202020204" pitchFamily="34" charset="0"/>
                <a:cs typeface="Arial" panose="020B0604020202020204" pitchFamily="34" charset="0"/>
              </a:rPr>
              <a:t>Trái Đất là hành tinh thứ mấy tính từ Mặt Trời</a:t>
            </a:r>
          </a:p>
        </p:txBody>
      </p:sp>
    </p:spTree>
    <p:extLst>
      <p:ext uri="{BB962C8B-B14F-4D97-AF65-F5344CB8AC3E}">
        <p14:creationId xmlns:p14="http://schemas.microsoft.com/office/powerpoint/2010/main" val="30877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8"/>
                                        </p:tgtEl>
                                        <p:attrNameLst>
                                          <p:attrName>ppt_w</p:attrName>
                                        </p:attrNameLst>
                                      </p:cBhvr>
                                      <p:tavLst>
                                        <p:tav tm="0">
                                          <p:val>
                                            <p:strVal val="ppt_w"/>
                                          </p:val>
                                        </p:tav>
                                        <p:tav tm="100000">
                                          <p:val>
                                            <p:fltVal val="0"/>
                                          </p:val>
                                        </p:tav>
                                      </p:tavLst>
                                    </p:anim>
                                    <p:anim calcmode="lin" valueType="num">
                                      <p:cBhvr>
                                        <p:cTn id="49" dur="500"/>
                                        <p:tgtEl>
                                          <p:spTgt spid="8"/>
                                        </p:tgtEl>
                                        <p:attrNameLst>
                                          <p:attrName>ppt_h</p:attrName>
                                        </p:attrNameLst>
                                      </p:cBhvr>
                                      <p:tavLst>
                                        <p:tav tm="0">
                                          <p:val>
                                            <p:strVal val="ppt_h"/>
                                          </p:val>
                                        </p:tav>
                                        <p:tav tm="100000">
                                          <p:val>
                                            <p:fltVal val="0"/>
                                          </p:val>
                                        </p:tav>
                                      </p:tavLst>
                                    </p:anim>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8" y="1220755"/>
            <a:ext cx="6144683" cy="55686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011" y="1220755"/>
            <a:ext cx="5999989" cy="563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19670" y="61653"/>
            <a:ext cx="6009508" cy="943848"/>
          </a:xfrm>
          <a:prstGeom prst="rect">
            <a:avLst/>
          </a:prstGeom>
          <a:noFill/>
        </p:spPr>
        <p:txBody>
          <a:bodyPr wrap="none" lIns="121917" tIns="60958" rIns="121917" bIns="60958" rtlCol="0">
            <a:spAutoFit/>
          </a:bodyPr>
          <a:lstStyle/>
          <a:p>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5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081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584" y="-27384"/>
            <a:ext cx="7027907" cy="943848"/>
          </a:xfrm>
          <a:prstGeom prst="rect">
            <a:avLst/>
          </a:prstGeom>
          <a:noFill/>
        </p:spPr>
        <p:txBody>
          <a:bodyPr wrap="none" lIns="121917" tIns="60958" rIns="121917" bIns="60958" rtlCol="0">
            <a:spAutoFit/>
          </a:bodyPr>
          <a:lstStyle/>
          <a:p>
            <a:r>
              <a:rPr lang="en-US" sz="53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5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520" y="932723"/>
            <a:ext cx="6217833" cy="3022496"/>
          </a:xfrm>
          <a:prstGeom prst="rect">
            <a:avLst/>
          </a:prstGeom>
        </p:spPr>
      </p:pic>
      <p:sp>
        <p:nvSpPr>
          <p:cNvPr id="5" name="TextBox 4"/>
          <p:cNvSpPr txBox="1"/>
          <p:nvPr/>
        </p:nvSpPr>
        <p:spPr>
          <a:xfrm>
            <a:off x="0" y="3807619"/>
            <a:ext cx="12192000" cy="3077765"/>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just"/>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HỆ MẶT TRỜI</a:t>
            </a:r>
          </a:p>
          <a:p>
            <a:pPr algn="just"/>
            <a:r>
              <a:rPr lang="en-US" sz="3200" b="1" dirty="0" err="1">
                <a:latin typeface="Times New Roman" panose="02020603050405020304" pitchFamily="18" charset="0"/>
                <a:cs typeface="Times New Roman" panose="02020603050405020304" pitchFamily="18" charset="0"/>
              </a:rPr>
              <a:t>Nằm</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8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quỹ</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e-lip.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7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1173</Words>
  <PresentationFormat>Custom</PresentationFormat>
  <Paragraphs>96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2021-07-10T02:36:06Z</dcterms:created>
  <dcterms:modified xsi:type="dcterms:W3CDTF">2021-09-30T16:27:11Z</dcterms:modified>
</cp:coreProperties>
</file>