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2" r:id="rId13"/>
    <p:sldId id="271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E1B7"/>
    <a:srgbClr val="E1DFE4"/>
    <a:srgbClr val="FDDBB0"/>
    <a:srgbClr val="F9C794"/>
    <a:srgbClr val="F8C702"/>
    <a:srgbClr val="FCEA0E"/>
    <a:srgbClr val="BFC92F"/>
    <a:srgbClr val="D4D4D4"/>
    <a:srgbClr val="FFE97F"/>
    <a:srgbClr val="3896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2" autoAdjust="0"/>
    <p:restoredTop sz="94660"/>
  </p:normalViewPr>
  <p:slideViewPr>
    <p:cSldViewPr snapToGrid="0">
      <p:cViewPr varScale="1">
        <p:scale>
          <a:sx n="59" d="100"/>
          <a:sy n="59" d="100"/>
        </p:scale>
        <p:origin x="14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90BF0-0A7C-4299-8498-C9B96E3E5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638177-D895-4CA7-92EE-817B77148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1BED8-35FF-403B-82FD-EACE2712B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B176-F10E-4F00-9F3E-2E84DC1F338E}" type="datetimeFigureOut">
              <a:rPr lang="en-US" smtClean="0"/>
              <a:t>25/5/2021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9E6D0-CBB0-4E28-8587-854C176F9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2F8BF-4780-476E-9AE6-5C9074C88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AEA62-73E3-4BD0-A170-03167E10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9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C6068-BB06-4849-B9AE-1D288649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C60DF-7B91-4712-9C4E-BE425C591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FD587-A0CB-4CDE-AB5B-C92E4976E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B176-F10E-4F00-9F3E-2E84DC1F338E}" type="datetimeFigureOut">
              <a:rPr lang="en-US" smtClean="0"/>
              <a:t>25/5/2021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9FC76-2470-4011-9A4D-4D565DBD6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E199B-8623-4BDC-92FB-E45BA1E8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AEA62-73E3-4BD0-A170-03167E10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14C4EA-6C3B-4B04-818F-107C96BA10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68FC45-AE9D-467A-945C-C9ECE13CD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BFBA7-1EC0-40B1-A4A2-9E26D93CF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B176-F10E-4F00-9F3E-2E84DC1F338E}" type="datetimeFigureOut">
              <a:rPr lang="en-US" smtClean="0"/>
              <a:t>25/5/2021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1CCB9-5762-4832-98CB-B40671362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22737-83C2-458C-9802-232E3E66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AEA62-73E3-4BD0-A170-03167E10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5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9312A-42C4-4FF2-B8A3-3EC8B79D3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0B47F-8E7B-4055-8202-C40AEDDD2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D83E4-10F5-4411-89E6-9693E9AF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B176-F10E-4F00-9F3E-2E84DC1F338E}" type="datetimeFigureOut">
              <a:rPr lang="en-US" smtClean="0"/>
              <a:t>25/5/2021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1CE4F-2331-413C-B6D0-E0F8833D9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6141D-5F41-4463-A967-BDC5EE47F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AEA62-73E3-4BD0-A170-03167E10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0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BEEB7-6449-4FCF-B8C2-8E7D3763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DC92E-BE19-4ACF-8172-236EB163D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44EAD-AA16-4969-8D62-7B7E80598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B176-F10E-4F00-9F3E-2E84DC1F338E}" type="datetimeFigureOut">
              <a:rPr lang="en-US" smtClean="0"/>
              <a:t>25/5/2021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25C8-A680-4D72-92DD-C033A040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28970-92BF-426B-A030-22A7E204C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AEA62-73E3-4BD0-A170-03167E10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7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9ED42-60FD-48D6-941E-E7C063349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A00CF-8350-4D4B-8537-9AA5918AA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B5F11-4769-4C94-89A6-028A6EC27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4C08B-3FCE-4362-81C7-407EBF03D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B176-F10E-4F00-9F3E-2E84DC1F338E}" type="datetimeFigureOut">
              <a:rPr lang="en-US" smtClean="0"/>
              <a:t>25/5/2021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D4240-89A9-44C1-AF1D-93AB03949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58068C-FDD1-400C-97A3-45E5815AE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AEA62-73E3-4BD0-A170-03167E10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53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0B146-661F-4E59-B2D5-9DF44565D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907BF-B567-44FB-BA78-C6478718B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7038A-5C74-41B9-8255-F5699A84C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449589-82FD-4A75-99CF-2A47EB9E3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0EEFA6-AD17-45E6-AD54-8D48D6D8E6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D20046-5D52-4A02-A55A-230B5BF88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B176-F10E-4F00-9F3E-2E84DC1F338E}" type="datetimeFigureOut">
              <a:rPr lang="en-US" smtClean="0"/>
              <a:t>25/5/2021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F896D4-8865-4386-83F9-CB1C781D3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4B69E3-3BE7-48E2-A460-EC650A151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AEA62-73E3-4BD0-A170-03167E10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70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F431C-85D1-4685-A34D-D2302F052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7D136-232C-46E1-96BF-073E11A55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B176-F10E-4F00-9F3E-2E84DC1F338E}" type="datetimeFigureOut">
              <a:rPr lang="en-US" smtClean="0"/>
              <a:t>25/5/2021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80C6E3-1559-4159-BB59-84F8DDD27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26C1F8-3158-4A01-B134-96F55BA3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AEA62-73E3-4BD0-A170-03167E10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94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6201C2-6F8A-453C-9D6A-0633E894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B176-F10E-4F00-9F3E-2E84DC1F338E}" type="datetimeFigureOut">
              <a:rPr lang="en-US" smtClean="0"/>
              <a:t>25/5/2021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8BE1F-E642-4DED-B9E3-8B8C49AF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80D37-08E7-4D4A-9B94-DD4DD8F55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AEA62-73E3-4BD0-A170-03167E10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6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1D6E8-28C9-4103-94A6-0D31DB33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25771-4033-4F14-BB76-03884D25F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2DF8B-CB8D-4036-BBBF-B0B9994E7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29AAF-1A81-4FF9-A082-F5824B40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B176-F10E-4F00-9F3E-2E84DC1F338E}" type="datetimeFigureOut">
              <a:rPr lang="en-US" smtClean="0"/>
              <a:t>25/5/2021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FAB45-A6C3-41A0-85DD-1DC25D008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4A515-0FF5-4B8F-956C-2F651844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AEA62-73E3-4BD0-A170-03167E10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7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4DF89-F567-4FAD-AEBE-711B2903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294B42-87DD-482A-A1F9-A284A0024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C909D-FD5A-4190-8A59-B3FC82D93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35A54-C55F-4BF7-AD1C-8FD658D66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B176-F10E-4F00-9F3E-2E84DC1F338E}" type="datetimeFigureOut">
              <a:rPr lang="en-US" smtClean="0"/>
              <a:t>25/5/2021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4344F-B2B0-4FAD-80B3-EF3B69F66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CF586-104E-4972-BC66-7820D112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AEA62-73E3-4BD0-A170-03167E10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1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AC3E5D-C8C1-48C8-9162-55E64881E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2F1DB-0B4A-4369-86B9-220815A64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4470C-6F7F-40F5-8C78-F61C2B36C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8B176-F10E-4F00-9F3E-2E84DC1F338E}" type="datetimeFigureOut">
              <a:rPr lang="en-US" smtClean="0"/>
              <a:t>25/5/2021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684B7-78BB-4C2C-9F5F-ED133C451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EA5CE-C5EE-4F52-9A0C-0B7DF5CF5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AEA62-73E3-4BD0-A170-03167E10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1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E6EDA4-1D32-4566-88D4-AD2AC4566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0"/>
            <a:ext cx="12186960" cy="1615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E4DFD-2283-4D2A-AA05-3D6856E14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97" y="2192482"/>
            <a:ext cx="2552700" cy="1790700"/>
          </a:xfrm>
          <a:prstGeom prst="rect">
            <a:avLst/>
          </a:prstGeom>
        </p:spPr>
      </p:pic>
      <p:pic>
        <p:nvPicPr>
          <p:cNvPr id="1026" name="Picture 2" descr="Tháo gỡ những &quot;nút thắt&quot; để phát triển các nguồn năng lượng sạch">
            <a:extLst>
              <a:ext uri="{FF2B5EF4-FFF2-40B4-BE49-F238E27FC236}">
                <a16:creationId xmlns:a16="http://schemas.microsoft.com/office/drawing/2014/main" id="{204A6C71-6AC8-472F-92B9-DE61544DD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2218458"/>
            <a:ext cx="2828925" cy="176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0BE8E2-8D3F-46EE-82A5-E016A476A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0378" y="2192482"/>
            <a:ext cx="2790825" cy="1638300"/>
          </a:xfrm>
          <a:prstGeom prst="rect">
            <a:avLst/>
          </a:prstGeom>
        </p:spPr>
      </p:pic>
      <p:pic>
        <p:nvPicPr>
          <p:cNvPr id="1034" name="Picture 10" descr="Quy định mới về báo cáo thực hiện kế hoạch sử dụng năng lượng tiết kiệm và  hiệu quả">
            <a:extLst>
              <a:ext uri="{FF2B5EF4-FFF2-40B4-BE49-F238E27FC236}">
                <a16:creationId xmlns:a16="http://schemas.microsoft.com/office/drawing/2014/main" id="{D1455D68-8F39-4379-A993-8C6C0DD44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084" y="4913375"/>
            <a:ext cx="290512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 Năng lượng sạch là gì? Lợi ích của việc sử dụng năng lượng sạch">
            <a:extLst>
              <a:ext uri="{FF2B5EF4-FFF2-40B4-BE49-F238E27FC236}">
                <a16:creationId xmlns:a16="http://schemas.microsoft.com/office/drawing/2014/main" id="{785CFFF1-B31B-43FE-9841-2EB8C9483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502" y="4668322"/>
            <a:ext cx="25336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5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8FA2C3-E732-4F4F-B618-24E8EA1F9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72" y="0"/>
            <a:ext cx="5786628" cy="71407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8ADB5A-CD56-450B-975B-F47E0A3FF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2856"/>
            <a:ext cx="5772870" cy="2740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9EC73F-1438-45E3-8997-61490EB74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8" y="114697"/>
            <a:ext cx="6035335" cy="992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CC4F29-E85C-44D6-A800-9A8D6FB7F9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738" y="3031925"/>
            <a:ext cx="4737003" cy="12924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66002F-C714-4BDE-BFE6-407AA7DC5ED1}"/>
              </a:ext>
            </a:extLst>
          </p:cNvPr>
          <p:cNvSpPr txBox="1"/>
          <p:nvPr/>
        </p:nvSpPr>
        <p:spPr>
          <a:xfrm>
            <a:off x="1" y="4324389"/>
            <a:ext cx="5897880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8922" indent="-898922"/>
            <a:r>
              <a:rPr lang="en-US" sz="2400" b="1" dirty="0" err="1">
                <a:solidFill>
                  <a:srgbClr val="028D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28D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/>
              <a:t>:  </a:t>
            </a:r>
            <a:r>
              <a:rPr lang="en-US" sz="2400" dirty="0" err="1"/>
              <a:t>Thảo</a:t>
            </a:r>
            <a:r>
              <a:rPr lang="en-US" sz="2400" dirty="0"/>
              <a:t> </a:t>
            </a:r>
            <a:r>
              <a:rPr lang="en-US" sz="2400" dirty="0" err="1"/>
              <a:t>luận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4a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98922" indent="-898922"/>
            <a:r>
              <a:rPr lang="en-US" sz="2400" b="1" dirty="0" err="1">
                <a:solidFill>
                  <a:srgbClr val="3896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3896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4b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Digit 180">
            <a:extLst>
              <a:ext uri="{FF2B5EF4-FFF2-40B4-BE49-F238E27FC236}">
                <a16:creationId xmlns:a16="http://schemas.microsoft.com/office/drawing/2014/main" id="{DEE36C6C-A930-4358-AD95-616C92F0CA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580" y="2545366"/>
            <a:ext cx="1210240" cy="88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0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VIDEO Một số giải pháp tiết kiệm điện năng_360p">
            <a:hlinkClick r:id="" action="ppaction://media"/>
            <a:extLst>
              <a:ext uri="{FF2B5EF4-FFF2-40B4-BE49-F238E27FC236}">
                <a16:creationId xmlns:a16="http://schemas.microsoft.com/office/drawing/2014/main" id="{E0EA0524-ECC4-4E31-A700-1E747E15EC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973" y="1089659"/>
            <a:ext cx="9619827" cy="498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3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B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0F3821-05E2-4B7A-A136-C724192DF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0"/>
            <a:ext cx="6670399" cy="26827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F67C71-36DE-49E2-8AB3-EDE18CDECACF}"/>
              </a:ext>
            </a:extLst>
          </p:cNvPr>
          <p:cNvSpPr txBox="1"/>
          <p:nvPr/>
        </p:nvSpPr>
        <p:spPr>
          <a:xfrm>
            <a:off x="150039" y="2446744"/>
            <a:ext cx="5671641" cy="2435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661A0C"/>
                </a:solidFill>
                <a:latin typeface="#9Slide07 Hillda" pitchFamily="2" charset="0"/>
              </a:rPr>
              <a:t>Thời</a:t>
            </a:r>
            <a:r>
              <a:rPr lang="en-US" sz="2800" b="1" dirty="0">
                <a:solidFill>
                  <a:srgbClr val="661A0C"/>
                </a:solidFill>
                <a:latin typeface="#9Slide07 Hillda" pitchFamily="2" charset="0"/>
              </a:rPr>
              <a:t> </a:t>
            </a:r>
            <a:r>
              <a:rPr lang="en-US" sz="2800" b="1" dirty="0" err="1">
                <a:solidFill>
                  <a:srgbClr val="661A0C"/>
                </a:solidFill>
                <a:latin typeface="#9Slide07 Hillda" pitchFamily="2" charset="0"/>
              </a:rPr>
              <a:t>gian</a:t>
            </a:r>
            <a:r>
              <a:rPr lang="en-US" sz="2800" dirty="0">
                <a:solidFill>
                  <a:srgbClr val="661A0C"/>
                </a:solidFill>
              </a:rPr>
              <a:t>: </a:t>
            </a:r>
            <a:r>
              <a:rPr lang="en-US" sz="2400" b="1" dirty="0"/>
              <a:t>3 </a:t>
            </a:r>
            <a:r>
              <a:rPr lang="en-US" sz="2400" b="1" dirty="0" err="1"/>
              <a:t>phút</a:t>
            </a:r>
            <a:endParaRPr lang="en-US" sz="2400" b="1" dirty="0"/>
          </a:p>
          <a:p>
            <a:pPr marL="1828800" indent="-1768475">
              <a:lnSpc>
                <a:spcPct val="150000"/>
              </a:lnSpc>
            </a:pPr>
            <a:r>
              <a:rPr lang="en-US" sz="2800" b="1" dirty="0" err="1">
                <a:solidFill>
                  <a:srgbClr val="661A0C"/>
                </a:solidFill>
                <a:latin typeface="#9Slide07 Hillda" pitchFamily="2" charset="0"/>
              </a:rPr>
              <a:t>Nhiệm</a:t>
            </a:r>
            <a:r>
              <a:rPr lang="en-US" sz="2800" b="1" dirty="0">
                <a:solidFill>
                  <a:srgbClr val="661A0C"/>
                </a:solidFill>
                <a:latin typeface="#9Slide07 Hillda" pitchFamily="2" charset="0"/>
              </a:rPr>
              <a:t> </a:t>
            </a:r>
            <a:r>
              <a:rPr lang="en-US" sz="2800" b="1" dirty="0" err="1">
                <a:solidFill>
                  <a:srgbClr val="661A0C"/>
                </a:solidFill>
                <a:latin typeface="#9Slide07 Hillda" pitchFamily="2" charset="0"/>
              </a:rPr>
              <a:t>vụ</a:t>
            </a:r>
            <a:r>
              <a:rPr lang="en-US" sz="2800" dirty="0">
                <a:solidFill>
                  <a:srgbClr val="661A0C"/>
                </a:solidFill>
              </a:rPr>
              <a:t>: </a:t>
            </a:r>
          </a:p>
          <a:p>
            <a:pPr marL="60325">
              <a:lnSpc>
                <a:spcPct val="150000"/>
              </a:lnSpc>
            </a:pPr>
            <a:r>
              <a:rPr lang="en-US" sz="2400" b="1" dirty="0" err="1"/>
              <a:t>Xem</a:t>
            </a:r>
            <a:r>
              <a:rPr lang="en-US" sz="2400" b="1" dirty="0"/>
              <a:t> </a:t>
            </a:r>
            <a:r>
              <a:rPr lang="en-US" sz="2400" b="1" dirty="0" err="1"/>
              <a:t>đoạn</a:t>
            </a:r>
            <a:r>
              <a:rPr lang="en-US" sz="2400" b="1" dirty="0"/>
              <a:t> video </a:t>
            </a:r>
            <a:r>
              <a:rPr lang="en-US" sz="2400" b="1" dirty="0" err="1"/>
              <a:t>hoàn</a:t>
            </a:r>
            <a:r>
              <a:rPr lang="en-US" sz="2400" b="1" dirty="0"/>
              <a:t> </a:t>
            </a:r>
            <a:r>
              <a:rPr lang="en-US" sz="2400" b="1" dirty="0" err="1"/>
              <a:t>thành</a:t>
            </a:r>
            <a:r>
              <a:rPr lang="en-US" sz="2400" b="1" dirty="0"/>
              <a:t> </a:t>
            </a:r>
            <a:r>
              <a:rPr lang="en-US" sz="2400" b="1" dirty="0" err="1"/>
              <a:t>câu</a:t>
            </a:r>
            <a:r>
              <a:rPr lang="en-US" sz="2400" b="1" dirty="0"/>
              <a:t> 5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phiếu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</a:t>
            </a:r>
            <a:endParaRPr lang="en-US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6B043-F85E-4DCE-9E0B-40166C4C5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520" y="1066800"/>
            <a:ext cx="6507480" cy="5760720"/>
          </a:xfrm>
          <a:prstGeom prst="rect">
            <a:avLst/>
          </a:prstGeom>
        </p:spPr>
      </p:pic>
      <p:pic>
        <p:nvPicPr>
          <p:cNvPr id="5" name="Picture 10" descr="Digit 180">
            <a:extLst>
              <a:ext uri="{FF2B5EF4-FFF2-40B4-BE49-F238E27FC236}">
                <a16:creationId xmlns:a16="http://schemas.microsoft.com/office/drawing/2014/main" id="{51A6163E-0597-4CDF-8F93-BA3229C104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41" y="1997199"/>
            <a:ext cx="1210240" cy="89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54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AB81C4-F411-4B70-9D28-466BDC143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" y="566392"/>
            <a:ext cx="10944064" cy="575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0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1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F1FE18-1715-4B11-BD89-B1B468574673}"/>
              </a:ext>
            </a:extLst>
          </p:cNvPr>
          <p:cNvSpPr txBox="1"/>
          <p:nvPr/>
        </p:nvSpPr>
        <p:spPr>
          <a:xfrm>
            <a:off x="780474" y="1828837"/>
            <a:ext cx="8876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E8C02"/>
                </a:solidFill>
                <a:latin typeface="#9Slide04 SFU CenturySchoolbook" panose="00000400000000000000" pitchFamily="2" charset="0"/>
              </a:rPr>
              <a:t>CỦNG CỐ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6E0CE9-84B7-480B-9130-965F115FE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628" y="1972120"/>
            <a:ext cx="6048375" cy="374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D5425-B5E7-44FA-9F1C-0D487D81D9BC}"/>
              </a:ext>
            </a:extLst>
          </p:cNvPr>
          <p:cNvSpPr txBox="1"/>
          <p:nvPr/>
        </p:nvSpPr>
        <p:spPr>
          <a:xfrm>
            <a:off x="4600832" y="3261487"/>
            <a:ext cx="7591168" cy="3082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661A0C"/>
                </a:solidFill>
                <a:latin typeface="#9Slide07 Hillda" pitchFamily="2" charset="0"/>
              </a:rPr>
              <a:t>Thời</a:t>
            </a:r>
            <a:r>
              <a:rPr lang="en-US" sz="2800" b="1" dirty="0">
                <a:solidFill>
                  <a:srgbClr val="661A0C"/>
                </a:solidFill>
                <a:latin typeface="#9Slide07 Hillda" pitchFamily="2" charset="0"/>
              </a:rPr>
              <a:t> </a:t>
            </a:r>
            <a:r>
              <a:rPr lang="en-US" sz="2800" b="1" dirty="0" err="1">
                <a:solidFill>
                  <a:srgbClr val="661A0C"/>
                </a:solidFill>
                <a:latin typeface="#9Slide07 Hillda" pitchFamily="2" charset="0"/>
              </a:rPr>
              <a:t>gian</a:t>
            </a:r>
            <a:r>
              <a:rPr lang="en-US" sz="2800" dirty="0">
                <a:solidFill>
                  <a:srgbClr val="661A0C"/>
                </a:solidFill>
              </a:rPr>
              <a:t>:      </a:t>
            </a:r>
            <a:r>
              <a:rPr lang="en-US" sz="2400" b="1" dirty="0"/>
              <a:t>5 </a:t>
            </a:r>
            <a:r>
              <a:rPr lang="en-US" sz="2400" b="1" dirty="0" err="1"/>
              <a:t>phút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661A0C"/>
                </a:solidFill>
                <a:latin typeface="#9Slide07 Hillda" pitchFamily="2" charset="0"/>
              </a:rPr>
              <a:t>Hình</a:t>
            </a:r>
            <a:r>
              <a:rPr lang="en-US" sz="2800" b="1" dirty="0">
                <a:solidFill>
                  <a:srgbClr val="661A0C"/>
                </a:solidFill>
                <a:latin typeface="#9Slide07 Hillda" pitchFamily="2" charset="0"/>
              </a:rPr>
              <a:t> </a:t>
            </a:r>
            <a:r>
              <a:rPr lang="en-US" sz="2800" b="1" dirty="0" err="1">
                <a:solidFill>
                  <a:srgbClr val="661A0C"/>
                </a:solidFill>
                <a:latin typeface="#9Slide07 Hillda" pitchFamily="2" charset="0"/>
              </a:rPr>
              <a:t>thức</a:t>
            </a:r>
            <a:r>
              <a:rPr lang="en-US" sz="2400" b="1" dirty="0"/>
              <a:t> :     Hs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việc</a:t>
            </a:r>
            <a:r>
              <a:rPr lang="en-US" sz="2400" b="1" dirty="0"/>
              <a:t> </a:t>
            </a:r>
            <a:r>
              <a:rPr lang="en-US" sz="2400" b="1" dirty="0" err="1"/>
              <a:t>cá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endParaRPr lang="en-US" sz="2400" b="1" dirty="0"/>
          </a:p>
          <a:p>
            <a:pPr marL="1706563" indent="-1706563">
              <a:lnSpc>
                <a:spcPct val="150000"/>
              </a:lnSpc>
            </a:pPr>
            <a:r>
              <a:rPr lang="en-US" sz="2800" b="1" dirty="0" err="1">
                <a:solidFill>
                  <a:srgbClr val="661A0C"/>
                </a:solidFill>
                <a:latin typeface="#9Slide07 Hillda" pitchFamily="2" charset="0"/>
              </a:rPr>
              <a:t>Nhiệm</a:t>
            </a:r>
            <a:r>
              <a:rPr lang="en-US" sz="2800" b="1" dirty="0">
                <a:solidFill>
                  <a:srgbClr val="661A0C"/>
                </a:solidFill>
                <a:latin typeface="#9Slide07 Hillda" pitchFamily="2" charset="0"/>
              </a:rPr>
              <a:t> </a:t>
            </a:r>
            <a:r>
              <a:rPr lang="en-US" sz="2800" b="1" dirty="0" err="1">
                <a:solidFill>
                  <a:srgbClr val="661A0C"/>
                </a:solidFill>
                <a:latin typeface="#9Slide07 Hillda" pitchFamily="2" charset="0"/>
              </a:rPr>
              <a:t>vụ</a:t>
            </a:r>
            <a:r>
              <a:rPr lang="en-US" sz="2800" dirty="0">
                <a:solidFill>
                  <a:srgbClr val="661A0C"/>
                </a:solidFill>
              </a:rPr>
              <a:t>::  -  </a:t>
            </a:r>
            <a:r>
              <a:rPr lang="en-US" sz="2400" b="1" dirty="0" err="1"/>
              <a:t>Viết</a:t>
            </a:r>
            <a:r>
              <a:rPr lang="en-US" sz="2400" b="1" dirty="0"/>
              <a:t> 3 </a:t>
            </a:r>
            <a:r>
              <a:rPr lang="en-US" sz="2400" b="1" dirty="0" err="1"/>
              <a:t>nội</a:t>
            </a:r>
            <a:r>
              <a:rPr lang="en-US" sz="2400" b="1" dirty="0"/>
              <a:t> dung </a:t>
            </a:r>
            <a:r>
              <a:rPr lang="en-US" sz="2400" b="1" dirty="0" err="1"/>
              <a:t>mà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ấn</a:t>
            </a:r>
            <a:r>
              <a:rPr lang="en-US" sz="2400" b="1" dirty="0"/>
              <a:t> </a:t>
            </a:r>
            <a:r>
              <a:rPr lang="en-US" sz="2400" b="1" dirty="0" err="1"/>
              <a:t>tượng</a:t>
            </a:r>
            <a:r>
              <a:rPr lang="en-US" sz="2400" b="1" dirty="0"/>
              <a:t> </a:t>
            </a:r>
            <a:r>
              <a:rPr lang="en-US" sz="2400" b="1" dirty="0" err="1"/>
              <a:t>nhất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endParaRPr lang="en-US" sz="2400" b="1" dirty="0"/>
          </a:p>
          <a:p>
            <a:pPr marL="1706563" indent="-39688">
              <a:lnSpc>
                <a:spcPct val="150000"/>
              </a:lnSpc>
            </a:pPr>
            <a:r>
              <a:rPr lang="en-US" sz="2400" b="1" dirty="0"/>
              <a:t>- </a:t>
            </a:r>
            <a:r>
              <a:rPr lang="en-US" sz="2400" b="1" dirty="0" err="1"/>
              <a:t>Tóm</a:t>
            </a:r>
            <a:r>
              <a:rPr lang="en-US" sz="2400" b="1" dirty="0"/>
              <a:t> </a:t>
            </a:r>
            <a:r>
              <a:rPr lang="en-US" sz="2400" b="1" dirty="0" err="1"/>
              <a:t>tắt</a:t>
            </a:r>
            <a:r>
              <a:rPr lang="en-US" sz="2400" b="1" dirty="0"/>
              <a:t> </a:t>
            </a:r>
            <a:r>
              <a:rPr lang="en-US" sz="2400" b="1" dirty="0" err="1"/>
              <a:t>nội</a:t>
            </a:r>
            <a:r>
              <a:rPr lang="en-US" sz="2400" b="1" dirty="0"/>
              <a:t> dung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dang </a:t>
            </a:r>
            <a:r>
              <a:rPr lang="en-US" sz="2400" b="1" dirty="0" err="1"/>
              <a:t>sơ</a:t>
            </a:r>
            <a:r>
              <a:rPr lang="en-US" sz="2400" b="1" dirty="0"/>
              <a:t> </a:t>
            </a:r>
            <a:r>
              <a:rPr lang="en-US" sz="2400" b="1" dirty="0" err="1"/>
              <a:t>đồ</a:t>
            </a:r>
            <a:r>
              <a:rPr lang="en-US" sz="2400" b="1" dirty="0"/>
              <a:t> </a:t>
            </a:r>
            <a:r>
              <a:rPr lang="en-US" sz="2400" b="1" dirty="0" err="1"/>
              <a:t>tư</a:t>
            </a:r>
            <a:r>
              <a:rPr lang="en-US" sz="2400" b="1" dirty="0"/>
              <a:t> </a:t>
            </a:r>
            <a:r>
              <a:rPr lang="en-US" sz="2400" b="1" dirty="0" err="1"/>
              <a:t>duy</a:t>
            </a:r>
            <a:r>
              <a:rPr lang="en-US" sz="2400" b="1" dirty="0"/>
              <a:t>.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4B5507-B158-4BC7-BFE5-50AB66421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" y="-20823"/>
            <a:ext cx="12186960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4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1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012D2-38CF-4C63-9A3C-A73708A5F723}"/>
              </a:ext>
            </a:extLst>
          </p:cNvPr>
          <p:cNvSpPr txBox="1"/>
          <p:nvPr/>
        </p:nvSpPr>
        <p:spPr>
          <a:xfrm>
            <a:off x="1259840" y="1762024"/>
            <a:ext cx="8876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E8C02"/>
                </a:solidFill>
                <a:latin typeface="#9Slide04 SFU CenturySchoolbook" panose="00000400000000000000" pitchFamily="2" charset="0"/>
              </a:rPr>
              <a:t>NHIỆM VỤ VỀ NHÀ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E28E69-2AC9-4F07-BA54-BF0556EE9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6" y="2023634"/>
            <a:ext cx="3047748" cy="3047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8DEE3C-BDE2-4B60-A6DF-F11C0A585F00}"/>
              </a:ext>
            </a:extLst>
          </p:cNvPr>
          <p:cNvSpPr txBox="1"/>
          <p:nvPr/>
        </p:nvSpPr>
        <p:spPr>
          <a:xfrm>
            <a:off x="3091809" y="2589009"/>
            <a:ext cx="8876545" cy="3719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661A0C"/>
                </a:solidFill>
                <a:latin typeface="#9Slide07 Hillda" pitchFamily="2" charset="0"/>
              </a:rPr>
              <a:t>Hình</a:t>
            </a:r>
            <a:r>
              <a:rPr lang="en-US" sz="2800" b="1" dirty="0">
                <a:solidFill>
                  <a:srgbClr val="661A0C"/>
                </a:solidFill>
                <a:latin typeface="#9Slide07 Hillda" pitchFamily="2" charset="0"/>
              </a:rPr>
              <a:t> </a:t>
            </a:r>
            <a:r>
              <a:rPr lang="en-US" sz="2800" b="1" dirty="0" err="1">
                <a:solidFill>
                  <a:srgbClr val="661A0C"/>
                </a:solidFill>
                <a:latin typeface="#9Slide07 Hillda" pitchFamily="2" charset="0"/>
              </a:rPr>
              <a:t>thức</a:t>
            </a:r>
            <a:r>
              <a:rPr lang="en-US" sz="2400" b="1" dirty="0"/>
              <a:t> :     Hs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việc</a:t>
            </a:r>
            <a:r>
              <a:rPr lang="en-US" sz="2400" b="1" dirty="0"/>
              <a:t> </a:t>
            </a:r>
            <a:r>
              <a:rPr lang="en-US" sz="2400" b="1" dirty="0" err="1"/>
              <a:t>cá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endParaRPr lang="en-US" sz="2400" b="1" dirty="0"/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661A0C"/>
                </a:solidFill>
                <a:latin typeface="#9Slide07 Hillda" pitchFamily="2" charset="0"/>
              </a:rPr>
              <a:t>Nhiệm</a:t>
            </a:r>
            <a:r>
              <a:rPr lang="en-US" sz="2800" b="1" dirty="0">
                <a:solidFill>
                  <a:srgbClr val="661A0C"/>
                </a:solidFill>
                <a:latin typeface="#9Slide07 Hillda" pitchFamily="2" charset="0"/>
              </a:rPr>
              <a:t> </a:t>
            </a:r>
            <a:r>
              <a:rPr lang="en-US" sz="2800" b="1" dirty="0" err="1">
                <a:solidFill>
                  <a:srgbClr val="661A0C"/>
                </a:solidFill>
                <a:latin typeface="#9Slide07 Hillda" pitchFamily="2" charset="0"/>
              </a:rPr>
              <a:t>vụ</a:t>
            </a:r>
            <a:r>
              <a:rPr lang="en-US" sz="2800" dirty="0">
                <a:solidFill>
                  <a:srgbClr val="661A0C"/>
                </a:solidFill>
              </a:rPr>
              <a:t>::     </a:t>
            </a:r>
            <a:r>
              <a:rPr lang="en-US" sz="2400" b="1" dirty="0"/>
              <a:t>Hs quay video, </a:t>
            </a:r>
            <a:r>
              <a:rPr lang="en-US" sz="2400" b="1" dirty="0" err="1"/>
              <a:t>làm</a:t>
            </a:r>
            <a:r>
              <a:rPr lang="en-US" sz="2400" b="1" dirty="0"/>
              <a:t> video </a:t>
            </a:r>
            <a:r>
              <a:rPr lang="en-US" sz="2400" b="1" dirty="0" err="1"/>
              <a:t>trình</a:t>
            </a:r>
            <a:r>
              <a:rPr lang="en-US" sz="2400" b="1" dirty="0"/>
              <a:t> </a:t>
            </a:r>
            <a:r>
              <a:rPr lang="en-US" sz="2400" b="1" dirty="0" err="1"/>
              <a:t>bày</a:t>
            </a:r>
            <a:r>
              <a:rPr lang="en-US" sz="2400" b="1" dirty="0"/>
              <a:t> </a:t>
            </a:r>
            <a:r>
              <a:rPr lang="en-US" sz="2400" b="1" dirty="0" err="1"/>
              <a:t>nội</a:t>
            </a:r>
            <a:r>
              <a:rPr lang="en-US" sz="2400" b="1" dirty="0"/>
              <a:t> dung</a:t>
            </a:r>
          </a:p>
          <a:p>
            <a:pPr indent="342265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+ </a:t>
            </a:r>
            <a:r>
              <a:rPr lang="en-US" sz="2400" b="1" dirty="0" err="1"/>
              <a:t>Nêu</a:t>
            </a:r>
            <a:r>
              <a:rPr lang="en-US" sz="2400" b="1" dirty="0"/>
              <a:t> </a:t>
            </a:r>
            <a:r>
              <a:rPr lang="en-US" sz="2400" b="1" dirty="0" err="1"/>
              <a:t>lợi</a:t>
            </a:r>
            <a:r>
              <a:rPr lang="en-US" sz="2400" b="1" dirty="0"/>
              <a:t> </a:t>
            </a:r>
            <a:r>
              <a:rPr lang="en-US" sz="2400" b="1" dirty="0" err="1"/>
              <a:t>ích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việc</a:t>
            </a:r>
            <a:r>
              <a:rPr lang="en-US" sz="2400" b="1" dirty="0"/>
              <a:t> </a:t>
            </a:r>
            <a:r>
              <a:rPr lang="en-US" sz="2400" b="1" dirty="0" err="1"/>
              <a:t>sử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 </a:t>
            </a:r>
            <a:r>
              <a:rPr lang="en-US" sz="2400" b="1" dirty="0" err="1"/>
              <a:t>tiết</a:t>
            </a:r>
            <a:r>
              <a:rPr lang="en-US" sz="2400" b="1" dirty="0"/>
              <a:t> </a:t>
            </a:r>
            <a:r>
              <a:rPr lang="en-US" sz="2400" b="1" dirty="0" err="1"/>
              <a:t>kiệm</a:t>
            </a:r>
            <a:r>
              <a:rPr lang="en-US" sz="2400" b="1" dirty="0"/>
              <a:t> </a:t>
            </a:r>
            <a:r>
              <a:rPr lang="en-US" sz="2400" b="1" dirty="0" err="1"/>
              <a:t>năng</a:t>
            </a:r>
            <a:r>
              <a:rPr lang="en-US" sz="2400" b="1" dirty="0"/>
              <a:t> </a:t>
            </a:r>
            <a:r>
              <a:rPr lang="en-US" sz="2400" b="1" dirty="0" err="1"/>
              <a:t>lượng</a:t>
            </a:r>
            <a:r>
              <a:rPr lang="en-US" sz="2400" b="1" dirty="0"/>
              <a:t>  (</a:t>
            </a:r>
            <a:r>
              <a:rPr lang="en-US" sz="2400" b="1" dirty="0" err="1"/>
              <a:t>nhóm</a:t>
            </a:r>
            <a:r>
              <a:rPr lang="en-US" sz="2400" b="1" dirty="0"/>
              <a:t> 1,2)</a:t>
            </a:r>
          </a:p>
          <a:p>
            <a:pPr marL="625475" indent="-284163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+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biện</a:t>
            </a:r>
            <a:r>
              <a:rPr lang="en-US" sz="2400" b="1" dirty="0"/>
              <a:t> </a:t>
            </a:r>
            <a:r>
              <a:rPr lang="en-US" sz="2400" b="1" dirty="0" err="1"/>
              <a:t>pháp</a:t>
            </a:r>
            <a:r>
              <a:rPr lang="en-US" sz="2400" b="1" dirty="0"/>
              <a:t> </a:t>
            </a:r>
            <a:r>
              <a:rPr lang="en-US" sz="2400" b="1" dirty="0" err="1"/>
              <a:t>tiết</a:t>
            </a:r>
            <a:r>
              <a:rPr lang="en-US" sz="2400" b="1" dirty="0"/>
              <a:t> </a:t>
            </a:r>
            <a:r>
              <a:rPr lang="en-US" sz="2400" b="1" dirty="0" err="1"/>
              <a:t>kiệm</a:t>
            </a:r>
            <a:r>
              <a:rPr lang="en-US" sz="2400" b="1" dirty="0"/>
              <a:t> </a:t>
            </a:r>
            <a:r>
              <a:rPr lang="en-US" sz="2400" b="1" dirty="0" err="1"/>
              <a:t>năng</a:t>
            </a:r>
            <a:r>
              <a:rPr lang="en-US" sz="2400" b="1" dirty="0"/>
              <a:t> </a:t>
            </a:r>
            <a:r>
              <a:rPr lang="en-US" sz="2400" b="1" dirty="0" err="1"/>
              <a:t>lượng</a:t>
            </a:r>
            <a:r>
              <a:rPr lang="en-US" sz="2400" b="1" dirty="0"/>
              <a:t> </a:t>
            </a:r>
            <a:r>
              <a:rPr lang="en-US" sz="2400" b="1" dirty="0" err="1"/>
              <a:t>khi</a:t>
            </a:r>
            <a:r>
              <a:rPr lang="en-US" sz="2400" b="1" dirty="0"/>
              <a:t> </a:t>
            </a:r>
            <a:r>
              <a:rPr lang="en-US" sz="2400" b="1" dirty="0" err="1"/>
              <a:t>sử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 </a:t>
            </a:r>
            <a:r>
              <a:rPr lang="en-US" sz="2400" b="1" dirty="0" err="1"/>
              <a:t>điện</a:t>
            </a:r>
            <a:r>
              <a:rPr lang="en-US" sz="2400" b="1" dirty="0"/>
              <a:t> ở </a:t>
            </a:r>
            <a:r>
              <a:rPr lang="en-US" sz="2400" b="1" dirty="0" err="1"/>
              <a:t>nhà</a:t>
            </a:r>
            <a:r>
              <a:rPr lang="en-US" sz="2400" b="1" dirty="0"/>
              <a:t>, ở </a:t>
            </a:r>
            <a:r>
              <a:rPr lang="en-US" sz="2400" b="1" dirty="0" err="1"/>
              <a:t>trường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 (</a:t>
            </a:r>
            <a:r>
              <a:rPr lang="en-US" sz="2400" b="1" dirty="0" err="1"/>
              <a:t>nhóm</a:t>
            </a:r>
            <a:r>
              <a:rPr lang="en-US" sz="2400" b="1" dirty="0"/>
              <a:t> 3,4)</a:t>
            </a:r>
          </a:p>
          <a:p>
            <a:pPr indent="342265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+ </a:t>
            </a:r>
            <a:r>
              <a:rPr lang="en-US" sz="2400" b="1" dirty="0" err="1"/>
              <a:t>Nêu</a:t>
            </a:r>
            <a:r>
              <a:rPr lang="en-US" sz="2400" b="1" dirty="0"/>
              <a:t> </a:t>
            </a:r>
            <a:r>
              <a:rPr lang="en-US" sz="2400" b="1" dirty="0" err="1"/>
              <a:t>hậu</a:t>
            </a:r>
            <a:r>
              <a:rPr lang="en-US" sz="2400" b="1" dirty="0"/>
              <a:t> </a:t>
            </a:r>
            <a:r>
              <a:rPr lang="en-US" sz="2400" b="1" dirty="0" err="1"/>
              <a:t>quả</a:t>
            </a:r>
            <a:r>
              <a:rPr lang="en-US" sz="2400" b="1" dirty="0"/>
              <a:t> </a:t>
            </a:r>
            <a:r>
              <a:rPr lang="en-US" sz="2400" b="1" dirty="0" err="1"/>
              <a:t>khi</a:t>
            </a:r>
            <a:r>
              <a:rPr lang="en-US" sz="2400" b="1" dirty="0"/>
              <a:t> </a:t>
            </a:r>
            <a:r>
              <a:rPr lang="en-US" sz="2400" b="1" dirty="0" err="1"/>
              <a:t>sử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 </a:t>
            </a:r>
            <a:r>
              <a:rPr lang="en-US" sz="2400" b="1" dirty="0" err="1"/>
              <a:t>nguồn</a:t>
            </a:r>
            <a:r>
              <a:rPr lang="en-US" sz="2400" b="1" dirty="0"/>
              <a:t> </a:t>
            </a:r>
            <a:r>
              <a:rPr lang="en-US" sz="2400" b="1" dirty="0" err="1"/>
              <a:t>năng</a:t>
            </a:r>
            <a:r>
              <a:rPr lang="en-US" sz="2400" b="1" dirty="0"/>
              <a:t> </a:t>
            </a:r>
            <a:r>
              <a:rPr lang="en-US" sz="2400" b="1" dirty="0" err="1"/>
              <a:t>lượng</a:t>
            </a:r>
            <a:r>
              <a:rPr lang="en-US" sz="2400" b="1" dirty="0"/>
              <a:t> </a:t>
            </a:r>
            <a:r>
              <a:rPr lang="en-US" sz="2400" b="1" dirty="0" err="1"/>
              <a:t>lãng</a:t>
            </a:r>
            <a:r>
              <a:rPr lang="en-US" sz="2400" b="1" dirty="0"/>
              <a:t> </a:t>
            </a:r>
            <a:r>
              <a:rPr lang="en-US" sz="2400" b="1" dirty="0" err="1"/>
              <a:t>phí</a:t>
            </a:r>
            <a:r>
              <a:rPr lang="en-US" sz="2400" b="1" dirty="0"/>
              <a:t> (</a:t>
            </a:r>
            <a:r>
              <a:rPr lang="en-US" sz="2400" b="1" dirty="0" err="1"/>
              <a:t>nhóm</a:t>
            </a:r>
            <a:r>
              <a:rPr lang="en-US" sz="2400" b="1" dirty="0"/>
              <a:t> 5,6)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3353B-1785-48EA-ACC5-B60E48621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" y="-20823"/>
            <a:ext cx="12186960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8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EE133466-708A-4379-AE26-5CAFBB4DE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6498" y="738557"/>
            <a:ext cx="4264819" cy="65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9" tIns="50945" rIns="101889" bIns="5094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AI NHANH HƠN?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F2BCB806-99F8-4713-98F1-B9FABEC59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66" y="3513015"/>
            <a:ext cx="11278219" cy="84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89" tIns="50945" rIns="101889" bIns="5094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025525" indent="-1025525"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1: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2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nội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dung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2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nội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dung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muốn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bảo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toàn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năng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lượng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sử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năng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lượng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phiếu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tập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KWL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5D7DEE3-7907-4E96-9699-BFC9AC4E3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66" y="4365906"/>
            <a:ext cx="11278220" cy="194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89" tIns="50945" rIns="101889" bIns="5094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025525" indent="-1025525" algn="just" eaLnBrk="1" hangingPunct="1">
              <a:spcBef>
                <a:spcPts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2:</a:t>
            </a:r>
          </a:p>
          <a:p>
            <a:pPr marL="1025525" indent="-1025525" algn="just" eaLnBrk="1" hangingPunct="1">
              <a:spcBef>
                <a:spcPts val="0"/>
              </a:spcBef>
              <a:buFontTx/>
              <a:buNone/>
            </a:pPr>
            <a:r>
              <a:rPr lang="en-US" altLang="en-US" sz="2400" b="1" i="1" dirty="0">
                <a:latin typeface="Times New Roman" panose="02020603050405020304" pitchFamily="18" charset="0"/>
              </a:rPr>
              <a:t>2.1.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Gọi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ngẫu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nhiên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trình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bày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1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nội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dung,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trùng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trước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.</a:t>
            </a:r>
          </a:p>
          <a:p>
            <a:pPr marL="1025525" indent="-1025525" algn="just" eaLnBrk="1" hangingPunct="1">
              <a:spcBef>
                <a:spcPts val="0"/>
              </a:spcBef>
              <a:buFontTx/>
              <a:buNone/>
            </a:pPr>
            <a:r>
              <a:rPr lang="en-US" altLang="en-US" sz="2400" b="1" i="1" dirty="0">
                <a:latin typeface="Times New Roman" panose="02020603050405020304" pitchFamily="18" charset="0"/>
              </a:rPr>
              <a:t>2.2.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còn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dung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bút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đỏ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đánh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nội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dung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đúng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dùng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bút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ghi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bổ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sung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nội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dung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chưa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phiếu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tập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KWL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7F426114-0460-4049-989B-539CA8B99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333" y="1639568"/>
            <a:ext cx="2838287" cy="53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89" tIns="50945" rIns="101889" bIns="5094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LUẬT CHƠI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5C87B9-B1B0-47A1-994D-42B03E0F5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877" y="-474438"/>
            <a:ext cx="6048375" cy="3743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D44702-271C-4D6F-B0F1-4AF1829F6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519177"/>
            <a:ext cx="4775200" cy="26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6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EE1158-D6EF-4B4C-8EFF-CE9A5DA79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" y="1421138"/>
            <a:ext cx="6797629" cy="3438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FCBFB9-F66A-49F6-AF76-99EBFA42BE3D}"/>
              </a:ext>
            </a:extLst>
          </p:cNvPr>
          <p:cNvSpPr txBox="1"/>
          <p:nvPr/>
        </p:nvSpPr>
        <p:spPr>
          <a:xfrm>
            <a:off x="0" y="4074750"/>
            <a:ext cx="57561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98922" indent="-898922"/>
            <a:r>
              <a:rPr lang="en-US" sz="2400" b="1" dirty="0" err="1">
                <a:solidFill>
                  <a:srgbClr val="FF01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FF01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/>
              <a:t>: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t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1trong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98922" indent="-898922"/>
            <a:r>
              <a:rPr lang="en-US" sz="2400" b="1" dirty="0" err="1">
                <a:solidFill>
                  <a:srgbClr val="FF01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FF01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562944-CF52-4243-AE52-D2F8424FC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62514" cy="19984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05E00B-5AC6-4E76-BDD3-A28ADD97B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657" y="0"/>
            <a:ext cx="6272950" cy="6858000"/>
          </a:xfrm>
          <a:prstGeom prst="rect">
            <a:avLst/>
          </a:prstGeom>
        </p:spPr>
      </p:pic>
      <p:pic>
        <p:nvPicPr>
          <p:cNvPr id="11" name="Picture 10" descr="Digit 180">
            <a:extLst>
              <a:ext uri="{FF2B5EF4-FFF2-40B4-BE49-F238E27FC236}">
                <a16:creationId xmlns:a16="http://schemas.microsoft.com/office/drawing/2014/main" id="{FE8003C0-3B20-411A-A57A-4D3A0D1968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99" y="223641"/>
            <a:ext cx="1210240" cy="89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73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DCE3A6-571A-40C7-820D-A0BAD044D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9" y="1674765"/>
            <a:ext cx="4412558" cy="27747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BE9763F9-83B9-420C-84F0-5414B7B9957D}"/>
              </a:ext>
            </a:extLst>
          </p:cNvPr>
          <p:cNvSpPr/>
          <p:nvPr/>
        </p:nvSpPr>
        <p:spPr>
          <a:xfrm>
            <a:off x="4294908" y="2355569"/>
            <a:ext cx="2563091" cy="1413164"/>
          </a:xfrm>
          <a:prstGeom prst="rightArrow">
            <a:avLst/>
          </a:prstGeom>
          <a:solidFill>
            <a:srgbClr val="70CC62"/>
          </a:solidFill>
          <a:ln>
            <a:solidFill>
              <a:srgbClr val="70C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ỨNG DỤNG TRONG CUỘC SỐNG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4B7E493-FCCD-4135-94C5-61573A048152}"/>
              </a:ext>
            </a:extLst>
          </p:cNvPr>
          <p:cNvSpPr/>
          <p:nvPr/>
        </p:nvSpPr>
        <p:spPr>
          <a:xfrm>
            <a:off x="942110" y="1674766"/>
            <a:ext cx="3477490" cy="2774769"/>
          </a:xfrm>
          <a:prstGeom prst="ellipse">
            <a:avLst/>
          </a:prstGeom>
          <a:solidFill>
            <a:srgbClr val="EB5773"/>
          </a:solidFill>
          <a:ln>
            <a:solidFill>
              <a:srgbClr val="EB5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NĂNG LƯỢNG CÓ THỂ TRUYỀN TỪ VẬT NÀY SANG VẬT KHÁC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537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3E159E-9276-414C-B133-F5822608D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1417320"/>
            <a:ext cx="5002799" cy="2012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2B295C-CEF2-40A5-8C49-22A8B150E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408" y="2667194"/>
            <a:ext cx="6255038" cy="11400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76BD03-D6FA-481E-993A-5F714D8ED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961" y="389"/>
            <a:ext cx="558321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7CC46F-414E-4592-BF76-EB338C0F3EAD}"/>
              </a:ext>
            </a:extLst>
          </p:cNvPr>
          <p:cNvSpPr txBox="1"/>
          <p:nvPr/>
        </p:nvSpPr>
        <p:spPr>
          <a:xfrm>
            <a:off x="70829" y="4165609"/>
            <a:ext cx="60251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98922" indent="-898922"/>
            <a:r>
              <a:rPr lang="en-US" sz="2400" b="1" dirty="0" err="1">
                <a:solidFill>
                  <a:srgbClr val="FF01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FF01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/>
              <a:t>: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t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98922" indent="-898922"/>
            <a:r>
              <a:rPr lang="en-US" sz="2400" b="1" dirty="0" err="1">
                <a:solidFill>
                  <a:srgbClr val="FF01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FF01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 descr="Digit 180">
            <a:extLst>
              <a:ext uri="{FF2B5EF4-FFF2-40B4-BE49-F238E27FC236}">
                <a16:creationId xmlns:a16="http://schemas.microsoft.com/office/drawing/2014/main" id="{C4D528AF-5843-428D-A81D-A5CD71856C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99" y="223641"/>
            <a:ext cx="1210240" cy="89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67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2FF39115-3DFB-4C4C-870D-49396E4A30FA}"/>
              </a:ext>
            </a:extLst>
          </p:cNvPr>
          <p:cNvSpPr/>
          <p:nvPr/>
        </p:nvSpPr>
        <p:spPr>
          <a:xfrm>
            <a:off x="3982720" y="2054860"/>
            <a:ext cx="3169922" cy="2032000"/>
          </a:xfrm>
          <a:prstGeom prst="rightArrow">
            <a:avLst/>
          </a:prstGeom>
          <a:solidFill>
            <a:srgbClr val="70CC62"/>
          </a:solidFill>
          <a:ln>
            <a:solidFill>
              <a:srgbClr val="70C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1925" indent="-161925" algn="ctr"/>
            <a:r>
              <a:rPr lang="en-US" sz="2000" b="1" dirty="0"/>
              <a:t>               ỨNG DỤNG              TRONG ĐỜI SỐNG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05119-4BEF-4141-B67F-91A7E1F3030F}"/>
              </a:ext>
            </a:extLst>
          </p:cNvPr>
          <p:cNvSpPr/>
          <p:nvPr/>
        </p:nvSpPr>
        <p:spPr>
          <a:xfrm>
            <a:off x="495303" y="1625601"/>
            <a:ext cx="3703320" cy="3141980"/>
          </a:xfrm>
          <a:prstGeom prst="ellipse">
            <a:avLst/>
          </a:prstGeom>
          <a:solidFill>
            <a:srgbClr val="EB5773"/>
          </a:solidFill>
          <a:ln>
            <a:solidFill>
              <a:srgbClr val="EB5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NĂNG LƯỢNG CÓ THỂ CHUYỂN HOÁ TỪ DẠNG NÀY SANG DẠNG KHÁC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040DD-6280-48F1-AF00-065878766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642" y="1483361"/>
            <a:ext cx="4732395" cy="342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9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41664-CBF1-430E-AD5F-4B7AF9B2D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19903"/>
            <a:ext cx="4070985" cy="5018194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91553D2-B8F0-4992-8507-1C3A50A258AC}"/>
              </a:ext>
            </a:extLst>
          </p:cNvPr>
          <p:cNvSpPr/>
          <p:nvPr/>
        </p:nvSpPr>
        <p:spPr>
          <a:xfrm>
            <a:off x="0" y="467360"/>
            <a:ext cx="5120640" cy="3881120"/>
          </a:xfrm>
          <a:prstGeom prst="cloudCallout">
            <a:avLst>
              <a:gd name="adj1" fmla="val 70795"/>
              <a:gd name="adj2" fmla="val 61867"/>
            </a:avLst>
          </a:prstGeom>
          <a:solidFill>
            <a:srgbClr val="EBC34F"/>
          </a:solidFill>
          <a:ln>
            <a:solidFill>
              <a:srgbClr val="FFF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</a:rPr>
              <a:t>Phân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sự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chuyển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hoá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năng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lượng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hoạt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đèn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hiệu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giao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thông</a:t>
            </a:r>
            <a:r>
              <a:rPr lang="en-US" sz="2800" dirty="0">
                <a:solidFill>
                  <a:schemeClr val="tx1"/>
                </a:solidFill>
              </a:rPr>
              <a:t> dung </a:t>
            </a:r>
            <a:r>
              <a:rPr lang="en-US" sz="2800" dirty="0" err="1">
                <a:solidFill>
                  <a:schemeClr val="tx1"/>
                </a:solidFill>
              </a:rPr>
              <a:t>năng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lượng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mặt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trời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3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E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CD4A00-ADC6-4171-B5DF-FA97DA35C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371" y="834698"/>
            <a:ext cx="4450466" cy="2432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8DAAA3-4FA6-4673-BE01-B20FF84DF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2856"/>
            <a:ext cx="5772870" cy="2740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0F5B67-FA0F-421D-B9C0-3F68E77B3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8" y="114697"/>
            <a:ext cx="6035335" cy="992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771DB2-9FA0-414E-B93F-389391FBA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738" y="3031925"/>
            <a:ext cx="4737003" cy="12924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667172-6AD2-4A85-848A-F6B7F025E1FC}"/>
              </a:ext>
            </a:extLst>
          </p:cNvPr>
          <p:cNvSpPr txBox="1"/>
          <p:nvPr/>
        </p:nvSpPr>
        <p:spPr>
          <a:xfrm>
            <a:off x="542603" y="5092648"/>
            <a:ext cx="9701751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8922" indent="-898922"/>
            <a:r>
              <a:rPr lang="en-US" sz="2400" b="1" dirty="0" err="1">
                <a:solidFill>
                  <a:srgbClr val="FF01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FF01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/>
              <a:t>:  </a:t>
            </a:r>
            <a:r>
              <a:rPr lang="en-US" sz="2400" dirty="0" err="1"/>
              <a:t>Thảo</a:t>
            </a:r>
            <a:r>
              <a:rPr lang="en-US" sz="2400" dirty="0"/>
              <a:t> </a:t>
            </a:r>
            <a:r>
              <a:rPr lang="en-US" sz="2400" dirty="0" err="1"/>
              <a:t>luận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3a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98922" indent="-898922"/>
            <a:r>
              <a:rPr lang="en-US" sz="2400" b="1" dirty="0" err="1">
                <a:solidFill>
                  <a:srgbClr val="FF01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FF01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3b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D4C7D1-86F2-4B6D-8723-9C9009A9E977}"/>
              </a:ext>
            </a:extLst>
          </p:cNvPr>
          <p:cNvSpPr txBox="1"/>
          <p:nvPr/>
        </p:nvSpPr>
        <p:spPr>
          <a:xfrm>
            <a:off x="6096000" y="3420948"/>
            <a:ext cx="6096000" cy="461665"/>
          </a:xfrm>
          <a:prstGeom prst="rect">
            <a:avLst/>
          </a:prstGeom>
          <a:solidFill>
            <a:srgbClr val="F2CED8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bi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A, B, C</a:t>
            </a:r>
            <a:endParaRPr lang="en-US" sz="2400" dirty="0"/>
          </a:p>
        </p:txBody>
      </p:sp>
      <p:pic>
        <p:nvPicPr>
          <p:cNvPr id="10" name="Picture 10" descr="Digit 180">
            <a:extLst>
              <a:ext uri="{FF2B5EF4-FFF2-40B4-BE49-F238E27FC236}">
                <a16:creationId xmlns:a16="http://schemas.microsoft.com/office/drawing/2014/main" id="{BDC056E8-9D9A-4BFD-ABF7-0DDC335403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60" y="104268"/>
            <a:ext cx="1210240" cy="89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25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5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2FF39115-3DFB-4C4C-870D-49396E4A30FA}"/>
              </a:ext>
            </a:extLst>
          </p:cNvPr>
          <p:cNvSpPr/>
          <p:nvPr/>
        </p:nvSpPr>
        <p:spPr>
          <a:xfrm>
            <a:off x="4584055" y="1797230"/>
            <a:ext cx="2875550" cy="2774769"/>
          </a:xfrm>
          <a:prstGeom prst="rightArrow">
            <a:avLst>
              <a:gd name="adj1" fmla="val 50000"/>
              <a:gd name="adj2" fmla="val 45529"/>
            </a:avLst>
          </a:prstGeom>
          <a:solidFill>
            <a:srgbClr val="0487D9"/>
          </a:solidFill>
          <a:ln>
            <a:solidFill>
              <a:srgbClr val="048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1925" indent="-161925" algn="ctr"/>
            <a:r>
              <a:rPr lang="en-US" sz="2000" b="1" dirty="0"/>
              <a:t>ĐỊNH LUẬT BẢO TOÀN NĂNG LƯỢNG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05119-4BEF-4141-B67F-91A7E1F3030F}"/>
              </a:ext>
            </a:extLst>
          </p:cNvPr>
          <p:cNvSpPr/>
          <p:nvPr/>
        </p:nvSpPr>
        <p:spPr>
          <a:xfrm>
            <a:off x="7459605" y="694690"/>
            <a:ext cx="4732395" cy="4660901"/>
          </a:xfrm>
          <a:prstGeom prst="ellipse">
            <a:avLst/>
          </a:prstGeom>
          <a:solidFill>
            <a:srgbClr val="F35DA4"/>
          </a:solidFill>
          <a:ln>
            <a:solidFill>
              <a:srgbClr val="EB5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algn="just">
              <a:lnSpc>
                <a:spcPct val="150000"/>
              </a:lnSpc>
            </a:pPr>
            <a:r>
              <a:rPr lang="en-US" sz="2000" b="1" dirty="0"/>
              <a:t>“NĂNG LƯỢNG KHÔNG TỰ NHIÊN SINH RA CŨNG KHÔNG TỰ NHIÊN MẤT ĐI, NÓ CHỈ CHUYỂN TỪ DẠNG NÀY SANG DẠNG KHÁC HOẶC TRUYỀN TỪ VẬT NÀY SANG VẬT KHÁC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027D1BD-79FE-4ED9-B1FA-B76CE2FD4C19}"/>
              </a:ext>
            </a:extLst>
          </p:cNvPr>
          <p:cNvSpPr/>
          <p:nvPr/>
        </p:nvSpPr>
        <p:spPr>
          <a:xfrm rot="13511576">
            <a:off x="3394459" y="2935949"/>
            <a:ext cx="1114262" cy="1742409"/>
          </a:xfrm>
          <a:prstGeom prst="downArrow">
            <a:avLst/>
          </a:prstGeom>
          <a:solidFill>
            <a:srgbClr val="05D9DA"/>
          </a:solidFill>
          <a:ln>
            <a:solidFill>
              <a:srgbClr val="05D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E4E3AD1-0844-4367-A05F-6D302B87D952}"/>
              </a:ext>
            </a:extLst>
          </p:cNvPr>
          <p:cNvSpPr/>
          <p:nvPr/>
        </p:nvSpPr>
        <p:spPr>
          <a:xfrm rot="18966034">
            <a:off x="3377255" y="1592130"/>
            <a:ext cx="1034123" cy="1905708"/>
          </a:xfrm>
          <a:prstGeom prst="downArrow">
            <a:avLst/>
          </a:prstGeom>
          <a:solidFill>
            <a:srgbClr val="05D9DA"/>
          </a:solidFill>
          <a:ln>
            <a:solidFill>
              <a:srgbClr val="05D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AD60B18-0A9D-4D33-95AD-65C028141B9E}"/>
              </a:ext>
            </a:extLst>
          </p:cNvPr>
          <p:cNvSpPr/>
          <p:nvPr/>
        </p:nvSpPr>
        <p:spPr>
          <a:xfrm>
            <a:off x="286790" y="112485"/>
            <a:ext cx="3477490" cy="2774769"/>
          </a:xfrm>
          <a:prstGeom prst="ellipse">
            <a:avLst/>
          </a:prstGeom>
          <a:solidFill>
            <a:srgbClr val="F35DA4"/>
          </a:solidFill>
          <a:ln>
            <a:solidFill>
              <a:srgbClr val="EB5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NĂNG LƯỢNG CÓ THỂ TRUYỀN TỪ VẬT NÀY SANG VẬT KHÁC</a:t>
            </a:r>
          </a:p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F4A320-3E03-4536-98D5-98D796164F49}"/>
              </a:ext>
            </a:extLst>
          </p:cNvPr>
          <p:cNvSpPr/>
          <p:nvPr/>
        </p:nvSpPr>
        <p:spPr>
          <a:xfrm>
            <a:off x="323663" y="3429000"/>
            <a:ext cx="3703320" cy="3141980"/>
          </a:xfrm>
          <a:prstGeom prst="ellipse">
            <a:avLst/>
          </a:prstGeom>
          <a:solidFill>
            <a:srgbClr val="F35DA4"/>
          </a:solidFill>
          <a:ln>
            <a:solidFill>
              <a:srgbClr val="EB5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NĂNG LƯỢNG CÓ THỂ CHUYỂN HOÁ TỪ DẠNG NÀY SANG DẠNG KHÁC</a:t>
            </a:r>
          </a:p>
        </p:txBody>
      </p:sp>
    </p:spTree>
    <p:extLst>
      <p:ext uri="{BB962C8B-B14F-4D97-AF65-F5344CB8AC3E}">
        <p14:creationId xmlns:p14="http://schemas.microsoft.com/office/powerpoint/2010/main" val="190331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0" grpId="0" animBg="1"/>
      <p:bldP spid="11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485</Words>
  <PresentationFormat>Widescreen</PresentationFormat>
  <Paragraphs>38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#9Slide04 SFU CenturySchoolbook</vt:lpstr>
      <vt:lpstr>#9Slide07 Hillda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2021-05-25T03:47:42Z</dcterms:created>
  <dcterms:modified xsi:type="dcterms:W3CDTF">2021-05-25T15:51:16Z</dcterms:modified>
</cp:coreProperties>
</file>