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52" r:id="rId2"/>
    <p:sldId id="988" r:id="rId3"/>
    <p:sldId id="809" r:id="rId4"/>
    <p:sldId id="937" r:id="rId5"/>
    <p:sldId id="852" r:id="rId6"/>
    <p:sldId id="989" r:id="rId7"/>
    <p:sldId id="990" r:id="rId8"/>
    <p:sldId id="991" r:id="rId9"/>
    <p:sldId id="962" r:id="rId10"/>
    <p:sldId id="910" r:id="rId11"/>
    <p:sldId id="953" r:id="rId12"/>
    <p:sldId id="897" r:id="rId13"/>
    <p:sldId id="992" r:id="rId14"/>
    <p:sldId id="993" r:id="rId15"/>
    <p:sldId id="963" r:id="rId16"/>
    <p:sldId id="961" r:id="rId17"/>
    <p:sldId id="959" r:id="rId18"/>
    <p:sldId id="994" r:id="rId19"/>
    <p:sldId id="995" r:id="rId20"/>
    <p:sldId id="996" r:id="rId21"/>
    <p:sldId id="997" r:id="rId22"/>
    <p:sldId id="998" r:id="rId23"/>
    <p:sldId id="999" r:id="rId24"/>
    <p:sldId id="1000" r:id="rId25"/>
    <p:sldId id="1001" r:id="rId26"/>
    <p:sldId id="1002" r:id="rId27"/>
    <p:sldId id="956"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988"/>
            <p14:sldId id="809"/>
            <p14:sldId id="937"/>
            <p14:sldId id="852"/>
            <p14:sldId id="989"/>
            <p14:sldId id="990"/>
            <p14:sldId id="991"/>
            <p14:sldId id="962"/>
            <p14:sldId id="910"/>
            <p14:sldId id="953"/>
            <p14:sldId id="897"/>
            <p14:sldId id="992"/>
            <p14:sldId id="993"/>
            <p14:sldId id="963"/>
            <p14:sldId id="961"/>
            <p14:sldId id="959"/>
            <p14:sldId id="994"/>
            <p14:sldId id="995"/>
            <p14:sldId id="996"/>
            <p14:sldId id="997"/>
            <p14:sldId id="998"/>
            <p14:sldId id="999"/>
            <p14:sldId id="1000"/>
            <p14:sldId id="1001"/>
            <p14:sldId id="1002"/>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DEDD3"/>
    <a:srgbClr val="1D5E75"/>
    <a:srgbClr val="255997"/>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4057" autoAdjust="0"/>
  </p:normalViewPr>
  <p:slideViewPr>
    <p:cSldViewPr>
      <p:cViewPr>
        <p:scale>
          <a:sx n="100" d="100"/>
          <a:sy n="100" d="100"/>
        </p:scale>
        <p:origin x="-420"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24/07/2023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55328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24/07/2023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24/07/2023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24/07/2023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24/07/2023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24/07/2023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24/07/2023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7.emf"/><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7.emf"/><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1.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4.bin"/><Relationship Id="rId18" Type="http://schemas.openxmlformats.org/officeDocument/2006/relationships/image" Target="../media/image16.wmf"/><Relationship Id="rId3" Type="http://schemas.openxmlformats.org/officeDocument/2006/relationships/notesSlide" Target="../notesSlides/notesSlide3.xml"/><Relationship Id="rId21" Type="http://schemas.openxmlformats.org/officeDocument/2006/relationships/oleObject" Target="../embeddings/oleObject8.bin"/><Relationship Id="rId7" Type="http://schemas.openxmlformats.org/officeDocument/2006/relationships/oleObject" Target="../embeddings/oleObject1.bin"/><Relationship Id="rId12" Type="http://schemas.openxmlformats.org/officeDocument/2006/relationships/image" Target="../media/image13.wmf"/><Relationship Id="rId17" Type="http://schemas.openxmlformats.org/officeDocument/2006/relationships/oleObject" Target="../embeddings/oleObject6.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22.emf"/><Relationship Id="rId11" Type="http://schemas.openxmlformats.org/officeDocument/2006/relationships/oleObject" Target="../embeddings/oleObject3.bin"/><Relationship Id="rId24" Type="http://schemas.openxmlformats.org/officeDocument/2006/relationships/image" Target="../media/image19.wmf"/><Relationship Id="rId5" Type="http://schemas.openxmlformats.org/officeDocument/2006/relationships/image" Target="../media/image21.png"/><Relationship Id="rId15" Type="http://schemas.openxmlformats.org/officeDocument/2006/relationships/oleObject" Target="../embeddings/oleObject5.bin"/><Relationship Id="rId23" Type="http://schemas.openxmlformats.org/officeDocument/2006/relationships/oleObject" Target="../embeddings/oleObject9.bin"/><Relationship Id="rId10" Type="http://schemas.openxmlformats.org/officeDocument/2006/relationships/image" Target="../media/image12.wmf"/><Relationship Id="rId19" Type="http://schemas.openxmlformats.org/officeDocument/2006/relationships/oleObject" Target="../embeddings/oleObject7.bin"/><Relationship Id="rId4" Type="http://schemas.openxmlformats.org/officeDocument/2006/relationships/image" Target="../media/image20.png"/><Relationship Id="rId9" Type="http://schemas.openxmlformats.org/officeDocument/2006/relationships/oleObject" Target="../embeddings/oleObject2.bin"/><Relationship Id="rId14" Type="http://schemas.openxmlformats.org/officeDocument/2006/relationships/image" Target="../media/image14.wmf"/><Relationship Id="rId22"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212" y="2514600"/>
            <a:ext cx="6172200" cy="1139637"/>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103812" y="1676400"/>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1256" b="34804"/>
          <a:stretch/>
        </p:blipFill>
        <p:spPr bwMode="auto">
          <a:xfrm>
            <a:off x="5732462" y="2533650"/>
            <a:ext cx="5868988" cy="55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844" t="6250" r="11603" b="32143"/>
          <a:stretch/>
        </p:blipFill>
        <p:spPr bwMode="auto">
          <a:xfrm>
            <a:off x="6527599" y="3013857"/>
            <a:ext cx="4353327" cy="49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15475"/>
          <a:stretch/>
        </p:blipFill>
        <p:spPr bwMode="auto">
          <a:xfrm>
            <a:off x="4341812" y="2514600"/>
            <a:ext cx="1174750" cy="123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26040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088" y="712601"/>
            <a:ext cx="11558425" cy="1801999"/>
            <a:chOff x="289088" y="762000"/>
            <a:chExt cx="11558425" cy="1801999"/>
          </a:xfrm>
        </p:grpSpPr>
        <p:sp>
          <p:nvSpPr>
            <p:cNvPr id="17" name="Rounded Rectangle 16"/>
            <p:cNvSpPr/>
            <p:nvPr/>
          </p:nvSpPr>
          <p:spPr>
            <a:xfrm>
              <a:off x="289088" y="762000"/>
              <a:ext cx="11558425" cy="18019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87361"/>
              <a:ext cx="10648950" cy="1600438"/>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Nhận biết đường </a:t>
              </a:r>
              <a:r>
                <a:rPr lang="vi-VN" b="1">
                  <a:solidFill>
                    <a:schemeClr val="accent2">
                      <a:lumMod val="75000"/>
                    </a:schemeClr>
                  </a:solidFill>
                  <a:latin typeface="Arial" pitchFamily="34" charset="0"/>
                  <a:cs typeface="Arial" pitchFamily="34" charset="0"/>
                </a:rPr>
                <a:t>đi </a:t>
              </a:r>
              <a:r>
                <a:rPr lang="vi-VN" b="1" smtClean="0">
                  <a:solidFill>
                    <a:schemeClr val="accent2">
                      <a:lumMod val="75000"/>
                    </a:schemeClr>
                  </a:solidFill>
                  <a:latin typeface="Arial" pitchFamily="34" charset="0"/>
                  <a:cs typeface="Arial" pitchFamily="34" charset="0"/>
                </a:rPr>
                <a:t>Hamilton</a:t>
              </a:r>
              <a:endParaRPr lang="en-US" b="1" smtClean="0">
                <a:solidFill>
                  <a:schemeClr val="accent2">
                    <a:lumMod val="75000"/>
                  </a:schemeClr>
                </a:solidFill>
                <a:latin typeface="Arial" pitchFamily="34" charset="0"/>
                <a:cs typeface="Arial" pitchFamily="34" charset="0"/>
              </a:endParaRPr>
            </a:p>
            <a:p>
              <a:r>
                <a:rPr lang="vi-VN" b="1">
                  <a:latin typeface="Arial" pitchFamily="34" charset="0"/>
                  <a:cs typeface="Arial" pitchFamily="34" charset="0"/>
                </a:rPr>
                <a:t>Có 5 thành phố du lịch A, B, C, D, E và các con đường nối các thành phố này như Hình 2.20. Hãy chỉ ra một cách để đi tham quan cả 5 thành phố đó, mà không cần đến địa điểm nào quá một </a:t>
              </a:r>
              <a:r>
                <a:rPr lang="vi-VN" b="1">
                  <a:latin typeface="Arial" pitchFamily="34" charset="0"/>
                  <a:cs typeface="Arial" pitchFamily="34" charset="0"/>
                </a:rPr>
                <a:t>lần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68207" y="836446"/>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684212" y="3078540"/>
            <a:ext cx="7620000" cy="1569660"/>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Một cách để đi tham quan cả 5 thành phố đó, mà không cần đến địa điểm nào quá một lần là ta có thể đi theo thứ tự EABCD (hoặc có thể chọn ECBAD, hoặc </a:t>
            </a:r>
            <a:r>
              <a:rPr lang="vi-VN" b="1">
                <a:latin typeface="Arial" pitchFamily="34" charset="0"/>
                <a:cs typeface="Arial" pitchFamily="34" charset="0"/>
              </a:rPr>
              <a:t>BADCE</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761412" y="2710438"/>
            <a:ext cx="2857500" cy="2295525"/>
            <a:chOff x="8761412" y="2710438"/>
            <a:chExt cx="2857500" cy="2295525"/>
          </a:xfrm>
        </p:grpSpPr>
        <p:sp>
          <p:nvSpPr>
            <p:cNvPr id="23" name="TextBox 22"/>
            <p:cNvSpPr txBox="1"/>
            <p:nvPr/>
          </p:nvSpPr>
          <p:spPr>
            <a:xfrm>
              <a:off x="9561213" y="4564211"/>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2.20</a:t>
              </a:r>
              <a:endParaRPr lang="en-US" sz="1600" b="1">
                <a:solidFill>
                  <a:srgbClr val="FF0000"/>
                </a:solidFill>
                <a:latin typeface="Arial" pitchFamily="34" charset="0"/>
                <a:cs typeface="Arial" pitchFamily="34" charset="0"/>
              </a:endParaRPr>
            </a:p>
          </p:txBody>
        </p:sp>
        <p:pic>
          <p:nvPicPr>
            <p:cNvPr id="307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412" y="2710438"/>
              <a:ext cx="28575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836861"/>
            <a:ext cx="11534923" cy="2278883"/>
            <a:chOff x="536012" y="4495800"/>
            <a:chExt cx="11534923" cy="2278883"/>
          </a:xfrm>
        </p:grpSpPr>
        <p:sp>
          <p:nvSpPr>
            <p:cNvPr id="14" name="Rounded Rectangle 13"/>
            <p:cNvSpPr/>
            <p:nvPr/>
          </p:nvSpPr>
          <p:spPr>
            <a:xfrm>
              <a:off x="536012" y="4495800"/>
              <a:ext cx="11125201" cy="205874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98024" y="4649539"/>
              <a:ext cx="10377389" cy="1692771"/>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Một đường đi sơ cấp từ đỉnh A đến đỉnh B và qua mọi đỉnh của đồ thị G được gọi là một </a:t>
              </a:r>
              <a:r>
                <a:rPr lang="en-US" sz="2600" b="1" smtClean="0">
                  <a:solidFill>
                    <a:schemeClr val="accent2">
                      <a:lumMod val="75000"/>
                    </a:schemeClr>
                  </a:solidFill>
                  <a:latin typeface="Arial" pitchFamily="34" charset="0"/>
                  <a:cs typeface="Arial" pitchFamily="34" charset="0"/>
                </a:rPr>
                <a:t>đường đi Hamilton </a:t>
              </a:r>
              <a:r>
                <a:rPr lang="en-US" sz="2600" b="1" smtClean="0">
                  <a:solidFill>
                    <a:schemeClr val="tx1"/>
                  </a:solidFill>
                  <a:latin typeface="Arial" pitchFamily="34" charset="0"/>
                  <a:cs typeface="Arial" pitchFamily="34" charset="0"/>
                </a:rPr>
                <a:t>từ A đến B</a:t>
              </a:r>
              <a:endParaRPr lang="en-US" sz="2600" b="1" smtClean="0">
                <a:solidFill>
                  <a:schemeClr val="tx1"/>
                </a:solidFill>
                <a:latin typeface="Arial" pitchFamily="34" charset="0"/>
                <a:cs typeface="Arial" pitchFamily="34" charset="0"/>
              </a:endParaRPr>
            </a:p>
            <a:p>
              <a:pPr marL="342900" indent="-342900">
                <a:buFont typeface="Arial" pitchFamily="34" charset="0"/>
                <a:buChar char="•"/>
              </a:pPr>
              <a:r>
                <a:rPr lang="en-US" sz="2600" b="1" smtClean="0">
                  <a:latin typeface="Arial" pitchFamily="34" charset="0"/>
                  <a:cs typeface="Arial" pitchFamily="34" charset="0"/>
                </a:rPr>
                <a:t>Một </a:t>
              </a:r>
              <a:r>
                <a:rPr lang="en-US" sz="2600" b="1" smtClean="0">
                  <a:latin typeface="Arial" pitchFamily="34" charset="0"/>
                  <a:cs typeface="Arial" pitchFamily="34" charset="0"/>
                </a:rPr>
                <a:t>chu trình sơ cấp chứa mọi đỉnh của G được gọi là một </a:t>
              </a:r>
              <a:r>
                <a:rPr lang="en-US" sz="2600" b="1" smtClean="0">
                  <a:solidFill>
                    <a:schemeClr val="accent2">
                      <a:lumMod val="75000"/>
                    </a:schemeClr>
                  </a:solidFill>
                  <a:latin typeface="Arial" pitchFamily="34" charset="0"/>
                  <a:cs typeface="Arial" pitchFamily="34" charset="0"/>
                </a:rPr>
                <a:t>chu trình Hamilton </a:t>
              </a:r>
              <a:r>
                <a:rPr lang="en-US" sz="2600" b="1" smtClean="0">
                  <a:latin typeface="Arial" pitchFamily="34" charset="0"/>
                  <a:cs typeface="Arial" pitchFamily="34" charset="0"/>
                </a:rPr>
                <a:t>của G.</a:t>
              </a:r>
              <a:endParaRPr lang="vi-VN" sz="2600" b="1">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88625" y="5182939"/>
              <a:ext cx="1482310" cy="1591744"/>
            </a:xfrm>
            <a:prstGeom prst="rect">
              <a:avLst/>
            </a:prstGeom>
          </p:spPr>
        </p:pic>
      </p:grpSp>
      <p:sp>
        <p:nvSpPr>
          <p:cNvPr id="13"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185339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025649" y="2362200"/>
            <a:ext cx="5659069"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Một chu trình Hamilton của đồ thị là </a:t>
            </a:r>
            <a:r>
              <a:rPr lang="en-US" b="1" smtClean="0">
                <a:solidFill>
                  <a:schemeClr val="accent2">
                    <a:lumMod val="75000"/>
                  </a:schemeClr>
                </a:solidFill>
                <a:latin typeface="Arial" pitchFamily="34" charset="0"/>
                <a:cs typeface="Arial" pitchFamily="34" charset="0"/>
              </a:rPr>
              <a:t>ABECDA</a:t>
            </a:r>
            <a:endParaRPr lang="vi-VN" b="1">
              <a:solidFill>
                <a:schemeClr val="accent2">
                  <a:lumMod val="75000"/>
                </a:schemeClr>
              </a:solidFill>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907975"/>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55812" y="1063797"/>
              <a:ext cx="9677400" cy="50780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Tìm một chu trình Hamilton của đồ thị trên Hình 2.21</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951912" y="1724025"/>
            <a:ext cx="2476500" cy="2847975"/>
            <a:chOff x="8951912" y="1724025"/>
            <a:chExt cx="2476500" cy="2847975"/>
          </a:xfrm>
        </p:grpSpPr>
        <p:pic>
          <p:nvPicPr>
            <p:cNvPr id="327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1912" y="1724025"/>
              <a:ext cx="24765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561213" y="42334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a:t>
              </a:r>
              <a:endParaRPr lang="en-US" sz="1600" b="1">
                <a:solidFill>
                  <a:srgbClr val="FF0000"/>
                </a:solidFill>
                <a:latin typeface="Arial" pitchFamily="34" charset="0"/>
                <a:cs typeface="Arial" pitchFamily="34" charset="0"/>
              </a:endParaRPr>
            </a:p>
          </p:txBody>
        </p:sp>
      </p:grpSp>
      <p:sp>
        <p:nvSpPr>
          <p:cNvPr id="20"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61399" y="1219200"/>
            <a:ext cx="11125201" cy="1516883"/>
            <a:chOff x="536012" y="4495800"/>
            <a:chExt cx="11125201" cy="1516883"/>
          </a:xfrm>
        </p:grpSpPr>
        <p:sp>
          <p:nvSpPr>
            <p:cNvPr id="14" name="Rounded Rectangle 13"/>
            <p:cNvSpPr/>
            <p:nvPr/>
          </p:nvSpPr>
          <p:spPr>
            <a:xfrm>
              <a:off x="536012" y="4495800"/>
              <a:ext cx="11125201" cy="1516883"/>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6" name="TextBox 15"/>
                <p:cNvSpPr txBox="1"/>
                <p:nvPr/>
              </p:nvSpPr>
              <p:spPr>
                <a:xfrm>
                  <a:off x="598024" y="4649539"/>
                  <a:ext cx="10905001" cy="1292662"/>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G là đơn đồ thị có n đỉnh </a:t>
                  </a:r>
                  <a14:m>
                    <m:oMath xmlns:m="http://schemas.openxmlformats.org/officeDocument/2006/math">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𝒏</m:t>
                      </m:r>
                      <m:r>
                        <a:rPr lang="en-US" sz="2600" b="1" i="1" smtClean="0">
                          <a:solidFill>
                            <a:schemeClr val="tx1"/>
                          </a:solidFill>
                          <a:latin typeface="Cambria Math"/>
                          <a:ea typeface="Cambria Math"/>
                          <a:cs typeface="Arial" pitchFamily="34" charset="0"/>
                        </a:rPr>
                        <m:t>≥</m:t>
                      </m:r>
                      <m:r>
                        <a:rPr lang="en-US" sz="2600" b="1" i="1" smtClean="0">
                          <a:solidFill>
                            <a:schemeClr val="tx1"/>
                          </a:solidFill>
                          <a:latin typeface="Cambria Math"/>
                          <a:ea typeface="Cambria Math"/>
                          <a:cs typeface="Arial" pitchFamily="34" charset="0"/>
                        </a:rPr>
                        <m:t>𝟑</m:t>
                      </m:r>
                      <m:r>
                        <a:rPr lang="en-US" sz="2600" b="1" i="1" smtClean="0">
                          <a:solidFill>
                            <a:schemeClr val="tx1"/>
                          </a:solidFill>
                          <a:latin typeface="Cambria Math"/>
                          <a:ea typeface="Cambria Math"/>
                          <a:cs typeface="Arial" pitchFamily="34" charset="0"/>
                        </a:rPr>
                        <m:t>)</m:t>
                      </m:r>
                    </m:oMath>
                  </a14:m>
                  <a:r>
                    <a:rPr lang="en-US" sz="2600" b="1" smtClean="0">
                      <a:solidFill>
                        <a:schemeClr val="tx1"/>
                      </a:solidFill>
                      <a:latin typeface="Arial" pitchFamily="34" charset="0"/>
                      <a:cs typeface="Arial" pitchFamily="34" charset="0"/>
                    </a:rPr>
                    <a:t> và mỗi cặp đỉnh không kề nhau đều có tổng bậc không nhỏ hơn n thì G có một chu trình Hamilton.</a:t>
                  </a:r>
                  <a:endParaRPr lang="vi-VN" sz="2600" b="1">
                    <a:solidFill>
                      <a:schemeClr val="tx1"/>
                    </a:solidFill>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598024" y="4649539"/>
                  <a:ext cx="10905001" cy="1292662"/>
                </a:xfrm>
                <a:prstGeom prst="rect">
                  <a:avLst/>
                </a:prstGeom>
                <a:blipFill rotWithShape="1">
                  <a:blip r:embed="rId3"/>
                  <a:stretch>
                    <a:fillRect l="-894" t="-4245" b="-10849"/>
                  </a:stretch>
                </a:blipFill>
              </p:spPr>
              <p:txBody>
                <a:bodyPr/>
                <a:lstStyle/>
                <a:p>
                  <a:r>
                    <a:rPr lang="en-US">
                      <a:noFill/>
                    </a:rPr>
                    <a:t> </a:t>
                  </a:r>
                </a:p>
              </p:txBody>
            </p:sp>
          </mc:Fallback>
        </mc:AlternateContent>
      </p:grpSp>
      <p:sp>
        <p:nvSpPr>
          <p:cNvPr id="13"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8" name="TextBox 7"/>
          <p:cNvSpPr txBox="1"/>
          <p:nvPr/>
        </p:nvSpPr>
        <p:spPr>
          <a:xfrm>
            <a:off x="397243" y="701459"/>
            <a:ext cx="5659069" cy="461665"/>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0F3D13"/>
                </a:solidFill>
                <a:latin typeface="Arial" pitchFamily="34" charset="0"/>
                <a:cs typeface="Arial" pitchFamily="34" charset="0"/>
              </a:rPr>
              <a:t>Định lí 3 (Ore) :</a:t>
            </a:r>
            <a:endParaRPr lang="vi-VN" b="1">
              <a:solidFill>
                <a:srgbClr val="0F3D13"/>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9" name="TextBox 8"/>
              <p:cNvSpPr txBox="1"/>
              <p:nvPr/>
            </p:nvSpPr>
            <p:spPr>
              <a:xfrm>
                <a:off x="397243" y="3048000"/>
                <a:ext cx="11107369" cy="952505"/>
              </a:xfrm>
              <a:prstGeom prst="rect">
                <a:avLst/>
              </a:prstGeom>
              <a:noFill/>
            </p:spPr>
            <p:txBody>
              <a:bodyPr wrap="square" rtlCol="0">
                <a:spAutoFit/>
              </a:bodyPr>
              <a:lstStyle/>
              <a:p>
                <a:pPr marL="342900" indent="-342900" algn="just">
                  <a:buFont typeface="Wingdings" pitchFamily="2" charset="2"/>
                  <a:buChar char="v"/>
                </a:pPr>
                <a:r>
                  <a:rPr lang="en-US" b="1" smtClean="0">
                    <a:solidFill>
                      <a:schemeClr val="accent2">
                        <a:lumMod val="75000"/>
                      </a:schemeClr>
                    </a:solidFill>
                    <a:latin typeface="Arial" pitchFamily="34" charset="0"/>
                    <a:cs typeface="Arial" pitchFamily="34" charset="0"/>
                  </a:rPr>
                  <a:t>Hệ quả (Định lí Dirac): </a:t>
                </a:r>
                <a:r>
                  <a:rPr lang="en-US" b="1" smtClean="0">
                    <a:latin typeface="Arial" pitchFamily="34" charset="0"/>
                    <a:cs typeface="Arial" pitchFamily="34" charset="0"/>
                  </a:rPr>
                  <a:t>Nếu G là đơn đồ thị có n đỉnh </a:t>
                </a:r>
                <a14:m>
                  <m:oMath xmlns:m="http://schemas.openxmlformats.org/officeDocument/2006/math">
                    <m:r>
                      <a:rPr lang="en-US" b="1" i="1">
                        <a:latin typeface="Cambria Math"/>
                        <a:cs typeface="Arial" pitchFamily="34" charset="0"/>
                      </a:rPr>
                      <m:t>(</m:t>
                    </m:r>
                    <m:r>
                      <a:rPr lang="en-US" b="1" i="1">
                        <a:latin typeface="Cambria Math"/>
                        <a:cs typeface="Arial" pitchFamily="34" charset="0"/>
                      </a:rPr>
                      <m:t>𝒏</m:t>
                    </m:r>
                    <m:r>
                      <a:rPr lang="en-US" b="1" i="1">
                        <a:latin typeface="Cambria Math"/>
                        <a:ea typeface="Cambria Math"/>
                        <a:cs typeface="Arial" pitchFamily="34" charset="0"/>
                      </a:rPr>
                      <m:t>≥</m:t>
                    </m:r>
                    <m:r>
                      <a:rPr lang="en-US" b="1" i="1">
                        <a:latin typeface="Cambria Math"/>
                        <a:ea typeface="Cambria Math"/>
                        <a:cs typeface="Arial" pitchFamily="34" charset="0"/>
                      </a:rPr>
                      <m:t>𝟑</m:t>
                    </m:r>
                    <m:r>
                      <a:rPr lang="en-US" b="1" i="1">
                        <a:latin typeface="Cambria Math"/>
                        <a:ea typeface="Cambria Math"/>
                        <a:cs typeface="Arial" pitchFamily="34" charset="0"/>
                      </a:rPr>
                      <m:t>)</m:t>
                    </m:r>
                  </m:oMath>
                </a14:m>
                <a:r>
                  <a:rPr lang="en-US" b="1" smtClean="0">
                    <a:latin typeface="Arial" pitchFamily="34" charset="0"/>
                    <a:cs typeface="Arial" pitchFamily="34" charset="0"/>
                  </a:rPr>
                  <a:t> và mỗi đỉnh có bậc không nhỏ hơn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𝒏</m:t>
                        </m:r>
                      </m:num>
                      <m:den>
                        <m:r>
                          <a:rPr lang="en-US" b="1" i="1" smtClean="0">
                            <a:latin typeface="Cambria Math"/>
                            <a:cs typeface="Arial" pitchFamily="34" charset="0"/>
                          </a:rPr>
                          <m:t>𝟐</m:t>
                        </m:r>
                      </m:den>
                    </m:f>
                  </m:oMath>
                </a14:m>
                <a:r>
                  <a:rPr lang="en-US" b="1" smtClean="0">
                    <a:latin typeface="Arial" pitchFamily="34" charset="0"/>
                    <a:cs typeface="Arial" pitchFamily="34" charset="0"/>
                  </a:rPr>
                  <a:t> thì G có một chu trình Hamilton. </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97243" y="3048000"/>
                <a:ext cx="11107369" cy="952505"/>
              </a:xfrm>
              <a:prstGeom prst="rect">
                <a:avLst/>
              </a:prstGeom>
              <a:blipFill rotWithShape="1">
                <a:blip r:embed="rId4"/>
                <a:stretch>
                  <a:fillRect l="-714" t="-4487" r="-878" b="-5769"/>
                </a:stretch>
              </a:blipFill>
            </p:spPr>
            <p:txBody>
              <a:bodyPr/>
              <a:lstStyle/>
              <a:p>
                <a:r>
                  <a:rPr lang="en-US">
                    <a:noFill/>
                  </a:rPr>
                  <a:t> </a:t>
                </a:r>
              </a:p>
            </p:txBody>
          </p:sp>
        </mc:Fallback>
      </mc:AlternateContent>
      <p:grpSp>
        <p:nvGrpSpPr>
          <p:cNvPr id="10" name="Group 9"/>
          <p:cNvGrpSpPr/>
          <p:nvPr/>
        </p:nvGrpSpPr>
        <p:grpSpPr>
          <a:xfrm>
            <a:off x="469336" y="4724401"/>
            <a:ext cx="11125201" cy="1371600"/>
            <a:chOff x="536012" y="4495801"/>
            <a:chExt cx="11125201" cy="1371600"/>
          </a:xfrm>
        </p:grpSpPr>
        <p:sp>
          <p:nvSpPr>
            <p:cNvPr id="11" name="Rounded Rectangle 10"/>
            <p:cNvSpPr/>
            <p:nvPr/>
          </p:nvSpPr>
          <p:spPr>
            <a:xfrm>
              <a:off x="536012" y="4495801"/>
              <a:ext cx="11125201" cy="13716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15" name="TextBox 14"/>
                <p:cNvSpPr txBox="1"/>
                <p:nvPr/>
              </p:nvSpPr>
              <p:spPr>
                <a:xfrm>
                  <a:off x="598024" y="4649539"/>
                  <a:ext cx="10905001" cy="1089337"/>
                </a:xfrm>
                <a:prstGeom prst="rect">
                  <a:avLst/>
                </a:prstGeom>
                <a:noFill/>
              </p:spPr>
              <p:txBody>
                <a:bodyPr wrap="square" rtlCol="0">
                  <a:spAutoFit/>
                </a:bodyPr>
                <a:lstStyle/>
                <a:p>
                  <a:pPr marL="342900" indent="-342900">
                    <a:buFont typeface="Arial" pitchFamily="34" charset="0"/>
                    <a:buChar char="•"/>
                  </a:pPr>
                  <a:r>
                    <a:rPr lang="en-US" sz="2600" b="1" smtClean="0">
                      <a:solidFill>
                        <a:schemeClr val="tx1"/>
                      </a:solidFill>
                      <a:latin typeface="Arial" pitchFamily="34" charset="0"/>
                      <a:cs typeface="Arial" pitchFamily="34" charset="0"/>
                    </a:rPr>
                    <a:t>Nếu đơn đồ thị G có n đỉnh </a:t>
                  </a:r>
                  <a14:m>
                    <m:oMath xmlns:m="http://schemas.openxmlformats.org/officeDocument/2006/math">
                      <m:r>
                        <a:rPr lang="en-US" sz="2800" b="1" i="1">
                          <a:latin typeface="Cambria Math"/>
                          <a:cs typeface="Arial" pitchFamily="34" charset="0"/>
                        </a:rPr>
                        <m:t>(</m:t>
                      </m:r>
                      <m:r>
                        <a:rPr lang="en-US" sz="2800" b="1" i="1">
                          <a:latin typeface="Cambria Math"/>
                          <a:cs typeface="Arial" pitchFamily="34" charset="0"/>
                        </a:rPr>
                        <m:t>𝒏</m:t>
                      </m:r>
                      <m:r>
                        <a:rPr lang="en-US" sz="2800" b="1" i="1">
                          <a:latin typeface="Cambria Math"/>
                          <a:ea typeface="Cambria Math"/>
                          <a:cs typeface="Arial" pitchFamily="34" charset="0"/>
                        </a:rPr>
                        <m:t>≥</m:t>
                      </m:r>
                      <m:r>
                        <a:rPr lang="en-US" sz="2800" b="1" i="1">
                          <a:latin typeface="Cambria Math"/>
                          <a:ea typeface="Cambria Math"/>
                          <a:cs typeface="Arial" pitchFamily="34" charset="0"/>
                        </a:rPr>
                        <m:t>𝟑</m:t>
                      </m:r>
                      <m:r>
                        <a:rPr lang="en-US" sz="2800" b="1" i="1">
                          <a:latin typeface="Cambria Math"/>
                          <a:ea typeface="Cambria Math"/>
                          <a:cs typeface="Arial" pitchFamily="34" charset="0"/>
                        </a:rPr>
                        <m:t>)</m:t>
                      </m:r>
                    </m:oMath>
                  </a14:m>
                  <a:r>
                    <a:rPr lang="en-US" sz="2600" b="1" smtClean="0">
                      <a:solidFill>
                        <a:schemeClr val="tx1"/>
                      </a:solidFill>
                      <a:latin typeface="Arial" pitchFamily="34" charset="0"/>
                      <a:cs typeface="Arial" pitchFamily="34" charset="0"/>
                    </a:rPr>
                    <a:t> và mỗi đỉnh có bậc không nhỏ hơn </a:t>
                  </a:r>
                  <a14:m>
                    <m:oMath xmlns:m="http://schemas.openxmlformats.org/officeDocument/2006/math">
                      <m:f>
                        <m:fPr>
                          <m:ctrlPr>
                            <a:rPr lang="en-US" sz="2600" b="1" i="1" smtClean="0">
                              <a:solidFill>
                                <a:schemeClr val="tx1"/>
                              </a:solidFill>
                              <a:latin typeface="Cambria Math"/>
                              <a:cs typeface="Arial" pitchFamily="34" charset="0"/>
                            </a:rPr>
                          </m:ctrlPr>
                        </m:fPr>
                        <m:num>
                          <m:r>
                            <a:rPr lang="en-US" sz="2600" b="1" i="1" smtClean="0">
                              <a:solidFill>
                                <a:schemeClr val="tx1"/>
                              </a:solidFill>
                              <a:latin typeface="Cambria Math"/>
                              <a:cs typeface="Arial" pitchFamily="34" charset="0"/>
                            </a:rPr>
                            <m:t>𝒏</m:t>
                          </m:r>
                          <m:r>
                            <a:rPr lang="en-US" sz="2600" b="1" i="1" smtClean="0">
                              <a:solidFill>
                                <a:schemeClr val="tx1"/>
                              </a:solidFill>
                              <a:latin typeface="Cambria Math"/>
                              <a:cs typeface="Arial" pitchFamily="34" charset="0"/>
                            </a:rPr>
                            <m:t>−</m:t>
                          </m:r>
                          <m:r>
                            <a:rPr lang="en-US" sz="2600" b="1" i="1" smtClean="0">
                              <a:solidFill>
                                <a:schemeClr val="tx1"/>
                              </a:solidFill>
                              <a:latin typeface="Cambria Math"/>
                              <a:cs typeface="Arial" pitchFamily="34" charset="0"/>
                            </a:rPr>
                            <m:t>𝟏</m:t>
                          </m:r>
                        </m:num>
                        <m:den>
                          <m:r>
                            <a:rPr lang="en-US" sz="2600" b="1" i="1" smtClean="0">
                              <a:solidFill>
                                <a:schemeClr val="tx1"/>
                              </a:solidFill>
                              <a:latin typeface="Cambria Math"/>
                              <a:cs typeface="Arial" pitchFamily="34" charset="0"/>
                            </a:rPr>
                            <m:t>𝟐</m:t>
                          </m:r>
                        </m:den>
                      </m:f>
                    </m:oMath>
                  </a14:m>
                  <a:r>
                    <a:rPr lang="en-US" sz="2600" b="1" smtClean="0">
                      <a:solidFill>
                        <a:schemeClr val="tx1"/>
                      </a:solidFill>
                      <a:latin typeface="Arial" pitchFamily="34" charset="0"/>
                      <a:cs typeface="Arial" pitchFamily="34" charset="0"/>
                    </a:rPr>
                    <a:t> thì G có một đường đi Hamilton. </a:t>
                  </a:r>
                  <a:endParaRPr lang="vi-VN" sz="2600" b="1">
                    <a:solidFill>
                      <a:schemeClr val="tx1"/>
                    </a:solidFill>
                    <a:latin typeface="Arial" pitchFamily="34" charset="0"/>
                    <a:cs typeface="Arial" pitchFamily="34" charset="0"/>
                  </a:endParaRPr>
                </a:p>
              </p:txBody>
            </p:sp>
          </mc:Choice>
          <mc:Fallback>
            <p:sp>
              <p:nvSpPr>
                <p:cNvPr id="15" name="TextBox 14"/>
                <p:cNvSpPr txBox="1">
                  <a:spLocks noRot="1" noChangeAspect="1" noMove="1" noResize="1" noEditPoints="1" noAdjustHandles="1" noChangeArrowheads="1" noChangeShapeType="1" noTextEdit="1"/>
                </p:cNvSpPr>
                <p:nvPr/>
              </p:nvSpPr>
              <p:spPr>
                <a:xfrm>
                  <a:off x="598024" y="4649539"/>
                  <a:ext cx="10905001" cy="1089337"/>
                </a:xfrm>
                <a:prstGeom prst="rect">
                  <a:avLst/>
                </a:prstGeom>
                <a:blipFill rotWithShape="1">
                  <a:blip r:embed="rId5"/>
                  <a:stretch>
                    <a:fillRect l="-838" t="-3911" b="-4469"/>
                  </a:stretch>
                </a:blipFill>
              </p:spPr>
              <p:txBody>
                <a:bodyPr/>
                <a:lstStyle/>
                <a:p>
                  <a:r>
                    <a:rPr lang="en-US">
                      <a:noFill/>
                    </a:rPr>
                    <a:t> </a:t>
                  </a:r>
                </a:p>
              </p:txBody>
            </p:sp>
          </mc:Fallback>
        </mc:AlternateContent>
      </p:grpSp>
      <p:sp>
        <p:nvSpPr>
          <p:cNvPr id="17" name="TextBox 16"/>
          <p:cNvSpPr txBox="1"/>
          <p:nvPr/>
        </p:nvSpPr>
        <p:spPr>
          <a:xfrm>
            <a:off x="405181" y="4206659"/>
            <a:ext cx="2107832" cy="461665"/>
          </a:xfrm>
          <a:prstGeom prst="rect">
            <a:avLst/>
          </a:prstGeom>
          <a:noFill/>
        </p:spPr>
        <p:txBody>
          <a:bodyPr wrap="square" rtlCol="0">
            <a:spAutoFit/>
          </a:bodyPr>
          <a:lstStyle/>
          <a:p>
            <a:pPr marL="342900" indent="-342900" algn="just">
              <a:buFont typeface="Wingdings" pitchFamily="2" charset="2"/>
              <a:buChar char="v"/>
            </a:pPr>
            <a:r>
              <a:rPr lang="en-US" b="1" smtClean="0">
                <a:solidFill>
                  <a:srgbClr val="0F3D13"/>
                </a:solidFill>
                <a:latin typeface="Arial" pitchFamily="34" charset="0"/>
                <a:cs typeface="Arial" pitchFamily="34" charset="0"/>
              </a:rPr>
              <a:t>Định lí 4 :</a:t>
            </a:r>
            <a:endParaRPr lang="vi-VN"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1822478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183" y="21246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17612" y="2590800"/>
            <a:ext cx="6858000"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Đồ thị có 8 đỉnh , mỗi đỉnh đều có bậc là 4. Do đó theo Định lí Dirac , đồ thị có một chu trình Hamilton .</a:t>
            </a:r>
            <a:endParaRPr lang="vi-VN"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55812" y="1063797"/>
              <a:ext cx="9677400"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Đồ thị Hình 2.22 có chu trình Hamilton không? Nếu có, hãy chỉ ra một chu trình Hamilton xuất phát từ đỉnh A.</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15" name="TextBox 14"/>
          <p:cNvSpPr txBox="1"/>
          <p:nvPr/>
        </p:nvSpPr>
        <p:spPr>
          <a:xfrm>
            <a:off x="1550842" y="3791129"/>
            <a:ext cx="6600970" cy="830997"/>
          </a:xfrm>
          <a:prstGeom prst="rect">
            <a:avLst/>
          </a:prstGeom>
          <a:noFill/>
        </p:spPr>
        <p:txBody>
          <a:bodyPr wrap="square" rtlCol="0">
            <a:spAutoFit/>
          </a:bodyPr>
          <a:lstStyle/>
          <a:p>
            <a:pPr algn="just"/>
            <a:r>
              <a:rPr lang="en-US" b="1" smtClean="0">
                <a:latin typeface="Arial" pitchFamily="34" charset="0"/>
                <a:cs typeface="Arial" pitchFamily="34" charset="0"/>
              </a:rPr>
              <a:t>Có thể thấy một chu trình Hamilton xuất phát từ đỉnh A là : </a:t>
            </a:r>
            <a:r>
              <a:rPr lang="en-US" b="1" smtClean="0">
                <a:solidFill>
                  <a:schemeClr val="accent2">
                    <a:lumMod val="75000"/>
                  </a:schemeClr>
                </a:solidFill>
                <a:latin typeface="Arial" pitchFamily="34" charset="0"/>
                <a:cs typeface="Arial" pitchFamily="34" charset="0"/>
              </a:rPr>
              <a:t>AGCKDHBEA</a:t>
            </a:r>
            <a:endParaRPr lang="vi-VN"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151812" y="2096050"/>
            <a:ext cx="3962400" cy="3068673"/>
            <a:chOff x="8208961" y="2096050"/>
            <a:chExt cx="3962400" cy="3068673"/>
          </a:xfrm>
        </p:grpSpPr>
        <p:sp>
          <p:nvSpPr>
            <p:cNvPr id="29" name="TextBox 28"/>
            <p:cNvSpPr txBox="1"/>
            <p:nvPr/>
          </p:nvSpPr>
          <p:spPr>
            <a:xfrm>
              <a:off x="9828212" y="4826169"/>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2.22</a:t>
              </a:r>
              <a:endParaRPr lang="en-US" sz="1600" b="1">
                <a:solidFill>
                  <a:srgbClr val="FF0000"/>
                </a:solidFill>
                <a:latin typeface="Arial" pitchFamily="34" charset="0"/>
                <a:cs typeface="Arial" pitchFamily="34" charset="0"/>
              </a:endParaRPr>
            </a:p>
          </p:txBody>
        </p:sp>
        <p:pic>
          <p:nvPicPr>
            <p:cNvPr id="348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8961" y="2096050"/>
              <a:ext cx="39624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578154" y="5257800"/>
            <a:ext cx="11307457" cy="1477328"/>
          </a:xfrm>
          <a:prstGeom prst="rect">
            <a:avLst/>
          </a:prstGeom>
          <a:solidFill>
            <a:schemeClr val="accent2">
              <a:lumMod val="20000"/>
              <a:lumOff val="80000"/>
            </a:schemeClr>
          </a:solidFill>
        </p:spPr>
        <p:txBody>
          <a:bodyPr wrap="square" rtlCol="0">
            <a:spAutoFit/>
          </a:bodyPr>
          <a:lstStyle/>
          <a:p>
            <a:pPr marL="342900" indent="-342900" algn="just">
              <a:buFont typeface="Wingdings" pitchFamily="2" charset="2"/>
              <a:buChar char="v"/>
            </a:pPr>
            <a:r>
              <a:rPr lang="en-US" b="1" smtClean="0">
                <a:solidFill>
                  <a:schemeClr val="accent2">
                    <a:lumMod val="75000"/>
                  </a:schemeClr>
                </a:solidFill>
                <a:latin typeface="Arial" pitchFamily="34" charset="0"/>
                <a:cs typeface="Arial" pitchFamily="34" charset="0"/>
              </a:rPr>
              <a:t>Chú ý</a:t>
            </a:r>
            <a:r>
              <a:rPr lang="en-US" b="1" smtClean="0">
                <a:latin typeface="Arial" pitchFamily="34" charset="0"/>
                <a:cs typeface="Arial" pitchFamily="34" charset="0"/>
              </a:rPr>
              <a:t> : </a:t>
            </a:r>
            <a:r>
              <a:rPr lang="en-US" sz="2200" b="1" smtClean="0">
                <a:latin typeface="Arial" pitchFamily="34" charset="0"/>
                <a:cs typeface="Arial" pitchFamily="34" charset="0"/>
              </a:rPr>
              <a:t>Trong một số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đơn giản, ta có thể tìm đường đi (chu trình Hamilton) của G hoặc chứng minh G không có đường đi dựa vào nhận xét sau: </a:t>
            </a:r>
            <a:r>
              <a:rPr lang="en-US" sz="2200" b="1" smtClean="0">
                <a:solidFill>
                  <a:srgbClr val="0F3D13"/>
                </a:solidFill>
                <a:latin typeface="Arial" pitchFamily="34" charset="0"/>
                <a:cs typeface="Arial" pitchFamily="34" charset="0"/>
              </a:rPr>
              <a:t>Đường đi (chu trình) Hamilton phải đi qua các cạnh có đầu mút tại những đỉnh có bậc 2.</a:t>
            </a:r>
            <a:endParaRPr lang="vi-VN" sz="2200" b="1">
              <a:solidFill>
                <a:srgbClr val="0F3D13"/>
              </a:solidFill>
              <a:latin typeface="Arial" pitchFamily="34" charset="0"/>
              <a:cs typeface="Arial" pitchFamily="34" charset="0"/>
            </a:endParaRPr>
          </a:p>
        </p:txBody>
      </p:sp>
    </p:spTree>
    <p:extLst>
      <p:ext uri="{BB962C8B-B14F-4D97-AF65-F5344CB8AC3E}">
        <p14:creationId xmlns:p14="http://schemas.microsoft.com/office/powerpoint/2010/main" val="687564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39"/>
            <a:chOff x="150812" y="759561"/>
            <a:chExt cx="11772899" cy="1488339"/>
          </a:xfrm>
        </p:grpSpPr>
        <p:sp>
          <p:nvSpPr>
            <p:cNvPr id="8" name="Rounded Rectangle 7"/>
            <p:cNvSpPr/>
            <p:nvPr/>
          </p:nvSpPr>
          <p:spPr>
            <a:xfrm>
              <a:off x="1941512" y="759561"/>
              <a:ext cx="9982199" cy="13359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Đồ thị nào trong Hình 2.2.3 có đường đi Hamilton</a:t>
              </a:r>
              <a:r>
                <a:rPr lang="vi-VN" sz="2600" b="1">
                  <a:latin typeface="Arial" pitchFamily="34" charset="0"/>
                  <a:cs typeface="Arial" pitchFamily="34" charset="0"/>
                </a:rPr>
                <a:t>? </a:t>
              </a:r>
              <a:endParaRPr lang="en-US" sz="2600" b="1" smtClean="0">
                <a:latin typeface="Arial" pitchFamily="34" charset="0"/>
                <a:cs typeface="Arial" pitchFamily="34" charset="0"/>
              </a:endParaRPr>
            </a:p>
            <a:p>
              <a:pPr algn="just"/>
              <a:r>
                <a:rPr lang="vi-VN" sz="2600" b="1" smtClean="0">
                  <a:latin typeface="Arial" pitchFamily="34" charset="0"/>
                  <a:cs typeface="Arial" pitchFamily="34" charset="0"/>
                </a:rPr>
                <a:t>Hãy </a:t>
              </a:r>
              <a:r>
                <a:rPr lang="vi-VN" sz="2600" b="1">
                  <a:latin typeface="Arial" pitchFamily="34" charset="0"/>
                  <a:cs typeface="Arial" pitchFamily="34" charset="0"/>
                </a:rPr>
                <a:t>chỉ ra một đường đi Hamiton của nó.</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14" name="TextBox 13"/>
              <p:cNvSpPr txBox="1"/>
              <p:nvPr/>
            </p:nvSpPr>
            <p:spPr>
              <a:xfrm>
                <a:off x="379412" y="2590800"/>
                <a:ext cx="7239000" cy="1261884"/>
              </a:xfrm>
              <a:prstGeom prst="rect">
                <a:avLst/>
              </a:prstGeom>
              <a:noFill/>
            </p:spPr>
            <p:txBody>
              <a:bodyPr wrap="square" rtlCol="0">
                <a:spAutoFit/>
              </a:bodyPr>
              <a:lstStyle/>
              <a:p>
                <a:pPr marL="342900" indent="-342900" algn="just">
                  <a:buFont typeface="Wingdings" pitchFamily="2" charset="2"/>
                  <a:buChar char="v"/>
                </a:pPr>
                <a:r>
                  <a:rPr lang="vi-VN" sz="2200" b="1" smtClean="0">
                    <a:latin typeface="Arial" pitchFamily="34" charset="0"/>
                    <a:cs typeface="Arial" pitchFamily="34" charset="0"/>
                  </a:rPr>
                  <a:t>Đồ thị Hình 2.23 a) có 5 đỉnh, trong đó đỉnh A và B đều có bậc 3, các đỉnh còn lại E, D, C đều có bậc 2 nên mỗi đỉnh đều có bậc không </a:t>
                </a:r>
                <a:r>
                  <a:rPr lang="vi-VN" sz="2200" b="1">
                    <a:latin typeface="Arial" pitchFamily="34" charset="0"/>
                    <a:cs typeface="Arial" pitchFamily="34" charset="0"/>
                  </a:rPr>
                  <a:t>nhỏ </a:t>
                </a:r>
                <a:r>
                  <a:rPr lang="vi-VN" sz="2200" b="1" smtClean="0">
                    <a:latin typeface="Arial" pitchFamily="34" charset="0"/>
                    <a:cs typeface="Arial" pitchFamily="34" charset="0"/>
                  </a:rPr>
                  <a:t>hơn</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𝟓</m:t>
                        </m:r>
                        <m:r>
                          <a:rPr lang="en-US" sz="2200" b="1" i="1" smtClean="0">
                            <a:latin typeface="Cambria Math"/>
                            <a:cs typeface="Arial" pitchFamily="34" charset="0"/>
                          </a:rPr>
                          <m:t>−</m:t>
                        </m:r>
                        <m:r>
                          <a:rPr lang="en-US" sz="2200" b="1" i="1" smtClean="0">
                            <a:latin typeface="Cambria Math"/>
                            <a:cs typeface="Arial" pitchFamily="34" charset="0"/>
                          </a:rPr>
                          <m:t>𝟏</m:t>
                        </m:r>
                      </m:num>
                      <m:den>
                        <m:r>
                          <a:rPr lang="en-US" sz="2200" b="1" i="1" smtClean="0">
                            <a:latin typeface="Cambria Math"/>
                            <a:cs typeface="Arial" pitchFamily="34" charset="0"/>
                          </a:rPr>
                          <m:t>𝟐</m:t>
                        </m:r>
                      </m:den>
                    </m:f>
                    <m:r>
                      <a:rPr lang="en-US" sz="2200" b="1" i="1" smtClean="0">
                        <a:latin typeface="Cambria Math"/>
                        <a:cs typeface="Arial" pitchFamily="34" charset="0"/>
                      </a:rPr>
                      <m:t>=</m:t>
                    </m:r>
                    <m:r>
                      <a:rPr lang="en-US" sz="2200" b="1" i="1" smtClean="0">
                        <a:latin typeface="Cambria Math"/>
                        <a:cs typeface="Arial" pitchFamily="34" charset="0"/>
                      </a:rPr>
                      <m:t>𝟐</m:t>
                    </m:r>
                  </m:oMath>
                </a14:m>
                <a:endParaRPr lang="vi-VN" sz="2200" b="1">
                  <a:solidFill>
                    <a:srgbClr val="FF0000"/>
                  </a:solidFill>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379412" y="2590800"/>
                <a:ext cx="7239000" cy="1261884"/>
              </a:xfrm>
              <a:prstGeom prst="rect">
                <a:avLst/>
              </a:prstGeom>
              <a:blipFill rotWithShape="1">
                <a:blip r:embed="rId6"/>
                <a:stretch>
                  <a:fillRect l="-842" t="-2415" r="-1094" b="-2899"/>
                </a:stretch>
              </a:blipFill>
            </p:spPr>
            <p:txBody>
              <a:bodyPr/>
              <a:lstStyle/>
              <a:p>
                <a:r>
                  <a:rPr lang="en-US">
                    <a:noFill/>
                  </a:rPr>
                  <a:t> </a:t>
                </a:r>
              </a:p>
            </p:txBody>
          </p:sp>
        </mc:Fallback>
      </mc:AlternateContent>
      <p:sp>
        <p:nvSpPr>
          <p:cNvPr id="17" name="TextBox 16"/>
          <p:cNvSpPr txBox="1"/>
          <p:nvPr/>
        </p:nvSpPr>
        <p:spPr>
          <a:xfrm>
            <a:off x="639148" y="3762375"/>
            <a:ext cx="6979263" cy="1107996"/>
          </a:xfrm>
          <a:prstGeom prst="rect">
            <a:avLst/>
          </a:prstGeom>
          <a:noFill/>
        </p:spPr>
        <p:txBody>
          <a:bodyPr wrap="square" rtlCol="0">
            <a:spAutoFit/>
          </a:bodyPr>
          <a:lstStyle/>
          <a:p>
            <a:pPr algn="just"/>
            <a:r>
              <a:rPr lang="vi-VN" sz="2200" b="1">
                <a:latin typeface="Arial" pitchFamily="34" charset="0"/>
                <a:cs typeface="Arial" pitchFamily="34" charset="0"/>
              </a:rPr>
              <a:t>Do đó, theo định lí 4 (suy ra từ định lí Dirac), đồ thị này có đường đi Hamilton. Một đường đi Hamilton của đồ thị này là </a:t>
            </a:r>
            <a:r>
              <a:rPr lang="vi-VN" sz="2200" b="1">
                <a:solidFill>
                  <a:schemeClr val="accent2">
                    <a:lumMod val="75000"/>
                  </a:schemeClr>
                </a:solidFill>
                <a:latin typeface="Arial" pitchFamily="34" charset="0"/>
                <a:cs typeface="Arial" pitchFamily="34" charset="0"/>
              </a:rPr>
              <a:t>CBDAE</a:t>
            </a:r>
            <a:r>
              <a:rPr lang="vi-VN" sz="2200" b="1" smtClean="0">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sp>
        <p:nvSpPr>
          <p:cNvPr id="18" name="AutoShape 4"/>
          <p:cNvSpPr>
            <a:spLocks noChangeArrowheads="1"/>
          </p:cNvSpPr>
          <p:nvPr/>
        </p:nvSpPr>
        <p:spPr bwMode="gray">
          <a:xfrm>
            <a:off x="447214" y="95249"/>
            <a:ext cx="37421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2 . ĐƯỜNG ĐI HAMILTON</a:t>
            </a:r>
            <a:endParaRPr lang="vi-VN" sz="1900" b="1">
              <a:solidFill>
                <a:schemeClr val="bg1"/>
              </a:solidFill>
              <a:latin typeface="Arial" pitchFamily="34" charset="0"/>
              <a:cs typeface="Arial" pitchFamily="34" charset="0"/>
            </a:endParaRPr>
          </a:p>
        </p:txBody>
      </p:sp>
      <p:sp>
        <p:nvSpPr>
          <p:cNvPr id="19" name="TextBox 18"/>
          <p:cNvSpPr txBox="1"/>
          <p:nvPr/>
        </p:nvSpPr>
        <p:spPr>
          <a:xfrm>
            <a:off x="639148" y="4862394"/>
            <a:ext cx="11236938" cy="769441"/>
          </a:xfrm>
          <a:prstGeom prst="rect">
            <a:avLst/>
          </a:prstGeom>
          <a:noFill/>
        </p:spPr>
        <p:txBody>
          <a:bodyPr wrap="square" rtlCol="0">
            <a:spAutoFit/>
          </a:bodyPr>
          <a:lstStyle/>
          <a:p>
            <a:pPr algn="just"/>
            <a:r>
              <a:rPr lang="vi-VN" sz="2200" b="1">
                <a:latin typeface="Arial" pitchFamily="34" charset="0"/>
                <a:cs typeface="Arial" pitchFamily="34" charset="0"/>
              </a:rPr>
              <a:t>Đồ thị Hình 2.23 b) có 4 đỉnh, mỗi đỉnh đều có bậc là 3 nên mỗi cặp đỉnh không kề nhau bất kì đều có tổng bậc là 3 + 3 = 6 &gt; 4</a:t>
            </a:r>
            <a:endParaRPr lang="vi-VN" sz="2200" b="1">
              <a:solidFill>
                <a:srgbClr val="FF0000"/>
              </a:solidFill>
              <a:latin typeface="Arial" pitchFamily="34" charset="0"/>
              <a:cs typeface="Arial" pitchFamily="34" charset="0"/>
            </a:endParaRPr>
          </a:p>
        </p:txBody>
      </p:sp>
      <p:sp>
        <p:nvSpPr>
          <p:cNvPr id="20" name="TextBox 19"/>
          <p:cNvSpPr txBox="1"/>
          <p:nvPr/>
        </p:nvSpPr>
        <p:spPr>
          <a:xfrm>
            <a:off x="639148" y="5623858"/>
            <a:ext cx="11236938" cy="769441"/>
          </a:xfrm>
          <a:prstGeom prst="rect">
            <a:avLst/>
          </a:prstGeom>
          <a:noFill/>
        </p:spPr>
        <p:txBody>
          <a:bodyPr wrap="square" rtlCol="0">
            <a:spAutoFit/>
          </a:bodyPr>
          <a:lstStyle/>
          <a:p>
            <a:pPr algn="just"/>
            <a:r>
              <a:rPr lang="vi-VN" sz="2200" b="1">
                <a:latin typeface="Arial" pitchFamily="34" charset="0"/>
                <a:cs typeface="Arial" pitchFamily="34" charset="0"/>
              </a:rPr>
              <a:t>Do đó, theo định lí Ore, đồ thị này có một chu trình Hamilton nên nó có đường đi Hamilton. Một đường đi Hamilton của đồ thị này là </a:t>
            </a:r>
            <a:r>
              <a:rPr lang="vi-VN" sz="2200" b="1">
                <a:solidFill>
                  <a:schemeClr val="accent2">
                    <a:lumMod val="75000"/>
                  </a:schemeClr>
                </a:solidFill>
                <a:latin typeface="Arial" pitchFamily="34" charset="0"/>
                <a:cs typeface="Arial" pitchFamily="34" charset="0"/>
              </a:rPr>
              <a:t>ABCD</a:t>
            </a:r>
            <a:r>
              <a:rPr lang="vi-VN" sz="2200" b="1">
                <a:latin typeface="Arial" pitchFamily="34" charset="0"/>
                <a:cs typeface="Arial" pitchFamily="34" charset="0"/>
              </a:rPr>
              <a:t>.</a:t>
            </a:r>
            <a:endParaRPr lang="vi-VN" sz="2200" b="1">
              <a:solidFill>
                <a:srgbClr val="FF0000"/>
              </a:solidFill>
              <a:latin typeface="Arial" pitchFamily="34" charset="0"/>
              <a:cs typeface="Arial" pitchFamily="34" charset="0"/>
            </a:endParaRPr>
          </a:p>
        </p:txBody>
      </p:sp>
      <p:grpSp>
        <p:nvGrpSpPr>
          <p:cNvPr id="3" name="Group 2"/>
          <p:cNvGrpSpPr/>
          <p:nvPr/>
        </p:nvGrpSpPr>
        <p:grpSpPr>
          <a:xfrm>
            <a:off x="7770812" y="2095500"/>
            <a:ext cx="4524375" cy="2390150"/>
            <a:chOff x="7770812" y="2095500"/>
            <a:chExt cx="4524375" cy="2390150"/>
          </a:xfrm>
        </p:grpSpPr>
        <p:pic>
          <p:nvPicPr>
            <p:cNvPr id="358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0812" y="2095500"/>
              <a:ext cx="452437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675812" y="414709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2.23</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5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75032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0223" y="4191000"/>
            <a:ext cx="758538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Đồ thị Hình 2.24 a) có các đỉnh đều có bậc là 3 nên theo định lí Euler đồ thị này không có chu trình Euler.</a:t>
            </a:r>
            <a:endParaRPr lang="en-US" sz="2200" b="1">
              <a:latin typeface="Arial" pitchFamily="34" charset="0"/>
              <a:cs typeface="Arial" pitchFamily="34" charset="0"/>
            </a:endParaRPr>
          </a:p>
        </p:txBody>
      </p:sp>
      <p:sp>
        <p:nvSpPr>
          <p:cNvPr id="8" name="Rounded Rectangle 7"/>
          <p:cNvSpPr/>
          <p:nvPr/>
        </p:nvSpPr>
        <p:spPr>
          <a:xfrm>
            <a:off x="2123930" y="190501"/>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2916"/>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4" name="TextBox 13"/>
          <p:cNvSpPr txBox="1"/>
          <p:nvPr/>
        </p:nvSpPr>
        <p:spPr>
          <a:xfrm>
            <a:off x="490224" y="4991197"/>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a) có 4 đỉnh, tổng số bậc của hai đỉnh không kề nhau luôn không nhỏ hơn 4 nên theo định lí Ore, đồ thị a) có một chu trình Hamilton.</a:t>
            </a:r>
            <a:endParaRPr lang="en-US" sz="2200" b="1">
              <a:latin typeface="Arial" pitchFamily="34" charset="0"/>
              <a:cs typeface="Arial"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676400"/>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57045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490223" y="6129948"/>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Hamiltol của đồ thị a) là </a:t>
            </a:r>
            <a:r>
              <a:rPr lang="vi-VN" sz="2200" b="1">
                <a:solidFill>
                  <a:schemeClr val="accent2">
                    <a:lumMod val="75000"/>
                  </a:schemeClr>
                </a:solidFill>
                <a:latin typeface="Arial" pitchFamily="34" charset="0"/>
                <a:cs typeface="Arial" pitchFamily="34" charset="0"/>
              </a:rPr>
              <a:t>ABCDA</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68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2" y="4106021"/>
            <a:ext cx="24765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555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6867"/>
                                        </p:tgtEl>
                                        <p:attrNameLst>
                                          <p:attrName>style.visibility</p:attrName>
                                        </p:attrNameLst>
                                      </p:cBhvr>
                                      <p:to>
                                        <p:strVal val="visible"/>
                                      </p:to>
                                    </p:set>
                                    <p:animEffect transition="in" filter="wipe(left)">
                                      <p:cBhvr>
                                        <p:cTn id="15" dur="500"/>
                                        <p:tgtEl>
                                          <p:spTgt spid="368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581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3886200"/>
            <a:ext cx="7585389" cy="1477305"/>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Đồ thị Hình 2.24 b) liên thông và có các đỉnh đều có bậc chẵn (ở đây là bậc 4) nên theo định lí Euler, đồ thị này có một chu trình Euler. Một chu trình Euler của đồ thị này là ABCDEADBECA.</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836612" y="5257800"/>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b) có 5 đỉnh, tổng số bậc của hai đỉnh không kề nhau luôn không nhỏ hơn 5 nên theo định lí Ore, đồ thị b) có một chu trình Hamilton.</a:t>
            </a:r>
          </a:p>
        </p:txBody>
      </p:sp>
      <p:sp>
        <p:nvSpPr>
          <p:cNvPr id="16" name="TextBox 15"/>
          <p:cNvSpPr txBox="1"/>
          <p:nvPr/>
        </p:nvSpPr>
        <p:spPr>
          <a:xfrm>
            <a:off x="836612" y="6324600"/>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Halminton của đồ thị này là </a:t>
            </a:r>
            <a:r>
              <a:rPr lang="vi-VN" sz="2200" b="1">
                <a:solidFill>
                  <a:schemeClr val="accent2">
                    <a:lumMod val="75000"/>
                  </a:schemeClr>
                </a:solidFill>
                <a:latin typeface="Arial" pitchFamily="34" charset="0"/>
                <a:cs typeface="Arial" pitchFamily="34" charset="0"/>
              </a:rPr>
              <a:t>ABCDEA</a:t>
            </a:r>
            <a:r>
              <a:rPr lang="vi-VN" sz="2200" b="1">
                <a:latin typeface="Arial" pitchFamily="34" charset="0"/>
                <a:cs typeface="Arial" pitchFamily="34" charset="0"/>
              </a:rPr>
              <a:t>.</a:t>
            </a:r>
          </a:p>
        </p:txBody>
      </p:sp>
      <p:pic>
        <p:nvPicPr>
          <p:cNvPr id="378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93256" y="3886200"/>
            <a:ext cx="2763756" cy="283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960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Effect transition="in" filter="wipe(left)">
                                      <p:cBhvr>
                                        <p:cTn id="11" dur="500"/>
                                        <p:tgtEl>
                                          <p:spTgt spid="378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9" y="366752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6612" y="4000403"/>
            <a:ext cx="7585389"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Đồ thị Hình 2.24 c) có các đỉnh đều có bậc là 3 nên theo định lí Euler đồ thị này không có chu trình Euler.</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
        <p:nvSpPr>
          <p:cNvPr id="15" name="TextBox 14"/>
          <p:cNvSpPr txBox="1"/>
          <p:nvPr/>
        </p:nvSpPr>
        <p:spPr>
          <a:xfrm>
            <a:off x="836612" y="4800600"/>
            <a:ext cx="735679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Lại có đồ thị c) có 8 đỉnh, mặc dù đồ thị này không thỏa mãn cả 2 định lí Ore và Dirac nhưng đồ thị vẫn có một chu trình Hamilton</a:t>
            </a:r>
          </a:p>
        </p:txBody>
      </p:sp>
      <p:sp>
        <p:nvSpPr>
          <p:cNvPr id="16" name="TextBox 15"/>
          <p:cNvSpPr txBox="1"/>
          <p:nvPr/>
        </p:nvSpPr>
        <p:spPr>
          <a:xfrm>
            <a:off x="836612" y="5943600"/>
            <a:ext cx="735679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Một chu trình Hamiltol của đồ thị c) là </a:t>
            </a:r>
            <a:r>
              <a:rPr lang="vi-VN" sz="2200" b="1">
                <a:solidFill>
                  <a:schemeClr val="accent2">
                    <a:lumMod val="75000"/>
                  </a:schemeClr>
                </a:solidFill>
                <a:latin typeface="Arial" pitchFamily="34" charset="0"/>
                <a:cs typeface="Arial" pitchFamily="34" charset="0"/>
              </a:rPr>
              <a:t>ABCDHGFEA</a:t>
            </a:r>
            <a:r>
              <a:rPr lang="vi-VN" sz="2200" b="1">
                <a:latin typeface="Arial" pitchFamily="34" charset="0"/>
                <a:cs typeface="Arial" pitchFamily="34" charset="0"/>
              </a:rPr>
              <a:t>.</a:t>
            </a:r>
          </a:p>
        </p:txBody>
      </p:sp>
      <p:pic>
        <p:nvPicPr>
          <p:cNvPr id="389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61660" y="4043920"/>
            <a:ext cx="2066478" cy="244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28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4"/>
                                        </p:tgtEl>
                                        <p:attrNameLst>
                                          <p:attrName>style.visibility</p:attrName>
                                        </p:attrNameLst>
                                      </p:cBhvr>
                                      <p:to>
                                        <p:strVal val="visible"/>
                                      </p:to>
                                    </p:set>
                                    <p:animEffect transition="in" filter="wipe(left)">
                                      <p:cBhvr>
                                        <p:cTn id="11" dur="500"/>
                                        <p:tgtEl>
                                          <p:spTgt spid="389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78174" y="2879050"/>
            <a:ext cx="6349365" cy="2399348"/>
            <a:chOff x="3232467" y="3424284"/>
            <a:chExt cx="6349365" cy="2399348"/>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467" y="3424284"/>
              <a:ext cx="6349365" cy="239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58205" y="481243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2.15</a:t>
              </a:r>
              <a:endParaRPr lang="en-US" sz="1600" b="1">
                <a:solidFill>
                  <a:srgbClr val="FF0000"/>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31812" y="803796"/>
            <a:ext cx="11333401" cy="2244204"/>
            <a:chOff x="531812" y="879996"/>
            <a:chExt cx="11333401" cy="2244204"/>
          </a:xfrm>
        </p:grpSpPr>
        <p:grpSp>
          <p:nvGrpSpPr>
            <p:cNvPr id="2" name="Group 1"/>
            <p:cNvGrpSpPr/>
            <p:nvPr/>
          </p:nvGrpSpPr>
          <p:grpSpPr>
            <a:xfrm>
              <a:off x="531812" y="879996"/>
              <a:ext cx="10744200" cy="2065729"/>
              <a:chOff x="608012" y="851627"/>
              <a:chExt cx="10744200" cy="2065729"/>
            </a:xfrm>
          </p:grpSpPr>
          <p:sp>
            <p:nvSpPr>
              <p:cNvPr id="3" name="Rounded Rectangle 2"/>
              <p:cNvSpPr/>
              <p:nvPr/>
            </p:nvSpPr>
            <p:spPr>
              <a:xfrm>
                <a:off x="608012" y="851627"/>
                <a:ext cx="10744200" cy="2065729"/>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886031"/>
                <a:ext cx="9753600" cy="203132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Trong lí thuyết đồ thị, bài toán Bảy câu cầu ở Königsberg (nay là thành phố Kaliningrad, nước Nga) được phát biểu như sau: Thành phố có 7 cây cầu bắc qua sông như Hình 2.15a dưới đây, có thể nào đi dạo qua khắp các cây cầu nhưng mỗi cầu chỉ đi qua một lần không?</a:t>
                </a:r>
              </a:p>
            </p:txBody>
          </p:sp>
        </p:gr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1612" y="1454675"/>
              <a:ext cx="1503601" cy="1669525"/>
            </a:xfrm>
            <a:prstGeom prst="rect">
              <a:avLst/>
            </a:prstGeom>
          </p:spPr>
        </p:pic>
      </p:grpSp>
      <p:sp>
        <p:nvSpPr>
          <p:cNvPr id="13" name="TextBox 12"/>
          <p:cNvSpPr txBox="1"/>
          <p:nvPr/>
        </p:nvSpPr>
        <p:spPr>
          <a:xfrm>
            <a:off x="511174" y="5334000"/>
            <a:ext cx="11430001" cy="1446550"/>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Nếu ta coi mỗi khu vực A, B, C, D của thành phố là một đỉnh, mỗi cầu qua lại hai khu vực như một cạnh nối hai đỉnh, thì bản đồ thành phố Königsberg là một đa đồ thị như Hình 2.15b. Vấn đề đặt ra chính là: Có thể vẽ được Hình 2.15b bằng một nét liền hay không?</a:t>
            </a:r>
            <a:endParaRPr lang="en-US"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371127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2" y="379518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14304" y="4191000"/>
            <a:ext cx="10166508"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smtClean="0">
                <a:latin typeface="Arial" pitchFamily="34" charset="0"/>
                <a:cs typeface="Arial" pitchFamily="34" charset="0"/>
              </a:rPr>
              <a:t>Đồ </a:t>
            </a:r>
            <a:r>
              <a:rPr lang="vi-VN" sz="2200" b="1">
                <a:latin typeface="Arial" pitchFamily="34" charset="0"/>
                <a:cs typeface="Arial" pitchFamily="34" charset="0"/>
              </a:rPr>
              <a:t>thị Hình 2.24 d) có đỉnh A và B là đỉnh bậc 3, nên theo định lí Euler đồ thị này không có chu trình Euler</a:t>
            </a:r>
            <a:r>
              <a:rPr lang="vi-VN" sz="2200" b="1">
                <a:latin typeface="Arial" pitchFamily="34" charset="0"/>
                <a:cs typeface="Arial" pitchFamily="34" charset="0"/>
              </a:rPr>
              <a:t>.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Đồ </a:t>
            </a:r>
            <a:r>
              <a:rPr lang="vi-VN" sz="2200" b="1">
                <a:latin typeface="Arial" pitchFamily="34" charset="0"/>
                <a:cs typeface="Arial" pitchFamily="34" charset="0"/>
              </a:rPr>
              <a:t>thị d) này cũng không có chu trình Hamilton.</a:t>
            </a:r>
            <a:endParaRPr lang="en-US" sz="2200" b="1">
              <a:latin typeface="Arial" pitchFamily="34" charset="0"/>
              <a:cs typeface="Arial" pitchFamily="34" charset="0"/>
            </a:endParaRPr>
          </a:p>
        </p:txBody>
      </p:sp>
      <p:sp>
        <p:nvSpPr>
          <p:cNvPr id="8" name="Rounded Rectangle 7"/>
          <p:cNvSpPr/>
          <p:nvPr/>
        </p:nvSpPr>
        <p:spPr>
          <a:xfrm>
            <a:off x="2123930" y="104776"/>
            <a:ext cx="9837881" cy="15620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07191"/>
            <a:ext cx="9448801"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Mỗi đồ thị sau có một chu trình Euler hoặc một chu trình Hamilton hay không? Hãy vẽ một chu trình Euler hoặc một chu trình Hamilton khi có thể.</a:t>
            </a:r>
            <a:endParaRPr lang="vi-VN"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371475"/>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2178" y="1590675"/>
            <a:ext cx="7914409" cy="21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32370" y="248473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2.24</a:t>
            </a:r>
            <a:endParaRPr lang="en-US" sz="1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03457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9412" y="2133600"/>
            <a:ext cx="7966389"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a:t>
            </a:r>
            <a:r>
              <a:rPr lang="vi-VN" sz="2000" b="1" smtClean="0">
                <a:latin typeface="Arial" pitchFamily="34" charset="0"/>
                <a:cs typeface="Arial" pitchFamily="34" charset="0"/>
              </a:rPr>
              <a:t>a </a:t>
            </a:r>
            <a:r>
              <a:rPr lang="en-US" sz="2000" b="1" smtClean="0">
                <a:latin typeface="Arial" pitchFamily="34" charset="0"/>
                <a:cs typeface="Arial" pitchFamily="34" charset="0"/>
              </a:rPr>
              <a:t>có </a:t>
            </a:r>
            <a:r>
              <a:rPr lang="vi-VN" sz="2000" b="1" smtClean="0">
                <a:latin typeface="Arial" pitchFamily="34" charset="0"/>
                <a:cs typeface="Arial" pitchFamily="34" charset="0"/>
              </a:rPr>
              <a:t>đồ </a:t>
            </a:r>
            <a:r>
              <a:rPr lang="vi-VN" sz="2000" b="1">
                <a:latin typeface="Arial" pitchFamily="34" charset="0"/>
                <a:cs typeface="Arial" pitchFamily="34" charset="0"/>
              </a:rPr>
              <a:t>thị G có 6 đỉnh (tương ứng 6 vùng đất) và có 15 cạnh (tương ứng 15 cây cầu) như </a:t>
            </a:r>
            <a:r>
              <a:rPr lang="vi-VN" sz="2000" b="1">
                <a:latin typeface="Arial" pitchFamily="34" charset="0"/>
                <a:cs typeface="Arial" pitchFamily="34" charset="0"/>
              </a:rPr>
              <a:t>hình </a:t>
            </a:r>
            <a:r>
              <a:rPr lang="vi-VN" sz="2000" b="1" smtClean="0">
                <a:latin typeface="Arial" pitchFamily="34" charset="0"/>
                <a:cs typeface="Arial" pitchFamily="34" charset="0"/>
              </a:rPr>
              <a:t>vẽ.</a:t>
            </a:r>
            <a:endParaRPr lang="en-US" sz="2000"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Có thể nào đi dạo chơi qua các cây cầu trong Hình 2.25, mỗi cây cầu vừa đúng một </a:t>
            </a:r>
            <a:r>
              <a:rPr lang="vi-VN" sz="2600" b="1">
                <a:latin typeface="Arial" pitchFamily="34" charset="0"/>
                <a:cs typeface="Arial" pitchFamily="34" charset="0"/>
              </a:rPr>
              <a:t>lần</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78" y="1676400"/>
            <a:ext cx="2546033" cy="259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79412" y="4900158"/>
            <a:ext cx="5719145"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có thể đi dạo chơi qua các cây cầu trong Hình 2.25, mỗi cây cầu vừa đúng một lần.</a:t>
            </a:r>
            <a:endParaRPr lang="en-US" sz="2000" b="1">
              <a:solidFill>
                <a:schemeClr val="accent2">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598" y="4055477"/>
            <a:ext cx="4693227" cy="260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627745" y="3886200"/>
            <a:ext cx="1257897" cy="338554"/>
          </a:xfrm>
          <a:prstGeom prst="rect">
            <a:avLst/>
          </a:prstGeom>
          <a:solidFill>
            <a:schemeClr val="bg1"/>
          </a:solid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2.25</a:t>
            </a:r>
            <a:endParaRPr lang="en-US" sz="1600" b="1">
              <a:solidFill>
                <a:srgbClr val="FF0000"/>
              </a:solidFill>
              <a:latin typeface="Arial" pitchFamily="34" charset="0"/>
              <a:cs typeface="Arial" pitchFamily="34" charset="0"/>
            </a:endParaRPr>
          </a:p>
        </p:txBody>
      </p:sp>
      <p:sp>
        <p:nvSpPr>
          <p:cNvPr id="16" name="TextBox 15"/>
          <p:cNvSpPr txBox="1"/>
          <p:nvPr/>
        </p:nvSpPr>
        <p:spPr>
          <a:xfrm>
            <a:off x="379412" y="2901326"/>
            <a:ext cx="7966389" cy="196974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Ta thấy đồ thị G liên thông và đỉnh A có bậc 4</a:t>
            </a:r>
            <a:r>
              <a:rPr lang="vi-VN" sz="2000" b="1">
                <a:latin typeface="Arial" pitchFamily="34" charset="0"/>
                <a:cs typeface="Arial" pitchFamily="34" charset="0"/>
              </a:rPr>
              <a:t>, </a:t>
            </a:r>
            <a:r>
              <a:rPr lang="en-US" sz="2000" b="1" smtClean="0">
                <a:latin typeface="Arial" pitchFamily="34" charset="0"/>
                <a:cs typeface="Arial" pitchFamily="34" charset="0"/>
              </a:rPr>
              <a:t>Đ</a:t>
            </a:r>
            <a:r>
              <a:rPr lang="vi-VN" sz="2000" b="1" smtClean="0">
                <a:latin typeface="Arial" pitchFamily="34" charset="0"/>
                <a:cs typeface="Arial" pitchFamily="34" charset="0"/>
              </a:rPr>
              <a:t>ỉnh </a:t>
            </a:r>
            <a:r>
              <a:rPr lang="vi-VN" sz="2000" b="1">
                <a:latin typeface="Arial" pitchFamily="34" charset="0"/>
                <a:cs typeface="Arial" pitchFamily="34" charset="0"/>
              </a:rPr>
              <a:t>B có </a:t>
            </a:r>
            <a:r>
              <a:rPr lang="vi-VN" sz="2000" b="1">
                <a:latin typeface="Arial" pitchFamily="34" charset="0"/>
                <a:cs typeface="Arial" pitchFamily="34" charset="0"/>
              </a:rPr>
              <a:t>bậc </a:t>
            </a:r>
            <a:r>
              <a:rPr lang="vi-VN" sz="2000" b="1" smtClean="0">
                <a:latin typeface="Arial" pitchFamily="34" charset="0"/>
                <a:cs typeface="Arial" pitchFamily="34" charset="0"/>
              </a:rPr>
              <a:t>3</a:t>
            </a:r>
            <a:r>
              <a:rPr lang="en-US" sz="2000" b="1" smtClean="0">
                <a:latin typeface="Arial" pitchFamily="34" charset="0"/>
                <a:cs typeface="Arial" pitchFamily="34" charset="0"/>
              </a:rPr>
              <a:t> - </a:t>
            </a:r>
            <a:r>
              <a:rPr lang="vi-VN" sz="2000" b="1" smtClean="0">
                <a:latin typeface="Arial" pitchFamily="34" charset="0"/>
                <a:cs typeface="Arial" pitchFamily="34" charset="0"/>
              </a:rPr>
              <a:t> </a:t>
            </a:r>
            <a:r>
              <a:rPr lang="vi-VN" sz="2000" b="1">
                <a:latin typeface="Arial" pitchFamily="34" charset="0"/>
                <a:cs typeface="Arial" pitchFamily="34" charset="0"/>
              </a:rPr>
              <a:t>đỉnh C có </a:t>
            </a:r>
            <a:r>
              <a:rPr lang="vi-VN" sz="2000" b="1">
                <a:latin typeface="Arial" pitchFamily="34" charset="0"/>
                <a:cs typeface="Arial" pitchFamily="34" charset="0"/>
              </a:rPr>
              <a:t>bậc </a:t>
            </a:r>
            <a:r>
              <a:rPr lang="vi-VN" sz="2000" b="1" smtClean="0">
                <a:latin typeface="Arial" pitchFamily="34" charset="0"/>
                <a:cs typeface="Arial" pitchFamily="34" charset="0"/>
              </a:rPr>
              <a:t>5</a:t>
            </a:r>
            <a:r>
              <a:rPr lang="en-US" sz="2000" b="1" smtClean="0">
                <a:latin typeface="Arial" pitchFamily="34" charset="0"/>
                <a:cs typeface="Arial" pitchFamily="34" charset="0"/>
              </a:rPr>
              <a:t> - </a:t>
            </a:r>
            <a:r>
              <a:rPr lang="vi-VN" sz="2000" b="1" smtClean="0">
                <a:latin typeface="Arial" pitchFamily="34" charset="0"/>
                <a:cs typeface="Arial" pitchFamily="34" charset="0"/>
              </a:rPr>
              <a:t> </a:t>
            </a:r>
            <a:r>
              <a:rPr lang="vi-VN" sz="2000" b="1">
                <a:latin typeface="Arial" pitchFamily="34" charset="0"/>
                <a:cs typeface="Arial" pitchFamily="34" charset="0"/>
              </a:rPr>
              <a:t>đỉnh D có </a:t>
            </a:r>
            <a:r>
              <a:rPr lang="vi-VN" sz="2000" b="1">
                <a:latin typeface="Arial" pitchFamily="34" charset="0"/>
                <a:cs typeface="Arial" pitchFamily="34" charset="0"/>
              </a:rPr>
              <a:t>bậc </a:t>
            </a:r>
            <a:r>
              <a:rPr lang="vi-VN" sz="2000" b="1" smtClean="0">
                <a:latin typeface="Arial" pitchFamily="34" charset="0"/>
                <a:cs typeface="Arial" pitchFamily="34" charset="0"/>
              </a:rPr>
              <a:t>8</a:t>
            </a:r>
            <a:r>
              <a:rPr lang="en-US" sz="2000" b="1" smtClean="0">
                <a:latin typeface="Arial" pitchFamily="34" charset="0"/>
                <a:cs typeface="Arial" pitchFamily="34" charset="0"/>
              </a:rPr>
              <a:t>- </a:t>
            </a:r>
            <a:r>
              <a:rPr lang="vi-VN" sz="2000" b="1" smtClean="0">
                <a:latin typeface="Arial" pitchFamily="34" charset="0"/>
                <a:cs typeface="Arial" pitchFamily="34" charset="0"/>
              </a:rPr>
              <a:t> </a:t>
            </a:r>
            <a:r>
              <a:rPr lang="vi-VN" sz="2000" b="1">
                <a:latin typeface="Arial" pitchFamily="34" charset="0"/>
                <a:cs typeface="Arial" pitchFamily="34" charset="0"/>
              </a:rPr>
              <a:t>đỉnh E có bậc 4, đỉnh F có bậc 6 hay mọi đỉnh của G đều có bậc chẵn, chỉ trừ B và C có bậc lẻ, do đó theo Định lí 2, ta suy ra đồ thị G có một đường đi Euler từ A đến B. Chẳng hạn, một đường đi Euler của đồ thị G là </a:t>
            </a:r>
            <a:r>
              <a:rPr lang="vi-VN" sz="2000" b="1">
                <a:solidFill>
                  <a:schemeClr val="accent2">
                    <a:lumMod val="75000"/>
                  </a:schemeClr>
                </a:solidFill>
                <a:latin typeface="Arial" pitchFamily="34" charset="0"/>
                <a:cs typeface="Arial" pitchFamily="34" charset="0"/>
              </a:rPr>
              <a:t>BAFCDADFDEFECDBC.</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91010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wipe(left)">
                                      <p:cBhvr>
                                        <p:cTn id="15" dur="500"/>
                                        <p:tgtEl>
                                          <p:spTgt spid="399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209800"/>
            <a:ext cx="7966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thêm tên các đỉnh vào đồ thị như hình vẽ trên.</a:t>
            </a:r>
            <a:endParaRPr lang="en-US"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đồ thị G như Hình 2.26</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một chu trình Hamilton xuất phát từ đỉnh S của </a:t>
            </a:r>
            <a:r>
              <a:rPr lang="vi-VN" sz="2600" b="1">
                <a:latin typeface="Arial" pitchFamily="34" charset="0"/>
                <a:cs typeface="Arial" pitchFamily="34" charset="0"/>
              </a:rPr>
              <a:t>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4477" y="457200"/>
            <a:ext cx="11978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802001" y="2784146"/>
            <a:ext cx="7696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thể thấy một chu trình Hamilton xuất phát từ đỉnh S của đồ thị G là </a:t>
            </a:r>
            <a:r>
              <a:rPr lang="vi-VN" b="1">
                <a:solidFill>
                  <a:schemeClr val="accent2">
                    <a:lumMod val="75000"/>
                  </a:schemeClr>
                </a:solidFill>
                <a:latin typeface="Arial" pitchFamily="34" charset="0"/>
                <a:cs typeface="Arial" pitchFamily="34" charset="0"/>
              </a:rPr>
              <a:t>SABCREDFGS</a:t>
            </a:r>
            <a:r>
              <a:rPr lang="vi-VN" b="1">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1952625"/>
            <a:ext cx="33528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55174" y="3830932"/>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2.26</a:t>
            </a:r>
            <a:endParaRPr lang="en-US" sz="1600" b="1">
              <a:solidFill>
                <a:srgbClr val="FF0000"/>
              </a:solidFill>
              <a:latin typeface="Arial" pitchFamily="34" charset="0"/>
              <a:cs typeface="Arial" pitchFamily="34" charset="0"/>
            </a:endParaRPr>
          </a:p>
        </p:txBody>
      </p:sp>
      <p:pic>
        <p:nvPicPr>
          <p:cNvPr id="409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1649707"/>
            <a:ext cx="33528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758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63"/>
                                        </p:tgtEl>
                                        <p:attrNameLst>
                                          <p:attrName>style.visibility</p:attrName>
                                        </p:attrNameLst>
                                      </p:cBhvr>
                                      <p:to>
                                        <p:strVal val="visible"/>
                                      </p:to>
                                    </p:set>
                                    <p:animEffect transition="in" filter="wipe(left)">
                                      <p:cBhvr>
                                        <p:cTn id="15" dur="500"/>
                                        <p:tgtEl>
                                          <p:spTgt spid="4096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1752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5377" y="2127874"/>
            <a:ext cx="7966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Đặt thêm tên các đỉnh vào đồ thị như hình vẽ trên.</a:t>
            </a:r>
            <a:endParaRPr lang="en-US" b="1">
              <a:latin typeface="Arial" pitchFamily="34" charset="0"/>
              <a:cs typeface="Arial" pitchFamily="34" charset="0"/>
            </a:endParaRPr>
          </a:p>
        </p:txBody>
      </p:sp>
      <p:sp>
        <p:nvSpPr>
          <p:cNvPr id="8" name="Rounded Rectangle 7"/>
          <p:cNvSpPr/>
          <p:nvPr/>
        </p:nvSpPr>
        <p:spPr>
          <a:xfrm>
            <a:off x="2123930" y="190501"/>
            <a:ext cx="9837881" cy="14096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3720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đồ thị G như Hình 27</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Tìm </a:t>
            </a:r>
            <a:r>
              <a:rPr lang="vi-VN" sz="2600" b="1">
                <a:latin typeface="Arial" pitchFamily="34" charset="0"/>
                <a:cs typeface="Arial" pitchFamily="34" charset="0"/>
              </a:rPr>
              <a:t>một đường đi Hamilton từ S đến R.</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6192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15566" y="54060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6" name="TextBox 15"/>
          <p:cNvSpPr txBox="1"/>
          <p:nvPr/>
        </p:nvSpPr>
        <p:spPr>
          <a:xfrm>
            <a:off x="415566" y="2702220"/>
            <a:ext cx="7696200"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thể thấy một đường đi Hamilton từ đỉnh S đến đỉnh R của đồ thị G là </a:t>
            </a:r>
            <a:r>
              <a:rPr lang="vi-VN" b="1">
                <a:solidFill>
                  <a:schemeClr val="accent2">
                    <a:lumMod val="75000"/>
                  </a:schemeClr>
                </a:solidFill>
                <a:latin typeface="Arial" pitchFamily="34" charset="0"/>
                <a:cs typeface="Arial" pitchFamily="34" charset="0"/>
              </a:rPr>
              <a:t>SABCDEGR</a:t>
            </a:r>
            <a:r>
              <a:rPr lang="vi-VN" b="1">
                <a:latin typeface="Arial" pitchFamily="34" charset="0"/>
                <a:cs typeface="Arial" pitchFamily="34" charset="0"/>
              </a:rPr>
              <a:t>.</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9599612" y="39286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2.27</a:t>
            </a:r>
            <a:endParaRPr lang="en-US" sz="1600" b="1">
              <a:solidFill>
                <a:srgbClr val="FF0000"/>
              </a:solidFill>
              <a:latin typeface="Arial" pitchFamily="34" charset="0"/>
              <a:cs typeface="Arial" pitchFamily="34" charset="0"/>
            </a:endParaRPr>
          </a:p>
        </p:txBody>
      </p:sp>
      <p:pic>
        <p:nvPicPr>
          <p:cNvPr id="419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1" y="2085308"/>
            <a:ext cx="3714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7061" y="1775996"/>
            <a:ext cx="37147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43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wipe(left)">
                                      <p:cBhvr>
                                        <p:cTn id="15" dur="500"/>
                                        <p:tgtEl>
                                          <p:spTgt spid="419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283"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812" y="2819400"/>
            <a:ext cx="8423589"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Cho đơn đồ thị G có 5 đỉnh như hình vẽ sau</a:t>
            </a:r>
            <a:endParaRPr lang="en-US" sz="2200" b="1">
              <a:latin typeface="Arial" pitchFamily="34" charset="0"/>
              <a:cs typeface="Arial" pitchFamily="34" charset="0"/>
            </a:endParaRPr>
          </a:p>
        </p:txBody>
      </p:sp>
      <p:sp>
        <p:nvSpPr>
          <p:cNvPr id="8" name="Rounded Rectangle 7"/>
          <p:cNvSpPr/>
          <p:nvPr/>
        </p:nvSpPr>
        <p:spPr>
          <a:xfrm>
            <a:off x="2123930" y="133351"/>
            <a:ext cx="9837881" cy="209434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171450"/>
                <a:ext cx="9448801" cy="2056246"/>
              </a:xfrm>
              <a:prstGeom prst="rect">
                <a:avLst/>
              </a:prstGeom>
              <a:noFill/>
            </p:spPr>
            <p:txBody>
              <a:bodyPr wrap="square" lIns="121899" tIns="60949" rIns="121899" bIns="60949" rtlCol="0">
                <a:spAutoFit/>
              </a:bodyPr>
              <a:lstStyle/>
              <a:p>
                <a:r>
                  <a:rPr lang="vi-VN" sz="2600" b="1" smtClean="0">
                    <a:latin typeface="Arial" pitchFamily="34" charset="0"/>
                    <a:cs typeface="Arial" pitchFamily="34" charset="0"/>
                  </a:rPr>
                  <a:t>Hãy chỉ ra một ví dụ chứng tỏ rằng điều kiện bậc của mỗi đỉnh của đồ thị G không </a:t>
                </a:r>
                <a:r>
                  <a:rPr lang="vi-VN" sz="2600" b="1">
                    <a:latin typeface="Arial" pitchFamily="34" charset="0"/>
                    <a:cs typeface="Arial" pitchFamily="34" charset="0"/>
                  </a:rPr>
                  <a:t>nhỏ </a:t>
                </a:r>
                <a:r>
                  <a:rPr lang="vi-VN" sz="2600" b="1" smtClean="0">
                    <a:latin typeface="Arial" pitchFamily="34" charset="0"/>
                    <a:cs typeface="Arial" pitchFamily="34" charset="0"/>
                  </a:rPr>
                  <a:t>hơn</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 </a:t>
                </a:r>
                <a:r>
                  <a:rPr lang="vi-VN" sz="2600" b="1">
                    <a:latin typeface="Arial" pitchFamily="34" charset="0"/>
                    <a:cs typeface="Arial" pitchFamily="34" charset="0"/>
                  </a:rPr>
                  <a:t>trong Định lí Dirac, không thể thay bằng điều kiện “bậc của mỗi đỉnh không </a:t>
                </a:r>
                <a:r>
                  <a:rPr lang="vi-VN" sz="2600" b="1">
                    <a:latin typeface="Arial" pitchFamily="34" charset="0"/>
                    <a:cs typeface="Arial" pitchFamily="34" charset="0"/>
                  </a:rPr>
                  <a:t>nhỏ </a:t>
                </a:r>
                <a:r>
                  <a:rPr lang="vi-VN" sz="2600" b="1" smtClean="0">
                    <a:latin typeface="Arial" pitchFamily="34" charset="0"/>
                    <a:cs typeface="Arial" pitchFamily="34" charset="0"/>
                  </a:rPr>
                  <a:t>hơn</a:t>
                </a:r>
                <a:r>
                  <a:rPr lang="en-US" sz="2600" b="1" smtClean="0">
                    <a:latin typeface="Arial" pitchFamily="34" charset="0"/>
                    <a:cs typeface="Arial" pitchFamily="34" charset="0"/>
                  </a:rPr>
                  <a:t>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𝒏</m:t>
                        </m:r>
                        <m:r>
                          <a:rPr lang="en-US" sz="2600" b="1" i="1" smtClean="0">
                            <a:latin typeface="Cambria Math"/>
                            <a:cs typeface="Arial" pitchFamily="34" charset="0"/>
                          </a:rPr>
                          <m:t>−</m:t>
                        </m:r>
                        <m:r>
                          <a:rPr lang="en-US" sz="2600" b="1" i="1" smtClean="0">
                            <a:latin typeface="Cambria Math"/>
                            <a:cs typeface="Arial" pitchFamily="34" charset="0"/>
                          </a:rPr>
                          <m:t>𝟏</m:t>
                        </m:r>
                      </m:num>
                      <m:den>
                        <m:r>
                          <a:rPr lang="en-US" sz="2600" b="1" i="1" smtClean="0">
                            <a:latin typeface="Cambria Math"/>
                            <a:cs typeface="Arial" pitchFamily="34" charset="0"/>
                          </a:rPr>
                          <m:t>𝟐</m:t>
                        </m:r>
                      </m:den>
                    </m:f>
                  </m:oMath>
                </a14:m>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171450"/>
                <a:ext cx="9448801" cy="2056246"/>
              </a:xfrm>
              <a:prstGeom prst="rect">
                <a:avLst/>
              </a:prstGeom>
              <a:blipFill rotWithShape="1">
                <a:blip r:embed="rId4"/>
                <a:stretch>
                  <a:fillRect l="-839" t="-1780" b="-29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047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834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760412" y="3299415"/>
                <a:ext cx="7696200" cy="2235013"/>
              </a:xfrm>
              <a:prstGeom prst="rect">
                <a:avLst/>
              </a:prstGeom>
              <a:noFill/>
            </p:spPr>
            <p:txBody>
              <a:bodyPr wrap="square" lIns="121899" tIns="60949" rIns="121899" bIns="60949" rtlCol="0">
                <a:spAutoFit/>
              </a:bodyPr>
              <a:lstStyle/>
              <a:p>
                <a:r>
                  <a:rPr lang="vi-VN" sz="2200" b="1" smtClean="0">
                    <a:solidFill>
                      <a:schemeClr val="tx1"/>
                    </a:solidFill>
                    <a:latin typeface="Arial" pitchFamily="34" charset="0"/>
                    <a:cs typeface="Arial" pitchFamily="34" charset="0"/>
                  </a:rPr>
                  <a:t>Mỗi đỉnh của đồ thị này đều có bậc là 2 hoặc 3, đều không nhỏ </a:t>
                </a:r>
                <a:r>
                  <a:rPr lang="vi-VN" sz="2200" b="1">
                    <a:solidFill>
                      <a:schemeClr val="tx1"/>
                    </a:solidFill>
                    <a:latin typeface="Arial" pitchFamily="34" charset="0"/>
                    <a:cs typeface="Arial" pitchFamily="34" charset="0"/>
                  </a:rPr>
                  <a:t>hơn </a:t>
                </a:r>
                <a14:m>
                  <m:oMath xmlns:m="http://schemas.openxmlformats.org/officeDocument/2006/math">
                    <m:f>
                      <m:fPr>
                        <m:ctrlPr>
                          <a:rPr lang="vi-VN"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𝟓</m:t>
                        </m:r>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𝟏</m:t>
                        </m:r>
                      </m:num>
                      <m:den>
                        <m:r>
                          <a:rPr lang="en-US" sz="2200" b="1" i="1" smtClean="0">
                            <a:solidFill>
                              <a:schemeClr val="tx1"/>
                            </a:solidFill>
                            <a:latin typeface="Cambria Math"/>
                            <a:cs typeface="Arial" pitchFamily="34" charset="0"/>
                          </a:rPr>
                          <m:t>𝟐</m:t>
                        </m:r>
                      </m:den>
                    </m:f>
                    <m:r>
                      <a:rPr lang="en-US" sz="2200" b="1" i="1" smtClean="0">
                        <a:solidFill>
                          <a:schemeClr val="tx1"/>
                        </a:solidFill>
                        <a:latin typeface="Cambria Math"/>
                        <a:cs typeface="Arial" pitchFamily="34" charset="0"/>
                      </a:rPr>
                      <m:t>=</m:t>
                    </m:r>
                    <m:r>
                      <a:rPr lang="en-US" sz="2200" b="1" i="1" smtClean="0">
                        <a:solidFill>
                          <a:schemeClr val="tx1"/>
                        </a:solidFill>
                        <a:latin typeface="Cambria Math"/>
                        <a:cs typeface="Arial" pitchFamily="34" charset="0"/>
                      </a:rPr>
                      <m:t>𝟐</m:t>
                    </m:r>
                    <m:r>
                      <a:rPr lang="en-US" sz="2200" b="1" i="1" smtClean="0">
                        <a:solidFill>
                          <a:schemeClr val="tx1"/>
                        </a:solidFill>
                        <a:latin typeface="Cambria Math"/>
                        <a:cs typeface="Arial" pitchFamily="34" charset="0"/>
                      </a:rPr>
                      <m:t>,</m:t>
                    </m:r>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thỏa mãn điều kiện của định lí Dirac nếu thay điều kiện “bậc của mỗi đỉnh của đồ thị G không </a:t>
                </a:r>
                <a:r>
                  <a:rPr lang="vi-VN" sz="2200" b="1">
                    <a:solidFill>
                      <a:schemeClr val="tx1"/>
                    </a:solidFill>
                    <a:latin typeface="Arial" pitchFamily="34" charset="0"/>
                    <a:cs typeface="Arial" pitchFamily="34" charset="0"/>
                  </a:rPr>
                  <a:t>nhỏ </a:t>
                </a:r>
                <a:r>
                  <a:rPr lang="vi-VN" sz="2200" b="1" smtClean="0">
                    <a:solidFill>
                      <a:schemeClr val="tx1"/>
                    </a:solidFill>
                    <a:latin typeface="Arial" pitchFamily="34" charset="0"/>
                    <a:cs typeface="Arial" pitchFamily="34" charset="0"/>
                  </a:rPr>
                  <a:t>hơn</a:t>
                </a:r>
                <a:r>
                  <a:rPr lang="en-US" sz="2200" b="1" smtClean="0">
                    <a:solidFill>
                      <a:schemeClr val="tx1"/>
                    </a:solidFill>
                    <a:latin typeface="Arial" pitchFamily="34" charset="0"/>
                    <a:cs typeface="Arial" pitchFamily="34" charset="0"/>
                  </a:rPr>
                  <a:t> </a:t>
                </a:r>
                <a14:m>
                  <m:oMath xmlns:m="http://schemas.openxmlformats.org/officeDocument/2006/math">
                    <m:f>
                      <m:fPr>
                        <m:ctrlPr>
                          <a:rPr lang="en-US" sz="2200" b="1" i="1" smtClean="0">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𝒏</m:t>
                        </m:r>
                      </m:num>
                      <m:den>
                        <m:r>
                          <a:rPr lang="en-US" sz="2200" b="1" i="1" smtClean="0">
                            <a:solidFill>
                              <a:schemeClr val="tx1"/>
                            </a:solidFill>
                            <a:latin typeface="Cambria Math"/>
                            <a:cs typeface="Arial" pitchFamily="34" charset="0"/>
                          </a:rPr>
                          <m:t>𝟐</m:t>
                        </m:r>
                      </m:den>
                    </m:f>
                  </m:oMath>
                </a14:m>
                <a:r>
                  <a:rPr lang="en-US" sz="2200" b="1" smtClean="0">
                    <a:solidFill>
                      <a:schemeClr val="tx1"/>
                    </a:solidFill>
                    <a:latin typeface="Arial" pitchFamily="34" charset="0"/>
                    <a:cs typeface="Arial" pitchFamily="34" charset="0"/>
                  </a:rPr>
                  <a:t>” </a:t>
                </a:r>
                <a:r>
                  <a:rPr lang="vi-VN" sz="2200" b="1">
                    <a:solidFill>
                      <a:schemeClr val="tx1"/>
                    </a:solidFill>
                    <a:latin typeface="Arial" pitchFamily="34" charset="0"/>
                    <a:cs typeface="Arial" pitchFamily="34" charset="0"/>
                  </a:rPr>
                  <a:t>bằng điều kiện “bậc của mỗi đỉnh không </a:t>
                </a:r>
                <a:r>
                  <a:rPr lang="vi-VN" sz="2200" b="1">
                    <a:solidFill>
                      <a:schemeClr val="tx1"/>
                    </a:solidFill>
                    <a:latin typeface="Arial" pitchFamily="34" charset="0"/>
                    <a:cs typeface="Arial" pitchFamily="34" charset="0"/>
                  </a:rPr>
                  <a:t>nhỏ </a:t>
                </a:r>
                <a:r>
                  <a:rPr lang="vi-VN" sz="2200" b="1" smtClean="0">
                    <a:solidFill>
                      <a:schemeClr val="tx1"/>
                    </a:solidFill>
                    <a:latin typeface="Arial" pitchFamily="34" charset="0"/>
                    <a:cs typeface="Arial" pitchFamily="34" charset="0"/>
                  </a:rPr>
                  <a:t>hơn</a:t>
                </a:r>
                <a:r>
                  <a:rPr lang="en-US" sz="2200" b="1" smtClean="0">
                    <a:solidFill>
                      <a:schemeClr val="tx1"/>
                    </a:solidFill>
                    <a:latin typeface="Arial" pitchFamily="34" charset="0"/>
                    <a:cs typeface="Arial" pitchFamily="34" charset="0"/>
                  </a:rPr>
                  <a:t> </a:t>
                </a:r>
                <a14:m>
                  <m:oMath xmlns:m="http://schemas.openxmlformats.org/officeDocument/2006/math">
                    <m:f>
                      <m:fPr>
                        <m:ctrlPr>
                          <a:rPr lang="vi-VN" sz="2200" b="1" i="1">
                            <a:solidFill>
                              <a:schemeClr val="tx1"/>
                            </a:solidFill>
                            <a:latin typeface="Cambria Math"/>
                            <a:cs typeface="Arial" pitchFamily="34" charset="0"/>
                          </a:rPr>
                        </m:ctrlPr>
                      </m:fPr>
                      <m:num>
                        <m:r>
                          <a:rPr lang="en-US" sz="2200" b="1" i="1" smtClean="0">
                            <a:solidFill>
                              <a:schemeClr val="tx1"/>
                            </a:solidFill>
                            <a:latin typeface="Cambria Math"/>
                            <a:cs typeface="Arial" pitchFamily="34" charset="0"/>
                          </a:rPr>
                          <m:t>𝒏</m:t>
                        </m:r>
                        <m:r>
                          <a:rPr lang="en-US" sz="2200" b="1" i="1">
                            <a:solidFill>
                              <a:schemeClr val="tx1"/>
                            </a:solidFill>
                            <a:latin typeface="Cambria Math"/>
                            <a:cs typeface="Arial" pitchFamily="34" charset="0"/>
                          </a:rPr>
                          <m:t>−</m:t>
                        </m:r>
                        <m:r>
                          <a:rPr lang="en-US" sz="2200" b="1" i="1">
                            <a:solidFill>
                              <a:schemeClr val="tx1"/>
                            </a:solidFill>
                            <a:latin typeface="Cambria Math"/>
                            <a:cs typeface="Arial" pitchFamily="34" charset="0"/>
                          </a:rPr>
                          <m:t>𝟏</m:t>
                        </m:r>
                      </m:num>
                      <m:den>
                        <m:r>
                          <a:rPr lang="en-US" sz="2200" b="1" i="1">
                            <a:solidFill>
                              <a:schemeClr val="tx1"/>
                            </a:solidFill>
                            <a:latin typeface="Cambria Math"/>
                            <a:cs typeface="Arial" pitchFamily="34" charset="0"/>
                          </a:rPr>
                          <m:t>𝟐</m:t>
                        </m:r>
                      </m:den>
                    </m:f>
                  </m:oMath>
                </a14:m>
                <a:r>
                  <a:rPr lang="en-US" sz="2200" b="1" smtClean="0">
                    <a:solidFill>
                      <a:schemeClr val="tx1"/>
                    </a:solidFill>
                    <a:latin typeface="Arial" pitchFamily="34" charset="0"/>
                    <a:cs typeface="Arial" pitchFamily="34" charset="0"/>
                  </a:rPr>
                  <a:t>”</a:t>
                </a:r>
                <a:endParaRPr lang="en-US" sz="2200" b="1">
                  <a:solidFill>
                    <a:schemeClr val="tx1"/>
                  </a:solidFill>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760412" y="3299415"/>
                <a:ext cx="7696200" cy="2235013"/>
              </a:xfrm>
              <a:prstGeom prst="rect">
                <a:avLst/>
              </a:prstGeom>
              <a:blipFill rotWithShape="1">
                <a:blip r:embed="rId6"/>
                <a:stretch>
                  <a:fillRect l="-634" t="-545" r="-1268" b="-272"/>
                </a:stretch>
              </a:blipFill>
            </p:spPr>
            <p:txBody>
              <a:bodyPr/>
              <a:lstStyle/>
              <a:p>
                <a:r>
                  <a:rPr lang="en-US">
                    <a:noFill/>
                  </a:rPr>
                  <a:t> </a:t>
                </a:r>
              </a:p>
            </p:txBody>
          </p:sp>
        </mc:Fallback>
      </mc:AlternateContent>
      <p:sp>
        <p:nvSpPr>
          <p:cNvPr id="15" name="TextBox 14"/>
          <p:cNvSpPr txBox="1"/>
          <p:nvPr/>
        </p:nvSpPr>
        <p:spPr>
          <a:xfrm>
            <a:off x="760412" y="5534428"/>
            <a:ext cx="10884863"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Định lí Dirac là một điều kiện đủ cho sự tồn tại chu trình Hamilton, nhưng đồ thị trên lại không có chu trình Hamilton. Do vậy, </a:t>
            </a:r>
            <a:r>
              <a:rPr lang="vi-VN" sz="2200" b="1">
                <a:latin typeface="Arial" pitchFamily="34" charset="0"/>
                <a:cs typeface="Arial" pitchFamily="34" charset="0"/>
              </a:rPr>
              <a:t>đây </a:t>
            </a:r>
            <a:r>
              <a:rPr lang="en-US" sz="2200" b="1" smtClean="0">
                <a:latin typeface="Arial" pitchFamily="34" charset="0"/>
                <a:cs typeface="Arial" pitchFamily="34" charset="0"/>
              </a:rPr>
              <a:t>là</a:t>
            </a:r>
            <a:r>
              <a:rPr lang="vi-VN" sz="2200" b="1" smtClean="0">
                <a:latin typeface="Arial" pitchFamily="34" charset="0"/>
                <a:cs typeface="Arial" pitchFamily="34" charset="0"/>
              </a:rPr>
              <a:t> </a:t>
            </a:r>
            <a:r>
              <a:rPr lang="vi-VN" sz="2200" b="1">
                <a:latin typeface="Arial" pitchFamily="34" charset="0"/>
                <a:cs typeface="Arial" pitchFamily="34" charset="0"/>
              </a:rPr>
              <a:t>ví </a:t>
            </a:r>
            <a:r>
              <a:rPr lang="vi-VN" sz="2200" b="1">
                <a:latin typeface="Arial" pitchFamily="34" charset="0"/>
                <a:cs typeface="Arial" pitchFamily="34" charset="0"/>
              </a:rPr>
              <a:t>dụ </a:t>
            </a:r>
            <a:r>
              <a:rPr lang="vi-VN" sz="2200" b="1" smtClean="0">
                <a:latin typeface="Arial" pitchFamily="34" charset="0"/>
                <a:cs typeface="Arial" pitchFamily="34" charset="0"/>
              </a:rPr>
              <a:t>cần</a:t>
            </a:r>
            <a:r>
              <a:rPr lang="en-US" sz="2200" b="1" smtClean="0">
                <a:latin typeface="Arial" pitchFamily="34" charset="0"/>
                <a:cs typeface="Arial" pitchFamily="34" charset="0"/>
              </a:rPr>
              <a:t> tìm.</a:t>
            </a:r>
            <a:endParaRPr lang="en-US" sz="2200" b="1">
              <a:solidFill>
                <a:schemeClr val="tx1"/>
              </a:solidFill>
              <a:latin typeface="Arial" pitchFamily="34" charset="0"/>
              <a:cs typeface="Arial" pitchFamily="34" charset="0"/>
            </a:endParaRPr>
          </a:p>
        </p:txBody>
      </p:sp>
      <p:pic>
        <p:nvPicPr>
          <p:cNvPr id="430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3178" r="54192" b="14914"/>
          <a:stretch/>
        </p:blipFill>
        <p:spPr bwMode="auto">
          <a:xfrm>
            <a:off x="9066212" y="2381250"/>
            <a:ext cx="2095605" cy="213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642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wipe(left)">
                                      <p:cBhvr>
                                        <p:cTn id="15" dur="500"/>
                                        <p:tgtEl>
                                          <p:spTgt spid="430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283"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123930" y="133351"/>
            <a:ext cx="9837881" cy="2094345"/>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1" y="171450"/>
                <a:ext cx="9448801" cy="1939227"/>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a:t>
                </a:r>
                <a:r>
                  <a:rPr lang="vi-VN" b="1" smtClean="0">
                    <a:latin typeface="Arial" pitchFamily="34" charset="0"/>
                    <a:cs typeface="Arial" pitchFamily="34" charset="0"/>
                  </a:rPr>
                  <a:t>Giả </a:t>
                </a:r>
                <a:r>
                  <a:rPr lang="vi-VN" b="1" smtClean="0">
                    <a:latin typeface="Arial" pitchFamily="34" charset="0"/>
                    <a:cs typeface="Arial" pitchFamily="34" charset="0"/>
                  </a:rPr>
                  <a:t>sử G là một đồ thị với n đỉnh </a:t>
                </a:r>
                <a:r>
                  <a:rPr lang="vi-VN" b="1">
                    <a:latin typeface="Arial" pitchFamily="34" charset="0"/>
                    <a:cs typeface="Arial" pitchFamily="34" charset="0"/>
                  </a:rPr>
                  <a:t>và </a:t>
                </a:r>
                <a14:m>
                  <m:oMath xmlns:m="http://schemas.openxmlformats.org/officeDocument/2006/math">
                    <m:f>
                      <m:fPr>
                        <m:ctrlPr>
                          <a:rPr lang="vi-VN" b="1" i="1" smtClean="0">
                            <a:latin typeface="Cambria Math"/>
                            <a:cs typeface="Arial" pitchFamily="34" charset="0"/>
                          </a:rPr>
                        </m:ctrlPr>
                      </m:fPr>
                      <m:num>
                        <m:r>
                          <a:rPr lang="en-US" b="1" i="1" smtClean="0">
                            <a:latin typeface="Cambria Math"/>
                            <a:cs typeface="Arial" pitchFamily="34" charset="0"/>
                          </a:rPr>
                          <m:t>(</m:t>
                        </m:r>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𝒏</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num>
                      <m:den>
                        <m:r>
                          <a:rPr lang="en-US" b="1" i="1" smtClean="0">
                            <a:latin typeface="Cambria Math"/>
                            <a:cs typeface="Arial" pitchFamily="34" charset="0"/>
                          </a:rPr>
                          <m:t>𝟐</m:t>
                        </m:r>
                      </m:den>
                    </m:f>
                    <m:r>
                      <a:rPr lang="en-US" b="1" i="1" smtClean="0">
                        <a:latin typeface="Cambria Math"/>
                        <a:cs typeface="Arial" pitchFamily="34" charset="0"/>
                      </a:rPr>
                      <m:t>+</m:t>
                    </m:r>
                    <m:r>
                      <a:rPr lang="en-US" b="1" i="1" smtClean="0">
                        <a:latin typeface="Cambria Math"/>
                        <a:cs typeface="Arial" pitchFamily="34" charset="0"/>
                      </a:rPr>
                      <m:t>𝟐</m:t>
                    </m:r>
                  </m:oMath>
                </a14:m>
                <a:r>
                  <a:rPr lang="en-US" b="1" smtClean="0">
                    <a:latin typeface="Arial" pitchFamily="34" charset="0"/>
                    <a:cs typeface="Arial" pitchFamily="34" charset="0"/>
                  </a:rPr>
                  <a:t> </a:t>
                </a:r>
                <a:r>
                  <a:rPr lang="en-US" b="1" smtClean="0">
                    <a:latin typeface="Arial" pitchFamily="34" charset="0"/>
                    <a:cs typeface="Arial" pitchFamily="34" charset="0"/>
                  </a:rPr>
                  <a:t>cạnh. Sử dụng định lí Ore hãy chứng minh G có một chu trình Hamilton.</a:t>
                </a:r>
              </a:p>
              <a:p>
                <a:r>
                  <a:rPr lang="en-US" b="1" smtClean="0">
                    <a:latin typeface="Arial" pitchFamily="34" charset="0"/>
                    <a:cs typeface="Arial" pitchFamily="34" charset="0"/>
                  </a:rPr>
                  <a:t>b. Tìm một đồ thị với n đỉnh và </a:t>
                </a:r>
                <a14:m>
                  <m:oMath xmlns:m="http://schemas.openxmlformats.org/officeDocument/2006/math">
                    <m:f>
                      <m:fPr>
                        <m:ctrlPr>
                          <a:rPr lang="vi-VN" b="1" i="1">
                            <a:latin typeface="Cambria Math"/>
                            <a:cs typeface="Arial" pitchFamily="34" charset="0"/>
                          </a:rPr>
                        </m:ctrlPr>
                      </m:fPr>
                      <m:num>
                        <m:r>
                          <a:rPr lang="en-US" b="1" i="1">
                            <a:latin typeface="Cambria Math"/>
                            <a:cs typeface="Arial" pitchFamily="34" charset="0"/>
                          </a:rPr>
                          <m:t>(</m:t>
                        </m:r>
                        <m:r>
                          <a:rPr lang="en-US" b="1" i="1">
                            <a:latin typeface="Cambria Math"/>
                            <a:cs typeface="Arial" pitchFamily="34" charset="0"/>
                          </a:rPr>
                          <m:t>𝒏</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r>
                          <a:rPr lang="en-US" b="1" i="1">
                            <a:latin typeface="Cambria Math"/>
                            <a:cs typeface="Arial" pitchFamily="34" charset="0"/>
                          </a:rPr>
                          <m:t>𝒏</m:t>
                        </m:r>
                        <m:r>
                          <a:rPr lang="en-US" b="1" i="1">
                            <a:latin typeface="Cambria Math"/>
                            <a:cs typeface="Arial" pitchFamily="34" charset="0"/>
                          </a:rPr>
                          <m:t>−</m:t>
                        </m:r>
                        <m:r>
                          <a:rPr lang="en-US" b="1" i="1">
                            <a:latin typeface="Cambria Math"/>
                            <a:cs typeface="Arial" pitchFamily="34" charset="0"/>
                          </a:rPr>
                          <m:t>𝟐</m:t>
                        </m:r>
                        <m:r>
                          <a:rPr lang="en-US" b="1" i="1">
                            <a:latin typeface="Cambria Math"/>
                            <a:cs typeface="Arial" pitchFamily="34" charset="0"/>
                          </a:rPr>
                          <m:t>)</m:t>
                        </m:r>
                      </m:num>
                      <m:den>
                        <m:r>
                          <a:rPr lang="en-US" b="1" i="1">
                            <a:latin typeface="Cambria Math"/>
                            <a:cs typeface="Arial" pitchFamily="34" charset="0"/>
                          </a:rPr>
                          <m:t>𝟐</m:t>
                        </m:r>
                      </m:den>
                    </m:f>
                    <m:r>
                      <a:rPr lang="en-US" b="1" i="1">
                        <a:latin typeface="Cambria Math"/>
                        <a:cs typeface="Arial" pitchFamily="34" charset="0"/>
                      </a:rPr>
                      <m:t>+</m:t>
                    </m:r>
                    <m:r>
                      <a:rPr lang="en-US" b="1" i="1" smtClean="0">
                        <a:latin typeface="Cambria Math"/>
                        <a:cs typeface="Arial" pitchFamily="34" charset="0"/>
                      </a:rPr>
                      <m:t>𝟏</m:t>
                    </m:r>
                  </m:oMath>
                </a14:m>
                <a:r>
                  <a:rPr lang="en-US" b="1" smtClean="0">
                    <a:latin typeface="Arial" pitchFamily="34" charset="0"/>
                    <a:cs typeface="Arial" pitchFamily="34" charset="0"/>
                  </a:rPr>
                  <a:t> </a:t>
                </a:r>
                <a:r>
                  <a:rPr lang="en-US" b="1" smtClean="0">
                    <a:latin typeface="Arial" pitchFamily="34" charset="0"/>
                    <a:cs typeface="Arial" pitchFamily="34" charset="0"/>
                  </a:rPr>
                  <a:t>cạnh mà không có chu trình Hamilton. </a:t>
                </a:r>
                <a:endParaRPr lang="vi-VN"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1" y="171450"/>
                <a:ext cx="9448801" cy="1939227"/>
              </a:xfrm>
              <a:prstGeom prst="rect">
                <a:avLst/>
              </a:prstGeom>
              <a:blipFill rotWithShape="1">
                <a:blip r:embed="rId4"/>
                <a:stretch>
                  <a:fillRect l="-710" b="-5975"/>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04775"/>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834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Tree>
    <p:extLst>
      <p:ext uri="{BB962C8B-B14F-4D97-AF65-F5344CB8AC3E}">
        <p14:creationId xmlns:p14="http://schemas.microsoft.com/office/powerpoint/2010/main" val="257493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15430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8012" y="1924050"/>
            <a:ext cx="112014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Đồ thị đầy đủ Kn có n ≥ 2, n ∈ </a:t>
            </a:r>
            <a:r>
              <a:rPr lang="vi-VN" sz="2000" b="1">
                <a:latin typeface="Arial" pitchFamily="34" charset="0"/>
                <a:cs typeface="Arial" pitchFamily="34" charset="0"/>
              </a:rPr>
              <a:t>ℕ</a:t>
            </a:r>
            <a:r>
              <a:rPr lang="vi-VN" sz="2000" b="1" smtClean="0">
                <a:latin typeface="Arial" pitchFamily="34" charset="0"/>
                <a:cs typeface="Arial" pitchFamily="34" charset="0"/>
              </a:rPr>
              <a:t>.</a:t>
            </a:r>
            <a:r>
              <a:rPr lang="en-US" sz="2000" b="1" smtClean="0">
                <a:latin typeface="Arial" pitchFamily="34" charset="0"/>
                <a:cs typeface="Arial" pitchFamily="34" charset="0"/>
              </a:rPr>
              <a:t> </a:t>
            </a:r>
            <a:r>
              <a:rPr lang="vi-VN" sz="2000" b="1">
                <a:latin typeface="Arial" pitchFamily="34" charset="0"/>
                <a:cs typeface="Arial" pitchFamily="34" charset="0"/>
              </a:rPr>
              <a:t>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là đồ thị liên </a:t>
            </a:r>
            <a:r>
              <a:rPr lang="vi-VN" sz="2000" b="1">
                <a:latin typeface="Arial" pitchFamily="34" charset="0"/>
                <a:cs typeface="Arial" pitchFamily="34" charset="0"/>
              </a:rPr>
              <a:t>thông</a:t>
            </a:r>
            <a:r>
              <a:rPr lang="vi-VN" sz="2000" b="1" smtClean="0">
                <a:latin typeface="Arial" pitchFamily="34" charset="0"/>
                <a:cs typeface="Arial" pitchFamily="34" charset="0"/>
              </a:rPr>
              <a:t>.</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vi-VN" sz="2000" b="1" smtClean="0">
                <a:latin typeface="Arial" pitchFamily="34" charset="0"/>
                <a:cs typeface="Arial" pitchFamily="34" charset="0"/>
              </a:rPr>
              <a:t>Mỗi </a:t>
            </a:r>
            <a:r>
              <a:rPr lang="vi-VN" sz="2000" b="1">
                <a:latin typeface="Arial" pitchFamily="34" charset="0"/>
                <a:cs typeface="Arial" pitchFamily="34" charset="0"/>
              </a:rPr>
              <a:t>đỉnh của Kn đều có bậc là n – 1.</a:t>
            </a:r>
            <a:endParaRPr lang="en-US" sz="2000" b="1">
              <a:latin typeface="Arial" pitchFamily="34" charset="0"/>
              <a:cs typeface="Arial" pitchFamily="34" charset="0"/>
            </a:endParaRPr>
          </a:p>
        </p:txBody>
      </p:sp>
      <p:sp>
        <p:nvSpPr>
          <p:cNvPr id="8" name="Rounded Rectangle 7"/>
          <p:cNvSpPr/>
          <p:nvPr/>
        </p:nvSpPr>
        <p:spPr>
          <a:xfrm>
            <a:off x="2123930" y="133351"/>
            <a:ext cx="9837881" cy="131444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1" y="295893"/>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Với giá trị nào của n thì đồ thị đầy đủ K</a:t>
            </a:r>
            <a:r>
              <a:rPr lang="vi-VN" sz="2600" b="1" baseline="-25000">
                <a:latin typeface="Arial" pitchFamily="34" charset="0"/>
                <a:cs typeface="Arial" pitchFamily="34" charset="0"/>
              </a:rPr>
              <a:t>n</a:t>
            </a:r>
            <a:r>
              <a:rPr lang="vi-VN" sz="2600" b="1">
                <a:latin typeface="Arial" pitchFamily="34" charset="0"/>
                <a:cs typeface="Arial" pitchFamily="34" charset="0"/>
              </a:rPr>
              <a:t> có một chu trình Euler? Có một đường đi Euler?</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50" y="45487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912812" y="2625125"/>
            <a:ext cx="10896600"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Theo định lí Euler, K</a:t>
            </a:r>
            <a:r>
              <a:rPr lang="vi-VN" sz="2000" b="1" baseline="-25000">
                <a:latin typeface="Arial" pitchFamily="34" charset="0"/>
                <a:cs typeface="Arial" pitchFamily="34" charset="0"/>
              </a:rPr>
              <a:t>n­</a:t>
            </a:r>
            <a:r>
              <a:rPr lang="vi-VN" sz="2000" b="1">
                <a:latin typeface="Arial" pitchFamily="34" charset="0"/>
                <a:cs typeface="Arial" pitchFamily="34" charset="0"/>
              </a:rPr>
              <a:t> có chu trình Euler khi K</a:t>
            </a:r>
            <a:r>
              <a:rPr lang="vi-VN" sz="2000" b="1" baseline="-25000">
                <a:latin typeface="Arial" pitchFamily="34" charset="0"/>
                <a:cs typeface="Arial" pitchFamily="34" charset="0"/>
              </a:rPr>
              <a:t>n</a:t>
            </a:r>
            <a:r>
              <a:rPr lang="vi-VN" sz="2000" b="1">
                <a:latin typeface="Arial" pitchFamily="34" charset="0"/>
                <a:cs typeface="Arial" pitchFamily="34" charset="0"/>
              </a:rPr>
              <a:t> liên thông (đã thỏa mãn) và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điều này có nghĩa để K</a:t>
            </a:r>
            <a:r>
              <a:rPr lang="vi-VN" sz="2000" b="1" baseline="-25000">
                <a:latin typeface="Arial" pitchFamily="34" charset="0"/>
                <a:cs typeface="Arial" pitchFamily="34" charset="0"/>
              </a:rPr>
              <a:t>n</a:t>
            </a:r>
            <a:r>
              <a:rPr lang="vi-VN" sz="2000" b="1">
                <a:latin typeface="Arial" pitchFamily="34" charset="0"/>
                <a:cs typeface="Arial" pitchFamily="34" charset="0"/>
              </a:rPr>
              <a:t>­ có một chu trình Euler thì n – 1 phải là số chẵn hay n phải là số lẻ, tức là n = 2k + 1 (k ∈ ℕ</a:t>
            </a:r>
            <a:r>
              <a:rPr lang="vi-VN" sz="2000" b="1">
                <a:latin typeface="Arial" pitchFamily="34" charset="0"/>
                <a:cs typeface="Arial" pitchFamily="34" charset="0"/>
              </a:rPr>
              <a:t>*). </a:t>
            </a:r>
            <a:endParaRPr lang="en-US" sz="2000" b="1" smtClean="0">
              <a:latin typeface="Arial" pitchFamily="34" charset="0"/>
              <a:cs typeface="Arial" pitchFamily="34" charset="0"/>
            </a:endParaRPr>
          </a:p>
          <a:p>
            <a:r>
              <a:rPr lang="vi-VN" sz="2000" b="1" smtClean="0">
                <a:latin typeface="Arial" pitchFamily="34" charset="0"/>
                <a:cs typeface="Arial" pitchFamily="34" charset="0"/>
              </a:rPr>
              <a:t>Vậy </a:t>
            </a:r>
            <a:r>
              <a:rPr lang="vi-VN" sz="2000" b="1">
                <a:latin typeface="Arial" pitchFamily="34" charset="0"/>
                <a:cs typeface="Arial" pitchFamily="34" charset="0"/>
              </a:rPr>
              <a:t>với n = 2k + 1 (k ∈ ℕ*) thì 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có một chu trình Euler.</a:t>
            </a:r>
            <a:endParaRPr lang="en-US" sz="2000" b="1">
              <a:latin typeface="Arial" pitchFamily="34" charset="0"/>
              <a:cs typeface="Arial" pitchFamily="34" charset="0"/>
            </a:endParaRPr>
          </a:p>
        </p:txBody>
      </p:sp>
      <p:sp>
        <p:nvSpPr>
          <p:cNvPr id="14" name="TextBox 13"/>
          <p:cNvSpPr txBox="1"/>
          <p:nvPr/>
        </p:nvSpPr>
        <p:spPr>
          <a:xfrm>
            <a:off x="893709" y="3941753"/>
            <a:ext cx="11068101"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a:t>
            </a:r>
            <a:r>
              <a:rPr lang="vi-VN" sz="2000" b="1">
                <a:latin typeface="Arial" pitchFamily="34" charset="0"/>
                <a:cs typeface="Arial" pitchFamily="34" charset="0"/>
              </a:rPr>
              <a:t>Đồ thị K</a:t>
            </a:r>
            <a:r>
              <a:rPr lang="vi-VN" sz="2000" b="1" baseline="-25000">
                <a:latin typeface="Arial" pitchFamily="34" charset="0"/>
                <a:cs typeface="Arial" pitchFamily="34" charset="0"/>
              </a:rPr>
              <a:t>n</a:t>
            </a:r>
            <a:r>
              <a:rPr lang="vi-VN" sz="2000" b="1">
                <a:latin typeface="Arial" pitchFamily="34" charset="0"/>
                <a:cs typeface="Arial" pitchFamily="34" charset="0"/>
              </a:rPr>
              <a:t> có một đường đi Euler từ A đến B khi và chỉ khi K</a:t>
            </a:r>
            <a:r>
              <a:rPr lang="vi-VN" sz="2000" b="1" baseline="-25000">
                <a:latin typeface="Arial" pitchFamily="34" charset="0"/>
                <a:cs typeface="Arial" pitchFamily="34" charset="0"/>
              </a:rPr>
              <a:t>n</a:t>
            </a:r>
            <a:r>
              <a:rPr lang="vi-VN" sz="2000" b="1">
                <a:latin typeface="Arial" pitchFamily="34" charset="0"/>
                <a:cs typeface="Arial" pitchFamily="34" charset="0"/>
              </a:rPr>
              <a:t> liên thông và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chỉ trừ A và B có bậc lẻ. Mà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là n – 1, nghĩa là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chẵn hoặc đều có bậc lẻ.</a:t>
            </a:r>
            <a:endParaRPr lang="en-US" sz="2000" b="1">
              <a:latin typeface="Arial" pitchFamily="34" charset="0"/>
              <a:cs typeface="Arial" pitchFamily="34" charset="0"/>
            </a:endParaRPr>
          </a:p>
        </p:txBody>
      </p:sp>
      <p:sp>
        <p:nvSpPr>
          <p:cNvPr id="17" name="TextBox 16"/>
          <p:cNvSpPr txBox="1"/>
          <p:nvPr/>
        </p:nvSpPr>
        <p:spPr>
          <a:xfrm>
            <a:off x="893709" y="4950604"/>
            <a:ext cx="11068101"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 </a:t>
            </a:r>
            <a:r>
              <a:rPr lang="vi-VN" sz="2000" b="1" smtClean="0">
                <a:latin typeface="Arial" pitchFamily="34" charset="0"/>
                <a:cs typeface="Arial" pitchFamily="34" charset="0"/>
              </a:rPr>
              <a:t>Với </a:t>
            </a:r>
            <a:r>
              <a:rPr lang="vi-VN" sz="2000" b="1">
                <a:latin typeface="Arial" pitchFamily="34" charset="0"/>
                <a:cs typeface="Arial" pitchFamily="34" charset="0"/>
              </a:rPr>
              <a:t>n = 2, ta có K</a:t>
            </a:r>
            <a:r>
              <a:rPr lang="vi-VN" sz="2000" b="1" baseline="-25000">
                <a:latin typeface="Arial" pitchFamily="34" charset="0"/>
                <a:cs typeface="Arial" pitchFamily="34" charset="0"/>
              </a:rPr>
              <a:t>2</a:t>
            </a:r>
            <a:r>
              <a:rPr lang="vi-VN" sz="2000" b="1">
                <a:latin typeface="Arial" pitchFamily="34" charset="0"/>
                <a:cs typeface="Arial" pitchFamily="34" charset="0"/>
              </a:rPr>
              <a:t> có 2 đỉnh đều có bậc là 1 (là bậc lẻ) nên ta có đường đi Euler từ đỉnh này qua đỉnh còn lại.</a:t>
            </a:r>
            <a:endParaRPr lang="en-US" sz="2000" b="1">
              <a:latin typeface="Arial" pitchFamily="34" charset="0"/>
              <a:cs typeface="Arial" pitchFamily="34" charset="0"/>
            </a:endParaRPr>
          </a:p>
        </p:txBody>
      </p:sp>
      <p:sp>
        <p:nvSpPr>
          <p:cNvPr id="18" name="TextBox 17"/>
          <p:cNvSpPr txBox="1"/>
          <p:nvPr/>
        </p:nvSpPr>
        <p:spPr>
          <a:xfrm>
            <a:off x="893709" y="5651679"/>
            <a:ext cx="11068101" cy="738642"/>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 </a:t>
            </a:r>
            <a:r>
              <a:rPr lang="vi-VN" sz="2000" b="1">
                <a:latin typeface="Arial" pitchFamily="34" charset="0"/>
                <a:cs typeface="Arial" pitchFamily="34" charset="0"/>
              </a:rPr>
              <a:t>Với n &gt; 2, n ∈ ℕ* thì mọi đỉnh của K</a:t>
            </a:r>
            <a:r>
              <a:rPr lang="vi-VN" sz="2000" b="1" baseline="-25000">
                <a:latin typeface="Arial" pitchFamily="34" charset="0"/>
                <a:cs typeface="Arial" pitchFamily="34" charset="0"/>
              </a:rPr>
              <a:t>n</a:t>
            </a:r>
            <a:r>
              <a:rPr lang="vi-VN" sz="2000" b="1">
                <a:latin typeface="Arial" pitchFamily="34" charset="0"/>
                <a:cs typeface="Arial" pitchFamily="34" charset="0"/>
              </a:rPr>
              <a:t> đều có bậc cùng chẵn hoặc cùng lẻ lớn hơn 2, do đó không thỏa mãn điều kiện để K</a:t>
            </a:r>
            <a:r>
              <a:rPr lang="vi-VN" sz="2000" b="1" baseline="-25000">
                <a:latin typeface="Arial" pitchFamily="34" charset="0"/>
                <a:cs typeface="Arial" pitchFamily="34" charset="0"/>
              </a:rPr>
              <a:t>n</a:t>
            </a:r>
            <a:r>
              <a:rPr lang="vi-VN" sz="2000" b="1">
                <a:latin typeface="Arial" pitchFamily="34" charset="0"/>
                <a:cs typeface="Arial" pitchFamily="34" charset="0"/>
              </a:rPr>
              <a:t> có đường đi Euler.</a:t>
            </a:r>
            <a:endParaRPr lang="en-US" sz="2000" b="1">
              <a:latin typeface="Arial" pitchFamily="34" charset="0"/>
              <a:cs typeface="Arial" pitchFamily="34" charset="0"/>
            </a:endParaRPr>
          </a:p>
        </p:txBody>
      </p:sp>
      <p:sp>
        <p:nvSpPr>
          <p:cNvPr id="19" name="TextBox 18"/>
          <p:cNvSpPr txBox="1"/>
          <p:nvPr/>
        </p:nvSpPr>
        <p:spPr>
          <a:xfrm>
            <a:off x="893709" y="6352752"/>
            <a:ext cx="11068101"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đồ thị đầy đủ K</a:t>
            </a:r>
            <a:r>
              <a:rPr lang="vi-VN" sz="2000" b="1" baseline="-25000">
                <a:latin typeface="Arial" pitchFamily="34" charset="0"/>
                <a:cs typeface="Arial" pitchFamily="34" charset="0"/>
              </a:rPr>
              <a:t>n</a:t>
            </a:r>
            <a:r>
              <a:rPr lang="vi-VN" sz="2000" b="1">
                <a:latin typeface="Arial" pitchFamily="34" charset="0"/>
                <a:cs typeface="Arial" pitchFamily="34" charset="0"/>
              </a:rPr>
              <a:t>­ có một đường đi Euler khi </a:t>
            </a:r>
            <a:r>
              <a:rPr lang="vi-VN" sz="2000" b="1">
                <a:solidFill>
                  <a:schemeClr val="accent2">
                    <a:lumMod val="75000"/>
                  </a:schemeClr>
                </a:solidFill>
                <a:latin typeface="Arial" pitchFamily="34" charset="0"/>
                <a:cs typeface="Arial" pitchFamily="34" charset="0"/>
              </a:rPr>
              <a:t>n = </a:t>
            </a:r>
            <a:r>
              <a:rPr lang="vi-VN" sz="2000" b="1">
                <a:solidFill>
                  <a:schemeClr val="accent2">
                    <a:lumMod val="75000"/>
                  </a:schemeClr>
                </a:solidFill>
                <a:latin typeface="Arial" pitchFamily="34" charset="0"/>
                <a:cs typeface="Arial" pitchFamily="34" charset="0"/>
              </a:rPr>
              <a:t>2</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82924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336" y="1143001"/>
            <a:ext cx="11582400" cy="1066799"/>
            <a:chOff x="360362" y="742951"/>
            <a:chExt cx="11582400" cy="1066799"/>
          </a:xfrm>
        </p:grpSpPr>
        <p:sp>
          <p:nvSpPr>
            <p:cNvPr id="17" name="Rounded Rectangle 16"/>
            <p:cNvSpPr/>
            <p:nvPr/>
          </p:nvSpPr>
          <p:spPr>
            <a:xfrm>
              <a:off x="490240" y="742951"/>
              <a:ext cx="11452522" cy="1066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840998"/>
              <a:ext cx="11582400" cy="892552"/>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Nhận biết đường đi </a:t>
              </a:r>
              <a:r>
                <a:rPr lang="vi-VN" sz="2600" b="1" smtClean="0">
                  <a:solidFill>
                    <a:schemeClr val="accent2">
                      <a:lumMod val="75000"/>
                    </a:schemeClr>
                  </a:solidFill>
                  <a:latin typeface="Arial" pitchFamily="34" charset="0"/>
                  <a:cs typeface="Arial" pitchFamily="34" charset="0"/>
                </a:rPr>
                <a:t>Euler</a:t>
              </a:r>
              <a:endParaRPr lang="en-US" sz="2600" b="1" smtClean="0">
                <a:solidFill>
                  <a:schemeClr val="accent2">
                    <a:lumMod val="75000"/>
                  </a:schemeClr>
                </a:solidFill>
                <a:latin typeface="Arial" pitchFamily="34" charset="0"/>
                <a:cs typeface="Arial" pitchFamily="34" charset="0"/>
              </a:endParaRPr>
            </a:p>
            <a:p>
              <a:r>
                <a:rPr lang="en-US" sz="2600" b="1" smtClean="0">
                  <a:latin typeface="Arial" pitchFamily="34" charset="0"/>
                  <a:cs typeface="Arial" pitchFamily="34" charset="0"/>
                </a:rPr>
                <a:t>	    </a:t>
              </a:r>
              <a:r>
                <a:rPr lang="vi-VN" sz="2600" b="1" smtClean="0">
                  <a:latin typeface="Arial" pitchFamily="34" charset="0"/>
                  <a:cs typeface="Arial" pitchFamily="34" charset="0"/>
                </a:rPr>
                <a:t>Hãy </a:t>
              </a:r>
              <a:r>
                <a:rPr lang="vi-VN" sz="2600" b="1">
                  <a:latin typeface="Arial" pitchFamily="34" charset="0"/>
                  <a:cs typeface="Arial" pitchFamily="34" charset="0"/>
                </a:rPr>
                <a:t>thử vẽ mỗi hình trên Hình 2.16 bằng một nét liền.</a:t>
              </a: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4004" b="34426"/>
            <a:stretch/>
          </p:blipFill>
          <p:spPr bwMode="auto">
            <a:xfrm>
              <a:off x="539570" y="888883"/>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967"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sp>
        <p:nvSpPr>
          <p:cNvPr id="9" name="TextBox 8"/>
          <p:cNvSpPr txBox="1"/>
          <p:nvPr/>
        </p:nvSpPr>
        <p:spPr>
          <a:xfrm>
            <a:off x="379412" y="2819400"/>
            <a:ext cx="7010400"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Ta có thể vẽ mỗi hình trên Hình 2.16 bằng một nét liền.</a:t>
            </a:r>
            <a:endParaRPr lang="en-US" b="1">
              <a:solidFill>
                <a:schemeClr val="accent2">
                  <a:lumMod val="75000"/>
                </a:schemeClr>
              </a:solidFill>
              <a:latin typeface="Arial" pitchFamily="34" charset="0"/>
              <a:cs typeface="Arial" pitchFamily="34" charset="0"/>
            </a:endParaRPr>
          </a:p>
        </p:txBody>
      </p:sp>
      <p:sp>
        <p:nvSpPr>
          <p:cNvPr id="14" name="TextBox 13"/>
          <p:cNvSpPr txBox="1"/>
          <p:nvPr/>
        </p:nvSpPr>
        <p:spPr>
          <a:xfrm>
            <a:off x="325272" y="609600"/>
            <a:ext cx="5654839" cy="492443"/>
          </a:xfrm>
          <a:prstGeom prst="rect">
            <a:avLst/>
          </a:prstGeom>
          <a:noFill/>
        </p:spPr>
        <p:txBody>
          <a:bodyPr wrap="square" rtlCol="0">
            <a:spAutoFit/>
          </a:bodyPr>
          <a:lstStyle/>
          <a:p>
            <a:pPr algn="just"/>
            <a:r>
              <a:rPr lang="en-US" sz="2600" b="1" smtClean="0">
                <a:solidFill>
                  <a:schemeClr val="accent2">
                    <a:lumMod val="75000"/>
                  </a:schemeClr>
                </a:solidFill>
                <a:latin typeface="Arial" pitchFamily="34" charset="0"/>
                <a:cs typeface="Arial" pitchFamily="34" charset="0"/>
              </a:rPr>
              <a:t>a) Khái niệm đường đi Euler.</a:t>
            </a:r>
            <a:endParaRPr lang="en-US" sz="2600" b="1">
              <a:solidFill>
                <a:schemeClr val="accent2">
                  <a:lumMod val="75000"/>
                </a:schemeClr>
              </a:solidFill>
              <a:latin typeface="Arial" pitchFamily="34" charset="0"/>
              <a:cs typeface="Arial" pitchFamily="34" charset="0"/>
            </a:endParaRPr>
          </a:p>
        </p:txBody>
      </p:sp>
      <p:sp>
        <p:nvSpPr>
          <p:cNvPr id="15" name="TextBox 14"/>
          <p:cNvSpPr txBox="1"/>
          <p:nvPr/>
        </p:nvSpPr>
        <p:spPr>
          <a:xfrm>
            <a:off x="569912" y="3657600"/>
            <a:ext cx="6724583" cy="830997"/>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b="1" smtClean="0">
                <a:latin typeface="Arial" pitchFamily="34" charset="0"/>
                <a:cs typeface="Arial" pitchFamily="34" charset="0"/>
              </a:rPr>
              <a:t>Đối </a:t>
            </a:r>
            <a:r>
              <a:rPr lang="vi-VN" b="1">
                <a:latin typeface="Arial" pitchFamily="34" charset="0"/>
                <a:cs typeface="Arial" pitchFamily="34" charset="0"/>
              </a:rPr>
              <a:t>với Hình 2.16 a), ta có thể vẽ một nét liền theo thứ tự 123451.</a:t>
            </a:r>
            <a:endParaRPr lang="en-US" b="1">
              <a:solidFill>
                <a:schemeClr val="accent2">
                  <a:lumMod val="75000"/>
                </a:schemeClr>
              </a:solidFill>
              <a:latin typeface="Arial" pitchFamily="34" charset="0"/>
              <a:cs typeface="Arial" pitchFamily="34" charset="0"/>
            </a:endParaRPr>
          </a:p>
        </p:txBody>
      </p:sp>
      <p:grpSp>
        <p:nvGrpSpPr>
          <p:cNvPr id="3" name="Group 2"/>
          <p:cNvGrpSpPr/>
          <p:nvPr/>
        </p:nvGrpSpPr>
        <p:grpSpPr>
          <a:xfrm>
            <a:off x="7719219" y="2615946"/>
            <a:ext cx="4425696" cy="2794254"/>
            <a:chOff x="7996364" y="2184273"/>
            <a:chExt cx="4425696" cy="2794254"/>
          </a:xfrm>
        </p:grpSpPr>
        <p:pic>
          <p:nvPicPr>
            <p:cNvPr id="296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6364" y="2184273"/>
              <a:ext cx="4425696" cy="248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580263" y="463997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2.16</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569912" y="4460022"/>
            <a:ext cx="6724583" cy="830997"/>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b="1" smtClean="0">
                <a:latin typeface="Arial" pitchFamily="34" charset="0"/>
                <a:cs typeface="Arial" pitchFamily="34" charset="0"/>
              </a:rPr>
              <a:t>Đối </a:t>
            </a:r>
            <a:r>
              <a:rPr lang="vi-VN" b="1">
                <a:latin typeface="Arial" pitchFamily="34" charset="0"/>
                <a:cs typeface="Arial" pitchFamily="34" charset="0"/>
              </a:rPr>
              <a:t>với Hình 2.16 b), ta có thể vẽ một nét liền theo thứ tự ABCDAEFB.</a:t>
            </a:r>
            <a:endParaRPr lang="en-US" b="1">
              <a:solidFill>
                <a:schemeClr val="accent2">
                  <a:lumMod val="75000"/>
                </a:schemeClr>
              </a:solidFill>
              <a:latin typeface="Arial" pitchFamily="34" charset="0"/>
              <a:cs typeface="Arial" pitchFamily="34" charset="0"/>
            </a:endParaRPr>
          </a:p>
        </p:txBody>
      </p:sp>
      <p:grpSp>
        <p:nvGrpSpPr>
          <p:cNvPr id="10" name="Group 9"/>
          <p:cNvGrpSpPr/>
          <p:nvPr/>
        </p:nvGrpSpPr>
        <p:grpSpPr>
          <a:xfrm>
            <a:off x="7618412" y="2382394"/>
            <a:ext cx="2313654" cy="2426144"/>
            <a:chOff x="7670005" y="2382394"/>
            <a:chExt cx="2313654" cy="2426144"/>
          </a:xfrm>
        </p:grpSpPr>
        <p:graphicFrame>
          <p:nvGraphicFramePr>
            <p:cNvPr id="4" name="Object 3"/>
            <p:cNvGraphicFramePr>
              <a:graphicFrameLocks noChangeAspect="1"/>
            </p:cNvGraphicFramePr>
            <p:nvPr>
              <p:extLst>
                <p:ext uri="{D42A27DB-BD31-4B8C-83A1-F6EECF244321}">
                  <p14:modId xmlns:p14="http://schemas.microsoft.com/office/powerpoint/2010/main" val="1334264788"/>
                </p:ext>
              </p:extLst>
            </p:nvPr>
          </p:nvGraphicFramePr>
          <p:xfrm>
            <a:off x="8761412" y="2382394"/>
            <a:ext cx="179991" cy="292485"/>
          </p:xfrm>
          <a:graphic>
            <a:graphicData uri="http://schemas.openxmlformats.org/presentationml/2006/ole">
              <mc:AlternateContent xmlns:mc="http://schemas.openxmlformats.org/markup-compatibility/2006">
                <mc:Choice xmlns:v="urn:schemas-microsoft-com:vml" Requires="v">
                  <p:oleObj spid="_x0000_s29932" name="Equation" r:id="rId7" imgW="101520" imgH="164880" progId="Equation.DSMT4">
                    <p:embed/>
                  </p:oleObj>
                </mc:Choice>
                <mc:Fallback>
                  <p:oleObj name="Equation" r:id="rId7" imgW="101520" imgH="164880" progId="Equation.DSMT4">
                    <p:embed/>
                    <p:pic>
                      <p:nvPicPr>
                        <p:cNvPr id="0" name=""/>
                        <p:cNvPicPr/>
                        <p:nvPr/>
                      </p:nvPicPr>
                      <p:blipFill>
                        <a:blip r:embed="rId8"/>
                        <a:stretch>
                          <a:fillRect/>
                        </a:stretch>
                      </p:blipFill>
                      <p:spPr>
                        <a:xfrm>
                          <a:off x="8761412" y="2382394"/>
                          <a:ext cx="179991" cy="29248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637357075"/>
                </p:ext>
              </p:extLst>
            </p:nvPr>
          </p:nvGraphicFramePr>
          <p:xfrm>
            <a:off x="9369425" y="4459288"/>
            <a:ext cx="223838" cy="293687"/>
          </p:xfrm>
          <a:graphic>
            <a:graphicData uri="http://schemas.openxmlformats.org/presentationml/2006/ole">
              <mc:AlternateContent xmlns:mc="http://schemas.openxmlformats.org/markup-compatibility/2006">
                <mc:Choice xmlns:v="urn:schemas-microsoft-com:vml" Requires="v">
                  <p:oleObj spid="_x0000_s29933" name="Equation" r:id="rId9" imgW="126720" imgH="164880" progId="Equation.DSMT4">
                    <p:embed/>
                  </p:oleObj>
                </mc:Choice>
                <mc:Fallback>
                  <p:oleObj name="Equation" r:id="rId9" imgW="126720" imgH="164880" progId="Equation.DSMT4">
                    <p:embed/>
                    <p:pic>
                      <p:nvPicPr>
                        <p:cNvPr id="0" name=""/>
                        <p:cNvPicPr/>
                        <p:nvPr/>
                      </p:nvPicPr>
                      <p:blipFill>
                        <a:blip r:embed="rId10"/>
                        <a:stretch>
                          <a:fillRect/>
                        </a:stretch>
                      </p:blipFill>
                      <p:spPr>
                        <a:xfrm>
                          <a:off x="9369425" y="4459288"/>
                          <a:ext cx="223838" cy="2936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34989085"/>
                </p:ext>
              </p:extLst>
            </p:nvPr>
          </p:nvGraphicFramePr>
          <p:xfrm>
            <a:off x="7670005" y="3076942"/>
            <a:ext cx="201613" cy="315912"/>
          </p:xfrm>
          <a:graphic>
            <a:graphicData uri="http://schemas.openxmlformats.org/presentationml/2006/ole">
              <mc:AlternateContent xmlns:mc="http://schemas.openxmlformats.org/markup-compatibility/2006">
                <mc:Choice xmlns:v="urn:schemas-microsoft-com:vml" Requires="v">
                  <p:oleObj spid="_x0000_s29934" name="Equation" r:id="rId11" imgW="114120" imgH="177480" progId="Equation.DSMT4">
                    <p:embed/>
                  </p:oleObj>
                </mc:Choice>
                <mc:Fallback>
                  <p:oleObj name="Equation" r:id="rId11" imgW="114120" imgH="177480" progId="Equation.DSMT4">
                    <p:embed/>
                    <p:pic>
                      <p:nvPicPr>
                        <p:cNvPr id="0" name=""/>
                        <p:cNvPicPr/>
                        <p:nvPr/>
                      </p:nvPicPr>
                      <p:blipFill>
                        <a:blip r:embed="rId12"/>
                        <a:stretch>
                          <a:fillRect/>
                        </a:stretch>
                      </p:blipFill>
                      <p:spPr>
                        <a:xfrm>
                          <a:off x="7670005" y="3076942"/>
                          <a:ext cx="201613" cy="3159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26436415"/>
                </p:ext>
              </p:extLst>
            </p:nvPr>
          </p:nvGraphicFramePr>
          <p:xfrm>
            <a:off x="9759821" y="3088054"/>
            <a:ext cx="223838" cy="293687"/>
          </p:xfrm>
          <a:graphic>
            <a:graphicData uri="http://schemas.openxmlformats.org/presentationml/2006/ole">
              <mc:AlternateContent xmlns:mc="http://schemas.openxmlformats.org/markup-compatibility/2006">
                <mc:Choice xmlns:v="urn:schemas-microsoft-com:vml" Requires="v">
                  <p:oleObj spid="_x0000_s29935" name="Equation" r:id="rId13" imgW="126720" imgH="164880" progId="Equation.DSMT4">
                    <p:embed/>
                  </p:oleObj>
                </mc:Choice>
                <mc:Fallback>
                  <p:oleObj name="Equation" r:id="rId13" imgW="126720" imgH="164880" progId="Equation.DSMT4">
                    <p:embed/>
                    <p:pic>
                      <p:nvPicPr>
                        <p:cNvPr id="0" name="Object 23"/>
                        <p:cNvPicPr>
                          <a:picLocks noChangeAspect="1" noChangeArrowheads="1"/>
                        </p:cNvPicPr>
                        <p:nvPr/>
                      </p:nvPicPr>
                      <p:blipFill>
                        <a:blip r:embed="rId14"/>
                        <a:srcRect/>
                        <a:stretch>
                          <a:fillRect/>
                        </a:stretch>
                      </p:blipFill>
                      <p:spPr bwMode="auto">
                        <a:xfrm>
                          <a:off x="9759821" y="3088054"/>
                          <a:ext cx="223838"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786694578"/>
                </p:ext>
              </p:extLst>
            </p:nvPr>
          </p:nvGraphicFramePr>
          <p:xfrm>
            <a:off x="8010525" y="4492625"/>
            <a:ext cx="201613" cy="315913"/>
          </p:xfrm>
          <a:graphic>
            <a:graphicData uri="http://schemas.openxmlformats.org/presentationml/2006/ole">
              <mc:AlternateContent xmlns:mc="http://schemas.openxmlformats.org/markup-compatibility/2006">
                <mc:Choice xmlns:v="urn:schemas-microsoft-com:vml" Requires="v">
                  <p:oleObj spid="_x0000_s29936" name="Equation" r:id="rId15" imgW="114120" imgH="177480" progId="Equation.DSMT4">
                    <p:embed/>
                  </p:oleObj>
                </mc:Choice>
                <mc:Fallback>
                  <p:oleObj name="Equation" r:id="rId15" imgW="114120" imgH="177480" progId="Equation.DSMT4">
                    <p:embed/>
                    <p:pic>
                      <p:nvPicPr>
                        <p:cNvPr id="0" name=""/>
                        <p:cNvPicPr>
                          <a:picLocks noChangeAspect="1" noChangeArrowheads="1"/>
                        </p:cNvPicPr>
                        <p:nvPr/>
                      </p:nvPicPr>
                      <p:blipFill>
                        <a:blip r:embed="rId16"/>
                        <a:srcRect/>
                        <a:stretch>
                          <a:fillRect/>
                        </a:stretch>
                      </p:blipFill>
                      <p:spPr bwMode="auto">
                        <a:xfrm>
                          <a:off x="8010525" y="4492625"/>
                          <a:ext cx="20161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10233819" y="2468563"/>
            <a:ext cx="1649413" cy="2395537"/>
            <a:chOff x="10285412" y="2468563"/>
            <a:chExt cx="1649413" cy="2395537"/>
          </a:xfrm>
        </p:grpSpPr>
        <p:graphicFrame>
          <p:nvGraphicFramePr>
            <p:cNvPr id="26" name="Object 25"/>
            <p:cNvGraphicFramePr>
              <a:graphicFrameLocks noChangeAspect="1"/>
            </p:cNvGraphicFramePr>
            <p:nvPr>
              <p:extLst>
                <p:ext uri="{D42A27DB-BD31-4B8C-83A1-F6EECF244321}">
                  <p14:modId xmlns:p14="http://schemas.microsoft.com/office/powerpoint/2010/main" val="2525019577"/>
                </p:ext>
              </p:extLst>
            </p:nvPr>
          </p:nvGraphicFramePr>
          <p:xfrm>
            <a:off x="11664950" y="2468563"/>
            <a:ext cx="269875" cy="293687"/>
          </p:xfrm>
          <a:graphic>
            <a:graphicData uri="http://schemas.openxmlformats.org/presentationml/2006/ole">
              <mc:AlternateContent xmlns:mc="http://schemas.openxmlformats.org/markup-compatibility/2006">
                <mc:Choice xmlns:v="urn:schemas-microsoft-com:vml" Requires="v">
                  <p:oleObj spid="_x0000_s29937" name="Equation" r:id="rId17" imgW="152280" imgH="164880" progId="Equation.DSMT4">
                    <p:embed/>
                  </p:oleObj>
                </mc:Choice>
                <mc:Fallback>
                  <p:oleObj name="Equation" r:id="rId17" imgW="152280" imgH="164880" progId="Equation.DSMT4">
                    <p:embed/>
                    <p:pic>
                      <p:nvPicPr>
                        <p:cNvPr id="0" name=""/>
                        <p:cNvPicPr>
                          <a:picLocks noChangeAspect="1" noChangeArrowheads="1"/>
                        </p:cNvPicPr>
                        <p:nvPr/>
                      </p:nvPicPr>
                      <p:blipFill>
                        <a:blip r:embed="rId18"/>
                        <a:srcRect/>
                        <a:stretch>
                          <a:fillRect/>
                        </a:stretch>
                      </p:blipFill>
                      <p:spPr bwMode="auto">
                        <a:xfrm>
                          <a:off x="11664950" y="2468563"/>
                          <a:ext cx="26987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2121206"/>
                </p:ext>
              </p:extLst>
            </p:nvPr>
          </p:nvGraphicFramePr>
          <p:xfrm>
            <a:off x="10285412" y="2479675"/>
            <a:ext cx="292100" cy="271463"/>
          </p:xfrm>
          <a:graphic>
            <a:graphicData uri="http://schemas.openxmlformats.org/presentationml/2006/ole">
              <mc:AlternateContent xmlns:mc="http://schemas.openxmlformats.org/markup-compatibility/2006">
                <mc:Choice xmlns:v="urn:schemas-microsoft-com:vml" Requires="v">
                  <p:oleObj spid="_x0000_s29938" name="Equation" r:id="rId19" imgW="164880" imgH="152280" progId="Equation.DSMT4">
                    <p:embed/>
                  </p:oleObj>
                </mc:Choice>
                <mc:Fallback>
                  <p:oleObj name="Equation" r:id="rId19" imgW="164880" imgH="152280" progId="Equation.DSMT4">
                    <p:embed/>
                    <p:pic>
                      <p:nvPicPr>
                        <p:cNvPr id="0" name="Object 25"/>
                        <p:cNvPicPr>
                          <a:picLocks noChangeAspect="1" noChangeArrowheads="1"/>
                        </p:cNvPicPr>
                        <p:nvPr/>
                      </p:nvPicPr>
                      <p:blipFill>
                        <a:blip r:embed="rId20"/>
                        <a:srcRect/>
                        <a:stretch>
                          <a:fillRect/>
                        </a:stretch>
                      </p:blipFill>
                      <p:spPr bwMode="auto">
                        <a:xfrm>
                          <a:off x="10285412" y="2479675"/>
                          <a:ext cx="2921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0218241"/>
                </p:ext>
              </p:extLst>
            </p:nvPr>
          </p:nvGraphicFramePr>
          <p:xfrm>
            <a:off x="10307638" y="4592638"/>
            <a:ext cx="269875" cy="271462"/>
          </p:xfrm>
          <a:graphic>
            <a:graphicData uri="http://schemas.openxmlformats.org/presentationml/2006/ole">
              <mc:AlternateContent xmlns:mc="http://schemas.openxmlformats.org/markup-compatibility/2006">
                <mc:Choice xmlns:v="urn:schemas-microsoft-com:vml" Requires="v">
                  <p:oleObj spid="_x0000_s29939" name="Equation" r:id="rId21" imgW="152280" imgH="152280" progId="Equation.DSMT4">
                    <p:embed/>
                  </p:oleObj>
                </mc:Choice>
                <mc:Fallback>
                  <p:oleObj name="Equation" r:id="rId21" imgW="152280" imgH="152280" progId="Equation.DSMT4">
                    <p:embed/>
                    <p:pic>
                      <p:nvPicPr>
                        <p:cNvPr id="0" name="Object 25"/>
                        <p:cNvPicPr>
                          <a:picLocks noChangeAspect="1" noChangeArrowheads="1"/>
                        </p:cNvPicPr>
                        <p:nvPr/>
                      </p:nvPicPr>
                      <p:blipFill>
                        <a:blip r:embed="rId22"/>
                        <a:srcRect/>
                        <a:stretch>
                          <a:fillRect/>
                        </a:stretch>
                      </p:blipFill>
                      <p:spPr bwMode="auto">
                        <a:xfrm>
                          <a:off x="10307638" y="4592638"/>
                          <a:ext cx="2698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51596342"/>
                </p:ext>
              </p:extLst>
            </p:nvPr>
          </p:nvGraphicFramePr>
          <p:xfrm>
            <a:off x="11630025" y="4592638"/>
            <a:ext cx="269875" cy="271462"/>
          </p:xfrm>
          <a:graphic>
            <a:graphicData uri="http://schemas.openxmlformats.org/presentationml/2006/ole">
              <mc:AlternateContent xmlns:mc="http://schemas.openxmlformats.org/markup-compatibility/2006">
                <mc:Choice xmlns:v="urn:schemas-microsoft-com:vml" Requires="v">
                  <p:oleObj spid="_x0000_s29940" name="Equation" r:id="rId23" imgW="152280" imgH="152280" progId="Equation.DSMT4">
                    <p:embed/>
                  </p:oleObj>
                </mc:Choice>
                <mc:Fallback>
                  <p:oleObj name="Equation" r:id="rId23" imgW="152280" imgH="152280" progId="Equation.DSMT4">
                    <p:embed/>
                    <p:pic>
                      <p:nvPicPr>
                        <p:cNvPr id="0" name="Object 25"/>
                        <p:cNvPicPr>
                          <a:picLocks noChangeAspect="1" noChangeArrowheads="1"/>
                        </p:cNvPicPr>
                        <p:nvPr/>
                      </p:nvPicPr>
                      <p:blipFill>
                        <a:blip r:embed="rId24"/>
                        <a:srcRect/>
                        <a:stretch>
                          <a:fillRect/>
                        </a:stretch>
                      </p:blipFill>
                      <p:spPr bwMode="auto">
                        <a:xfrm>
                          <a:off x="11630025" y="4592638"/>
                          <a:ext cx="2698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1219960"/>
            <a:ext cx="11585436" cy="2666240"/>
            <a:chOff x="536012" y="4495800"/>
            <a:chExt cx="11585436" cy="2666240"/>
          </a:xfrm>
        </p:grpSpPr>
        <p:sp>
          <p:nvSpPr>
            <p:cNvPr id="21" name="Rounded Rectangle 20"/>
            <p:cNvSpPr/>
            <p:nvPr/>
          </p:nvSpPr>
          <p:spPr>
            <a:xfrm>
              <a:off x="536012" y="4495800"/>
              <a:ext cx="11125201" cy="2438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849646"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Cho một đa đồ thị G</a:t>
              </a:r>
              <a:br>
                <a:rPr lang="en-US" sz="2600" b="1" smtClean="0">
                  <a:latin typeface="Arial" pitchFamily="34" charset="0"/>
                  <a:cs typeface="Arial" pitchFamily="34" charset="0"/>
                </a:rPr>
              </a:br>
              <a:r>
                <a:rPr lang="en-US" sz="2600" b="1" smtClean="0">
                  <a:latin typeface="Arial" pitchFamily="34" charset="0"/>
                  <a:cs typeface="Arial" pitchFamily="34" charset="0"/>
                </a:rPr>
                <a:t>Một đường đi đơn giản từ đỉnh A đến điẻnh B và chứa mọi cạnh của G được gọi là một </a:t>
              </a:r>
              <a:r>
                <a:rPr lang="en-US" sz="2600" b="1" smtClean="0">
                  <a:solidFill>
                    <a:schemeClr val="accent2">
                      <a:lumMod val="75000"/>
                    </a:schemeClr>
                  </a:solidFill>
                  <a:latin typeface="Arial" pitchFamily="34" charset="0"/>
                  <a:cs typeface="Arial" pitchFamily="34" charset="0"/>
                </a:rPr>
                <a:t>đường đi Euler </a:t>
              </a:r>
              <a:r>
                <a:rPr lang="en-US" sz="2600" b="1" smtClean="0">
                  <a:latin typeface="Arial" pitchFamily="34" charset="0"/>
                  <a:cs typeface="Arial" pitchFamily="34" charset="0"/>
                </a:rPr>
                <a:t>từ A đến B</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3" y="5715000"/>
              <a:ext cx="1347555" cy="1447040"/>
            </a:xfrm>
            <a:prstGeom prst="rect">
              <a:avLst/>
            </a:prstGeom>
          </p:spPr>
        </p:pic>
        <p:sp>
          <p:nvSpPr>
            <p:cNvPr id="26" name="TextBox 25"/>
            <p:cNvSpPr txBox="1"/>
            <p:nvPr/>
          </p:nvSpPr>
          <p:spPr>
            <a:xfrm>
              <a:off x="553474" y="5924550"/>
              <a:ext cx="10377389"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Một chu trình đơn giản chứa mọi cạnh của G được gọi là một </a:t>
              </a:r>
              <a:r>
                <a:rPr lang="en-US" sz="2600" b="1" smtClean="0">
                  <a:solidFill>
                    <a:schemeClr val="accent2">
                      <a:lumMod val="75000"/>
                    </a:schemeClr>
                  </a:solidFill>
                  <a:latin typeface="Arial" pitchFamily="34" charset="0"/>
                  <a:cs typeface="Arial" pitchFamily="34" charset="0"/>
                </a:rPr>
                <a:t>chu trình Euler </a:t>
              </a:r>
              <a:r>
                <a:rPr lang="en-US" sz="2600" b="1" smtClean="0">
                  <a:latin typeface="Arial" pitchFamily="34" charset="0"/>
                  <a:cs typeface="Arial" pitchFamily="34" charset="0"/>
                </a:rPr>
                <a:t>của G</a:t>
              </a:r>
              <a:endParaRPr lang="vi-VN" sz="2600" b="1">
                <a:latin typeface="Arial" pitchFamily="34" charset="0"/>
                <a:cs typeface="Arial" pitchFamily="34" charset="0"/>
              </a:endParaRPr>
            </a:p>
          </p:txBody>
        </p:sp>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3212" y="632267"/>
            <a:ext cx="7475998" cy="492443"/>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Tổng quát ta có định nghĩa sau :</a:t>
            </a:r>
            <a:endParaRPr lang="en-US" sz="2600" b="1">
              <a:solidFill>
                <a:schemeClr val="accent2">
                  <a:lumMod val="75000"/>
                </a:schemeClr>
              </a:solidFill>
              <a:latin typeface="Arial" pitchFamily="34" charset="0"/>
              <a:cs typeface="Arial" pitchFamily="34" charset="0"/>
            </a:endParaRPr>
          </a:p>
        </p:txBody>
      </p:sp>
      <p:sp>
        <p:nvSpPr>
          <p:cNvPr id="27"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80473"/>
            <a:ext cx="11772900" cy="1581727"/>
            <a:chOff x="112712" y="856096"/>
            <a:chExt cx="11772900" cy="1581727"/>
          </a:xfrm>
        </p:grpSpPr>
        <p:sp>
          <p:nvSpPr>
            <p:cNvPr id="8" name="Rounded Rectangle 7"/>
            <p:cNvSpPr/>
            <p:nvPr/>
          </p:nvSpPr>
          <p:spPr>
            <a:xfrm>
              <a:off x="1742930" y="916806"/>
              <a:ext cx="10142682" cy="12162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202071" y="1142752"/>
              <a:ext cx="9224399"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Tìm một chu trình Euler của đồ thị trên Hình 2.17</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24" y="21907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74812" y="2590800"/>
            <a:ext cx="6344275" cy="892552"/>
          </a:xfrm>
          <a:prstGeom prst="rect">
            <a:avLst/>
          </a:prstGeom>
          <a:noFill/>
        </p:spPr>
        <p:txBody>
          <a:bodyPr wrap="square" rtlCol="0">
            <a:spAutoFit/>
          </a:bodyPr>
          <a:lstStyle/>
          <a:p>
            <a:pPr marL="457200" indent="-457200">
              <a:buFont typeface="Wingdings" pitchFamily="2" charset="2"/>
              <a:buChar char="v"/>
            </a:pPr>
            <a:r>
              <a:rPr lang="en-US" sz="2600" b="1" smtClean="0">
                <a:latin typeface="Arial" pitchFamily="34" charset="0"/>
                <a:cs typeface="Arial" pitchFamily="34" charset="0"/>
              </a:rPr>
              <a:t>Một chu trình Euler của đồ thị là ABECDEA</a:t>
            </a:r>
            <a:endParaRPr lang="en-US" sz="2600"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790285" y="2224088"/>
            <a:ext cx="1962150" cy="2647741"/>
            <a:chOff x="8790285" y="2224088"/>
            <a:chExt cx="1962150" cy="2647741"/>
          </a:xfrm>
        </p:grpSpPr>
        <p:sp>
          <p:nvSpPr>
            <p:cNvPr id="15" name="TextBox 14"/>
            <p:cNvSpPr txBox="1"/>
            <p:nvPr/>
          </p:nvSpPr>
          <p:spPr>
            <a:xfrm>
              <a:off x="9142412" y="453327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2.17</a:t>
              </a:r>
              <a:endParaRPr lang="en-US" sz="1600" b="1">
                <a:solidFill>
                  <a:srgbClr val="FF0000"/>
                </a:solidFill>
                <a:latin typeface="Arial" pitchFamily="34" charset="0"/>
                <a:cs typeface="Arial" pitchFamily="34" charset="0"/>
              </a:endParaRPr>
            </a:p>
          </p:txBody>
        </p:sp>
        <p:pic>
          <p:nvPicPr>
            <p:cNvPr id="317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0285" y="2224088"/>
              <a:ext cx="19621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365227" y="685800"/>
            <a:ext cx="11139385" cy="1905000"/>
            <a:chOff x="447215" y="685800"/>
            <a:chExt cx="11139385" cy="1905000"/>
          </a:xfrm>
        </p:grpSpPr>
        <p:sp>
          <p:nvSpPr>
            <p:cNvPr id="21" name="Rounded Rectangle 20"/>
            <p:cNvSpPr/>
            <p:nvPr/>
          </p:nvSpPr>
          <p:spPr>
            <a:xfrm>
              <a:off x="608012" y="1219960"/>
              <a:ext cx="10978588" cy="137084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9" name="TextBox 18"/>
            <p:cNvSpPr txBox="1"/>
            <p:nvPr/>
          </p:nvSpPr>
          <p:spPr>
            <a:xfrm>
              <a:off x="447215" y="685800"/>
              <a:ext cx="2294398" cy="492443"/>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1:</a:t>
              </a:r>
              <a:endParaRPr lang="en-US" sz="2600" b="1">
                <a:solidFill>
                  <a:schemeClr val="accent2">
                    <a:lumMod val="75000"/>
                  </a:schemeClr>
                </a:solidFill>
                <a:latin typeface="Arial" pitchFamily="34" charset="0"/>
                <a:cs typeface="Arial" pitchFamily="34" charset="0"/>
              </a:endParaRPr>
            </a:p>
          </p:txBody>
        </p:sp>
        <p:sp>
          <p:nvSpPr>
            <p:cNvPr id="20" name="TextBox 19"/>
            <p:cNvSpPr txBox="1"/>
            <p:nvPr/>
          </p:nvSpPr>
          <p:spPr>
            <a:xfrm>
              <a:off x="912812" y="1447800"/>
              <a:ext cx="10591800" cy="892552"/>
            </a:xfrm>
            <a:prstGeom prst="rect">
              <a:avLst/>
            </a:prstGeom>
            <a:noFill/>
          </p:spPr>
          <p:txBody>
            <a:bodyPr wrap="square" rtlCol="0">
              <a:spAutoFit/>
            </a:bodyPr>
            <a:lstStyle/>
            <a:p>
              <a:r>
                <a:rPr lang="en-US" sz="2600" b="1" smtClean="0">
                  <a:latin typeface="Arial" pitchFamily="34" charset="0"/>
                  <a:cs typeface="Arial" pitchFamily="34" charset="0"/>
                </a:rPr>
                <a:t>Một đa đồ thị G có một chu trình Euler khi và chỉ khi G liên thông và mọi đỉnh của G đều có bậc chẵn.</a:t>
              </a:r>
              <a:endParaRPr lang="en-US" sz="2600" b="1">
                <a:solidFill>
                  <a:schemeClr val="accent2">
                    <a:lumMod val="75000"/>
                  </a:schemeClr>
                </a:solidFill>
                <a:latin typeface="Arial" pitchFamily="34" charset="0"/>
                <a:cs typeface="Arial" pitchFamily="34" charset="0"/>
              </a:endParaRPr>
            </a:p>
          </p:txBody>
        </p:sp>
      </p:grpSp>
      <p:grpSp>
        <p:nvGrpSpPr>
          <p:cNvPr id="5" name="Group 4"/>
          <p:cNvGrpSpPr/>
          <p:nvPr/>
        </p:nvGrpSpPr>
        <p:grpSpPr>
          <a:xfrm>
            <a:off x="365227" y="2819400"/>
            <a:ext cx="11139385" cy="2133600"/>
            <a:chOff x="365227" y="2819400"/>
            <a:chExt cx="11139385" cy="2133600"/>
          </a:xfrm>
        </p:grpSpPr>
        <p:sp>
          <p:nvSpPr>
            <p:cNvPr id="22" name="Rounded Rectangle 21"/>
            <p:cNvSpPr/>
            <p:nvPr/>
          </p:nvSpPr>
          <p:spPr>
            <a:xfrm>
              <a:off x="526024" y="3352800"/>
              <a:ext cx="10978588"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65227" y="2819400"/>
              <a:ext cx="2294398" cy="492443"/>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2:</a:t>
              </a:r>
              <a:endParaRPr lang="en-US" sz="2600" b="1">
                <a:solidFill>
                  <a:schemeClr val="accent2">
                    <a:lumMod val="75000"/>
                  </a:schemeClr>
                </a:solidFill>
                <a:latin typeface="Arial" pitchFamily="34" charset="0"/>
                <a:cs typeface="Arial" pitchFamily="34" charset="0"/>
              </a:endParaRPr>
            </a:p>
          </p:txBody>
        </p:sp>
        <p:sp>
          <p:nvSpPr>
            <p:cNvPr id="24" name="TextBox 23"/>
            <p:cNvSpPr txBox="1"/>
            <p:nvPr/>
          </p:nvSpPr>
          <p:spPr>
            <a:xfrm>
              <a:off x="830824" y="3580640"/>
              <a:ext cx="10591800" cy="1292662"/>
            </a:xfrm>
            <a:prstGeom prst="rect">
              <a:avLst/>
            </a:prstGeom>
            <a:noFill/>
          </p:spPr>
          <p:txBody>
            <a:bodyPr wrap="square" rtlCol="0">
              <a:spAutoFit/>
            </a:bodyPr>
            <a:lstStyle/>
            <a:p>
              <a:r>
                <a:rPr lang="en-US" sz="2600" b="1" smtClean="0">
                  <a:latin typeface="Arial" pitchFamily="34" charset="0"/>
                  <a:cs typeface="Arial" pitchFamily="34" charset="0"/>
                </a:rPr>
                <a:t>Một đa đồ thị G có một đường đi Euler từ A đến B khi và chỉ khi G liên thông và mọi đỉnh của G đều có bậc chẵn, chỉ trừ A và B có bậc lẻ.</a:t>
              </a:r>
              <a:endParaRPr lang="en-US" sz="2600" b="1">
                <a:solidFill>
                  <a:schemeClr val="accent2">
                    <a:lumMod val="75000"/>
                  </a:schemeClr>
                </a:solidFill>
                <a:latin typeface="Arial" pitchFamily="34" charset="0"/>
                <a:cs typeface="Arial" pitchFamily="34" charset="0"/>
              </a:endParaRPr>
            </a:p>
          </p:txBody>
        </p:sp>
      </p:grpSp>
      <p:sp>
        <p:nvSpPr>
          <p:cNvPr id="25" name="TextBox 24"/>
          <p:cNvSpPr txBox="1"/>
          <p:nvPr/>
        </p:nvSpPr>
        <p:spPr>
          <a:xfrm>
            <a:off x="608012" y="5501164"/>
            <a:ext cx="11201400" cy="492443"/>
          </a:xfrm>
          <a:prstGeom prst="rect">
            <a:avLst/>
          </a:prstGeom>
          <a:noFill/>
        </p:spPr>
        <p:txBody>
          <a:bodyPr wrap="square" rtlCol="0">
            <a:spAutoFit/>
          </a:bodyPr>
          <a:lstStyle/>
          <a:p>
            <a:pPr marL="457200" indent="-457200">
              <a:buFont typeface="Wingdings" pitchFamily="2" charset="2"/>
              <a:buChar char="Ø"/>
            </a:pPr>
            <a:r>
              <a:rPr lang="en-US" sz="2600" b="1" smtClean="0">
                <a:solidFill>
                  <a:srgbClr val="0F3D13"/>
                </a:solidFill>
                <a:latin typeface="Arial" pitchFamily="34" charset="0"/>
                <a:cs typeface="Arial" pitchFamily="34" charset="0"/>
              </a:rPr>
              <a:t>Chú ý : </a:t>
            </a:r>
            <a:r>
              <a:rPr lang="en-US" sz="2600" b="1" smtClean="0">
                <a:latin typeface="Arial" pitchFamily="34" charset="0"/>
                <a:cs typeface="Arial" pitchFamily="34" charset="0"/>
              </a:rPr>
              <a:t>Hai định lí trên cũng đúng cho tr</a:t>
            </a:r>
            <a:r>
              <a:rPr lang="vi-VN" sz="2600" b="1" smtClean="0">
                <a:latin typeface="Arial" pitchFamily="34" charset="0"/>
                <a:cs typeface="Arial" pitchFamily="34" charset="0"/>
              </a:rPr>
              <a:t>ường hợp</a:t>
            </a:r>
            <a:r>
              <a:rPr lang="en-US" sz="2600" b="1" smtClean="0">
                <a:latin typeface="Arial" pitchFamily="34" charset="0"/>
                <a:cs typeface="Arial" pitchFamily="34" charset="0"/>
              </a:rPr>
              <a:t> G là đơn đồ thị</a:t>
            </a:r>
            <a:endParaRPr lang="en-US" sz="26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8307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34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0376" y="2688848"/>
            <a:ext cx="6934636" cy="1200329"/>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Đồ thị ở hình a là liên thông và các đỉnh đều có bậc chẵn (ở đây là bậc bằng 2) nên nó có chu trình Euler </a:t>
            </a:r>
            <a:endParaRPr lang="en-US"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892231"/>
              <a:ext cx="10142682" cy="14219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1903412" y="961611"/>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Giải thích vì sao trong Hình 2.18</a:t>
              </a:r>
            </a:p>
            <a:p>
              <a:pPr marL="457200" indent="-457200" algn="just">
                <a:buAutoNum type="alphaLcPeriod"/>
              </a:pPr>
              <a:r>
                <a:rPr lang="en-US" sz="2500" b="1" smtClean="0">
                  <a:latin typeface="Arial" pitchFamily="34" charset="0"/>
                  <a:cs typeface="Arial" pitchFamily="34" charset="0"/>
                </a:rPr>
                <a:t>Các hình a và b có thể vẽ được bằng một nét liền</a:t>
              </a:r>
            </a:p>
            <a:p>
              <a:pPr marL="457200" indent="-457200" algn="just">
                <a:buAutoNum type="alphaLcPeriod"/>
              </a:pPr>
              <a:r>
                <a:rPr lang="en-US" sz="2500" b="1" smtClean="0">
                  <a:latin typeface="Arial" pitchFamily="34" charset="0"/>
                  <a:cs typeface="Arial" pitchFamily="34" charset="0"/>
                </a:rPr>
                <a:t>Các hình c và d không thể vẽ được bằng một nét liền.</a:t>
              </a:r>
              <a:endParaRPr lang="vi-VN" sz="25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7161212" y="2298322"/>
            <a:ext cx="4857750" cy="2245727"/>
            <a:chOff x="7237412" y="2298322"/>
            <a:chExt cx="4857750" cy="2245727"/>
          </a:xfrm>
        </p:grpSpPr>
        <p:sp>
          <p:nvSpPr>
            <p:cNvPr id="15" name="TextBox 14"/>
            <p:cNvSpPr txBox="1"/>
            <p:nvPr/>
          </p:nvSpPr>
          <p:spPr>
            <a:xfrm>
              <a:off x="9294812" y="420549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2.18</a:t>
              </a:r>
              <a:endParaRPr lang="en-US" sz="1600" b="1">
                <a:solidFill>
                  <a:srgbClr val="FF0000"/>
                </a:solidFill>
                <a:latin typeface="Arial" pitchFamily="34" charset="0"/>
                <a:cs typeface="Arial" pitchFamily="34" charset="0"/>
              </a:endParaRPr>
            </a:p>
          </p:txBody>
        </p:sp>
        <p:pic>
          <p:nvPicPr>
            <p:cNvPr id="337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7412" y="2298322"/>
              <a:ext cx="48577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50376" y="3892154"/>
            <a:ext cx="6934636" cy="1569660"/>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Đồ thị ở hình b là liên thông và chỉ có đúng 2 đỉnh bậc lẻ (ở đây là bậc bằng 3)</a:t>
            </a:r>
            <a:r>
              <a:rPr lang="en-US" b="1">
                <a:latin typeface="Arial" pitchFamily="34" charset="0"/>
                <a:cs typeface="Arial" pitchFamily="34" charset="0"/>
              </a:rPr>
              <a:t> nên nó có chu trình Euler . Vì vậy ta có thể vẽ các hình a, b bằng một nét liền. </a:t>
            </a:r>
          </a:p>
        </p:txBody>
      </p:sp>
      <p:sp>
        <p:nvSpPr>
          <p:cNvPr id="25" name="TextBox 24"/>
          <p:cNvSpPr txBox="1"/>
          <p:nvPr/>
        </p:nvSpPr>
        <p:spPr>
          <a:xfrm>
            <a:off x="150376" y="5461814"/>
            <a:ext cx="11735236" cy="1200329"/>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Các đồ thị ở hình c và d có 4 đỉnh bậc lẻ (ở đây là bậc bằng 3) nên chúng không có chu trình Euler và cũng không có đường đi Euler . </a:t>
            </a:r>
            <a:r>
              <a:rPr lang="en-US" b="1">
                <a:latin typeface="Arial" pitchFamily="34" charset="0"/>
                <a:cs typeface="Arial" pitchFamily="34" charset="0"/>
              </a:rPr>
              <a:t>Vì vậy ta </a:t>
            </a:r>
            <a:r>
              <a:rPr lang="en-US" b="1" smtClean="0">
                <a:latin typeface="Arial" pitchFamily="34" charset="0"/>
                <a:cs typeface="Arial" pitchFamily="34" charset="0"/>
              </a:rPr>
              <a:t>không </a:t>
            </a:r>
            <a:r>
              <a:rPr lang="en-US" b="1">
                <a:latin typeface="Arial" pitchFamily="34" charset="0"/>
                <a:cs typeface="Arial" pitchFamily="34" charset="0"/>
              </a:rPr>
              <a:t>thể vẽ các hình </a:t>
            </a:r>
            <a:r>
              <a:rPr lang="en-US" b="1" smtClean="0">
                <a:latin typeface="Arial" pitchFamily="34" charset="0"/>
                <a:cs typeface="Arial" pitchFamily="34" charset="0"/>
              </a:rPr>
              <a:t>c, d </a:t>
            </a:r>
            <a:r>
              <a:rPr lang="en-US" b="1">
                <a:latin typeface="Arial" pitchFamily="34" charset="0"/>
                <a:cs typeface="Arial" pitchFamily="34" charset="0"/>
              </a:rPr>
              <a:t>bằng một nét liền. </a:t>
            </a:r>
          </a:p>
        </p:txBody>
      </p:sp>
    </p:spTree>
    <p:extLst>
      <p:ext uri="{BB962C8B-B14F-4D97-AF65-F5344CB8AC3E}">
        <p14:creationId xmlns:p14="http://schemas.microsoft.com/office/powerpoint/2010/main" val="1554555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809"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98176" y="2688848"/>
            <a:ext cx="6934636" cy="1569660"/>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Xét đa đồ thị G ở Hình 2.15b. Vì các đỉnh A, B, C, D đều có bậc lẻ nên theo Định lí 2, G không có đường đi Euler ( và không có cả chu trình Euler)</a:t>
            </a:r>
            <a:endParaRPr lang="en-US"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3513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1  . ĐƯỜNG ĐI EULER</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150376" y="686195"/>
            <a:ext cx="11735236" cy="1523605"/>
            <a:chOff x="150376" y="809606"/>
            <a:chExt cx="11735236" cy="1523605"/>
          </a:xfrm>
        </p:grpSpPr>
        <p:sp>
          <p:nvSpPr>
            <p:cNvPr id="19" name="Rounded Rectangle 18"/>
            <p:cNvSpPr/>
            <p:nvPr/>
          </p:nvSpPr>
          <p:spPr>
            <a:xfrm>
              <a:off x="1742930" y="968431"/>
              <a:ext cx="10142682" cy="121238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0" name="TextBox 19"/>
            <p:cNvSpPr txBox="1"/>
            <p:nvPr/>
          </p:nvSpPr>
          <p:spPr>
            <a:xfrm>
              <a:off x="2284412" y="1139602"/>
              <a:ext cx="9448800" cy="507809"/>
            </a:xfrm>
            <a:prstGeom prst="rect">
              <a:avLst/>
            </a:prstGeom>
            <a:noFill/>
          </p:spPr>
          <p:txBody>
            <a:bodyPr wrap="square" lIns="121899" tIns="60949" rIns="121899" bIns="60949" rtlCol="0">
              <a:spAutoFit/>
            </a:bodyPr>
            <a:lstStyle/>
            <a:p>
              <a:pPr algn="just"/>
              <a:r>
                <a:rPr lang="en-US" sz="2500" b="1">
                  <a:latin typeface="Arial" pitchFamily="34" charset="0"/>
                  <a:cs typeface="Arial" pitchFamily="34" charset="0"/>
                </a:rPr>
                <a:t>Hãy giải bài toán </a:t>
              </a:r>
              <a:r>
                <a:rPr lang="en-US" sz="2500" b="1" smtClean="0">
                  <a:latin typeface="Arial" pitchFamily="34" charset="0"/>
                  <a:cs typeface="Arial" pitchFamily="34" charset="0"/>
                </a:rPr>
                <a:t>trong tình huống </a:t>
              </a:r>
              <a:r>
                <a:rPr lang="en-US" sz="2500" b="1">
                  <a:latin typeface="Arial" pitchFamily="34" charset="0"/>
                  <a:cs typeface="Arial" pitchFamily="34" charset="0"/>
                </a:rPr>
                <a:t>mở đầu</a:t>
              </a:r>
              <a:endParaRPr lang="vi-VN" sz="2500" b="1">
                <a:latin typeface="Arial" pitchFamily="34" charset="0"/>
                <a:cs typeface="Arial" pitchFamily="34" charset="0"/>
              </a:endParaRPr>
            </a:p>
          </p:txBody>
        </p:sp>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809606"/>
              <a:ext cx="1515280" cy="1523605"/>
            </a:xfrm>
            <a:prstGeom prst="rect">
              <a:avLst/>
            </a:prstGeom>
          </p:spPr>
        </p:pic>
        <p:sp>
          <p:nvSpPr>
            <p:cNvPr id="22" name="Rectangle 21"/>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3"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129796"/>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979612" y="4300597"/>
            <a:ext cx="6553200" cy="1200329"/>
          </a:xfrm>
          <a:prstGeom prst="rect">
            <a:avLst/>
          </a:prstGeom>
          <a:noFill/>
        </p:spPr>
        <p:txBody>
          <a:bodyPr wrap="square" rtlCol="0">
            <a:spAutoFit/>
          </a:bodyPr>
          <a:lstStyle/>
          <a:p>
            <a:r>
              <a:rPr lang="en-US" b="1" smtClean="0">
                <a:latin typeface="Arial" pitchFamily="34" charset="0"/>
                <a:cs typeface="Arial" pitchFamily="34" charset="0"/>
              </a:rPr>
              <a:t>Vậy không thể nào đi dạo qua khắp các cây cầu của thành phố nhưng mỗi cầu chỉ đi qua một lần.</a:t>
            </a:r>
            <a:endParaRPr lang="en-US" b="1">
              <a:latin typeface="Arial" pitchFamily="34" charset="0"/>
              <a:cs typeface="Arial" pitchFamily="34" charset="0"/>
            </a:endParaRPr>
          </a:p>
        </p:txBody>
      </p:sp>
      <p:grpSp>
        <p:nvGrpSpPr>
          <p:cNvPr id="2" name="Group 1"/>
          <p:cNvGrpSpPr/>
          <p:nvPr/>
        </p:nvGrpSpPr>
        <p:grpSpPr>
          <a:xfrm>
            <a:off x="8990012" y="2274004"/>
            <a:ext cx="2671127" cy="2399348"/>
            <a:chOff x="8990012" y="2274004"/>
            <a:chExt cx="2671127" cy="2399348"/>
          </a:xfrm>
        </p:grpSpPr>
        <p:pic>
          <p:nvPicPr>
            <p:cNvPr id="2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7931"/>
            <a:stretch/>
          </p:blipFill>
          <p:spPr bwMode="auto">
            <a:xfrm>
              <a:off x="8990012" y="2274004"/>
              <a:ext cx="2671127" cy="239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0285412" y="413132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2.15</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191687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138" y="217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914400"/>
              <a:ext cx="9982199" cy="112040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1031043"/>
              <a:ext cx="9821863" cy="800197"/>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Đồ thị nào dưới đây có một đường đi Euler? Hãy chỉ ra một đường đi Euler của nó.</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292469" y="2656427"/>
            <a:ext cx="7097343" cy="1785104"/>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Đồ thị Hình 2.19a có đường đi Euler từ A đến B vì đồ thị này liên thông và các đỉnh A, B có bậc 3 (bậc lẻ), còn các đỉnh C, D, E đều có bậc 2 (bậc chẵn). Một đường đi Euler của đồ thị này là ACBDAEB.</a:t>
            </a:r>
            <a:endParaRPr lang="vi-VN" sz="2200" b="1">
              <a:solidFill>
                <a:srgbClr val="FF0000"/>
              </a:solidFill>
              <a:latin typeface="Arial" pitchFamily="34" charset="0"/>
              <a:cs typeface="Arial" pitchFamily="34" charset="0"/>
            </a:endParaRPr>
          </a:p>
        </p:txBody>
      </p:sp>
      <p:sp>
        <p:nvSpPr>
          <p:cNvPr id="18" name="TextBox 17"/>
          <p:cNvSpPr txBox="1"/>
          <p:nvPr/>
        </p:nvSpPr>
        <p:spPr>
          <a:xfrm>
            <a:off x="608012" y="4572000"/>
            <a:ext cx="6858000" cy="769441"/>
          </a:xfrm>
          <a:prstGeom prst="rect">
            <a:avLst/>
          </a:prstGeom>
          <a:noFill/>
        </p:spPr>
        <p:txBody>
          <a:bodyPr wrap="square" rtlCol="0">
            <a:spAutoFit/>
          </a:bodyPr>
          <a:lstStyle/>
          <a:p>
            <a:pPr algn="just"/>
            <a:r>
              <a:rPr lang="vi-VN" sz="2200" b="1">
                <a:latin typeface="Arial" pitchFamily="34" charset="0"/>
                <a:cs typeface="Arial" pitchFamily="34" charset="0"/>
              </a:rPr>
              <a:t>Đồ thị Hình 2.19b không có đường đi Euler vì đồ thị này có bốn đỉnh bậc lẻ (ở đây là bậc bằng </a:t>
            </a:r>
            <a:r>
              <a:rPr lang="vi-VN" sz="2200" b="1">
                <a:latin typeface="Arial" pitchFamily="34" charset="0"/>
                <a:cs typeface="Arial" pitchFamily="34" charset="0"/>
              </a:rPr>
              <a:t>3</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8" name="AutoShape 4"/>
          <p:cNvSpPr>
            <a:spLocks noChangeArrowheads="1"/>
          </p:cNvSpPr>
          <p:nvPr/>
        </p:nvSpPr>
        <p:spPr bwMode="gray">
          <a:xfrm>
            <a:off x="447214" y="114300"/>
            <a:ext cx="237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ĐỒ THỊ</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770812" y="2162675"/>
            <a:ext cx="4257675" cy="2264777"/>
            <a:chOff x="7770812" y="2162675"/>
            <a:chExt cx="4257675" cy="2264777"/>
          </a:xfrm>
        </p:grpSpPr>
        <p:pic>
          <p:nvPicPr>
            <p:cNvPr id="358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0812" y="2162675"/>
              <a:ext cx="237172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61612" y="2172200"/>
              <a:ext cx="16668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371012" y="4088898"/>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a:t>
              </a:r>
              <a:r>
                <a:rPr lang="en-US" sz="1600" b="1" smtClean="0">
                  <a:solidFill>
                    <a:srgbClr val="FF0000"/>
                  </a:solidFill>
                  <a:latin typeface="Arial" pitchFamily="34" charset="0"/>
                  <a:cs typeface="Arial" pitchFamily="34" charset="0"/>
                </a:rPr>
                <a:t>2.19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42004</TotalTime>
  <Words>2708</Words>
  <PresentationFormat>Custom</PresentationFormat>
  <Paragraphs>166</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2023-07-24T06:51:52Z</dcterms:modified>
</cp:coreProperties>
</file>