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62"/>
  </p:notesMasterIdLst>
  <p:sldIdLst>
    <p:sldId id="256" r:id="rId2"/>
    <p:sldId id="257" r:id="rId3"/>
    <p:sldId id="259" r:id="rId4"/>
    <p:sldId id="258" r:id="rId5"/>
    <p:sldId id="260" r:id="rId6"/>
    <p:sldId id="261" r:id="rId7"/>
    <p:sldId id="357" r:id="rId8"/>
    <p:sldId id="358" r:id="rId9"/>
    <p:sldId id="359" r:id="rId10"/>
    <p:sldId id="360" r:id="rId11"/>
    <p:sldId id="262" r:id="rId12"/>
    <p:sldId id="263" r:id="rId13"/>
    <p:sldId id="361" r:id="rId14"/>
    <p:sldId id="264" r:id="rId15"/>
    <p:sldId id="362" r:id="rId16"/>
    <p:sldId id="363" r:id="rId17"/>
    <p:sldId id="364" r:id="rId18"/>
    <p:sldId id="283" r:id="rId19"/>
    <p:sldId id="265" r:id="rId20"/>
    <p:sldId id="365" r:id="rId21"/>
    <p:sldId id="367" r:id="rId22"/>
    <p:sldId id="270" r:id="rId23"/>
    <p:sldId id="272" r:id="rId24"/>
    <p:sldId id="368" r:id="rId25"/>
    <p:sldId id="273" r:id="rId26"/>
    <p:sldId id="371" r:id="rId27"/>
    <p:sldId id="369" r:id="rId28"/>
    <p:sldId id="370" r:id="rId29"/>
    <p:sldId id="318" r:id="rId30"/>
    <p:sldId id="325" r:id="rId31"/>
    <p:sldId id="372" r:id="rId32"/>
    <p:sldId id="373" r:id="rId33"/>
    <p:sldId id="316" r:id="rId34"/>
    <p:sldId id="374" r:id="rId35"/>
    <p:sldId id="274" r:id="rId36"/>
    <p:sldId id="375" r:id="rId37"/>
    <p:sldId id="376" r:id="rId38"/>
    <p:sldId id="271" r:id="rId39"/>
    <p:sldId id="377" r:id="rId40"/>
    <p:sldId id="378" r:id="rId41"/>
    <p:sldId id="379" r:id="rId42"/>
    <p:sldId id="380" r:id="rId43"/>
    <p:sldId id="381" r:id="rId44"/>
    <p:sldId id="276" r:id="rId45"/>
    <p:sldId id="382" r:id="rId46"/>
    <p:sldId id="278" r:id="rId47"/>
    <p:sldId id="346" r:id="rId48"/>
    <p:sldId id="279" r:id="rId49"/>
    <p:sldId id="347" r:id="rId50"/>
    <p:sldId id="383" r:id="rId51"/>
    <p:sldId id="351" r:id="rId52"/>
    <p:sldId id="280" r:id="rId53"/>
    <p:sldId id="281" r:id="rId54"/>
    <p:sldId id="353" r:id="rId55"/>
    <p:sldId id="354" r:id="rId56"/>
    <p:sldId id="286" r:id="rId57"/>
    <p:sldId id="384" r:id="rId58"/>
    <p:sldId id="385" r:id="rId59"/>
    <p:sldId id="386" r:id="rId60"/>
    <p:sldId id="290" r:id="rId61"/>
  </p:sldIdLst>
  <p:sldSz cx="9144000" cy="5143500" type="screen16x9"/>
  <p:notesSz cx="6858000" cy="9144000"/>
  <p:embeddedFontLst>
    <p:embeddedFont>
      <p:font typeface="Anaheim" panose="020B0604020202020204" charset="0"/>
      <p:regular r:id="rId63"/>
    </p:embeddedFont>
    <p:embeddedFont>
      <p:font typeface="Bebas Neue" panose="020B0606020202050201" pitchFamily="34" charset="0"/>
      <p:regular r:id="rId64"/>
    </p:embeddedFon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
      <p:font typeface="DM Sans" pitchFamily="2" charset="0"/>
      <p:regular r:id="rId70"/>
      <p:bold r:id="rId71"/>
      <p:italic r:id="rId72"/>
      <p:boldItalic r:id="rId73"/>
    </p:embeddedFont>
    <p:embeddedFont>
      <p:font typeface="DM Serif Display" pitchFamily="2" charset="0"/>
      <p:regular r:id="rId74"/>
      <p:italic r:id="rId75"/>
    </p:embeddedFont>
    <p:embeddedFont>
      <p:font typeface="Figtree" panose="020B0604020202020204" charset="0"/>
      <p:regular r:id="rId76"/>
      <p:bold r:id="rId77"/>
      <p:italic r:id="rId78"/>
      <p:boldItalic r:id="rId79"/>
    </p:embeddedFont>
    <p:embeddedFont>
      <p:font typeface="Figtree Medium" panose="020B0604020202020204" charset="0"/>
      <p:regular r:id="rId80"/>
      <p:bold r:id="rId81"/>
      <p:italic r:id="rId82"/>
      <p:boldItalic r:id="rId83"/>
    </p:embeddedFont>
    <p:embeddedFont>
      <p:font typeface="Kumbh Sans" panose="020B0604020202020204" charset="0"/>
      <p:regular r:id="rId84"/>
      <p:bold r:id="rId85"/>
    </p:embeddedFont>
    <p:embeddedFont>
      <p:font typeface="Kumbh Sans SemiBold" panose="020B0604020202020204" charset="0"/>
      <p:regular r:id="rId86"/>
      <p:bold r:id="rId87"/>
    </p:embeddedFont>
    <p:embeddedFont>
      <p:font typeface="PT Sans" panose="020B0503020203020204" pitchFamily="3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D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698E38-F0D1-4A1F-A6CD-1908E9AD4C83}">
  <a:tblStyle styleId="{F9698E38-F0D1-4A1F-A6CD-1908E9AD4C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3960A46-552A-482F-AA7D-247CDA5E668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6" autoAdjust="0"/>
  </p:normalViewPr>
  <p:slideViewPr>
    <p:cSldViewPr snapToGrid="0">
      <p:cViewPr varScale="1">
        <p:scale>
          <a:sx n="77" d="100"/>
          <a:sy n="77" d="100"/>
        </p:scale>
        <p:origin x="3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89" Type="http://schemas.openxmlformats.org/officeDocument/2006/relationships/font" Target="fonts/font2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90" Type="http://schemas.openxmlformats.org/officeDocument/2006/relationships/font" Target="fonts/font28.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font" Target="fonts/font26.fntdata"/><Relationship Id="rId9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 Id="rId87" Type="http://schemas.openxmlformats.org/officeDocument/2006/relationships/font" Target="fonts/font25.fntdata"/><Relationship Id="rId61" Type="http://schemas.openxmlformats.org/officeDocument/2006/relationships/slide" Target="slides/slide60.xml"/><Relationship Id="rId82"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45bd3862f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45bd3862f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13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45c5c91233_2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45c5c91233_2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45c5c91233_2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45c5c91233_2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73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45c5c91233_2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45c5c91233_2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67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1e2f47d7fbe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1e2f47d7fbe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1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3800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60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664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163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92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91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36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890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96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596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754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466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505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011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45bd3862f9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45bd3862f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175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97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67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78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846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1e2f47d7fbe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1e2f47d7fbe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1e2f47d7fbe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1e2f47d7fbe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765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1e2f47d7fbe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1e2f47d7fbe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13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Google Shape;208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8" name="Google Shape;208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1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82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83275" y="1126025"/>
            <a:ext cx="6177300" cy="233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400">
                <a:solidFill>
                  <a:srgbClr val="312F6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405475" y="3636225"/>
            <a:ext cx="4332900" cy="482700"/>
          </a:xfrm>
          <a:prstGeom prst="rect">
            <a:avLst/>
          </a:prstGeom>
          <a:solidFill>
            <a:schemeClr val="lt2"/>
          </a:solidFill>
          <a:ln w="38100" cap="rnd"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599051">
            <a:off x="8342926" y="495125"/>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8637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954975" y="3462425"/>
            <a:ext cx="5234100" cy="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5" name="Google Shape;95;p16"/>
          <p:cNvSpPr txBox="1">
            <a:spLocks noGrp="1"/>
          </p:cNvSpPr>
          <p:nvPr>
            <p:ph type="subTitle" idx="1"/>
          </p:nvPr>
        </p:nvSpPr>
        <p:spPr>
          <a:xfrm>
            <a:off x="1955000" y="1174675"/>
            <a:ext cx="5234100" cy="21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 name="Google Shape;98;p17"/>
          <p:cNvSpPr/>
          <p:nvPr/>
        </p:nvSpPr>
        <p:spPr>
          <a:xfrm>
            <a:off x="7277175" y="12111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511363" y="46039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287550" y="31485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6879318" y="4687002"/>
            <a:ext cx="283484" cy="36049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8368977" y="2172122"/>
            <a:ext cx="142556" cy="18126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17"/>
          <p:cNvGrpSpPr/>
          <p:nvPr/>
        </p:nvGrpSpPr>
        <p:grpSpPr>
          <a:xfrm rot="726277">
            <a:off x="8429817" y="2398799"/>
            <a:ext cx="609797" cy="572672"/>
            <a:chOff x="10900125" y="2923225"/>
            <a:chExt cx="484550" cy="455050"/>
          </a:xfrm>
        </p:grpSpPr>
        <p:sp>
          <p:nvSpPr>
            <p:cNvPr id="104" name="Google Shape;104;p17"/>
            <p:cNvSpPr/>
            <p:nvPr/>
          </p:nvSpPr>
          <p:spPr>
            <a:xfrm>
              <a:off x="10927650" y="2941775"/>
              <a:ext cx="430325" cy="416175"/>
            </a:xfrm>
            <a:custGeom>
              <a:avLst/>
              <a:gdLst/>
              <a:ahLst/>
              <a:cxnLst/>
              <a:rect l="l" t="t" r="r" b="b"/>
              <a:pathLst>
                <a:path w="17213" h="16647" extrusionOk="0">
                  <a:moveTo>
                    <a:pt x="5471" y="1"/>
                  </a:moveTo>
                  <a:cubicBezTo>
                    <a:pt x="5371" y="535"/>
                    <a:pt x="5237" y="1035"/>
                    <a:pt x="5104" y="1535"/>
                  </a:cubicBezTo>
                  <a:cubicBezTo>
                    <a:pt x="4370" y="4071"/>
                    <a:pt x="3269" y="6472"/>
                    <a:pt x="1802" y="8674"/>
                  </a:cubicBezTo>
                  <a:cubicBezTo>
                    <a:pt x="1802" y="8674"/>
                    <a:pt x="801" y="10308"/>
                    <a:pt x="0" y="11476"/>
                  </a:cubicBezTo>
                  <a:cubicBezTo>
                    <a:pt x="701" y="12343"/>
                    <a:pt x="4570" y="16546"/>
                    <a:pt x="11909" y="16646"/>
                  </a:cubicBezTo>
                  <a:lnTo>
                    <a:pt x="12109" y="16646"/>
                  </a:lnTo>
                  <a:cubicBezTo>
                    <a:pt x="13110" y="15179"/>
                    <a:pt x="15345" y="10275"/>
                    <a:pt x="16679" y="6706"/>
                  </a:cubicBezTo>
                  <a:cubicBezTo>
                    <a:pt x="16812" y="6406"/>
                    <a:pt x="16912" y="6105"/>
                    <a:pt x="17012" y="5772"/>
                  </a:cubicBezTo>
                  <a:lnTo>
                    <a:pt x="17046" y="5705"/>
                  </a:lnTo>
                  <a:lnTo>
                    <a:pt x="17213" y="5171"/>
                  </a:lnTo>
                  <a:lnTo>
                    <a:pt x="17213" y="5138"/>
                  </a:lnTo>
                  <a:lnTo>
                    <a:pt x="14811" y="2870"/>
                  </a:lnTo>
                  <a:cubicBezTo>
                    <a:pt x="11575" y="2336"/>
                    <a:pt x="8440" y="1369"/>
                    <a:pt x="547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10900125" y="2923225"/>
              <a:ext cx="484550" cy="455050"/>
            </a:xfrm>
            <a:custGeom>
              <a:avLst/>
              <a:gdLst/>
              <a:ahLst/>
              <a:cxnLst/>
              <a:rect l="l" t="t" r="r" b="b"/>
              <a:pathLst>
                <a:path w="19382" h="18202" extrusionOk="0">
                  <a:moveTo>
                    <a:pt x="7409" y="1894"/>
                  </a:moveTo>
                  <a:cubicBezTo>
                    <a:pt x="9979" y="2983"/>
                    <a:pt x="12656" y="3772"/>
                    <a:pt x="15403" y="4244"/>
                  </a:cubicBezTo>
                  <a:lnTo>
                    <a:pt x="15403" y="4244"/>
                  </a:lnTo>
                  <a:lnTo>
                    <a:pt x="16746" y="5480"/>
                  </a:lnTo>
                  <a:cubicBezTo>
                    <a:pt x="16921" y="5611"/>
                    <a:pt x="17081" y="5756"/>
                    <a:pt x="17237" y="5916"/>
                  </a:cubicBezTo>
                  <a:lnTo>
                    <a:pt x="17237" y="5916"/>
                  </a:lnTo>
                  <a:cubicBezTo>
                    <a:pt x="17208" y="6001"/>
                    <a:pt x="17168" y="6120"/>
                    <a:pt x="17113" y="6280"/>
                  </a:cubicBezTo>
                  <a:cubicBezTo>
                    <a:pt x="15919" y="9797"/>
                    <a:pt x="14476" y="13500"/>
                    <a:pt x="12482" y="16667"/>
                  </a:cubicBezTo>
                  <a:lnTo>
                    <a:pt x="12482" y="16667"/>
                  </a:lnTo>
                  <a:cubicBezTo>
                    <a:pt x="8716" y="16474"/>
                    <a:pt x="4885" y="15086"/>
                    <a:pt x="2286" y="12280"/>
                  </a:cubicBezTo>
                  <a:lnTo>
                    <a:pt x="2286" y="12280"/>
                  </a:lnTo>
                  <a:cubicBezTo>
                    <a:pt x="2814" y="11459"/>
                    <a:pt x="3342" y="10638"/>
                    <a:pt x="3870" y="9816"/>
                  </a:cubicBezTo>
                  <a:cubicBezTo>
                    <a:pt x="3970" y="9649"/>
                    <a:pt x="3970" y="9416"/>
                    <a:pt x="3870" y="9249"/>
                  </a:cubicBezTo>
                  <a:lnTo>
                    <a:pt x="3870" y="9249"/>
                  </a:lnTo>
                  <a:cubicBezTo>
                    <a:pt x="3885" y="9272"/>
                    <a:pt x="3905" y="9283"/>
                    <a:pt x="3928" y="9283"/>
                  </a:cubicBezTo>
                  <a:cubicBezTo>
                    <a:pt x="4318" y="9283"/>
                    <a:pt x="5783" y="6326"/>
                    <a:pt x="5972" y="5980"/>
                  </a:cubicBezTo>
                  <a:cubicBezTo>
                    <a:pt x="6573" y="4641"/>
                    <a:pt x="7040" y="3279"/>
                    <a:pt x="7409" y="1894"/>
                  </a:cubicBezTo>
                  <a:close/>
                  <a:moveTo>
                    <a:pt x="6379" y="0"/>
                  </a:moveTo>
                  <a:cubicBezTo>
                    <a:pt x="5992" y="0"/>
                    <a:pt x="5648" y="153"/>
                    <a:pt x="5571" y="509"/>
                  </a:cubicBezTo>
                  <a:cubicBezTo>
                    <a:pt x="4871" y="3545"/>
                    <a:pt x="3670" y="6414"/>
                    <a:pt x="1969" y="9016"/>
                  </a:cubicBezTo>
                  <a:cubicBezTo>
                    <a:pt x="1952" y="9044"/>
                    <a:pt x="1938" y="9073"/>
                    <a:pt x="1927" y="9103"/>
                  </a:cubicBezTo>
                  <a:lnTo>
                    <a:pt x="1927" y="9103"/>
                  </a:lnTo>
                  <a:cubicBezTo>
                    <a:pt x="1889" y="9131"/>
                    <a:pt x="1837" y="9213"/>
                    <a:pt x="1769" y="9349"/>
                  </a:cubicBezTo>
                  <a:lnTo>
                    <a:pt x="1368" y="9983"/>
                  </a:lnTo>
                  <a:cubicBezTo>
                    <a:pt x="968" y="10583"/>
                    <a:pt x="568" y="11217"/>
                    <a:pt x="167" y="11818"/>
                  </a:cubicBezTo>
                  <a:cubicBezTo>
                    <a:pt x="1" y="12051"/>
                    <a:pt x="67" y="12351"/>
                    <a:pt x="267" y="12551"/>
                  </a:cubicBezTo>
                  <a:cubicBezTo>
                    <a:pt x="2903" y="15654"/>
                    <a:pt x="6972" y="17455"/>
                    <a:pt x="10975" y="17955"/>
                  </a:cubicBezTo>
                  <a:cubicBezTo>
                    <a:pt x="11481" y="18019"/>
                    <a:pt x="12266" y="18202"/>
                    <a:pt x="12961" y="18202"/>
                  </a:cubicBezTo>
                  <a:cubicBezTo>
                    <a:pt x="13366" y="18202"/>
                    <a:pt x="13740" y="18139"/>
                    <a:pt x="14011" y="17955"/>
                  </a:cubicBezTo>
                  <a:cubicBezTo>
                    <a:pt x="14744" y="17455"/>
                    <a:pt x="15211" y="15954"/>
                    <a:pt x="15578" y="15220"/>
                  </a:cubicBezTo>
                  <a:cubicBezTo>
                    <a:pt x="16913" y="12451"/>
                    <a:pt x="18113" y="9649"/>
                    <a:pt x="19148" y="6747"/>
                  </a:cubicBezTo>
                  <a:lnTo>
                    <a:pt x="19348" y="6147"/>
                  </a:lnTo>
                  <a:cubicBezTo>
                    <a:pt x="19381" y="5913"/>
                    <a:pt x="19314" y="5713"/>
                    <a:pt x="19181" y="5580"/>
                  </a:cubicBezTo>
                  <a:cubicBezTo>
                    <a:pt x="18429" y="4860"/>
                    <a:pt x="17649" y="4169"/>
                    <a:pt x="16893" y="3452"/>
                  </a:cubicBezTo>
                  <a:lnTo>
                    <a:pt x="16893" y="3452"/>
                  </a:lnTo>
                  <a:cubicBezTo>
                    <a:pt x="16760" y="3181"/>
                    <a:pt x="16441" y="2966"/>
                    <a:pt x="16112" y="2911"/>
                  </a:cubicBezTo>
                  <a:cubicBezTo>
                    <a:pt x="13038" y="2458"/>
                    <a:pt x="10090" y="1534"/>
                    <a:pt x="7267" y="262"/>
                  </a:cubicBezTo>
                  <a:lnTo>
                    <a:pt x="7267" y="262"/>
                  </a:lnTo>
                  <a:cubicBezTo>
                    <a:pt x="7019" y="96"/>
                    <a:pt x="6685" y="0"/>
                    <a:pt x="6379" y="0"/>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10926825" y="2941775"/>
              <a:ext cx="431975" cy="416175"/>
            </a:xfrm>
            <a:custGeom>
              <a:avLst/>
              <a:gdLst/>
              <a:ahLst/>
              <a:cxnLst/>
              <a:rect l="l" t="t" r="r" b="b"/>
              <a:pathLst>
                <a:path w="17279" h="16647" extrusionOk="0">
                  <a:moveTo>
                    <a:pt x="5504" y="1"/>
                  </a:moveTo>
                  <a:cubicBezTo>
                    <a:pt x="5404" y="535"/>
                    <a:pt x="5270" y="1035"/>
                    <a:pt x="5137" y="1535"/>
                  </a:cubicBezTo>
                  <a:cubicBezTo>
                    <a:pt x="4370" y="4071"/>
                    <a:pt x="3269" y="6472"/>
                    <a:pt x="1835" y="8674"/>
                  </a:cubicBezTo>
                  <a:cubicBezTo>
                    <a:pt x="1835" y="8674"/>
                    <a:pt x="801" y="10308"/>
                    <a:pt x="0" y="11476"/>
                  </a:cubicBezTo>
                  <a:cubicBezTo>
                    <a:pt x="734" y="12343"/>
                    <a:pt x="4603" y="16546"/>
                    <a:pt x="11942" y="16646"/>
                  </a:cubicBezTo>
                  <a:lnTo>
                    <a:pt x="12109" y="16646"/>
                  </a:lnTo>
                  <a:cubicBezTo>
                    <a:pt x="13143" y="15179"/>
                    <a:pt x="15378" y="10275"/>
                    <a:pt x="16712" y="6706"/>
                  </a:cubicBezTo>
                  <a:cubicBezTo>
                    <a:pt x="16912" y="6239"/>
                    <a:pt x="17079" y="5672"/>
                    <a:pt x="17279" y="5138"/>
                  </a:cubicBezTo>
                  <a:lnTo>
                    <a:pt x="14844" y="2870"/>
                  </a:lnTo>
                  <a:cubicBezTo>
                    <a:pt x="11608" y="2336"/>
                    <a:pt x="8473" y="1369"/>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11297900" y="3013500"/>
              <a:ext cx="60075" cy="77575"/>
            </a:xfrm>
            <a:custGeom>
              <a:avLst/>
              <a:gdLst/>
              <a:ahLst/>
              <a:cxnLst/>
              <a:rect l="l" t="t" r="r" b="b"/>
              <a:pathLst>
                <a:path w="2403" h="3103" extrusionOk="0">
                  <a:moveTo>
                    <a:pt x="1" y="1"/>
                  </a:moveTo>
                  <a:lnTo>
                    <a:pt x="1" y="1"/>
                  </a:lnTo>
                  <a:cubicBezTo>
                    <a:pt x="768" y="1101"/>
                    <a:pt x="501" y="3103"/>
                    <a:pt x="501" y="3103"/>
                  </a:cubicBezTo>
                  <a:lnTo>
                    <a:pt x="2403" y="226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1093100" y="3034125"/>
              <a:ext cx="203175" cy="76975"/>
            </a:xfrm>
            <a:custGeom>
              <a:avLst/>
              <a:gdLst/>
              <a:ahLst/>
              <a:cxnLst/>
              <a:rect l="l" t="t" r="r" b="b"/>
              <a:pathLst>
                <a:path w="8127" h="3079" extrusionOk="0">
                  <a:moveTo>
                    <a:pt x="403" y="1"/>
                  </a:moveTo>
                  <a:cubicBezTo>
                    <a:pt x="211" y="1"/>
                    <a:pt x="1" y="279"/>
                    <a:pt x="221" y="443"/>
                  </a:cubicBezTo>
                  <a:cubicBezTo>
                    <a:pt x="2355" y="2078"/>
                    <a:pt x="4991" y="3012"/>
                    <a:pt x="7726" y="3078"/>
                  </a:cubicBezTo>
                  <a:cubicBezTo>
                    <a:pt x="7993" y="3078"/>
                    <a:pt x="8126" y="2645"/>
                    <a:pt x="7793" y="2645"/>
                  </a:cubicBezTo>
                  <a:cubicBezTo>
                    <a:pt x="5157" y="2578"/>
                    <a:pt x="2622" y="1644"/>
                    <a:pt x="521" y="43"/>
                  </a:cubicBezTo>
                  <a:cubicBezTo>
                    <a:pt x="485" y="14"/>
                    <a:pt x="445"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11056425" y="3109175"/>
              <a:ext cx="203150" cy="76975"/>
            </a:xfrm>
            <a:custGeom>
              <a:avLst/>
              <a:gdLst/>
              <a:ahLst/>
              <a:cxnLst/>
              <a:rect l="l" t="t" r="r" b="b"/>
              <a:pathLst>
                <a:path w="8126" h="3079" extrusionOk="0">
                  <a:moveTo>
                    <a:pt x="421" y="1"/>
                  </a:moveTo>
                  <a:cubicBezTo>
                    <a:pt x="210" y="1"/>
                    <a:pt x="0" y="279"/>
                    <a:pt x="220" y="443"/>
                  </a:cubicBezTo>
                  <a:cubicBezTo>
                    <a:pt x="2355" y="2111"/>
                    <a:pt x="4990" y="3012"/>
                    <a:pt x="7725" y="3079"/>
                  </a:cubicBezTo>
                  <a:cubicBezTo>
                    <a:pt x="8025" y="3079"/>
                    <a:pt x="8125" y="2645"/>
                    <a:pt x="7792" y="2645"/>
                  </a:cubicBezTo>
                  <a:cubicBezTo>
                    <a:pt x="5157" y="2578"/>
                    <a:pt x="2622" y="1678"/>
                    <a:pt x="553" y="43"/>
                  </a:cubicBezTo>
                  <a:cubicBezTo>
                    <a:pt x="512" y="14"/>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1023900" y="3184225"/>
              <a:ext cx="203150" cy="76975"/>
            </a:xfrm>
            <a:custGeom>
              <a:avLst/>
              <a:gdLst/>
              <a:ahLst/>
              <a:cxnLst/>
              <a:rect l="l" t="t" r="r" b="b"/>
              <a:pathLst>
                <a:path w="8126" h="3079" extrusionOk="0">
                  <a:moveTo>
                    <a:pt x="420" y="1"/>
                  </a:moveTo>
                  <a:cubicBezTo>
                    <a:pt x="209" y="1"/>
                    <a:pt x="1" y="273"/>
                    <a:pt x="220" y="410"/>
                  </a:cubicBezTo>
                  <a:lnTo>
                    <a:pt x="220" y="444"/>
                  </a:lnTo>
                  <a:cubicBezTo>
                    <a:pt x="2355" y="2078"/>
                    <a:pt x="4990" y="3012"/>
                    <a:pt x="7725" y="3079"/>
                  </a:cubicBezTo>
                  <a:cubicBezTo>
                    <a:pt x="7992" y="3079"/>
                    <a:pt x="8126" y="2645"/>
                    <a:pt x="7792" y="2645"/>
                  </a:cubicBezTo>
                  <a:cubicBezTo>
                    <a:pt x="5157" y="2578"/>
                    <a:pt x="2622" y="1644"/>
                    <a:pt x="554" y="43"/>
                  </a:cubicBezTo>
                  <a:cubicBezTo>
                    <a:pt x="512" y="14"/>
                    <a:pt x="466" y="1"/>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7"/>
          <p:cNvSpPr/>
          <p:nvPr/>
        </p:nvSpPr>
        <p:spPr>
          <a:xfrm>
            <a:off x="7952026" y="-796353"/>
            <a:ext cx="2647308" cy="1641780"/>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10800000" flipH="1">
            <a:off x="-656887" y="-103030"/>
            <a:ext cx="1453078" cy="1207270"/>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7"/>
          <p:cNvGrpSpPr/>
          <p:nvPr/>
        </p:nvGrpSpPr>
        <p:grpSpPr>
          <a:xfrm>
            <a:off x="76170" y="4230706"/>
            <a:ext cx="720019" cy="778685"/>
            <a:chOff x="-3072100" y="1722825"/>
            <a:chExt cx="1906325" cy="2061650"/>
          </a:xfrm>
        </p:grpSpPr>
        <p:sp>
          <p:nvSpPr>
            <p:cNvPr id="114" name="Google Shape;114;p17"/>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 name="Google Shape;132;p18"/>
          <p:cNvSpPr/>
          <p:nvPr/>
        </p:nvSpPr>
        <p:spPr>
          <a:xfrm flipH="1">
            <a:off x="7893934" y="45945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rot="599051">
            <a:off x="8363162" y="3337050"/>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rot="-599051" flipH="1">
            <a:off x="-278713" y="749800"/>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flipH="1">
            <a:off x="7695263" y="47355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152400" y="24895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flipH="1">
            <a:off x="339693" y="875395"/>
            <a:ext cx="192795" cy="24512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flipH="1">
            <a:off x="8607900" y="3422989"/>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19"/>
          <p:cNvSpPr/>
          <p:nvPr/>
        </p:nvSpPr>
        <p:spPr>
          <a:xfrm rot="10800000">
            <a:off x="-614900" y="-542700"/>
            <a:ext cx="2152248" cy="1334759"/>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flipH="1">
            <a:off x="418089" y="970701"/>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flipH="1">
            <a:off x="1594672" y="157502"/>
            <a:ext cx="168825" cy="214609"/>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flipH="1">
            <a:off x="7473261" y="478461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flipH="1">
            <a:off x="8033703" y="4499455"/>
            <a:ext cx="1707295" cy="1152378"/>
          </a:xfrm>
          <a:custGeom>
            <a:avLst/>
            <a:gdLst/>
            <a:ahLst/>
            <a:cxnLst/>
            <a:rect l="l" t="t" r="r" b="b"/>
            <a:pathLst>
              <a:path w="116898" h="78903" extrusionOk="0">
                <a:moveTo>
                  <a:pt x="38363" y="0"/>
                </a:moveTo>
                <a:cubicBezTo>
                  <a:pt x="33439" y="0"/>
                  <a:pt x="28504" y="1238"/>
                  <a:pt x="24255" y="3746"/>
                </a:cubicBezTo>
                <a:cubicBezTo>
                  <a:pt x="19979" y="6268"/>
                  <a:pt x="16571" y="10012"/>
                  <a:pt x="14443" y="14504"/>
                </a:cubicBezTo>
                <a:cubicBezTo>
                  <a:pt x="13970" y="15528"/>
                  <a:pt x="13773" y="17065"/>
                  <a:pt x="13162" y="17972"/>
                </a:cubicBezTo>
                <a:cubicBezTo>
                  <a:pt x="12177" y="19430"/>
                  <a:pt x="12728" y="18681"/>
                  <a:pt x="10995" y="19173"/>
                </a:cubicBezTo>
                <a:cubicBezTo>
                  <a:pt x="8571" y="19863"/>
                  <a:pt x="6660" y="20553"/>
                  <a:pt x="4926" y="22543"/>
                </a:cubicBezTo>
                <a:cubicBezTo>
                  <a:pt x="2976" y="24828"/>
                  <a:pt x="1951" y="27764"/>
                  <a:pt x="1261" y="30680"/>
                </a:cubicBezTo>
                <a:cubicBezTo>
                  <a:pt x="316" y="34739"/>
                  <a:pt x="0" y="39152"/>
                  <a:pt x="1695" y="42935"/>
                </a:cubicBezTo>
                <a:cubicBezTo>
                  <a:pt x="3626" y="47329"/>
                  <a:pt x="7862" y="50205"/>
                  <a:pt x="12137" y="52392"/>
                </a:cubicBezTo>
                <a:cubicBezTo>
                  <a:pt x="16231" y="54494"/>
                  <a:pt x="20991" y="56131"/>
                  <a:pt x="25509" y="56131"/>
                </a:cubicBezTo>
                <a:cubicBezTo>
                  <a:pt x="28318" y="56131"/>
                  <a:pt x="31034" y="55498"/>
                  <a:pt x="33436" y="53949"/>
                </a:cubicBezTo>
                <a:lnTo>
                  <a:pt x="33436" y="53949"/>
                </a:lnTo>
                <a:cubicBezTo>
                  <a:pt x="31840" y="62421"/>
                  <a:pt x="35860" y="70105"/>
                  <a:pt x="42578" y="75129"/>
                </a:cubicBezTo>
                <a:cubicBezTo>
                  <a:pt x="43544" y="75878"/>
                  <a:pt x="44608" y="76528"/>
                  <a:pt x="45711" y="77040"/>
                </a:cubicBezTo>
                <a:cubicBezTo>
                  <a:pt x="46775" y="77474"/>
                  <a:pt x="47878" y="77789"/>
                  <a:pt x="49021" y="77986"/>
                </a:cubicBezTo>
                <a:cubicBezTo>
                  <a:pt x="50880" y="78355"/>
                  <a:pt x="52781" y="78544"/>
                  <a:pt x="54682" y="78544"/>
                </a:cubicBezTo>
                <a:cubicBezTo>
                  <a:pt x="57656" y="78544"/>
                  <a:pt x="60631" y="78081"/>
                  <a:pt x="63444" y="77119"/>
                </a:cubicBezTo>
                <a:cubicBezTo>
                  <a:pt x="67758" y="75642"/>
                  <a:pt x="73019" y="72371"/>
                  <a:pt x="75482" y="68489"/>
                </a:cubicBezTo>
                <a:cubicBezTo>
                  <a:pt x="77610" y="72785"/>
                  <a:pt x="81629" y="75996"/>
                  <a:pt x="86141" y="77592"/>
                </a:cubicBezTo>
                <a:cubicBezTo>
                  <a:pt x="88703" y="78498"/>
                  <a:pt x="91410" y="78903"/>
                  <a:pt x="94131" y="78903"/>
                </a:cubicBezTo>
                <a:cubicBezTo>
                  <a:pt x="96202" y="78903"/>
                  <a:pt x="98281" y="78668"/>
                  <a:pt x="100307" y="78242"/>
                </a:cubicBezTo>
                <a:cubicBezTo>
                  <a:pt x="104662" y="77316"/>
                  <a:pt x="109075" y="75267"/>
                  <a:pt x="111341" y="71445"/>
                </a:cubicBezTo>
                <a:cubicBezTo>
                  <a:pt x="116897" y="62047"/>
                  <a:pt x="110395" y="51466"/>
                  <a:pt x="101470" y="47348"/>
                </a:cubicBezTo>
                <a:cubicBezTo>
                  <a:pt x="105627" y="42876"/>
                  <a:pt x="107164" y="35822"/>
                  <a:pt x="104386" y="30365"/>
                </a:cubicBezTo>
                <a:cubicBezTo>
                  <a:pt x="102359" y="26355"/>
                  <a:pt x="97844" y="23717"/>
                  <a:pt x="93442" y="23717"/>
                </a:cubicBezTo>
                <a:cubicBezTo>
                  <a:pt x="91853" y="23717"/>
                  <a:pt x="90278" y="24061"/>
                  <a:pt x="88840" y="24808"/>
                </a:cubicBezTo>
                <a:cubicBezTo>
                  <a:pt x="88624" y="19824"/>
                  <a:pt x="87954" y="14031"/>
                  <a:pt x="83737" y="11332"/>
                </a:cubicBezTo>
                <a:cubicBezTo>
                  <a:pt x="82536" y="10622"/>
                  <a:pt x="81215" y="10130"/>
                  <a:pt x="79836" y="9874"/>
                </a:cubicBezTo>
                <a:cubicBezTo>
                  <a:pt x="78573" y="9620"/>
                  <a:pt x="77288" y="9498"/>
                  <a:pt x="76004" y="9498"/>
                </a:cubicBezTo>
                <a:cubicBezTo>
                  <a:pt x="69495" y="9498"/>
                  <a:pt x="62976" y="12647"/>
                  <a:pt x="59109" y="17912"/>
                </a:cubicBezTo>
                <a:cubicBezTo>
                  <a:pt x="57809" y="13420"/>
                  <a:pt x="55562" y="9243"/>
                  <a:pt x="52528" y="5697"/>
                </a:cubicBezTo>
                <a:cubicBezTo>
                  <a:pt x="51326" y="4298"/>
                  <a:pt x="49986" y="2978"/>
                  <a:pt x="48410" y="2091"/>
                </a:cubicBezTo>
                <a:cubicBezTo>
                  <a:pt x="46854" y="1185"/>
                  <a:pt x="45080" y="732"/>
                  <a:pt x="43288" y="416"/>
                </a:cubicBezTo>
                <a:cubicBezTo>
                  <a:pt x="41665" y="139"/>
                  <a:pt x="40015" y="0"/>
                  <a:pt x="38363"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flipH="1">
            <a:off x="8745602" y="39444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720000" y="727188"/>
            <a:ext cx="3519600" cy="2592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20"/>
          <p:cNvSpPr txBox="1">
            <a:spLocks noGrp="1"/>
          </p:cNvSpPr>
          <p:nvPr>
            <p:ph type="subTitle" idx="1"/>
          </p:nvPr>
        </p:nvSpPr>
        <p:spPr>
          <a:xfrm>
            <a:off x="720000" y="3519013"/>
            <a:ext cx="3519600" cy="89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0"/>
          <p:cNvSpPr>
            <a:spLocks noGrp="1"/>
          </p:cNvSpPr>
          <p:nvPr>
            <p:ph type="pic" idx="2"/>
          </p:nvPr>
        </p:nvSpPr>
        <p:spPr>
          <a:xfrm>
            <a:off x="5273100" y="533875"/>
            <a:ext cx="3157800" cy="40758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720000" y="1405600"/>
            <a:ext cx="2905500" cy="1230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3" name="Google Shape;153;p21"/>
          <p:cNvSpPr txBox="1">
            <a:spLocks noGrp="1"/>
          </p:cNvSpPr>
          <p:nvPr>
            <p:ph type="subTitle" idx="1"/>
          </p:nvPr>
        </p:nvSpPr>
        <p:spPr>
          <a:xfrm>
            <a:off x="720000" y="2636300"/>
            <a:ext cx="2905500" cy="110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24"/>
          <p:cNvSpPr txBox="1">
            <a:spLocks noGrp="1"/>
          </p:cNvSpPr>
          <p:nvPr>
            <p:ph type="subTitle" idx="1"/>
          </p:nvPr>
        </p:nvSpPr>
        <p:spPr>
          <a:xfrm>
            <a:off x="3210590" y="3468413"/>
            <a:ext cx="3874200" cy="81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4"/>
          <p:cNvSpPr txBox="1">
            <a:spLocks noGrp="1"/>
          </p:cNvSpPr>
          <p:nvPr>
            <p:ph type="subTitle" idx="2"/>
          </p:nvPr>
        </p:nvSpPr>
        <p:spPr>
          <a:xfrm>
            <a:off x="3210582" y="1821538"/>
            <a:ext cx="3874200" cy="81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4"/>
          <p:cNvSpPr txBox="1">
            <a:spLocks noGrp="1"/>
          </p:cNvSpPr>
          <p:nvPr>
            <p:ph type="subTitle" idx="3"/>
          </p:nvPr>
        </p:nvSpPr>
        <p:spPr>
          <a:xfrm>
            <a:off x="3210597" y="1338837"/>
            <a:ext cx="38742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 name="Google Shape;197;p24"/>
          <p:cNvSpPr txBox="1">
            <a:spLocks noGrp="1"/>
          </p:cNvSpPr>
          <p:nvPr>
            <p:ph type="subTitle" idx="4"/>
          </p:nvPr>
        </p:nvSpPr>
        <p:spPr>
          <a:xfrm>
            <a:off x="3210610" y="2985712"/>
            <a:ext cx="38742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4"/>
          <p:cNvSpPr/>
          <p:nvPr/>
        </p:nvSpPr>
        <p:spPr>
          <a:xfrm>
            <a:off x="7410563" y="45711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8614908" y="2517676"/>
            <a:ext cx="186544" cy="23721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8801458" y="4743351"/>
            <a:ext cx="186544" cy="23721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2573275" y="4734899"/>
            <a:ext cx="224049" cy="284941"/>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02"/>
        <p:cNvGrpSpPr/>
        <p:nvPr/>
      </p:nvGrpSpPr>
      <p:grpSpPr>
        <a:xfrm>
          <a:off x="0" y="0"/>
          <a:ext cx="0" cy="0"/>
          <a:chOff x="0" y="0"/>
          <a:chExt cx="0" cy="0"/>
        </a:xfrm>
      </p:grpSpPr>
      <p:sp>
        <p:nvSpPr>
          <p:cNvPr id="203" name="Google Shape;203;p25"/>
          <p:cNvSpPr/>
          <p:nvPr/>
        </p:nvSpPr>
        <p:spPr>
          <a:xfrm>
            <a:off x="7473850" y="1235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25"/>
          <p:cNvSpPr txBox="1">
            <a:spLocks noGrp="1"/>
          </p:cNvSpPr>
          <p:nvPr>
            <p:ph type="subTitle" idx="1"/>
          </p:nvPr>
        </p:nvSpPr>
        <p:spPr>
          <a:xfrm>
            <a:off x="1527300" y="1591425"/>
            <a:ext cx="60894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5"/>
          <p:cNvSpPr txBox="1">
            <a:spLocks noGrp="1"/>
          </p:cNvSpPr>
          <p:nvPr>
            <p:ph type="subTitle" idx="2"/>
          </p:nvPr>
        </p:nvSpPr>
        <p:spPr>
          <a:xfrm>
            <a:off x="1527300" y="3039225"/>
            <a:ext cx="60894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5"/>
          <p:cNvSpPr/>
          <p:nvPr/>
        </p:nvSpPr>
        <p:spPr>
          <a:xfrm>
            <a:off x="7353375" y="46917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903713" y="46039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287550" y="31485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8810952" y="3917122"/>
            <a:ext cx="142556" cy="18126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6879318" y="4687002"/>
            <a:ext cx="283484" cy="36049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8368977" y="2172122"/>
            <a:ext cx="142556" cy="18126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5"/>
          <p:cNvGrpSpPr/>
          <p:nvPr/>
        </p:nvGrpSpPr>
        <p:grpSpPr>
          <a:xfrm rot="-2700000">
            <a:off x="8354076" y="2398790"/>
            <a:ext cx="609810" cy="572684"/>
            <a:chOff x="10900125" y="2923225"/>
            <a:chExt cx="484550" cy="455050"/>
          </a:xfrm>
        </p:grpSpPr>
        <p:sp>
          <p:nvSpPr>
            <p:cNvPr id="214" name="Google Shape;214;p25"/>
            <p:cNvSpPr/>
            <p:nvPr/>
          </p:nvSpPr>
          <p:spPr>
            <a:xfrm>
              <a:off x="10927650" y="2941775"/>
              <a:ext cx="430325" cy="416175"/>
            </a:xfrm>
            <a:custGeom>
              <a:avLst/>
              <a:gdLst/>
              <a:ahLst/>
              <a:cxnLst/>
              <a:rect l="l" t="t" r="r" b="b"/>
              <a:pathLst>
                <a:path w="17213" h="16647" extrusionOk="0">
                  <a:moveTo>
                    <a:pt x="5471" y="1"/>
                  </a:moveTo>
                  <a:cubicBezTo>
                    <a:pt x="5371" y="535"/>
                    <a:pt x="5237" y="1035"/>
                    <a:pt x="5104" y="1535"/>
                  </a:cubicBezTo>
                  <a:cubicBezTo>
                    <a:pt x="4370" y="4071"/>
                    <a:pt x="3269" y="6472"/>
                    <a:pt x="1802" y="8674"/>
                  </a:cubicBezTo>
                  <a:cubicBezTo>
                    <a:pt x="1802" y="8674"/>
                    <a:pt x="801" y="10308"/>
                    <a:pt x="0" y="11476"/>
                  </a:cubicBezTo>
                  <a:cubicBezTo>
                    <a:pt x="701" y="12343"/>
                    <a:pt x="4570" y="16546"/>
                    <a:pt x="11909" y="16646"/>
                  </a:cubicBezTo>
                  <a:lnTo>
                    <a:pt x="12109" y="16646"/>
                  </a:lnTo>
                  <a:cubicBezTo>
                    <a:pt x="13110" y="15179"/>
                    <a:pt x="15345" y="10275"/>
                    <a:pt x="16679" y="6706"/>
                  </a:cubicBezTo>
                  <a:cubicBezTo>
                    <a:pt x="16812" y="6406"/>
                    <a:pt x="16912" y="6105"/>
                    <a:pt x="17012" y="5772"/>
                  </a:cubicBezTo>
                  <a:lnTo>
                    <a:pt x="17046" y="5705"/>
                  </a:lnTo>
                  <a:lnTo>
                    <a:pt x="17213" y="5171"/>
                  </a:lnTo>
                  <a:lnTo>
                    <a:pt x="17213" y="5138"/>
                  </a:lnTo>
                  <a:lnTo>
                    <a:pt x="14811" y="2870"/>
                  </a:lnTo>
                  <a:cubicBezTo>
                    <a:pt x="11575" y="2336"/>
                    <a:pt x="8440" y="1369"/>
                    <a:pt x="547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10900125" y="2923225"/>
              <a:ext cx="484550" cy="455050"/>
            </a:xfrm>
            <a:custGeom>
              <a:avLst/>
              <a:gdLst/>
              <a:ahLst/>
              <a:cxnLst/>
              <a:rect l="l" t="t" r="r" b="b"/>
              <a:pathLst>
                <a:path w="19382" h="18202" extrusionOk="0">
                  <a:moveTo>
                    <a:pt x="7409" y="1894"/>
                  </a:moveTo>
                  <a:cubicBezTo>
                    <a:pt x="9979" y="2983"/>
                    <a:pt x="12656" y="3772"/>
                    <a:pt x="15403" y="4244"/>
                  </a:cubicBezTo>
                  <a:lnTo>
                    <a:pt x="15403" y="4244"/>
                  </a:lnTo>
                  <a:lnTo>
                    <a:pt x="16746" y="5480"/>
                  </a:lnTo>
                  <a:cubicBezTo>
                    <a:pt x="16921" y="5611"/>
                    <a:pt x="17081" y="5756"/>
                    <a:pt x="17237" y="5916"/>
                  </a:cubicBezTo>
                  <a:lnTo>
                    <a:pt x="17237" y="5916"/>
                  </a:lnTo>
                  <a:cubicBezTo>
                    <a:pt x="17208" y="6001"/>
                    <a:pt x="17168" y="6120"/>
                    <a:pt x="17113" y="6280"/>
                  </a:cubicBezTo>
                  <a:cubicBezTo>
                    <a:pt x="15919" y="9797"/>
                    <a:pt x="14476" y="13500"/>
                    <a:pt x="12482" y="16667"/>
                  </a:cubicBezTo>
                  <a:lnTo>
                    <a:pt x="12482" y="16667"/>
                  </a:lnTo>
                  <a:cubicBezTo>
                    <a:pt x="8716" y="16474"/>
                    <a:pt x="4885" y="15086"/>
                    <a:pt x="2286" y="12280"/>
                  </a:cubicBezTo>
                  <a:lnTo>
                    <a:pt x="2286" y="12280"/>
                  </a:lnTo>
                  <a:cubicBezTo>
                    <a:pt x="2814" y="11459"/>
                    <a:pt x="3342" y="10638"/>
                    <a:pt x="3870" y="9816"/>
                  </a:cubicBezTo>
                  <a:cubicBezTo>
                    <a:pt x="3970" y="9649"/>
                    <a:pt x="3970" y="9416"/>
                    <a:pt x="3870" y="9249"/>
                  </a:cubicBezTo>
                  <a:lnTo>
                    <a:pt x="3870" y="9249"/>
                  </a:lnTo>
                  <a:cubicBezTo>
                    <a:pt x="3885" y="9272"/>
                    <a:pt x="3905" y="9283"/>
                    <a:pt x="3928" y="9283"/>
                  </a:cubicBezTo>
                  <a:cubicBezTo>
                    <a:pt x="4318" y="9283"/>
                    <a:pt x="5783" y="6326"/>
                    <a:pt x="5972" y="5980"/>
                  </a:cubicBezTo>
                  <a:cubicBezTo>
                    <a:pt x="6573" y="4641"/>
                    <a:pt x="7040" y="3279"/>
                    <a:pt x="7409" y="1894"/>
                  </a:cubicBezTo>
                  <a:close/>
                  <a:moveTo>
                    <a:pt x="6379" y="0"/>
                  </a:moveTo>
                  <a:cubicBezTo>
                    <a:pt x="5992" y="0"/>
                    <a:pt x="5648" y="153"/>
                    <a:pt x="5571" y="509"/>
                  </a:cubicBezTo>
                  <a:cubicBezTo>
                    <a:pt x="4871" y="3545"/>
                    <a:pt x="3670" y="6414"/>
                    <a:pt x="1969" y="9016"/>
                  </a:cubicBezTo>
                  <a:cubicBezTo>
                    <a:pt x="1952" y="9044"/>
                    <a:pt x="1938" y="9073"/>
                    <a:pt x="1927" y="9103"/>
                  </a:cubicBezTo>
                  <a:lnTo>
                    <a:pt x="1927" y="9103"/>
                  </a:lnTo>
                  <a:cubicBezTo>
                    <a:pt x="1889" y="9131"/>
                    <a:pt x="1837" y="9213"/>
                    <a:pt x="1769" y="9349"/>
                  </a:cubicBezTo>
                  <a:lnTo>
                    <a:pt x="1368" y="9983"/>
                  </a:lnTo>
                  <a:cubicBezTo>
                    <a:pt x="968" y="10583"/>
                    <a:pt x="568" y="11217"/>
                    <a:pt x="167" y="11818"/>
                  </a:cubicBezTo>
                  <a:cubicBezTo>
                    <a:pt x="1" y="12051"/>
                    <a:pt x="67" y="12351"/>
                    <a:pt x="267" y="12551"/>
                  </a:cubicBezTo>
                  <a:cubicBezTo>
                    <a:pt x="2903" y="15654"/>
                    <a:pt x="6972" y="17455"/>
                    <a:pt x="10975" y="17955"/>
                  </a:cubicBezTo>
                  <a:cubicBezTo>
                    <a:pt x="11481" y="18019"/>
                    <a:pt x="12266" y="18202"/>
                    <a:pt x="12961" y="18202"/>
                  </a:cubicBezTo>
                  <a:cubicBezTo>
                    <a:pt x="13366" y="18202"/>
                    <a:pt x="13740" y="18139"/>
                    <a:pt x="14011" y="17955"/>
                  </a:cubicBezTo>
                  <a:cubicBezTo>
                    <a:pt x="14744" y="17455"/>
                    <a:pt x="15211" y="15954"/>
                    <a:pt x="15578" y="15220"/>
                  </a:cubicBezTo>
                  <a:cubicBezTo>
                    <a:pt x="16913" y="12451"/>
                    <a:pt x="18113" y="9649"/>
                    <a:pt x="19148" y="6747"/>
                  </a:cubicBezTo>
                  <a:lnTo>
                    <a:pt x="19348" y="6147"/>
                  </a:lnTo>
                  <a:cubicBezTo>
                    <a:pt x="19381" y="5913"/>
                    <a:pt x="19314" y="5713"/>
                    <a:pt x="19181" y="5580"/>
                  </a:cubicBezTo>
                  <a:cubicBezTo>
                    <a:pt x="18429" y="4860"/>
                    <a:pt x="17649" y="4169"/>
                    <a:pt x="16893" y="3452"/>
                  </a:cubicBezTo>
                  <a:lnTo>
                    <a:pt x="16893" y="3452"/>
                  </a:lnTo>
                  <a:cubicBezTo>
                    <a:pt x="16760" y="3181"/>
                    <a:pt x="16441" y="2966"/>
                    <a:pt x="16112" y="2911"/>
                  </a:cubicBezTo>
                  <a:cubicBezTo>
                    <a:pt x="13038" y="2458"/>
                    <a:pt x="10090" y="1534"/>
                    <a:pt x="7267" y="262"/>
                  </a:cubicBezTo>
                  <a:lnTo>
                    <a:pt x="7267" y="262"/>
                  </a:lnTo>
                  <a:cubicBezTo>
                    <a:pt x="7019" y="96"/>
                    <a:pt x="6685" y="0"/>
                    <a:pt x="6379" y="0"/>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10926825" y="2941775"/>
              <a:ext cx="431975" cy="416175"/>
            </a:xfrm>
            <a:custGeom>
              <a:avLst/>
              <a:gdLst/>
              <a:ahLst/>
              <a:cxnLst/>
              <a:rect l="l" t="t" r="r" b="b"/>
              <a:pathLst>
                <a:path w="17279" h="16647" extrusionOk="0">
                  <a:moveTo>
                    <a:pt x="5504" y="1"/>
                  </a:moveTo>
                  <a:cubicBezTo>
                    <a:pt x="5404" y="535"/>
                    <a:pt x="5270" y="1035"/>
                    <a:pt x="5137" y="1535"/>
                  </a:cubicBezTo>
                  <a:cubicBezTo>
                    <a:pt x="4370" y="4071"/>
                    <a:pt x="3269" y="6472"/>
                    <a:pt x="1835" y="8674"/>
                  </a:cubicBezTo>
                  <a:cubicBezTo>
                    <a:pt x="1835" y="8674"/>
                    <a:pt x="801" y="10308"/>
                    <a:pt x="0" y="11476"/>
                  </a:cubicBezTo>
                  <a:cubicBezTo>
                    <a:pt x="734" y="12343"/>
                    <a:pt x="4603" y="16546"/>
                    <a:pt x="11942" y="16646"/>
                  </a:cubicBezTo>
                  <a:lnTo>
                    <a:pt x="12109" y="16646"/>
                  </a:lnTo>
                  <a:cubicBezTo>
                    <a:pt x="13143" y="15179"/>
                    <a:pt x="15378" y="10275"/>
                    <a:pt x="16712" y="6706"/>
                  </a:cubicBezTo>
                  <a:cubicBezTo>
                    <a:pt x="16912" y="6239"/>
                    <a:pt x="17079" y="5672"/>
                    <a:pt x="17279" y="5138"/>
                  </a:cubicBezTo>
                  <a:lnTo>
                    <a:pt x="14844" y="2870"/>
                  </a:lnTo>
                  <a:cubicBezTo>
                    <a:pt x="11608" y="2336"/>
                    <a:pt x="8473" y="1369"/>
                    <a:pt x="5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11297900" y="3013500"/>
              <a:ext cx="60075" cy="77575"/>
            </a:xfrm>
            <a:custGeom>
              <a:avLst/>
              <a:gdLst/>
              <a:ahLst/>
              <a:cxnLst/>
              <a:rect l="l" t="t" r="r" b="b"/>
              <a:pathLst>
                <a:path w="2403" h="3103" extrusionOk="0">
                  <a:moveTo>
                    <a:pt x="1" y="1"/>
                  </a:moveTo>
                  <a:lnTo>
                    <a:pt x="1" y="1"/>
                  </a:lnTo>
                  <a:cubicBezTo>
                    <a:pt x="768" y="1101"/>
                    <a:pt x="501" y="3103"/>
                    <a:pt x="501" y="3103"/>
                  </a:cubicBezTo>
                  <a:lnTo>
                    <a:pt x="2403" y="226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11093100" y="3034125"/>
              <a:ext cx="203175" cy="76975"/>
            </a:xfrm>
            <a:custGeom>
              <a:avLst/>
              <a:gdLst/>
              <a:ahLst/>
              <a:cxnLst/>
              <a:rect l="l" t="t" r="r" b="b"/>
              <a:pathLst>
                <a:path w="8127" h="3079" extrusionOk="0">
                  <a:moveTo>
                    <a:pt x="403" y="1"/>
                  </a:moveTo>
                  <a:cubicBezTo>
                    <a:pt x="211" y="1"/>
                    <a:pt x="1" y="279"/>
                    <a:pt x="221" y="443"/>
                  </a:cubicBezTo>
                  <a:cubicBezTo>
                    <a:pt x="2355" y="2078"/>
                    <a:pt x="4991" y="3012"/>
                    <a:pt x="7726" y="3078"/>
                  </a:cubicBezTo>
                  <a:cubicBezTo>
                    <a:pt x="7993" y="3078"/>
                    <a:pt x="8126" y="2645"/>
                    <a:pt x="7793" y="2645"/>
                  </a:cubicBezTo>
                  <a:cubicBezTo>
                    <a:pt x="5157" y="2578"/>
                    <a:pt x="2622" y="1644"/>
                    <a:pt x="521" y="43"/>
                  </a:cubicBezTo>
                  <a:cubicBezTo>
                    <a:pt x="485" y="14"/>
                    <a:pt x="445"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11056425" y="3109175"/>
              <a:ext cx="203150" cy="76975"/>
            </a:xfrm>
            <a:custGeom>
              <a:avLst/>
              <a:gdLst/>
              <a:ahLst/>
              <a:cxnLst/>
              <a:rect l="l" t="t" r="r" b="b"/>
              <a:pathLst>
                <a:path w="8126" h="3079" extrusionOk="0">
                  <a:moveTo>
                    <a:pt x="421" y="1"/>
                  </a:moveTo>
                  <a:cubicBezTo>
                    <a:pt x="210" y="1"/>
                    <a:pt x="0" y="279"/>
                    <a:pt x="220" y="443"/>
                  </a:cubicBezTo>
                  <a:cubicBezTo>
                    <a:pt x="2355" y="2111"/>
                    <a:pt x="4990" y="3012"/>
                    <a:pt x="7725" y="3079"/>
                  </a:cubicBezTo>
                  <a:cubicBezTo>
                    <a:pt x="8025" y="3079"/>
                    <a:pt x="8125" y="2645"/>
                    <a:pt x="7792" y="2645"/>
                  </a:cubicBezTo>
                  <a:cubicBezTo>
                    <a:pt x="5157" y="2578"/>
                    <a:pt x="2622" y="1678"/>
                    <a:pt x="553" y="43"/>
                  </a:cubicBezTo>
                  <a:cubicBezTo>
                    <a:pt x="512" y="14"/>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11023900" y="3184225"/>
              <a:ext cx="203150" cy="76975"/>
            </a:xfrm>
            <a:custGeom>
              <a:avLst/>
              <a:gdLst/>
              <a:ahLst/>
              <a:cxnLst/>
              <a:rect l="l" t="t" r="r" b="b"/>
              <a:pathLst>
                <a:path w="8126" h="3079" extrusionOk="0">
                  <a:moveTo>
                    <a:pt x="420" y="1"/>
                  </a:moveTo>
                  <a:cubicBezTo>
                    <a:pt x="209" y="1"/>
                    <a:pt x="1" y="273"/>
                    <a:pt x="220" y="410"/>
                  </a:cubicBezTo>
                  <a:lnTo>
                    <a:pt x="220" y="444"/>
                  </a:lnTo>
                  <a:cubicBezTo>
                    <a:pt x="2355" y="2078"/>
                    <a:pt x="4990" y="3012"/>
                    <a:pt x="7725" y="3079"/>
                  </a:cubicBezTo>
                  <a:cubicBezTo>
                    <a:pt x="7992" y="3079"/>
                    <a:pt x="8126" y="2645"/>
                    <a:pt x="7792" y="2645"/>
                  </a:cubicBezTo>
                  <a:cubicBezTo>
                    <a:pt x="5157" y="2578"/>
                    <a:pt x="2622" y="1644"/>
                    <a:pt x="554" y="43"/>
                  </a:cubicBezTo>
                  <a:cubicBezTo>
                    <a:pt x="512" y="14"/>
                    <a:pt x="466" y="1"/>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25"/>
          <p:cNvSpPr/>
          <p:nvPr/>
        </p:nvSpPr>
        <p:spPr>
          <a:xfrm>
            <a:off x="7952026" y="-830078"/>
            <a:ext cx="2647308" cy="1641780"/>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FBBC3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rot="3313430" flipH="1">
            <a:off x="-822087" y="-102999"/>
            <a:ext cx="1453041" cy="120723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3"/>
        <p:cNvGrpSpPr/>
        <p:nvPr/>
      </p:nvGrpSpPr>
      <p:grpSpPr>
        <a:xfrm>
          <a:off x="0" y="0"/>
          <a:ext cx="0" cy="0"/>
          <a:chOff x="0" y="0"/>
          <a:chExt cx="0" cy="0"/>
        </a:xfrm>
      </p:grpSpPr>
      <p:sp>
        <p:nvSpPr>
          <p:cNvPr id="224" name="Google Shape;224;p26"/>
          <p:cNvSpPr/>
          <p:nvPr/>
        </p:nvSpPr>
        <p:spPr>
          <a:xfrm>
            <a:off x="7111900" y="1426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26"/>
          <p:cNvSpPr txBox="1">
            <a:spLocks noGrp="1"/>
          </p:cNvSpPr>
          <p:nvPr>
            <p:ph type="subTitle" idx="1"/>
          </p:nvPr>
        </p:nvSpPr>
        <p:spPr>
          <a:xfrm>
            <a:off x="1013825" y="294779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6"/>
          <p:cNvSpPr txBox="1">
            <a:spLocks noGrp="1"/>
          </p:cNvSpPr>
          <p:nvPr>
            <p:ph type="subTitle" idx="2"/>
          </p:nvPr>
        </p:nvSpPr>
        <p:spPr>
          <a:xfrm>
            <a:off x="3484347" y="294779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 name="Google Shape;228;p26"/>
          <p:cNvSpPr txBox="1">
            <a:spLocks noGrp="1"/>
          </p:cNvSpPr>
          <p:nvPr>
            <p:ph type="subTitle" idx="3"/>
          </p:nvPr>
        </p:nvSpPr>
        <p:spPr>
          <a:xfrm>
            <a:off x="5954875" y="294779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9" name="Google Shape;229;p26"/>
          <p:cNvSpPr txBox="1">
            <a:spLocks noGrp="1"/>
          </p:cNvSpPr>
          <p:nvPr>
            <p:ph type="subTitle" idx="4"/>
          </p:nvPr>
        </p:nvSpPr>
        <p:spPr>
          <a:xfrm>
            <a:off x="1013825" y="2363990"/>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0" name="Google Shape;230;p26"/>
          <p:cNvSpPr txBox="1">
            <a:spLocks noGrp="1"/>
          </p:cNvSpPr>
          <p:nvPr>
            <p:ph type="subTitle" idx="5"/>
          </p:nvPr>
        </p:nvSpPr>
        <p:spPr>
          <a:xfrm>
            <a:off x="3484350" y="2363990"/>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26"/>
          <p:cNvSpPr txBox="1">
            <a:spLocks noGrp="1"/>
          </p:cNvSpPr>
          <p:nvPr>
            <p:ph type="subTitle" idx="6"/>
          </p:nvPr>
        </p:nvSpPr>
        <p:spPr>
          <a:xfrm>
            <a:off x="5954875" y="2363990"/>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26"/>
          <p:cNvSpPr/>
          <p:nvPr/>
        </p:nvSpPr>
        <p:spPr>
          <a:xfrm>
            <a:off x="532888" y="46988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462500" y="4499455"/>
            <a:ext cx="1707295" cy="1152378"/>
          </a:xfrm>
          <a:custGeom>
            <a:avLst/>
            <a:gdLst/>
            <a:ahLst/>
            <a:cxnLst/>
            <a:rect l="l" t="t" r="r" b="b"/>
            <a:pathLst>
              <a:path w="116898" h="78903" extrusionOk="0">
                <a:moveTo>
                  <a:pt x="38363" y="0"/>
                </a:moveTo>
                <a:cubicBezTo>
                  <a:pt x="33439" y="0"/>
                  <a:pt x="28504" y="1238"/>
                  <a:pt x="24255" y="3746"/>
                </a:cubicBezTo>
                <a:cubicBezTo>
                  <a:pt x="19979" y="6268"/>
                  <a:pt x="16571" y="10012"/>
                  <a:pt x="14443" y="14504"/>
                </a:cubicBezTo>
                <a:cubicBezTo>
                  <a:pt x="13970" y="15528"/>
                  <a:pt x="13773" y="17065"/>
                  <a:pt x="13162" y="17972"/>
                </a:cubicBezTo>
                <a:cubicBezTo>
                  <a:pt x="12177" y="19430"/>
                  <a:pt x="12728" y="18681"/>
                  <a:pt x="10995" y="19173"/>
                </a:cubicBezTo>
                <a:cubicBezTo>
                  <a:pt x="8571" y="19863"/>
                  <a:pt x="6660" y="20553"/>
                  <a:pt x="4926" y="22543"/>
                </a:cubicBezTo>
                <a:cubicBezTo>
                  <a:pt x="2976" y="24828"/>
                  <a:pt x="1951" y="27764"/>
                  <a:pt x="1261" y="30680"/>
                </a:cubicBezTo>
                <a:cubicBezTo>
                  <a:pt x="316" y="34739"/>
                  <a:pt x="0" y="39152"/>
                  <a:pt x="1695" y="42935"/>
                </a:cubicBezTo>
                <a:cubicBezTo>
                  <a:pt x="3626" y="47329"/>
                  <a:pt x="7862" y="50205"/>
                  <a:pt x="12137" y="52392"/>
                </a:cubicBezTo>
                <a:cubicBezTo>
                  <a:pt x="16231" y="54494"/>
                  <a:pt x="20991" y="56131"/>
                  <a:pt x="25509" y="56131"/>
                </a:cubicBezTo>
                <a:cubicBezTo>
                  <a:pt x="28318" y="56131"/>
                  <a:pt x="31034" y="55498"/>
                  <a:pt x="33436" y="53949"/>
                </a:cubicBezTo>
                <a:lnTo>
                  <a:pt x="33436" y="53949"/>
                </a:lnTo>
                <a:cubicBezTo>
                  <a:pt x="31840" y="62421"/>
                  <a:pt x="35860" y="70105"/>
                  <a:pt x="42578" y="75129"/>
                </a:cubicBezTo>
                <a:cubicBezTo>
                  <a:pt x="43544" y="75878"/>
                  <a:pt x="44608" y="76528"/>
                  <a:pt x="45711" y="77040"/>
                </a:cubicBezTo>
                <a:cubicBezTo>
                  <a:pt x="46775" y="77474"/>
                  <a:pt x="47878" y="77789"/>
                  <a:pt x="49021" y="77986"/>
                </a:cubicBezTo>
                <a:cubicBezTo>
                  <a:pt x="50880" y="78355"/>
                  <a:pt x="52781" y="78544"/>
                  <a:pt x="54682" y="78544"/>
                </a:cubicBezTo>
                <a:cubicBezTo>
                  <a:pt x="57656" y="78544"/>
                  <a:pt x="60631" y="78081"/>
                  <a:pt x="63444" y="77119"/>
                </a:cubicBezTo>
                <a:cubicBezTo>
                  <a:pt x="67758" y="75642"/>
                  <a:pt x="73019" y="72371"/>
                  <a:pt x="75482" y="68489"/>
                </a:cubicBezTo>
                <a:cubicBezTo>
                  <a:pt x="77610" y="72785"/>
                  <a:pt x="81629" y="75996"/>
                  <a:pt x="86141" y="77592"/>
                </a:cubicBezTo>
                <a:cubicBezTo>
                  <a:pt x="88703" y="78498"/>
                  <a:pt x="91410" y="78903"/>
                  <a:pt x="94131" y="78903"/>
                </a:cubicBezTo>
                <a:cubicBezTo>
                  <a:pt x="96202" y="78903"/>
                  <a:pt x="98281" y="78668"/>
                  <a:pt x="100307" y="78242"/>
                </a:cubicBezTo>
                <a:cubicBezTo>
                  <a:pt x="104662" y="77316"/>
                  <a:pt x="109075" y="75267"/>
                  <a:pt x="111341" y="71445"/>
                </a:cubicBezTo>
                <a:cubicBezTo>
                  <a:pt x="116897" y="62047"/>
                  <a:pt x="110395" y="51466"/>
                  <a:pt x="101470" y="47348"/>
                </a:cubicBezTo>
                <a:cubicBezTo>
                  <a:pt x="105627" y="42876"/>
                  <a:pt x="107164" y="35822"/>
                  <a:pt x="104386" y="30365"/>
                </a:cubicBezTo>
                <a:cubicBezTo>
                  <a:pt x="102359" y="26355"/>
                  <a:pt x="97844" y="23717"/>
                  <a:pt x="93442" y="23717"/>
                </a:cubicBezTo>
                <a:cubicBezTo>
                  <a:pt x="91853" y="23717"/>
                  <a:pt x="90278" y="24061"/>
                  <a:pt x="88840" y="24808"/>
                </a:cubicBezTo>
                <a:cubicBezTo>
                  <a:pt x="88624" y="19824"/>
                  <a:pt x="87954" y="14031"/>
                  <a:pt x="83737" y="11332"/>
                </a:cubicBezTo>
                <a:cubicBezTo>
                  <a:pt x="82536" y="10622"/>
                  <a:pt x="81215" y="10130"/>
                  <a:pt x="79836" y="9874"/>
                </a:cubicBezTo>
                <a:cubicBezTo>
                  <a:pt x="78573" y="9620"/>
                  <a:pt x="77288" y="9498"/>
                  <a:pt x="76004" y="9498"/>
                </a:cubicBezTo>
                <a:cubicBezTo>
                  <a:pt x="69495" y="9498"/>
                  <a:pt x="62976" y="12647"/>
                  <a:pt x="59109" y="17912"/>
                </a:cubicBezTo>
                <a:cubicBezTo>
                  <a:pt x="57809" y="13420"/>
                  <a:pt x="55562" y="9243"/>
                  <a:pt x="52528" y="5697"/>
                </a:cubicBezTo>
                <a:cubicBezTo>
                  <a:pt x="51326" y="4298"/>
                  <a:pt x="49986" y="2978"/>
                  <a:pt x="48410" y="2091"/>
                </a:cubicBezTo>
                <a:cubicBezTo>
                  <a:pt x="46854" y="1185"/>
                  <a:pt x="45080" y="732"/>
                  <a:pt x="43288" y="416"/>
                </a:cubicBezTo>
                <a:cubicBezTo>
                  <a:pt x="41665" y="139"/>
                  <a:pt x="40015" y="0"/>
                  <a:pt x="38363"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8536688" y="23034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294763" y="342959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flipH="1">
            <a:off x="7758282" y="4696988"/>
            <a:ext cx="219968" cy="279718"/>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27"/>
          <p:cNvSpPr txBox="1">
            <a:spLocks noGrp="1"/>
          </p:cNvSpPr>
          <p:nvPr>
            <p:ph type="subTitle" idx="1"/>
          </p:nvPr>
        </p:nvSpPr>
        <p:spPr>
          <a:xfrm>
            <a:off x="2300811" y="1985738"/>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27"/>
          <p:cNvSpPr txBox="1">
            <a:spLocks noGrp="1"/>
          </p:cNvSpPr>
          <p:nvPr>
            <p:ph type="subTitle" idx="2"/>
          </p:nvPr>
        </p:nvSpPr>
        <p:spPr>
          <a:xfrm>
            <a:off x="4864989" y="1985738"/>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27"/>
          <p:cNvSpPr txBox="1">
            <a:spLocks noGrp="1"/>
          </p:cNvSpPr>
          <p:nvPr>
            <p:ph type="subTitle" idx="3"/>
          </p:nvPr>
        </p:nvSpPr>
        <p:spPr>
          <a:xfrm>
            <a:off x="2300811" y="3400013"/>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27"/>
          <p:cNvSpPr txBox="1">
            <a:spLocks noGrp="1"/>
          </p:cNvSpPr>
          <p:nvPr>
            <p:ph type="subTitle" idx="4"/>
          </p:nvPr>
        </p:nvSpPr>
        <p:spPr>
          <a:xfrm>
            <a:off x="4864989" y="3400013"/>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27"/>
          <p:cNvSpPr txBox="1">
            <a:spLocks noGrp="1"/>
          </p:cNvSpPr>
          <p:nvPr>
            <p:ph type="subTitle" idx="5"/>
          </p:nvPr>
        </p:nvSpPr>
        <p:spPr>
          <a:xfrm>
            <a:off x="2300811" y="1556338"/>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4" name="Google Shape;244;p27"/>
          <p:cNvSpPr txBox="1">
            <a:spLocks noGrp="1"/>
          </p:cNvSpPr>
          <p:nvPr>
            <p:ph type="subTitle" idx="6"/>
          </p:nvPr>
        </p:nvSpPr>
        <p:spPr>
          <a:xfrm>
            <a:off x="2300811" y="2970713"/>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5" name="Google Shape;245;p27"/>
          <p:cNvSpPr txBox="1">
            <a:spLocks noGrp="1"/>
          </p:cNvSpPr>
          <p:nvPr>
            <p:ph type="subTitle" idx="7"/>
          </p:nvPr>
        </p:nvSpPr>
        <p:spPr>
          <a:xfrm>
            <a:off x="4864986" y="1556338"/>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6" name="Google Shape;246;p27"/>
          <p:cNvSpPr txBox="1">
            <a:spLocks noGrp="1"/>
          </p:cNvSpPr>
          <p:nvPr>
            <p:ph type="subTitle" idx="8"/>
          </p:nvPr>
        </p:nvSpPr>
        <p:spPr>
          <a:xfrm>
            <a:off x="4864986" y="2970713"/>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7" name="Google Shape;247;p27"/>
          <p:cNvSpPr/>
          <p:nvPr/>
        </p:nvSpPr>
        <p:spPr>
          <a:xfrm rot="599051">
            <a:off x="8342926" y="495125"/>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571488" y="84601"/>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8289038" y="35926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288550" y="1802700"/>
            <a:ext cx="4459500" cy="10785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395950" y="1802698"/>
            <a:ext cx="1541100" cy="1538100"/>
          </a:xfrm>
          <a:prstGeom prst="rect">
            <a:avLst/>
          </a:prstGeom>
          <a:solidFill>
            <a:schemeClr val="accent4"/>
          </a:solidFill>
          <a:ln w="38100" cap="rnd" cmpd="sng">
            <a:solidFill>
              <a:schemeClr val="accent4"/>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3288550" y="2881202"/>
            <a:ext cx="4459500" cy="459600"/>
          </a:xfrm>
          <a:prstGeom prst="rect">
            <a:avLst/>
          </a:prstGeom>
          <a:solidFill>
            <a:schemeClr val="lt2"/>
          </a:solidFill>
          <a:ln w="38100" cap="rnd"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 name="Google Shape;17;p3"/>
          <p:cNvSpPr/>
          <p:nvPr/>
        </p:nvSpPr>
        <p:spPr>
          <a:xfrm rot="599051">
            <a:off x="8342926" y="495125"/>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441438" y="223911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18637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7"/>
        <p:cNvGrpSpPr/>
        <p:nvPr/>
      </p:nvGrpSpPr>
      <p:grpSpPr>
        <a:xfrm>
          <a:off x="0" y="0"/>
          <a:ext cx="0" cy="0"/>
          <a:chOff x="0" y="0"/>
          <a:chExt cx="0" cy="0"/>
        </a:xfrm>
      </p:grpSpPr>
      <p:sp>
        <p:nvSpPr>
          <p:cNvPr id="268" name="Google Shape;268;p29"/>
          <p:cNvSpPr txBox="1">
            <a:spLocks noGrp="1"/>
          </p:cNvSpPr>
          <p:nvPr>
            <p:ph type="title" hasCustomPrompt="1"/>
          </p:nvPr>
        </p:nvSpPr>
        <p:spPr>
          <a:xfrm>
            <a:off x="2223600" y="613734"/>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9" name="Google Shape;269;p29"/>
          <p:cNvSpPr txBox="1">
            <a:spLocks noGrp="1"/>
          </p:cNvSpPr>
          <p:nvPr>
            <p:ph type="subTitle" idx="1"/>
          </p:nvPr>
        </p:nvSpPr>
        <p:spPr>
          <a:xfrm>
            <a:off x="2223600" y="1226454"/>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0" name="Google Shape;270;p29"/>
          <p:cNvSpPr txBox="1">
            <a:spLocks noGrp="1"/>
          </p:cNvSpPr>
          <p:nvPr>
            <p:ph type="title" idx="2" hasCustomPrompt="1"/>
          </p:nvPr>
        </p:nvSpPr>
        <p:spPr>
          <a:xfrm>
            <a:off x="2223600" y="1965990"/>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1" name="Google Shape;271;p29"/>
          <p:cNvSpPr txBox="1">
            <a:spLocks noGrp="1"/>
          </p:cNvSpPr>
          <p:nvPr>
            <p:ph type="subTitle" idx="3"/>
          </p:nvPr>
        </p:nvSpPr>
        <p:spPr>
          <a:xfrm>
            <a:off x="2223600" y="2578710"/>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2" name="Google Shape;272;p29"/>
          <p:cNvSpPr txBox="1">
            <a:spLocks noGrp="1"/>
          </p:cNvSpPr>
          <p:nvPr>
            <p:ph type="title" idx="4" hasCustomPrompt="1"/>
          </p:nvPr>
        </p:nvSpPr>
        <p:spPr>
          <a:xfrm>
            <a:off x="2223600" y="3318246"/>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3" name="Google Shape;273;p29"/>
          <p:cNvSpPr txBox="1">
            <a:spLocks noGrp="1"/>
          </p:cNvSpPr>
          <p:nvPr>
            <p:ph type="subTitle" idx="5"/>
          </p:nvPr>
        </p:nvSpPr>
        <p:spPr>
          <a:xfrm>
            <a:off x="2223600" y="3930966"/>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4" name="Google Shape;274;p29"/>
          <p:cNvSpPr/>
          <p:nvPr/>
        </p:nvSpPr>
        <p:spPr>
          <a:xfrm flipH="1">
            <a:off x="8779687" y="16168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75"/>
        <p:cNvGrpSpPr/>
        <p:nvPr/>
      </p:nvGrpSpPr>
      <p:grpSpPr>
        <a:xfrm>
          <a:off x="0" y="0"/>
          <a:ext cx="0" cy="0"/>
          <a:chOff x="0" y="0"/>
          <a:chExt cx="0" cy="0"/>
        </a:xfrm>
      </p:grpSpPr>
      <p:sp>
        <p:nvSpPr>
          <p:cNvPr id="276" name="Google Shape;276;p30"/>
          <p:cNvSpPr txBox="1">
            <a:spLocks noGrp="1"/>
          </p:cNvSpPr>
          <p:nvPr>
            <p:ph type="title" hasCustomPrompt="1"/>
          </p:nvPr>
        </p:nvSpPr>
        <p:spPr>
          <a:xfrm>
            <a:off x="1471000" y="2558250"/>
            <a:ext cx="1108200" cy="505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7" name="Google Shape;277;p30"/>
          <p:cNvSpPr txBox="1">
            <a:spLocks noGrp="1"/>
          </p:cNvSpPr>
          <p:nvPr>
            <p:ph type="subTitle" idx="1"/>
          </p:nvPr>
        </p:nvSpPr>
        <p:spPr>
          <a:xfrm>
            <a:off x="938500" y="3722300"/>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78" name="Google Shape;278;p30"/>
          <p:cNvSpPr txBox="1">
            <a:spLocks noGrp="1"/>
          </p:cNvSpPr>
          <p:nvPr>
            <p:ph type="subTitle" idx="2"/>
          </p:nvPr>
        </p:nvSpPr>
        <p:spPr>
          <a:xfrm>
            <a:off x="938500" y="1419432"/>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9" name="Google Shape;279;p30"/>
          <p:cNvSpPr txBox="1">
            <a:spLocks noGrp="1"/>
          </p:cNvSpPr>
          <p:nvPr>
            <p:ph type="title" idx="3" hasCustomPrompt="1"/>
          </p:nvPr>
        </p:nvSpPr>
        <p:spPr>
          <a:xfrm>
            <a:off x="4017863" y="2558250"/>
            <a:ext cx="1108200" cy="505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0" name="Google Shape;280;p30"/>
          <p:cNvSpPr txBox="1">
            <a:spLocks noGrp="1"/>
          </p:cNvSpPr>
          <p:nvPr>
            <p:ph type="subTitle" idx="4"/>
          </p:nvPr>
        </p:nvSpPr>
        <p:spPr>
          <a:xfrm>
            <a:off x="3485400" y="3722300"/>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81" name="Google Shape;281;p30"/>
          <p:cNvSpPr txBox="1">
            <a:spLocks noGrp="1"/>
          </p:cNvSpPr>
          <p:nvPr>
            <p:ph type="subTitle" idx="5"/>
          </p:nvPr>
        </p:nvSpPr>
        <p:spPr>
          <a:xfrm>
            <a:off x="3485400" y="1419432"/>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82" name="Google Shape;282;p30"/>
          <p:cNvSpPr txBox="1">
            <a:spLocks noGrp="1"/>
          </p:cNvSpPr>
          <p:nvPr>
            <p:ph type="title" idx="6" hasCustomPrompt="1"/>
          </p:nvPr>
        </p:nvSpPr>
        <p:spPr>
          <a:xfrm>
            <a:off x="6562425" y="2558250"/>
            <a:ext cx="1108200" cy="505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3" name="Google Shape;283;p30"/>
          <p:cNvSpPr txBox="1">
            <a:spLocks noGrp="1"/>
          </p:cNvSpPr>
          <p:nvPr>
            <p:ph type="subTitle" idx="7"/>
          </p:nvPr>
        </p:nvSpPr>
        <p:spPr>
          <a:xfrm>
            <a:off x="6032300" y="3722300"/>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84" name="Google Shape;284;p30"/>
          <p:cNvSpPr txBox="1">
            <a:spLocks noGrp="1"/>
          </p:cNvSpPr>
          <p:nvPr>
            <p:ph type="subTitle" idx="8"/>
          </p:nvPr>
        </p:nvSpPr>
        <p:spPr>
          <a:xfrm>
            <a:off x="6032300" y="1419432"/>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Kumbh Sans SemiBold"/>
                <a:ea typeface="Kumbh Sans SemiBold"/>
                <a:cs typeface="Kumbh Sans SemiBold"/>
                <a:sym typeface="Kumbh Sans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85" name="Google Shape;285;p30"/>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6" name="Google Shape;286;p30"/>
          <p:cNvSpPr/>
          <p:nvPr/>
        </p:nvSpPr>
        <p:spPr>
          <a:xfrm>
            <a:off x="-12" y="45945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rot="599051">
            <a:off x="8363162" y="867300"/>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rot="-599051" flipH="1">
            <a:off x="-278713" y="3141950"/>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187525" y="47355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8460600" y="11742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2120538" y="369200"/>
            <a:ext cx="49029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3" name="Google Shape;293;p31"/>
          <p:cNvSpPr txBox="1">
            <a:spLocks noGrp="1"/>
          </p:cNvSpPr>
          <p:nvPr>
            <p:ph type="subTitle" idx="1"/>
          </p:nvPr>
        </p:nvSpPr>
        <p:spPr>
          <a:xfrm>
            <a:off x="2120500" y="1625900"/>
            <a:ext cx="49029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31"/>
          <p:cNvSpPr txBox="1"/>
          <p:nvPr/>
        </p:nvSpPr>
        <p:spPr>
          <a:xfrm>
            <a:off x="2120450" y="3589400"/>
            <a:ext cx="4902900" cy="556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Figtree"/>
                <a:ea typeface="Figtree"/>
                <a:cs typeface="Figtree"/>
                <a:sym typeface="Figtree"/>
              </a:rPr>
              <a:t>CREDITS:</a:t>
            </a:r>
            <a:r>
              <a:rPr lang="en" sz="1200">
                <a:solidFill>
                  <a:schemeClr val="lt1"/>
                </a:solidFill>
                <a:latin typeface="Figtree"/>
                <a:ea typeface="Figtree"/>
                <a:cs typeface="Figtree"/>
                <a:sym typeface="Figtree"/>
              </a:rPr>
              <a:t> </a:t>
            </a:r>
            <a:r>
              <a:rPr lang="en" sz="1200">
                <a:solidFill>
                  <a:schemeClr val="lt1"/>
                </a:solidFill>
                <a:latin typeface="Figtree Medium"/>
                <a:ea typeface="Figtree Medium"/>
                <a:cs typeface="Figtree Medium"/>
                <a:sym typeface="Figtree Medium"/>
              </a:rPr>
              <a:t>This presentation template was created by </a:t>
            </a:r>
            <a:r>
              <a:rPr lang="en" sz="1200" b="1" u="sng">
                <a:solidFill>
                  <a:schemeClr val="lt1"/>
                </a:solidFill>
                <a:latin typeface="Figtree"/>
                <a:ea typeface="Figtree"/>
                <a:cs typeface="Figtree"/>
                <a:sym typeface="Figtree"/>
                <a:hlinkClick r:id="rId2">
                  <a:extLst>
                    <a:ext uri="{A12FA001-AC4F-418D-AE19-62706E023703}">
                      <ahyp:hlinkClr xmlns:ahyp="http://schemas.microsoft.com/office/drawing/2018/hyperlinkcolor" val="tx"/>
                    </a:ext>
                  </a:extLst>
                </a:hlinkClick>
              </a:rPr>
              <a:t>Slidesgo</a:t>
            </a:r>
            <a:r>
              <a:rPr lang="en" sz="1200">
                <a:solidFill>
                  <a:schemeClr val="lt1"/>
                </a:solidFill>
                <a:latin typeface="Figtree"/>
                <a:ea typeface="Figtree"/>
                <a:cs typeface="Figtree"/>
                <a:sym typeface="Figtree"/>
              </a:rPr>
              <a:t>, </a:t>
            </a:r>
            <a:r>
              <a:rPr lang="en" sz="1200">
                <a:solidFill>
                  <a:schemeClr val="lt1"/>
                </a:solidFill>
                <a:latin typeface="Figtree Medium"/>
                <a:ea typeface="Figtree Medium"/>
                <a:cs typeface="Figtree Medium"/>
                <a:sym typeface="Figtree Medium"/>
              </a:rPr>
              <a:t>and includes icons by</a:t>
            </a:r>
            <a:r>
              <a:rPr lang="en" sz="1200">
                <a:solidFill>
                  <a:schemeClr val="lt1"/>
                </a:solidFill>
                <a:latin typeface="Figtree"/>
                <a:ea typeface="Figtree"/>
                <a:cs typeface="Figtree"/>
                <a:sym typeface="Figtree"/>
              </a:rPr>
              <a:t> </a:t>
            </a:r>
            <a:r>
              <a:rPr lang="en" sz="1200" b="1" u="sng">
                <a:solidFill>
                  <a:schemeClr val="lt1"/>
                </a:solidFill>
                <a:latin typeface="Figtree"/>
                <a:ea typeface="Figtree"/>
                <a:cs typeface="Figtree"/>
                <a:sym typeface="Figtree"/>
                <a:hlinkClick r:id="rId3">
                  <a:extLst>
                    <a:ext uri="{A12FA001-AC4F-418D-AE19-62706E023703}">
                      <ahyp:hlinkClr xmlns:ahyp="http://schemas.microsoft.com/office/drawing/2018/hyperlinkcolor" val="tx"/>
                    </a:ext>
                  </a:extLst>
                </a:hlinkClick>
              </a:rPr>
              <a:t>Flaticon</a:t>
            </a:r>
            <a:r>
              <a:rPr lang="en" sz="1200">
                <a:solidFill>
                  <a:schemeClr val="lt1"/>
                </a:solidFill>
                <a:latin typeface="Figtree"/>
                <a:ea typeface="Figtree"/>
                <a:cs typeface="Figtree"/>
                <a:sym typeface="Figtree"/>
              </a:rPr>
              <a:t>, </a:t>
            </a:r>
            <a:r>
              <a:rPr lang="en" sz="1200">
                <a:solidFill>
                  <a:schemeClr val="lt1"/>
                </a:solidFill>
                <a:latin typeface="Figtree Medium"/>
                <a:ea typeface="Figtree Medium"/>
                <a:cs typeface="Figtree Medium"/>
                <a:sym typeface="Figtree Medium"/>
              </a:rPr>
              <a:t>and infographics &amp; images by</a:t>
            </a:r>
            <a:r>
              <a:rPr lang="en" sz="1200">
                <a:solidFill>
                  <a:schemeClr val="lt1"/>
                </a:solidFill>
                <a:latin typeface="Figtree"/>
                <a:ea typeface="Figtree"/>
                <a:cs typeface="Figtree"/>
                <a:sym typeface="Figtree"/>
              </a:rPr>
              <a:t> </a:t>
            </a:r>
            <a:r>
              <a:rPr lang="en" sz="1200" b="1" u="sng">
                <a:solidFill>
                  <a:schemeClr val="lt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Freepik</a:t>
            </a:r>
            <a:r>
              <a:rPr lang="en" sz="1200" u="sng">
                <a:solidFill>
                  <a:schemeClr val="lt1"/>
                </a:solidFill>
                <a:latin typeface="Figtree"/>
                <a:ea typeface="Figtree"/>
                <a:cs typeface="Figtree"/>
                <a:sym typeface="Figtree"/>
              </a:rPr>
              <a:t> </a:t>
            </a:r>
            <a:endParaRPr sz="1200" b="1" u="sng">
              <a:solidFill>
                <a:schemeClr val="lt1"/>
              </a:solidFill>
              <a:latin typeface="Figtree"/>
              <a:ea typeface="Figtree"/>
              <a:cs typeface="Figtree"/>
              <a:sym typeface="Figtre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5"/>
        <p:cNvGrpSpPr/>
        <p:nvPr/>
      </p:nvGrpSpPr>
      <p:grpSpPr>
        <a:xfrm>
          <a:off x="0" y="0"/>
          <a:ext cx="0" cy="0"/>
          <a:chOff x="0" y="0"/>
          <a:chExt cx="0" cy="0"/>
        </a:xfrm>
      </p:grpSpPr>
      <p:sp>
        <p:nvSpPr>
          <p:cNvPr id="296" name="Google Shape;296;p32"/>
          <p:cNvSpPr/>
          <p:nvPr/>
        </p:nvSpPr>
        <p:spPr>
          <a:xfrm rot="10800000" flipH="1">
            <a:off x="7741150" y="-542700"/>
            <a:ext cx="2152248" cy="1334759"/>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A1CDD2">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515002" y="157502"/>
            <a:ext cx="168825" cy="214609"/>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532888" y="478461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462500" y="4499455"/>
            <a:ext cx="1707295" cy="1152378"/>
          </a:xfrm>
          <a:custGeom>
            <a:avLst/>
            <a:gdLst/>
            <a:ahLst/>
            <a:cxnLst/>
            <a:rect l="l" t="t" r="r" b="b"/>
            <a:pathLst>
              <a:path w="116898" h="78903" extrusionOk="0">
                <a:moveTo>
                  <a:pt x="38363" y="0"/>
                </a:moveTo>
                <a:cubicBezTo>
                  <a:pt x="33439" y="0"/>
                  <a:pt x="28504" y="1238"/>
                  <a:pt x="24255" y="3746"/>
                </a:cubicBezTo>
                <a:cubicBezTo>
                  <a:pt x="19979" y="6268"/>
                  <a:pt x="16571" y="10012"/>
                  <a:pt x="14443" y="14504"/>
                </a:cubicBezTo>
                <a:cubicBezTo>
                  <a:pt x="13970" y="15528"/>
                  <a:pt x="13773" y="17065"/>
                  <a:pt x="13162" y="17972"/>
                </a:cubicBezTo>
                <a:cubicBezTo>
                  <a:pt x="12177" y="19430"/>
                  <a:pt x="12728" y="18681"/>
                  <a:pt x="10995" y="19173"/>
                </a:cubicBezTo>
                <a:cubicBezTo>
                  <a:pt x="8571" y="19863"/>
                  <a:pt x="6660" y="20553"/>
                  <a:pt x="4926" y="22543"/>
                </a:cubicBezTo>
                <a:cubicBezTo>
                  <a:pt x="2976" y="24828"/>
                  <a:pt x="1951" y="27764"/>
                  <a:pt x="1261" y="30680"/>
                </a:cubicBezTo>
                <a:cubicBezTo>
                  <a:pt x="316" y="34739"/>
                  <a:pt x="0" y="39152"/>
                  <a:pt x="1695" y="42935"/>
                </a:cubicBezTo>
                <a:cubicBezTo>
                  <a:pt x="3626" y="47329"/>
                  <a:pt x="7862" y="50205"/>
                  <a:pt x="12137" y="52392"/>
                </a:cubicBezTo>
                <a:cubicBezTo>
                  <a:pt x="16231" y="54494"/>
                  <a:pt x="20991" y="56131"/>
                  <a:pt x="25509" y="56131"/>
                </a:cubicBezTo>
                <a:cubicBezTo>
                  <a:pt x="28318" y="56131"/>
                  <a:pt x="31034" y="55498"/>
                  <a:pt x="33436" y="53949"/>
                </a:cubicBezTo>
                <a:lnTo>
                  <a:pt x="33436" y="53949"/>
                </a:lnTo>
                <a:cubicBezTo>
                  <a:pt x="31840" y="62421"/>
                  <a:pt x="35860" y="70105"/>
                  <a:pt x="42578" y="75129"/>
                </a:cubicBezTo>
                <a:cubicBezTo>
                  <a:pt x="43544" y="75878"/>
                  <a:pt x="44608" y="76528"/>
                  <a:pt x="45711" y="77040"/>
                </a:cubicBezTo>
                <a:cubicBezTo>
                  <a:pt x="46775" y="77474"/>
                  <a:pt x="47878" y="77789"/>
                  <a:pt x="49021" y="77986"/>
                </a:cubicBezTo>
                <a:cubicBezTo>
                  <a:pt x="50880" y="78355"/>
                  <a:pt x="52781" y="78544"/>
                  <a:pt x="54682" y="78544"/>
                </a:cubicBezTo>
                <a:cubicBezTo>
                  <a:pt x="57656" y="78544"/>
                  <a:pt x="60631" y="78081"/>
                  <a:pt x="63444" y="77119"/>
                </a:cubicBezTo>
                <a:cubicBezTo>
                  <a:pt x="67758" y="75642"/>
                  <a:pt x="73019" y="72371"/>
                  <a:pt x="75482" y="68489"/>
                </a:cubicBezTo>
                <a:cubicBezTo>
                  <a:pt x="77610" y="72785"/>
                  <a:pt x="81629" y="75996"/>
                  <a:pt x="86141" y="77592"/>
                </a:cubicBezTo>
                <a:cubicBezTo>
                  <a:pt x="88703" y="78498"/>
                  <a:pt x="91410" y="78903"/>
                  <a:pt x="94131" y="78903"/>
                </a:cubicBezTo>
                <a:cubicBezTo>
                  <a:pt x="96202" y="78903"/>
                  <a:pt x="98281" y="78668"/>
                  <a:pt x="100307" y="78242"/>
                </a:cubicBezTo>
                <a:cubicBezTo>
                  <a:pt x="104662" y="77316"/>
                  <a:pt x="109075" y="75267"/>
                  <a:pt x="111341" y="71445"/>
                </a:cubicBezTo>
                <a:cubicBezTo>
                  <a:pt x="116897" y="62047"/>
                  <a:pt x="110395" y="51466"/>
                  <a:pt x="101470" y="47348"/>
                </a:cubicBezTo>
                <a:cubicBezTo>
                  <a:pt x="105627" y="42876"/>
                  <a:pt x="107164" y="35822"/>
                  <a:pt x="104386" y="30365"/>
                </a:cubicBezTo>
                <a:cubicBezTo>
                  <a:pt x="102359" y="26355"/>
                  <a:pt x="97844" y="23717"/>
                  <a:pt x="93442" y="23717"/>
                </a:cubicBezTo>
                <a:cubicBezTo>
                  <a:pt x="91853" y="23717"/>
                  <a:pt x="90278" y="24061"/>
                  <a:pt x="88840" y="24808"/>
                </a:cubicBezTo>
                <a:cubicBezTo>
                  <a:pt x="88624" y="19824"/>
                  <a:pt x="87954" y="14031"/>
                  <a:pt x="83737" y="11332"/>
                </a:cubicBezTo>
                <a:cubicBezTo>
                  <a:pt x="82536" y="10622"/>
                  <a:pt x="81215" y="10130"/>
                  <a:pt x="79836" y="9874"/>
                </a:cubicBezTo>
                <a:cubicBezTo>
                  <a:pt x="78573" y="9620"/>
                  <a:pt x="77288" y="9498"/>
                  <a:pt x="76004" y="9498"/>
                </a:cubicBezTo>
                <a:cubicBezTo>
                  <a:pt x="69495" y="9498"/>
                  <a:pt x="62976" y="12647"/>
                  <a:pt x="59109" y="17912"/>
                </a:cubicBezTo>
                <a:cubicBezTo>
                  <a:pt x="57809" y="13420"/>
                  <a:pt x="55562" y="9243"/>
                  <a:pt x="52528" y="5697"/>
                </a:cubicBezTo>
                <a:cubicBezTo>
                  <a:pt x="51326" y="4298"/>
                  <a:pt x="49986" y="2978"/>
                  <a:pt x="48410" y="2091"/>
                </a:cubicBezTo>
                <a:cubicBezTo>
                  <a:pt x="46854" y="1185"/>
                  <a:pt x="45080" y="732"/>
                  <a:pt x="43288" y="416"/>
                </a:cubicBezTo>
                <a:cubicBezTo>
                  <a:pt x="41665" y="139"/>
                  <a:pt x="40015" y="0"/>
                  <a:pt x="38363"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249413" y="39444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flipH="1">
            <a:off x="8779687" y="16168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32"/>
          <p:cNvGrpSpPr/>
          <p:nvPr/>
        </p:nvGrpSpPr>
        <p:grpSpPr>
          <a:xfrm rot="2700000" flipH="1">
            <a:off x="8026909" y="3596277"/>
            <a:ext cx="898707" cy="766293"/>
            <a:chOff x="10024450" y="2274100"/>
            <a:chExt cx="762700" cy="650325"/>
          </a:xfrm>
        </p:grpSpPr>
        <p:sp>
          <p:nvSpPr>
            <p:cNvPr id="303" name="Google Shape;303;p32"/>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0"/>
        <p:cNvGrpSpPr/>
        <p:nvPr/>
      </p:nvGrpSpPr>
      <p:grpSpPr>
        <a:xfrm>
          <a:off x="0" y="0"/>
          <a:ext cx="0" cy="0"/>
          <a:chOff x="0" y="0"/>
          <a:chExt cx="0" cy="0"/>
        </a:xfrm>
      </p:grpSpPr>
      <p:sp>
        <p:nvSpPr>
          <p:cNvPr id="311" name="Google Shape;311;p33"/>
          <p:cNvSpPr/>
          <p:nvPr/>
        </p:nvSpPr>
        <p:spPr>
          <a:xfrm>
            <a:off x="7277175" y="12111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511363" y="46039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287550" y="31485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8810952" y="3917122"/>
            <a:ext cx="142556" cy="18126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6879318" y="4687002"/>
            <a:ext cx="283484" cy="36049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8368977" y="2172122"/>
            <a:ext cx="142556" cy="18126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33"/>
          <p:cNvGrpSpPr/>
          <p:nvPr/>
        </p:nvGrpSpPr>
        <p:grpSpPr>
          <a:xfrm rot="-2700000">
            <a:off x="8354076" y="2398790"/>
            <a:ext cx="609810" cy="572684"/>
            <a:chOff x="10900125" y="2923225"/>
            <a:chExt cx="484550" cy="455050"/>
          </a:xfrm>
        </p:grpSpPr>
        <p:sp>
          <p:nvSpPr>
            <p:cNvPr id="318" name="Google Shape;318;p33"/>
            <p:cNvSpPr/>
            <p:nvPr/>
          </p:nvSpPr>
          <p:spPr>
            <a:xfrm>
              <a:off x="10927650" y="2941775"/>
              <a:ext cx="430325" cy="416175"/>
            </a:xfrm>
            <a:custGeom>
              <a:avLst/>
              <a:gdLst/>
              <a:ahLst/>
              <a:cxnLst/>
              <a:rect l="l" t="t" r="r" b="b"/>
              <a:pathLst>
                <a:path w="17213" h="16647" extrusionOk="0">
                  <a:moveTo>
                    <a:pt x="5471" y="1"/>
                  </a:moveTo>
                  <a:cubicBezTo>
                    <a:pt x="5371" y="535"/>
                    <a:pt x="5237" y="1035"/>
                    <a:pt x="5104" y="1535"/>
                  </a:cubicBezTo>
                  <a:cubicBezTo>
                    <a:pt x="4370" y="4071"/>
                    <a:pt x="3269" y="6472"/>
                    <a:pt x="1802" y="8674"/>
                  </a:cubicBezTo>
                  <a:cubicBezTo>
                    <a:pt x="1802" y="8674"/>
                    <a:pt x="801" y="10308"/>
                    <a:pt x="0" y="11476"/>
                  </a:cubicBezTo>
                  <a:cubicBezTo>
                    <a:pt x="701" y="12343"/>
                    <a:pt x="4570" y="16546"/>
                    <a:pt x="11909" y="16646"/>
                  </a:cubicBezTo>
                  <a:lnTo>
                    <a:pt x="12109" y="16646"/>
                  </a:lnTo>
                  <a:cubicBezTo>
                    <a:pt x="13110" y="15179"/>
                    <a:pt x="15345" y="10275"/>
                    <a:pt x="16679" y="6706"/>
                  </a:cubicBezTo>
                  <a:cubicBezTo>
                    <a:pt x="16812" y="6406"/>
                    <a:pt x="16912" y="6105"/>
                    <a:pt x="17012" y="5772"/>
                  </a:cubicBezTo>
                  <a:lnTo>
                    <a:pt x="17046" y="5705"/>
                  </a:lnTo>
                  <a:lnTo>
                    <a:pt x="17213" y="5171"/>
                  </a:lnTo>
                  <a:lnTo>
                    <a:pt x="17213" y="5138"/>
                  </a:lnTo>
                  <a:lnTo>
                    <a:pt x="14811" y="2870"/>
                  </a:lnTo>
                  <a:cubicBezTo>
                    <a:pt x="11575" y="2336"/>
                    <a:pt x="8440" y="1369"/>
                    <a:pt x="547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10900125" y="2923225"/>
              <a:ext cx="484550" cy="455050"/>
            </a:xfrm>
            <a:custGeom>
              <a:avLst/>
              <a:gdLst/>
              <a:ahLst/>
              <a:cxnLst/>
              <a:rect l="l" t="t" r="r" b="b"/>
              <a:pathLst>
                <a:path w="19382" h="18202" extrusionOk="0">
                  <a:moveTo>
                    <a:pt x="7409" y="1894"/>
                  </a:moveTo>
                  <a:cubicBezTo>
                    <a:pt x="9979" y="2983"/>
                    <a:pt x="12656" y="3772"/>
                    <a:pt x="15403" y="4244"/>
                  </a:cubicBezTo>
                  <a:lnTo>
                    <a:pt x="15403" y="4244"/>
                  </a:lnTo>
                  <a:lnTo>
                    <a:pt x="16746" y="5480"/>
                  </a:lnTo>
                  <a:cubicBezTo>
                    <a:pt x="16921" y="5611"/>
                    <a:pt x="17081" y="5756"/>
                    <a:pt x="17237" y="5916"/>
                  </a:cubicBezTo>
                  <a:lnTo>
                    <a:pt x="17237" y="5916"/>
                  </a:lnTo>
                  <a:cubicBezTo>
                    <a:pt x="17208" y="6001"/>
                    <a:pt x="17168" y="6120"/>
                    <a:pt x="17113" y="6280"/>
                  </a:cubicBezTo>
                  <a:cubicBezTo>
                    <a:pt x="15919" y="9797"/>
                    <a:pt x="14476" y="13500"/>
                    <a:pt x="12482" y="16667"/>
                  </a:cubicBezTo>
                  <a:lnTo>
                    <a:pt x="12482" y="16667"/>
                  </a:lnTo>
                  <a:cubicBezTo>
                    <a:pt x="8716" y="16474"/>
                    <a:pt x="4885" y="15086"/>
                    <a:pt x="2286" y="12280"/>
                  </a:cubicBezTo>
                  <a:lnTo>
                    <a:pt x="2286" y="12280"/>
                  </a:lnTo>
                  <a:cubicBezTo>
                    <a:pt x="2814" y="11459"/>
                    <a:pt x="3342" y="10638"/>
                    <a:pt x="3870" y="9816"/>
                  </a:cubicBezTo>
                  <a:cubicBezTo>
                    <a:pt x="3970" y="9649"/>
                    <a:pt x="3970" y="9416"/>
                    <a:pt x="3870" y="9249"/>
                  </a:cubicBezTo>
                  <a:lnTo>
                    <a:pt x="3870" y="9249"/>
                  </a:lnTo>
                  <a:cubicBezTo>
                    <a:pt x="3885" y="9272"/>
                    <a:pt x="3905" y="9283"/>
                    <a:pt x="3928" y="9283"/>
                  </a:cubicBezTo>
                  <a:cubicBezTo>
                    <a:pt x="4318" y="9283"/>
                    <a:pt x="5783" y="6326"/>
                    <a:pt x="5972" y="5980"/>
                  </a:cubicBezTo>
                  <a:cubicBezTo>
                    <a:pt x="6573" y="4641"/>
                    <a:pt x="7040" y="3279"/>
                    <a:pt x="7409" y="1894"/>
                  </a:cubicBezTo>
                  <a:close/>
                  <a:moveTo>
                    <a:pt x="6379" y="0"/>
                  </a:moveTo>
                  <a:cubicBezTo>
                    <a:pt x="5992" y="0"/>
                    <a:pt x="5648" y="153"/>
                    <a:pt x="5571" y="509"/>
                  </a:cubicBezTo>
                  <a:cubicBezTo>
                    <a:pt x="4871" y="3545"/>
                    <a:pt x="3670" y="6414"/>
                    <a:pt x="1969" y="9016"/>
                  </a:cubicBezTo>
                  <a:cubicBezTo>
                    <a:pt x="1952" y="9044"/>
                    <a:pt x="1938" y="9073"/>
                    <a:pt x="1927" y="9103"/>
                  </a:cubicBezTo>
                  <a:lnTo>
                    <a:pt x="1927" y="9103"/>
                  </a:lnTo>
                  <a:cubicBezTo>
                    <a:pt x="1889" y="9131"/>
                    <a:pt x="1837" y="9213"/>
                    <a:pt x="1769" y="9349"/>
                  </a:cubicBezTo>
                  <a:lnTo>
                    <a:pt x="1368" y="9983"/>
                  </a:lnTo>
                  <a:cubicBezTo>
                    <a:pt x="968" y="10583"/>
                    <a:pt x="568" y="11217"/>
                    <a:pt x="167" y="11818"/>
                  </a:cubicBezTo>
                  <a:cubicBezTo>
                    <a:pt x="1" y="12051"/>
                    <a:pt x="67" y="12351"/>
                    <a:pt x="267" y="12551"/>
                  </a:cubicBezTo>
                  <a:cubicBezTo>
                    <a:pt x="2903" y="15654"/>
                    <a:pt x="6972" y="17455"/>
                    <a:pt x="10975" y="17955"/>
                  </a:cubicBezTo>
                  <a:cubicBezTo>
                    <a:pt x="11481" y="18019"/>
                    <a:pt x="12266" y="18202"/>
                    <a:pt x="12961" y="18202"/>
                  </a:cubicBezTo>
                  <a:cubicBezTo>
                    <a:pt x="13366" y="18202"/>
                    <a:pt x="13740" y="18139"/>
                    <a:pt x="14011" y="17955"/>
                  </a:cubicBezTo>
                  <a:cubicBezTo>
                    <a:pt x="14744" y="17455"/>
                    <a:pt x="15211" y="15954"/>
                    <a:pt x="15578" y="15220"/>
                  </a:cubicBezTo>
                  <a:cubicBezTo>
                    <a:pt x="16913" y="12451"/>
                    <a:pt x="18113" y="9649"/>
                    <a:pt x="19148" y="6747"/>
                  </a:cubicBezTo>
                  <a:lnTo>
                    <a:pt x="19348" y="6147"/>
                  </a:lnTo>
                  <a:cubicBezTo>
                    <a:pt x="19381" y="5913"/>
                    <a:pt x="19314" y="5713"/>
                    <a:pt x="19181" y="5580"/>
                  </a:cubicBezTo>
                  <a:cubicBezTo>
                    <a:pt x="18429" y="4860"/>
                    <a:pt x="17649" y="4169"/>
                    <a:pt x="16893" y="3452"/>
                  </a:cubicBezTo>
                  <a:lnTo>
                    <a:pt x="16893" y="3452"/>
                  </a:lnTo>
                  <a:cubicBezTo>
                    <a:pt x="16760" y="3181"/>
                    <a:pt x="16441" y="2966"/>
                    <a:pt x="16112" y="2911"/>
                  </a:cubicBezTo>
                  <a:cubicBezTo>
                    <a:pt x="13038" y="2458"/>
                    <a:pt x="10090" y="1534"/>
                    <a:pt x="7267" y="262"/>
                  </a:cubicBezTo>
                  <a:lnTo>
                    <a:pt x="7267" y="262"/>
                  </a:lnTo>
                  <a:cubicBezTo>
                    <a:pt x="7019" y="96"/>
                    <a:pt x="6685" y="0"/>
                    <a:pt x="6379" y="0"/>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10926825" y="2941775"/>
              <a:ext cx="431975" cy="416175"/>
            </a:xfrm>
            <a:custGeom>
              <a:avLst/>
              <a:gdLst/>
              <a:ahLst/>
              <a:cxnLst/>
              <a:rect l="l" t="t" r="r" b="b"/>
              <a:pathLst>
                <a:path w="17279" h="16647" extrusionOk="0">
                  <a:moveTo>
                    <a:pt x="5504" y="1"/>
                  </a:moveTo>
                  <a:cubicBezTo>
                    <a:pt x="5404" y="535"/>
                    <a:pt x="5270" y="1035"/>
                    <a:pt x="5137" y="1535"/>
                  </a:cubicBezTo>
                  <a:cubicBezTo>
                    <a:pt x="4370" y="4071"/>
                    <a:pt x="3269" y="6472"/>
                    <a:pt x="1835" y="8674"/>
                  </a:cubicBezTo>
                  <a:cubicBezTo>
                    <a:pt x="1835" y="8674"/>
                    <a:pt x="801" y="10308"/>
                    <a:pt x="0" y="11476"/>
                  </a:cubicBezTo>
                  <a:cubicBezTo>
                    <a:pt x="734" y="12343"/>
                    <a:pt x="4603" y="16546"/>
                    <a:pt x="11942" y="16646"/>
                  </a:cubicBezTo>
                  <a:lnTo>
                    <a:pt x="12109" y="16646"/>
                  </a:lnTo>
                  <a:cubicBezTo>
                    <a:pt x="13143" y="15179"/>
                    <a:pt x="15378" y="10275"/>
                    <a:pt x="16712" y="6706"/>
                  </a:cubicBezTo>
                  <a:cubicBezTo>
                    <a:pt x="16912" y="6239"/>
                    <a:pt x="17079" y="5672"/>
                    <a:pt x="17279" y="5138"/>
                  </a:cubicBezTo>
                  <a:lnTo>
                    <a:pt x="14844" y="2870"/>
                  </a:lnTo>
                  <a:cubicBezTo>
                    <a:pt x="11608" y="2336"/>
                    <a:pt x="8473" y="1369"/>
                    <a:pt x="5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11297900" y="3013500"/>
              <a:ext cx="60075" cy="77575"/>
            </a:xfrm>
            <a:custGeom>
              <a:avLst/>
              <a:gdLst/>
              <a:ahLst/>
              <a:cxnLst/>
              <a:rect l="l" t="t" r="r" b="b"/>
              <a:pathLst>
                <a:path w="2403" h="3103" extrusionOk="0">
                  <a:moveTo>
                    <a:pt x="1" y="1"/>
                  </a:moveTo>
                  <a:lnTo>
                    <a:pt x="1" y="1"/>
                  </a:lnTo>
                  <a:cubicBezTo>
                    <a:pt x="768" y="1101"/>
                    <a:pt x="501" y="3103"/>
                    <a:pt x="501" y="3103"/>
                  </a:cubicBezTo>
                  <a:lnTo>
                    <a:pt x="2403" y="226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11093100" y="3034125"/>
              <a:ext cx="203175" cy="76975"/>
            </a:xfrm>
            <a:custGeom>
              <a:avLst/>
              <a:gdLst/>
              <a:ahLst/>
              <a:cxnLst/>
              <a:rect l="l" t="t" r="r" b="b"/>
              <a:pathLst>
                <a:path w="8127" h="3079" extrusionOk="0">
                  <a:moveTo>
                    <a:pt x="403" y="1"/>
                  </a:moveTo>
                  <a:cubicBezTo>
                    <a:pt x="211" y="1"/>
                    <a:pt x="1" y="279"/>
                    <a:pt x="221" y="443"/>
                  </a:cubicBezTo>
                  <a:cubicBezTo>
                    <a:pt x="2355" y="2078"/>
                    <a:pt x="4991" y="3012"/>
                    <a:pt x="7726" y="3078"/>
                  </a:cubicBezTo>
                  <a:cubicBezTo>
                    <a:pt x="7993" y="3078"/>
                    <a:pt x="8126" y="2645"/>
                    <a:pt x="7793" y="2645"/>
                  </a:cubicBezTo>
                  <a:cubicBezTo>
                    <a:pt x="5157" y="2578"/>
                    <a:pt x="2622" y="1644"/>
                    <a:pt x="521" y="43"/>
                  </a:cubicBezTo>
                  <a:cubicBezTo>
                    <a:pt x="485" y="14"/>
                    <a:pt x="445"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11056425" y="3109175"/>
              <a:ext cx="203150" cy="76975"/>
            </a:xfrm>
            <a:custGeom>
              <a:avLst/>
              <a:gdLst/>
              <a:ahLst/>
              <a:cxnLst/>
              <a:rect l="l" t="t" r="r" b="b"/>
              <a:pathLst>
                <a:path w="8126" h="3079" extrusionOk="0">
                  <a:moveTo>
                    <a:pt x="421" y="1"/>
                  </a:moveTo>
                  <a:cubicBezTo>
                    <a:pt x="210" y="1"/>
                    <a:pt x="0" y="279"/>
                    <a:pt x="220" y="443"/>
                  </a:cubicBezTo>
                  <a:cubicBezTo>
                    <a:pt x="2355" y="2111"/>
                    <a:pt x="4990" y="3012"/>
                    <a:pt x="7725" y="3079"/>
                  </a:cubicBezTo>
                  <a:cubicBezTo>
                    <a:pt x="8025" y="3079"/>
                    <a:pt x="8125" y="2645"/>
                    <a:pt x="7792" y="2645"/>
                  </a:cubicBezTo>
                  <a:cubicBezTo>
                    <a:pt x="5157" y="2578"/>
                    <a:pt x="2622" y="1678"/>
                    <a:pt x="553" y="43"/>
                  </a:cubicBezTo>
                  <a:cubicBezTo>
                    <a:pt x="512" y="14"/>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11023900" y="3184225"/>
              <a:ext cx="203150" cy="76975"/>
            </a:xfrm>
            <a:custGeom>
              <a:avLst/>
              <a:gdLst/>
              <a:ahLst/>
              <a:cxnLst/>
              <a:rect l="l" t="t" r="r" b="b"/>
              <a:pathLst>
                <a:path w="8126" h="3079" extrusionOk="0">
                  <a:moveTo>
                    <a:pt x="420" y="1"/>
                  </a:moveTo>
                  <a:cubicBezTo>
                    <a:pt x="209" y="1"/>
                    <a:pt x="1" y="273"/>
                    <a:pt x="220" y="410"/>
                  </a:cubicBezTo>
                  <a:lnTo>
                    <a:pt x="220" y="444"/>
                  </a:lnTo>
                  <a:cubicBezTo>
                    <a:pt x="2355" y="2078"/>
                    <a:pt x="4990" y="3012"/>
                    <a:pt x="7725" y="3079"/>
                  </a:cubicBezTo>
                  <a:cubicBezTo>
                    <a:pt x="7992" y="3079"/>
                    <a:pt x="8126" y="2645"/>
                    <a:pt x="7792" y="2645"/>
                  </a:cubicBezTo>
                  <a:cubicBezTo>
                    <a:pt x="5157" y="2578"/>
                    <a:pt x="2622" y="1644"/>
                    <a:pt x="554" y="43"/>
                  </a:cubicBezTo>
                  <a:cubicBezTo>
                    <a:pt x="512" y="14"/>
                    <a:pt x="466" y="1"/>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3"/>
          <p:cNvSpPr/>
          <p:nvPr/>
        </p:nvSpPr>
        <p:spPr>
          <a:xfrm>
            <a:off x="7952026" y="-830078"/>
            <a:ext cx="2647308" cy="1641780"/>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rot="3313430" flipH="1">
            <a:off x="-822087" y="-102999"/>
            <a:ext cx="1453041" cy="120723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3"/>
          <p:cNvGrpSpPr/>
          <p:nvPr/>
        </p:nvGrpSpPr>
        <p:grpSpPr>
          <a:xfrm>
            <a:off x="174204" y="4046577"/>
            <a:ext cx="890254" cy="962791"/>
            <a:chOff x="-3072100" y="1722825"/>
            <a:chExt cx="1906325" cy="2061650"/>
          </a:xfrm>
        </p:grpSpPr>
        <p:sp>
          <p:nvSpPr>
            <p:cNvPr id="328" name="Google Shape;328;p33"/>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 name="Google Shape;37;p6"/>
          <p:cNvSpPr/>
          <p:nvPr/>
        </p:nvSpPr>
        <p:spPr>
          <a:xfrm rot="10800000" flipH="1">
            <a:off x="7741150" y="-542700"/>
            <a:ext cx="2152248" cy="1334759"/>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8576925" y="970701"/>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7515002" y="157502"/>
            <a:ext cx="168825" cy="214609"/>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532888" y="478461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462500" y="4499455"/>
            <a:ext cx="1707295" cy="1152378"/>
          </a:xfrm>
          <a:custGeom>
            <a:avLst/>
            <a:gdLst/>
            <a:ahLst/>
            <a:cxnLst/>
            <a:rect l="l" t="t" r="r" b="b"/>
            <a:pathLst>
              <a:path w="116898" h="78903" extrusionOk="0">
                <a:moveTo>
                  <a:pt x="38363" y="0"/>
                </a:moveTo>
                <a:cubicBezTo>
                  <a:pt x="33439" y="0"/>
                  <a:pt x="28504" y="1238"/>
                  <a:pt x="24255" y="3746"/>
                </a:cubicBezTo>
                <a:cubicBezTo>
                  <a:pt x="19979" y="6268"/>
                  <a:pt x="16571" y="10012"/>
                  <a:pt x="14443" y="14504"/>
                </a:cubicBezTo>
                <a:cubicBezTo>
                  <a:pt x="13970" y="15528"/>
                  <a:pt x="13773" y="17065"/>
                  <a:pt x="13162" y="17972"/>
                </a:cubicBezTo>
                <a:cubicBezTo>
                  <a:pt x="12177" y="19430"/>
                  <a:pt x="12728" y="18681"/>
                  <a:pt x="10995" y="19173"/>
                </a:cubicBezTo>
                <a:cubicBezTo>
                  <a:pt x="8571" y="19863"/>
                  <a:pt x="6660" y="20553"/>
                  <a:pt x="4926" y="22543"/>
                </a:cubicBezTo>
                <a:cubicBezTo>
                  <a:pt x="2976" y="24828"/>
                  <a:pt x="1951" y="27764"/>
                  <a:pt x="1261" y="30680"/>
                </a:cubicBezTo>
                <a:cubicBezTo>
                  <a:pt x="316" y="34739"/>
                  <a:pt x="0" y="39152"/>
                  <a:pt x="1695" y="42935"/>
                </a:cubicBezTo>
                <a:cubicBezTo>
                  <a:pt x="3626" y="47329"/>
                  <a:pt x="7862" y="50205"/>
                  <a:pt x="12137" y="52392"/>
                </a:cubicBezTo>
                <a:cubicBezTo>
                  <a:pt x="16231" y="54494"/>
                  <a:pt x="20991" y="56131"/>
                  <a:pt x="25509" y="56131"/>
                </a:cubicBezTo>
                <a:cubicBezTo>
                  <a:pt x="28318" y="56131"/>
                  <a:pt x="31034" y="55498"/>
                  <a:pt x="33436" y="53949"/>
                </a:cubicBezTo>
                <a:lnTo>
                  <a:pt x="33436" y="53949"/>
                </a:lnTo>
                <a:cubicBezTo>
                  <a:pt x="31840" y="62421"/>
                  <a:pt x="35860" y="70105"/>
                  <a:pt x="42578" y="75129"/>
                </a:cubicBezTo>
                <a:cubicBezTo>
                  <a:pt x="43544" y="75878"/>
                  <a:pt x="44608" y="76528"/>
                  <a:pt x="45711" y="77040"/>
                </a:cubicBezTo>
                <a:cubicBezTo>
                  <a:pt x="46775" y="77474"/>
                  <a:pt x="47878" y="77789"/>
                  <a:pt x="49021" y="77986"/>
                </a:cubicBezTo>
                <a:cubicBezTo>
                  <a:pt x="50880" y="78355"/>
                  <a:pt x="52781" y="78544"/>
                  <a:pt x="54682" y="78544"/>
                </a:cubicBezTo>
                <a:cubicBezTo>
                  <a:pt x="57656" y="78544"/>
                  <a:pt x="60631" y="78081"/>
                  <a:pt x="63444" y="77119"/>
                </a:cubicBezTo>
                <a:cubicBezTo>
                  <a:pt x="67758" y="75642"/>
                  <a:pt x="73019" y="72371"/>
                  <a:pt x="75482" y="68489"/>
                </a:cubicBezTo>
                <a:cubicBezTo>
                  <a:pt x="77610" y="72785"/>
                  <a:pt x="81629" y="75996"/>
                  <a:pt x="86141" y="77592"/>
                </a:cubicBezTo>
                <a:cubicBezTo>
                  <a:pt x="88703" y="78498"/>
                  <a:pt x="91410" y="78903"/>
                  <a:pt x="94131" y="78903"/>
                </a:cubicBezTo>
                <a:cubicBezTo>
                  <a:pt x="96202" y="78903"/>
                  <a:pt x="98281" y="78668"/>
                  <a:pt x="100307" y="78242"/>
                </a:cubicBezTo>
                <a:cubicBezTo>
                  <a:pt x="104662" y="77316"/>
                  <a:pt x="109075" y="75267"/>
                  <a:pt x="111341" y="71445"/>
                </a:cubicBezTo>
                <a:cubicBezTo>
                  <a:pt x="116897" y="62047"/>
                  <a:pt x="110395" y="51466"/>
                  <a:pt x="101470" y="47348"/>
                </a:cubicBezTo>
                <a:cubicBezTo>
                  <a:pt x="105627" y="42876"/>
                  <a:pt x="107164" y="35822"/>
                  <a:pt x="104386" y="30365"/>
                </a:cubicBezTo>
                <a:cubicBezTo>
                  <a:pt x="102359" y="26355"/>
                  <a:pt x="97844" y="23717"/>
                  <a:pt x="93442" y="23717"/>
                </a:cubicBezTo>
                <a:cubicBezTo>
                  <a:pt x="91853" y="23717"/>
                  <a:pt x="90278" y="24061"/>
                  <a:pt x="88840" y="24808"/>
                </a:cubicBezTo>
                <a:cubicBezTo>
                  <a:pt x="88624" y="19824"/>
                  <a:pt x="87954" y="14031"/>
                  <a:pt x="83737" y="11332"/>
                </a:cubicBezTo>
                <a:cubicBezTo>
                  <a:pt x="82536" y="10622"/>
                  <a:pt x="81215" y="10130"/>
                  <a:pt x="79836" y="9874"/>
                </a:cubicBezTo>
                <a:cubicBezTo>
                  <a:pt x="78573" y="9620"/>
                  <a:pt x="77288" y="9498"/>
                  <a:pt x="76004" y="9498"/>
                </a:cubicBezTo>
                <a:cubicBezTo>
                  <a:pt x="69495" y="9498"/>
                  <a:pt x="62976" y="12647"/>
                  <a:pt x="59109" y="17912"/>
                </a:cubicBezTo>
                <a:cubicBezTo>
                  <a:pt x="57809" y="13420"/>
                  <a:pt x="55562" y="9243"/>
                  <a:pt x="52528" y="5697"/>
                </a:cubicBezTo>
                <a:cubicBezTo>
                  <a:pt x="51326" y="4298"/>
                  <a:pt x="49986" y="2978"/>
                  <a:pt x="48410" y="2091"/>
                </a:cubicBezTo>
                <a:cubicBezTo>
                  <a:pt x="46854" y="1185"/>
                  <a:pt x="45080" y="732"/>
                  <a:pt x="43288" y="416"/>
                </a:cubicBezTo>
                <a:cubicBezTo>
                  <a:pt x="41665" y="139"/>
                  <a:pt x="40015" y="0"/>
                  <a:pt x="38363" y="0"/>
                </a:cubicBezTo>
                <a:close/>
              </a:path>
            </a:pathLst>
          </a:custGeom>
          <a:solidFill>
            <a:srgbClr val="FBBC3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249413" y="39444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7"/>
          <p:cNvSpPr/>
          <p:nvPr/>
        </p:nvSpPr>
        <p:spPr>
          <a:xfrm>
            <a:off x="713225" y="4604000"/>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370375" y="384568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462500" y="4499455"/>
            <a:ext cx="1707295" cy="1152378"/>
          </a:xfrm>
          <a:custGeom>
            <a:avLst/>
            <a:gdLst/>
            <a:ahLst/>
            <a:cxnLst/>
            <a:rect l="l" t="t" r="r" b="b"/>
            <a:pathLst>
              <a:path w="116898" h="78903" extrusionOk="0">
                <a:moveTo>
                  <a:pt x="38363" y="0"/>
                </a:moveTo>
                <a:cubicBezTo>
                  <a:pt x="33439" y="0"/>
                  <a:pt x="28504" y="1238"/>
                  <a:pt x="24255" y="3746"/>
                </a:cubicBezTo>
                <a:cubicBezTo>
                  <a:pt x="19979" y="6268"/>
                  <a:pt x="16571" y="10012"/>
                  <a:pt x="14443" y="14504"/>
                </a:cubicBezTo>
                <a:cubicBezTo>
                  <a:pt x="13970" y="15528"/>
                  <a:pt x="13773" y="17065"/>
                  <a:pt x="13162" y="17972"/>
                </a:cubicBezTo>
                <a:cubicBezTo>
                  <a:pt x="12177" y="19430"/>
                  <a:pt x="12728" y="18681"/>
                  <a:pt x="10995" y="19173"/>
                </a:cubicBezTo>
                <a:cubicBezTo>
                  <a:pt x="8571" y="19863"/>
                  <a:pt x="6660" y="20553"/>
                  <a:pt x="4926" y="22543"/>
                </a:cubicBezTo>
                <a:cubicBezTo>
                  <a:pt x="2976" y="24828"/>
                  <a:pt x="1951" y="27764"/>
                  <a:pt x="1261" y="30680"/>
                </a:cubicBezTo>
                <a:cubicBezTo>
                  <a:pt x="316" y="34739"/>
                  <a:pt x="0" y="39152"/>
                  <a:pt x="1695" y="42935"/>
                </a:cubicBezTo>
                <a:cubicBezTo>
                  <a:pt x="3626" y="47329"/>
                  <a:pt x="7862" y="50205"/>
                  <a:pt x="12137" y="52392"/>
                </a:cubicBezTo>
                <a:cubicBezTo>
                  <a:pt x="16231" y="54494"/>
                  <a:pt x="20991" y="56131"/>
                  <a:pt x="25509" y="56131"/>
                </a:cubicBezTo>
                <a:cubicBezTo>
                  <a:pt x="28318" y="56131"/>
                  <a:pt x="31034" y="55498"/>
                  <a:pt x="33436" y="53949"/>
                </a:cubicBezTo>
                <a:lnTo>
                  <a:pt x="33436" y="53949"/>
                </a:lnTo>
                <a:cubicBezTo>
                  <a:pt x="31840" y="62421"/>
                  <a:pt x="35860" y="70105"/>
                  <a:pt x="42578" y="75129"/>
                </a:cubicBezTo>
                <a:cubicBezTo>
                  <a:pt x="43544" y="75878"/>
                  <a:pt x="44608" y="76528"/>
                  <a:pt x="45711" y="77040"/>
                </a:cubicBezTo>
                <a:cubicBezTo>
                  <a:pt x="46775" y="77474"/>
                  <a:pt x="47878" y="77789"/>
                  <a:pt x="49021" y="77986"/>
                </a:cubicBezTo>
                <a:cubicBezTo>
                  <a:pt x="50880" y="78355"/>
                  <a:pt x="52781" y="78544"/>
                  <a:pt x="54682" y="78544"/>
                </a:cubicBezTo>
                <a:cubicBezTo>
                  <a:pt x="57656" y="78544"/>
                  <a:pt x="60631" y="78081"/>
                  <a:pt x="63444" y="77119"/>
                </a:cubicBezTo>
                <a:cubicBezTo>
                  <a:pt x="67758" y="75642"/>
                  <a:pt x="73019" y="72371"/>
                  <a:pt x="75482" y="68489"/>
                </a:cubicBezTo>
                <a:cubicBezTo>
                  <a:pt x="77610" y="72785"/>
                  <a:pt x="81629" y="75996"/>
                  <a:pt x="86141" y="77592"/>
                </a:cubicBezTo>
                <a:cubicBezTo>
                  <a:pt x="88703" y="78498"/>
                  <a:pt x="91410" y="78903"/>
                  <a:pt x="94131" y="78903"/>
                </a:cubicBezTo>
                <a:cubicBezTo>
                  <a:pt x="96202" y="78903"/>
                  <a:pt x="98281" y="78668"/>
                  <a:pt x="100307" y="78242"/>
                </a:cubicBezTo>
                <a:cubicBezTo>
                  <a:pt x="104662" y="77316"/>
                  <a:pt x="109075" y="75267"/>
                  <a:pt x="111341" y="71445"/>
                </a:cubicBezTo>
                <a:cubicBezTo>
                  <a:pt x="116897" y="62047"/>
                  <a:pt x="110395" y="51466"/>
                  <a:pt x="101470" y="47348"/>
                </a:cubicBezTo>
                <a:cubicBezTo>
                  <a:pt x="105627" y="42876"/>
                  <a:pt x="107164" y="35822"/>
                  <a:pt x="104386" y="30365"/>
                </a:cubicBezTo>
                <a:cubicBezTo>
                  <a:pt x="102359" y="26355"/>
                  <a:pt x="97844" y="23717"/>
                  <a:pt x="93442" y="23717"/>
                </a:cubicBezTo>
                <a:cubicBezTo>
                  <a:pt x="91853" y="23717"/>
                  <a:pt x="90278" y="24061"/>
                  <a:pt x="88840" y="24808"/>
                </a:cubicBezTo>
                <a:cubicBezTo>
                  <a:pt x="88624" y="19824"/>
                  <a:pt x="87954" y="14031"/>
                  <a:pt x="83737" y="11332"/>
                </a:cubicBezTo>
                <a:cubicBezTo>
                  <a:pt x="82536" y="10622"/>
                  <a:pt x="81215" y="10130"/>
                  <a:pt x="79836" y="9874"/>
                </a:cubicBezTo>
                <a:cubicBezTo>
                  <a:pt x="78573" y="9620"/>
                  <a:pt x="77288" y="9498"/>
                  <a:pt x="76004" y="9498"/>
                </a:cubicBezTo>
                <a:cubicBezTo>
                  <a:pt x="69495" y="9498"/>
                  <a:pt x="62976" y="12647"/>
                  <a:pt x="59109" y="17912"/>
                </a:cubicBezTo>
                <a:cubicBezTo>
                  <a:pt x="57809" y="13420"/>
                  <a:pt x="55562" y="9243"/>
                  <a:pt x="52528" y="5697"/>
                </a:cubicBezTo>
                <a:cubicBezTo>
                  <a:pt x="51326" y="4298"/>
                  <a:pt x="49986" y="2978"/>
                  <a:pt x="48410" y="2091"/>
                </a:cubicBezTo>
                <a:cubicBezTo>
                  <a:pt x="46854" y="1185"/>
                  <a:pt x="45080" y="732"/>
                  <a:pt x="43288" y="416"/>
                </a:cubicBezTo>
                <a:cubicBezTo>
                  <a:pt x="41665" y="139"/>
                  <a:pt x="40015" y="0"/>
                  <a:pt x="38363" y="0"/>
                </a:cubicBezTo>
                <a:close/>
              </a:path>
            </a:pathLst>
          </a:custGeom>
          <a:solidFill>
            <a:srgbClr val="FBBC3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body" idx="1"/>
          </p:nvPr>
        </p:nvSpPr>
        <p:spPr>
          <a:xfrm>
            <a:off x="713225" y="1661713"/>
            <a:ext cx="4146000" cy="2298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4"/>
              </a:buClr>
              <a:buSzPts val="1400"/>
              <a:buFont typeface="Figtree Medium"/>
              <a:buChar char="■"/>
              <a:defRPr>
                <a:solidFill>
                  <a:schemeClr val="lt1"/>
                </a:solidFill>
                <a:latin typeface="Figtree Medium"/>
                <a:ea typeface="Figtree Medium"/>
                <a:cs typeface="Figtree Medium"/>
                <a:sym typeface="Figtree Medium"/>
              </a:defRPr>
            </a:lvl1pPr>
            <a:lvl2pPr marL="914400" lvl="1"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2pPr>
            <a:lvl3pPr marL="1371600" lvl="2"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3pPr>
            <a:lvl4pPr marL="1828800" lvl="3"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4pPr>
            <a:lvl5pPr marL="2286000" lvl="4"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5pPr>
            <a:lvl6pPr marL="2743200" lvl="5"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6pPr>
            <a:lvl7pPr marL="3200400" lvl="6"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7pPr>
            <a:lvl8pPr marL="3657600" lvl="7"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8pPr>
            <a:lvl9pPr marL="4114800" lvl="8" indent="-317500" rtl="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997550" y="1271750"/>
            <a:ext cx="5148900" cy="13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 name="Google Shape;53;p9"/>
          <p:cNvSpPr txBox="1">
            <a:spLocks noGrp="1"/>
          </p:cNvSpPr>
          <p:nvPr>
            <p:ph type="subTitle" idx="1"/>
          </p:nvPr>
        </p:nvSpPr>
        <p:spPr>
          <a:xfrm>
            <a:off x="1997550" y="2435750"/>
            <a:ext cx="5148900" cy="671400"/>
          </a:xfrm>
          <a:prstGeom prst="rect">
            <a:avLst/>
          </a:prstGeom>
          <a:solidFill>
            <a:schemeClr val="lt2"/>
          </a:solidFill>
          <a:ln w="38100" cap="rnd"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9"/>
          <p:cNvSpPr/>
          <p:nvPr/>
        </p:nvSpPr>
        <p:spPr>
          <a:xfrm rot="3313477" flipH="1">
            <a:off x="-911572" y="-280111"/>
            <a:ext cx="2312077" cy="192095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BBC3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7165450" y="-830087"/>
            <a:ext cx="3433829" cy="2129557"/>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2149525" y="1746263"/>
            <a:ext cx="4845000" cy="1153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 name="Google Shape;61;p11"/>
          <p:cNvSpPr txBox="1">
            <a:spLocks noGrp="1"/>
          </p:cNvSpPr>
          <p:nvPr>
            <p:ph type="subTitle" idx="1"/>
          </p:nvPr>
        </p:nvSpPr>
        <p:spPr>
          <a:xfrm>
            <a:off x="2149525" y="2900137"/>
            <a:ext cx="4845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2" name="Google Shape;62;p11"/>
          <p:cNvSpPr/>
          <p:nvPr/>
        </p:nvSpPr>
        <p:spPr>
          <a:xfrm rot="599051">
            <a:off x="8342926" y="3517563"/>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a:off x="8539163" y="27235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a:off x="8854163" y="17904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3"/>
          <p:cNvSpPr txBox="1">
            <a:spLocks noGrp="1"/>
          </p:cNvSpPr>
          <p:nvPr>
            <p:ph type="subTitle" idx="1"/>
          </p:nvPr>
        </p:nvSpPr>
        <p:spPr>
          <a:xfrm>
            <a:off x="3007013" y="1499627"/>
            <a:ext cx="4181100" cy="40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2"/>
          </p:nvPr>
        </p:nvSpPr>
        <p:spPr>
          <a:xfrm>
            <a:off x="3007063" y="2399803"/>
            <a:ext cx="4181100" cy="40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3"/>
          </p:nvPr>
        </p:nvSpPr>
        <p:spPr>
          <a:xfrm>
            <a:off x="3007013" y="3300499"/>
            <a:ext cx="4181100" cy="40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subTitle" idx="4"/>
          </p:nvPr>
        </p:nvSpPr>
        <p:spPr>
          <a:xfrm>
            <a:off x="3007063" y="4205000"/>
            <a:ext cx="4181100" cy="40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5" hasCustomPrompt="1"/>
          </p:nvPr>
        </p:nvSpPr>
        <p:spPr>
          <a:xfrm>
            <a:off x="1938041" y="1211775"/>
            <a:ext cx="770400" cy="645000"/>
          </a:xfrm>
          <a:prstGeom prst="rect">
            <a:avLst/>
          </a:prstGeom>
          <a:solidFill>
            <a:schemeClr val="accent4"/>
          </a:solidFill>
          <a:ln w="38100" cap="rnd" cmpd="sng">
            <a:solidFill>
              <a:schemeClr val="accent4"/>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6" hasCustomPrompt="1"/>
          </p:nvPr>
        </p:nvSpPr>
        <p:spPr>
          <a:xfrm>
            <a:off x="1938026" y="3012105"/>
            <a:ext cx="770400" cy="645300"/>
          </a:xfrm>
          <a:prstGeom prst="rect">
            <a:avLst/>
          </a:prstGeom>
          <a:solidFill>
            <a:schemeClr val="accent6"/>
          </a:solidFill>
          <a:ln w="38100" cap="rnd" cmpd="sng">
            <a:solidFill>
              <a:schemeClr val="accent6"/>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7" hasCustomPrompt="1"/>
          </p:nvPr>
        </p:nvSpPr>
        <p:spPr>
          <a:xfrm>
            <a:off x="1938026" y="2111932"/>
            <a:ext cx="770400" cy="645300"/>
          </a:xfrm>
          <a:prstGeom prst="rect">
            <a:avLst/>
          </a:prstGeom>
          <a:solidFill>
            <a:schemeClr val="accent2"/>
          </a:solidFill>
          <a:ln w="38100" cap="rnd"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8" hasCustomPrompt="1"/>
          </p:nvPr>
        </p:nvSpPr>
        <p:spPr>
          <a:xfrm>
            <a:off x="1938026" y="3916602"/>
            <a:ext cx="770400" cy="645300"/>
          </a:xfrm>
          <a:prstGeom prst="rect">
            <a:avLst/>
          </a:prstGeom>
          <a:solidFill>
            <a:schemeClr val="accent1"/>
          </a:solidFill>
          <a:ln w="38100" cap="rnd" cmpd="sng">
            <a:solidFill>
              <a:schemeClr val="accen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9"/>
          </p:nvPr>
        </p:nvSpPr>
        <p:spPr>
          <a:xfrm>
            <a:off x="3007013" y="1167750"/>
            <a:ext cx="4181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3"/>
          </p:nvPr>
        </p:nvSpPr>
        <p:spPr>
          <a:xfrm>
            <a:off x="3007051" y="2067928"/>
            <a:ext cx="4181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4"/>
          </p:nvPr>
        </p:nvSpPr>
        <p:spPr>
          <a:xfrm>
            <a:off x="3007013" y="2968095"/>
            <a:ext cx="4181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15"/>
          </p:nvPr>
        </p:nvSpPr>
        <p:spPr>
          <a:xfrm>
            <a:off x="3007051" y="3872598"/>
            <a:ext cx="4181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Kumbh Sans SemiBold"/>
                <a:ea typeface="Kumbh Sans SemiBold"/>
                <a:cs typeface="Kumbh Sans SemiBold"/>
                <a:sym typeface="Kumbh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p:nvPr/>
        </p:nvSpPr>
        <p:spPr>
          <a:xfrm>
            <a:off x="351175" y="464271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8521400" y="272258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7330000" y="153101"/>
            <a:ext cx="225289" cy="28638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23225" y="3170110"/>
            <a:ext cx="180035" cy="228866"/>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9899796">
            <a:off x="7920947" y="-879719"/>
            <a:ext cx="1683535" cy="2352049"/>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342250" y="2629100"/>
            <a:ext cx="4459500" cy="107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 name="Google Shape;87;p14"/>
          <p:cNvSpPr txBox="1">
            <a:spLocks noGrp="1"/>
          </p:cNvSpPr>
          <p:nvPr>
            <p:ph type="title" idx="2" hasCustomPrompt="1"/>
          </p:nvPr>
        </p:nvSpPr>
        <p:spPr>
          <a:xfrm>
            <a:off x="3801450" y="976298"/>
            <a:ext cx="1541100" cy="1538100"/>
          </a:xfrm>
          <a:prstGeom prst="rect">
            <a:avLst/>
          </a:prstGeom>
          <a:solidFill>
            <a:schemeClr val="accent2"/>
          </a:solidFill>
          <a:ln w="38100" cap="rnd"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7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8" name="Google Shape;88;p14"/>
          <p:cNvSpPr txBox="1">
            <a:spLocks noGrp="1"/>
          </p:cNvSpPr>
          <p:nvPr>
            <p:ph type="subTitle" idx="1"/>
          </p:nvPr>
        </p:nvSpPr>
        <p:spPr>
          <a:xfrm>
            <a:off x="2342250" y="3707602"/>
            <a:ext cx="4459500" cy="459600"/>
          </a:xfrm>
          <a:prstGeom prst="rect">
            <a:avLst/>
          </a:prstGeom>
          <a:solidFill>
            <a:schemeClr val="lt2"/>
          </a:solidFill>
          <a:ln w="38100" cap="rnd"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Kumbh Sans"/>
              <a:buNone/>
              <a:defRPr sz="3500" b="1">
                <a:solidFill>
                  <a:schemeClr val="dk1"/>
                </a:solidFill>
                <a:latin typeface="Kumbh Sans"/>
                <a:ea typeface="Kumbh Sans"/>
                <a:cs typeface="Kumbh Sans"/>
                <a:sym typeface="Kumbh Sans"/>
              </a:defRPr>
            </a:lvl1pPr>
            <a:lvl2pPr lvl="1"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lnSpc>
                <a:spcPct val="115000"/>
              </a:lnSpc>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Figtree Medium"/>
              <a:buChar char="■"/>
              <a:defRPr>
                <a:solidFill>
                  <a:schemeClr val="lt1"/>
                </a:solidFill>
                <a:latin typeface="Figtree Medium"/>
                <a:ea typeface="Figtree Medium"/>
                <a:cs typeface="Figtree Medium"/>
                <a:sym typeface="Figtree Medium"/>
              </a:defRPr>
            </a:lvl1pPr>
            <a:lvl2pPr marL="914400" lvl="1"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2pPr>
            <a:lvl3pPr marL="1371600" lvl="2"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3pPr>
            <a:lvl4pPr marL="1828800" lvl="3"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4pPr>
            <a:lvl5pPr marL="2286000" lvl="4"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5pPr>
            <a:lvl6pPr marL="2743200" lvl="5"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6pPr>
            <a:lvl7pPr marL="3200400" lvl="6"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7pPr>
            <a:lvl8pPr marL="3657600" lvl="7"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8pPr>
            <a:lvl9pPr marL="4114800" lvl="8" indent="-317500">
              <a:lnSpc>
                <a:spcPct val="115000"/>
              </a:lnSpc>
              <a:spcBef>
                <a:spcPts val="0"/>
              </a:spcBef>
              <a:spcAft>
                <a:spcPts val="0"/>
              </a:spcAft>
              <a:buClr>
                <a:schemeClr val="lt1"/>
              </a:buClr>
              <a:buSzPts val="1400"/>
              <a:buFont typeface="Figtree Medium"/>
              <a:buChar char="■"/>
              <a:defRPr>
                <a:solidFill>
                  <a:schemeClr val="lt1"/>
                </a:solidFill>
                <a:latin typeface="Figtree Medium"/>
                <a:ea typeface="Figtree Medium"/>
                <a:cs typeface="Figtree Medium"/>
                <a:sym typeface="Figtree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 id="2147483658" r:id="rId7"/>
    <p:sldLayoutId id="2147483659" r:id="rId8"/>
    <p:sldLayoutId id="2147483660" r:id="rId9"/>
    <p:sldLayoutId id="2147483662" r:id="rId10"/>
    <p:sldLayoutId id="2147483663" r:id="rId11"/>
    <p:sldLayoutId id="2147483664" r:id="rId12"/>
    <p:sldLayoutId id="2147483665" r:id="rId13"/>
    <p:sldLayoutId id="2147483666" r:id="rId14"/>
    <p:sldLayoutId id="2147483667" r:id="rId15"/>
    <p:sldLayoutId id="2147483670" r:id="rId16"/>
    <p:sldLayoutId id="2147483671" r:id="rId17"/>
    <p:sldLayoutId id="2147483672" r:id="rId18"/>
    <p:sldLayoutId id="2147483673" r:id="rId19"/>
    <p:sldLayoutId id="2147483675" r:id="rId20"/>
    <p:sldLayoutId id="2147483676" r:id="rId21"/>
    <p:sldLayoutId id="2147483677" r:id="rId22"/>
    <p:sldLayoutId id="2147483678" r:id="rId23"/>
    <p:sldLayoutId id="2147483679"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p:nvPr/>
        </p:nvSpPr>
        <p:spPr>
          <a:xfrm>
            <a:off x="711190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0" y="76200"/>
            <a:ext cx="2122135" cy="246417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txBox="1">
            <a:spLocks noGrp="1"/>
          </p:cNvSpPr>
          <p:nvPr>
            <p:ph type="ctrTitle"/>
          </p:nvPr>
        </p:nvSpPr>
        <p:spPr>
          <a:xfrm>
            <a:off x="1099250" y="1589064"/>
            <a:ext cx="6958163" cy="1677604"/>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3500" dirty="0">
                <a:solidFill>
                  <a:srgbClr val="312F61"/>
                </a:solidFill>
                <a:latin typeface="+mj-lt"/>
              </a:rPr>
              <a:t>CHÀO MỪNG CÁC EM</a:t>
            </a:r>
            <a:br>
              <a:rPr lang="en" sz="3500" dirty="0">
                <a:solidFill>
                  <a:srgbClr val="312F61"/>
                </a:solidFill>
                <a:latin typeface="+mj-lt"/>
              </a:rPr>
            </a:br>
            <a:r>
              <a:rPr lang="en" sz="3500" dirty="0">
                <a:solidFill>
                  <a:srgbClr val="312F61"/>
                </a:solidFill>
                <a:latin typeface="+mj-lt"/>
              </a:rPr>
              <a:t>ĐẾN VỚI BÀI GIẢNG HÔM NAY</a:t>
            </a:r>
            <a:endParaRPr sz="3500" dirty="0">
              <a:solidFill>
                <a:srgbClr val="312F61"/>
              </a:solidFill>
              <a:latin typeface="+mj-lt"/>
            </a:endParaRPr>
          </a:p>
        </p:txBody>
      </p:sp>
      <p:grpSp>
        <p:nvGrpSpPr>
          <p:cNvPr id="358" name="Google Shape;358;p37"/>
          <p:cNvGrpSpPr/>
          <p:nvPr/>
        </p:nvGrpSpPr>
        <p:grpSpPr>
          <a:xfrm>
            <a:off x="7531886" y="201361"/>
            <a:ext cx="1356047" cy="813604"/>
            <a:chOff x="6798725" y="2381225"/>
            <a:chExt cx="560350" cy="336200"/>
          </a:xfrm>
        </p:grpSpPr>
        <p:sp>
          <p:nvSpPr>
            <p:cNvPr id="359" name="Google Shape;359;p37"/>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37"/>
          <p:cNvSpPr/>
          <p:nvPr/>
        </p:nvSpPr>
        <p:spPr>
          <a:xfrm>
            <a:off x="8441438" y="223911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1350625" y="449976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903713" y="40359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157625" y="18395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1532850" y="4169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7"/>
          <p:cNvGrpSpPr/>
          <p:nvPr/>
        </p:nvGrpSpPr>
        <p:grpSpPr>
          <a:xfrm>
            <a:off x="7360920" y="3383280"/>
            <a:ext cx="1463609" cy="1581118"/>
            <a:chOff x="9898625" y="1841950"/>
            <a:chExt cx="2427040" cy="3301545"/>
          </a:xfrm>
        </p:grpSpPr>
        <p:sp>
          <p:nvSpPr>
            <p:cNvPr id="367" name="Google Shape;367;p37"/>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7"/>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7"/>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7"/>
          <p:cNvGrpSpPr/>
          <p:nvPr/>
        </p:nvGrpSpPr>
        <p:grpSpPr>
          <a:xfrm>
            <a:off x="171535" y="204185"/>
            <a:ext cx="876767" cy="1104755"/>
            <a:chOff x="11435300" y="1056650"/>
            <a:chExt cx="568775" cy="716675"/>
          </a:xfrm>
        </p:grpSpPr>
        <p:sp>
          <p:nvSpPr>
            <p:cNvPr id="429" name="Google Shape;429;p37"/>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7"/>
          <p:cNvGrpSpPr/>
          <p:nvPr/>
        </p:nvGrpSpPr>
        <p:grpSpPr>
          <a:xfrm rot="-2700000">
            <a:off x="396892" y="3852502"/>
            <a:ext cx="898707" cy="766293"/>
            <a:chOff x="10024450" y="2274100"/>
            <a:chExt cx="762700" cy="650325"/>
          </a:xfrm>
        </p:grpSpPr>
        <p:sp>
          <p:nvSpPr>
            <p:cNvPr id="440" name="Google Shape;440;p37"/>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37"/>
          <p:cNvGrpSpPr/>
          <p:nvPr/>
        </p:nvGrpSpPr>
        <p:grpSpPr>
          <a:xfrm rot="2700000">
            <a:off x="358364" y="2164950"/>
            <a:ext cx="817896" cy="813580"/>
            <a:chOff x="10440625" y="1291025"/>
            <a:chExt cx="630000" cy="626675"/>
          </a:xfrm>
        </p:grpSpPr>
        <p:sp>
          <p:nvSpPr>
            <p:cNvPr id="448" name="Google Shape;448;p37"/>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5491A3-8611-1CD1-D564-0769C2C723F1}"/>
                  </a:ext>
                </a:extLst>
              </p:cNvPr>
              <p:cNvSpPr txBox="1"/>
              <p:nvPr/>
            </p:nvSpPr>
            <p:spPr>
              <a:xfrm>
                <a:off x="695817" y="551412"/>
                <a:ext cx="7356764" cy="1199111"/>
              </a:xfrm>
              <a:prstGeom prst="rect">
                <a:avLst/>
              </a:prstGeom>
              <a:noFill/>
            </p:spPr>
            <p:txBody>
              <a:bodyPr wrap="square">
                <a:spAutoFit/>
              </a:bodyPr>
              <a:lstStyle/>
              <a:p>
                <a:pPr>
                  <a:lnSpc>
                    <a:spcPct val="150000"/>
                  </a:lnSpc>
                  <a:spcAft>
                    <a:spcPts val="1200"/>
                  </a:spcAft>
                </a:pPr>
                <a:r>
                  <a:rPr lang="en-US" sz="2200" b="1" kern="100" dirty="0">
                    <a:effectLst/>
                    <a:latin typeface="+mj-lt"/>
                    <a:ea typeface="Times New Roman" panose="02020603050405020304" pitchFamily="18" charset="0"/>
                    <a:cs typeface="Times New Roman" panose="02020603050405020304" pitchFamily="18" charset="0"/>
                  </a:rPr>
                  <a:t>- </a:t>
                </a:r>
                <a:r>
                  <a:rPr lang="en-US" sz="2200" b="1" kern="100" dirty="0" err="1">
                    <a:effectLst/>
                    <a:latin typeface="+mj-lt"/>
                    <a:ea typeface="Times New Roman" panose="02020603050405020304" pitchFamily="18" charset="0"/>
                    <a:cs typeface="Times New Roman" panose="02020603050405020304" pitchFamily="18" charset="0"/>
                  </a:rPr>
                  <a:t>Trường</a:t>
                </a:r>
                <a:r>
                  <a:rPr lang="en-US" sz="2200" b="1" kern="100" dirty="0">
                    <a:effectLst/>
                    <a:latin typeface="+mj-lt"/>
                    <a:ea typeface="Times New Roman" panose="02020603050405020304" pitchFamily="18" charset="0"/>
                    <a:cs typeface="Times New Roman" panose="02020603050405020304" pitchFamily="18" charset="0"/>
                  </a:rPr>
                  <a:t> </a:t>
                </a:r>
                <a:r>
                  <a:rPr lang="en-US" sz="2200" b="1" kern="100" dirty="0" err="1">
                    <a:effectLst/>
                    <a:latin typeface="+mj-lt"/>
                    <a:ea typeface="Times New Roman" panose="02020603050405020304" pitchFamily="18" charset="0"/>
                    <a:cs typeface="Times New Roman" panose="02020603050405020304" pitchFamily="18" charset="0"/>
                  </a:rPr>
                  <a:t>hợp</a:t>
                </a:r>
                <a:r>
                  <a:rPr lang="en-US" sz="2200" b="1" kern="100" dirty="0">
                    <a:effectLst/>
                    <a:latin typeface="+mj-lt"/>
                    <a:ea typeface="Times New Roman" panose="02020603050405020304" pitchFamily="18" charset="0"/>
                    <a:cs typeface="Times New Roman" panose="02020603050405020304" pitchFamily="18" charset="0"/>
                  </a:rPr>
                  <a:t> 2: </a:t>
                </a:r>
                <a:r>
                  <a:rPr lang="en-US" sz="2200" kern="100" dirty="0" err="1">
                    <a:effectLst/>
                    <a:latin typeface="+mj-lt"/>
                    <a:ea typeface="Times New Roman" panose="02020603050405020304" pitchFamily="18" charset="0"/>
                    <a:cs typeface="Times New Roman" panose="02020603050405020304" pitchFamily="18" charset="0"/>
                  </a:rPr>
                  <a:t>Không</a:t>
                </a:r>
                <a:r>
                  <a:rPr lang="en-US" sz="2200" kern="100" dirty="0">
                    <a:effectLst/>
                    <a:latin typeface="+mj-lt"/>
                    <a:ea typeface="Times New Roman" panose="02020603050405020304" pitchFamily="18" charset="0"/>
                    <a:cs typeface="Times New Roman" panose="02020603050405020304" pitchFamily="18" charset="0"/>
                  </a:rPr>
                  <a:t> </a:t>
                </a:r>
                <a:r>
                  <a:rPr lang="en-US" sz="2200" kern="100" dirty="0" err="1">
                    <a:effectLst/>
                    <a:latin typeface="+mj-lt"/>
                    <a:ea typeface="Times New Roman" panose="02020603050405020304" pitchFamily="18" charset="0"/>
                    <a:cs typeface="Times New Roman" panose="02020603050405020304" pitchFamily="18" charset="0"/>
                  </a:rPr>
                  <a:t>có</a:t>
                </a:r>
                <a:r>
                  <a:rPr lang="en-US" sz="2200" kern="100" dirty="0">
                    <a:effectLst/>
                    <a:latin typeface="+mj-lt"/>
                    <a:ea typeface="Times New Roman" panose="02020603050405020304" pitchFamily="18" charset="0"/>
                    <a:cs typeface="Times New Roman" panose="02020603050405020304" pitchFamily="18" charset="0"/>
                  </a:rPr>
                  <a:t> </a:t>
                </a:r>
                <a:r>
                  <a:rPr lang="en-US" sz="2200" kern="100" dirty="0" err="1">
                    <a:effectLst/>
                    <a:latin typeface="+mj-lt"/>
                    <a:ea typeface="Times New Roman" panose="02020603050405020304" pitchFamily="18" charset="0"/>
                    <a:cs typeface="Times New Roman" panose="02020603050405020304" pitchFamily="18" charset="0"/>
                  </a:rPr>
                  <a:t>mặt</a:t>
                </a:r>
                <a:r>
                  <a:rPr lang="en-US" sz="2200" kern="100" dirty="0">
                    <a:effectLst/>
                    <a:latin typeface="+mj-lt"/>
                    <a:ea typeface="Times New Roman" panose="02020603050405020304" pitchFamily="18" charset="0"/>
                    <a:cs typeface="Times New Roman" panose="02020603050405020304" pitchFamily="18" charset="0"/>
                  </a:rPr>
                  <a:t> </a:t>
                </a:r>
                <a:r>
                  <a:rPr lang="en-US" sz="2200" kern="100" dirty="0" err="1">
                    <a:effectLst/>
                    <a:latin typeface="+mj-lt"/>
                    <a:ea typeface="Times New Roman" panose="02020603050405020304" pitchFamily="18" charset="0"/>
                    <a:cs typeface="Times New Roman" panose="02020603050405020304" pitchFamily="18" charset="0"/>
                  </a:rPr>
                  <a:t>phẳng</a:t>
                </a:r>
                <a:r>
                  <a:rPr lang="en-US" sz="2200" kern="100" dirty="0">
                    <a:effectLst/>
                    <a:latin typeface="+mj-lt"/>
                    <a:ea typeface="Times New Roman" panose="02020603050405020304" pitchFamily="18" charset="0"/>
                    <a:cs typeface="Times New Roman" panose="02020603050405020304" pitchFamily="18" charset="0"/>
                  </a:rPr>
                  <a:t> </a:t>
                </a:r>
                <a:r>
                  <a:rPr lang="en-US" sz="2200" kern="100" dirty="0" err="1">
                    <a:effectLst/>
                    <a:latin typeface="+mj-lt"/>
                    <a:ea typeface="Times New Roman" panose="02020603050405020304" pitchFamily="18" charset="0"/>
                    <a:cs typeface="Times New Roman" panose="02020603050405020304" pitchFamily="18" charset="0"/>
                  </a:rPr>
                  <a:t>nào</a:t>
                </a:r>
                <a:r>
                  <a:rPr lang="en-US" sz="2200" kern="100" dirty="0">
                    <a:effectLst/>
                    <a:latin typeface="+mj-lt"/>
                    <a:ea typeface="Times New Roman" panose="02020603050405020304" pitchFamily="18" charset="0"/>
                    <a:cs typeface="Times New Roman" panose="02020603050405020304" pitchFamily="18" charset="0"/>
                  </a:rPr>
                  <a:t> </a:t>
                </a:r>
                <a:r>
                  <a:rPr lang="en-US" sz="2200" kern="100" dirty="0" err="1">
                    <a:effectLst/>
                    <a:latin typeface="+mj-lt"/>
                    <a:ea typeface="Times New Roman" panose="02020603050405020304" pitchFamily="18" charset="0"/>
                    <a:cs typeface="Times New Roman" panose="02020603050405020304" pitchFamily="18" charset="0"/>
                  </a:rPr>
                  <a:t>chứa</a:t>
                </a:r>
                <a:r>
                  <a:rPr lang="en-US" sz="2200" kern="100" dirty="0">
                    <a:effectLst/>
                    <a:latin typeface="+mj-lt"/>
                    <a:ea typeface="Times New Roman" panose="02020603050405020304" pitchFamily="18" charset="0"/>
                    <a:cs typeface="Times New Roman" panose="02020603050405020304" pitchFamily="18" charset="0"/>
                  </a:rPr>
                  <a:t> a </a:t>
                </a:r>
                <a:r>
                  <a:rPr lang="en-US" sz="2200" kern="100" dirty="0" err="1">
                    <a:effectLst/>
                    <a:latin typeface="+mj-lt"/>
                    <a:ea typeface="Times New Roman" panose="02020603050405020304" pitchFamily="18" charset="0"/>
                    <a:cs typeface="Times New Roman" panose="02020603050405020304" pitchFamily="18" charset="0"/>
                  </a:rPr>
                  <a:t>và</a:t>
                </a:r>
                <a:r>
                  <a:rPr lang="en-US" sz="2200" kern="100" dirty="0">
                    <a:effectLst/>
                    <a:latin typeface="+mj-lt"/>
                    <a:ea typeface="Times New Roman" panose="02020603050405020304" pitchFamily="18" charset="0"/>
                    <a:cs typeface="Times New Roman" panose="02020603050405020304" pitchFamily="18" charset="0"/>
                  </a:rPr>
                  <a:t> b.</a:t>
                </a:r>
                <a:endParaRPr lang="en-US" sz="2200" kern="100" dirty="0">
                  <a:effectLst/>
                  <a:latin typeface="+mj-lt"/>
                  <a:ea typeface="Calibri" panose="020F0502020204030204" pitchFamily="34" charset="0"/>
                  <a:cs typeface="Times New Roman" panose="02020603050405020304" pitchFamily="18" charset="0"/>
                </a:endParaRPr>
              </a:p>
              <a:p>
                <a:pPr>
                  <a:lnSpc>
                    <a:spcPct val="150000"/>
                  </a:lnSpc>
                  <a:spcAft>
                    <a:spcPts val="1200"/>
                  </a:spcAft>
                </a:pPr>
                <a:r>
                  <a:rPr lang="en-US" sz="2200" kern="100" dirty="0">
                    <a:effectLst/>
                    <a:latin typeface="+mj-lt"/>
                    <a:ea typeface="Calibri" panose="020F0502020204030204" pitchFamily="34" charset="0"/>
                    <a:cs typeface="Times New Roman" panose="02020603050405020304" pitchFamily="18" charset="0"/>
                  </a:rPr>
                  <a:t>Khi </a:t>
                </a:r>
                <a:r>
                  <a:rPr lang="en-US" sz="2200" kern="100" dirty="0" err="1">
                    <a:effectLst/>
                    <a:latin typeface="+mj-lt"/>
                    <a:ea typeface="Calibri" panose="020F0502020204030204" pitchFamily="34" charset="0"/>
                    <a:cs typeface="Times New Roman" panose="02020603050405020304" pitchFamily="18" charset="0"/>
                  </a:rPr>
                  <a:t>đó</a:t>
                </a:r>
                <a:r>
                  <a:rPr lang="en-US" sz="2200" kern="100" dirty="0">
                    <a:effectLst/>
                    <a:latin typeface="+mj-lt"/>
                    <a:ea typeface="Calibri" panose="020F0502020204030204" pitchFamily="34" charset="0"/>
                    <a:cs typeface="Times New Roman" panose="02020603050405020304" pitchFamily="18" charset="0"/>
                  </a:rPr>
                  <a:t>, ta </a:t>
                </a:r>
                <a:r>
                  <a:rPr lang="en-US" sz="2200" kern="100" dirty="0" err="1">
                    <a:effectLst/>
                    <a:latin typeface="+mj-lt"/>
                    <a:ea typeface="Calibri" panose="020F0502020204030204" pitchFamily="34" charset="0"/>
                    <a:cs typeface="Times New Roman" panose="02020603050405020304" pitchFamily="18" charset="0"/>
                  </a:rPr>
                  <a:t>cũng</a:t>
                </a:r>
                <a:r>
                  <a:rPr lang="en-US" sz="2200" kern="100" dirty="0">
                    <a:effectLst/>
                    <a:latin typeface="+mj-lt"/>
                    <a:ea typeface="Calibri" panose="020F0502020204030204" pitchFamily="34" charset="0"/>
                    <a:cs typeface="Times New Roman" panose="02020603050405020304" pitchFamily="18" charset="0"/>
                  </a:rPr>
                  <a:t> </a:t>
                </a:r>
                <a:r>
                  <a:rPr lang="en-US" sz="2200" kern="100" dirty="0" err="1">
                    <a:effectLst/>
                    <a:latin typeface="+mj-lt"/>
                    <a:ea typeface="Calibri" panose="020F0502020204030204" pitchFamily="34" charset="0"/>
                    <a:cs typeface="Times New Roman" panose="02020603050405020304" pitchFamily="18" charset="0"/>
                  </a:rPr>
                  <a:t>nói</a:t>
                </a:r>
                <a:r>
                  <a:rPr lang="en-US" sz="2200" kern="100" dirty="0">
                    <a:effectLst/>
                    <a:latin typeface="+mj-lt"/>
                    <a:ea typeface="Calibri" panose="020F0502020204030204" pitchFamily="34" charset="0"/>
                    <a:cs typeface="Times New Roman" panose="02020603050405020304" pitchFamily="18" charset="0"/>
                  </a:rPr>
                  <a:t> a </a:t>
                </a:r>
                <a:r>
                  <a:rPr lang="en-US" sz="2200" kern="100" dirty="0" err="1">
                    <a:effectLst/>
                    <a:latin typeface="+mj-lt"/>
                    <a:ea typeface="Calibri" panose="020F0502020204030204" pitchFamily="34" charset="0"/>
                    <a:cs typeface="Times New Roman" panose="02020603050405020304" pitchFamily="18" charset="0"/>
                  </a:rPr>
                  <a:t>chéo</a:t>
                </a:r>
                <a:r>
                  <a:rPr lang="en-US" sz="2200" kern="100" dirty="0">
                    <a:effectLst/>
                    <a:latin typeface="+mj-lt"/>
                    <a:ea typeface="Calibri" panose="020F0502020204030204" pitchFamily="34" charset="0"/>
                    <a:cs typeface="Times New Roman" panose="02020603050405020304" pitchFamily="18" charset="0"/>
                  </a:rPr>
                  <a:t> </a:t>
                </a:r>
                <a:r>
                  <a:rPr lang="en-US" sz="2200" kern="100" dirty="0" err="1">
                    <a:effectLst/>
                    <a:latin typeface="+mj-lt"/>
                    <a:ea typeface="Calibri" panose="020F0502020204030204" pitchFamily="34" charset="0"/>
                    <a:cs typeface="Times New Roman" panose="02020603050405020304" pitchFamily="18" charset="0"/>
                  </a:rPr>
                  <a:t>với</a:t>
                </a:r>
                <a:r>
                  <a:rPr lang="en-US"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200" kern="100" dirty="0">
                    <a:effectLst/>
                    <a:latin typeface="+mj-lt"/>
                    <a:ea typeface="Calibri" panose="020F0502020204030204" pitchFamily="34" charset="0"/>
                    <a:cs typeface="Times New Roman" panose="02020603050405020304" pitchFamily="18" charset="0"/>
                  </a:rPr>
                  <a:t>, </a:t>
                </a:r>
                <a:r>
                  <a:rPr lang="en-US" sz="2200" kern="100" dirty="0" err="1">
                    <a:effectLst/>
                    <a:latin typeface="+mj-lt"/>
                    <a:ea typeface="Calibri" panose="020F0502020204030204" pitchFamily="34" charset="0"/>
                    <a:cs typeface="Times New Roman" panose="02020603050405020304" pitchFamily="18" charset="0"/>
                  </a:rPr>
                  <a:t>hoặc</a:t>
                </a:r>
                <a:r>
                  <a:rPr lang="en-US"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200" kern="100" dirty="0">
                    <a:effectLst/>
                    <a:latin typeface="+mj-lt"/>
                    <a:ea typeface="Calibri" panose="020F0502020204030204" pitchFamily="34" charset="0"/>
                    <a:cs typeface="Times New Roman" panose="02020603050405020304" pitchFamily="18" charset="0"/>
                  </a:rPr>
                  <a:t> </a:t>
                </a:r>
                <a:r>
                  <a:rPr lang="en-US" sz="2200" kern="100" dirty="0" err="1">
                    <a:effectLst/>
                    <a:latin typeface="+mj-lt"/>
                    <a:ea typeface="Calibri" panose="020F0502020204030204" pitchFamily="34" charset="0"/>
                    <a:cs typeface="Times New Roman" panose="02020603050405020304" pitchFamily="18" charset="0"/>
                  </a:rPr>
                  <a:t>chéo</a:t>
                </a:r>
                <a:r>
                  <a:rPr lang="en-US" sz="2200" kern="100" dirty="0">
                    <a:effectLst/>
                    <a:latin typeface="+mj-lt"/>
                    <a:ea typeface="Calibri" panose="020F0502020204030204" pitchFamily="34" charset="0"/>
                    <a:cs typeface="Times New Roman" panose="02020603050405020304" pitchFamily="18" charset="0"/>
                  </a:rPr>
                  <a:t> </a:t>
                </a:r>
                <a:r>
                  <a:rPr lang="en-US" sz="2200" kern="100" dirty="0" err="1">
                    <a:effectLst/>
                    <a:latin typeface="+mj-lt"/>
                    <a:ea typeface="Calibri" panose="020F0502020204030204" pitchFamily="34" charset="0"/>
                    <a:cs typeface="Times New Roman" panose="02020603050405020304" pitchFamily="18" charset="0"/>
                  </a:rPr>
                  <a:t>với</a:t>
                </a:r>
                <a:r>
                  <a:rPr lang="en-US"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200" kern="100" dirty="0">
                  <a:effectLst/>
                  <a:latin typeface="+mj-l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A55491A3-8611-1CD1-D564-0769C2C723F1}"/>
                  </a:ext>
                </a:extLst>
              </p:cNvPr>
              <p:cNvSpPr txBox="1">
                <a:spLocks noRot="1" noChangeAspect="1" noMove="1" noResize="1" noEditPoints="1" noAdjustHandles="1" noChangeArrowheads="1" noChangeShapeType="1" noTextEdit="1"/>
              </p:cNvSpPr>
              <p:nvPr/>
            </p:nvSpPr>
            <p:spPr>
              <a:xfrm>
                <a:off x="695817" y="551412"/>
                <a:ext cx="7356764" cy="1199111"/>
              </a:xfrm>
              <a:prstGeom prst="rect">
                <a:avLst/>
              </a:prstGeom>
              <a:blipFill>
                <a:blip r:embed="rId2"/>
                <a:stretch>
                  <a:fillRect l="-1077" b="-964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BC00FC1-D3C7-909F-EDFE-5AA3EB9C23E4}"/>
              </a:ext>
            </a:extLst>
          </p:cNvPr>
          <p:cNvPicPr>
            <a:picLocks noChangeAspect="1"/>
          </p:cNvPicPr>
          <p:nvPr/>
        </p:nvPicPr>
        <p:blipFill>
          <a:blip r:embed="rId3"/>
          <a:stretch>
            <a:fillRect/>
          </a:stretch>
        </p:blipFill>
        <p:spPr>
          <a:xfrm>
            <a:off x="695817" y="2146541"/>
            <a:ext cx="7752365" cy="2211704"/>
          </a:xfrm>
          <a:prstGeom prst="rect">
            <a:avLst/>
          </a:prstGeom>
        </p:spPr>
      </p:pic>
    </p:spTree>
    <p:extLst>
      <p:ext uri="{BB962C8B-B14F-4D97-AF65-F5344CB8AC3E}">
        <p14:creationId xmlns:p14="http://schemas.microsoft.com/office/powerpoint/2010/main" val="8255741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p43"/>
          <p:cNvSpPr/>
          <p:nvPr/>
        </p:nvSpPr>
        <p:spPr>
          <a:xfrm flipH="1">
            <a:off x="8302641" y="-2862344"/>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6672563" y="43345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468538" y="47706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entagon 6">
            <a:extLst>
              <a:ext uri="{FF2B5EF4-FFF2-40B4-BE49-F238E27FC236}">
                <a16:creationId xmlns:a16="http://schemas.microsoft.com/office/drawing/2014/main" id="{F7FDEA37-5B7B-3DB7-7843-39C6974E08CB}"/>
              </a:ext>
            </a:extLst>
          </p:cNvPr>
          <p:cNvSpPr/>
          <p:nvPr/>
        </p:nvSpPr>
        <p:spPr>
          <a:xfrm>
            <a:off x="0" y="258482"/>
            <a:ext cx="1703070" cy="406603"/>
          </a:xfrm>
          <a:prstGeom prst="homePlate">
            <a:avLst/>
          </a:prstGeom>
          <a:solidFill>
            <a:srgbClr val="DDF6FF"/>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mj-lt"/>
                <a:ea typeface="+mn-ea"/>
                <a:cs typeface="Arial" panose="020B0604020202020204" pitchFamily="34" charset="0"/>
              </a:rPr>
              <a:t>KẾT LUẬN</a:t>
            </a:r>
            <a:endParaRPr kumimoji="0" lang="en-US" sz="2000" b="1"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endParaRPr>
          </a:p>
        </p:txBody>
      </p:sp>
      <p:sp>
        <p:nvSpPr>
          <p:cNvPr id="12" name="Rectangle: Rounded Corners 11">
            <a:extLst>
              <a:ext uri="{FF2B5EF4-FFF2-40B4-BE49-F238E27FC236}">
                <a16:creationId xmlns:a16="http://schemas.microsoft.com/office/drawing/2014/main" id="{99309627-4122-B7DE-3156-DC2ADA94B978}"/>
              </a:ext>
            </a:extLst>
          </p:cNvPr>
          <p:cNvSpPr/>
          <p:nvPr/>
        </p:nvSpPr>
        <p:spPr>
          <a:xfrm>
            <a:off x="754098" y="983318"/>
            <a:ext cx="7635803" cy="1146308"/>
          </a:xfrm>
          <a:prstGeom prst="roundRect">
            <a:avLst>
              <a:gd name="adj" fmla="val 15617"/>
            </a:avLst>
          </a:prstGeom>
          <a:solidFill>
            <a:schemeClr val="tx2"/>
          </a:solid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Bef>
                <a:spcPts val="100"/>
              </a:spcBef>
              <a:spcAft>
                <a:spcPts val="800"/>
              </a:spcAft>
            </a:pPr>
            <a:r>
              <a:rPr lang="en-US" sz="2200" kern="100" dirty="0">
                <a:solidFill>
                  <a:srgbClr val="000000"/>
                </a:solidFill>
                <a:latin typeface="+mj-lt"/>
                <a:ea typeface="Calibri" panose="020F0502020204030204" pitchFamily="34" charset="0"/>
                <a:cs typeface="Times New Roman" panose="02020603050405020304" pitchFamily="18" charset="0"/>
              </a:rPr>
              <a:t>Hai </a:t>
            </a:r>
            <a:r>
              <a:rPr lang="en-US" sz="2200" kern="100" dirty="0" err="1">
                <a:solidFill>
                  <a:srgbClr val="000000"/>
                </a:solidFill>
                <a:latin typeface="+mj-lt"/>
                <a:ea typeface="Calibri" panose="020F0502020204030204" pitchFamily="34" charset="0"/>
                <a:cs typeface="Times New Roman" panose="02020603050405020304" pitchFamily="18" charset="0"/>
              </a:rPr>
              <a:t>đường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thẳng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gọi</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là</a:t>
            </a:r>
            <a:r>
              <a:rPr lang="en-US" sz="2200" kern="100" dirty="0">
                <a:solidFill>
                  <a:srgbClr val="000000"/>
                </a:solidFill>
                <a:latin typeface="+mj-lt"/>
                <a:ea typeface="Calibri" panose="020F0502020204030204" pitchFamily="34" charset="0"/>
                <a:cs typeface="Times New Roman" panose="02020603050405020304" pitchFamily="18" charset="0"/>
              </a:rPr>
              <a:t> song </a:t>
            </a:r>
            <a:r>
              <a:rPr lang="en-US" sz="2200" kern="100" dirty="0" err="1">
                <a:solidFill>
                  <a:srgbClr val="000000"/>
                </a:solidFill>
                <a:latin typeface="+mj-lt"/>
                <a:ea typeface="Calibri" panose="020F0502020204030204" pitchFamily="34" charset="0"/>
                <a:cs typeface="Times New Roman" panose="02020603050405020304" pitchFamily="18" charset="0"/>
              </a:rPr>
              <a:t>song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nếu</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chúng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nằm</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trong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cùng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một</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mặt</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phẳng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và</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không</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có</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điểm</a:t>
            </a:r>
            <a:r>
              <a:rPr lang="en-US" sz="2200" kern="100" dirty="0">
                <a:solidFill>
                  <a:srgbClr val="000000"/>
                </a:solidFill>
                <a:latin typeface="+mj-lt"/>
                <a:ea typeface="Calibri" panose="020F0502020204030204" pitchFamily="34" charset="0"/>
                <a:cs typeface="Times New Roman" panose="02020603050405020304" pitchFamily="18" charset="0"/>
              </a:rPr>
              <a:t> </a:t>
            </a:r>
            <a:r>
              <a:rPr lang="en-US" sz="2200" kern="100" dirty="0" err="1">
                <a:solidFill>
                  <a:srgbClr val="000000"/>
                </a:solidFill>
                <a:latin typeface="+mj-lt"/>
                <a:ea typeface="Calibri" panose="020F0502020204030204" pitchFamily="34" charset="0"/>
                <a:cs typeface="Times New Roman" panose="02020603050405020304" pitchFamily="18" charset="0"/>
              </a:rPr>
              <a:t>chung</a:t>
            </a:r>
            <a:endParaRPr lang="en-US" sz="2200" kern="100" dirty="0">
              <a:solidFill>
                <a:srgbClr val="000000"/>
              </a:solidFill>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EAD61EB-9220-1439-DAED-5A6382755053}"/>
              </a:ext>
            </a:extLst>
          </p:cNvPr>
          <p:cNvPicPr>
            <a:picLocks noChangeAspect="1"/>
          </p:cNvPicPr>
          <p:nvPr/>
        </p:nvPicPr>
        <p:blipFill>
          <a:blip r:embed="rId3"/>
          <a:stretch>
            <a:fillRect/>
          </a:stretch>
        </p:blipFill>
        <p:spPr>
          <a:xfrm flipH="1">
            <a:off x="7466632" y="3673043"/>
            <a:ext cx="2280383" cy="1282716"/>
          </a:xfrm>
          <a:prstGeom prst="rect">
            <a:avLst/>
          </a:prstGeom>
        </p:spPr>
      </p:pic>
      <p:sp>
        <p:nvSpPr>
          <p:cNvPr id="2" name="Google Shape;802;p36">
            <a:extLst>
              <a:ext uri="{FF2B5EF4-FFF2-40B4-BE49-F238E27FC236}">
                <a16:creationId xmlns:a16="http://schemas.microsoft.com/office/drawing/2014/main" id="{7A2660D0-1674-4BC3-F2D9-A94C49602EFF}"/>
              </a:ext>
            </a:extLst>
          </p:cNvPr>
          <p:cNvSpPr txBox="1">
            <a:spLocks/>
          </p:cNvSpPr>
          <p:nvPr/>
        </p:nvSpPr>
        <p:spPr>
          <a:xfrm>
            <a:off x="293371" y="2348816"/>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200" b="1" noProof="0" dirty="0">
                <a:latin typeface="+mj-lt"/>
              </a:rPr>
              <a:t>C</a:t>
            </a:r>
            <a:r>
              <a:rPr lang="en" sz="2200" b="1" noProof="0" dirty="0">
                <a:latin typeface="+mj-lt"/>
              </a:rPr>
              <a:t>hú ý</a:t>
            </a:r>
            <a:endParaRPr kumimoji="0" lang="en" sz="2200" b="1" i="0" u="none" strike="noStrike" kern="0" cap="none" spc="0" normalizeH="0" baseline="0" noProof="0" dirty="0">
              <a:ln>
                <a:noFill/>
              </a:ln>
              <a:solidFill>
                <a:srgbClr val="000000"/>
              </a:solidFill>
              <a:effectLst/>
              <a:uLnTx/>
              <a:uFillTx/>
              <a:latin typeface="+mj-lt"/>
              <a:sym typeface="Arial"/>
            </a:endParaRPr>
          </a:p>
        </p:txBody>
      </p:sp>
      <p:pic>
        <p:nvPicPr>
          <p:cNvPr id="3" name="Picture 25">
            <a:extLst>
              <a:ext uri="{FF2B5EF4-FFF2-40B4-BE49-F238E27FC236}">
                <a16:creationId xmlns:a16="http://schemas.microsoft.com/office/drawing/2014/main" id="{A23F5F26-3983-8477-E5BE-67DA74CC79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1226" y="2409461"/>
            <a:ext cx="532795" cy="543767"/>
          </a:xfrm>
          <a:prstGeom prst="rect">
            <a:avLst/>
          </a:prstGeom>
        </p:spPr>
      </p:pic>
      <p:sp>
        <p:nvSpPr>
          <p:cNvPr id="4" name="Rectangle 3">
            <a:extLst>
              <a:ext uri="{FF2B5EF4-FFF2-40B4-BE49-F238E27FC236}">
                <a16:creationId xmlns:a16="http://schemas.microsoft.com/office/drawing/2014/main" id="{375E3350-D016-7ECB-C8BC-A0CCD75EF7FF}"/>
              </a:ext>
            </a:extLst>
          </p:cNvPr>
          <p:cNvSpPr/>
          <p:nvPr/>
        </p:nvSpPr>
        <p:spPr>
          <a:xfrm>
            <a:off x="1076723" y="2958353"/>
            <a:ext cx="7225918" cy="1997406"/>
          </a:xfrm>
          <a:prstGeom prst="rect">
            <a:avLst/>
          </a:prstGeom>
        </p:spPr>
        <p:txBody>
          <a:bodyPr wrap="square">
            <a:spAutoFit/>
          </a:bodyPr>
          <a:lstStyle/>
          <a:p>
            <a:pPr>
              <a:lnSpc>
                <a:spcPct val="150000"/>
              </a:lnSpc>
              <a:spcBef>
                <a:spcPts val="100"/>
              </a:spcBef>
              <a:spcAft>
                <a:spcPts val="800"/>
              </a:spcAft>
            </a:pPr>
            <a:r>
              <a:rPr lang="en-US" sz="2000" kern="100" dirty="0">
                <a:latin typeface="+mj-lt"/>
                <a:ea typeface="Calibri" panose="020F0502020204030204" pitchFamily="34" charset="0"/>
                <a:cs typeface="Times New Roman" panose="02020603050405020304" pitchFamily="18" charset="0"/>
              </a:rPr>
              <a:t>a) Hai </a:t>
            </a:r>
            <a:r>
              <a:rPr lang="en-US" sz="2000" kern="100" dirty="0" err="1">
                <a:latin typeface="+mj-lt"/>
                <a:ea typeface="Calibri" panose="020F0502020204030204" pitchFamily="34" charset="0"/>
                <a:cs typeface="Times New Roman" panose="02020603050405020304" pitchFamily="18" charset="0"/>
              </a:rPr>
              <a:t>đường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gọi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là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chéo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nhau</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nếu</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chúng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đồng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a:t>
            </a:r>
          </a:p>
          <a:p>
            <a:pPr>
              <a:lnSpc>
                <a:spcPct val="150000"/>
              </a:lnSpc>
              <a:spcBef>
                <a:spcPts val="100"/>
              </a:spcBef>
              <a:spcAft>
                <a:spcPts val="800"/>
              </a:spcAft>
            </a:pPr>
            <a:r>
              <a:rPr lang="en-US" sz="2000" kern="100" dirty="0">
                <a:latin typeface="+mj-lt"/>
                <a:ea typeface="Calibri" panose="020F0502020204030204" pitchFamily="34" charset="0"/>
                <a:cs typeface="Times New Roman" panose="02020603050405020304" pitchFamily="18" charset="0"/>
              </a:rPr>
              <a:t>b) Cho </a:t>
            </a:r>
            <a:r>
              <a:rPr lang="en-US" sz="2000" kern="100" dirty="0" err="1">
                <a:latin typeface="+mj-lt"/>
                <a:ea typeface="Calibri" panose="020F0502020204030204" pitchFamily="34" charset="0"/>
                <a:cs typeface="Times New Roman" panose="02020603050405020304" pitchFamily="18" charset="0"/>
              </a:rPr>
              <a:t>hai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đường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thẳng</a:t>
            </a:r>
            <a:r>
              <a:rPr lang="en-US" sz="2000" kern="100" dirty="0">
                <a:latin typeface="+mj-lt"/>
                <a:ea typeface="Calibri" panose="020F0502020204030204" pitchFamily="34" charset="0"/>
                <a:cs typeface="Times New Roman" panose="02020603050405020304" pitchFamily="18" charset="0"/>
              </a:rPr>
              <a:t> song </a:t>
            </a:r>
            <a:r>
              <a:rPr lang="en-US" sz="2000" kern="100" dirty="0" err="1">
                <a:latin typeface="+mj-lt"/>
                <a:ea typeface="Calibri" panose="020F0502020204030204" pitchFamily="34" charset="0"/>
                <a:cs typeface="Times New Roman" panose="02020603050405020304" pitchFamily="18" charset="0"/>
              </a:rPr>
              <a:t>song</a:t>
            </a:r>
            <a:r>
              <a:rPr lang="en-US" sz="2000" kern="100" dirty="0">
                <a:latin typeface="+mj-lt"/>
                <a:ea typeface="Calibri" panose="020F0502020204030204" pitchFamily="34" charset="0"/>
                <a:cs typeface="Times New Roman" panose="02020603050405020304" pitchFamily="18" charset="0"/>
              </a:rPr>
              <a:t> a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b. </a:t>
            </a:r>
            <a:r>
              <a:rPr lang="en-US" sz="2000" kern="100" dirty="0" err="1">
                <a:latin typeface="+mj-lt"/>
                <a:ea typeface="Calibri" panose="020F0502020204030204" pitchFamily="34" charset="0"/>
                <a:cs typeface="Times New Roman" panose="02020603050405020304" pitchFamily="18" charset="0"/>
              </a:rPr>
              <a:t>Có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duy</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nhất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một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chứa</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hai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đường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kí</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hiệu</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t>
            </a:r>
            <a:r>
              <a:rPr lang="en-US" sz="2000" kern="100" dirty="0" err="1">
                <a:latin typeface="+mj-lt"/>
                <a:ea typeface="Calibri" panose="020F0502020204030204" pitchFamily="34" charset="0"/>
                <a:cs typeface="Times New Roman" panose="02020603050405020304" pitchFamily="18" charset="0"/>
              </a:rPr>
              <a:t>a,b</a:t>
            </a:r>
            <a:r>
              <a:rPr lang="en-US" sz="2000" kern="100" dirty="0">
                <a:latin typeface="+mj-lt"/>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4"/>
          <p:cNvSpPr/>
          <p:nvPr/>
        </p:nvSpPr>
        <p:spPr>
          <a:xfrm rot="10800000" flipH="1">
            <a:off x="-1738931" y="1583848"/>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4"/>
          <p:cNvGrpSpPr/>
          <p:nvPr/>
        </p:nvGrpSpPr>
        <p:grpSpPr>
          <a:xfrm>
            <a:off x="-90317" y="4189431"/>
            <a:ext cx="1594869" cy="644980"/>
            <a:chOff x="2174906" y="4114344"/>
            <a:chExt cx="2243450" cy="907400"/>
          </a:xfrm>
        </p:grpSpPr>
        <p:sp>
          <p:nvSpPr>
            <p:cNvPr id="808" name="Google Shape;808;p44"/>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4"/>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4"/>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4"/>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4"/>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4"/>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4"/>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4"/>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4"/>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4"/>
            <p:cNvSpPr/>
            <p:nvPr/>
          </p:nvSpPr>
          <p:spPr>
            <a:xfrm>
              <a:off x="3231681" y="4358044"/>
              <a:ext cx="1006975" cy="484525"/>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4"/>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4"/>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4"/>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4"/>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4"/>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4"/>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4"/>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4"/>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44"/>
          <p:cNvSpPr/>
          <p:nvPr/>
        </p:nvSpPr>
        <p:spPr>
          <a:xfrm>
            <a:off x="308225" y="3491872"/>
            <a:ext cx="224049" cy="284941"/>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
            <a:extLst>
              <a:ext uri="{FF2B5EF4-FFF2-40B4-BE49-F238E27FC236}">
                <a16:creationId xmlns:a16="http://schemas.microsoft.com/office/drawing/2014/main" id="{387F996B-C378-63E4-AB33-02F55845AFC8}"/>
              </a:ext>
            </a:extLst>
          </p:cNvPr>
          <p:cNvSpPr/>
          <p:nvPr/>
        </p:nvSpPr>
        <p:spPr>
          <a:xfrm>
            <a:off x="786472" y="329438"/>
            <a:ext cx="1327302" cy="5667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1</a:t>
            </a:r>
          </a:p>
        </p:txBody>
      </p:sp>
      <p:sp>
        <p:nvSpPr>
          <p:cNvPr id="14" name="Rectangle 13">
            <a:extLst>
              <a:ext uri="{FF2B5EF4-FFF2-40B4-BE49-F238E27FC236}">
                <a16:creationId xmlns:a16="http://schemas.microsoft.com/office/drawing/2014/main" id="{7DDFFE3F-BFD1-87B9-B9DC-807100FF015D}"/>
              </a:ext>
            </a:extLst>
          </p:cNvPr>
          <p:cNvSpPr/>
          <p:nvPr/>
        </p:nvSpPr>
        <p:spPr>
          <a:xfrm>
            <a:off x="786472" y="341181"/>
            <a:ext cx="7352592" cy="2176301"/>
          </a:xfrm>
          <a:prstGeom prst="rect">
            <a:avLst/>
          </a:prstGeom>
        </p:spPr>
        <p:txBody>
          <a:bodyPr wrap="square">
            <a:spAutoFit/>
          </a:bodyPr>
          <a:lstStyle/>
          <a:p>
            <a:pPr>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	      Cho </a:t>
            </a:r>
            <a:r>
              <a:rPr lang="en-US" sz="2200" kern="100" dirty="0" err="1">
                <a:latin typeface="+mj-lt"/>
                <a:ea typeface="Calibri" panose="020F0502020204030204" pitchFamily="34" charset="0"/>
                <a:cs typeface="Times New Roman" panose="02020603050405020304" pitchFamily="18" charset="0"/>
              </a:rPr>
              <a:t>tứ</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diện</a:t>
            </a:r>
            <a:r>
              <a:rPr lang="en-US" sz="2200" kern="100" dirty="0">
                <a:latin typeface="+mj-lt"/>
                <a:ea typeface="Calibri" panose="020F0502020204030204" pitchFamily="34" charset="0"/>
                <a:cs typeface="Times New Roman" panose="02020603050405020304" pitchFamily="18" charset="0"/>
              </a:rPr>
              <a:t> ABCD </a:t>
            </a:r>
            <a:r>
              <a:rPr lang="en-US" sz="2200" kern="100" dirty="0" err="1">
                <a:latin typeface="+mj-lt"/>
                <a:ea typeface="Calibri" panose="020F0502020204030204" pitchFamily="34" charset="0"/>
                <a:cs typeface="Times New Roman" panose="02020603050405020304" pitchFamily="18" charset="0"/>
              </a:rPr>
              <a:t>có</a:t>
            </a:r>
            <a:r>
              <a:rPr lang="en-US" sz="2200" kern="100" dirty="0">
                <a:latin typeface="+mj-lt"/>
                <a:ea typeface="Calibri" panose="020F0502020204030204" pitchFamily="34" charset="0"/>
                <a:cs typeface="Times New Roman" panose="02020603050405020304" pitchFamily="18" charset="0"/>
              </a:rPr>
              <a:t> M, N </a:t>
            </a:r>
            <a:r>
              <a:rPr lang="en-US" sz="2200" kern="100" dirty="0" err="1">
                <a:latin typeface="+mj-lt"/>
                <a:ea typeface="Calibri" panose="020F0502020204030204" pitchFamily="34" charset="0"/>
                <a:cs typeface="Times New Roman" panose="02020603050405020304" pitchFamily="18" charset="0"/>
              </a:rPr>
              <a:t>lần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lượt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là</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trung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điểm</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AB, AC. </a:t>
            </a:r>
            <a:r>
              <a:rPr lang="en-US" sz="2200" kern="100" dirty="0" err="1">
                <a:latin typeface="+mj-lt"/>
                <a:ea typeface="Calibri" panose="020F0502020204030204" pitchFamily="34" charset="0"/>
                <a:cs typeface="Times New Roman" panose="02020603050405020304" pitchFamily="18" charset="0"/>
              </a:rPr>
              <a:t>Xét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vị</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trí</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tương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đối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cặp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sau</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đây</a:t>
            </a:r>
            <a:r>
              <a:rPr lang="en-US" sz="2200" kern="100" dirty="0">
                <a:latin typeface="+mj-lt"/>
                <a:ea typeface="Calibri" panose="020F0502020204030204" pitchFamily="34" charset="0"/>
                <a:cs typeface="Times New Roman" panose="02020603050405020304" pitchFamily="18" charset="0"/>
              </a:rPr>
              <a:t>:</a:t>
            </a:r>
          </a:p>
          <a:p>
            <a:pPr>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a) MN </a:t>
            </a:r>
            <a:r>
              <a:rPr lang="en-US" sz="2200" kern="100" dirty="0" err="1">
                <a:latin typeface="+mj-lt"/>
                <a:ea typeface="Calibri" panose="020F0502020204030204" pitchFamily="34" charset="0"/>
                <a:cs typeface="Times New Roman" panose="02020603050405020304" pitchFamily="18" charset="0"/>
              </a:rPr>
              <a:t>và</a:t>
            </a:r>
            <a:r>
              <a:rPr lang="en-US" sz="2200" kern="100" dirty="0">
                <a:latin typeface="+mj-lt"/>
                <a:ea typeface="Calibri" panose="020F0502020204030204" pitchFamily="34" charset="0"/>
                <a:cs typeface="Times New Roman" panose="02020603050405020304" pitchFamily="18" charset="0"/>
              </a:rPr>
              <a:t> BC		b) AN </a:t>
            </a:r>
            <a:r>
              <a:rPr lang="en-US" sz="2200" kern="100" dirty="0" err="1">
                <a:latin typeface="+mj-lt"/>
                <a:ea typeface="Calibri" panose="020F0502020204030204" pitchFamily="34" charset="0"/>
                <a:cs typeface="Times New Roman" panose="02020603050405020304" pitchFamily="18" charset="0"/>
              </a:rPr>
              <a:t>và</a:t>
            </a:r>
            <a:r>
              <a:rPr lang="en-US" sz="2200" kern="100" dirty="0">
                <a:latin typeface="+mj-lt"/>
                <a:ea typeface="Calibri" panose="020F0502020204030204" pitchFamily="34" charset="0"/>
                <a:cs typeface="Times New Roman" panose="02020603050405020304" pitchFamily="18" charset="0"/>
              </a:rPr>
              <a:t> CD		</a:t>
            </a:r>
            <a:r>
              <a:rPr lang="pt-BR" sz="2200" kern="100" dirty="0">
                <a:latin typeface="+mj-lt"/>
                <a:ea typeface="Calibri" panose="020F0502020204030204" pitchFamily="34" charset="0"/>
                <a:cs typeface="Times New Roman" panose="02020603050405020304" pitchFamily="18" charset="0"/>
              </a:rPr>
              <a:t>c) MN và CD</a:t>
            </a:r>
            <a:endParaRPr lang="en-US" sz="2200" kern="100" dirty="0">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51EE36D-1306-74C1-36E2-8814A0DCEC0B}"/>
              </a:ext>
            </a:extLst>
          </p:cNvPr>
          <p:cNvSpPr/>
          <p:nvPr/>
        </p:nvSpPr>
        <p:spPr>
          <a:xfrm>
            <a:off x="4103535" y="270712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286F37F-0C04-291F-4DBF-E1268E5F9404}"/>
              </a:ext>
            </a:extLst>
          </p:cNvPr>
          <p:cNvPicPr>
            <a:picLocks noChangeAspect="1"/>
          </p:cNvPicPr>
          <p:nvPr/>
        </p:nvPicPr>
        <p:blipFill>
          <a:blip r:embed="rId3"/>
          <a:stretch>
            <a:fillRect/>
          </a:stretch>
        </p:blipFill>
        <p:spPr>
          <a:xfrm>
            <a:off x="6300022" y="2757854"/>
            <a:ext cx="2057506" cy="2076557"/>
          </a:xfrm>
          <a:prstGeom prst="rect">
            <a:avLst/>
          </a:prstGeom>
        </p:spPr>
      </p:pic>
      <p:sp>
        <p:nvSpPr>
          <p:cNvPr id="6" name="TextBox 5">
            <a:extLst>
              <a:ext uri="{FF2B5EF4-FFF2-40B4-BE49-F238E27FC236}">
                <a16:creationId xmlns:a16="http://schemas.microsoft.com/office/drawing/2014/main" id="{0DCF985C-F828-620C-0D1F-67298218E3EE}"/>
              </a:ext>
            </a:extLst>
          </p:cNvPr>
          <p:cNvSpPr txBox="1"/>
          <p:nvPr/>
        </p:nvSpPr>
        <p:spPr>
          <a:xfrm>
            <a:off x="1505990" y="3243671"/>
            <a:ext cx="4869786" cy="1553054"/>
          </a:xfrm>
          <a:prstGeom prst="rect">
            <a:avLst/>
          </a:prstGeom>
          <a:noFill/>
        </p:spPr>
        <p:txBody>
          <a:bodyPr wrap="square">
            <a:spAutoFit/>
          </a:bodyPr>
          <a:lstStyle/>
          <a:p>
            <a:pPr>
              <a:lnSpc>
                <a:spcPct val="150000"/>
              </a:lnSpc>
              <a:spcBef>
                <a:spcPts val="100"/>
              </a:spcBef>
              <a:spcAft>
                <a:spcPts val="800"/>
              </a:spcAft>
            </a:pPr>
            <a:r>
              <a:rPr lang="pt-BR" sz="2200" kern="100" dirty="0">
                <a:effectLst/>
                <a:latin typeface="+mj-lt"/>
                <a:ea typeface="Calibri" panose="020F0502020204030204" pitchFamily="34" charset="0"/>
                <a:cs typeface="Times New Roman" panose="02020603050405020304" pitchFamily="18" charset="0"/>
              </a:rPr>
              <a:t>a) Trong mặt phẳng (ABC), ta có MN là đường trung bình của tam giác ABC, suy ra MN // BC.</a:t>
            </a:r>
            <a:endParaRPr lang="en-US" sz="2200" kern="100" dirty="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4"/>
          <p:cNvSpPr/>
          <p:nvPr/>
        </p:nvSpPr>
        <p:spPr>
          <a:xfrm rot="10800000" flipH="1">
            <a:off x="-2358338" y="1854516"/>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4"/>
          <p:cNvGrpSpPr/>
          <p:nvPr/>
        </p:nvGrpSpPr>
        <p:grpSpPr>
          <a:xfrm>
            <a:off x="-489210" y="4441800"/>
            <a:ext cx="1594869" cy="644980"/>
            <a:chOff x="2174906" y="4114344"/>
            <a:chExt cx="2243450" cy="907400"/>
          </a:xfrm>
        </p:grpSpPr>
        <p:sp>
          <p:nvSpPr>
            <p:cNvPr id="808" name="Google Shape;808;p44"/>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4"/>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4"/>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4"/>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4"/>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4"/>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4"/>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4"/>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4"/>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4"/>
            <p:cNvSpPr/>
            <p:nvPr/>
          </p:nvSpPr>
          <p:spPr>
            <a:xfrm>
              <a:off x="3231681" y="4358044"/>
              <a:ext cx="1006975" cy="484525"/>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4"/>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4"/>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4"/>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4"/>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4"/>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4"/>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4"/>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4"/>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44"/>
          <p:cNvSpPr/>
          <p:nvPr/>
        </p:nvSpPr>
        <p:spPr>
          <a:xfrm>
            <a:off x="308225" y="3491872"/>
            <a:ext cx="224049" cy="284941"/>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
            <a:extLst>
              <a:ext uri="{FF2B5EF4-FFF2-40B4-BE49-F238E27FC236}">
                <a16:creationId xmlns:a16="http://schemas.microsoft.com/office/drawing/2014/main" id="{387F996B-C378-63E4-AB33-02F55845AFC8}"/>
              </a:ext>
            </a:extLst>
          </p:cNvPr>
          <p:cNvSpPr/>
          <p:nvPr/>
        </p:nvSpPr>
        <p:spPr>
          <a:xfrm>
            <a:off x="372855" y="307879"/>
            <a:ext cx="1327302" cy="5667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1</a:t>
            </a:r>
          </a:p>
        </p:txBody>
      </p:sp>
      <p:pic>
        <p:nvPicPr>
          <p:cNvPr id="2" name="Picture 1">
            <a:extLst>
              <a:ext uri="{FF2B5EF4-FFF2-40B4-BE49-F238E27FC236}">
                <a16:creationId xmlns:a16="http://schemas.microsoft.com/office/drawing/2014/main" id="{61DCEB49-94E3-8338-EC0B-58F4845DF1E8}"/>
              </a:ext>
            </a:extLst>
          </p:cNvPr>
          <p:cNvPicPr>
            <a:picLocks noChangeAspect="1"/>
          </p:cNvPicPr>
          <p:nvPr/>
        </p:nvPicPr>
        <p:blipFill>
          <a:blip r:embed="rId3"/>
          <a:stretch>
            <a:fillRect/>
          </a:stretch>
        </p:blipFill>
        <p:spPr>
          <a:xfrm>
            <a:off x="6371275" y="2954602"/>
            <a:ext cx="1893952" cy="1911489"/>
          </a:xfrm>
          <a:prstGeom prst="rect">
            <a:avLst/>
          </a:prstGeom>
        </p:spPr>
      </p:pic>
      <p:sp>
        <p:nvSpPr>
          <p:cNvPr id="4" name="TextBox 3">
            <a:extLst>
              <a:ext uri="{FF2B5EF4-FFF2-40B4-BE49-F238E27FC236}">
                <a16:creationId xmlns:a16="http://schemas.microsoft.com/office/drawing/2014/main" id="{993D25F3-E17F-18B9-77C8-82C2E4FCC6A5}"/>
              </a:ext>
            </a:extLst>
          </p:cNvPr>
          <p:cNvSpPr txBox="1"/>
          <p:nvPr/>
        </p:nvSpPr>
        <p:spPr>
          <a:xfrm>
            <a:off x="420249" y="966666"/>
            <a:ext cx="8157798" cy="2459071"/>
          </a:xfrm>
          <a:prstGeom prst="rect">
            <a:avLst/>
          </a:prstGeom>
          <a:noFill/>
        </p:spPr>
        <p:txBody>
          <a:bodyPr wrap="square">
            <a:spAutoFit/>
          </a:bodyPr>
          <a:lstStyle/>
          <a:p>
            <a:pPr>
              <a:lnSpc>
                <a:spcPct val="150000"/>
              </a:lnSpc>
              <a:spcBef>
                <a:spcPts val="100"/>
              </a:spcBef>
              <a:spcAft>
                <a:spcPts val="800"/>
              </a:spcAft>
            </a:pPr>
            <a:r>
              <a:rPr lang="pt-BR" sz="2000" kern="100" dirty="0">
                <a:effectLst/>
                <a:latin typeface="+mj-lt"/>
                <a:ea typeface="Calibri" panose="020F0502020204030204" pitchFamily="34" charset="0"/>
                <a:cs typeface="Times New Roman" panose="02020603050405020304" pitchFamily="18" charset="0"/>
              </a:rPr>
              <a:t>b) Trong mặt phẳng (ACD), ta có AN cắt CD tại điểm C.</a:t>
            </a:r>
            <a:endParaRPr lang="en-US" sz="2000" kern="100" dirty="0">
              <a:effectLst/>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pt-BR" sz="2000" kern="100" dirty="0">
                <a:effectLst/>
                <a:latin typeface="+mj-lt"/>
                <a:ea typeface="Calibri" panose="020F0502020204030204" pitchFamily="34" charset="0"/>
                <a:cs typeface="Times New Roman" panose="02020603050405020304" pitchFamily="18" charset="0"/>
              </a:rPr>
              <a:t>c) Giả sử MN và CD cùng nằm trong một mặt phẳng (P), suy ra đường thẳng NC nằm trong (P), suy ra (P) chứa điểm A. Tương tự, ta cũng có AM nằm trong (P), suy ra (P) chứa điểm B. Suy ra (P) chứa cả bốn đỉnh của tứ diện ABCD. Điều này vô lí.</a:t>
            </a:r>
            <a:endParaRPr lang="en-US" sz="2000" kern="100" dirty="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111BD83-BF00-CB2F-AA94-E152C5D754F2}"/>
              </a:ext>
            </a:extLst>
          </p:cNvPr>
          <p:cNvSpPr txBox="1"/>
          <p:nvPr/>
        </p:nvSpPr>
        <p:spPr>
          <a:xfrm>
            <a:off x="1138930" y="3391073"/>
            <a:ext cx="4556527" cy="1420325"/>
          </a:xfrm>
          <a:prstGeom prst="rect">
            <a:avLst/>
          </a:prstGeom>
          <a:noFill/>
        </p:spPr>
        <p:txBody>
          <a:bodyPr wrap="square">
            <a:spAutoFit/>
          </a:bodyPr>
          <a:lstStyle/>
          <a:p>
            <a:pPr marL="0" marR="0" lvl="0" indent="0" algn="l" defTabSz="914400" rtl="0" eaLnBrk="1" fontAlgn="auto" latinLnBrk="0" hangingPunct="1">
              <a:lnSpc>
                <a:spcPct val="150000"/>
              </a:lnSpc>
              <a:spcBef>
                <a:spcPts val="100"/>
              </a:spcBef>
              <a:spcAft>
                <a:spcPts val="800"/>
              </a:spcAft>
              <a:buClr>
                <a:srgbClr val="000000"/>
              </a:buClr>
              <a:buSzTx/>
              <a:buFont typeface="Arial"/>
              <a:buNone/>
              <a:tabLst/>
              <a:defRPr/>
            </a:pPr>
            <a:r>
              <a:rPr kumimoji="0" lang="pt-BR"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hai đường thẳng MN và CD không nằm trong bất kì mặt phẳng nào, suy ra MN chéo với CD.</a:t>
            </a:r>
            <a:endPar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D754DBF6-B378-360C-4AF5-C1BB45BBC615}"/>
              </a:ext>
            </a:extLst>
          </p:cNvPr>
          <p:cNvSpPr/>
          <p:nvPr/>
        </p:nvSpPr>
        <p:spPr>
          <a:xfrm>
            <a:off x="7294500" y="59127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227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5"/>
          <p:cNvSpPr/>
          <p:nvPr/>
        </p:nvSpPr>
        <p:spPr>
          <a:xfrm flipH="1">
            <a:off x="7503981" y="0"/>
            <a:ext cx="1640019" cy="1904350"/>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249413" y="39444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45"/>
          <p:cNvGrpSpPr/>
          <p:nvPr/>
        </p:nvGrpSpPr>
        <p:grpSpPr>
          <a:xfrm rot="-2865292" flipH="1">
            <a:off x="8207460" y="1374202"/>
            <a:ext cx="652696" cy="822418"/>
            <a:chOff x="11435300" y="1056650"/>
            <a:chExt cx="568775" cy="716675"/>
          </a:xfrm>
        </p:grpSpPr>
        <p:sp>
          <p:nvSpPr>
            <p:cNvPr id="876" name="Google Shape;876;p45"/>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5"/>
          <p:cNvGrpSpPr/>
          <p:nvPr/>
        </p:nvGrpSpPr>
        <p:grpSpPr>
          <a:xfrm>
            <a:off x="287640" y="3826152"/>
            <a:ext cx="851174" cy="920527"/>
            <a:chOff x="-3072100" y="1722825"/>
            <a:chExt cx="1906325" cy="2061650"/>
          </a:xfrm>
        </p:grpSpPr>
        <p:sp>
          <p:nvSpPr>
            <p:cNvPr id="887" name="Google Shape;887;p45"/>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45"/>
          <p:cNvSpPr/>
          <p:nvPr/>
        </p:nvSpPr>
        <p:spPr>
          <a:xfrm flipH="1">
            <a:off x="7146445" y="42811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45"/>
          <p:cNvGrpSpPr/>
          <p:nvPr/>
        </p:nvGrpSpPr>
        <p:grpSpPr>
          <a:xfrm rot="2700000" flipH="1">
            <a:off x="8182403" y="4204206"/>
            <a:ext cx="588064" cy="501420"/>
            <a:chOff x="10024450" y="2274100"/>
            <a:chExt cx="762700" cy="650325"/>
          </a:xfrm>
        </p:grpSpPr>
        <p:sp>
          <p:nvSpPr>
            <p:cNvPr id="906" name="Google Shape;906;p45"/>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D2FC6198-3684-18CF-1BEA-567080C9E81B}"/>
              </a:ext>
            </a:extLst>
          </p:cNvPr>
          <p:cNvGrpSpPr/>
          <p:nvPr/>
        </p:nvGrpSpPr>
        <p:grpSpPr>
          <a:xfrm>
            <a:off x="3513916" y="318330"/>
            <a:ext cx="2114343" cy="739140"/>
            <a:chOff x="1624734" y="1360680"/>
            <a:chExt cx="5309466" cy="1569778"/>
          </a:xfrm>
        </p:grpSpPr>
        <p:sp>
          <p:nvSpPr>
            <p:cNvPr id="18" name="Rectangle 17">
              <a:extLst>
                <a:ext uri="{FF2B5EF4-FFF2-40B4-BE49-F238E27FC236}">
                  <a16:creationId xmlns:a16="http://schemas.microsoft.com/office/drawing/2014/main" id="{C09E95BD-972C-456E-3F1E-0DE5F9BDD87B}"/>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9" name="Rectangle 18">
              <a:extLst>
                <a:ext uri="{FF2B5EF4-FFF2-40B4-BE49-F238E27FC236}">
                  <a16:creationId xmlns:a16="http://schemas.microsoft.com/office/drawing/2014/main" id="{B3BCA642-197A-1F19-9829-7147CEF5C779}"/>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1</a:t>
              </a:r>
            </a:p>
          </p:txBody>
        </p:sp>
      </p:grpSp>
      <p:sp>
        <p:nvSpPr>
          <p:cNvPr id="20" name="TextBox 19">
            <a:extLst>
              <a:ext uri="{FF2B5EF4-FFF2-40B4-BE49-F238E27FC236}">
                <a16:creationId xmlns:a16="http://schemas.microsoft.com/office/drawing/2014/main" id="{A718E162-261B-4C08-3F7C-5231149D60FD}"/>
              </a:ext>
            </a:extLst>
          </p:cNvPr>
          <p:cNvSpPr txBox="1"/>
          <p:nvPr/>
        </p:nvSpPr>
        <p:spPr>
          <a:xfrm>
            <a:off x="874879" y="1157789"/>
            <a:ext cx="7392419" cy="2802434"/>
          </a:xfrm>
          <a:prstGeom prst="rect">
            <a:avLst/>
          </a:prstGeom>
          <a:noFill/>
        </p:spPr>
        <p:txBody>
          <a:bodyPr wrap="square">
            <a:spAutoFit/>
          </a:bodyPr>
          <a:lstStyle/>
          <a:p>
            <a:pPr algn="just">
              <a:lnSpc>
                <a:spcPct val="150000"/>
              </a:lnSpc>
              <a:spcBef>
                <a:spcPts val="100"/>
              </a:spcBef>
              <a:spcAft>
                <a:spcPts val="800"/>
              </a:spcAft>
            </a:pPr>
            <a:r>
              <a:rPr lang="pt-BR" sz="2100" kern="100" dirty="0">
                <a:latin typeface="+mj-lt"/>
                <a:ea typeface="Calibri" panose="020F0502020204030204" pitchFamily="34" charset="0"/>
                <a:cs typeface="Times New Roman" panose="02020603050405020304" pitchFamily="18" charset="0"/>
              </a:rPr>
              <a:t>Cho hình chóp S.ABCD có đáy ABCD là hình bình hành. Xét vị trí tương đối của các cặp đường thẳng sau đây:</a:t>
            </a:r>
            <a:endParaRPr lang="en-US" sz="2100" kern="100" dirty="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800"/>
              </a:spcAft>
            </a:pPr>
            <a:r>
              <a:rPr lang="pt-BR" sz="2100" kern="100" dirty="0">
                <a:latin typeface="+mj-lt"/>
                <a:ea typeface="Calibri" panose="020F0502020204030204" pitchFamily="34" charset="0"/>
                <a:cs typeface="Times New Roman" panose="02020603050405020304" pitchFamily="18" charset="0"/>
              </a:rPr>
              <a:t>a) AB và CD</a:t>
            </a:r>
            <a:endParaRPr lang="en-US" sz="2100" kern="100" dirty="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800"/>
              </a:spcAft>
            </a:pPr>
            <a:r>
              <a:rPr lang="pt-BR" sz="2100" kern="100" dirty="0">
                <a:latin typeface="+mj-lt"/>
                <a:ea typeface="Calibri" panose="020F0502020204030204" pitchFamily="34" charset="0"/>
                <a:cs typeface="Times New Roman" panose="02020603050405020304" pitchFamily="18" charset="0"/>
              </a:rPr>
              <a:t>b) SA và SC</a:t>
            </a:r>
            <a:endParaRPr lang="en-US" sz="2100" kern="100" dirty="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800"/>
              </a:spcAft>
            </a:pPr>
            <a:r>
              <a:rPr lang="en-US" sz="2100" kern="100" dirty="0">
                <a:latin typeface="+mj-lt"/>
                <a:ea typeface="Calibri" panose="020F0502020204030204" pitchFamily="34" charset="0"/>
                <a:cs typeface="Times New Roman" panose="02020603050405020304" pitchFamily="18" charset="0"/>
              </a:rPr>
              <a:t>c) SA </a:t>
            </a:r>
            <a:r>
              <a:rPr lang="en-US" sz="2100" kern="100" dirty="0" err="1">
                <a:latin typeface="+mj-lt"/>
                <a:ea typeface="Calibri" panose="020F0502020204030204" pitchFamily="34" charset="0"/>
                <a:cs typeface="Times New Roman" panose="02020603050405020304" pitchFamily="18" charset="0"/>
              </a:rPr>
              <a:t>và</a:t>
            </a:r>
            <a:r>
              <a:rPr lang="en-US" sz="2100" kern="100" dirty="0">
                <a:latin typeface="+mj-lt"/>
                <a:ea typeface="Calibri" panose="020F0502020204030204" pitchFamily="34" charset="0"/>
                <a:cs typeface="Times New Roman" panose="02020603050405020304" pitchFamily="18" charset="0"/>
              </a:rPr>
              <a:t> BC</a:t>
            </a:r>
          </a:p>
        </p:txBody>
      </p:sp>
      <p:pic>
        <p:nvPicPr>
          <p:cNvPr id="3" name="Picture 2">
            <a:extLst>
              <a:ext uri="{FF2B5EF4-FFF2-40B4-BE49-F238E27FC236}">
                <a16:creationId xmlns:a16="http://schemas.microsoft.com/office/drawing/2014/main" id="{65551C8C-E5D5-02D0-30BC-D45092AE040F}"/>
              </a:ext>
            </a:extLst>
          </p:cNvPr>
          <p:cNvPicPr>
            <a:picLocks noChangeAspect="1"/>
          </p:cNvPicPr>
          <p:nvPr/>
        </p:nvPicPr>
        <p:blipFill>
          <a:blip r:embed="rId3"/>
          <a:stretch>
            <a:fillRect/>
          </a:stretch>
        </p:blipFill>
        <p:spPr>
          <a:xfrm>
            <a:off x="4521348" y="2240828"/>
            <a:ext cx="2599107" cy="2417956"/>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5"/>
          <p:cNvSpPr/>
          <p:nvPr/>
        </p:nvSpPr>
        <p:spPr>
          <a:xfrm flipH="1">
            <a:off x="7503981" y="0"/>
            <a:ext cx="1640019" cy="1904350"/>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249413" y="39444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45"/>
          <p:cNvGrpSpPr/>
          <p:nvPr/>
        </p:nvGrpSpPr>
        <p:grpSpPr>
          <a:xfrm>
            <a:off x="287640" y="3826152"/>
            <a:ext cx="851174" cy="920527"/>
            <a:chOff x="-3072100" y="1722825"/>
            <a:chExt cx="1906325" cy="2061650"/>
          </a:xfrm>
        </p:grpSpPr>
        <p:sp>
          <p:nvSpPr>
            <p:cNvPr id="887" name="Google Shape;887;p45"/>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45"/>
          <p:cNvSpPr/>
          <p:nvPr/>
        </p:nvSpPr>
        <p:spPr>
          <a:xfrm flipH="1">
            <a:off x="7146445" y="42811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45"/>
          <p:cNvGrpSpPr/>
          <p:nvPr/>
        </p:nvGrpSpPr>
        <p:grpSpPr>
          <a:xfrm rot="2700000" flipH="1">
            <a:off x="8182403" y="4204206"/>
            <a:ext cx="588064" cy="501420"/>
            <a:chOff x="10024450" y="2274100"/>
            <a:chExt cx="762700" cy="650325"/>
          </a:xfrm>
        </p:grpSpPr>
        <p:sp>
          <p:nvSpPr>
            <p:cNvPr id="906" name="Google Shape;906;p45"/>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324E70D4-8045-9621-E699-006FE08BEE9A}"/>
              </a:ext>
            </a:extLst>
          </p:cNvPr>
          <p:cNvSpPr/>
          <p:nvPr/>
        </p:nvSpPr>
        <p:spPr>
          <a:xfrm>
            <a:off x="4182587" y="652649"/>
            <a:ext cx="778826" cy="577850"/>
          </a:xfrm>
          <a:prstGeom prst="rect">
            <a:avLst/>
          </a:prstGeom>
        </p:spPr>
        <p:txBody>
          <a:bodyPr wrap="square">
            <a:spAutoFit/>
          </a:bodyPr>
          <a:lstStyle/>
          <a:p>
            <a:pPr algn="just" defTabSz="609630">
              <a:lnSpc>
                <a:spcPct val="150000"/>
              </a:lnSpc>
              <a:buClrTx/>
              <a:buFontTx/>
              <a:buNone/>
              <a:defRPr/>
            </a:pPr>
            <a:r>
              <a:rPr lang="vi-VN" sz="2400" b="1" u="sng" kern="1200" dirty="0">
                <a:solidFill>
                  <a:prstClr val="black"/>
                </a:solidFill>
                <a:latin typeface="Arial" panose="020B0604020202020204" pitchFamily="34" charset="0"/>
                <a:ea typeface="+mn-ea"/>
                <a:cs typeface="Arial" panose="020B0604020202020204" pitchFamily="34" charset="0"/>
              </a:rPr>
              <a:t>Giải</a:t>
            </a:r>
            <a:endParaRPr lang="en-US" sz="2400" b="1" u="sng" kern="1200" dirty="0">
              <a:solidFill>
                <a:prstClr val="black"/>
              </a:solidFill>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D2FC6198-3684-18CF-1BEA-567080C9E81B}"/>
              </a:ext>
            </a:extLst>
          </p:cNvPr>
          <p:cNvGrpSpPr/>
          <p:nvPr/>
        </p:nvGrpSpPr>
        <p:grpSpPr>
          <a:xfrm>
            <a:off x="526339" y="216101"/>
            <a:ext cx="2114343" cy="739140"/>
            <a:chOff x="1624734" y="1360680"/>
            <a:chExt cx="5309466" cy="1569778"/>
          </a:xfrm>
        </p:grpSpPr>
        <p:sp>
          <p:nvSpPr>
            <p:cNvPr id="18" name="Rectangle 17">
              <a:extLst>
                <a:ext uri="{FF2B5EF4-FFF2-40B4-BE49-F238E27FC236}">
                  <a16:creationId xmlns:a16="http://schemas.microsoft.com/office/drawing/2014/main" id="{C09E95BD-972C-456E-3F1E-0DE5F9BDD87B}"/>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9" name="Rectangle 18">
              <a:extLst>
                <a:ext uri="{FF2B5EF4-FFF2-40B4-BE49-F238E27FC236}">
                  <a16:creationId xmlns:a16="http://schemas.microsoft.com/office/drawing/2014/main" id="{B3BCA642-197A-1F19-9829-7147CEF5C779}"/>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1</a:t>
              </a:r>
            </a:p>
          </p:txBody>
        </p:sp>
      </p:grpSp>
      <p:sp>
        <p:nvSpPr>
          <p:cNvPr id="21" name="TextBox 20">
            <a:extLst>
              <a:ext uri="{FF2B5EF4-FFF2-40B4-BE49-F238E27FC236}">
                <a16:creationId xmlns:a16="http://schemas.microsoft.com/office/drawing/2014/main" id="{4B035716-2E58-00B4-6E0E-373D54561FA3}"/>
              </a:ext>
            </a:extLst>
          </p:cNvPr>
          <p:cNvSpPr txBox="1"/>
          <p:nvPr/>
        </p:nvSpPr>
        <p:spPr>
          <a:xfrm>
            <a:off x="792720" y="1625405"/>
            <a:ext cx="5038561" cy="2176301"/>
          </a:xfrm>
          <a:prstGeom prst="rect">
            <a:avLst/>
          </a:prstGeom>
          <a:noFill/>
        </p:spPr>
        <p:txBody>
          <a:bodyPr wrap="square">
            <a:spAutoFit/>
          </a:bodyPr>
          <a:lstStyle/>
          <a:p>
            <a:pPr algn="just">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a) Trong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phẳng</a:t>
            </a:r>
            <a:r>
              <a:rPr lang="en-US" sz="2200" kern="100" dirty="0">
                <a:latin typeface="+mj-lt"/>
                <a:ea typeface="Calibri" panose="020F0502020204030204" pitchFamily="34" charset="0"/>
                <a:cs typeface="Times New Roman" panose="02020603050405020304" pitchFamily="18" charset="0"/>
              </a:rPr>
              <a:t> (ABCD) ta </a:t>
            </a:r>
            <a:r>
              <a:rPr lang="en-US" sz="2200" kern="100" dirty="0" err="1">
                <a:latin typeface="+mj-lt"/>
                <a:ea typeface="Calibri" panose="020F0502020204030204" pitchFamily="34" charset="0"/>
                <a:cs typeface="Times New Roman" panose="02020603050405020304" pitchFamily="18" charset="0"/>
              </a:rPr>
              <a:t>có</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bình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hành</a:t>
            </a:r>
            <a:r>
              <a:rPr lang="en-US" sz="2200" kern="100" dirty="0">
                <a:latin typeface="+mj-lt"/>
                <a:ea typeface="Calibri" panose="020F0502020204030204" pitchFamily="34" charset="0"/>
                <a:cs typeface="Times New Roman" panose="02020603050405020304" pitchFamily="18" charset="0"/>
              </a:rPr>
              <a:t> ABCD </a:t>
            </a:r>
            <a:r>
              <a:rPr lang="en-US" sz="2200" kern="100" dirty="0" err="1">
                <a:latin typeface="+mj-lt"/>
                <a:ea typeface="Calibri" panose="020F0502020204030204" pitchFamily="34" charset="0"/>
                <a:cs typeface="Times New Roman" panose="02020603050405020304" pitchFamily="18" charset="0"/>
              </a:rPr>
              <a:t>nên</a:t>
            </a:r>
            <a:r>
              <a:rPr lang="en-US" sz="2200" kern="100" dirty="0">
                <a:latin typeface="+mj-lt"/>
                <a:ea typeface="Calibri" panose="020F0502020204030204" pitchFamily="34" charset="0"/>
                <a:cs typeface="Times New Roman" panose="02020603050405020304" pitchFamily="18" charset="0"/>
              </a:rPr>
              <a:t> AB // CD</a:t>
            </a:r>
          </a:p>
          <a:p>
            <a:pPr algn="just">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b) Trong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phẳng</a:t>
            </a:r>
            <a:r>
              <a:rPr lang="en-US" sz="2200" kern="100" dirty="0">
                <a:latin typeface="+mj-lt"/>
                <a:ea typeface="Calibri" panose="020F0502020204030204" pitchFamily="34" charset="0"/>
                <a:cs typeface="Times New Roman" panose="02020603050405020304" pitchFamily="18" charset="0"/>
              </a:rPr>
              <a:t> (SAC), ta </a:t>
            </a:r>
            <a:r>
              <a:rPr lang="en-US" sz="2200" kern="100" dirty="0" err="1">
                <a:latin typeface="+mj-lt"/>
                <a:ea typeface="Calibri" panose="020F0502020204030204" pitchFamily="34" charset="0"/>
                <a:cs typeface="Times New Roman" panose="02020603050405020304" pitchFamily="18" charset="0"/>
              </a:rPr>
              <a:t>có</a:t>
            </a:r>
            <a:r>
              <a:rPr lang="en-US" sz="2200" kern="100" dirty="0">
                <a:latin typeface="+mj-lt"/>
                <a:ea typeface="Calibri" panose="020F0502020204030204" pitchFamily="34" charset="0"/>
                <a:cs typeface="Times New Roman" panose="02020603050405020304" pitchFamily="18" charset="0"/>
              </a:rPr>
              <a:t> SA </a:t>
            </a:r>
            <a:r>
              <a:rPr lang="en-US" sz="2200" kern="100" dirty="0" err="1">
                <a:latin typeface="+mj-lt"/>
                <a:ea typeface="Calibri" panose="020F0502020204030204" pitchFamily="34" charset="0"/>
                <a:cs typeface="Times New Roman" panose="02020603050405020304" pitchFamily="18" charset="0"/>
              </a:rPr>
              <a:t>cắt</a:t>
            </a:r>
            <a:r>
              <a:rPr lang="en-US" sz="2200" kern="100" dirty="0">
                <a:latin typeface="+mj-lt"/>
                <a:ea typeface="Calibri" panose="020F0502020204030204" pitchFamily="34" charset="0"/>
                <a:cs typeface="Times New Roman" panose="02020603050405020304" pitchFamily="18" charset="0"/>
              </a:rPr>
              <a:t> SC </a:t>
            </a:r>
            <a:r>
              <a:rPr lang="en-US" sz="2200" kern="100" dirty="0" err="1">
                <a:latin typeface="+mj-lt"/>
                <a:ea typeface="Calibri" panose="020F0502020204030204" pitchFamily="34" charset="0"/>
                <a:cs typeface="Times New Roman" panose="02020603050405020304" pitchFamily="18" charset="0"/>
              </a:rPr>
              <a:t>tại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điểm</a:t>
            </a:r>
            <a:r>
              <a:rPr lang="en-US" sz="2200" kern="100" dirty="0">
                <a:latin typeface="+mj-lt"/>
                <a:ea typeface="Calibri" panose="020F0502020204030204" pitchFamily="34" charset="0"/>
                <a:cs typeface="Times New Roman" panose="02020603050405020304" pitchFamily="18" charset="0"/>
              </a:rPr>
              <a:t> S.</a:t>
            </a:r>
          </a:p>
        </p:txBody>
      </p:sp>
      <p:pic>
        <p:nvPicPr>
          <p:cNvPr id="2" name="Picture 1">
            <a:extLst>
              <a:ext uri="{FF2B5EF4-FFF2-40B4-BE49-F238E27FC236}">
                <a16:creationId xmlns:a16="http://schemas.microsoft.com/office/drawing/2014/main" id="{CF965DA3-9656-C4CF-6ADE-59948E20D69B}"/>
              </a:ext>
            </a:extLst>
          </p:cNvPr>
          <p:cNvPicPr>
            <a:picLocks noChangeAspect="1"/>
          </p:cNvPicPr>
          <p:nvPr/>
        </p:nvPicPr>
        <p:blipFill>
          <a:blip r:embed="rId3"/>
          <a:stretch>
            <a:fillRect/>
          </a:stretch>
        </p:blipFill>
        <p:spPr>
          <a:xfrm>
            <a:off x="5993490" y="1244469"/>
            <a:ext cx="2599107" cy="2417956"/>
          </a:xfrm>
          <a:prstGeom prst="rect">
            <a:avLst/>
          </a:prstGeom>
        </p:spPr>
      </p:pic>
    </p:spTree>
    <p:extLst>
      <p:ext uri="{BB962C8B-B14F-4D97-AF65-F5344CB8AC3E}">
        <p14:creationId xmlns:p14="http://schemas.microsoft.com/office/powerpoint/2010/main" val="71378874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ipe(down)">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5"/>
          <p:cNvSpPr/>
          <p:nvPr/>
        </p:nvSpPr>
        <p:spPr>
          <a:xfrm flipH="1">
            <a:off x="7503981" y="0"/>
            <a:ext cx="1640019" cy="1904350"/>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249413" y="39444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45"/>
          <p:cNvGrpSpPr/>
          <p:nvPr/>
        </p:nvGrpSpPr>
        <p:grpSpPr>
          <a:xfrm rot="-2865292" flipH="1">
            <a:off x="8207460" y="1374202"/>
            <a:ext cx="652696" cy="822418"/>
            <a:chOff x="11435300" y="1056650"/>
            <a:chExt cx="568775" cy="716675"/>
          </a:xfrm>
        </p:grpSpPr>
        <p:sp>
          <p:nvSpPr>
            <p:cNvPr id="876" name="Google Shape;876;p45"/>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5"/>
          <p:cNvGrpSpPr/>
          <p:nvPr/>
        </p:nvGrpSpPr>
        <p:grpSpPr>
          <a:xfrm>
            <a:off x="0" y="4378200"/>
            <a:ext cx="851174" cy="920527"/>
            <a:chOff x="-3072100" y="1722825"/>
            <a:chExt cx="1906325" cy="2061650"/>
          </a:xfrm>
        </p:grpSpPr>
        <p:sp>
          <p:nvSpPr>
            <p:cNvPr id="887" name="Google Shape;887;p45"/>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45"/>
          <p:cNvSpPr/>
          <p:nvPr/>
        </p:nvSpPr>
        <p:spPr>
          <a:xfrm flipH="1">
            <a:off x="7146445" y="42811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45"/>
          <p:cNvGrpSpPr/>
          <p:nvPr/>
        </p:nvGrpSpPr>
        <p:grpSpPr>
          <a:xfrm rot="2700000" flipH="1">
            <a:off x="8182403" y="4204206"/>
            <a:ext cx="588064" cy="501420"/>
            <a:chOff x="10024450" y="2274100"/>
            <a:chExt cx="762700" cy="650325"/>
          </a:xfrm>
        </p:grpSpPr>
        <p:sp>
          <p:nvSpPr>
            <p:cNvPr id="906" name="Google Shape;906;p45"/>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324E70D4-8045-9621-E699-006FE08BEE9A}"/>
              </a:ext>
            </a:extLst>
          </p:cNvPr>
          <p:cNvSpPr/>
          <p:nvPr/>
        </p:nvSpPr>
        <p:spPr>
          <a:xfrm>
            <a:off x="4182587" y="652649"/>
            <a:ext cx="778826" cy="496996"/>
          </a:xfrm>
          <a:prstGeom prst="rect">
            <a:avLst/>
          </a:prstGeom>
        </p:spPr>
        <p:txBody>
          <a:bodyPr wrap="square">
            <a:spAutoFit/>
          </a:bodyPr>
          <a:lstStyle/>
          <a:p>
            <a:pPr algn="just" defTabSz="609630">
              <a:lnSpc>
                <a:spcPct val="150000"/>
              </a:lnSpc>
              <a:buClrTx/>
              <a:buFontTx/>
              <a:buNone/>
              <a:defRPr/>
            </a:pPr>
            <a:r>
              <a:rPr lang="vi-VN" sz="2000" b="1" u="sng" kern="1200" dirty="0">
                <a:solidFill>
                  <a:prstClr val="black"/>
                </a:solidFill>
                <a:latin typeface="Arial" panose="020B0604020202020204" pitchFamily="34" charset="0"/>
                <a:ea typeface="+mn-ea"/>
                <a:cs typeface="Arial" panose="020B0604020202020204" pitchFamily="34" charset="0"/>
              </a:rPr>
              <a:t>Giải</a:t>
            </a:r>
            <a:endParaRPr lang="en-US" sz="2000" b="1" u="sng" kern="1200" dirty="0">
              <a:solidFill>
                <a:prstClr val="black"/>
              </a:solidFill>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D2FC6198-3684-18CF-1BEA-567080C9E81B}"/>
              </a:ext>
            </a:extLst>
          </p:cNvPr>
          <p:cNvGrpSpPr/>
          <p:nvPr/>
        </p:nvGrpSpPr>
        <p:grpSpPr>
          <a:xfrm>
            <a:off x="526339" y="216101"/>
            <a:ext cx="2114343" cy="739140"/>
            <a:chOff x="1624734" y="1360680"/>
            <a:chExt cx="5309466" cy="1569778"/>
          </a:xfrm>
        </p:grpSpPr>
        <p:sp>
          <p:nvSpPr>
            <p:cNvPr id="18" name="Rectangle 17">
              <a:extLst>
                <a:ext uri="{FF2B5EF4-FFF2-40B4-BE49-F238E27FC236}">
                  <a16:creationId xmlns:a16="http://schemas.microsoft.com/office/drawing/2014/main" id="{C09E95BD-972C-456E-3F1E-0DE5F9BDD87B}"/>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9" name="Rectangle 18">
              <a:extLst>
                <a:ext uri="{FF2B5EF4-FFF2-40B4-BE49-F238E27FC236}">
                  <a16:creationId xmlns:a16="http://schemas.microsoft.com/office/drawing/2014/main" id="{B3BCA642-197A-1F19-9829-7147CEF5C779}"/>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1</a:t>
              </a:r>
            </a:p>
          </p:txBody>
        </p:sp>
      </p:grpSp>
      <p:sp>
        <p:nvSpPr>
          <p:cNvPr id="21" name="TextBox 20">
            <a:extLst>
              <a:ext uri="{FF2B5EF4-FFF2-40B4-BE49-F238E27FC236}">
                <a16:creationId xmlns:a16="http://schemas.microsoft.com/office/drawing/2014/main" id="{4B035716-2E58-00B4-6E0E-373D54561FA3}"/>
              </a:ext>
            </a:extLst>
          </p:cNvPr>
          <p:cNvSpPr txBox="1"/>
          <p:nvPr/>
        </p:nvSpPr>
        <p:spPr>
          <a:xfrm>
            <a:off x="796843" y="3155820"/>
            <a:ext cx="7691050" cy="1535741"/>
          </a:xfrm>
          <a:prstGeom prst="rect">
            <a:avLst/>
          </a:prstGeom>
          <a:noFill/>
        </p:spPr>
        <p:txBody>
          <a:bodyPr wrap="square">
            <a:spAutoFit/>
          </a:bodyPr>
          <a:lstStyle/>
          <a:p>
            <a:pPr algn="just">
              <a:lnSpc>
                <a:spcPct val="150000"/>
              </a:lnSpc>
              <a:spcBef>
                <a:spcPts val="100"/>
              </a:spcBef>
              <a:spcAft>
                <a:spcPts val="800"/>
              </a:spcAft>
            </a:pPr>
            <a:r>
              <a:rPr lang="en-US" sz="2000" kern="100" dirty="0" err="1">
                <a:latin typeface="+mj-lt"/>
                <a:ea typeface="Calibri" panose="020F0502020204030204" pitchFamily="34" charset="0"/>
                <a:cs typeface="Times New Roman" panose="02020603050405020304" pitchFamily="18" charset="0"/>
              </a:rPr>
              <a:t>Mà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theo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khái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niệm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hình</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chóp</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thì</a:t>
            </a:r>
            <a:r>
              <a:rPr lang="en-US" sz="2000" kern="100" dirty="0">
                <a:latin typeface="+mj-lt"/>
                <a:ea typeface="Calibri" panose="020F0502020204030204" pitchFamily="34" charset="0"/>
                <a:cs typeface="Times New Roman" panose="02020603050405020304" pitchFamily="18" charset="0"/>
              </a:rPr>
              <a:t> S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đồng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với</a:t>
            </a:r>
            <a:r>
              <a:rPr lang="en-US" sz="2000" kern="100" dirty="0">
                <a:latin typeface="+mj-lt"/>
                <a:ea typeface="Calibri" panose="020F0502020204030204" pitchFamily="34" charset="0"/>
                <a:cs typeface="Times New Roman" panose="02020603050405020304" pitchFamily="18" charset="0"/>
              </a:rPr>
              <a:t> A, B, C.</a:t>
            </a:r>
          </a:p>
          <a:p>
            <a:pPr algn="just">
              <a:lnSpc>
                <a:spcPct val="150000"/>
              </a:lnSpc>
              <a:spcBef>
                <a:spcPts val="100"/>
              </a:spcBef>
              <a:spcAft>
                <a:spcPts val="800"/>
              </a:spcAft>
            </a:pPr>
            <a:r>
              <a:rPr lang="en-US" sz="2000" kern="100" dirty="0" err="1">
                <a:latin typeface="+mj-lt"/>
                <a:ea typeface="Calibri" panose="020F0502020204030204" pitchFamily="34" charset="0"/>
                <a:cs typeface="Times New Roman" panose="02020603050405020304" pitchFamily="18" charset="0"/>
              </a:rPr>
              <a:t>Vậy</a:t>
            </a:r>
            <a:r>
              <a:rPr lang="en-US" sz="2000" kern="100" dirty="0">
                <a:latin typeface="+mj-lt"/>
                <a:ea typeface="Calibri" panose="020F0502020204030204" pitchFamily="34" charset="0"/>
                <a:cs typeface="Times New Roman" panose="02020603050405020304" pitchFamily="18" charset="0"/>
              </a:rPr>
              <a:t> SA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BC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nằm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trong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bất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kì</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nào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suy</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ra</a:t>
            </a:r>
            <a:r>
              <a:rPr lang="en-US" sz="2000" kern="100" dirty="0">
                <a:latin typeface="+mj-lt"/>
                <a:ea typeface="Calibri" panose="020F0502020204030204" pitchFamily="34" charset="0"/>
                <a:cs typeface="Times New Roman" panose="02020603050405020304" pitchFamily="18" charset="0"/>
              </a:rPr>
              <a:t> SA </a:t>
            </a:r>
            <a:r>
              <a:rPr lang="en-US" sz="2000" kern="100" dirty="0" err="1">
                <a:latin typeface="+mj-lt"/>
                <a:ea typeface="Calibri" panose="020F0502020204030204" pitchFamily="34" charset="0"/>
                <a:cs typeface="Times New Roman" panose="02020603050405020304" pitchFamily="18" charset="0"/>
              </a:rPr>
              <a:t>chéo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với</a:t>
            </a:r>
            <a:r>
              <a:rPr lang="en-US" sz="2000" kern="100" dirty="0">
                <a:latin typeface="+mj-lt"/>
                <a:ea typeface="Calibri" panose="020F0502020204030204" pitchFamily="34" charset="0"/>
                <a:cs typeface="Times New Roman" panose="02020603050405020304" pitchFamily="18" charset="0"/>
              </a:rPr>
              <a:t> BC.</a:t>
            </a:r>
          </a:p>
        </p:txBody>
      </p:sp>
      <p:sp>
        <p:nvSpPr>
          <p:cNvPr id="3" name="TextBox 2">
            <a:extLst>
              <a:ext uri="{FF2B5EF4-FFF2-40B4-BE49-F238E27FC236}">
                <a16:creationId xmlns:a16="http://schemas.microsoft.com/office/drawing/2014/main" id="{B18B2622-1F44-4A73-E022-9220DD3A0D36}"/>
              </a:ext>
            </a:extLst>
          </p:cNvPr>
          <p:cNvSpPr txBox="1"/>
          <p:nvPr/>
        </p:nvSpPr>
        <p:spPr>
          <a:xfrm>
            <a:off x="361526" y="1291952"/>
            <a:ext cx="4803568" cy="1881990"/>
          </a:xfrm>
          <a:prstGeom prst="rect">
            <a:avLst/>
          </a:prstGeom>
          <a:noFill/>
        </p:spPr>
        <p:txBody>
          <a:bodyPr wrap="square">
            <a:spAutoFit/>
          </a:bodyPr>
          <a:lstStyle/>
          <a:p>
            <a:pPr marL="0" marR="0" lvl="0" indent="0" algn="just" defTabSz="914400" rtl="0" eaLnBrk="1" fontAlgn="auto" latinLnBrk="0" hangingPunct="1">
              <a:lnSpc>
                <a:spcPct val="150000"/>
              </a:lnSpc>
              <a:spcBef>
                <a:spcPts val="10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Giả</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sử</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SA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và</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BC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cùng</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nằm</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trong</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một</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phẳng</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(P).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Suy</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ra</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đường</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thẳng</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AC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nằm</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trong</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(P).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Suy</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ra</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(P)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chứa</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cả</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4 </a:t>
            </a:r>
            <a:r>
              <a:rPr kumimoji="0" lang="en-US" sz="2000" b="0" i="0" u="none" strike="noStrike" kern="1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điểm</a:t>
            </a:r>
            <a:r>
              <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 A, B, C. </a:t>
            </a:r>
          </a:p>
        </p:txBody>
      </p:sp>
      <p:pic>
        <p:nvPicPr>
          <p:cNvPr id="4" name="Picture 3">
            <a:extLst>
              <a:ext uri="{FF2B5EF4-FFF2-40B4-BE49-F238E27FC236}">
                <a16:creationId xmlns:a16="http://schemas.microsoft.com/office/drawing/2014/main" id="{DB384709-05ED-7DB1-900B-531ECC0DC27F}"/>
              </a:ext>
            </a:extLst>
          </p:cNvPr>
          <p:cNvPicPr>
            <a:picLocks noChangeAspect="1"/>
          </p:cNvPicPr>
          <p:nvPr/>
        </p:nvPicPr>
        <p:blipFill>
          <a:blip r:embed="rId3"/>
          <a:stretch>
            <a:fillRect/>
          </a:stretch>
        </p:blipFill>
        <p:spPr>
          <a:xfrm>
            <a:off x="5503524" y="921201"/>
            <a:ext cx="2283611" cy="2124449"/>
          </a:xfrm>
          <a:prstGeom prst="rect">
            <a:avLst/>
          </a:prstGeom>
        </p:spPr>
      </p:pic>
    </p:spTree>
    <p:extLst>
      <p:ext uri="{BB962C8B-B14F-4D97-AF65-F5344CB8AC3E}">
        <p14:creationId xmlns:p14="http://schemas.microsoft.com/office/powerpoint/2010/main" val="1718027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2C76384-CF07-346B-9C28-F21E34D5B275}"/>
              </a:ext>
            </a:extLst>
          </p:cNvPr>
          <p:cNvSpPr/>
          <p:nvPr/>
        </p:nvSpPr>
        <p:spPr>
          <a:xfrm>
            <a:off x="365909" y="1160941"/>
            <a:ext cx="4811733" cy="1553054"/>
          </a:xfrm>
          <a:prstGeom prst="rect">
            <a:avLst/>
          </a:prstGeom>
        </p:spPr>
        <p:txBody>
          <a:bodyPr wrap="square">
            <a:spAutoFit/>
          </a:bodyPr>
          <a:lstStyle/>
          <a:p>
            <a:pPr algn="just">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Hãy</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chỉ</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ra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ví</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dụ</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về</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hai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cắt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và</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chéo</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trong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cầu</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sắt</a:t>
            </a:r>
            <a:r>
              <a:rPr lang="en-US" sz="2200" kern="100" dirty="0">
                <a:latin typeface="+mj-lt"/>
                <a:ea typeface="Calibri" panose="020F0502020204030204" pitchFamily="34" charset="0"/>
                <a:cs typeface="Times New Roman" panose="02020603050405020304" pitchFamily="18" charset="0"/>
              </a:rPr>
              <a:t> ở </a:t>
            </a: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6.</a:t>
            </a:r>
          </a:p>
        </p:txBody>
      </p:sp>
      <p:pic>
        <p:nvPicPr>
          <p:cNvPr id="20" name="Picture 2">
            <a:extLst>
              <a:ext uri="{FF2B5EF4-FFF2-40B4-BE49-F238E27FC236}">
                <a16:creationId xmlns:a16="http://schemas.microsoft.com/office/drawing/2014/main" id="{29EF9F89-9E2B-5EB1-F4BF-998858FA13D7}"/>
              </a:ext>
            </a:extLst>
          </p:cNvPr>
          <p:cNvPicPr>
            <a:picLocks noChangeAspect="1" noChangeArrowheads="1"/>
          </p:cNvPicPr>
          <p:nvPr/>
        </p:nvPicPr>
        <p:blipFill>
          <a:blip r:embed="rId2"/>
          <a:srcRect/>
          <a:stretch/>
        </p:blipFill>
        <p:spPr bwMode="auto">
          <a:xfrm>
            <a:off x="5748890" y="1141446"/>
            <a:ext cx="2637685" cy="190977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0B6891D9-0339-E274-D009-4A1DC237CF2A}"/>
              </a:ext>
            </a:extLst>
          </p:cNvPr>
          <p:cNvGrpSpPr/>
          <p:nvPr/>
        </p:nvGrpSpPr>
        <p:grpSpPr>
          <a:xfrm>
            <a:off x="3194912" y="204162"/>
            <a:ext cx="2930654" cy="746149"/>
            <a:chOff x="1852505" y="3331270"/>
            <a:chExt cx="4741161" cy="1301645"/>
          </a:xfrm>
        </p:grpSpPr>
        <p:sp>
          <p:nvSpPr>
            <p:cNvPr id="22" name="Freeform 29">
              <a:extLst>
                <a:ext uri="{FF2B5EF4-FFF2-40B4-BE49-F238E27FC236}">
                  <a16:creationId xmlns:a16="http://schemas.microsoft.com/office/drawing/2014/main" id="{F90B3761-C5E2-2AE6-1A81-86BB46A8D26D}"/>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solidFill>
                  <a:schemeClr val="tx1">
                    <a:lumMod val="75000"/>
                    <a:lumOff val="25000"/>
                  </a:schemeClr>
                </a:solidFill>
              </a:endParaRPr>
            </a:p>
          </p:txBody>
        </p:sp>
        <p:sp>
          <p:nvSpPr>
            <p:cNvPr id="23" name="Rectangle 22">
              <a:extLst>
                <a:ext uri="{FF2B5EF4-FFF2-40B4-BE49-F238E27FC236}">
                  <a16:creationId xmlns:a16="http://schemas.microsoft.com/office/drawing/2014/main" id="{CA080722-08D2-949B-A731-7D12854C3FD8}"/>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1</a:t>
              </a:r>
              <a:endParaRPr kumimoji="0" lang="en-US" sz="2600" b="1" i="0" u="none" strike="noStrike" kern="1200" cap="none" spc="0" normalizeH="0" baseline="0" noProof="0" dirty="0">
                <a:ln w="0">
                  <a:noFill/>
                </a:ln>
                <a:solidFill>
                  <a:schemeClr val="tx1">
                    <a:lumMod val="75000"/>
                    <a:lumOff val="25000"/>
                  </a:schemeClr>
                </a:solidFill>
                <a:effectLst/>
                <a:uLnTx/>
                <a:uFillTx/>
                <a:latin typeface="+mj-lt"/>
                <a:ea typeface="Calibri" panose="020F0502020204030204" pitchFamily="34" charset="0"/>
                <a:cs typeface="Arial" panose="020B0604020202020204" pitchFamily="34" charset="0"/>
              </a:endParaRPr>
            </a:p>
          </p:txBody>
        </p:sp>
      </p:grpSp>
      <p:sp>
        <p:nvSpPr>
          <p:cNvPr id="24" name="Oval Callout 29">
            <a:extLst>
              <a:ext uri="{FF2B5EF4-FFF2-40B4-BE49-F238E27FC236}">
                <a16:creationId xmlns:a16="http://schemas.microsoft.com/office/drawing/2014/main" id="{7F1155D5-EDD8-3295-BA78-89640DA2BEF0}"/>
              </a:ext>
            </a:extLst>
          </p:cNvPr>
          <p:cNvSpPr/>
          <p:nvPr/>
        </p:nvSpPr>
        <p:spPr>
          <a:xfrm>
            <a:off x="263426" y="3115550"/>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60E6293F-A4A6-D7D9-9F2B-EEA0E153A5D0}"/>
              </a:ext>
            </a:extLst>
          </p:cNvPr>
          <p:cNvSpPr txBox="1"/>
          <p:nvPr/>
        </p:nvSpPr>
        <p:spPr>
          <a:xfrm>
            <a:off x="1430416" y="3090616"/>
            <a:ext cx="3331590" cy="1783886"/>
          </a:xfrm>
          <a:prstGeom prst="rect">
            <a:avLst/>
          </a:prstGeom>
          <a:noFill/>
        </p:spPr>
        <p:txBody>
          <a:bodyPr wrap="square">
            <a:spAutoFit/>
          </a:bodyPr>
          <a:lstStyle/>
          <a:p>
            <a:pPr>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b, c </a:t>
            </a:r>
            <a:r>
              <a:rPr lang="en-US" sz="2200" kern="100" dirty="0" err="1">
                <a:latin typeface="+mj-lt"/>
                <a:ea typeface="Calibri" panose="020F0502020204030204" pitchFamily="34" charset="0"/>
                <a:cs typeface="Times New Roman" panose="02020603050405020304" pitchFamily="18" charset="0"/>
              </a:rPr>
              <a:t>cắt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r>
              <a:rPr lang="en-US" sz="2200" kern="100" dirty="0">
                <a:latin typeface="+mj-lt"/>
                <a:ea typeface="Calibri" panose="020F0502020204030204" pitchFamily="34" charset="0"/>
                <a:cs typeface="Times New Roman" panose="02020603050405020304" pitchFamily="18" charset="0"/>
              </a:rPr>
              <a:t>; 		</a:t>
            </a:r>
          </a:p>
          <a:p>
            <a:pPr>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b, d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p>
          <a:p>
            <a:pPr>
              <a:lnSpc>
                <a:spcPct val="150000"/>
              </a:lnSpc>
              <a:spcBef>
                <a:spcPts val="100"/>
              </a:spcBef>
              <a:spcAft>
                <a:spcPts val="800"/>
              </a:spcAft>
            </a:pPr>
            <a:r>
              <a:rPr lang="en-US" sz="2200" dirty="0">
                <a:latin typeface="+mj-lt"/>
                <a:ea typeface="Calibri" panose="020F0502020204030204" pitchFamily="34" charset="0"/>
              </a:rPr>
              <a:t>a, b </a:t>
            </a:r>
            <a:r>
              <a:rPr lang="en-US" sz="2200" dirty="0" err="1">
                <a:latin typeface="+mj-lt"/>
                <a:ea typeface="Calibri" panose="020F0502020204030204" pitchFamily="34" charset="0"/>
              </a:rPr>
              <a:t>chéo</a:t>
            </a:r>
            <a:r>
              <a:rPr lang="en-US" sz="2200" dirty="0">
                <a:latin typeface="+mj-lt"/>
                <a:ea typeface="Calibri" panose="020F0502020204030204" pitchFamily="34" charset="0"/>
              </a:rPr>
              <a:t> </a:t>
            </a:r>
            <a:r>
              <a:rPr lang="en-US" sz="2200" dirty="0" err="1">
                <a:latin typeface="+mj-lt"/>
                <a:ea typeface="Calibri" panose="020F0502020204030204" pitchFamily="34" charset="0"/>
              </a:rPr>
              <a:t>nhau</a:t>
            </a:r>
            <a:r>
              <a:rPr lang="en-US" sz="2200" dirty="0">
                <a:latin typeface="+mj-lt"/>
                <a:ea typeface="Calibri" panose="020F0502020204030204" pitchFamily="34" charset="0"/>
              </a:rPr>
              <a:t>.</a:t>
            </a:r>
            <a:endParaRPr lang="en-US" sz="2200" dirty="0">
              <a:latin typeface="+mj-lt"/>
            </a:endParaRPr>
          </a:p>
        </p:txBody>
      </p:sp>
      <p:pic>
        <p:nvPicPr>
          <p:cNvPr id="2" name="Hình ảnh 1">
            <a:extLst>
              <a:ext uri="{FF2B5EF4-FFF2-40B4-BE49-F238E27FC236}">
                <a16:creationId xmlns:a16="http://schemas.microsoft.com/office/drawing/2014/main" id="{5F0BF5F2-9667-E5F2-ADDE-F0F055E9DC62}"/>
              </a:ext>
            </a:extLst>
          </p:cNvPr>
          <p:cNvPicPr>
            <a:picLocks noChangeAspect="1"/>
          </p:cNvPicPr>
          <p:nvPr/>
        </p:nvPicPr>
        <p:blipFill>
          <a:blip r:embed="rId3"/>
          <a:stretch>
            <a:fillRect/>
          </a:stretch>
        </p:blipFill>
        <p:spPr>
          <a:xfrm>
            <a:off x="5349135" y="3169472"/>
            <a:ext cx="3037440" cy="1855637"/>
          </a:xfrm>
          <a:prstGeom prst="rect">
            <a:avLst/>
          </a:prstGeom>
        </p:spPr>
      </p:pic>
    </p:spTree>
    <p:extLst>
      <p:ext uri="{BB962C8B-B14F-4D97-AF65-F5344CB8AC3E}">
        <p14:creationId xmlns:p14="http://schemas.microsoft.com/office/powerpoint/2010/main" val="33785560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1862" name="Google Shape;1862;p64"/>
          <p:cNvSpPr/>
          <p:nvPr/>
        </p:nvSpPr>
        <p:spPr>
          <a:xfrm rot="10800000" flipH="1">
            <a:off x="-595301" y="2072698"/>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4"/>
          <p:cNvSpPr/>
          <p:nvPr/>
        </p:nvSpPr>
        <p:spPr>
          <a:xfrm flipH="1">
            <a:off x="6806510" y="-684993"/>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4"/>
          <p:cNvSpPr txBox="1">
            <a:spLocks noGrp="1"/>
          </p:cNvSpPr>
          <p:nvPr>
            <p:ph type="title"/>
          </p:nvPr>
        </p:nvSpPr>
        <p:spPr>
          <a:xfrm>
            <a:off x="544284" y="2822299"/>
            <a:ext cx="8172294" cy="1078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3500" dirty="0">
                <a:latin typeface="+mj-lt"/>
              </a:rPr>
              <a:t>TÍNH CHẤT CƠ BẢN VỀ HAI ĐƯỜNG THẲNG SONG SONG</a:t>
            </a:r>
            <a:endParaRPr sz="3500" dirty="0">
              <a:latin typeface="+mj-lt"/>
            </a:endParaRPr>
          </a:p>
        </p:txBody>
      </p:sp>
      <p:sp>
        <p:nvSpPr>
          <p:cNvPr id="1865" name="Google Shape;1865;p64"/>
          <p:cNvSpPr txBox="1">
            <a:spLocks noGrp="1"/>
          </p:cNvSpPr>
          <p:nvPr>
            <p:ph type="title" idx="2"/>
          </p:nvPr>
        </p:nvSpPr>
        <p:spPr>
          <a:xfrm>
            <a:off x="3801444" y="437911"/>
            <a:ext cx="1541100" cy="15381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 sz="4000" dirty="0">
                <a:latin typeface="+mj-lt"/>
              </a:rPr>
              <a:t>2</a:t>
            </a:r>
            <a:endParaRPr sz="4000" dirty="0">
              <a:latin typeface="+mj-lt"/>
            </a:endParaRPr>
          </a:p>
        </p:txBody>
      </p:sp>
      <p:sp>
        <p:nvSpPr>
          <p:cNvPr id="1867" name="Google Shape;1867;p64"/>
          <p:cNvSpPr/>
          <p:nvPr/>
        </p:nvSpPr>
        <p:spPr>
          <a:xfrm>
            <a:off x="1350625" y="449976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4"/>
          <p:cNvSpPr/>
          <p:nvPr/>
        </p:nvSpPr>
        <p:spPr>
          <a:xfrm>
            <a:off x="903713" y="40359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4"/>
          <p:cNvSpPr/>
          <p:nvPr/>
        </p:nvSpPr>
        <p:spPr>
          <a:xfrm>
            <a:off x="7153850" y="18395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4"/>
          <p:cNvSpPr/>
          <p:nvPr/>
        </p:nvSpPr>
        <p:spPr>
          <a:xfrm>
            <a:off x="8529075" y="41692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1" name="Google Shape;1871;p64"/>
          <p:cNvGrpSpPr/>
          <p:nvPr/>
        </p:nvGrpSpPr>
        <p:grpSpPr>
          <a:xfrm>
            <a:off x="7167760" y="204185"/>
            <a:ext cx="876767" cy="1104755"/>
            <a:chOff x="11435300" y="1056650"/>
            <a:chExt cx="568775" cy="716675"/>
          </a:xfrm>
        </p:grpSpPr>
        <p:sp>
          <p:nvSpPr>
            <p:cNvPr id="1872" name="Google Shape;1872;p64"/>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4"/>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4"/>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4"/>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4"/>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4"/>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4"/>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4"/>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4"/>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4"/>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64"/>
          <p:cNvGrpSpPr/>
          <p:nvPr/>
        </p:nvGrpSpPr>
        <p:grpSpPr>
          <a:xfrm rot="-2700000">
            <a:off x="396892" y="3852502"/>
            <a:ext cx="898707" cy="766293"/>
            <a:chOff x="10024450" y="2274100"/>
            <a:chExt cx="762700" cy="650325"/>
          </a:xfrm>
        </p:grpSpPr>
        <p:sp>
          <p:nvSpPr>
            <p:cNvPr id="1883" name="Google Shape;1883;p64"/>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4"/>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4"/>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4"/>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4"/>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4"/>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4"/>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64"/>
          <p:cNvGrpSpPr/>
          <p:nvPr/>
        </p:nvGrpSpPr>
        <p:grpSpPr>
          <a:xfrm rot="2700000">
            <a:off x="8110787" y="1627714"/>
            <a:ext cx="817896" cy="813580"/>
            <a:chOff x="10440625" y="1291025"/>
            <a:chExt cx="630000" cy="626675"/>
          </a:xfrm>
        </p:grpSpPr>
        <p:sp>
          <p:nvSpPr>
            <p:cNvPr id="1891" name="Google Shape;1891;p64"/>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4"/>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4"/>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4"/>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4"/>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4"/>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4"/>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4"/>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9" name="Google Shape;1899;p64"/>
          <p:cNvSpPr/>
          <p:nvPr/>
        </p:nvSpPr>
        <p:spPr>
          <a:xfrm flipH="1">
            <a:off x="873145" y="696967"/>
            <a:ext cx="332355" cy="422615"/>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4"/>
          <p:cNvSpPr/>
          <p:nvPr/>
        </p:nvSpPr>
        <p:spPr>
          <a:xfrm>
            <a:off x="770113" y="393525"/>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1" name="Google Shape;1901;p64"/>
          <p:cNvGrpSpPr/>
          <p:nvPr/>
        </p:nvGrpSpPr>
        <p:grpSpPr>
          <a:xfrm rot="2700000">
            <a:off x="175776" y="1473868"/>
            <a:ext cx="1020927" cy="685715"/>
            <a:chOff x="133625" y="4024950"/>
            <a:chExt cx="1244878" cy="836133"/>
          </a:xfrm>
        </p:grpSpPr>
        <p:sp>
          <p:nvSpPr>
            <p:cNvPr id="1902" name="Google Shape;1902;p64"/>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4"/>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4"/>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4"/>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4"/>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4"/>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4"/>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4"/>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4"/>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4"/>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4"/>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4"/>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4"/>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4"/>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4"/>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4"/>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4"/>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4"/>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0" name="Google Shape;1920;p64"/>
          <p:cNvSpPr/>
          <p:nvPr/>
        </p:nvSpPr>
        <p:spPr>
          <a:xfrm>
            <a:off x="319670" y="2599567"/>
            <a:ext cx="332355" cy="422615"/>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4"/>
          <p:cNvSpPr/>
          <p:nvPr/>
        </p:nvSpPr>
        <p:spPr>
          <a:xfrm flipH="1">
            <a:off x="7146445" y="422353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4"/>
          <p:cNvSpPr/>
          <p:nvPr/>
        </p:nvSpPr>
        <p:spPr>
          <a:xfrm flipH="1">
            <a:off x="7688398" y="468731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3" name="Google Shape;1923;p64"/>
          <p:cNvGrpSpPr/>
          <p:nvPr/>
        </p:nvGrpSpPr>
        <p:grpSpPr>
          <a:xfrm rot="-2700000">
            <a:off x="8026909" y="4040052"/>
            <a:ext cx="898707" cy="766293"/>
            <a:chOff x="10024450" y="2274100"/>
            <a:chExt cx="762700" cy="650325"/>
          </a:xfrm>
        </p:grpSpPr>
        <p:sp>
          <p:nvSpPr>
            <p:cNvPr id="1924" name="Google Shape;1924;p64"/>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4"/>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4"/>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4"/>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4"/>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4"/>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4"/>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46"/>
          <p:cNvSpPr/>
          <p:nvPr/>
        </p:nvSpPr>
        <p:spPr>
          <a:xfrm rot="10800000" flipH="1">
            <a:off x="-1696547" y="3431681"/>
            <a:ext cx="2466621" cy="2864181"/>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6"/>
          <p:cNvSpPr/>
          <p:nvPr/>
        </p:nvSpPr>
        <p:spPr>
          <a:xfrm>
            <a:off x="411313" y="4466600"/>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6"/>
          <p:cNvSpPr/>
          <p:nvPr/>
        </p:nvSpPr>
        <p:spPr>
          <a:xfrm flipH="1">
            <a:off x="1784826" y="4785973"/>
            <a:ext cx="169626" cy="21569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6"/>
          <p:cNvSpPr/>
          <p:nvPr/>
        </p:nvSpPr>
        <p:spPr>
          <a:xfrm>
            <a:off x="335125" y="347621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6"/>
          <p:cNvSpPr/>
          <p:nvPr/>
        </p:nvSpPr>
        <p:spPr>
          <a:xfrm>
            <a:off x="7928325" y="116318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6"/>
          <p:cNvGrpSpPr/>
          <p:nvPr/>
        </p:nvGrpSpPr>
        <p:grpSpPr>
          <a:xfrm>
            <a:off x="8265175" y="867175"/>
            <a:ext cx="568775" cy="716675"/>
            <a:chOff x="8265175" y="867175"/>
            <a:chExt cx="568775" cy="716675"/>
          </a:xfrm>
        </p:grpSpPr>
        <p:sp>
          <p:nvSpPr>
            <p:cNvPr id="951" name="Google Shape;951;p46"/>
            <p:cNvSpPr/>
            <p:nvPr/>
          </p:nvSpPr>
          <p:spPr>
            <a:xfrm>
              <a:off x="8294350" y="889125"/>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8265175" y="867175"/>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381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8294350" y="889125"/>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a:off x="8722150" y="1344450"/>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a:off x="8380100" y="1091125"/>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8559625" y="1037675"/>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8408675" y="1098575"/>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a:off x="8426075" y="1166125"/>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a:off x="8437800" y="1235350"/>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8447025" y="1307075"/>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46"/>
          <p:cNvSpPr/>
          <p:nvPr/>
        </p:nvSpPr>
        <p:spPr>
          <a:xfrm>
            <a:off x="8721589" y="1680839"/>
            <a:ext cx="201732" cy="25649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46"/>
          <p:cNvGrpSpPr/>
          <p:nvPr/>
        </p:nvGrpSpPr>
        <p:grpSpPr>
          <a:xfrm rot="-2700000" flipH="1">
            <a:off x="116214" y="4194689"/>
            <a:ext cx="581348" cy="578280"/>
            <a:chOff x="10440625" y="1291025"/>
            <a:chExt cx="630000" cy="626675"/>
          </a:xfrm>
        </p:grpSpPr>
        <p:sp>
          <p:nvSpPr>
            <p:cNvPr id="963" name="Google Shape;963;p46"/>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6"/>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6"/>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6"/>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6"/>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6"/>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6"/>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6"/>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a:extLst>
              <a:ext uri="{FF2B5EF4-FFF2-40B4-BE49-F238E27FC236}">
                <a16:creationId xmlns:a16="http://schemas.microsoft.com/office/drawing/2014/main" id="{759F60A1-1DA9-D3F3-2B19-502F9BD5614D}"/>
              </a:ext>
            </a:extLst>
          </p:cNvPr>
          <p:cNvGrpSpPr/>
          <p:nvPr/>
        </p:nvGrpSpPr>
        <p:grpSpPr>
          <a:xfrm>
            <a:off x="1603467" y="329625"/>
            <a:ext cx="5937065" cy="521131"/>
            <a:chOff x="4328566" y="978669"/>
            <a:chExt cx="5937065" cy="521131"/>
          </a:xfrm>
        </p:grpSpPr>
        <p:sp>
          <p:nvSpPr>
            <p:cNvPr id="25" name="Rectangle 1">
              <a:extLst>
                <a:ext uri="{FF2B5EF4-FFF2-40B4-BE49-F238E27FC236}">
                  <a16:creationId xmlns:a16="http://schemas.microsoft.com/office/drawing/2014/main" id="{28A062BD-7F2A-FECC-7C3A-E33312C32A42}"/>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6" name="Picture 25">
              <a:extLst>
                <a:ext uri="{FF2B5EF4-FFF2-40B4-BE49-F238E27FC236}">
                  <a16:creationId xmlns:a16="http://schemas.microsoft.com/office/drawing/2014/main" id="{13CCBCF5-C9B8-7074-E5AA-94E85EE01F57}"/>
                </a:ext>
              </a:extLst>
            </p:cNvPr>
            <p:cNvPicPr>
              <a:picLocks noChangeAspect="1"/>
            </p:cNvPicPr>
            <p:nvPr/>
          </p:nvPicPr>
          <p:blipFill>
            <a:blip r:embed="rId3"/>
            <a:stretch>
              <a:fillRect/>
            </a:stretch>
          </p:blipFill>
          <p:spPr>
            <a:xfrm>
              <a:off x="4328566" y="978669"/>
              <a:ext cx="951544" cy="512370"/>
            </a:xfrm>
            <a:prstGeom prst="rect">
              <a:avLst/>
            </a:prstGeom>
          </p:spPr>
        </p:pic>
      </p:grpSp>
      <p:sp>
        <p:nvSpPr>
          <p:cNvPr id="2" name="Rectangle 1">
            <a:extLst>
              <a:ext uri="{FF2B5EF4-FFF2-40B4-BE49-F238E27FC236}">
                <a16:creationId xmlns:a16="http://schemas.microsoft.com/office/drawing/2014/main" id="{4D1D13B1-EF4C-28E8-E5AD-724AD9F1BE5E}"/>
              </a:ext>
            </a:extLst>
          </p:cNvPr>
          <p:cNvSpPr/>
          <p:nvPr/>
        </p:nvSpPr>
        <p:spPr>
          <a:xfrm>
            <a:off x="390662" y="1098575"/>
            <a:ext cx="1394164"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HĐKP 2.</a:t>
            </a:r>
          </a:p>
        </p:txBody>
      </p:sp>
      <p:sp>
        <p:nvSpPr>
          <p:cNvPr id="3" name="Rectangle 2">
            <a:extLst>
              <a:ext uri="{FF2B5EF4-FFF2-40B4-BE49-F238E27FC236}">
                <a16:creationId xmlns:a16="http://schemas.microsoft.com/office/drawing/2014/main" id="{00A7C740-F95B-EF7E-9E2B-3BF40193B629}"/>
              </a:ext>
            </a:extLst>
          </p:cNvPr>
          <p:cNvSpPr/>
          <p:nvPr/>
        </p:nvSpPr>
        <p:spPr>
          <a:xfrm>
            <a:off x="509029" y="1506597"/>
            <a:ext cx="5452345" cy="2343655"/>
          </a:xfrm>
          <a:prstGeom prst="rect">
            <a:avLst/>
          </a:prstGeom>
        </p:spPr>
        <p:txBody>
          <a:bodyPr wrap="square">
            <a:spAutoFit/>
          </a:bodyPr>
          <a:lstStyle/>
          <a:p>
            <a:pPr marL="30480" marR="30480" algn="just">
              <a:lnSpc>
                <a:spcPct val="150000"/>
              </a:lnSpc>
              <a:buClrTx/>
              <a:defRPr/>
            </a:pPr>
            <a:r>
              <a:rPr lang="vi-VN" sz="2000" dirty="0">
                <a:latin typeface="+mn-lt"/>
              </a:rPr>
              <a:t>a) Trong không gian, cho điểm M ở ngoài đường thẳng d. Đặt (P) = </a:t>
            </a:r>
            <a:r>
              <a:rPr lang="vi-VN" sz="2000" dirty="0" err="1">
                <a:latin typeface="+mn-lt"/>
              </a:rPr>
              <a:t>mp</a:t>
            </a:r>
            <a:r>
              <a:rPr lang="vi-VN" sz="2000" dirty="0">
                <a:latin typeface="+mn-lt"/>
              </a:rPr>
              <a:t>(M, d). Trong (P), qua M vẽ đường thẳng d’ song </a:t>
            </a:r>
            <a:r>
              <a:rPr lang="vi-VN" sz="2000" dirty="0" err="1">
                <a:latin typeface="+mn-lt"/>
              </a:rPr>
              <a:t>song</a:t>
            </a:r>
            <a:r>
              <a:rPr lang="vi-VN" sz="2000" dirty="0">
                <a:latin typeface="+mn-lt"/>
              </a:rPr>
              <a:t> với d, đặt (Q) = </a:t>
            </a:r>
            <a:r>
              <a:rPr lang="vi-VN" sz="2000" dirty="0" err="1">
                <a:latin typeface="+mn-lt"/>
              </a:rPr>
              <a:t>mp</a:t>
            </a:r>
            <a:r>
              <a:rPr lang="vi-VN" sz="2000" dirty="0">
                <a:latin typeface="+mn-lt"/>
              </a:rPr>
              <a:t>(d, d’). Có thể khẳng định hai mặt </a:t>
            </a:r>
            <a:r>
              <a:rPr lang="vi-VN" sz="2000" dirty="0" err="1">
                <a:latin typeface="+mn-lt"/>
              </a:rPr>
              <a:t>phẳng</a:t>
            </a:r>
            <a:r>
              <a:rPr lang="vi-VN" sz="2000" dirty="0">
                <a:latin typeface="+mn-lt"/>
              </a:rPr>
              <a:t> (P) và (Q) trùng nhau không?</a:t>
            </a:r>
            <a:endParaRPr lang="en-US" sz="2000" kern="1200" dirty="0">
              <a:latin typeface="+mn-lt"/>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794A115C-DEF5-14B9-D61C-AE0BECF5C2C2}"/>
              </a:ext>
            </a:extLst>
          </p:cNvPr>
          <p:cNvPicPr>
            <a:picLocks noChangeAspect="1"/>
          </p:cNvPicPr>
          <p:nvPr/>
        </p:nvPicPr>
        <p:blipFill>
          <a:blip r:embed="rId4"/>
          <a:srcRect/>
          <a:stretch/>
        </p:blipFill>
        <p:spPr>
          <a:xfrm>
            <a:off x="6093749" y="2024159"/>
            <a:ext cx="2659936" cy="1387408"/>
          </a:xfrm>
          <a:prstGeom prst="rect">
            <a:avLst/>
          </a:prstGeom>
        </p:spPr>
      </p:pic>
      <p:grpSp>
        <p:nvGrpSpPr>
          <p:cNvPr id="9" name="Group 8">
            <a:extLst>
              <a:ext uri="{FF2B5EF4-FFF2-40B4-BE49-F238E27FC236}">
                <a16:creationId xmlns:a16="http://schemas.microsoft.com/office/drawing/2014/main" id="{D3E64BCC-E182-7732-4594-6469A3B68FC5}"/>
              </a:ext>
            </a:extLst>
          </p:cNvPr>
          <p:cNvGrpSpPr/>
          <p:nvPr/>
        </p:nvGrpSpPr>
        <p:grpSpPr>
          <a:xfrm>
            <a:off x="713669" y="3928659"/>
            <a:ext cx="1272350" cy="492489"/>
            <a:chOff x="8403158" y="4587774"/>
            <a:chExt cx="1263473" cy="823613"/>
          </a:xfrm>
        </p:grpSpPr>
        <p:pic>
          <p:nvPicPr>
            <p:cNvPr id="10" name="Picture 9">
              <a:extLst>
                <a:ext uri="{FF2B5EF4-FFF2-40B4-BE49-F238E27FC236}">
                  <a16:creationId xmlns:a16="http://schemas.microsoft.com/office/drawing/2014/main" id="{E8809D1F-A2AF-A22E-7596-FA3C34C22DFD}"/>
                </a:ext>
              </a:extLst>
            </p:cNvPr>
            <p:cNvPicPr>
              <a:picLocks noChangeAspect="1"/>
            </p:cNvPicPr>
            <p:nvPr/>
          </p:nvPicPr>
          <p:blipFill>
            <a:blip r:embed="rId5"/>
            <a:stretch>
              <a:fillRect/>
            </a:stretch>
          </p:blipFill>
          <p:spPr>
            <a:xfrm>
              <a:off x="8553553" y="4587774"/>
              <a:ext cx="962685" cy="823613"/>
            </a:xfrm>
            <a:prstGeom prst="rect">
              <a:avLst/>
            </a:prstGeom>
          </p:spPr>
        </p:pic>
        <p:sp>
          <p:nvSpPr>
            <p:cNvPr id="11" name="TextBox 10">
              <a:extLst>
                <a:ext uri="{FF2B5EF4-FFF2-40B4-BE49-F238E27FC236}">
                  <a16:creationId xmlns:a16="http://schemas.microsoft.com/office/drawing/2014/main" id="{32BCA260-2942-94E5-77F9-E47D21F0A9B8}"/>
                </a:ext>
              </a:extLst>
            </p:cNvPr>
            <p:cNvSpPr txBox="1"/>
            <p:nvPr/>
          </p:nvSpPr>
          <p:spPr>
            <a:xfrm>
              <a:off x="8403158" y="4605787"/>
              <a:ext cx="1263473" cy="4586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068924EB-DD1F-E907-6762-1F3DEFF84D9C}"/>
              </a:ext>
            </a:extLst>
          </p:cNvPr>
          <p:cNvSpPr txBox="1"/>
          <p:nvPr/>
        </p:nvSpPr>
        <p:spPr>
          <a:xfrm>
            <a:off x="2225628" y="4145485"/>
            <a:ext cx="5498274" cy="496996"/>
          </a:xfrm>
          <a:prstGeom prst="rect">
            <a:avLst/>
          </a:prstGeom>
          <a:noFill/>
        </p:spPr>
        <p:txBody>
          <a:bodyPr wrap="square">
            <a:spAutoFit/>
          </a:bodyPr>
          <a:lstStyle/>
          <a:p>
            <a:pPr>
              <a:lnSpc>
                <a:spcPct val="150000"/>
              </a:lnSpc>
              <a:spcBef>
                <a:spcPts val="100"/>
              </a:spcBef>
              <a:spcAft>
                <a:spcPts val="800"/>
              </a:spcAft>
            </a:pPr>
            <a:r>
              <a:rPr lang="vi-VN" sz="2000" kern="100" dirty="0">
                <a:effectLst/>
                <a:latin typeface="+mn-lt"/>
                <a:ea typeface="Calibri" panose="020F0502020204030204" pitchFamily="34" charset="0"/>
                <a:cs typeface="Times New Roman" panose="02020603050405020304" pitchFamily="18" charset="0"/>
              </a:rPr>
              <a:t>a) Hai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(P) và (Q) trùng nhau.</a:t>
            </a:r>
            <a:endParaRPr lang="en-US" sz="2000" kern="1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9129A66-F4CB-BB52-0616-1D8C5CB63A3D}"/>
              </a:ext>
            </a:extLst>
          </p:cNvPr>
          <p:cNvSpPr/>
          <p:nvPr/>
        </p:nvSpPr>
        <p:spPr>
          <a:xfrm>
            <a:off x="3035766" y="322623"/>
            <a:ext cx="3072467" cy="673829"/>
          </a:xfrm>
          <a:prstGeom prst="roundRect">
            <a:avLst>
              <a:gd name="adj" fmla="val 3301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500" b="1" dirty="0">
                <a:solidFill>
                  <a:schemeClr val="bg1"/>
                </a:solidFill>
                <a:latin typeface="Arial" panose="020B0604020202020204" pitchFamily="34" charset="0"/>
                <a:cs typeface="Arial" panose="020B0604020202020204" pitchFamily="34" charset="0"/>
              </a:rPr>
              <a:t>KHỞI ĐỘNG</a:t>
            </a:r>
          </a:p>
        </p:txBody>
      </p:sp>
      <p:pic>
        <p:nvPicPr>
          <p:cNvPr id="6" name="Picture 5">
            <a:extLst>
              <a:ext uri="{FF2B5EF4-FFF2-40B4-BE49-F238E27FC236}">
                <a16:creationId xmlns:a16="http://schemas.microsoft.com/office/drawing/2014/main" id="{B099B103-76EB-AA59-2D22-5D0E48779A21}"/>
              </a:ext>
            </a:extLst>
          </p:cNvPr>
          <p:cNvPicPr>
            <a:picLocks noChangeAspect="1"/>
          </p:cNvPicPr>
          <p:nvPr/>
        </p:nvPicPr>
        <p:blipFill>
          <a:blip r:embed="rId3"/>
          <a:stretch>
            <a:fillRect/>
          </a:stretch>
        </p:blipFill>
        <p:spPr>
          <a:xfrm>
            <a:off x="-438954" y="3523297"/>
            <a:ext cx="2880360" cy="1620203"/>
          </a:xfrm>
          <a:prstGeom prst="rect">
            <a:avLst/>
          </a:prstGeom>
        </p:spPr>
      </p:pic>
      <p:pic>
        <p:nvPicPr>
          <p:cNvPr id="2" name="Picture 1">
            <a:extLst>
              <a:ext uri="{FF2B5EF4-FFF2-40B4-BE49-F238E27FC236}">
                <a16:creationId xmlns:a16="http://schemas.microsoft.com/office/drawing/2014/main" id="{CA58056B-3931-A56F-8548-D3B870B47F2E}"/>
              </a:ext>
            </a:extLst>
          </p:cNvPr>
          <p:cNvPicPr>
            <a:picLocks noChangeAspect="1"/>
          </p:cNvPicPr>
          <p:nvPr/>
        </p:nvPicPr>
        <p:blipFill>
          <a:blip r:embed="rId4"/>
          <a:srcRect/>
          <a:stretch/>
        </p:blipFill>
        <p:spPr>
          <a:xfrm>
            <a:off x="3035766" y="2454170"/>
            <a:ext cx="3671147" cy="2462922"/>
          </a:xfrm>
          <a:prstGeom prst="rect">
            <a:avLst/>
          </a:prstGeom>
        </p:spPr>
      </p:pic>
      <p:sp>
        <p:nvSpPr>
          <p:cNvPr id="3" name="Rectangle 2">
            <a:extLst>
              <a:ext uri="{FF2B5EF4-FFF2-40B4-BE49-F238E27FC236}">
                <a16:creationId xmlns:a16="http://schemas.microsoft.com/office/drawing/2014/main" id="{E63306AE-EB26-1DCC-C696-060D5FBFDA6A}"/>
              </a:ext>
            </a:extLst>
          </p:cNvPr>
          <p:cNvSpPr/>
          <p:nvPr/>
        </p:nvSpPr>
        <p:spPr>
          <a:xfrm>
            <a:off x="426943" y="1408947"/>
            <a:ext cx="8290111" cy="1045223"/>
          </a:xfrm>
          <a:prstGeom prst="rect">
            <a:avLst/>
          </a:prstGeom>
        </p:spPr>
        <p:txBody>
          <a:bodyPr wrap="square">
            <a:spAutoFit/>
          </a:bodyPr>
          <a:lstStyle/>
          <a:p>
            <a:pPr algn="just">
              <a:lnSpc>
                <a:spcPct val="150000"/>
              </a:lnSpc>
              <a:spcBef>
                <a:spcPts val="100"/>
              </a:spcBef>
              <a:spcAft>
                <a:spcPts val="800"/>
              </a:spcAft>
            </a:pPr>
            <a:r>
              <a:rPr lang="vi-VN" sz="2200" kern="100" dirty="0">
                <a:latin typeface="+mn-lt"/>
                <a:ea typeface="Calibri" panose="020F0502020204030204" pitchFamily="34" charset="0"/>
                <a:cs typeface="Times New Roman" panose="02020603050405020304" pitchFamily="18" charset="0"/>
              </a:rPr>
              <a:t>Mô tả vị trí giữa các cặp đường thẳng a và b, b và c, c và d có trong hình bên dưới.</a:t>
            </a:r>
            <a:endParaRPr lang="en-US" sz="2200" kern="100" dirty="0">
              <a:latin typeface="+mn-lt"/>
              <a:ea typeface="Calibri" panose="020F0502020204030204" pitchFamily="34"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46"/>
          <p:cNvSpPr/>
          <p:nvPr/>
        </p:nvSpPr>
        <p:spPr>
          <a:xfrm rot="10800000" flipH="1">
            <a:off x="-1696547" y="3431681"/>
            <a:ext cx="2466621" cy="2864181"/>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6"/>
          <p:cNvSpPr/>
          <p:nvPr/>
        </p:nvSpPr>
        <p:spPr>
          <a:xfrm>
            <a:off x="411313" y="4466600"/>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6"/>
          <p:cNvSpPr/>
          <p:nvPr/>
        </p:nvSpPr>
        <p:spPr>
          <a:xfrm flipH="1">
            <a:off x="1784826" y="4785973"/>
            <a:ext cx="169626" cy="21569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6"/>
          <p:cNvSpPr/>
          <p:nvPr/>
        </p:nvSpPr>
        <p:spPr>
          <a:xfrm>
            <a:off x="335125" y="347621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6"/>
          <p:cNvSpPr/>
          <p:nvPr/>
        </p:nvSpPr>
        <p:spPr>
          <a:xfrm>
            <a:off x="7928325" y="116318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6"/>
          <p:cNvGrpSpPr/>
          <p:nvPr/>
        </p:nvGrpSpPr>
        <p:grpSpPr>
          <a:xfrm>
            <a:off x="8265175" y="867175"/>
            <a:ext cx="568775" cy="716675"/>
            <a:chOff x="8265175" y="867175"/>
            <a:chExt cx="568775" cy="716675"/>
          </a:xfrm>
        </p:grpSpPr>
        <p:sp>
          <p:nvSpPr>
            <p:cNvPr id="951" name="Google Shape;951;p46"/>
            <p:cNvSpPr/>
            <p:nvPr/>
          </p:nvSpPr>
          <p:spPr>
            <a:xfrm>
              <a:off x="8294350" y="889125"/>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8265175" y="867175"/>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381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8294350" y="889125"/>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a:off x="8722150" y="1344450"/>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a:off x="8380100" y="1091125"/>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8559625" y="1037675"/>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8408675" y="1098575"/>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a:off x="8426075" y="1166125"/>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a:off x="8437800" y="1235350"/>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8447025" y="1307075"/>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46"/>
          <p:cNvSpPr/>
          <p:nvPr/>
        </p:nvSpPr>
        <p:spPr>
          <a:xfrm>
            <a:off x="8721589" y="1680839"/>
            <a:ext cx="201732" cy="25649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46"/>
          <p:cNvGrpSpPr/>
          <p:nvPr/>
        </p:nvGrpSpPr>
        <p:grpSpPr>
          <a:xfrm rot="-2700000" flipH="1">
            <a:off x="116214" y="4194689"/>
            <a:ext cx="581348" cy="578280"/>
            <a:chOff x="10440625" y="1291025"/>
            <a:chExt cx="630000" cy="626675"/>
          </a:xfrm>
        </p:grpSpPr>
        <p:sp>
          <p:nvSpPr>
            <p:cNvPr id="963" name="Google Shape;963;p46"/>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6"/>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6"/>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6"/>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6"/>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6"/>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6"/>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6"/>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a:extLst>
              <a:ext uri="{FF2B5EF4-FFF2-40B4-BE49-F238E27FC236}">
                <a16:creationId xmlns:a16="http://schemas.microsoft.com/office/drawing/2014/main" id="{759F60A1-1DA9-D3F3-2B19-502F9BD5614D}"/>
              </a:ext>
            </a:extLst>
          </p:cNvPr>
          <p:cNvGrpSpPr/>
          <p:nvPr/>
        </p:nvGrpSpPr>
        <p:grpSpPr>
          <a:xfrm>
            <a:off x="1603467" y="329625"/>
            <a:ext cx="5937065" cy="521131"/>
            <a:chOff x="4328566" y="978669"/>
            <a:chExt cx="5937065" cy="521131"/>
          </a:xfrm>
        </p:grpSpPr>
        <p:sp>
          <p:nvSpPr>
            <p:cNvPr id="25" name="Rectangle 1">
              <a:extLst>
                <a:ext uri="{FF2B5EF4-FFF2-40B4-BE49-F238E27FC236}">
                  <a16:creationId xmlns:a16="http://schemas.microsoft.com/office/drawing/2014/main" id="{28A062BD-7F2A-FECC-7C3A-E33312C32A42}"/>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6" name="Picture 25">
              <a:extLst>
                <a:ext uri="{FF2B5EF4-FFF2-40B4-BE49-F238E27FC236}">
                  <a16:creationId xmlns:a16="http://schemas.microsoft.com/office/drawing/2014/main" id="{13CCBCF5-C9B8-7074-E5AA-94E85EE01F57}"/>
                </a:ext>
              </a:extLst>
            </p:cNvPr>
            <p:cNvPicPr>
              <a:picLocks noChangeAspect="1"/>
            </p:cNvPicPr>
            <p:nvPr/>
          </p:nvPicPr>
          <p:blipFill>
            <a:blip r:embed="rId3"/>
            <a:stretch>
              <a:fillRect/>
            </a:stretch>
          </p:blipFill>
          <p:spPr>
            <a:xfrm>
              <a:off x="4328566" y="978669"/>
              <a:ext cx="951544" cy="512370"/>
            </a:xfrm>
            <a:prstGeom prst="rect">
              <a:avLst/>
            </a:prstGeom>
          </p:spPr>
        </p:pic>
      </p:grpSp>
      <p:sp>
        <p:nvSpPr>
          <p:cNvPr id="2" name="Rectangle 1">
            <a:extLst>
              <a:ext uri="{FF2B5EF4-FFF2-40B4-BE49-F238E27FC236}">
                <a16:creationId xmlns:a16="http://schemas.microsoft.com/office/drawing/2014/main" id="{4D1D13B1-EF4C-28E8-E5AD-724AD9F1BE5E}"/>
              </a:ext>
            </a:extLst>
          </p:cNvPr>
          <p:cNvSpPr/>
          <p:nvPr/>
        </p:nvSpPr>
        <p:spPr>
          <a:xfrm>
            <a:off x="390662" y="1098575"/>
            <a:ext cx="1394164"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HĐKP 2.</a:t>
            </a:r>
          </a:p>
        </p:txBody>
      </p:sp>
      <p:sp>
        <p:nvSpPr>
          <p:cNvPr id="3" name="Rectangle 2">
            <a:extLst>
              <a:ext uri="{FF2B5EF4-FFF2-40B4-BE49-F238E27FC236}">
                <a16:creationId xmlns:a16="http://schemas.microsoft.com/office/drawing/2014/main" id="{00A7C740-F95B-EF7E-9E2B-3BF40193B629}"/>
              </a:ext>
            </a:extLst>
          </p:cNvPr>
          <p:cNvSpPr/>
          <p:nvPr/>
        </p:nvSpPr>
        <p:spPr>
          <a:xfrm>
            <a:off x="542241" y="1484152"/>
            <a:ext cx="7931373" cy="1420325"/>
          </a:xfrm>
          <a:prstGeom prst="rect">
            <a:avLst/>
          </a:prstGeom>
        </p:spPr>
        <p:txBody>
          <a:bodyPr wrap="square">
            <a:spAutoFit/>
          </a:bodyPr>
          <a:lstStyle/>
          <a:p>
            <a:pPr algn="just">
              <a:lnSpc>
                <a:spcPct val="150000"/>
              </a:lnSpc>
            </a:pPr>
            <a:r>
              <a:rPr lang="en-US" sz="2000" dirty="0">
                <a:latin typeface="+mj-lt"/>
              </a:rPr>
              <a:t>b) Cho </a:t>
            </a:r>
            <a:r>
              <a:rPr lang="en-US" sz="2000" dirty="0" err="1">
                <a:latin typeface="+mj-lt"/>
              </a:rPr>
              <a:t>ba</a:t>
            </a:r>
            <a:r>
              <a:rPr lang="en-US" sz="2000" dirty="0">
                <a:latin typeface="+mj-lt"/>
              </a:rPr>
              <a:t> </a:t>
            </a:r>
            <a:r>
              <a:rPr lang="en-US" sz="2000" dirty="0" err="1">
                <a:latin typeface="+mj-lt"/>
              </a:rPr>
              <a:t>mặt</a:t>
            </a:r>
            <a:r>
              <a:rPr lang="en-US" sz="2000" dirty="0">
                <a:latin typeface="+mj-lt"/>
              </a:rPr>
              <a:t> </a:t>
            </a:r>
            <a:r>
              <a:rPr lang="en-US" sz="2000" dirty="0" err="1">
                <a:latin typeface="+mj-lt"/>
              </a:rPr>
              <a:t>phẳng</a:t>
            </a:r>
            <a:r>
              <a:rPr lang="en-US" sz="2000" dirty="0">
                <a:latin typeface="+mj-lt"/>
              </a:rPr>
              <a:t> (P), (Q), (R) </a:t>
            </a:r>
            <a:r>
              <a:rPr lang="en-US" sz="2000" dirty="0" err="1">
                <a:latin typeface="+mj-lt"/>
              </a:rPr>
              <a:t>cắt</a:t>
            </a:r>
            <a:r>
              <a:rPr lang="en-US" sz="2000" dirty="0">
                <a:latin typeface="+mj-lt"/>
              </a:rPr>
              <a:t> </a:t>
            </a:r>
            <a:r>
              <a:rPr lang="en-US" sz="2000" dirty="0" err="1">
                <a:latin typeface="+mj-lt"/>
              </a:rPr>
              <a:t>nhau</a:t>
            </a:r>
            <a:r>
              <a:rPr lang="en-US" sz="2000" dirty="0">
                <a:latin typeface="+mj-lt"/>
              </a:rPr>
              <a:t> </a:t>
            </a:r>
            <a:r>
              <a:rPr lang="en-US" sz="2000" dirty="0" err="1">
                <a:latin typeface="+mj-lt"/>
              </a:rPr>
              <a:t>theo</a:t>
            </a:r>
            <a:r>
              <a:rPr lang="en-US" sz="2000" dirty="0">
                <a:latin typeface="+mj-lt"/>
              </a:rPr>
              <a:t> </a:t>
            </a:r>
            <a:r>
              <a:rPr lang="en-US" sz="2000" dirty="0" err="1">
                <a:latin typeface="+mj-lt"/>
              </a:rPr>
              <a:t>ba</a:t>
            </a:r>
            <a:r>
              <a:rPr lang="en-US" sz="2000" dirty="0">
                <a:latin typeface="+mj-lt"/>
              </a:rPr>
              <a:t> </a:t>
            </a:r>
            <a:r>
              <a:rPr lang="en-US" sz="2000" dirty="0" err="1">
                <a:latin typeface="+mj-lt"/>
              </a:rPr>
              <a:t>giao</a:t>
            </a:r>
            <a:r>
              <a:rPr lang="en-US" sz="2000" dirty="0">
                <a:latin typeface="+mj-lt"/>
              </a:rPr>
              <a:t> </a:t>
            </a:r>
            <a:r>
              <a:rPr lang="en-US" sz="2000" dirty="0" err="1">
                <a:latin typeface="+mj-lt"/>
              </a:rPr>
              <a:t>tuyến</a:t>
            </a:r>
            <a:r>
              <a:rPr lang="en-US" sz="2000" dirty="0">
                <a:latin typeface="+mj-lt"/>
              </a:rPr>
              <a:t> a, b, c </a:t>
            </a:r>
            <a:r>
              <a:rPr lang="en-US" sz="2000" dirty="0" err="1">
                <a:latin typeface="+mj-lt"/>
              </a:rPr>
              <a:t>phân</a:t>
            </a:r>
            <a:r>
              <a:rPr lang="en-US" sz="2000" dirty="0">
                <a:latin typeface="+mj-lt"/>
              </a:rPr>
              <a:t> </a:t>
            </a:r>
            <a:r>
              <a:rPr lang="en-US" sz="2000" dirty="0" err="1">
                <a:latin typeface="+mj-lt"/>
              </a:rPr>
              <a:t>biệt</a:t>
            </a:r>
            <a:r>
              <a:rPr lang="en-US" sz="2000" dirty="0">
                <a:latin typeface="+mj-lt"/>
              </a:rPr>
              <a:t> </a:t>
            </a:r>
            <a:r>
              <a:rPr lang="en-US" sz="2000" dirty="0" err="1">
                <a:latin typeface="+mj-lt"/>
              </a:rPr>
              <a:t>với</a:t>
            </a:r>
            <a:r>
              <a:rPr lang="en-US" sz="2000" dirty="0">
                <a:latin typeface="+mj-lt"/>
              </a:rPr>
              <a:t> a = (P) ∩ (R); b = (Q) ∩ (R); c = (P) ∩ (Q) (</a:t>
            </a:r>
            <a:r>
              <a:rPr lang="en-US" sz="2000" dirty="0" err="1">
                <a:latin typeface="+mj-lt"/>
              </a:rPr>
              <a:t>Hình</a:t>
            </a:r>
            <a:r>
              <a:rPr lang="en-US" sz="2000" dirty="0">
                <a:latin typeface="+mj-lt"/>
              </a:rPr>
              <a:t> 8).</a:t>
            </a:r>
          </a:p>
          <a:p>
            <a:pPr algn="just">
              <a:lnSpc>
                <a:spcPct val="150000"/>
              </a:lnSpc>
            </a:pPr>
            <a:r>
              <a:rPr lang="en-US" sz="2000" dirty="0" err="1">
                <a:latin typeface="+mj-lt"/>
              </a:rPr>
              <a:t>Nếu</a:t>
            </a:r>
            <a:r>
              <a:rPr lang="en-US" sz="2000" dirty="0">
                <a:latin typeface="+mj-lt"/>
              </a:rPr>
              <a:t> a </a:t>
            </a:r>
            <a:r>
              <a:rPr lang="en-US" sz="2000" dirty="0" err="1">
                <a:latin typeface="+mj-lt"/>
              </a:rPr>
              <a:t>và</a:t>
            </a:r>
            <a:r>
              <a:rPr lang="en-US" sz="2000" dirty="0">
                <a:latin typeface="+mj-lt"/>
              </a:rPr>
              <a:t> b </a:t>
            </a:r>
            <a:r>
              <a:rPr lang="en-US" sz="2000" dirty="0" err="1">
                <a:latin typeface="+mj-lt"/>
              </a:rPr>
              <a:t>có</a:t>
            </a:r>
            <a:r>
              <a:rPr lang="en-US" sz="2000" dirty="0">
                <a:latin typeface="+mj-lt"/>
              </a:rPr>
              <a:t> </a:t>
            </a:r>
            <a:r>
              <a:rPr lang="en-US" sz="2000" dirty="0" err="1">
                <a:latin typeface="+mj-lt"/>
              </a:rPr>
              <a:t>điểm</a:t>
            </a:r>
            <a:r>
              <a:rPr lang="en-US" sz="2000" dirty="0">
                <a:latin typeface="+mj-lt"/>
              </a:rPr>
              <a:t> </a:t>
            </a:r>
            <a:r>
              <a:rPr lang="en-US" sz="2000" dirty="0" err="1">
                <a:latin typeface="+mj-lt"/>
              </a:rPr>
              <a:t>chung</a:t>
            </a:r>
            <a:r>
              <a:rPr lang="en-US" sz="2000" dirty="0">
                <a:latin typeface="+mj-lt"/>
              </a:rPr>
              <a:t> M </a:t>
            </a:r>
            <a:r>
              <a:rPr lang="en-US" sz="2000" dirty="0" err="1">
                <a:latin typeface="+mj-lt"/>
              </a:rPr>
              <a:t>thì</a:t>
            </a:r>
            <a:r>
              <a:rPr lang="en-US" sz="2000" dirty="0">
                <a:latin typeface="+mj-lt"/>
              </a:rPr>
              <a:t> </a:t>
            </a:r>
            <a:r>
              <a:rPr lang="en-US" sz="2000" dirty="0" err="1">
                <a:latin typeface="+mj-lt"/>
              </a:rPr>
              <a:t>điểm</a:t>
            </a:r>
            <a:r>
              <a:rPr lang="en-US" sz="2000" dirty="0">
                <a:latin typeface="+mj-lt"/>
              </a:rPr>
              <a:t> M </a:t>
            </a:r>
            <a:r>
              <a:rPr lang="en-US" sz="2000" dirty="0" err="1">
                <a:latin typeface="+mj-lt"/>
              </a:rPr>
              <a:t>có</a:t>
            </a:r>
            <a:r>
              <a:rPr lang="en-US" sz="2000" dirty="0">
                <a:latin typeface="+mj-lt"/>
              </a:rPr>
              <a:t> </a:t>
            </a:r>
            <a:r>
              <a:rPr lang="en-US" sz="2000" dirty="0" err="1">
                <a:latin typeface="+mj-lt"/>
              </a:rPr>
              <a:t>thuộc</a:t>
            </a:r>
            <a:r>
              <a:rPr lang="en-US" sz="2000" dirty="0">
                <a:latin typeface="+mj-lt"/>
              </a:rPr>
              <a:t> c </a:t>
            </a:r>
            <a:r>
              <a:rPr lang="en-US" sz="2000" dirty="0" err="1">
                <a:latin typeface="+mj-lt"/>
              </a:rPr>
              <a:t>không</a:t>
            </a:r>
            <a:r>
              <a:rPr lang="en-US" sz="2000" dirty="0">
                <a:latin typeface="+mj-lt"/>
              </a:rPr>
              <a:t>?</a:t>
            </a:r>
          </a:p>
        </p:txBody>
      </p:sp>
      <p:pic>
        <p:nvPicPr>
          <p:cNvPr id="4" name="Picture 3">
            <a:extLst>
              <a:ext uri="{FF2B5EF4-FFF2-40B4-BE49-F238E27FC236}">
                <a16:creationId xmlns:a16="http://schemas.microsoft.com/office/drawing/2014/main" id="{794A115C-DEF5-14B9-D61C-AE0BECF5C2C2}"/>
              </a:ext>
            </a:extLst>
          </p:cNvPr>
          <p:cNvPicPr>
            <a:picLocks noChangeAspect="1"/>
          </p:cNvPicPr>
          <p:nvPr/>
        </p:nvPicPr>
        <p:blipFill>
          <a:blip r:embed="rId4"/>
          <a:srcRect/>
          <a:stretch/>
        </p:blipFill>
        <p:spPr>
          <a:xfrm>
            <a:off x="5308923" y="3117251"/>
            <a:ext cx="3571699" cy="1720247"/>
          </a:xfrm>
          <a:prstGeom prst="rect">
            <a:avLst/>
          </a:prstGeom>
        </p:spPr>
      </p:pic>
      <p:grpSp>
        <p:nvGrpSpPr>
          <p:cNvPr id="9" name="Group 8">
            <a:extLst>
              <a:ext uri="{FF2B5EF4-FFF2-40B4-BE49-F238E27FC236}">
                <a16:creationId xmlns:a16="http://schemas.microsoft.com/office/drawing/2014/main" id="{D3E64BCC-E182-7732-4594-6469A3B68FC5}"/>
              </a:ext>
            </a:extLst>
          </p:cNvPr>
          <p:cNvGrpSpPr/>
          <p:nvPr/>
        </p:nvGrpSpPr>
        <p:grpSpPr>
          <a:xfrm>
            <a:off x="52967" y="3132199"/>
            <a:ext cx="1272350" cy="492489"/>
            <a:chOff x="8403158" y="4587774"/>
            <a:chExt cx="1263473" cy="823613"/>
          </a:xfrm>
        </p:grpSpPr>
        <p:pic>
          <p:nvPicPr>
            <p:cNvPr id="10" name="Picture 9">
              <a:extLst>
                <a:ext uri="{FF2B5EF4-FFF2-40B4-BE49-F238E27FC236}">
                  <a16:creationId xmlns:a16="http://schemas.microsoft.com/office/drawing/2014/main" id="{E8809D1F-A2AF-A22E-7596-FA3C34C22DFD}"/>
                </a:ext>
              </a:extLst>
            </p:cNvPr>
            <p:cNvPicPr>
              <a:picLocks noChangeAspect="1"/>
            </p:cNvPicPr>
            <p:nvPr/>
          </p:nvPicPr>
          <p:blipFill>
            <a:blip r:embed="rId5"/>
            <a:stretch>
              <a:fillRect/>
            </a:stretch>
          </p:blipFill>
          <p:spPr>
            <a:xfrm>
              <a:off x="8553553" y="4587774"/>
              <a:ext cx="962685" cy="823613"/>
            </a:xfrm>
            <a:prstGeom prst="rect">
              <a:avLst/>
            </a:prstGeom>
          </p:spPr>
        </p:pic>
        <p:sp>
          <p:nvSpPr>
            <p:cNvPr id="11" name="TextBox 10">
              <a:extLst>
                <a:ext uri="{FF2B5EF4-FFF2-40B4-BE49-F238E27FC236}">
                  <a16:creationId xmlns:a16="http://schemas.microsoft.com/office/drawing/2014/main" id="{32BCA260-2942-94E5-77F9-E47D21F0A9B8}"/>
                </a:ext>
              </a:extLst>
            </p:cNvPr>
            <p:cNvSpPr txBox="1"/>
            <p:nvPr/>
          </p:nvSpPr>
          <p:spPr>
            <a:xfrm>
              <a:off x="8403158" y="4605787"/>
              <a:ext cx="1263473" cy="4586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068924EB-DD1F-E907-6762-1F3DEFF84D9C}"/>
              </a:ext>
            </a:extLst>
          </p:cNvPr>
          <p:cNvSpPr txBox="1"/>
          <p:nvPr/>
        </p:nvSpPr>
        <p:spPr>
          <a:xfrm>
            <a:off x="1054568" y="3592204"/>
            <a:ext cx="4093643" cy="966290"/>
          </a:xfrm>
          <a:prstGeom prst="rect">
            <a:avLst/>
          </a:prstGeom>
          <a:noFill/>
        </p:spPr>
        <p:txBody>
          <a:bodyPr wrap="square">
            <a:spAutoFit/>
          </a:bodyPr>
          <a:lstStyle/>
          <a:p>
            <a:pPr algn="just">
              <a:lnSpc>
                <a:spcPct val="150000"/>
              </a:lnSpc>
              <a:spcBef>
                <a:spcPts val="100"/>
              </a:spcBef>
              <a:spcAft>
                <a:spcPts val="800"/>
              </a:spcAft>
            </a:pPr>
            <a:r>
              <a:rPr lang="vi-VN" sz="2000" kern="100" dirty="0">
                <a:effectLst/>
                <a:latin typeface="+mn-lt"/>
                <a:ea typeface="Calibri" panose="020F0502020204030204" pitchFamily="34" charset="0"/>
                <a:cs typeface="Times New Roman" panose="02020603050405020304" pitchFamily="18" charset="0"/>
              </a:rPr>
              <a:t>b) Nếu a và b có điểm chung M thì điểm M có thuộc c.</a:t>
            </a:r>
            <a:endParaRPr lang="en-US" sz="16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012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p43"/>
          <p:cNvSpPr/>
          <p:nvPr/>
        </p:nvSpPr>
        <p:spPr>
          <a:xfrm flipH="1">
            <a:off x="8302641" y="-2862344"/>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6672563" y="43345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468538" y="47706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entagon 6">
            <a:extLst>
              <a:ext uri="{FF2B5EF4-FFF2-40B4-BE49-F238E27FC236}">
                <a16:creationId xmlns:a16="http://schemas.microsoft.com/office/drawing/2014/main" id="{F7FDEA37-5B7B-3DB7-7843-39C6974E08CB}"/>
              </a:ext>
            </a:extLst>
          </p:cNvPr>
          <p:cNvSpPr/>
          <p:nvPr/>
        </p:nvSpPr>
        <p:spPr>
          <a:xfrm>
            <a:off x="0" y="1001227"/>
            <a:ext cx="1703070" cy="406603"/>
          </a:xfrm>
          <a:prstGeom prst="homePlate">
            <a:avLst/>
          </a:prstGeom>
          <a:solidFill>
            <a:srgbClr val="DDF6FF"/>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mj-lt"/>
                <a:ea typeface="+mn-ea"/>
                <a:cs typeface="Arial" panose="020B0604020202020204" pitchFamily="34" charset="0"/>
              </a:rPr>
              <a:t>ĐỊNH LÍ 1</a:t>
            </a:r>
            <a:endParaRPr kumimoji="0" lang="en-US" sz="2000" b="1"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endParaRPr>
          </a:p>
        </p:txBody>
      </p:sp>
      <p:sp>
        <p:nvSpPr>
          <p:cNvPr id="12" name="Rectangle: Rounded Corners 11">
            <a:extLst>
              <a:ext uri="{FF2B5EF4-FFF2-40B4-BE49-F238E27FC236}">
                <a16:creationId xmlns:a16="http://schemas.microsoft.com/office/drawing/2014/main" id="{99309627-4122-B7DE-3156-DC2ADA94B978}"/>
              </a:ext>
            </a:extLst>
          </p:cNvPr>
          <p:cNvSpPr/>
          <p:nvPr/>
        </p:nvSpPr>
        <p:spPr>
          <a:xfrm>
            <a:off x="754098" y="1822256"/>
            <a:ext cx="7635803" cy="1850787"/>
          </a:xfrm>
          <a:prstGeom prst="roundRect">
            <a:avLst>
              <a:gd name="adj" fmla="val 15617"/>
            </a:avLst>
          </a:prstGeom>
          <a:solidFill>
            <a:schemeClr val="tx2"/>
          </a:solid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Bef>
                <a:spcPts val="100"/>
              </a:spcBef>
              <a:spcAft>
                <a:spcPts val="800"/>
              </a:spcAft>
            </a:pPr>
            <a:r>
              <a:rPr lang="vi-VN" sz="2400" dirty="0">
                <a:solidFill>
                  <a:srgbClr val="000000"/>
                </a:solidFill>
                <a:ea typeface="Calibri" panose="020F0502020204030204" pitchFamily="34" charset="0"/>
              </a:rPr>
              <a:t>Trong không gian, qua một điểm nằm ngoài một đường thẳng, có một và chỉ một đường thẳng song </a:t>
            </a:r>
            <a:r>
              <a:rPr lang="vi-VN" sz="2400" dirty="0" err="1">
                <a:solidFill>
                  <a:srgbClr val="000000"/>
                </a:solidFill>
                <a:ea typeface="Calibri" panose="020F0502020204030204" pitchFamily="34" charset="0"/>
              </a:rPr>
              <a:t>song</a:t>
            </a:r>
            <a:r>
              <a:rPr lang="vi-VN" sz="2400" dirty="0">
                <a:solidFill>
                  <a:srgbClr val="000000"/>
                </a:solidFill>
                <a:ea typeface="Calibri" panose="020F0502020204030204" pitchFamily="34" charset="0"/>
              </a:rPr>
              <a:t> với đường thẳng đó.</a:t>
            </a:r>
            <a:endParaRPr lang="en-US" sz="2200" kern="100" dirty="0">
              <a:solidFill>
                <a:srgbClr val="000000"/>
              </a:solidFill>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EAD61EB-9220-1439-DAED-5A6382755053}"/>
              </a:ext>
            </a:extLst>
          </p:cNvPr>
          <p:cNvPicPr>
            <a:picLocks noChangeAspect="1"/>
          </p:cNvPicPr>
          <p:nvPr/>
        </p:nvPicPr>
        <p:blipFill>
          <a:blip r:embed="rId3"/>
          <a:stretch>
            <a:fillRect/>
          </a:stretch>
        </p:blipFill>
        <p:spPr>
          <a:xfrm flipH="1">
            <a:off x="7466632" y="3673043"/>
            <a:ext cx="2280383" cy="1282716"/>
          </a:xfrm>
          <a:prstGeom prst="rect">
            <a:avLst/>
          </a:prstGeom>
        </p:spPr>
      </p:pic>
    </p:spTree>
    <p:extLst>
      <p:ext uri="{BB962C8B-B14F-4D97-AF65-F5344CB8AC3E}">
        <p14:creationId xmlns:p14="http://schemas.microsoft.com/office/powerpoint/2010/main" val="12844368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51"/>
          <p:cNvSpPr/>
          <p:nvPr/>
        </p:nvSpPr>
        <p:spPr>
          <a:xfrm rot="10800000" flipH="1">
            <a:off x="0" y="2922874"/>
            <a:ext cx="1912394" cy="2220626"/>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1"/>
          <p:cNvSpPr/>
          <p:nvPr/>
        </p:nvSpPr>
        <p:spPr>
          <a:xfrm rot="10800000">
            <a:off x="5646338" y="-1479100"/>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a:off x="640038" y="47048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a:off x="7099650" y="3787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a:off x="8621250" y="12918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51"/>
          <p:cNvGrpSpPr/>
          <p:nvPr/>
        </p:nvGrpSpPr>
        <p:grpSpPr>
          <a:xfrm rot="3288713">
            <a:off x="7935594" y="62930"/>
            <a:ext cx="876758" cy="1104743"/>
            <a:chOff x="11435300" y="1056650"/>
            <a:chExt cx="568775" cy="716675"/>
          </a:xfrm>
        </p:grpSpPr>
        <p:sp>
          <p:nvSpPr>
            <p:cNvPr id="1294" name="Google Shape;1294;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1"/>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1"/>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1"/>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1"/>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1"/>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1"/>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51"/>
          <p:cNvSpPr/>
          <p:nvPr/>
        </p:nvSpPr>
        <p:spPr>
          <a:xfrm>
            <a:off x="168237" y="3802443"/>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flipH="1">
            <a:off x="6401687" y="0"/>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ounded Rectangle 1">
            <a:extLst>
              <a:ext uri="{FF2B5EF4-FFF2-40B4-BE49-F238E27FC236}">
                <a16:creationId xmlns:a16="http://schemas.microsoft.com/office/drawing/2014/main" id="{E3877D3F-5AF2-65B5-9C6B-590ECD70B845}"/>
              </a:ext>
            </a:extLst>
          </p:cNvPr>
          <p:cNvSpPr/>
          <p:nvPr/>
        </p:nvSpPr>
        <p:spPr>
          <a:xfrm>
            <a:off x="321685" y="321900"/>
            <a:ext cx="1327302" cy="5667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2</a:t>
            </a:r>
          </a:p>
        </p:txBody>
      </p:sp>
      <p:sp>
        <p:nvSpPr>
          <p:cNvPr id="11" name="Rectangle 10">
            <a:extLst>
              <a:ext uri="{FF2B5EF4-FFF2-40B4-BE49-F238E27FC236}">
                <a16:creationId xmlns:a16="http://schemas.microsoft.com/office/drawing/2014/main" id="{9831123C-DDE2-20A3-A9D9-A906E0008A4A}"/>
              </a:ext>
            </a:extLst>
          </p:cNvPr>
          <p:cNvSpPr/>
          <p:nvPr/>
        </p:nvSpPr>
        <p:spPr>
          <a:xfrm>
            <a:off x="324725" y="303935"/>
            <a:ext cx="7274904" cy="1881990"/>
          </a:xfrm>
          <a:prstGeom prst="rect">
            <a:avLst/>
          </a:prstGeom>
        </p:spPr>
        <p:txBody>
          <a:bodyPr wrap="square">
            <a:spAutoFit/>
          </a:bodyPr>
          <a:lstStyle/>
          <a:p>
            <a:pPr>
              <a:lnSpc>
                <a:spcPct val="150000"/>
              </a:lnSpc>
              <a:buClrTx/>
              <a:buFontTx/>
              <a:buNone/>
            </a:pPr>
            <a:r>
              <a:rPr lang="en-US" sz="2000" dirty="0">
                <a:latin typeface="+mn-lt"/>
                <a:ea typeface="Calibri" panose="020F0502020204030204" pitchFamily="34" charset="0"/>
              </a:rPr>
              <a:t>	      </a:t>
            </a:r>
            <a:r>
              <a:rPr lang="vi-VN" sz="2000" dirty="0">
                <a:latin typeface="+mn-lt"/>
                <a:ea typeface="Calibri" panose="020F0502020204030204" pitchFamily="34" charset="0"/>
              </a:rPr>
              <a:t>Cho tứ diện ABCD. Trong mặt </a:t>
            </a:r>
            <a:r>
              <a:rPr lang="vi-VN" sz="2000" dirty="0" err="1">
                <a:latin typeface="+mn-lt"/>
                <a:ea typeface="Calibri" panose="020F0502020204030204" pitchFamily="34" charset="0"/>
              </a:rPr>
              <a:t>phẳng</a:t>
            </a:r>
            <a:r>
              <a:rPr lang="vi-VN" sz="2000" dirty="0">
                <a:latin typeface="+mn-lt"/>
                <a:ea typeface="Calibri" panose="020F0502020204030204" pitchFamily="34" charset="0"/>
              </a:rPr>
              <a:t> (ABC) vẽ hình bình hành ACBE. Gọi d là đường thẳng trong không gian đi qua A và song </a:t>
            </a:r>
            <a:r>
              <a:rPr lang="vi-VN" sz="2000" dirty="0" err="1">
                <a:latin typeface="+mn-lt"/>
                <a:ea typeface="Calibri" panose="020F0502020204030204" pitchFamily="34" charset="0"/>
              </a:rPr>
              <a:t>song</a:t>
            </a:r>
            <a:r>
              <a:rPr lang="vi-VN" sz="2000" dirty="0">
                <a:latin typeface="+mn-lt"/>
                <a:ea typeface="Calibri" panose="020F0502020204030204" pitchFamily="34" charset="0"/>
              </a:rPr>
              <a:t> với BC. </a:t>
            </a:r>
            <a:r>
              <a:rPr lang="pt-BR" sz="2000" dirty="0">
                <a:latin typeface="+mn-lt"/>
                <a:ea typeface="Calibri" panose="020F0502020204030204" pitchFamily="34" charset="0"/>
              </a:rPr>
              <a:t>Chứng minh điểm E thuộc đường thẳng d.</a:t>
            </a:r>
            <a:endParaRPr lang="en-US" sz="2000" kern="1200" dirty="0">
              <a:solidFill>
                <a:prstClr val="black"/>
              </a:solidFill>
              <a:latin typeface="+mn-lt"/>
              <a:ea typeface="+mn-ea"/>
              <a:cs typeface="+mn-cs"/>
            </a:endParaRPr>
          </a:p>
        </p:txBody>
      </p:sp>
      <p:sp>
        <p:nvSpPr>
          <p:cNvPr id="13" name="Rectangle 12">
            <a:extLst>
              <a:ext uri="{FF2B5EF4-FFF2-40B4-BE49-F238E27FC236}">
                <a16:creationId xmlns:a16="http://schemas.microsoft.com/office/drawing/2014/main" id="{0F9D68B9-E725-9B9B-76A3-788C5BBC0808}"/>
              </a:ext>
            </a:extLst>
          </p:cNvPr>
          <p:cNvSpPr/>
          <p:nvPr/>
        </p:nvSpPr>
        <p:spPr>
          <a:xfrm>
            <a:off x="226907" y="226764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D333707-C1F9-43B5-9110-A414D0479348}"/>
              </a:ext>
            </a:extLst>
          </p:cNvPr>
          <p:cNvSpPr/>
          <p:nvPr/>
        </p:nvSpPr>
        <p:spPr>
          <a:xfrm>
            <a:off x="1610432" y="2530310"/>
            <a:ext cx="4372720" cy="2343655"/>
          </a:xfrm>
          <a:prstGeom prst="rect">
            <a:avLst/>
          </a:prstGeom>
        </p:spPr>
        <p:txBody>
          <a:bodyPr wrap="square">
            <a:spAutoFit/>
          </a:bodyPr>
          <a:lstStyle/>
          <a:p>
            <a:pPr algn="just">
              <a:lnSpc>
                <a:spcPct val="150000"/>
              </a:lnSpc>
              <a:spcBef>
                <a:spcPts val="100"/>
              </a:spcBef>
              <a:spcAft>
                <a:spcPts val="800"/>
              </a:spcAft>
            </a:pPr>
            <a:r>
              <a:rPr lang="pt-BR" sz="2000" kern="100" dirty="0">
                <a:latin typeface="+mj-lt"/>
                <a:ea typeface="Calibri" panose="020F0502020204030204" pitchFamily="34" charset="0"/>
                <a:cs typeface="Times New Roman" panose="02020603050405020304" pitchFamily="18" charset="0"/>
              </a:rPr>
              <a:t>Ta có ACBE là hình bình hành, suy ra AE // BC. Do trong không gian chỉ có duy nhất một đường thẳng đi qua A và song song với BC, suy ra AE phải trùng d, vậ điểm E phải thuộc d.</a:t>
            </a:r>
            <a:endParaRPr lang="en-US" sz="2000" kern="100"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A53A3B0-D154-36C1-7722-D290069902CC}"/>
              </a:ext>
            </a:extLst>
          </p:cNvPr>
          <p:cNvPicPr>
            <a:picLocks noChangeAspect="1"/>
          </p:cNvPicPr>
          <p:nvPr/>
        </p:nvPicPr>
        <p:blipFill>
          <a:blip r:embed="rId3"/>
          <a:stretch>
            <a:fillRect/>
          </a:stretch>
        </p:blipFill>
        <p:spPr>
          <a:xfrm>
            <a:off x="6238263" y="2036821"/>
            <a:ext cx="2216264" cy="238772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8" name="Google Shape;1438;p53"/>
          <p:cNvSpPr/>
          <p:nvPr/>
        </p:nvSpPr>
        <p:spPr>
          <a:xfrm>
            <a:off x="482950" y="264768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3"/>
          <p:cNvSpPr/>
          <p:nvPr/>
        </p:nvSpPr>
        <p:spPr>
          <a:xfrm>
            <a:off x="7165450" y="-830087"/>
            <a:ext cx="3433829" cy="2129557"/>
          </a:xfrm>
          <a:custGeom>
            <a:avLst/>
            <a:gdLst/>
            <a:ahLst/>
            <a:cxnLst/>
            <a:rect l="l" t="t" r="r" b="b"/>
            <a:pathLst>
              <a:path w="106179" h="65849" extrusionOk="0">
                <a:moveTo>
                  <a:pt x="46680" y="1"/>
                </a:moveTo>
                <a:cubicBezTo>
                  <a:pt x="44271" y="1"/>
                  <a:pt x="41889" y="638"/>
                  <a:pt x="39780" y="1855"/>
                </a:cubicBezTo>
                <a:cubicBezTo>
                  <a:pt x="36450" y="3766"/>
                  <a:pt x="35091" y="6564"/>
                  <a:pt x="33790" y="10052"/>
                </a:cubicBezTo>
                <a:cubicBezTo>
                  <a:pt x="31998" y="8232"/>
                  <a:pt x="29497" y="7370"/>
                  <a:pt x="26953" y="7370"/>
                </a:cubicBezTo>
                <a:cubicBezTo>
                  <a:pt x="24099" y="7370"/>
                  <a:pt x="21192" y="8454"/>
                  <a:pt x="19171" y="10485"/>
                </a:cubicBezTo>
                <a:cubicBezTo>
                  <a:pt x="15368" y="14327"/>
                  <a:pt x="14738" y="20671"/>
                  <a:pt x="17004" y="25597"/>
                </a:cubicBezTo>
                <a:cubicBezTo>
                  <a:pt x="8374" y="26641"/>
                  <a:pt x="0" y="33754"/>
                  <a:pt x="2128" y="43192"/>
                </a:cubicBezTo>
                <a:cubicBezTo>
                  <a:pt x="2995" y="47034"/>
                  <a:pt x="6167" y="49950"/>
                  <a:pt x="9576" y="51920"/>
                </a:cubicBezTo>
                <a:cubicBezTo>
                  <a:pt x="13086" y="53959"/>
                  <a:pt x="17103" y="55238"/>
                  <a:pt x="21142" y="55238"/>
                </a:cubicBezTo>
                <a:cubicBezTo>
                  <a:pt x="21319" y="55238"/>
                  <a:pt x="21496" y="55235"/>
                  <a:pt x="21673" y="55230"/>
                </a:cubicBezTo>
                <a:cubicBezTo>
                  <a:pt x="25909" y="55132"/>
                  <a:pt x="30185" y="53516"/>
                  <a:pt x="33140" y="50482"/>
                </a:cubicBezTo>
                <a:cubicBezTo>
                  <a:pt x="34145" y="54422"/>
                  <a:pt x="37692" y="58599"/>
                  <a:pt x="40923" y="61023"/>
                </a:cubicBezTo>
                <a:cubicBezTo>
                  <a:pt x="44410" y="63604"/>
                  <a:pt x="48528" y="65219"/>
                  <a:pt x="52843" y="65712"/>
                </a:cubicBezTo>
                <a:cubicBezTo>
                  <a:pt x="53446" y="65803"/>
                  <a:pt x="54052" y="65848"/>
                  <a:pt x="54657" y="65848"/>
                </a:cubicBezTo>
                <a:cubicBezTo>
                  <a:pt x="56149" y="65848"/>
                  <a:pt x="57634" y="65575"/>
                  <a:pt x="59049" y="65042"/>
                </a:cubicBezTo>
                <a:cubicBezTo>
                  <a:pt x="66064" y="62638"/>
                  <a:pt x="71541" y="57260"/>
                  <a:pt x="72507" y="49694"/>
                </a:cubicBezTo>
                <a:cubicBezTo>
                  <a:pt x="75541" y="53401"/>
                  <a:pt x="80417" y="54654"/>
                  <a:pt x="85358" y="54654"/>
                </a:cubicBezTo>
                <a:cubicBezTo>
                  <a:pt x="87217" y="54654"/>
                  <a:pt x="89086" y="54477"/>
                  <a:pt x="90870" y="54186"/>
                </a:cubicBezTo>
                <a:cubicBezTo>
                  <a:pt x="95066" y="53516"/>
                  <a:pt x="99421" y="52216"/>
                  <a:pt x="102238" y="49083"/>
                </a:cubicBezTo>
                <a:cubicBezTo>
                  <a:pt x="104701" y="46324"/>
                  <a:pt x="105647" y="42522"/>
                  <a:pt x="105942" y="38857"/>
                </a:cubicBezTo>
                <a:cubicBezTo>
                  <a:pt x="106179" y="36197"/>
                  <a:pt x="106100" y="33459"/>
                  <a:pt x="105075" y="30996"/>
                </a:cubicBezTo>
                <a:cubicBezTo>
                  <a:pt x="104189" y="28848"/>
                  <a:pt x="102750" y="27745"/>
                  <a:pt x="100898" y="26503"/>
                </a:cubicBezTo>
                <a:cubicBezTo>
                  <a:pt x="99578" y="25617"/>
                  <a:pt x="99834" y="26405"/>
                  <a:pt x="99421" y="24908"/>
                </a:cubicBezTo>
                <a:cubicBezTo>
                  <a:pt x="99145" y="23982"/>
                  <a:pt x="99401" y="22622"/>
                  <a:pt x="99283" y="21637"/>
                </a:cubicBezTo>
                <a:cubicBezTo>
                  <a:pt x="98711" y="17283"/>
                  <a:pt x="96839" y="13184"/>
                  <a:pt x="93923" y="9894"/>
                </a:cubicBezTo>
                <a:cubicBezTo>
                  <a:pt x="90062" y="5540"/>
                  <a:pt x="84565" y="2762"/>
                  <a:pt x="78792" y="1914"/>
                </a:cubicBezTo>
                <a:cubicBezTo>
                  <a:pt x="77932" y="1796"/>
                  <a:pt x="77061" y="1713"/>
                  <a:pt x="76195" y="1713"/>
                </a:cubicBezTo>
                <a:cubicBezTo>
                  <a:pt x="75471" y="1713"/>
                  <a:pt x="74751" y="1771"/>
                  <a:pt x="74043" y="1914"/>
                </a:cubicBezTo>
                <a:cubicBezTo>
                  <a:pt x="72487" y="2230"/>
                  <a:pt x="70970" y="2998"/>
                  <a:pt x="69590" y="3845"/>
                </a:cubicBezTo>
                <a:cubicBezTo>
                  <a:pt x="66064" y="6013"/>
                  <a:pt x="63029" y="8909"/>
                  <a:pt x="60724" y="12337"/>
                </a:cubicBezTo>
                <a:cubicBezTo>
                  <a:pt x="58872" y="6781"/>
                  <a:pt x="55641" y="1639"/>
                  <a:pt x="49513" y="299"/>
                </a:cubicBezTo>
                <a:cubicBezTo>
                  <a:pt x="48575" y="99"/>
                  <a:pt x="47626" y="1"/>
                  <a:pt x="46680" y="1"/>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3"/>
          <p:cNvSpPr/>
          <p:nvPr/>
        </p:nvSpPr>
        <p:spPr>
          <a:xfrm flipH="1">
            <a:off x="7146445" y="37797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3"/>
          <p:cNvSpPr/>
          <p:nvPr/>
        </p:nvSpPr>
        <p:spPr>
          <a:xfrm flipH="1">
            <a:off x="7695869" y="4415017"/>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53"/>
          <p:cNvGrpSpPr/>
          <p:nvPr/>
        </p:nvGrpSpPr>
        <p:grpSpPr>
          <a:xfrm flipH="1">
            <a:off x="8156120" y="72215"/>
            <a:ext cx="782123" cy="985500"/>
            <a:chOff x="11435300" y="1056650"/>
            <a:chExt cx="568775" cy="716675"/>
          </a:xfrm>
        </p:grpSpPr>
        <p:sp>
          <p:nvSpPr>
            <p:cNvPr id="1443" name="Google Shape;1443;p53"/>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3"/>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3"/>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3"/>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3"/>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3"/>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3"/>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3"/>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3"/>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3"/>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0" name="Google Shape;1470;p53"/>
          <p:cNvSpPr/>
          <p:nvPr/>
        </p:nvSpPr>
        <p:spPr>
          <a:xfrm rot="3313477" flipH="1">
            <a:off x="-1054508" y="4068791"/>
            <a:ext cx="2312077" cy="192095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roup 20">
            <a:extLst>
              <a:ext uri="{FF2B5EF4-FFF2-40B4-BE49-F238E27FC236}">
                <a16:creationId xmlns:a16="http://schemas.microsoft.com/office/drawing/2014/main" id="{D3782849-0B14-AE7A-E928-375701ACFDFE}"/>
              </a:ext>
            </a:extLst>
          </p:cNvPr>
          <p:cNvGrpSpPr/>
          <p:nvPr/>
        </p:nvGrpSpPr>
        <p:grpSpPr>
          <a:xfrm>
            <a:off x="469280" y="220327"/>
            <a:ext cx="2114343" cy="739140"/>
            <a:chOff x="1624734" y="1360680"/>
            <a:chExt cx="5309466" cy="1569778"/>
          </a:xfrm>
        </p:grpSpPr>
        <p:sp>
          <p:nvSpPr>
            <p:cNvPr id="22" name="Rectangle 21">
              <a:extLst>
                <a:ext uri="{FF2B5EF4-FFF2-40B4-BE49-F238E27FC236}">
                  <a16:creationId xmlns:a16="http://schemas.microsoft.com/office/drawing/2014/main" id="{8B225F67-6B35-E89D-37B3-56A31322A760}"/>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23" name="Rectangle 22">
              <a:extLst>
                <a:ext uri="{FF2B5EF4-FFF2-40B4-BE49-F238E27FC236}">
                  <a16:creationId xmlns:a16="http://schemas.microsoft.com/office/drawing/2014/main" id="{9A3DAB7C-38C3-39AD-DF37-80DB6120A6C4}"/>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lang="en-US" sz="2200" b="1" kern="1200" dirty="0">
                  <a:solidFill>
                    <a:prstClr val="black"/>
                  </a:solidFill>
                  <a:latin typeface="+mj-lt"/>
                  <a:ea typeface="+mn-ea"/>
                  <a:cs typeface="Arial" panose="020B0604020202020204" pitchFamily="34" charset="0"/>
                </a:rPr>
                <a:t>2</a:t>
              </a:r>
              <a:endPar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grpSp>
      <p:sp>
        <p:nvSpPr>
          <p:cNvPr id="15" name="Rectangle 14">
            <a:extLst>
              <a:ext uri="{FF2B5EF4-FFF2-40B4-BE49-F238E27FC236}">
                <a16:creationId xmlns:a16="http://schemas.microsoft.com/office/drawing/2014/main" id="{CC12FC84-E887-38AC-E05D-B0B4CB9A9C7F}"/>
              </a:ext>
            </a:extLst>
          </p:cNvPr>
          <p:cNvSpPr/>
          <p:nvPr/>
        </p:nvSpPr>
        <p:spPr>
          <a:xfrm>
            <a:off x="488838" y="390413"/>
            <a:ext cx="7510073" cy="1881990"/>
          </a:xfrm>
          <a:prstGeom prst="rect">
            <a:avLst/>
          </a:prstGeom>
        </p:spPr>
        <p:txBody>
          <a:bodyPr wrap="square">
            <a:spAutoFit/>
          </a:bodyPr>
          <a:lstStyle/>
          <a:p>
            <a:pPr>
              <a:lnSpc>
                <a:spcPct val="150000"/>
              </a:lnSpc>
              <a:spcBef>
                <a:spcPts val="100"/>
              </a:spcBef>
              <a:spcAft>
                <a:spcPts val="800"/>
              </a:spcAft>
            </a:pPr>
            <a:r>
              <a:rPr lang="pt-BR" sz="2000" kern="100" dirty="0">
                <a:latin typeface="+mj-lt"/>
                <a:ea typeface="Calibri" panose="020F0502020204030204" pitchFamily="34" charset="0"/>
                <a:cs typeface="Times New Roman" panose="02020603050405020304" pitchFamily="18" charset="0"/>
              </a:rPr>
              <a:t>		    Cho hình chóp S.ABCD. Vẽ hình thang ADMS có hai đáy là AD và MS. Gọi d là đường thẳng trong không gian đi qua S và song song với AD. Chứng minh đường thẳng d nằm trong mặt phẳng (SAD)</a:t>
            </a:r>
            <a:endParaRPr lang="en-US" sz="2000" kern="100" dirty="0">
              <a:latin typeface="+mj-lt"/>
              <a:ea typeface="Calibri" panose="020F0502020204030204" pitchFamily="34" charset="0"/>
              <a:cs typeface="Times New Roman" panose="02020603050405020304" pitchFamily="18" charset="0"/>
            </a:endParaRPr>
          </a:p>
        </p:txBody>
      </p:sp>
      <p:pic>
        <p:nvPicPr>
          <p:cNvPr id="2" name="Picture 1" descr="Ảnh có chứa hàng, hình tam giác&#10;&#10;Mô tả được tạo tự động">
            <a:extLst>
              <a:ext uri="{FF2B5EF4-FFF2-40B4-BE49-F238E27FC236}">
                <a16:creationId xmlns:a16="http://schemas.microsoft.com/office/drawing/2014/main" id="{BFEF2513-6C30-72F9-88B2-C9B883CD0970}"/>
              </a:ext>
            </a:extLst>
          </p:cNvPr>
          <p:cNvPicPr>
            <a:picLocks noChangeAspect="1"/>
          </p:cNvPicPr>
          <p:nvPr/>
        </p:nvPicPr>
        <p:blipFill>
          <a:blip r:embed="rId3"/>
          <a:stretch>
            <a:fillRect/>
          </a:stretch>
        </p:blipFill>
        <p:spPr>
          <a:xfrm>
            <a:off x="6741583" y="2335628"/>
            <a:ext cx="2005922" cy="2324571"/>
          </a:xfrm>
          <a:prstGeom prst="rect">
            <a:avLst/>
          </a:prstGeom>
        </p:spPr>
      </p:pic>
      <p:sp>
        <p:nvSpPr>
          <p:cNvPr id="3" name="Rectangle 2">
            <a:extLst>
              <a:ext uri="{FF2B5EF4-FFF2-40B4-BE49-F238E27FC236}">
                <a16:creationId xmlns:a16="http://schemas.microsoft.com/office/drawing/2014/main" id="{2F860035-12F6-3576-8FDF-E4D69DA2DDD1}"/>
              </a:ext>
            </a:extLst>
          </p:cNvPr>
          <p:cNvSpPr/>
          <p:nvPr/>
        </p:nvSpPr>
        <p:spPr>
          <a:xfrm>
            <a:off x="3957651" y="2173807"/>
            <a:ext cx="778826" cy="496996"/>
          </a:xfrm>
          <a:prstGeom prst="rect">
            <a:avLst/>
          </a:prstGeom>
        </p:spPr>
        <p:txBody>
          <a:bodyPr wrap="square">
            <a:spAutoFit/>
          </a:bodyPr>
          <a:lstStyle/>
          <a:p>
            <a:pPr algn="just" defTabSz="609630">
              <a:lnSpc>
                <a:spcPct val="150000"/>
              </a:lnSpc>
              <a:buClrTx/>
              <a:buFontTx/>
              <a:buNone/>
              <a:defRPr/>
            </a:pPr>
            <a:r>
              <a:rPr lang="vi-VN" sz="2000" b="1" u="sng" kern="1200" dirty="0">
                <a:solidFill>
                  <a:prstClr val="black"/>
                </a:solidFill>
                <a:latin typeface="Arial" panose="020B0604020202020204" pitchFamily="34" charset="0"/>
                <a:ea typeface="+mn-ea"/>
                <a:cs typeface="Arial" panose="020B0604020202020204" pitchFamily="34" charset="0"/>
              </a:rPr>
              <a:t>Giải</a:t>
            </a:r>
            <a:endParaRPr lang="en-US" sz="2000" b="1" u="sng" kern="1200" dirty="0">
              <a:solidFill>
                <a:prstClr val="black"/>
              </a:solidFill>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97962B-3F16-7E85-85D0-27D6C7DC0A87}"/>
                  </a:ext>
                </a:extLst>
              </p:cNvPr>
              <p:cNvSpPr txBox="1"/>
              <p:nvPr/>
            </p:nvSpPr>
            <p:spPr>
              <a:xfrm>
                <a:off x="500582" y="2862845"/>
                <a:ext cx="6113921" cy="1833835"/>
              </a:xfrm>
              <a:prstGeom prst="rect">
                <a:avLst/>
              </a:prstGeom>
              <a:noFill/>
            </p:spPr>
            <p:txBody>
              <a:bodyPr wrap="square">
                <a:spAutoFit/>
              </a:bodyPr>
              <a:lstStyle/>
              <a:p>
                <a:pPr>
                  <a:lnSpc>
                    <a:spcPct val="150000"/>
                  </a:lnSpc>
                  <a:spcBef>
                    <a:spcPts val="100"/>
                  </a:spcBef>
                  <a:spcAft>
                    <a:spcPts val="800"/>
                  </a:spcAft>
                </a:pPr>
                <a:r>
                  <a:rPr lang="en-US" sz="1800" kern="100" dirty="0">
                    <a:effectLst/>
                    <a:latin typeface="+mj-lt"/>
                    <a:ea typeface="Calibri" panose="020F0502020204030204" pitchFamily="34" charset="0"/>
                    <a:cs typeface="Times New Roman" panose="02020603050405020304" pitchFamily="18" charset="0"/>
                  </a:rPr>
                  <a:t>Ta </a:t>
                </a:r>
                <a:r>
                  <a:rPr lang="en-US" sz="1800" kern="100" dirty="0" err="1">
                    <a:effectLst/>
                    <a:latin typeface="+mj-lt"/>
                    <a:ea typeface="Calibri" panose="020F0502020204030204" pitchFamily="34" charset="0"/>
                    <a:cs typeface="Times New Roman" panose="02020603050405020304" pitchFamily="18" charset="0"/>
                  </a:rPr>
                  <a:t>có</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hình</a:t>
                </a:r>
                <a:r>
                  <a:rPr lang="en-US" sz="1800" kern="100" dirty="0">
                    <a:effectLst/>
                    <a:latin typeface="+mj-lt"/>
                    <a:ea typeface="Calibri" panose="020F0502020204030204" pitchFamily="34" charset="0"/>
                    <a:cs typeface="Times New Roman" panose="02020603050405020304" pitchFamily="18" charset="0"/>
                  </a:rPr>
                  <a:t> thang ADMS </a:t>
                </a:r>
                <a:r>
                  <a:rPr lang="en-US" sz="1800" kern="100" dirty="0" err="1">
                    <a:effectLst/>
                    <a:latin typeface="+mj-lt"/>
                    <a:ea typeface="Calibri" panose="020F0502020204030204" pitchFamily="34" charset="0"/>
                    <a:cs typeface="Times New Roman" panose="02020603050405020304" pitchFamily="18" charset="0"/>
                  </a:rPr>
                  <a:t>có</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đáy</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là</a:t>
                </a:r>
                <a:r>
                  <a:rPr lang="en-US" sz="1800" kern="100" dirty="0">
                    <a:effectLst/>
                    <a:latin typeface="+mj-lt"/>
                    <a:ea typeface="Calibri" panose="020F0502020204030204" pitchFamily="34" charset="0"/>
                    <a:cs typeface="Times New Roman" panose="02020603050405020304" pitchFamily="18" charset="0"/>
                  </a:rPr>
                  <a:t> AD </a:t>
                </a:r>
                <a:r>
                  <a:rPr lang="en-US" sz="1800" kern="100" dirty="0" err="1">
                    <a:effectLst/>
                    <a:latin typeface="+mj-lt"/>
                    <a:ea typeface="Calibri" panose="020F0502020204030204" pitchFamily="34" charset="0"/>
                    <a:cs typeface="Times New Roman" panose="02020603050405020304" pitchFamily="18" charset="0"/>
                  </a:rPr>
                  <a:t>và</a:t>
                </a:r>
                <a:r>
                  <a:rPr lang="en-US" sz="1800" kern="100" dirty="0">
                    <a:effectLst/>
                    <a:latin typeface="+mj-lt"/>
                    <a:ea typeface="Calibri" panose="020F0502020204030204" pitchFamily="34" charset="0"/>
                    <a:cs typeface="Times New Roman" panose="02020603050405020304" pitchFamily="18" charset="0"/>
                  </a:rPr>
                  <a:t> MS </a:t>
                </a:r>
                <a:r>
                  <a:rPr lang="en-US" sz="1800" kern="100" dirty="0" err="1">
                    <a:effectLst/>
                    <a:latin typeface="+mj-lt"/>
                    <a:ea typeface="Calibri" panose="020F0502020204030204" pitchFamily="34" charset="0"/>
                    <a:cs typeface="Times New Roman" panose="02020603050405020304" pitchFamily="18" charset="0"/>
                  </a:rPr>
                  <a:t>nên</a:t>
                </a:r>
                <a:r>
                  <a:rPr lang="en-US" sz="1800" kern="100" dirty="0">
                    <a:effectLst/>
                    <a:latin typeface="+mj-lt"/>
                    <a:ea typeface="Calibri" panose="020F0502020204030204" pitchFamily="34" charset="0"/>
                    <a:cs typeface="Times New Roman" panose="02020603050405020304" pitchFamily="18" charset="0"/>
                  </a:rPr>
                  <a:t> AD // MS</a:t>
                </a:r>
              </a:p>
              <a:p>
                <a:pPr>
                  <a:lnSpc>
                    <a:spcPct val="150000"/>
                  </a:lnSpc>
                  <a:spcBef>
                    <a:spcPts val="100"/>
                  </a:spcBef>
                  <a:spcAft>
                    <a:spcPts val="800"/>
                  </a:spcAft>
                </a:pPr>
                <a:r>
                  <a:rPr lang="en-US" sz="1800" kern="100" dirty="0">
                    <a:effectLst/>
                    <a:latin typeface="+mj-lt"/>
                    <a:ea typeface="Calibri" panose="020F0502020204030204" pitchFamily="34" charset="0"/>
                    <a:cs typeface="Times New Roman" panose="02020603050405020304" pitchFamily="18" charset="0"/>
                  </a:rPr>
                  <a:t>Trong </a:t>
                </a:r>
                <a:r>
                  <a:rPr lang="en-US" sz="1800" kern="100" dirty="0" err="1">
                    <a:effectLst/>
                    <a:latin typeface="+mj-lt"/>
                    <a:ea typeface="Calibri" panose="020F0502020204030204" pitchFamily="34" charset="0"/>
                    <a:cs typeface="Times New Roman" panose="02020603050405020304" pitchFamily="18" charset="0"/>
                  </a:rPr>
                  <a:t>không</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gian</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chỉ</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có</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duy</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nhất</a:t>
                </a:r>
                <a:r>
                  <a:rPr lang="en-US" sz="1800" kern="100" dirty="0">
                    <a:effectLst/>
                    <a:latin typeface="+mj-lt"/>
                    <a:ea typeface="Calibri" panose="020F0502020204030204" pitchFamily="34" charset="0"/>
                    <a:cs typeface="Times New Roman" panose="02020603050405020304" pitchFamily="18" charset="0"/>
                  </a:rPr>
                  <a:t> 1 </a:t>
                </a:r>
                <a:r>
                  <a:rPr lang="en-US" sz="1800" kern="100" dirty="0" err="1">
                    <a:effectLst/>
                    <a:latin typeface="+mj-lt"/>
                    <a:ea typeface="Calibri" panose="020F0502020204030204" pitchFamily="34" charset="0"/>
                    <a:cs typeface="Times New Roman" panose="02020603050405020304" pitchFamily="18" charset="0"/>
                  </a:rPr>
                  <a:t>đường</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thẳng</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đi</a:t>
                </a:r>
                <a:r>
                  <a:rPr lang="en-US" sz="1800" kern="100" dirty="0">
                    <a:effectLst/>
                    <a:latin typeface="+mj-lt"/>
                    <a:ea typeface="Calibri" panose="020F0502020204030204" pitchFamily="34" charset="0"/>
                    <a:cs typeface="Times New Roman" panose="02020603050405020304" pitchFamily="18" charset="0"/>
                  </a:rPr>
                  <a:t> qua S </a:t>
                </a:r>
                <a:r>
                  <a:rPr lang="en-US" sz="1800" kern="100" dirty="0" err="1">
                    <a:effectLst/>
                    <a:latin typeface="+mj-lt"/>
                    <a:ea typeface="Calibri" panose="020F0502020204030204" pitchFamily="34" charset="0"/>
                    <a:cs typeface="Times New Roman" panose="02020603050405020304" pitchFamily="18" charset="0"/>
                  </a:rPr>
                  <a:t>và</a:t>
                </a:r>
                <a:r>
                  <a:rPr lang="en-US" sz="1800" kern="100" dirty="0">
                    <a:effectLst/>
                    <a:latin typeface="+mj-lt"/>
                    <a:ea typeface="Calibri" panose="020F0502020204030204" pitchFamily="34" charset="0"/>
                    <a:cs typeface="Times New Roman" panose="02020603050405020304" pitchFamily="18" charset="0"/>
                  </a:rPr>
                  <a:t> song </a:t>
                </a:r>
                <a:r>
                  <a:rPr lang="en-US" sz="1800" kern="100" dirty="0" err="1">
                    <a:effectLst/>
                    <a:latin typeface="+mj-lt"/>
                    <a:ea typeface="Calibri" panose="020F0502020204030204" pitchFamily="34" charset="0"/>
                    <a:cs typeface="Times New Roman" panose="02020603050405020304" pitchFamily="18" charset="0"/>
                  </a:rPr>
                  <a:t>song</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với</a:t>
                </a:r>
                <a:r>
                  <a:rPr lang="en-US" sz="1800" kern="100" dirty="0">
                    <a:effectLst/>
                    <a:latin typeface="+mj-lt"/>
                    <a:ea typeface="Calibri" panose="020F0502020204030204" pitchFamily="34" charset="0"/>
                    <a:cs typeface="Times New Roman" panose="02020603050405020304" pitchFamily="18" charset="0"/>
                  </a:rPr>
                  <a:t> AD </a:t>
                </a:r>
                <a:r>
                  <a:rPr lang="en-US" sz="1800" kern="100" dirty="0" err="1">
                    <a:effectLst/>
                    <a:latin typeface="+mj-lt"/>
                    <a:ea typeface="Calibri" panose="020F0502020204030204" pitchFamily="34" charset="0"/>
                    <a:cs typeface="Times New Roman" panose="02020603050405020304" pitchFamily="18" charset="0"/>
                  </a:rPr>
                  <a:t>nên</a:t>
                </a:r>
                <a:r>
                  <a:rPr lang="en-US" sz="1800" kern="100" dirty="0">
                    <a:effectLst/>
                    <a:latin typeface="+mj-lt"/>
                    <a:ea typeface="Calibri" panose="020F0502020204030204" pitchFamily="34" charset="0"/>
                    <a:cs typeface="Times New Roman" panose="02020603050405020304" pitchFamily="18" charset="0"/>
                  </a:rPr>
                  <a:t> d </a:t>
                </a:r>
                <a:r>
                  <a:rPr lang="en-US" sz="1800" kern="100" dirty="0" err="1">
                    <a:effectLst/>
                    <a:latin typeface="+mj-lt"/>
                    <a:ea typeface="Calibri" panose="020F0502020204030204" pitchFamily="34" charset="0"/>
                    <a:cs typeface="Times New Roman" panose="02020603050405020304" pitchFamily="18" charset="0"/>
                  </a:rPr>
                  <a:t>phải</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trùng</a:t>
                </a:r>
                <a:r>
                  <a:rPr lang="en-US" sz="1800" kern="100" dirty="0">
                    <a:effectLst/>
                    <a:latin typeface="+mj-lt"/>
                    <a:ea typeface="Calibri" panose="020F0502020204030204" pitchFamily="34" charset="0"/>
                    <a:cs typeface="Times New Roman" panose="02020603050405020304" pitchFamily="18" charset="0"/>
                  </a:rPr>
                  <a:t> SM.</a:t>
                </a:r>
              </a:p>
              <a:p>
                <a:r>
                  <a:rPr lang="en-US" sz="1800" dirty="0" err="1">
                    <a:effectLst/>
                    <a:latin typeface="+mj-lt"/>
                    <a:ea typeface="Calibri" panose="020F0502020204030204" pitchFamily="34" charset="0"/>
                  </a:rPr>
                  <a:t>Mà</a:t>
                </a:r>
                <a:r>
                  <a:rPr lang="en-US" sz="1800" dirty="0">
                    <a:effectLst/>
                    <a:latin typeface="+mj-lt"/>
                    <a:ea typeface="Calibri" panose="020F0502020204030204" pitchFamily="34" charset="0"/>
                  </a:rPr>
                  <a:t> SM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mj-lt"/>
                    <a:ea typeface="Calibri" panose="020F0502020204030204" pitchFamily="34" charset="0"/>
                  </a:rPr>
                  <a:t> (ADMS) </a:t>
                </a:r>
                <a:r>
                  <a:rPr lang="en-US" sz="1800" dirty="0" err="1">
                    <a:effectLst/>
                    <a:latin typeface="+mj-lt"/>
                    <a:ea typeface="Calibri" panose="020F0502020204030204" pitchFamily="34" charset="0"/>
                  </a:rPr>
                  <a:t>nên</a:t>
                </a:r>
                <a:r>
                  <a:rPr lang="en-US" sz="1800" dirty="0">
                    <a:effectLst/>
                    <a:latin typeface="+mj-lt"/>
                    <a:ea typeface="Calibri" panose="020F0502020204030204" pitchFamily="34" charset="0"/>
                  </a:rPr>
                  <a:t> 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mj-lt"/>
                    <a:ea typeface="Times New Roman" panose="02020603050405020304" pitchFamily="18" charset="0"/>
                  </a:rPr>
                  <a:t> </a:t>
                </a:r>
                <a:r>
                  <a:rPr lang="en-US" sz="1800" dirty="0">
                    <a:effectLst/>
                    <a:latin typeface="+mj-lt"/>
                    <a:ea typeface="Calibri" panose="020F0502020204030204" pitchFamily="34" charset="0"/>
                  </a:rPr>
                  <a:t>(ADMS), hay 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mj-lt"/>
                    <a:ea typeface="Calibri" panose="020F0502020204030204" pitchFamily="34" charset="0"/>
                  </a:rPr>
                  <a:t> (SAD</a:t>
                </a:r>
                <a:endParaRPr lang="en-US" sz="1800" dirty="0">
                  <a:latin typeface="+mj-lt"/>
                </a:endParaRPr>
              </a:p>
            </p:txBody>
          </p:sp>
        </mc:Choice>
        <mc:Fallback xmlns="">
          <p:sp>
            <p:nvSpPr>
              <p:cNvPr id="5" name="TextBox 4">
                <a:extLst>
                  <a:ext uri="{FF2B5EF4-FFF2-40B4-BE49-F238E27FC236}">
                    <a16:creationId xmlns:a16="http://schemas.microsoft.com/office/drawing/2014/main" id="{1797962B-3F16-7E85-85D0-27D6C7DC0A87}"/>
                  </a:ext>
                </a:extLst>
              </p:cNvPr>
              <p:cNvSpPr txBox="1">
                <a:spLocks noRot="1" noChangeAspect="1" noMove="1" noResize="1" noEditPoints="1" noAdjustHandles="1" noChangeArrowheads="1" noChangeShapeType="1" noTextEdit="1"/>
              </p:cNvSpPr>
              <p:nvPr/>
            </p:nvSpPr>
            <p:spPr>
              <a:xfrm>
                <a:off x="500582" y="2862845"/>
                <a:ext cx="6113921" cy="1833835"/>
              </a:xfrm>
              <a:prstGeom prst="rect">
                <a:avLst/>
              </a:prstGeom>
              <a:blipFill>
                <a:blip r:embed="rId4"/>
                <a:stretch>
                  <a:fillRect l="-798" r="-1496" b="-4667"/>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p43"/>
          <p:cNvSpPr/>
          <p:nvPr/>
        </p:nvSpPr>
        <p:spPr>
          <a:xfrm flipH="1">
            <a:off x="8302641" y="-2862344"/>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6672563" y="43345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468538" y="47706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entagon 6">
            <a:extLst>
              <a:ext uri="{FF2B5EF4-FFF2-40B4-BE49-F238E27FC236}">
                <a16:creationId xmlns:a16="http://schemas.microsoft.com/office/drawing/2014/main" id="{F7FDEA37-5B7B-3DB7-7843-39C6974E08CB}"/>
              </a:ext>
            </a:extLst>
          </p:cNvPr>
          <p:cNvSpPr/>
          <p:nvPr/>
        </p:nvSpPr>
        <p:spPr>
          <a:xfrm>
            <a:off x="0" y="1001227"/>
            <a:ext cx="1703070" cy="406603"/>
          </a:xfrm>
          <a:prstGeom prst="homePlate">
            <a:avLst/>
          </a:prstGeom>
          <a:solidFill>
            <a:srgbClr val="DDF6FF"/>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mj-lt"/>
                <a:ea typeface="+mn-ea"/>
                <a:cs typeface="Arial" panose="020B0604020202020204" pitchFamily="34" charset="0"/>
              </a:rPr>
              <a:t>ĐỊNH LÍ 2</a:t>
            </a:r>
            <a:endParaRPr kumimoji="0" lang="en-US" sz="2000" b="1"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endParaRPr>
          </a:p>
        </p:txBody>
      </p:sp>
      <p:sp>
        <p:nvSpPr>
          <p:cNvPr id="12" name="Rectangle: Rounded Corners 11">
            <a:extLst>
              <a:ext uri="{FF2B5EF4-FFF2-40B4-BE49-F238E27FC236}">
                <a16:creationId xmlns:a16="http://schemas.microsoft.com/office/drawing/2014/main" id="{99309627-4122-B7DE-3156-DC2ADA94B978}"/>
              </a:ext>
            </a:extLst>
          </p:cNvPr>
          <p:cNvSpPr/>
          <p:nvPr/>
        </p:nvSpPr>
        <p:spPr>
          <a:xfrm>
            <a:off x="754098" y="1822256"/>
            <a:ext cx="7635803" cy="1859084"/>
          </a:xfrm>
          <a:prstGeom prst="roundRect">
            <a:avLst>
              <a:gd name="adj" fmla="val 15617"/>
            </a:avLst>
          </a:prstGeom>
          <a:solidFill>
            <a:schemeClr val="tx2"/>
          </a:solid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Bef>
                <a:spcPts val="100"/>
              </a:spcBef>
              <a:spcAft>
                <a:spcPts val="800"/>
              </a:spcAft>
            </a:pPr>
            <a:r>
              <a:rPr lang="en-US" sz="2400" kern="100" dirty="0" err="1">
                <a:solidFill>
                  <a:srgbClr val="000000"/>
                </a:solidFill>
                <a:latin typeface="+mj-lt"/>
                <a:ea typeface="Calibri" panose="020F0502020204030204" pitchFamily="34" charset="0"/>
                <a:cs typeface="Times New Roman" panose="02020603050405020304" pitchFamily="18" charset="0"/>
              </a:rPr>
              <a:t>Nếu</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ba</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mặt</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phẳng</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đôi</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một</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cắt</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nhau</a:t>
            </a:r>
            <a:r>
              <a:rPr lang="en-US" sz="2400" kern="100" dirty="0">
                <a:solidFill>
                  <a:srgbClr val="000000"/>
                </a:solidFill>
                <a:latin typeface="+mj-lt"/>
                <a:ea typeface="Calibri" panose="020F0502020204030204" pitchFamily="34" charset="0"/>
                <a:cs typeface="Times New Roman" panose="02020603050405020304" pitchFamily="18" charset="0"/>
              </a:rPr>
              <a:t> the oba </a:t>
            </a:r>
            <a:r>
              <a:rPr lang="en-US" sz="2400" kern="100" dirty="0" err="1">
                <a:solidFill>
                  <a:srgbClr val="000000"/>
                </a:solidFill>
                <a:latin typeface="+mj-lt"/>
                <a:ea typeface="Calibri" panose="020F0502020204030204" pitchFamily="34" charset="0"/>
                <a:cs typeface="Times New Roman" panose="02020603050405020304" pitchFamily="18" charset="0"/>
              </a:rPr>
              <a:t>giao</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tuyến</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phân</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biệt</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thì</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ba</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giao</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tuyến</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ấy</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hoặc</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đồng</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quy</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hoặc</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đôi</a:t>
            </a:r>
            <a:r>
              <a:rPr lang="en-US" sz="2400" kern="100" dirty="0">
                <a:solidFill>
                  <a:srgbClr val="000000"/>
                </a:solidFill>
                <a:latin typeface="+mj-lt"/>
                <a:ea typeface="Calibri" panose="020F0502020204030204" pitchFamily="34" charset="0"/>
                <a:cs typeface="Times New Roman" panose="02020603050405020304" pitchFamily="18" charset="0"/>
              </a:rPr>
              <a:t> </a:t>
            </a:r>
            <a:r>
              <a:rPr lang="en-US" sz="2400" kern="100" dirty="0" err="1">
                <a:solidFill>
                  <a:srgbClr val="000000"/>
                </a:solidFill>
                <a:latin typeface="+mj-lt"/>
                <a:ea typeface="Calibri" panose="020F0502020204030204" pitchFamily="34" charset="0"/>
                <a:cs typeface="Times New Roman" panose="02020603050405020304" pitchFamily="18" charset="0"/>
              </a:rPr>
              <a:t>một</a:t>
            </a:r>
            <a:r>
              <a:rPr lang="en-US" sz="2400" kern="100" dirty="0">
                <a:solidFill>
                  <a:srgbClr val="000000"/>
                </a:solidFill>
                <a:latin typeface="+mj-lt"/>
                <a:ea typeface="Calibri" panose="020F0502020204030204" pitchFamily="34" charset="0"/>
                <a:cs typeface="Times New Roman" panose="02020603050405020304" pitchFamily="18" charset="0"/>
              </a:rPr>
              <a:t> song </a:t>
            </a:r>
            <a:r>
              <a:rPr lang="en-US" sz="2400" kern="100" dirty="0" err="1">
                <a:solidFill>
                  <a:srgbClr val="000000"/>
                </a:solidFill>
                <a:latin typeface="+mj-lt"/>
                <a:ea typeface="Calibri" panose="020F0502020204030204" pitchFamily="34" charset="0"/>
                <a:cs typeface="Times New Roman" panose="02020603050405020304" pitchFamily="18" charset="0"/>
              </a:rPr>
              <a:t>song</a:t>
            </a:r>
            <a:r>
              <a:rPr lang="en-US" sz="2400" kern="100" dirty="0">
                <a:solidFill>
                  <a:srgbClr val="000000"/>
                </a:solidFill>
                <a:latin typeface="+mj-lt"/>
                <a:ea typeface="Calibri" panose="020F0502020204030204" pitchFamily="34" charset="0"/>
                <a:cs typeface="Times New Roman" panose="02020603050405020304" pitchFamily="18" charset="0"/>
              </a:rPr>
              <a:t>.</a:t>
            </a:r>
            <a:endParaRPr lang="en-US" sz="1800" kern="100" dirty="0">
              <a:solidFill>
                <a:srgbClr val="000000"/>
              </a:solidFill>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EAD61EB-9220-1439-DAED-5A6382755053}"/>
              </a:ext>
            </a:extLst>
          </p:cNvPr>
          <p:cNvPicPr>
            <a:picLocks noChangeAspect="1"/>
          </p:cNvPicPr>
          <p:nvPr/>
        </p:nvPicPr>
        <p:blipFill>
          <a:blip r:embed="rId3"/>
          <a:stretch>
            <a:fillRect/>
          </a:stretch>
        </p:blipFill>
        <p:spPr>
          <a:xfrm flipH="1">
            <a:off x="7466632" y="3673043"/>
            <a:ext cx="2280383" cy="1282716"/>
          </a:xfrm>
          <a:prstGeom prst="rect">
            <a:avLst/>
          </a:prstGeom>
        </p:spPr>
      </p:pic>
    </p:spTree>
    <p:extLst>
      <p:ext uri="{BB962C8B-B14F-4D97-AF65-F5344CB8AC3E}">
        <p14:creationId xmlns:p14="http://schemas.microsoft.com/office/powerpoint/2010/main" val="1767100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23" name="Rectangle 22">
            <a:extLst>
              <a:ext uri="{FF2B5EF4-FFF2-40B4-BE49-F238E27FC236}">
                <a16:creationId xmlns:a16="http://schemas.microsoft.com/office/drawing/2014/main" id="{B361FBF9-A02A-C1E2-10D8-63C6A4809B36}"/>
              </a:ext>
            </a:extLst>
          </p:cNvPr>
          <p:cNvSpPr/>
          <p:nvPr/>
        </p:nvSpPr>
        <p:spPr>
          <a:xfrm>
            <a:off x="673950" y="760729"/>
            <a:ext cx="7560088" cy="2805320"/>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Calibri" panose="020F0502020204030204" pitchFamily="34" charset="0"/>
                <a:cs typeface="Times New Roman" panose="02020603050405020304" pitchFamily="18" charset="0"/>
              </a:rPr>
              <a:t>a) Trong </a:t>
            </a:r>
            <a:r>
              <a:rPr lang="en-US" sz="2000" kern="1200" dirty="0" err="1">
                <a:solidFill>
                  <a:prstClr val="black"/>
                </a:solidFill>
                <a:latin typeface="+mj-lt"/>
                <a:ea typeface="Calibri" panose="020F0502020204030204" pitchFamily="34" charset="0"/>
                <a:cs typeface="Times New Roman" panose="02020603050405020304" pitchFamily="18" charset="0"/>
              </a:rPr>
              <a:t>Hình</a:t>
            </a:r>
            <a:r>
              <a:rPr lang="en-US" sz="2000" kern="1200" dirty="0">
                <a:solidFill>
                  <a:prstClr val="black"/>
                </a:solidFill>
                <a:latin typeface="+mj-lt"/>
                <a:ea typeface="Calibri" panose="020F0502020204030204" pitchFamily="34" charset="0"/>
                <a:cs typeface="Times New Roman" panose="02020603050405020304" pitchFamily="18" charset="0"/>
              </a:rPr>
              <a:t> 10a, </a:t>
            </a:r>
            <a:r>
              <a:rPr lang="en-US" sz="2000" kern="1200" dirty="0" err="1">
                <a:solidFill>
                  <a:prstClr val="black"/>
                </a:solidFill>
                <a:latin typeface="+mj-lt"/>
                <a:ea typeface="Calibri" panose="020F0502020204030204" pitchFamily="34" charset="0"/>
                <a:cs typeface="Times New Roman" panose="02020603050405020304" pitchFamily="18" charset="0"/>
              </a:rPr>
              <a:t>hai</a:t>
            </a:r>
            <a:r>
              <a:rPr lang="en-US" sz="2000" kern="1200" dirty="0">
                <a:solidFill>
                  <a:prstClr val="black"/>
                </a:solidFill>
                <a:latin typeface="+mj-lt"/>
                <a:ea typeface="Calibri" panose="020F0502020204030204" pitchFamily="34" charset="0"/>
                <a:cs typeface="Times New Roman" panose="02020603050405020304" pitchFamily="18" charset="0"/>
              </a:rPr>
              <a:t> tam </a:t>
            </a:r>
            <a:r>
              <a:rPr lang="en-US" sz="2000" kern="1200" dirty="0" err="1">
                <a:solidFill>
                  <a:prstClr val="black"/>
                </a:solidFill>
                <a:latin typeface="+mj-lt"/>
                <a:ea typeface="Calibri" panose="020F0502020204030204" pitchFamily="34" charset="0"/>
                <a:cs typeface="Times New Roman" panose="02020603050405020304" pitchFamily="18" charset="0"/>
              </a:rPr>
              <a:t>giác</a:t>
            </a:r>
            <a:r>
              <a:rPr lang="en-US" sz="2000" kern="1200" dirty="0">
                <a:solidFill>
                  <a:prstClr val="black"/>
                </a:solidFill>
                <a:latin typeface="+mj-lt"/>
                <a:ea typeface="Calibri" panose="020F0502020204030204" pitchFamily="34" charset="0"/>
                <a:cs typeface="Times New Roman" panose="02020603050405020304" pitchFamily="18" charset="0"/>
              </a:rPr>
              <a:t> ABC </a:t>
            </a:r>
            <a:r>
              <a:rPr lang="en-US" sz="2000" kern="1200" dirty="0" err="1">
                <a:solidFill>
                  <a:prstClr val="black"/>
                </a:solidFill>
                <a:latin typeface="+mj-lt"/>
                <a:ea typeface="Calibri" panose="020F0502020204030204" pitchFamily="34" charset="0"/>
                <a:cs typeface="Times New Roman" panose="02020603050405020304" pitchFamily="18" charset="0"/>
              </a:rPr>
              <a:t>và</a:t>
            </a:r>
            <a:r>
              <a:rPr lang="en-US" sz="2000" kern="1200" dirty="0">
                <a:solidFill>
                  <a:prstClr val="black"/>
                </a:solidFill>
                <a:latin typeface="+mj-lt"/>
                <a:ea typeface="Calibri" panose="020F0502020204030204" pitchFamily="34" charset="0"/>
                <a:cs typeface="Times New Roman" panose="02020603050405020304" pitchFamily="18" charset="0"/>
              </a:rPr>
              <a:t> ABD </a:t>
            </a:r>
            <a:r>
              <a:rPr lang="en-US" sz="2000" kern="1200" dirty="0" err="1">
                <a:solidFill>
                  <a:prstClr val="black"/>
                </a:solidFill>
                <a:latin typeface="+mj-lt"/>
                <a:ea typeface="Calibri" panose="020F0502020204030204" pitchFamily="34" charset="0"/>
                <a:cs typeface="Times New Roman" panose="02020603050405020304" pitchFamily="18" charset="0"/>
              </a:rPr>
              <a:t>không</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cùng</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nằm</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trong</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một</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mặt</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phẳng</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Tìm</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ba</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cặp</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mặt</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phẳng</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có</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ba</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giao</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tuyến</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đồng</a:t>
            </a:r>
            <a:r>
              <a:rPr lang="en-US" sz="2000" kern="1200" dirty="0">
                <a:solidFill>
                  <a:prstClr val="black"/>
                </a:solidFill>
                <a:latin typeface="+mj-lt"/>
                <a:ea typeface="Calibri" panose="020F0502020204030204" pitchFamily="34" charset="0"/>
                <a:cs typeface="Times New Roman" panose="02020603050405020304" pitchFamily="18" charset="0"/>
              </a:rPr>
              <a:t> </a:t>
            </a:r>
            <a:r>
              <a:rPr lang="en-US" sz="2000" kern="1200" dirty="0" err="1">
                <a:solidFill>
                  <a:prstClr val="black"/>
                </a:solidFill>
                <a:latin typeface="+mj-lt"/>
                <a:ea typeface="Calibri" panose="020F0502020204030204" pitchFamily="34" charset="0"/>
                <a:cs typeface="Times New Roman" panose="02020603050405020304" pitchFamily="18" charset="0"/>
              </a:rPr>
              <a:t>quy</a:t>
            </a:r>
            <a:endParaRPr lang="en-US" sz="2000" kern="1200" dirty="0">
              <a:solidFill>
                <a:prstClr val="black"/>
              </a:solidFill>
              <a:latin typeface="+mj-lt"/>
              <a:ea typeface="Calibri" panose="020F0502020204030204" pitchFamily="34" charset="0"/>
              <a:cs typeface="Times New Roman" panose="02020603050405020304" pitchFamily="18" charset="0"/>
            </a:endParaRPr>
          </a:p>
          <a:p>
            <a:pPr>
              <a:lnSpc>
                <a:spcPct val="150000"/>
              </a:lnSpc>
              <a:buClrTx/>
              <a:buFontTx/>
              <a:buNone/>
            </a:pPr>
            <a:r>
              <a:rPr lang="en-US" sz="2000" kern="1200" dirty="0">
                <a:solidFill>
                  <a:prstClr val="black"/>
                </a:solidFill>
                <a:latin typeface="+mj-lt"/>
                <a:ea typeface="+mn-ea"/>
                <a:cs typeface="+mn-cs"/>
              </a:rPr>
              <a:t>b) Trong </a:t>
            </a:r>
            <a:r>
              <a:rPr lang="en-US" sz="2000" kern="1200" dirty="0" err="1">
                <a:solidFill>
                  <a:prstClr val="black"/>
                </a:solidFill>
                <a:latin typeface="+mj-lt"/>
                <a:ea typeface="+mn-ea"/>
                <a:cs typeface="+mn-cs"/>
              </a:rPr>
              <a:t>hình</a:t>
            </a:r>
            <a:r>
              <a:rPr lang="en-US" sz="2000" kern="1200" dirty="0">
                <a:solidFill>
                  <a:prstClr val="black"/>
                </a:solidFill>
                <a:latin typeface="+mj-lt"/>
                <a:ea typeface="+mn-ea"/>
                <a:cs typeface="+mn-cs"/>
              </a:rPr>
              <a:t> 10b, </a:t>
            </a:r>
            <a:r>
              <a:rPr lang="en-US" sz="2000" kern="1200" dirty="0" err="1">
                <a:solidFill>
                  <a:prstClr val="black"/>
                </a:solidFill>
                <a:latin typeface="+mj-lt"/>
                <a:ea typeface="+mn-ea"/>
                <a:cs typeface="+mn-cs"/>
              </a:rPr>
              <a:t>hai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hình</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bình</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hành</a:t>
            </a:r>
            <a:r>
              <a:rPr lang="en-US" sz="2000" kern="1200" dirty="0">
                <a:solidFill>
                  <a:prstClr val="black"/>
                </a:solidFill>
                <a:latin typeface="+mj-lt"/>
                <a:ea typeface="+mn-ea"/>
                <a:cs typeface="+mn-cs"/>
              </a:rPr>
              <a:t> ABCD </a:t>
            </a:r>
            <a:r>
              <a:rPr lang="en-US" sz="2000" kern="1200" dirty="0" err="1">
                <a:solidFill>
                  <a:prstClr val="black"/>
                </a:solidFill>
                <a:latin typeface="+mj-lt"/>
                <a:ea typeface="+mn-ea"/>
                <a:cs typeface="+mn-cs"/>
              </a:rPr>
              <a:t>và</a:t>
            </a:r>
            <a:r>
              <a:rPr lang="en-US" sz="2000" kern="1200" dirty="0">
                <a:solidFill>
                  <a:prstClr val="black"/>
                </a:solidFill>
                <a:latin typeface="+mj-lt"/>
                <a:ea typeface="+mn-ea"/>
                <a:cs typeface="+mn-cs"/>
              </a:rPr>
              <a:t> ABMN </a:t>
            </a:r>
            <a:r>
              <a:rPr lang="en-US" sz="2000" kern="1200" dirty="0" err="1">
                <a:solidFill>
                  <a:prstClr val="black"/>
                </a:solidFill>
                <a:latin typeface="+mj-lt"/>
                <a:ea typeface="+mn-ea"/>
                <a:cs typeface="+mn-cs"/>
              </a:rPr>
              <a:t>không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cùng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nằm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trog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một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mặt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phẳng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Tìm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ba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cặp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mặt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phẳng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có</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ba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giao</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tuyến</a:t>
            </a:r>
            <a:r>
              <a:rPr lang="en-US" sz="2000" kern="1200" dirty="0">
                <a:solidFill>
                  <a:prstClr val="black"/>
                </a:solidFill>
                <a:latin typeface="+mj-lt"/>
                <a:ea typeface="+mn-ea"/>
                <a:cs typeface="+mn-cs"/>
              </a:rPr>
              <a:t> song </a:t>
            </a:r>
            <a:r>
              <a:rPr lang="en-US" sz="2000" kern="1200" dirty="0" err="1">
                <a:solidFill>
                  <a:prstClr val="black"/>
                </a:solidFill>
                <a:latin typeface="+mj-lt"/>
                <a:ea typeface="+mn-ea"/>
                <a:cs typeface="+mn-cs"/>
              </a:rPr>
              <a:t>song</a:t>
            </a:r>
            <a:endParaRPr lang="en-US" sz="2000" kern="1200" dirty="0">
              <a:solidFill>
                <a:prstClr val="black"/>
              </a:solidFill>
              <a:latin typeface="+mj-lt"/>
              <a:ea typeface="+mn-ea"/>
              <a:cs typeface="+mn-cs"/>
            </a:endParaRPr>
          </a:p>
        </p:txBody>
      </p:sp>
      <p:grpSp>
        <p:nvGrpSpPr>
          <p:cNvPr id="1492" name="Google Shape;1492;p54"/>
          <p:cNvGrpSpPr/>
          <p:nvPr/>
        </p:nvGrpSpPr>
        <p:grpSpPr>
          <a:xfrm rot="-2700000">
            <a:off x="-127669" y="3282981"/>
            <a:ext cx="898707" cy="766293"/>
            <a:chOff x="10024450" y="2274100"/>
            <a:chExt cx="762700" cy="650325"/>
          </a:xfrm>
        </p:grpSpPr>
        <p:sp>
          <p:nvSpPr>
            <p:cNvPr id="1493" name="Google Shape;1493;p54"/>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4"/>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4"/>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4"/>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4"/>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0" name="Google Shape;1500;p54"/>
          <p:cNvSpPr/>
          <p:nvPr/>
        </p:nvSpPr>
        <p:spPr>
          <a:xfrm>
            <a:off x="7853975" y="15765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4"/>
          <p:cNvSpPr/>
          <p:nvPr/>
        </p:nvSpPr>
        <p:spPr>
          <a:xfrm flipH="1">
            <a:off x="8265528" y="2324975"/>
            <a:ext cx="252772" cy="32143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ounded Rectangle 1">
            <a:extLst>
              <a:ext uri="{FF2B5EF4-FFF2-40B4-BE49-F238E27FC236}">
                <a16:creationId xmlns:a16="http://schemas.microsoft.com/office/drawing/2014/main" id="{6A998BEC-E3DC-7E39-5474-5102A71CAB1B}"/>
              </a:ext>
            </a:extLst>
          </p:cNvPr>
          <p:cNvSpPr/>
          <p:nvPr/>
        </p:nvSpPr>
        <p:spPr>
          <a:xfrm>
            <a:off x="321685" y="196170"/>
            <a:ext cx="1327302" cy="56679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lang="en-US" sz="2200" b="1" kern="1200" dirty="0">
                <a:solidFill>
                  <a:schemeClr val="bg1"/>
                </a:solidFill>
                <a:latin typeface="+mj-lt"/>
                <a:cs typeface="Arial" panose="020B0604020202020204" pitchFamily="34" charset="0"/>
              </a:rPr>
              <a:t>3</a:t>
            </a:r>
            <a:endPar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pic>
        <p:nvPicPr>
          <p:cNvPr id="3" name="Picture 2">
            <a:extLst>
              <a:ext uri="{FF2B5EF4-FFF2-40B4-BE49-F238E27FC236}">
                <a16:creationId xmlns:a16="http://schemas.microsoft.com/office/drawing/2014/main" id="{9B8D31E3-94E2-F563-01E4-97D4FC702334}"/>
              </a:ext>
            </a:extLst>
          </p:cNvPr>
          <p:cNvPicPr>
            <a:picLocks noChangeAspect="1"/>
          </p:cNvPicPr>
          <p:nvPr/>
        </p:nvPicPr>
        <p:blipFill>
          <a:blip r:embed="rId3"/>
          <a:stretch>
            <a:fillRect/>
          </a:stretch>
        </p:blipFill>
        <p:spPr>
          <a:xfrm>
            <a:off x="3073530" y="3327291"/>
            <a:ext cx="4635738" cy="160663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500" name="Google Shape;1500;p54"/>
          <p:cNvSpPr/>
          <p:nvPr/>
        </p:nvSpPr>
        <p:spPr>
          <a:xfrm>
            <a:off x="7853975" y="15765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4"/>
          <p:cNvSpPr/>
          <p:nvPr/>
        </p:nvSpPr>
        <p:spPr>
          <a:xfrm flipH="1">
            <a:off x="8265528" y="2324975"/>
            <a:ext cx="252772" cy="32143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ounded Rectangle 1">
            <a:extLst>
              <a:ext uri="{FF2B5EF4-FFF2-40B4-BE49-F238E27FC236}">
                <a16:creationId xmlns:a16="http://schemas.microsoft.com/office/drawing/2014/main" id="{6A998BEC-E3DC-7E39-5474-5102A71CAB1B}"/>
              </a:ext>
            </a:extLst>
          </p:cNvPr>
          <p:cNvSpPr/>
          <p:nvPr/>
        </p:nvSpPr>
        <p:spPr>
          <a:xfrm>
            <a:off x="321685" y="196170"/>
            <a:ext cx="1327302" cy="56679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lang="en-US" sz="2200" b="1" kern="1200" dirty="0">
                <a:solidFill>
                  <a:schemeClr val="bg1"/>
                </a:solidFill>
                <a:latin typeface="+mj-lt"/>
                <a:cs typeface="Arial" panose="020B0604020202020204" pitchFamily="34" charset="0"/>
              </a:rPr>
              <a:t>3</a:t>
            </a:r>
            <a:endPar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25" name="Rectangle 24">
            <a:extLst>
              <a:ext uri="{FF2B5EF4-FFF2-40B4-BE49-F238E27FC236}">
                <a16:creationId xmlns:a16="http://schemas.microsoft.com/office/drawing/2014/main" id="{5E900725-DCBE-C568-D8F8-AFD0E618B628}"/>
              </a:ext>
            </a:extLst>
          </p:cNvPr>
          <p:cNvSpPr/>
          <p:nvPr/>
        </p:nvSpPr>
        <p:spPr>
          <a:xfrm>
            <a:off x="4212765" y="641939"/>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1DB34D9-5036-9961-9B03-1015323703BE}"/>
                  </a:ext>
                </a:extLst>
              </p:cNvPr>
              <p:cNvSpPr/>
              <p:nvPr/>
            </p:nvSpPr>
            <p:spPr>
              <a:xfrm>
                <a:off x="985336" y="3013939"/>
                <a:ext cx="7846693" cy="1703030"/>
              </a:xfrm>
              <a:prstGeom prst="rect">
                <a:avLst/>
              </a:prstGeom>
            </p:spPr>
            <p:txBody>
              <a:bodyPr wrap="square">
                <a:spAutoFit/>
              </a:bodyPr>
              <a:lstStyle/>
              <a:p>
                <a:pPr>
                  <a:lnSpc>
                    <a:spcPct val="150000"/>
                  </a:lnSpc>
                  <a:buClrTx/>
                </a:pPr>
                <a:r>
                  <a:rPr lang="en-US" sz="1800" kern="1200" dirty="0">
                    <a:solidFill>
                      <a:prstClr val="black"/>
                    </a:solidFill>
                    <a:latin typeface="+mj-lt"/>
                    <a:ea typeface="+mn-ea"/>
                    <a:cs typeface="+mn-cs"/>
                  </a:rPr>
                  <a:t>a) Trong </a:t>
                </a:r>
                <a:r>
                  <a:rPr lang="en-US" sz="1800" kern="1200" dirty="0" err="1">
                    <a:solidFill>
                      <a:prstClr val="black"/>
                    </a:solidFill>
                    <a:latin typeface="+mj-lt"/>
                    <a:ea typeface="+mn-ea"/>
                    <a:cs typeface="+mn-cs"/>
                  </a:rPr>
                  <a:t>hình</a:t>
                </a:r>
                <a:r>
                  <a:rPr lang="en-US" sz="1800" kern="1200" dirty="0">
                    <a:solidFill>
                      <a:prstClr val="black"/>
                    </a:solidFill>
                    <a:latin typeface="+mj-lt"/>
                    <a:ea typeface="+mn-ea"/>
                    <a:cs typeface="+mn-cs"/>
                  </a:rPr>
                  <a:t> 10a, ta </a:t>
                </a:r>
                <a:r>
                  <a:rPr lang="en-US" sz="1800" kern="1200" dirty="0" err="1">
                    <a:solidFill>
                      <a:prstClr val="black"/>
                    </a:solidFill>
                    <a:latin typeface="+mj-lt"/>
                    <a:ea typeface="+mn-ea"/>
                    <a:cs typeface="+mn-cs"/>
                  </a:rPr>
                  <a:t>có</a:t>
                </a:r>
                <a:r>
                  <a:rPr lang="en-US" sz="1800" kern="1200" dirty="0">
                    <a:solidFill>
                      <a:prstClr val="black"/>
                    </a:solidFill>
                    <a:latin typeface="+mj-lt"/>
                    <a:ea typeface="+mn-ea"/>
                    <a:cs typeface="+mn-cs"/>
                  </a:rPr>
                  <a:t>:</a:t>
                </a:r>
              </a:p>
              <a:p>
                <a:pPr>
                  <a:lnSpc>
                    <a:spcPct val="150000"/>
                  </a:lnSpc>
                  <a:buClrTx/>
                </a:pPr>
                <a:r>
                  <a:rPr lang="en-US" sz="1800" kern="1200" dirty="0">
                    <a:solidFill>
                      <a:prstClr val="black"/>
                    </a:solidFill>
                    <a:latin typeface="+mj-lt"/>
                    <a:ea typeface="+mn-ea"/>
                    <a:cs typeface="+mn-cs"/>
                  </a:rPr>
                  <a:t>(BAC) </a:t>
                </a:r>
                <a14:m>
                  <m:oMath xmlns:m="http://schemas.openxmlformats.org/officeDocument/2006/math">
                    <m:r>
                      <a:rPr lang="en-US" sz="1800" i="1" kern="1200" smtClean="0">
                        <a:solidFill>
                          <a:prstClr val="black"/>
                        </a:solidFill>
                        <a:latin typeface="Cambria Math" panose="02040503050406030204" pitchFamily="18" charset="0"/>
                        <a:ea typeface="Cambria Math" panose="02040503050406030204" pitchFamily="18" charset="0"/>
                        <a:cs typeface="+mn-cs"/>
                      </a:rPr>
                      <m:t>∩</m:t>
                    </m:r>
                  </m:oMath>
                </a14:m>
                <a:r>
                  <a:rPr lang="en-US" sz="1800" kern="1200" dirty="0">
                    <a:solidFill>
                      <a:prstClr val="black"/>
                    </a:solidFill>
                    <a:latin typeface="+mj-lt"/>
                    <a:ea typeface="+mn-ea"/>
                    <a:cs typeface="+mn-cs"/>
                  </a:rPr>
                  <a:t> (BAD) = BA; </a:t>
                </a:r>
                <a:r>
                  <a:rPr lang="en-US" sz="1800" kern="1200" dirty="0">
                    <a:solidFill>
                      <a:prstClr val="black"/>
                    </a:solidFill>
                  </a:rPr>
                  <a:t>(BAC)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rPr>
                  <a:t> (BCD) = BC; (BCD)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rPr>
                  <a:t> (BAD) = BD; </a:t>
                </a:r>
              </a:p>
              <a:p>
                <a:pPr>
                  <a:lnSpc>
                    <a:spcPct val="150000"/>
                  </a:lnSpc>
                  <a:buClrTx/>
                </a:pPr>
                <a:r>
                  <a:rPr lang="en-US" sz="1800" kern="1200" dirty="0">
                    <a:solidFill>
                      <a:prstClr val="black"/>
                    </a:solidFill>
                  </a:rPr>
                  <a:t>Ba </a:t>
                </a:r>
                <a:r>
                  <a:rPr lang="en-US" sz="1800" kern="1200" dirty="0" err="1">
                    <a:solidFill>
                      <a:prstClr val="black"/>
                    </a:solidFill>
                  </a:rPr>
                  <a:t>giao</a:t>
                </a:r>
                <a:r>
                  <a:rPr lang="en-US" sz="1800" kern="1200" dirty="0">
                    <a:solidFill>
                      <a:prstClr val="black"/>
                    </a:solidFill>
                  </a:rPr>
                  <a:t> </a:t>
                </a:r>
                <a:r>
                  <a:rPr lang="en-US" sz="1800" kern="1200" dirty="0" err="1">
                    <a:solidFill>
                      <a:prstClr val="black"/>
                    </a:solidFill>
                  </a:rPr>
                  <a:t>tuyến</a:t>
                </a:r>
                <a:r>
                  <a:rPr lang="en-US" sz="1800" kern="1200" dirty="0">
                    <a:solidFill>
                      <a:prstClr val="black"/>
                    </a:solidFill>
                  </a:rPr>
                  <a:t> </a:t>
                </a:r>
                <a:r>
                  <a:rPr lang="en-US" sz="1800" kern="1200" dirty="0" err="1">
                    <a:solidFill>
                      <a:prstClr val="black"/>
                    </a:solidFill>
                  </a:rPr>
                  <a:t>vừa</a:t>
                </a:r>
                <a:r>
                  <a:rPr lang="en-US" sz="1800" kern="1200" dirty="0">
                    <a:solidFill>
                      <a:prstClr val="black"/>
                    </a:solidFill>
                  </a:rPr>
                  <a:t> </a:t>
                </a:r>
                <a:r>
                  <a:rPr lang="en-US" sz="1800" kern="1200" dirty="0" err="1">
                    <a:solidFill>
                      <a:prstClr val="black"/>
                    </a:solidFill>
                  </a:rPr>
                  <a:t>nêu</a:t>
                </a:r>
                <a:r>
                  <a:rPr lang="en-US" sz="1800" kern="1200" dirty="0">
                    <a:solidFill>
                      <a:prstClr val="black"/>
                    </a:solidFill>
                  </a:rPr>
                  <a:t> </a:t>
                </a:r>
                <a:r>
                  <a:rPr lang="en-US" sz="1800" kern="1200" dirty="0" err="1">
                    <a:solidFill>
                      <a:prstClr val="black"/>
                    </a:solidFill>
                  </a:rPr>
                  <a:t>đồng</a:t>
                </a:r>
                <a:r>
                  <a:rPr lang="en-US" sz="1800" kern="1200" dirty="0">
                    <a:solidFill>
                      <a:prstClr val="black"/>
                    </a:solidFill>
                  </a:rPr>
                  <a:t> </a:t>
                </a:r>
                <a:r>
                  <a:rPr lang="en-US" sz="1800" kern="1200" dirty="0" err="1">
                    <a:solidFill>
                      <a:prstClr val="black"/>
                    </a:solidFill>
                  </a:rPr>
                  <a:t>quy</a:t>
                </a:r>
                <a:r>
                  <a:rPr lang="en-US" sz="1800" kern="1200" dirty="0">
                    <a:solidFill>
                      <a:prstClr val="black"/>
                    </a:solidFill>
                  </a:rPr>
                  <a:t> </a:t>
                </a:r>
                <a:r>
                  <a:rPr lang="en-US" sz="1800" kern="1200" dirty="0" err="1">
                    <a:solidFill>
                      <a:prstClr val="black"/>
                    </a:solidFill>
                  </a:rPr>
                  <a:t>tại</a:t>
                </a:r>
                <a:r>
                  <a:rPr lang="en-US" sz="1800" kern="1200" dirty="0">
                    <a:solidFill>
                      <a:prstClr val="black"/>
                    </a:solidFill>
                  </a:rPr>
                  <a:t> B. </a:t>
                </a:r>
                <a:r>
                  <a:rPr lang="en-US" sz="1800" kern="1200" dirty="0" err="1">
                    <a:solidFill>
                      <a:prstClr val="black"/>
                    </a:solidFill>
                  </a:rPr>
                  <a:t>Vậy</a:t>
                </a:r>
                <a:r>
                  <a:rPr lang="en-US" sz="1800" kern="1200" dirty="0">
                    <a:solidFill>
                      <a:prstClr val="black"/>
                    </a:solidFill>
                  </a:rPr>
                  <a:t> </a:t>
                </a:r>
                <a:r>
                  <a:rPr lang="en-US" sz="1800" kern="1200" dirty="0" err="1">
                    <a:solidFill>
                      <a:prstClr val="black"/>
                    </a:solidFill>
                  </a:rPr>
                  <a:t>ba</a:t>
                </a:r>
                <a:r>
                  <a:rPr lang="en-US" sz="1800" kern="1200" dirty="0">
                    <a:solidFill>
                      <a:prstClr val="black"/>
                    </a:solidFill>
                  </a:rPr>
                  <a:t> </a:t>
                </a:r>
                <a:r>
                  <a:rPr lang="en-US" sz="1800" kern="1200" dirty="0" err="1">
                    <a:solidFill>
                      <a:prstClr val="black"/>
                    </a:solidFill>
                  </a:rPr>
                  <a:t>cặp</a:t>
                </a:r>
                <a:r>
                  <a:rPr lang="en-US" sz="1800" kern="1200" dirty="0">
                    <a:solidFill>
                      <a:prstClr val="black"/>
                    </a:solidFill>
                  </a:rPr>
                  <a:t> </a:t>
                </a:r>
                <a:r>
                  <a:rPr lang="en-US" sz="1800" kern="1200" dirty="0" err="1">
                    <a:solidFill>
                      <a:prstClr val="black"/>
                    </a:solidFill>
                  </a:rPr>
                  <a:t>mặt</a:t>
                </a:r>
                <a:r>
                  <a:rPr lang="en-US" sz="1800" kern="1200" dirty="0">
                    <a:solidFill>
                      <a:prstClr val="black"/>
                    </a:solidFill>
                  </a:rPr>
                  <a:t> </a:t>
                </a:r>
                <a:r>
                  <a:rPr lang="en-US" sz="1800" kern="1200" dirty="0" err="1">
                    <a:solidFill>
                      <a:prstClr val="black"/>
                    </a:solidFill>
                  </a:rPr>
                  <a:t>phẳng</a:t>
                </a:r>
                <a:r>
                  <a:rPr lang="en-US" sz="1800" kern="1200" dirty="0">
                    <a:solidFill>
                      <a:prstClr val="black"/>
                    </a:solidFill>
                  </a:rPr>
                  <a:t> </a:t>
                </a:r>
                <a:r>
                  <a:rPr lang="en-US" sz="1800" kern="1200" dirty="0" err="1">
                    <a:solidFill>
                      <a:prstClr val="black"/>
                    </a:solidFill>
                  </a:rPr>
                  <a:t>có</a:t>
                </a:r>
                <a:r>
                  <a:rPr lang="en-US" sz="1800" kern="1200" dirty="0">
                    <a:solidFill>
                      <a:prstClr val="black"/>
                    </a:solidFill>
                  </a:rPr>
                  <a:t> </a:t>
                </a:r>
                <a:r>
                  <a:rPr lang="en-US" sz="1800" kern="1200" dirty="0" err="1">
                    <a:solidFill>
                      <a:prstClr val="black"/>
                    </a:solidFill>
                  </a:rPr>
                  <a:t>ba</a:t>
                </a:r>
                <a:r>
                  <a:rPr lang="en-US" sz="1800" kern="1200" dirty="0">
                    <a:solidFill>
                      <a:prstClr val="black"/>
                    </a:solidFill>
                  </a:rPr>
                  <a:t> </a:t>
                </a:r>
                <a:r>
                  <a:rPr lang="en-US" sz="1800" kern="1200" dirty="0" err="1">
                    <a:solidFill>
                      <a:prstClr val="black"/>
                    </a:solidFill>
                  </a:rPr>
                  <a:t>giao</a:t>
                </a:r>
                <a:r>
                  <a:rPr lang="en-US" sz="1800" kern="1200" dirty="0">
                    <a:solidFill>
                      <a:prstClr val="black"/>
                    </a:solidFill>
                  </a:rPr>
                  <a:t> </a:t>
                </a:r>
                <a:r>
                  <a:rPr lang="en-US" sz="1800" kern="1200" dirty="0" err="1">
                    <a:solidFill>
                      <a:prstClr val="black"/>
                    </a:solidFill>
                  </a:rPr>
                  <a:t>tuyến</a:t>
                </a:r>
                <a:r>
                  <a:rPr lang="en-US" sz="1800" kern="1200" dirty="0">
                    <a:solidFill>
                      <a:prstClr val="black"/>
                    </a:solidFill>
                  </a:rPr>
                  <a:t> </a:t>
                </a:r>
                <a:r>
                  <a:rPr lang="en-US" sz="1800" kern="1200" dirty="0" err="1">
                    <a:solidFill>
                      <a:prstClr val="black"/>
                    </a:solidFill>
                  </a:rPr>
                  <a:t>đồng</a:t>
                </a:r>
                <a:r>
                  <a:rPr lang="en-US" sz="1800" kern="1200" dirty="0">
                    <a:solidFill>
                      <a:prstClr val="black"/>
                    </a:solidFill>
                  </a:rPr>
                  <a:t> </a:t>
                </a:r>
                <a:r>
                  <a:rPr lang="en-US" sz="1800" kern="1200" dirty="0" err="1">
                    <a:solidFill>
                      <a:prstClr val="black"/>
                    </a:solidFill>
                  </a:rPr>
                  <a:t>quy</a:t>
                </a:r>
                <a:r>
                  <a:rPr lang="en-US" sz="1800" kern="1200" dirty="0">
                    <a:solidFill>
                      <a:prstClr val="black"/>
                    </a:solidFill>
                  </a:rPr>
                  <a:t> </a:t>
                </a:r>
                <a:r>
                  <a:rPr lang="en-US" sz="1800" kern="1200" dirty="0" err="1">
                    <a:solidFill>
                      <a:prstClr val="black"/>
                    </a:solidFill>
                  </a:rPr>
                  <a:t>là</a:t>
                </a:r>
                <a:r>
                  <a:rPr lang="en-US" sz="1800" kern="1200" dirty="0">
                    <a:solidFill>
                      <a:prstClr val="black"/>
                    </a:solidFill>
                  </a:rPr>
                  <a:t> (BAC) </a:t>
                </a:r>
                <a:r>
                  <a:rPr lang="en-US" sz="1800" kern="1200" dirty="0" err="1">
                    <a:solidFill>
                      <a:prstClr val="black"/>
                    </a:solidFill>
                  </a:rPr>
                  <a:t>và</a:t>
                </a:r>
                <a:r>
                  <a:rPr lang="en-US" sz="1800" kern="1200" dirty="0">
                    <a:solidFill>
                      <a:prstClr val="black"/>
                    </a:solidFill>
                  </a:rPr>
                  <a:t> (BAD); (BAC) </a:t>
                </a:r>
                <a:r>
                  <a:rPr lang="en-US" sz="1800" kern="1200" dirty="0" err="1">
                    <a:solidFill>
                      <a:prstClr val="black"/>
                    </a:solidFill>
                  </a:rPr>
                  <a:t>và</a:t>
                </a:r>
                <a:r>
                  <a:rPr lang="en-US" sz="1800" kern="1200" dirty="0">
                    <a:solidFill>
                      <a:prstClr val="black"/>
                    </a:solidFill>
                  </a:rPr>
                  <a:t> (BCD); (BCD) </a:t>
                </a:r>
                <a:r>
                  <a:rPr lang="en-US" sz="1800" kern="1200" dirty="0" err="1">
                    <a:solidFill>
                      <a:prstClr val="black"/>
                    </a:solidFill>
                  </a:rPr>
                  <a:t>và</a:t>
                </a:r>
                <a:r>
                  <a:rPr lang="en-US" sz="1800" kern="1200" dirty="0">
                    <a:solidFill>
                      <a:prstClr val="black"/>
                    </a:solidFill>
                  </a:rPr>
                  <a:t> (BAD)</a:t>
                </a:r>
              </a:p>
            </p:txBody>
          </p:sp>
        </mc:Choice>
        <mc:Fallback xmlns="">
          <p:sp>
            <p:nvSpPr>
              <p:cNvPr id="26" name="Rectangle 25">
                <a:extLst>
                  <a:ext uri="{FF2B5EF4-FFF2-40B4-BE49-F238E27FC236}">
                    <a16:creationId xmlns:a16="http://schemas.microsoft.com/office/drawing/2014/main" id="{71DB34D9-5036-9961-9B03-1015323703BE}"/>
                  </a:ext>
                </a:extLst>
              </p:cNvPr>
              <p:cNvSpPr>
                <a:spLocks noRot="1" noChangeAspect="1" noMove="1" noResize="1" noEditPoints="1" noAdjustHandles="1" noChangeArrowheads="1" noChangeShapeType="1" noTextEdit="1"/>
              </p:cNvSpPr>
              <p:nvPr/>
            </p:nvSpPr>
            <p:spPr>
              <a:xfrm>
                <a:off x="985336" y="3013939"/>
                <a:ext cx="7846693" cy="1703030"/>
              </a:xfrm>
              <a:prstGeom prst="rect">
                <a:avLst/>
              </a:prstGeom>
              <a:blipFill>
                <a:blip r:embed="rId3"/>
                <a:stretch>
                  <a:fillRect l="-699" b="-46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0774131-CBB5-7370-3932-66EB5549C2FC}"/>
              </a:ext>
            </a:extLst>
          </p:cNvPr>
          <p:cNvPicPr>
            <a:picLocks noChangeAspect="1"/>
          </p:cNvPicPr>
          <p:nvPr/>
        </p:nvPicPr>
        <p:blipFill>
          <a:blip r:embed="rId4"/>
          <a:stretch>
            <a:fillRect/>
          </a:stretch>
        </p:blipFill>
        <p:spPr>
          <a:xfrm>
            <a:off x="2205051" y="1334925"/>
            <a:ext cx="4635738" cy="1606633"/>
          </a:xfrm>
          <a:prstGeom prst="rect">
            <a:avLst/>
          </a:prstGeom>
        </p:spPr>
      </p:pic>
    </p:spTree>
    <p:extLst>
      <p:ext uri="{BB962C8B-B14F-4D97-AF65-F5344CB8AC3E}">
        <p14:creationId xmlns:p14="http://schemas.microsoft.com/office/powerpoint/2010/main" val="3513459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500" name="Google Shape;1500;p54"/>
          <p:cNvSpPr/>
          <p:nvPr/>
        </p:nvSpPr>
        <p:spPr>
          <a:xfrm>
            <a:off x="7853975" y="15765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4"/>
          <p:cNvSpPr/>
          <p:nvPr/>
        </p:nvSpPr>
        <p:spPr>
          <a:xfrm flipH="1">
            <a:off x="8265528" y="2324975"/>
            <a:ext cx="252772" cy="32143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ounded Rectangle 1">
            <a:extLst>
              <a:ext uri="{FF2B5EF4-FFF2-40B4-BE49-F238E27FC236}">
                <a16:creationId xmlns:a16="http://schemas.microsoft.com/office/drawing/2014/main" id="{6A998BEC-E3DC-7E39-5474-5102A71CAB1B}"/>
              </a:ext>
            </a:extLst>
          </p:cNvPr>
          <p:cNvSpPr/>
          <p:nvPr/>
        </p:nvSpPr>
        <p:spPr>
          <a:xfrm>
            <a:off x="321685" y="196170"/>
            <a:ext cx="1327302" cy="56679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bg1"/>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lang="en-US" sz="2200" b="1" kern="1200" dirty="0">
                <a:solidFill>
                  <a:schemeClr val="bg1"/>
                </a:solidFill>
                <a:latin typeface="+mj-lt"/>
                <a:cs typeface="Arial" panose="020B0604020202020204" pitchFamily="34" charset="0"/>
              </a:rPr>
              <a:t>3</a:t>
            </a:r>
            <a:endParaRPr kumimoji="0" lang="en-US" sz="2200" b="1"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25" name="Rectangle 24">
            <a:extLst>
              <a:ext uri="{FF2B5EF4-FFF2-40B4-BE49-F238E27FC236}">
                <a16:creationId xmlns:a16="http://schemas.microsoft.com/office/drawing/2014/main" id="{5E900725-DCBE-C568-D8F8-AFD0E618B628}"/>
              </a:ext>
            </a:extLst>
          </p:cNvPr>
          <p:cNvSpPr/>
          <p:nvPr/>
        </p:nvSpPr>
        <p:spPr>
          <a:xfrm>
            <a:off x="4212765" y="641939"/>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3BEAF80-D9E2-5082-4F12-59638CBB99D3}"/>
                  </a:ext>
                </a:extLst>
              </p:cNvPr>
              <p:cNvSpPr/>
              <p:nvPr/>
            </p:nvSpPr>
            <p:spPr>
              <a:xfrm>
                <a:off x="877814" y="2916215"/>
                <a:ext cx="8106832" cy="1703030"/>
              </a:xfrm>
              <a:prstGeom prst="rect">
                <a:avLst/>
              </a:prstGeom>
            </p:spPr>
            <p:txBody>
              <a:bodyPr wrap="square">
                <a:spAutoFit/>
              </a:bodyPr>
              <a:lstStyle/>
              <a:p>
                <a:pPr>
                  <a:lnSpc>
                    <a:spcPct val="150000"/>
                  </a:lnSpc>
                  <a:buClrTx/>
                </a:pPr>
                <a:r>
                  <a:rPr lang="en-US" sz="1800" kern="1200" dirty="0">
                    <a:solidFill>
                      <a:prstClr val="black"/>
                    </a:solidFill>
                    <a:latin typeface="+mj-lt"/>
                  </a:rPr>
                  <a:t>b) Trong </a:t>
                </a:r>
                <a:r>
                  <a:rPr lang="en-US" sz="1800" kern="1200" dirty="0" err="1">
                    <a:solidFill>
                      <a:prstClr val="black"/>
                    </a:solidFill>
                    <a:latin typeface="+mj-lt"/>
                  </a:rPr>
                  <a:t>hình</a:t>
                </a:r>
                <a:r>
                  <a:rPr lang="en-US" sz="1800" kern="1200" dirty="0">
                    <a:solidFill>
                      <a:prstClr val="black"/>
                    </a:solidFill>
                    <a:latin typeface="+mj-lt"/>
                  </a:rPr>
                  <a:t> 10b, ta </a:t>
                </a:r>
                <a:r>
                  <a:rPr lang="en-US" sz="1800" kern="1200" dirty="0" err="1">
                    <a:solidFill>
                      <a:prstClr val="black"/>
                    </a:solidFill>
                    <a:latin typeface="+mj-lt"/>
                  </a:rPr>
                  <a:t>có</a:t>
                </a:r>
                <a:r>
                  <a:rPr lang="en-US" sz="1800" kern="1200" dirty="0">
                    <a:solidFill>
                      <a:prstClr val="black"/>
                    </a:solidFill>
                    <a:latin typeface="+mj-lt"/>
                  </a:rPr>
                  <a:t>:</a:t>
                </a:r>
              </a:p>
              <a:p>
                <a:pPr>
                  <a:lnSpc>
                    <a:spcPct val="150000"/>
                  </a:lnSpc>
                  <a:buClrTx/>
                </a:pPr>
                <a:r>
                  <a:rPr lang="en-US" sz="1800" kern="1200" dirty="0">
                    <a:solidFill>
                      <a:prstClr val="black"/>
                    </a:solidFill>
                    <a:latin typeface="+mj-lt"/>
                  </a:rPr>
                  <a:t>(ABCD)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latin typeface="+mj-lt"/>
                  </a:rPr>
                  <a:t> (ABMN) = AB; (ABCD)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latin typeface="+mj-lt"/>
                  </a:rPr>
                  <a:t> (CDNM) = CD; (CDNM)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latin typeface="+mj-lt"/>
                  </a:rPr>
                  <a:t> (ABMN) = MN; </a:t>
                </a:r>
              </a:p>
              <a:p>
                <a:pPr>
                  <a:lnSpc>
                    <a:spcPct val="150000"/>
                  </a:lnSpc>
                  <a:buClrTx/>
                </a:pPr>
                <a:r>
                  <a:rPr lang="en-US" sz="1800" kern="1200" dirty="0">
                    <a:solidFill>
                      <a:prstClr val="black"/>
                    </a:solidFill>
                    <a:latin typeface="+mj-lt"/>
                  </a:rPr>
                  <a:t>Ta </a:t>
                </a:r>
                <a:r>
                  <a:rPr lang="en-US" sz="1800" kern="1200" dirty="0" err="1">
                    <a:solidFill>
                      <a:prstClr val="black"/>
                    </a:solidFill>
                    <a:latin typeface="+mj-lt"/>
                  </a:rPr>
                  <a:t>có</a:t>
                </a:r>
                <a:r>
                  <a:rPr lang="en-US" sz="1800" kern="1200" dirty="0">
                    <a:solidFill>
                      <a:prstClr val="black"/>
                    </a:solidFill>
                    <a:latin typeface="+mj-lt"/>
                  </a:rPr>
                  <a:t> AB // CD // MN. </a:t>
                </a:r>
                <a:r>
                  <a:rPr lang="en-US" sz="1800" kern="1200" dirty="0" err="1">
                    <a:solidFill>
                      <a:prstClr val="black"/>
                    </a:solidFill>
                    <a:latin typeface="+mj-lt"/>
                  </a:rPr>
                  <a:t>Vậy</a:t>
                </a:r>
                <a:r>
                  <a:rPr lang="en-US" sz="1800" kern="1200" dirty="0">
                    <a:solidFill>
                      <a:prstClr val="black"/>
                    </a:solidFill>
                    <a:latin typeface="+mj-lt"/>
                  </a:rPr>
                  <a:t> </a:t>
                </a:r>
                <a:r>
                  <a:rPr lang="en-US" sz="1800" kern="1200" dirty="0" err="1">
                    <a:solidFill>
                      <a:prstClr val="black"/>
                    </a:solidFill>
                    <a:latin typeface="+mj-lt"/>
                  </a:rPr>
                  <a:t>ba</a:t>
                </a:r>
                <a:r>
                  <a:rPr lang="en-US" sz="1800" kern="1200" dirty="0">
                    <a:solidFill>
                      <a:prstClr val="black"/>
                    </a:solidFill>
                    <a:latin typeface="+mj-lt"/>
                  </a:rPr>
                  <a:t> </a:t>
                </a:r>
                <a:r>
                  <a:rPr lang="en-US" sz="1800" kern="1200" dirty="0" err="1">
                    <a:solidFill>
                      <a:prstClr val="black"/>
                    </a:solidFill>
                    <a:latin typeface="+mj-lt"/>
                  </a:rPr>
                  <a:t>cặp</a:t>
                </a:r>
                <a:r>
                  <a:rPr lang="en-US" sz="1800" kern="1200" dirty="0">
                    <a:solidFill>
                      <a:prstClr val="black"/>
                    </a:solidFill>
                    <a:latin typeface="+mj-lt"/>
                  </a:rPr>
                  <a:t> </a:t>
                </a:r>
                <a:r>
                  <a:rPr lang="en-US" sz="1800" kern="1200" dirty="0" err="1">
                    <a:solidFill>
                      <a:prstClr val="black"/>
                    </a:solidFill>
                    <a:latin typeface="+mj-lt"/>
                  </a:rPr>
                  <a:t>mặt</a:t>
                </a:r>
                <a:r>
                  <a:rPr lang="en-US" sz="1800" kern="1200" dirty="0">
                    <a:solidFill>
                      <a:prstClr val="black"/>
                    </a:solidFill>
                    <a:latin typeface="+mj-lt"/>
                  </a:rPr>
                  <a:t> </a:t>
                </a:r>
                <a:r>
                  <a:rPr lang="en-US" sz="1800" kern="1200" dirty="0" err="1">
                    <a:solidFill>
                      <a:prstClr val="black"/>
                    </a:solidFill>
                    <a:latin typeface="+mj-lt"/>
                  </a:rPr>
                  <a:t>phẳng</a:t>
                </a:r>
                <a:r>
                  <a:rPr lang="en-US" sz="1800" kern="1200" dirty="0">
                    <a:solidFill>
                      <a:prstClr val="black"/>
                    </a:solidFill>
                    <a:latin typeface="+mj-lt"/>
                  </a:rPr>
                  <a:t> </a:t>
                </a:r>
                <a:r>
                  <a:rPr lang="en-US" sz="1800" kern="1200" dirty="0" err="1">
                    <a:solidFill>
                      <a:prstClr val="black"/>
                    </a:solidFill>
                    <a:latin typeface="+mj-lt"/>
                  </a:rPr>
                  <a:t>có</a:t>
                </a:r>
                <a:r>
                  <a:rPr lang="en-US" sz="1800" kern="1200" dirty="0">
                    <a:solidFill>
                      <a:prstClr val="black"/>
                    </a:solidFill>
                    <a:latin typeface="+mj-lt"/>
                  </a:rPr>
                  <a:t> </a:t>
                </a:r>
                <a:r>
                  <a:rPr lang="en-US" sz="1800" kern="1200" dirty="0" err="1">
                    <a:solidFill>
                      <a:prstClr val="black"/>
                    </a:solidFill>
                    <a:latin typeface="+mj-lt"/>
                  </a:rPr>
                  <a:t>ba</a:t>
                </a:r>
                <a:r>
                  <a:rPr lang="en-US" sz="1800" kern="1200" dirty="0">
                    <a:solidFill>
                      <a:prstClr val="black"/>
                    </a:solidFill>
                    <a:latin typeface="+mj-lt"/>
                  </a:rPr>
                  <a:t> </a:t>
                </a:r>
                <a:r>
                  <a:rPr lang="en-US" sz="1800" kern="1200" dirty="0" err="1">
                    <a:solidFill>
                      <a:prstClr val="black"/>
                    </a:solidFill>
                    <a:latin typeface="+mj-lt"/>
                  </a:rPr>
                  <a:t>giao</a:t>
                </a:r>
                <a:r>
                  <a:rPr lang="en-US" sz="1800" kern="1200" dirty="0">
                    <a:solidFill>
                      <a:prstClr val="black"/>
                    </a:solidFill>
                    <a:latin typeface="+mj-lt"/>
                  </a:rPr>
                  <a:t> </a:t>
                </a:r>
                <a:r>
                  <a:rPr lang="en-US" sz="1800" kern="1200" dirty="0" err="1">
                    <a:solidFill>
                      <a:prstClr val="black"/>
                    </a:solidFill>
                    <a:latin typeface="+mj-lt"/>
                  </a:rPr>
                  <a:t>tuyến</a:t>
                </a:r>
                <a:r>
                  <a:rPr lang="en-US" sz="1800" kern="1200" dirty="0">
                    <a:solidFill>
                      <a:prstClr val="black"/>
                    </a:solidFill>
                    <a:latin typeface="+mj-lt"/>
                  </a:rPr>
                  <a:t> song </a:t>
                </a:r>
                <a:r>
                  <a:rPr lang="en-US" sz="1800" kern="1200" dirty="0" err="1">
                    <a:solidFill>
                      <a:prstClr val="black"/>
                    </a:solidFill>
                    <a:latin typeface="+mj-lt"/>
                  </a:rPr>
                  <a:t>song</a:t>
                </a:r>
                <a:r>
                  <a:rPr lang="en-US" sz="1800" kern="1200" dirty="0">
                    <a:solidFill>
                      <a:prstClr val="black"/>
                    </a:solidFill>
                    <a:latin typeface="+mj-lt"/>
                  </a:rPr>
                  <a:t> </a:t>
                </a:r>
                <a:r>
                  <a:rPr lang="en-US" sz="1800" kern="1200" dirty="0" err="1">
                    <a:solidFill>
                      <a:prstClr val="black"/>
                    </a:solidFill>
                    <a:latin typeface="+mj-lt"/>
                  </a:rPr>
                  <a:t>là</a:t>
                </a:r>
                <a:r>
                  <a:rPr lang="en-US" sz="1800" kern="1200" dirty="0">
                    <a:solidFill>
                      <a:prstClr val="black"/>
                    </a:solidFill>
                    <a:latin typeface="+mj-lt"/>
                  </a:rPr>
                  <a:t> (ABCD) </a:t>
                </a:r>
                <a:r>
                  <a:rPr lang="en-US" sz="1800" kern="1200" dirty="0" err="1">
                    <a:solidFill>
                      <a:prstClr val="black"/>
                    </a:solidFill>
                    <a:latin typeface="+mj-lt"/>
                  </a:rPr>
                  <a:t>và</a:t>
                </a:r>
                <a:r>
                  <a:rPr lang="en-US" sz="1800" kern="1200" dirty="0">
                    <a:solidFill>
                      <a:prstClr val="black"/>
                    </a:solidFill>
                    <a:latin typeface="+mj-lt"/>
                  </a:rPr>
                  <a:t> (ABMN); (ABCD) </a:t>
                </a:r>
                <a:r>
                  <a:rPr lang="en-US" sz="1800" kern="1200" dirty="0" err="1">
                    <a:solidFill>
                      <a:prstClr val="black"/>
                    </a:solidFill>
                    <a:latin typeface="+mj-lt"/>
                  </a:rPr>
                  <a:t>và</a:t>
                </a:r>
                <a:r>
                  <a:rPr lang="en-US" sz="1800" kern="1200" dirty="0">
                    <a:solidFill>
                      <a:prstClr val="black"/>
                    </a:solidFill>
                    <a:latin typeface="+mj-lt"/>
                  </a:rPr>
                  <a:t> (CDNM); (CDNM) </a:t>
                </a:r>
                <a:r>
                  <a:rPr lang="en-US" sz="1800" kern="1200" dirty="0" err="1">
                    <a:solidFill>
                      <a:prstClr val="black"/>
                    </a:solidFill>
                    <a:latin typeface="+mj-lt"/>
                  </a:rPr>
                  <a:t>và</a:t>
                </a:r>
                <a:r>
                  <a:rPr lang="en-US" sz="1800" kern="1200" dirty="0">
                    <a:solidFill>
                      <a:prstClr val="black"/>
                    </a:solidFill>
                    <a:latin typeface="+mj-lt"/>
                  </a:rPr>
                  <a:t> (ABMN)</a:t>
                </a:r>
              </a:p>
            </p:txBody>
          </p:sp>
        </mc:Choice>
        <mc:Fallback xmlns="">
          <p:sp>
            <p:nvSpPr>
              <p:cNvPr id="27" name="Rectangle 26">
                <a:extLst>
                  <a:ext uri="{FF2B5EF4-FFF2-40B4-BE49-F238E27FC236}">
                    <a16:creationId xmlns:a16="http://schemas.microsoft.com/office/drawing/2014/main" id="{93BEAF80-D9E2-5082-4F12-59638CBB99D3}"/>
                  </a:ext>
                </a:extLst>
              </p:cNvPr>
              <p:cNvSpPr>
                <a:spLocks noRot="1" noChangeAspect="1" noMove="1" noResize="1" noEditPoints="1" noAdjustHandles="1" noChangeArrowheads="1" noChangeShapeType="1" noTextEdit="1"/>
              </p:cNvSpPr>
              <p:nvPr/>
            </p:nvSpPr>
            <p:spPr>
              <a:xfrm>
                <a:off x="877814" y="2916215"/>
                <a:ext cx="8106832" cy="1703030"/>
              </a:xfrm>
              <a:prstGeom prst="rect">
                <a:avLst/>
              </a:prstGeom>
              <a:blipFill>
                <a:blip r:embed="rId3"/>
                <a:stretch>
                  <a:fillRect l="-677" b="-46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6F93D7CA-4BE2-6BF9-C078-13670337BE87}"/>
              </a:ext>
            </a:extLst>
          </p:cNvPr>
          <p:cNvPicPr>
            <a:picLocks noChangeAspect="1"/>
          </p:cNvPicPr>
          <p:nvPr/>
        </p:nvPicPr>
        <p:blipFill>
          <a:blip r:embed="rId4"/>
          <a:stretch>
            <a:fillRect/>
          </a:stretch>
        </p:blipFill>
        <p:spPr>
          <a:xfrm>
            <a:off x="2205051" y="1334925"/>
            <a:ext cx="4635738" cy="1606633"/>
          </a:xfrm>
          <a:prstGeom prst="rect">
            <a:avLst/>
          </a:prstGeom>
        </p:spPr>
      </p:pic>
    </p:spTree>
    <p:extLst>
      <p:ext uri="{BB962C8B-B14F-4D97-AF65-F5344CB8AC3E}">
        <p14:creationId xmlns:p14="http://schemas.microsoft.com/office/powerpoint/2010/main" val="3309529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p43"/>
          <p:cNvSpPr/>
          <p:nvPr/>
        </p:nvSpPr>
        <p:spPr>
          <a:xfrm flipH="1">
            <a:off x="8302641" y="-2862344"/>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6672563" y="43345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468538" y="47706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entagon 6">
            <a:extLst>
              <a:ext uri="{FF2B5EF4-FFF2-40B4-BE49-F238E27FC236}">
                <a16:creationId xmlns:a16="http://schemas.microsoft.com/office/drawing/2014/main" id="{F7FDEA37-5B7B-3DB7-7843-39C6974E08CB}"/>
              </a:ext>
            </a:extLst>
          </p:cNvPr>
          <p:cNvSpPr/>
          <p:nvPr/>
        </p:nvSpPr>
        <p:spPr>
          <a:xfrm>
            <a:off x="0" y="317857"/>
            <a:ext cx="1703070" cy="406603"/>
          </a:xfrm>
          <a:prstGeom prst="homePlate">
            <a:avLst/>
          </a:prstGeom>
          <a:solidFill>
            <a:srgbClr val="DDF6FF"/>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mj-lt"/>
                <a:ea typeface="+mn-ea"/>
                <a:cs typeface="Arial" panose="020B0604020202020204" pitchFamily="34" charset="0"/>
              </a:rPr>
              <a:t>HỆ QUẢ</a:t>
            </a:r>
            <a:endParaRPr kumimoji="0" lang="en-US" sz="2000" b="1"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endParaRPr>
          </a:p>
        </p:txBody>
      </p:sp>
      <p:sp>
        <p:nvSpPr>
          <p:cNvPr id="12" name="Rectangle: Rounded Corners 11">
            <a:extLst>
              <a:ext uri="{FF2B5EF4-FFF2-40B4-BE49-F238E27FC236}">
                <a16:creationId xmlns:a16="http://schemas.microsoft.com/office/drawing/2014/main" id="{99309627-4122-B7DE-3156-DC2ADA94B978}"/>
              </a:ext>
            </a:extLst>
          </p:cNvPr>
          <p:cNvSpPr/>
          <p:nvPr/>
        </p:nvSpPr>
        <p:spPr>
          <a:xfrm>
            <a:off x="397999" y="1062235"/>
            <a:ext cx="8348002" cy="1703252"/>
          </a:xfrm>
          <a:prstGeom prst="roundRect">
            <a:avLst>
              <a:gd name="adj" fmla="val 15617"/>
            </a:avLst>
          </a:prstGeom>
          <a:solidFill>
            <a:schemeClr val="tx2"/>
          </a:solid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Bef>
                <a:spcPts val="100"/>
              </a:spcBef>
              <a:spcAft>
                <a:spcPts val="800"/>
              </a:spcAft>
            </a:pPr>
            <a:r>
              <a:rPr lang="en-US" sz="2200" dirty="0" err="1">
                <a:solidFill>
                  <a:srgbClr val="000000"/>
                </a:solidFill>
                <a:latin typeface="+mj-lt"/>
                <a:ea typeface="Calibri" panose="020F0502020204030204" pitchFamily="34" charset="0"/>
              </a:rPr>
              <a:t>Nếu</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hai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mặt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phẳng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phân</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biệt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lần</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lượt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đi</a:t>
            </a:r>
            <a:r>
              <a:rPr lang="en-US" sz="2200" dirty="0">
                <a:solidFill>
                  <a:srgbClr val="000000"/>
                </a:solidFill>
                <a:latin typeface="+mj-lt"/>
                <a:ea typeface="Calibri" panose="020F0502020204030204" pitchFamily="34" charset="0"/>
              </a:rPr>
              <a:t> qua </a:t>
            </a:r>
            <a:r>
              <a:rPr lang="en-US" sz="2200" dirty="0" err="1">
                <a:solidFill>
                  <a:srgbClr val="000000"/>
                </a:solidFill>
                <a:latin typeface="+mj-lt"/>
                <a:ea typeface="Calibri" panose="020F0502020204030204" pitchFamily="34" charset="0"/>
              </a:rPr>
              <a:t>hai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đường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thẳng</a:t>
            </a:r>
            <a:r>
              <a:rPr lang="en-US" sz="2200" dirty="0">
                <a:solidFill>
                  <a:srgbClr val="000000"/>
                </a:solidFill>
                <a:latin typeface="+mj-lt"/>
                <a:ea typeface="Calibri" panose="020F0502020204030204" pitchFamily="34" charset="0"/>
              </a:rPr>
              <a:t> song </a:t>
            </a:r>
            <a:r>
              <a:rPr lang="en-US" sz="2200" dirty="0" err="1">
                <a:solidFill>
                  <a:srgbClr val="000000"/>
                </a:solidFill>
                <a:latin typeface="+mj-lt"/>
                <a:ea typeface="Calibri" panose="020F0502020204030204" pitchFamily="34" charset="0"/>
              </a:rPr>
              <a:t>song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thì</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giao</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tuyến</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của</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chúng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nếu</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có</a:t>
            </a:r>
            <a:r>
              <a:rPr lang="en-US" sz="2200" dirty="0">
                <a:solidFill>
                  <a:srgbClr val="000000"/>
                </a:solidFill>
                <a:latin typeface="+mj-lt"/>
                <a:ea typeface="Calibri" panose="020F0502020204030204" pitchFamily="34" charset="0"/>
              </a:rPr>
              <a:t>) song </a:t>
            </a:r>
            <a:r>
              <a:rPr lang="en-US" sz="2200" dirty="0" err="1">
                <a:solidFill>
                  <a:srgbClr val="000000"/>
                </a:solidFill>
                <a:latin typeface="+mj-lt"/>
                <a:ea typeface="Calibri" panose="020F0502020204030204" pitchFamily="34" charset="0"/>
              </a:rPr>
              <a:t>song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với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hai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đường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thẳng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đó</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hoặc</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trùng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với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một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trong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hai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đường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thẳng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đó</a:t>
            </a:r>
            <a:r>
              <a:rPr lang="en-US" sz="2200" dirty="0">
                <a:solidFill>
                  <a:srgbClr val="000000"/>
                </a:solidFill>
                <a:latin typeface="+mj-lt"/>
                <a:ea typeface="Calibri" panose="020F0502020204030204" pitchFamily="34" charset="0"/>
              </a:rPr>
              <a:t>.</a:t>
            </a:r>
            <a:endParaRPr lang="en-US" sz="2200" kern="100" dirty="0">
              <a:solidFill>
                <a:srgbClr val="000000"/>
              </a:solidFill>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EAD61EB-9220-1439-DAED-5A6382755053}"/>
              </a:ext>
            </a:extLst>
          </p:cNvPr>
          <p:cNvPicPr>
            <a:picLocks noChangeAspect="1"/>
          </p:cNvPicPr>
          <p:nvPr/>
        </p:nvPicPr>
        <p:blipFill>
          <a:blip r:embed="rId3"/>
          <a:stretch>
            <a:fillRect/>
          </a:stretch>
        </p:blipFill>
        <p:spPr>
          <a:xfrm flipH="1">
            <a:off x="7466632" y="3673043"/>
            <a:ext cx="2280383" cy="1282716"/>
          </a:xfrm>
          <a:prstGeom prst="rect">
            <a:avLst/>
          </a:prstGeom>
        </p:spPr>
      </p:pic>
      <p:pic>
        <p:nvPicPr>
          <p:cNvPr id="5" name="Picture 4">
            <a:extLst>
              <a:ext uri="{FF2B5EF4-FFF2-40B4-BE49-F238E27FC236}">
                <a16:creationId xmlns:a16="http://schemas.microsoft.com/office/drawing/2014/main" id="{528B8ABD-8BD1-DAF5-D47C-E508D5A1F771}"/>
              </a:ext>
            </a:extLst>
          </p:cNvPr>
          <p:cNvPicPr>
            <a:picLocks noChangeAspect="1"/>
          </p:cNvPicPr>
          <p:nvPr/>
        </p:nvPicPr>
        <p:blipFill>
          <a:blip r:embed="rId4"/>
          <a:stretch>
            <a:fillRect/>
          </a:stretch>
        </p:blipFill>
        <p:spPr>
          <a:xfrm>
            <a:off x="1803005" y="2918341"/>
            <a:ext cx="5505733" cy="1987652"/>
          </a:xfrm>
          <a:prstGeom prst="rect">
            <a:avLst/>
          </a:prstGeom>
        </p:spPr>
      </p:pic>
    </p:spTree>
    <p:extLst>
      <p:ext uri="{BB962C8B-B14F-4D97-AF65-F5344CB8AC3E}">
        <p14:creationId xmlns:p14="http://schemas.microsoft.com/office/powerpoint/2010/main" val="25857433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6" name="Google Shape;1286;p51"/>
          <p:cNvSpPr/>
          <p:nvPr/>
        </p:nvSpPr>
        <p:spPr>
          <a:xfrm rot="10800000">
            <a:off x="5646338" y="-1479100"/>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51"/>
          <p:cNvSpPr/>
          <p:nvPr/>
        </p:nvSpPr>
        <p:spPr>
          <a:xfrm rot="10800000" flipH="1">
            <a:off x="0" y="2922874"/>
            <a:ext cx="1912394" cy="2220626"/>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51"/>
          <p:cNvSpPr/>
          <p:nvPr/>
        </p:nvSpPr>
        <p:spPr>
          <a:xfrm>
            <a:off x="640038" y="47048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51"/>
          <p:cNvSpPr/>
          <p:nvPr/>
        </p:nvSpPr>
        <p:spPr>
          <a:xfrm>
            <a:off x="7099650" y="3787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51"/>
          <p:cNvSpPr/>
          <p:nvPr/>
        </p:nvSpPr>
        <p:spPr>
          <a:xfrm>
            <a:off x="8621250" y="12918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3" name="Google Shape;1293;p51"/>
          <p:cNvGrpSpPr/>
          <p:nvPr/>
        </p:nvGrpSpPr>
        <p:grpSpPr>
          <a:xfrm rot="3288713">
            <a:off x="8223114" y="-169133"/>
            <a:ext cx="876758" cy="1104743"/>
            <a:chOff x="11435300" y="1056650"/>
            <a:chExt cx="568775" cy="716675"/>
          </a:xfrm>
        </p:grpSpPr>
        <p:sp>
          <p:nvSpPr>
            <p:cNvPr id="1294" name="Google Shape;1294;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51"/>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51"/>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1"/>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1"/>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1"/>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1"/>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1"/>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1"/>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04" name="Google Shape;1304;p51"/>
          <p:cNvSpPr/>
          <p:nvPr/>
        </p:nvSpPr>
        <p:spPr>
          <a:xfrm>
            <a:off x="168237" y="3802443"/>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1"/>
          <p:cNvSpPr/>
          <p:nvPr/>
        </p:nvSpPr>
        <p:spPr>
          <a:xfrm flipH="1">
            <a:off x="6510076" y="32270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ounded Rectangle 1">
            <a:extLst>
              <a:ext uri="{FF2B5EF4-FFF2-40B4-BE49-F238E27FC236}">
                <a16:creationId xmlns:a16="http://schemas.microsoft.com/office/drawing/2014/main" id="{E3877D3F-5AF2-65B5-9C6B-590ECD70B845}"/>
              </a:ext>
            </a:extLst>
          </p:cNvPr>
          <p:cNvSpPr/>
          <p:nvPr/>
        </p:nvSpPr>
        <p:spPr>
          <a:xfrm>
            <a:off x="430074" y="644606"/>
            <a:ext cx="1327302" cy="5667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242424"/>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242424"/>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rPr>
              <a:t> </a:t>
            </a:r>
            <a:r>
              <a:rPr lang="en-US" sz="2200" b="1" kern="1200" noProof="0" dirty="0">
                <a:solidFill>
                  <a:srgbClr val="242424"/>
                </a:solidFill>
                <a:latin typeface="Arial"/>
                <a:cs typeface="Arial" panose="020B0604020202020204" pitchFamily="34" charset="0"/>
              </a:rPr>
              <a:t>4</a:t>
            </a:r>
            <a:endPar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endParaRPr>
          </a:p>
        </p:txBody>
      </p:sp>
      <p:sp>
        <p:nvSpPr>
          <p:cNvPr id="11" name="Rectangle 10">
            <a:extLst>
              <a:ext uri="{FF2B5EF4-FFF2-40B4-BE49-F238E27FC236}">
                <a16:creationId xmlns:a16="http://schemas.microsoft.com/office/drawing/2014/main" id="{9831123C-DDE2-20A3-A9D9-A906E0008A4A}"/>
              </a:ext>
            </a:extLst>
          </p:cNvPr>
          <p:cNvSpPr/>
          <p:nvPr/>
        </p:nvSpPr>
        <p:spPr>
          <a:xfrm>
            <a:off x="368700" y="621836"/>
            <a:ext cx="7823447" cy="105336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Cho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chóp</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S.ABCD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đáy</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bình</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hành</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giao</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tuyến</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mặt</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phẳng</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(SBC) </a:t>
            </a:r>
            <a:r>
              <a:rPr lang="en-US" sz="2200" kern="12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2200"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 (SAD)</a:t>
            </a:r>
            <a:endParaRPr kumimoji="0" lang="en-US" sz="2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Rectangle 12">
            <a:extLst>
              <a:ext uri="{FF2B5EF4-FFF2-40B4-BE49-F238E27FC236}">
                <a16:creationId xmlns:a16="http://schemas.microsoft.com/office/drawing/2014/main" id="{0F9D68B9-E725-9B9B-76A3-788C5BBC0808}"/>
              </a:ext>
            </a:extLst>
          </p:cNvPr>
          <p:cNvSpPr/>
          <p:nvPr/>
        </p:nvSpPr>
        <p:spPr>
          <a:xfrm>
            <a:off x="596963" y="1915004"/>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0D333707-C1F9-43B5-9110-A414D0479348}"/>
              </a:ext>
            </a:extLst>
          </p:cNvPr>
          <p:cNvSpPr/>
          <p:nvPr/>
        </p:nvSpPr>
        <p:spPr>
          <a:xfrm>
            <a:off x="588872" y="2421736"/>
            <a:ext cx="5777772" cy="23436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Hai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(SBC)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(SAD)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có</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chung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lần</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lượt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qua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hai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đường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song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song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AD,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suy</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ra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theo</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hệ</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quả</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của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Định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lí</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2,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giao</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tuyến</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của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(SBC)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(SAD)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đường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d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qua S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song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song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với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AD</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A8DBDBD-C841-7BBD-CEC4-E6CE41A3732A}"/>
              </a:ext>
            </a:extLst>
          </p:cNvPr>
          <p:cNvPicPr>
            <a:picLocks noChangeAspect="1"/>
          </p:cNvPicPr>
          <p:nvPr/>
        </p:nvPicPr>
        <p:blipFill>
          <a:blip r:embed="rId3"/>
          <a:stretch>
            <a:fillRect/>
          </a:stretch>
        </p:blipFill>
        <p:spPr>
          <a:xfrm>
            <a:off x="6560403" y="2548667"/>
            <a:ext cx="2302100" cy="2343655"/>
          </a:xfrm>
          <a:prstGeom prst="rect">
            <a:avLst/>
          </a:prstGeom>
        </p:spPr>
      </p:pic>
    </p:spTree>
    <p:extLst>
      <p:ext uri="{BB962C8B-B14F-4D97-AF65-F5344CB8AC3E}">
        <p14:creationId xmlns:p14="http://schemas.microsoft.com/office/powerpoint/2010/main" val="187976634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0"/>
          <p:cNvSpPr/>
          <p:nvPr/>
        </p:nvSpPr>
        <p:spPr>
          <a:xfrm>
            <a:off x="482950" y="196188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txBox="1">
            <a:spLocks noGrp="1"/>
          </p:cNvSpPr>
          <p:nvPr>
            <p:ph type="title"/>
          </p:nvPr>
        </p:nvSpPr>
        <p:spPr>
          <a:xfrm>
            <a:off x="249478" y="1550977"/>
            <a:ext cx="8645043" cy="2036311"/>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300" dirty="0">
                <a:latin typeface="+mj-lt"/>
              </a:rPr>
              <a:t>BÀI 3:</a:t>
            </a:r>
            <a:br>
              <a:rPr lang="en" sz="4300" dirty="0">
                <a:latin typeface="+mj-lt"/>
              </a:rPr>
            </a:br>
            <a:r>
              <a:rPr lang="en" sz="4300" dirty="0">
                <a:latin typeface="+mj-lt"/>
              </a:rPr>
              <a:t>HẰNG ĐẲNG THỨC ĐÁNG NHỚ</a:t>
            </a:r>
            <a:endParaRPr sz="4300" dirty="0">
              <a:latin typeface="+mj-lt"/>
            </a:endParaRPr>
          </a:p>
        </p:txBody>
      </p:sp>
      <p:grpSp>
        <p:nvGrpSpPr>
          <p:cNvPr id="535" name="Google Shape;535;p40"/>
          <p:cNvGrpSpPr/>
          <p:nvPr/>
        </p:nvGrpSpPr>
        <p:grpSpPr>
          <a:xfrm flipH="1">
            <a:off x="3241665" y="3832764"/>
            <a:ext cx="2660670" cy="958907"/>
            <a:chOff x="2748679" y="3610157"/>
            <a:chExt cx="3646752" cy="1314292"/>
          </a:xfrm>
        </p:grpSpPr>
        <p:sp>
          <p:nvSpPr>
            <p:cNvPr id="536" name="Google Shape;536;p40"/>
            <p:cNvSpPr/>
            <p:nvPr/>
          </p:nvSpPr>
          <p:spPr>
            <a:xfrm>
              <a:off x="2748679" y="3610157"/>
              <a:ext cx="3646752" cy="1314292"/>
            </a:xfrm>
            <a:custGeom>
              <a:avLst/>
              <a:gdLst/>
              <a:ahLst/>
              <a:cxnLst/>
              <a:rect l="l" t="t" r="r" b="b"/>
              <a:pathLst>
                <a:path w="142730" h="51440" extrusionOk="0">
                  <a:moveTo>
                    <a:pt x="3997" y="33420"/>
                  </a:moveTo>
                  <a:lnTo>
                    <a:pt x="3997" y="33420"/>
                  </a:lnTo>
                  <a:cubicBezTo>
                    <a:pt x="3996" y="33422"/>
                    <a:pt x="3995" y="33424"/>
                    <a:pt x="3994" y="33427"/>
                  </a:cubicBezTo>
                  <a:cubicBezTo>
                    <a:pt x="3980" y="33448"/>
                    <a:pt x="3974" y="33456"/>
                    <a:pt x="3974" y="33456"/>
                  </a:cubicBezTo>
                  <a:cubicBezTo>
                    <a:pt x="3974" y="33456"/>
                    <a:pt x="3984" y="33441"/>
                    <a:pt x="3997" y="33420"/>
                  </a:cubicBezTo>
                  <a:close/>
                  <a:moveTo>
                    <a:pt x="38225" y="1334"/>
                  </a:moveTo>
                  <a:lnTo>
                    <a:pt x="38225" y="1334"/>
                  </a:lnTo>
                  <a:cubicBezTo>
                    <a:pt x="39342" y="3884"/>
                    <a:pt x="42512" y="5876"/>
                    <a:pt x="44675" y="7144"/>
                  </a:cubicBezTo>
                  <a:cubicBezTo>
                    <a:pt x="48779" y="9563"/>
                    <a:pt x="53262" y="10868"/>
                    <a:pt x="57793" y="12291"/>
                  </a:cubicBezTo>
                  <a:cubicBezTo>
                    <a:pt x="61873" y="13572"/>
                    <a:pt x="65597" y="15921"/>
                    <a:pt x="68230" y="19360"/>
                  </a:cubicBezTo>
                  <a:cubicBezTo>
                    <a:pt x="70317" y="22112"/>
                    <a:pt x="71598" y="25409"/>
                    <a:pt x="72191" y="28801"/>
                  </a:cubicBezTo>
                  <a:cubicBezTo>
                    <a:pt x="72221" y="28950"/>
                    <a:pt x="72357" y="29008"/>
                    <a:pt x="72533" y="29008"/>
                  </a:cubicBezTo>
                  <a:cubicBezTo>
                    <a:pt x="72915" y="29008"/>
                    <a:pt x="73486" y="28735"/>
                    <a:pt x="73567" y="28540"/>
                  </a:cubicBezTo>
                  <a:cubicBezTo>
                    <a:pt x="76508" y="21115"/>
                    <a:pt x="82747" y="16276"/>
                    <a:pt x="90741" y="15541"/>
                  </a:cubicBezTo>
                  <a:cubicBezTo>
                    <a:pt x="97430" y="14948"/>
                    <a:pt x="105211" y="14260"/>
                    <a:pt x="110714" y="9943"/>
                  </a:cubicBezTo>
                  <a:cubicBezTo>
                    <a:pt x="111131" y="9620"/>
                    <a:pt x="111579" y="9251"/>
                    <a:pt x="111966" y="8841"/>
                  </a:cubicBezTo>
                  <a:lnTo>
                    <a:pt x="111966" y="8841"/>
                  </a:lnTo>
                  <a:lnTo>
                    <a:pt x="130639" y="30438"/>
                  </a:lnTo>
                  <a:lnTo>
                    <a:pt x="132091" y="32125"/>
                  </a:lnTo>
                  <a:lnTo>
                    <a:pt x="132091" y="32125"/>
                  </a:lnTo>
                  <a:cubicBezTo>
                    <a:pt x="130230" y="31543"/>
                    <a:pt x="128342" y="31015"/>
                    <a:pt x="126464" y="30509"/>
                  </a:cubicBezTo>
                  <a:cubicBezTo>
                    <a:pt x="126436" y="30498"/>
                    <a:pt x="126393" y="30493"/>
                    <a:pt x="126340" y="30493"/>
                  </a:cubicBezTo>
                  <a:cubicBezTo>
                    <a:pt x="125914" y="30493"/>
                    <a:pt x="124835" y="30819"/>
                    <a:pt x="125278" y="31221"/>
                  </a:cubicBezTo>
                  <a:lnTo>
                    <a:pt x="134126" y="39143"/>
                  </a:lnTo>
                  <a:lnTo>
                    <a:pt x="136427" y="41231"/>
                  </a:lnTo>
                  <a:cubicBezTo>
                    <a:pt x="136759" y="41515"/>
                    <a:pt x="137400" y="41895"/>
                    <a:pt x="137613" y="42274"/>
                  </a:cubicBezTo>
                  <a:cubicBezTo>
                    <a:pt x="137756" y="42512"/>
                    <a:pt x="137779" y="43935"/>
                    <a:pt x="137850" y="44457"/>
                  </a:cubicBezTo>
                  <a:lnTo>
                    <a:pt x="138118" y="47087"/>
                  </a:lnTo>
                  <a:lnTo>
                    <a:pt x="138118" y="47087"/>
                  </a:lnTo>
                  <a:cubicBezTo>
                    <a:pt x="138086" y="47174"/>
                    <a:pt x="138094" y="47264"/>
                    <a:pt x="138159" y="47351"/>
                  </a:cubicBezTo>
                  <a:lnTo>
                    <a:pt x="140248" y="50159"/>
                  </a:lnTo>
                  <a:lnTo>
                    <a:pt x="140248" y="50159"/>
                  </a:lnTo>
                  <a:cubicBezTo>
                    <a:pt x="133468" y="48717"/>
                    <a:pt x="126669" y="47429"/>
                    <a:pt x="119870" y="46260"/>
                  </a:cubicBezTo>
                  <a:cubicBezTo>
                    <a:pt x="113560" y="45168"/>
                    <a:pt x="107227" y="44172"/>
                    <a:pt x="100893" y="43437"/>
                  </a:cubicBezTo>
                  <a:cubicBezTo>
                    <a:pt x="96152" y="42875"/>
                    <a:pt x="91337" y="42387"/>
                    <a:pt x="86545" y="42387"/>
                  </a:cubicBezTo>
                  <a:cubicBezTo>
                    <a:pt x="85872" y="42387"/>
                    <a:pt x="85199" y="42396"/>
                    <a:pt x="84526" y="42417"/>
                  </a:cubicBezTo>
                  <a:cubicBezTo>
                    <a:pt x="82676" y="42464"/>
                    <a:pt x="80755" y="42583"/>
                    <a:pt x="78952" y="43081"/>
                  </a:cubicBezTo>
                  <a:cubicBezTo>
                    <a:pt x="78572" y="43176"/>
                    <a:pt x="78359" y="43342"/>
                    <a:pt x="78098" y="43342"/>
                  </a:cubicBezTo>
                  <a:cubicBezTo>
                    <a:pt x="77268" y="43342"/>
                    <a:pt x="77149" y="42749"/>
                    <a:pt x="76841" y="42156"/>
                  </a:cubicBezTo>
                  <a:cubicBezTo>
                    <a:pt x="76319" y="41160"/>
                    <a:pt x="75512" y="40377"/>
                    <a:pt x="74516" y="39879"/>
                  </a:cubicBezTo>
                  <a:cubicBezTo>
                    <a:pt x="73557" y="39399"/>
                    <a:pt x="72524" y="39173"/>
                    <a:pt x="71497" y="39173"/>
                  </a:cubicBezTo>
                  <a:cubicBezTo>
                    <a:pt x="69626" y="39173"/>
                    <a:pt x="67775" y="39922"/>
                    <a:pt x="66427" y="41254"/>
                  </a:cubicBezTo>
                  <a:cubicBezTo>
                    <a:pt x="66139" y="41565"/>
                    <a:pt x="65871" y="42020"/>
                    <a:pt x="65411" y="42020"/>
                  </a:cubicBezTo>
                  <a:cubicBezTo>
                    <a:pt x="65379" y="42020"/>
                    <a:pt x="65346" y="42018"/>
                    <a:pt x="65312" y="42014"/>
                  </a:cubicBezTo>
                  <a:cubicBezTo>
                    <a:pt x="65051" y="41990"/>
                    <a:pt x="64648" y="41658"/>
                    <a:pt x="64411" y="41539"/>
                  </a:cubicBezTo>
                  <a:cubicBezTo>
                    <a:pt x="63628" y="41160"/>
                    <a:pt x="62798" y="40851"/>
                    <a:pt x="61968" y="40590"/>
                  </a:cubicBezTo>
                  <a:cubicBezTo>
                    <a:pt x="57224" y="39096"/>
                    <a:pt x="52147" y="38503"/>
                    <a:pt x="47213" y="37981"/>
                  </a:cubicBezTo>
                  <a:cubicBezTo>
                    <a:pt x="40975" y="37317"/>
                    <a:pt x="34689" y="36961"/>
                    <a:pt x="28403" y="36724"/>
                  </a:cubicBezTo>
                  <a:cubicBezTo>
                    <a:pt x="22615" y="36487"/>
                    <a:pt x="16851" y="36368"/>
                    <a:pt x="11039" y="36321"/>
                  </a:cubicBezTo>
                  <a:cubicBezTo>
                    <a:pt x="9047" y="36297"/>
                    <a:pt x="7030" y="36297"/>
                    <a:pt x="5014" y="36297"/>
                  </a:cubicBezTo>
                  <a:cubicBezTo>
                    <a:pt x="4346" y="36297"/>
                    <a:pt x="3561" y="36219"/>
                    <a:pt x="2810" y="36219"/>
                  </a:cubicBezTo>
                  <a:cubicBezTo>
                    <a:pt x="2581" y="36219"/>
                    <a:pt x="2355" y="36226"/>
                    <a:pt x="2137" y="36245"/>
                  </a:cubicBezTo>
                  <a:lnTo>
                    <a:pt x="2137" y="36245"/>
                  </a:lnTo>
                  <a:lnTo>
                    <a:pt x="3567" y="34945"/>
                  </a:lnTo>
                  <a:cubicBezTo>
                    <a:pt x="4089" y="34470"/>
                    <a:pt x="4943" y="33972"/>
                    <a:pt x="5322" y="33355"/>
                  </a:cubicBezTo>
                  <a:cubicBezTo>
                    <a:pt x="5702" y="32739"/>
                    <a:pt x="5821" y="31814"/>
                    <a:pt x="6034" y="31126"/>
                  </a:cubicBezTo>
                  <a:lnTo>
                    <a:pt x="6791" y="28726"/>
                  </a:lnTo>
                  <a:lnTo>
                    <a:pt x="6791" y="28726"/>
                  </a:lnTo>
                  <a:lnTo>
                    <a:pt x="20812" y="20499"/>
                  </a:lnTo>
                  <a:cubicBezTo>
                    <a:pt x="21175" y="20272"/>
                    <a:pt x="21386" y="19784"/>
                    <a:pt x="20843" y="19784"/>
                  </a:cubicBezTo>
                  <a:cubicBezTo>
                    <a:pt x="20818" y="19784"/>
                    <a:pt x="20792" y="19785"/>
                    <a:pt x="20765" y="19787"/>
                  </a:cubicBezTo>
                  <a:cubicBezTo>
                    <a:pt x="18340" y="19926"/>
                    <a:pt x="15915" y="20115"/>
                    <a:pt x="13504" y="20396"/>
                  </a:cubicBezTo>
                  <a:lnTo>
                    <a:pt x="13504" y="20396"/>
                  </a:lnTo>
                  <a:lnTo>
                    <a:pt x="35804" y="3206"/>
                  </a:lnTo>
                  <a:lnTo>
                    <a:pt x="38225" y="1334"/>
                  </a:lnTo>
                  <a:close/>
                  <a:moveTo>
                    <a:pt x="39024" y="1"/>
                  </a:moveTo>
                  <a:cubicBezTo>
                    <a:pt x="38733" y="1"/>
                    <a:pt x="38357" y="161"/>
                    <a:pt x="38223" y="265"/>
                  </a:cubicBezTo>
                  <a:lnTo>
                    <a:pt x="14953" y="18198"/>
                  </a:lnTo>
                  <a:lnTo>
                    <a:pt x="11585" y="20807"/>
                  </a:lnTo>
                  <a:cubicBezTo>
                    <a:pt x="11138" y="21147"/>
                    <a:pt x="11416" y="21411"/>
                    <a:pt x="11820" y="21411"/>
                  </a:cubicBezTo>
                  <a:cubicBezTo>
                    <a:pt x="11866" y="21411"/>
                    <a:pt x="11915" y="21407"/>
                    <a:pt x="11964" y="21400"/>
                  </a:cubicBezTo>
                  <a:cubicBezTo>
                    <a:pt x="14234" y="21087"/>
                    <a:pt x="16519" y="20903"/>
                    <a:pt x="18808" y="20742"/>
                  </a:cubicBezTo>
                  <a:lnTo>
                    <a:pt x="18808" y="20742"/>
                  </a:lnTo>
                  <a:lnTo>
                    <a:pt x="10067" y="25860"/>
                  </a:lnTo>
                  <a:cubicBezTo>
                    <a:pt x="8714" y="26666"/>
                    <a:pt x="7173" y="27354"/>
                    <a:pt x="5915" y="28303"/>
                  </a:cubicBezTo>
                  <a:cubicBezTo>
                    <a:pt x="5441" y="28659"/>
                    <a:pt x="5394" y="28943"/>
                    <a:pt x="5228" y="29489"/>
                  </a:cubicBezTo>
                  <a:lnTo>
                    <a:pt x="4160" y="32857"/>
                  </a:lnTo>
                  <a:cubicBezTo>
                    <a:pt x="4122" y="33009"/>
                    <a:pt x="4084" y="33161"/>
                    <a:pt x="4034" y="33313"/>
                  </a:cubicBezTo>
                  <a:lnTo>
                    <a:pt x="4034" y="33313"/>
                  </a:lnTo>
                  <a:cubicBezTo>
                    <a:pt x="4024" y="33322"/>
                    <a:pt x="4011" y="33336"/>
                    <a:pt x="3994" y="33355"/>
                  </a:cubicBezTo>
                  <a:cubicBezTo>
                    <a:pt x="3615" y="33735"/>
                    <a:pt x="3235" y="34067"/>
                    <a:pt x="2855" y="34375"/>
                  </a:cubicBezTo>
                  <a:lnTo>
                    <a:pt x="317" y="36653"/>
                  </a:lnTo>
                  <a:cubicBezTo>
                    <a:pt x="1" y="36924"/>
                    <a:pt x="331" y="37152"/>
                    <a:pt x="609" y="37152"/>
                  </a:cubicBezTo>
                  <a:cubicBezTo>
                    <a:pt x="623" y="37152"/>
                    <a:pt x="636" y="37152"/>
                    <a:pt x="649" y="37151"/>
                  </a:cubicBezTo>
                  <a:cubicBezTo>
                    <a:pt x="2586" y="37126"/>
                    <a:pt x="4521" y="37114"/>
                    <a:pt x="6455" y="37114"/>
                  </a:cubicBezTo>
                  <a:cubicBezTo>
                    <a:pt x="12006" y="37114"/>
                    <a:pt x="17548" y="37212"/>
                    <a:pt x="23089" y="37388"/>
                  </a:cubicBezTo>
                  <a:cubicBezTo>
                    <a:pt x="29470" y="37578"/>
                    <a:pt x="35827" y="37862"/>
                    <a:pt x="42185" y="38408"/>
                  </a:cubicBezTo>
                  <a:cubicBezTo>
                    <a:pt x="47617" y="38859"/>
                    <a:pt x="53144" y="39404"/>
                    <a:pt x="58481" y="40685"/>
                  </a:cubicBezTo>
                  <a:cubicBezTo>
                    <a:pt x="60260" y="41065"/>
                    <a:pt x="61991" y="41658"/>
                    <a:pt x="63628" y="42464"/>
                  </a:cubicBezTo>
                  <a:cubicBezTo>
                    <a:pt x="64211" y="42764"/>
                    <a:pt x="64742" y="42990"/>
                    <a:pt x="65310" y="42990"/>
                  </a:cubicBezTo>
                  <a:cubicBezTo>
                    <a:pt x="65598" y="42990"/>
                    <a:pt x="65895" y="42932"/>
                    <a:pt x="66214" y="42796"/>
                  </a:cubicBezTo>
                  <a:cubicBezTo>
                    <a:pt x="67186" y="42369"/>
                    <a:pt x="67542" y="41302"/>
                    <a:pt x="68420" y="40709"/>
                  </a:cubicBezTo>
                  <a:cubicBezTo>
                    <a:pt x="69086" y="40265"/>
                    <a:pt x="69929" y="40062"/>
                    <a:pt x="70796" y="40062"/>
                  </a:cubicBezTo>
                  <a:cubicBezTo>
                    <a:pt x="72153" y="40062"/>
                    <a:pt x="73571" y="40558"/>
                    <a:pt x="74469" y="41397"/>
                  </a:cubicBezTo>
                  <a:cubicBezTo>
                    <a:pt x="75204" y="42085"/>
                    <a:pt x="75394" y="43176"/>
                    <a:pt x="76082" y="43793"/>
                  </a:cubicBezTo>
                  <a:cubicBezTo>
                    <a:pt x="76432" y="44121"/>
                    <a:pt x="76889" y="44239"/>
                    <a:pt x="77392" y="44239"/>
                  </a:cubicBezTo>
                  <a:cubicBezTo>
                    <a:pt x="78523" y="44239"/>
                    <a:pt x="79890" y="43647"/>
                    <a:pt x="80826" y="43532"/>
                  </a:cubicBezTo>
                  <a:cubicBezTo>
                    <a:pt x="82548" y="43300"/>
                    <a:pt x="84297" y="43210"/>
                    <a:pt x="86054" y="43210"/>
                  </a:cubicBezTo>
                  <a:cubicBezTo>
                    <a:pt x="89328" y="43210"/>
                    <a:pt x="92630" y="43523"/>
                    <a:pt x="95841" y="43816"/>
                  </a:cubicBezTo>
                  <a:cubicBezTo>
                    <a:pt x="102174" y="44433"/>
                    <a:pt x="108460" y="45358"/>
                    <a:pt x="114746" y="46378"/>
                  </a:cubicBezTo>
                  <a:cubicBezTo>
                    <a:pt x="123523" y="47825"/>
                    <a:pt x="132205" y="49652"/>
                    <a:pt x="140910" y="51336"/>
                  </a:cubicBezTo>
                  <a:cubicBezTo>
                    <a:pt x="141076" y="51360"/>
                    <a:pt x="141219" y="51407"/>
                    <a:pt x="141361" y="51431"/>
                  </a:cubicBezTo>
                  <a:cubicBezTo>
                    <a:pt x="141388" y="51437"/>
                    <a:pt x="141420" y="51440"/>
                    <a:pt x="141457" y="51440"/>
                  </a:cubicBezTo>
                  <a:cubicBezTo>
                    <a:pt x="141847" y="51440"/>
                    <a:pt x="142730" y="51107"/>
                    <a:pt x="142405" y="50695"/>
                  </a:cubicBezTo>
                  <a:lnTo>
                    <a:pt x="139511" y="46783"/>
                  </a:lnTo>
                  <a:lnTo>
                    <a:pt x="139511" y="46783"/>
                  </a:lnTo>
                  <a:cubicBezTo>
                    <a:pt x="139511" y="46782"/>
                    <a:pt x="139511" y="46782"/>
                    <a:pt x="139511" y="46781"/>
                  </a:cubicBezTo>
                  <a:lnTo>
                    <a:pt x="139226" y="43982"/>
                  </a:lnTo>
                  <a:cubicBezTo>
                    <a:pt x="139155" y="43342"/>
                    <a:pt x="139250" y="42251"/>
                    <a:pt x="138918" y="41681"/>
                  </a:cubicBezTo>
                  <a:cubicBezTo>
                    <a:pt x="138728" y="41326"/>
                    <a:pt x="138183" y="41017"/>
                    <a:pt x="137898" y="40756"/>
                  </a:cubicBezTo>
                  <a:lnTo>
                    <a:pt x="135597" y="38693"/>
                  </a:lnTo>
                  <a:lnTo>
                    <a:pt x="128258" y="32085"/>
                  </a:lnTo>
                  <a:lnTo>
                    <a:pt x="128258" y="32085"/>
                  </a:lnTo>
                  <a:cubicBezTo>
                    <a:pt x="130020" y="32597"/>
                    <a:pt x="131774" y="33136"/>
                    <a:pt x="133510" y="33735"/>
                  </a:cubicBezTo>
                  <a:cubicBezTo>
                    <a:pt x="133542" y="33746"/>
                    <a:pt x="133589" y="33751"/>
                    <a:pt x="133646" y="33751"/>
                  </a:cubicBezTo>
                  <a:cubicBezTo>
                    <a:pt x="134078" y="33751"/>
                    <a:pt x="135073" y="33443"/>
                    <a:pt x="134696" y="33023"/>
                  </a:cubicBezTo>
                  <a:lnTo>
                    <a:pt x="115458" y="10749"/>
                  </a:lnTo>
                  <a:lnTo>
                    <a:pt x="112683" y="7547"/>
                  </a:lnTo>
                  <a:cubicBezTo>
                    <a:pt x="112602" y="7453"/>
                    <a:pt x="112476" y="7414"/>
                    <a:pt x="112333" y="7414"/>
                  </a:cubicBezTo>
                  <a:cubicBezTo>
                    <a:pt x="111970" y="7414"/>
                    <a:pt x="111497" y="7665"/>
                    <a:pt x="111378" y="7903"/>
                  </a:cubicBezTo>
                  <a:cubicBezTo>
                    <a:pt x="111046" y="8567"/>
                    <a:pt x="110382" y="9113"/>
                    <a:pt x="109789" y="9587"/>
                  </a:cubicBezTo>
                  <a:cubicBezTo>
                    <a:pt x="107678" y="11271"/>
                    <a:pt x="105045" y="12244"/>
                    <a:pt x="102483" y="12979"/>
                  </a:cubicBezTo>
                  <a:cubicBezTo>
                    <a:pt x="100253" y="13572"/>
                    <a:pt x="98000" y="14023"/>
                    <a:pt x="95722" y="14308"/>
                  </a:cubicBezTo>
                  <a:cubicBezTo>
                    <a:pt x="93113" y="14640"/>
                    <a:pt x="90456" y="14663"/>
                    <a:pt x="87871" y="15209"/>
                  </a:cubicBezTo>
                  <a:cubicBezTo>
                    <a:pt x="84123" y="15992"/>
                    <a:pt x="80636" y="17747"/>
                    <a:pt x="77789" y="20309"/>
                  </a:cubicBezTo>
                  <a:cubicBezTo>
                    <a:pt x="75917" y="22073"/>
                    <a:pt x="74350" y="24157"/>
                    <a:pt x="73176" y="26455"/>
                  </a:cubicBezTo>
                  <a:lnTo>
                    <a:pt x="73176" y="26455"/>
                  </a:lnTo>
                  <a:cubicBezTo>
                    <a:pt x="71626" y="20549"/>
                    <a:pt x="67828" y="15608"/>
                    <a:pt x="62205" y="12861"/>
                  </a:cubicBezTo>
                  <a:cubicBezTo>
                    <a:pt x="59833" y="11722"/>
                    <a:pt x="57295" y="11153"/>
                    <a:pt x="54804" y="10322"/>
                  </a:cubicBezTo>
                  <a:cubicBezTo>
                    <a:pt x="52551" y="9611"/>
                    <a:pt x="50344" y="8733"/>
                    <a:pt x="48210" y="7689"/>
                  </a:cubicBezTo>
                  <a:cubicBezTo>
                    <a:pt x="45624" y="6432"/>
                    <a:pt x="43038" y="4890"/>
                    <a:pt x="41070" y="2732"/>
                  </a:cubicBezTo>
                  <a:cubicBezTo>
                    <a:pt x="40405" y="2020"/>
                    <a:pt x="39670" y="1166"/>
                    <a:pt x="39385" y="217"/>
                  </a:cubicBezTo>
                  <a:cubicBezTo>
                    <a:pt x="39341" y="58"/>
                    <a:pt x="39197" y="1"/>
                    <a:pt x="39024" y="1"/>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40"/>
            <p:cNvGrpSpPr/>
            <p:nvPr/>
          </p:nvGrpSpPr>
          <p:grpSpPr>
            <a:xfrm>
              <a:off x="2748679" y="3610157"/>
              <a:ext cx="3646752" cy="1314292"/>
              <a:chOff x="2026850" y="4187550"/>
              <a:chExt cx="3568250" cy="1286000"/>
            </a:xfrm>
          </p:grpSpPr>
          <p:sp>
            <p:nvSpPr>
              <p:cNvPr id="538" name="Google Shape;538;p40"/>
              <p:cNvSpPr/>
              <p:nvPr/>
            </p:nvSpPr>
            <p:spPr>
              <a:xfrm>
                <a:off x="2049000" y="4198900"/>
                <a:ext cx="3521975" cy="1263750"/>
              </a:xfrm>
              <a:custGeom>
                <a:avLst/>
                <a:gdLst/>
                <a:ahLst/>
                <a:cxnLst/>
                <a:rect l="l" t="t" r="r" b="b"/>
                <a:pathLst>
                  <a:path w="140879" h="50550" extrusionOk="0">
                    <a:moveTo>
                      <a:pt x="37812" y="1"/>
                    </a:moveTo>
                    <a:lnTo>
                      <a:pt x="11149" y="20543"/>
                    </a:lnTo>
                    <a:cubicBezTo>
                      <a:pt x="11149" y="20543"/>
                      <a:pt x="14518" y="20068"/>
                      <a:pt x="19618" y="19784"/>
                    </a:cubicBezTo>
                    <a:lnTo>
                      <a:pt x="19618" y="19784"/>
                    </a:lnTo>
                    <a:lnTo>
                      <a:pt x="5267" y="28181"/>
                    </a:lnTo>
                    <a:lnTo>
                      <a:pt x="3772" y="32925"/>
                    </a:lnTo>
                    <a:lnTo>
                      <a:pt x="1" y="36293"/>
                    </a:lnTo>
                    <a:cubicBezTo>
                      <a:pt x="1" y="36293"/>
                      <a:pt x="1953" y="36266"/>
                      <a:pt x="5183" y="36266"/>
                    </a:cubicBezTo>
                    <a:cubicBezTo>
                      <a:pt x="18625" y="36266"/>
                      <a:pt x="54203" y="36744"/>
                      <a:pt x="63383" y="41678"/>
                    </a:cubicBezTo>
                    <a:cubicBezTo>
                      <a:pt x="63383" y="41678"/>
                      <a:pt x="63958" y="42114"/>
                      <a:pt x="64606" y="42114"/>
                    </a:cubicBezTo>
                    <a:cubicBezTo>
                      <a:pt x="65059" y="42114"/>
                      <a:pt x="65546" y="41902"/>
                      <a:pt x="65897" y="41180"/>
                    </a:cubicBezTo>
                    <a:cubicBezTo>
                      <a:pt x="65897" y="41180"/>
                      <a:pt x="67280" y="39189"/>
                      <a:pt x="69785" y="39189"/>
                    </a:cubicBezTo>
                    <a:cubicBezTo>
                      <a:pt x="70122" y="39189"/>
                      <a:pt x="70478" y="39225"/>
                      <a:pt x="70855" y="39306"/>
                    </a:cubicBezTo>
                    <a:cubicBezTo>
                      <a:pt x="70868" y="39306"/>
                      <a:pt x="70882" y="39306"/>
                      <a:pt x="70895" y="39306"/>
                    </a:cubicBezTo>
                    <a:cubicBezTo>
                      <a:pt x="74138" y="39306"/>
                      <a:pt x="75362" y="42129"/>
                      <a:pt x="75362" y="42129"/>
                    </a:cubicBezTo>
                    <a:cubicBezTo>
                      <a:pt x="75605" y="43102"/>
                      <a:pt x="76222" y="43339"/>
                      <a:pt x="76766" y="43339"/>
                    </a:cubicBezTo>
                    <a:cubicBezTo>
                      <a:pt x="77283" y="43339"/>
                      <a:pt x="77734" y="43125"/>
                      <a:pt x="77734" y="43125"/>
                    </a:cubicBezTo>
                    <a:cubicBezTo>
                      <a:pt x="79496" y="42597"/>
                      <a:pt x="82040" y="42371"/>
                      <a:pt x="85106" y="42371"/>
                    </a:cubicBezTo>
                    <a:cubicBezTo>
                      <a:pt x="103543" y="42371"/>
                      <a:pt x="140878" y="50550"/>
                      <a:pt x="140878" y="50550"/>
                    </a:cubicBezTo>
                    <a:lnTo>
                      <a:pt x="137937" y="46565"/>
                    </a:lnTo>
                    <a:lnTo>
                      <a:pt x="137391" y="41560"/>
                    </a:lnTo>
                    <a:lnTo>
                      <a:pt x="125009" y="30434"/>
                    </a:lnTo>
                    <a:lnTo>
                      <a:pt x="125009" y="30434"/>
                    </a:lnTo>
                    <a:cubicBezTo>
                      <a:pt x="129943" y="31763"/>
                      <a:pt x="133145" y="32878"/>
                      <a:pt x="133145" y="32878"/>
                    </a:cubicBezTo>
                    <a:lnTo>
                      <a:pt x="111156" y="7401"/>
                    </a:lnTo>
                    <a:cubicBezTo>
                      <a:pt x="111156" y="7401"/>
                      <a:pt x="108120" y="13450"/>
                      <a:pt x="90590" y="14636"/>
                    </a:cubicBezTo>
                    <a:cubicBezTo>
                      <a:pt x="78849" y="15443"/>
                      <a:pt x="73962" y="23128"/>
                      <a:pt x="72017" y="28134"/>
                    </a:cubicBezTo>
                    <a:cubicBezTo>
                      <a:pt x="71116" y="22844"/>
                      <a:pt x="67866" y="14328"/>
                      <a:pt x="56504" y="11197"/>
                    </a:cubicBezTo>
                    <a:cubicBezTo>
                      <a:pt x="39591" y="6524"/>
                      <a:pt x="37812" y="1"/>
                      <a:pt x="37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026850" y="4187550"/>
                <a:ext cx="3568250" cy="1286000"/>
              </a:xfrm>
              <a:custGeom>
                <a:avLst/>
                <a:gdLst/>
                <a:ahLst/>
                <a:cxnLst/>
                <a:rect l="l" t="t" r="r" b="b"/>
                <a:pathLst>
                  <a:path w="142730" h="51440" extrusionOk="0">
                    <a:moveTo>
                      <a:pt x="3997" y="33420"/>
                    </a:moveTo>
                    <a:lnTo>
                      <a:pt x="3997" y="33420"/>
                    </a:lnTo>
                    <a:cubicBezTo>
                      <a:pt x="3996" y="33422"/>
                      <a:pt x="3995" y="33424"/>
                      <a:pt x="3994" y="33427"/>
                    </a:cubicBezTo>
                    <a:cubicBezTo>
                      <a:pt x="3980" y="33448"/>
                      <a:pt x="3974" y="33456"/>
                      <a:pt x="3974" y="33456"/>
                    </a:cubicBezTo>
                    <a:cubicBezTo>
                      <a:pt x="3974" y="33456"/>
                      <a:pt x="3984" y="33441"/>
                      <a:pt x="3997" y="33420"/>
                    </a:cubicBezTo>
                    <a:close/>
                    <a:moveTo>
                      <a:pt x="38225" y="1334"/>
                    </a:moveTo>
                    <a:lnTo>
                      <a:pt x="38225" y="1334"/>
                    </a:lnTo>
                    <a:cubicBezTo>
                      <a:pt x="39342" y="3884"/>
                      <a:pt x="42512" y="5876"/>
                      <a:pt x="44675" y="7144"/>
                    </a:cubicBezTo>
                    <a:cubicBezTo>
                      <a:pt x="48779" y="9563"/>
                      <a:pt x="53262" y="10868"/>
                      <a:pt x="57793" y="12291"/>
                    </a:cubicBezTo>
                    <a:cubicBezTo>
                      <a:pt x="61873" y="13572"/>
                      <a:pt x="65597" y="15921"/>
                      <a:pt x="68230" y="19360"/>
                    </a:cubicBezTo>
                    <a:cubicBezTo>
                      <a:pt x="70317" y="22112"/>
                      <a:pt x="71598" y="25409"/>
                      <a:pt x="72191" y="28801"/>
                    </a:cubicBezTo>
                    <a:cubicBezTo>
                      <a:pt x="72221" y="28950"/>
                      <a:pt x="72357" y="29008"/>
                      <a:pt x="72533" y="29008"/>
                    </a:cubicBezTo>
                    <a:cubicBezTo>
                      <a:pt x="72915" y="29008"/>
                      <a:pt x="73486" y="28735"/>
                      <a:pt x="73567" y="28540"/>
                    </a:cubicBezTo>
                    <a:cubicBezTo>
                      <a:pt x="76508" y="21115"/>
                      <a:pt x="82747" y="16276"/>
                      <a:pt x="90741" y="15541"/>
                    </a:cubicBezTo>
                    <a:cubicBezTo>
                      <a:pt x="97430" y="14948"/>
                      <a:pt x="105211" y="14260"/>
                      <a:pt x="110714" y="9943"/>
                    </a:cubicBezTo>
                    <a:cubicBezTo>
                      <a:pt x="111131" y="9620"/>
                      <a:pt x="111579" y="9251"/>
                      <a:pt x="111966" y="8841"/>
                    </a:cubicBezTo>
                    <a:lnTo>
                      <a:pt x="111966" y="8841"/>
                    </a:lnTo>
                    <a:lnTo>
                      <a:pt x="130639" y="30438"/>
                    </a:lnTo>
                    <a:lnTo>
                      <a:pt x="132091" y="32125"/>
                    </a:lnTo>
                    <a:lnTo>
                      <a:pt x="132091" y="32125"/>
                    </a:lnTo>
                    <a:cubicBezTo>
                      <a:pt x="130230" y="31543"/>
                      <a:pt x="128342" y="31015"/>
                      <a:pt x="126464" y="30509"/>
                    </a:cubicBezTo>
                    <a:cubicBezTo>
                      <a:pt x="126436" y="30498"/>
                      <a:pt x="126393" y="30493"/>
                      <a:pt x="126340" y="30493"/>
                    </a:cubicBezTo>
                    <a:cubicBezTo>
                      <a:pt x="125914" y="30493"/>
                      <a:pt x="124835" y="30819"/>
                      <a:pt x="125278" y="31221"/>
                    </a:cubicBezTo>
                    <a:lnTo>
                      <a:pt x="134126" y="39143"/>
                    </a:lnTo>
                    <a:lnTo>
                      <a:pt x="136427" y="41231"/>
                    </a:lnTo>
                    <a:cubicBezTo>
                      <a:pt x="136759" y="41515"/>
                      <a:pt x="137400" y="41895"/>
                      <a:pt x="137613" y="42274"/>
                    </a:cubicBezTo>
                    <a:cubicBezTo>
                      <a:pt x="137756" y="42512"/>
                      <a:pt x="137779" y="43935"/>
                      <a:pt x="137850" y="44457"/>
                    </a:cubicBezTo>
                    <a:lnTo>
                      <a:pt x="138118" y="47087"/>
                    </a:lnTo>
                    <a:lnTo>
                      <a:pt x="138118" y="47087"/>
                    </a:lnTo>
                    <a:cubicBezTo>
                      <a:pt x="138086" y="47174"/>
                      <a:pt x="138094" y="47264"/>
                      <a:pt x="138159" y="47351"/>
                    </a:cubicBezTo>
                    <a:lnTo>
                      <a:pt x="140248" y="50159"/>
                    </a:lnTo>
                    <a:lnTo>
                      <a:pt x="140248" y="50159"/>
                    </a:lnTo>
                    <a:cubicBezTo>
                      <a:pt x="133468" y="48717"/>
                      <a:pt x="126669" y="47429"/>
                      <a:pt x="119870" y="46260"/>
                    </a:cubicBezTo>
                    <a:cubicBezTo>
                      <a:pt x="113560" y="45168"/>
                      <a:pt x="107227" y="44172"/>
                      <a:pt x="100893" y="43437"/>
                    </a:cubicBezTo>
                    <a:cubicBezTo>
                      <a:pt x="96152" y="42875"/>
                      <a:pt x="91337" y="42387"/>
                      <a:pt x="86545" y="42387"/>
                    </a:cubicBezTo>
                    <a:cubicBezTo>
                      <a:pt x="85872" y="42387"/>
                      <a:pt x="85199" y="42396"/>
                      <a:pt x="84526" y="42417"/>
                    </a:cubicBezTo>
                    <a:cubicBezTo>
                      <a:pt x="82676" y="42464"/>
                      <a:pt x="80755" y="42583"/>
                      <a:pt x="78952" y="43081"/>
                    </a:cubicBezTo>
                    <a:cubicBezTo>
                      <a:pt x="78572" y="43176"/>
                      <a:pt x="78359" y="43342"/>
                      <a:pt x="78098" y="43342"/>
                    </a:cubicBezTo>
                    <a:cubicBezTo>
                      <a:pt x="77268" y="43342"/>
                      <a:pt x="77149" y="42749"/>
                      <a:pt x="76841" y="42156"/>
                    </a:cubicBezTo>
                    <a:cubicBezTo>
                      <a:pt x="76319" y="41160"/>
                      <a:pt x="75512" y="40377"/>
                      <a:pt x="74516" y="39879"/>
                    </a:cubicBezTo>
                    <a:cubicBezTo>
                      <a:pt x="73557" y="39399"/>
                      <a:pt x="72524" y="39173"/>
                      <a:pt x="71497" y="39173"/>
                    </a:cubicBezTo>
                    <a:cubicBezTo>
                      <a:pt x="69626" y="39173"/>
                      <a:pt x="67775" y="39922"/>
                      <a:pt x="66427" y="41254"/>
                    </a:cubicBezTo>
                    <a:cubicBezTo>
                      <a:pt x="66139" y="41565"/>
                      <a:pt x="65871" y="42020"/>
                      <a:pt x="65411" y="42020"/>
                    </a:cubicBezTo>
                    <a:cubicBezTo>
                      <a:pt x="65379" y="42020"/>
                      <a:pt x="65346" y="42018"/>
                      <a:pt x="65312" y="42014"/>
                    </a:cubicBezTo>
                    <a:cubicBezTo>
                      <a:pt x="65051" y="41990"/>
                      <a:pt x="64648" y="41658"/>
                      <a:pt x="64411" y="41539"/>
                    </a:cubicBezTo>
                    <a:cubicBezTo>
                      <a:pt x="63628" y="41160"/>
                      <a:pt x="62798" y="40851"/>
                      <a:pt x="61968" y="40590"/>
                    </a:cubicBezTo>
                    <a:cubicBezTo>
                      <a:pt x="57224" y="39096"/>
                      <a:pt x="52147" y="38503"/>
                      <a:pt x="47213" y="37981"/>
                    </a:cubicBezTo>
                    <a:cubicBezTo>
                      <a:pt x="40975" y="37317"/>
                      <a:pt x="34689" y="36961"/>
                      <a:pt x="28403" y="36724"/>
                    </a:cubicBezTo>
                    <a:cubicBezTo>
                      <a:pt x="22615" y="36487"/>
                      <a:pt x="16851" y="36368"/>
                      <a:pt x="11039" y="36321"/>
                    </a:cubicBezTo>
                    <a:cubicBezTo>
                      <a:pt x="9047" y="36297"/>
                      <a:pt x="7030" y="36297"/>
                      <a:pt x="5014" y="36297"/>
                    </a:cubicBezTo>
                    <a:cubicBezTo>
                      <a:pt x="4346" y="36297"/>
                      <a:pt x="3561" y="36219"/>
                      <a:pt x="2810" y="36219"/>
                    </a:cubicBezTo>
                    <a:cubicBezTo>
                      <a:pt x="2581" y="36219"/>
                      <a:pt x="2355" y="36226"/>
                      <a:pt x="2137" y="36245"/>
                    </a:cubicBezTo>
                    <a:lnTo>
                      <a:pt x="2137" y="36245"/>
                    </a:lnTo>
                    <a:lnTo>
                      <a:pt x="3567" y="34945"/>
                    </a:lnTo>
                    <a:cubicBezTo>
                      <a:pt x="4089" y="34470"/>
                      <a:pt x="4943" y="33972"/>
                      <a:pt x="5322" y="33355"/>
                    </a:cubicBezTo>
                    <a:cubicBezTo>
                      <a:pt x="5702" y="32739"/>
                      <a:pt x="5821" y="31814"/>
                      <a:pt x="6034" y="31126"/>
                    </a:cubicBezTo>
                    <a:lnTo>
                      <a:pt x="6791" y="28726"/>
                    </a:lnTo>
                    <a:lnTo>
                      <a:pt x="6791" y="28726"/>
                    </a:lnTo>
                    <a:lnTo>
                      <a:pt x="20812" y="20499"/>
                    </a:lnTo>
                    <a:cubicBezTo>
                      <a:pt x="21175" y="20272"/>
                      <a:pt x="21386" y="19784"/>
                      <a:pt x="20843" y="19784"/>
                    </a:cubicBezTo>
                    <a:cubicBezTo>
                      <a:pt x="20818" y="19784"/>
                      <a:pt x="20792" y="19785"/>
                      <a:pt x="20765" y="19787"/>
                    </a:cubicBezTo>
                    <a:cubicBezTo>
                      <a:pt x="18340" y="19926"/>
                      <a:pt x="15915" y="20115"/>
                      <a:pt x="13504" y="20396"/>
                    </a:cubicBezTo>
                    <a:lnTo>
                      <a:pt x="13504" y="20396"/>
                    </a:lnTo>
                    <a:lnTo>
                      <a:pt x="35804" y="3206"/>
                    </a:lnTo>
                    <a:lnTo>
                      <a:pt x="38225" y="1334"/>
                    </a:lnTo>
                    <a:close/>
                    <a:moveTo>
                      <a:pt x="39024" y="1"/>
                    </a:moveTo>
                    <a:cubicBezTo>
                      <a:pt x="38733" y="1"/>
                      <a:pt x="38357" y="161"/>
                      <a:pt x="38223" y="265"/>
                    </a:cubicBezTo>
                    <a:lnTo>
                      <a:pt x="14953" y="18198"/>
                    </a:lnTo>
                    <a:lnTo>
                      <a:pt x="11585" y="20807"/>
                    </a:lnTo>
                    <a:cubicBezTo>
                      <a:pt x="11138" y="21147"/>
                      <a:pt x="11416" y="21411"/>
                      <a:pt x="11820" y="21411"/>
                    </a:cubicBezTo>
                    <a:cubicBezTo>
                      <a:pt x="11866" y="21411"/>
                      <a:pt x="11915" y="21407"/>
                      <a:pt x="11964" y="21400"/>
                    </a:cubicBezTo>
                    <a:cubicBezTo>
                      <a:pt x="14234" y="21087"/>
                      <a:pt x="16519" y="20903"/>
                      <a:pt x="18808" y="20742"/>
                    </a:cubicBezTo>
                    <a:lnTo>
                      <a:pt x="18808" y="20742"/>
                    </a:lnTo>
                    <a:lnTo>
                      <a:pt x="10067" y="25860"/>
                    </a:lnTo>
                    <a:cubicBezTo>
                      <a:pt x="8714" y="26666"/>
                      <a:pt x="7173" y="27354"/>
                      <a:pt x="5915" y="28303"/>
                    </a:cubicBezTo>
                    <a:cubicBezTo>
                      <a:pt x="5441" y="28659"/>
                      <a:pt x="5394" y="28943"/>
                      <a:pt x="5228" y="29489"/>
                    </a:cubicBezTo>
                    <a:lnTo>
                      <a:pt x="4160" y="32857"/>
                    </a:lnTo>
                    <a:cubicBezTo>
                      <a:pt x="4122" y="33009"/>
                      <a:pt x="4084" y="33161"/>
                      <a:pt x="4034" y="33313"/>
                    </a:cubicBezTo>
                    <a:lnTo>
                      <a:pt x="4034" y="33313"/>
                    </a:lnTo>
                    <a:cubicBezTo>
                      <a:pt x="4024" y="33322"/>
                      <a:pt x="4011" y="33336"/>
                      <a:pt x="3994" y="33355"/>
                    </a:cubicBezTo>
                    <a:cubicBezTo>
                      <a:pt x="3615" y="33735"/>
                      <a:pt x="3235" y="34067"/>
                      <a:pt x="2855" y="34375"/>
                    </a:cubicBezTo>
                    <a:lnTo>
                      <a:pt x="317" y="36653"/>
                    </a:lnTo>
                    <a:cubicBezTo>
                      <a:pt x="1" y="36924"/>
                      <a:pt x="331" y="37152"/>
                      <a:pt x="609" y="37152"/>
                    </a:cubicBezTo>
                    <a:cubicBezTo>
                      <a:pt x="623" y="37152"/>
                      <a:pt x="636" y="37152"/>
                      <a:pt x="649" y="37151"/>
                    </a:cubicBezTo>
                    <a:cubicBezTo>
                      <a:pt x="2586" y="37126"/>
                      <a:pt x="4521" y="37114"/>
                      <a:pt x="6455" y="37114"/>
                    </a:cubicBezTo>
                    <a:cubicBezTo>
                      <a:pt x="12006" y="37114"/>
                      <a:pt x="17548" y="37212"/>
                      <a:pt x="23089" y="37388"/>
                    </a:cubicBezTo>
                    <a:cubicBezTo>
                      <a:pt x="29470" y="37578"/>
                      <a:pt x="35827" y="37862"/>
                      <a:pt x="42185" y="38408"/>
                    </a:cubicBezTo>
                    <a:cubicBezTo>
                      <a:pt x="47617" y="38859"/>
                      <a:pt x="53144" y="39404"/>
                      <a:pt x="58481" y="40685"/>
                    </a:cubicBezTo>
                    <a:cubicBezTo>
                      <a:pt x="60260" y="41065"/>
                      <a:pt x="61991" y="41658"/>
                      <a:pt x="63628" y="42464"/>
                    </a:cubicBezTo>
                    <a:cubicBezTo>
                      <a:pt x="64211" y="42764"/>
                      <a:pt x="64742" y="42990"/>
                      <a:pt x="65310" y="42990"/>
                    </a:cubicBezTo>
                    <a:cubicBezTo>
                      <a:pt x="65598" y="42990"/>
                      <a:pt x="65895" y="42932"/>
                      <a:pt x="66214" y="42796"/>
                    </a:cubicBezTo>
                    <a:cubicBezTo>
                      <a:pt x="67186" y="42369"/>
                      <a:pt x="67542" y="41302"/>
                      <a:pt x="68420" y="40709"/>
                    </a:cubicBezTo>
                    <a:cubicBezTo>
                      <a:pt x="69086" y="40265"/>
                      <a:pt x="69929" y="40062"/>
                      <a:pt x="70796" y="40062"/>
                    </a:cubicBezTo>
                    <a:cubicBezTo>
                      <a:pt x="72153" y="40062"/>
                      <a:pt x="73571" y="40558"/>
                      <a:pt x="74469" y="41397"/>
                    </a:cubicBezTo>
                    <a:cubicBezTo>
                      <a:pt x="75204" y="42085"/>
                      <a:pt x="75394" y="43176"/>
                      <a:pt x="76082" y="43793"/>
                    </a:cubicBezTo>
                    <a:cubicBezTo>
                      <a:pt x="76432" y="44121"/>
                      <a:pt x="76889" y="44239"/>
                      <a:pt x="77392" y="44239"/>
                    </a:cubicBezTo>
                    <a:cubicBezTo>
                      <a:pt x="78523" y="44239"/>
                      <a:pt x="79890" y="43647"/>
                      <a:pt x="80826" y="43532"/>
                    </a:cubicBezTo>
                    <a:cubicBezTo>
                      <a:pt x="82548" y="43300"/>
                      <a:pt x="84297" y="43210"/>
                      <a:pt x="86054" y="43210"/>
                    </a:cubicBezTo>
                    <a:cubicBezTo>
                      <a:pt x="89328" y="43210"/>
                      <a:pt x="92630" y="43523"/>
                      <a:pt x="95841" y="43816"/>
                    </a:cubicBezTo>
                    <a:cubicBezTo>
                      <a:pt x="102174" y="44433"/>
                      <a:pt x="108460" y="45358"/>
                      <a:pt x="114746" y="46378"/>
                    </a:cubicBezTo>
                    <a:cubicBezTo>
                      <a:pt x="123523" y="47825"/>
                      <a:pt x="132205" y="49652"/>
                      <a:pt x="140910" y="51336"/>
                    </a:cubicBezTo>
                    <a:cubicBezTo>
                      <a:pt x="141076" y="51360"/>
                      <a:pt x="141219" y="51407"/>
                      <a:pt x="141361" y="51431"/>
                    </a:cubicBezTo>
                    <a:cubicBezTo>
                      <a:pt x="141388" y="51437"/>
                      <a:pt x="141420" y="51440"/>
                      <a:pt x="141457" y="51440"/>
                    </a:cubicBezTo>
                    <a:cubicBezTo>
                      <a:pt x="141847" y="51440"/>
                      <a:pt x="142730" y="51107"/>
                      <a:pt x="142405" y="50695"/>
                    </a:cubicBezTo>
                    <a:lnTo>
                      <a:pt x="139511" y="46783"/>
                    </a:lnTo>
                    <a:lnTo>
                      <a:pt x="139511" y="46783"/>
                    </a:lnTo>
                    <a:cubicBezTo>
                      <a:pt x="139511" y="46782"/>
                      <a:pt x="139511" y="46782"/>
                      <a:pt x="139511" y="46781"/>
                    </a:cubicBezTo>
                    <a:lnTo>
                      <a:pt x="139226" y="43982"/>
                    </a:lnTo>
                    <a:cubicBezTo>
                      <a:pt x="139155" y="43342"/>
                      <a:pt x="139250" y="42251"/>
                      <a:pt x="138918" y="41681"/>
                    </a:cubicBezTo>
                    <a:cubicBezTo>
                      <a:pt x="138728" y="41326"/>
                      <a:pt x="138183" y="41017"/>
                      <a:pt x="137898" y="40756"/>
                    </a:cubicBezTo>
                    <a:lnTo>
                      <a:pt x="135597" y="38693"/>
                    </a:lnTo>
                    <a:lnTo>
                      <a:pt x="128258" y="32085"/>
                    </a:lnTo>
                    <a:lnTo>
                      <a:pt x="128258" y="32085"/>
                    </a:lnTo>
                    <a:cubicBezTo>
                      <a:pt x="130020" y="32597"/>
                      <a:pt x="131774" y="33136"/>
                      <a:pt x="133510" y="33735"/>
                    </a:cubicBezTo>
                    <a:cubicBezTo>
                      <a:pt x="133542" y="33746"/>
                      <a:pt x="133589" y="33751"/>
                      <a:pt x="133646" y="33751"/>
                    </a:cubicBezTo>
                    <a:cubicBezTo>
                      <a:pt x="134078" y="33751"/>
                      <a:pt x="135073" y="33443"/>
                      <a:pt x="134696" y="33023"/>
                    </a:cubicBezTo>
                    <a:lnTo>
                      <a:pt x="115458" y="10749"/>
                    </a:lnTo>
                    <a:lnTo>
                      <a:pt x="112683" y="7547"/>
                    </a:lnTo>
                    <a:cubicBezTo>
                      <a:pt x="112602" y="7453"/>
                      <a:pt x="112476" y="7414"/>
                      <a:pt x="112333" y="7414"/>
                    </a:cubicBezTo>
                    <a:cubicBezTo>
                      <a:pt x="111970" y="7414"/>
                      <a:pt x="111497" y="7665"/>
                      <a:pt x="111378" y="7903"/>
                    </a:cubicBezTo>
                    <a:cubicBezTo>
                      <a:pt x="111046" y="8567"/>
                      <a:pt x="110382" y="9113"/>
                      <a:pt x="109789" y="9587"/>
                    </a:cubicBezTo>
                    <a:cubicBezTo>
                      <a:pt x="107678" y="11271"/>
                      <a:pt x="105045" y="12244"/>
                      <a:pt x="102483" y="12979"/>
                    </a:cubicBezTo>
                    <a:cubicBezTo>
                      <a:pt x="100253" y="13572"/>
                      <a:pt x="98000" y="14023"/>
                      <a:pt x="95722" y="14308"/>
                    </a:cubicBezTo>
                    <a:cubicBezTo>
                      <a:pt x="93113" y="14640"/>
                      <a:pt x="90456" y="14663"/>
                      <a:pt x="87871" y="15209"/>
                    </a:cubicBezTo>
                    <a:cubicBezTo>
                      <a:pt x="84123" y="15992"/>
                      <a:pt x="80636" y="17747"/>
                      <a:pt x="77789" y="20309"/>
                    </a:cubicBezTo>
                    <a:cubicBezTo>
                      <a:pt x="75917" y="22073"/>
                      <a:pt x="74350" y="24157"/>
                      <a:pt x="73176" y="26455"/>
                    </a:cubicBezTo>
                    <a:lnTo>
                      <a:pt x="73176" y="26455"/>
                    </a:lnTo>
                    <a:cubicBezTo>
                      <a:pt x="71626" y="20549"/>
                      <a:pt x="67828" y="15608"/>
                      <a:pt x="62205" y="12861"/>
                    </a:cubicBezTo>
                    <a:cubicBezTo>
                      <a:pt x="59833" y="11722"/>
                      <a:pt x="57295" y="11153"/>
                      <a:pt x="54804" y="10322"/>
                    </a:cubicBezTo>
                    <a:cubicBezTo>
                      <a:pt x="52551" y="9611"/>
                      <a:pt x="50344" y="8733"/>
                      <a:pt x="48210" y="7689"/>
                    </a:cubicBezTo>
                    <a:cubicBezTo>
                      <a:pt x="45624" y="6432"/>
                      <a:pt x="43038" y="4890"/>
                      <a:pt x="41070" y="2732"/>
                    </a:cubicBezTo>
                    <a:cubicBezTo>
                      <a:pt x="40405" y="2020"/>
                      <a:pt x="39670" y="1166"/>
                      <a:pt x="39385" y="217"/>
                    </a:cubicBezTo>
                    <a:cubicBezTo>
                      <a:pt x="39341" y="58"/>
                      <a:pt x="39197" y="1"/>
                      <a:pt x="39024" y="1"/>
                    </a:cubicBezTo>
                    <a:close/>
                  </a:path>
                </a:pathLst>
              </a:cu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049000" y="4956200"/>
                <a:ext cx="1794500" cy="295575"/>
              </a:xfrm>
              <a:custGeom>
                <a:avLst/>
                <a:gdLst/>
                <a:ahLst/>
                <a:cxnLst/>
                <a:rect l="l" t="t" r="r" b="b"/>
                <a:pathLst>
                  <a:path w="71780" h="11823" extrusionOk="0">
                    <a:moveTo>
                      <a:pt x="71780" y="0"/>
                    </a:moveTo>
                    <a:lnTo>
                      <a:pt x="4840" y="1661"/>
                    </a:lnTo>
                    <a:lnTo>
                      <a:pt x="1" y="6001"/>
                    </a:lnTo>
                    <a:cubicBezTo>
                      <a:pt x="1" y="6001"/>
                      <a:pt x="1953" y="5974"/>
                      <a:pt x="5183" y="5974"/>
                    </a:cubicBezTo>
                    <a:cubicBezTo>
                      <a:pt x="18625" y="5974"/>
                      <a:pt x="54203" y="6452"/>
                      <a:pt x="63383" y="11386"/>
                    </a:cubicBezTo>
                    <a:cubicBezTo>
                      <a:pt x="63383" y="11386"/>
                      <a:pt x="63958" y="11822"/>
                      <a:pt x="64606" y="11822"/>
                    </a:cubicBezTo>
                    <a:cubicBezTo>
                      <a:pt x="65059" y="11822"/>
                      <a:pt x="65546" y="11610"/>
                      <a:pt x="65897" y="10888"/>
                    </a:cubicBezTo>
                    <a:cubicBezTo>
                      <a:pt x="65897" y="10888"/>
                      <a:pt x="67280" y="8897"/>
                      <a:pt x="69785" y="8897"/>
                    </a:cubicBezTo>
                    <a:cubicBezTo>
                      <a:pt x="70122" y="8897"/>
                      <a:pt x="70478" y="8933"/>
                      <a:pt x="70855" y="9014"/>
                    </a:cubicBezTo>
                    <a:lnTo>
                      <a:pt x="7178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127275" y="4956200"/>
                <a:ext cx="1716225" cy="214700"/>
              </a:xfrm>
              <a:custGeom>
                <a:avLst/>
                <a:gdLst/>
                <a:ahLst/>
                <a:cxnLst/>
                <a:rect l="l" t="t" r="r" b="b"/>
                <a:pathLst>
                  <a:path w="68649" h="8588" extrusionOk="0">
                    <a:moveTo>
                      <a:pt x="68649" y="0"/>
                    </a:moveTo>
                    <a:lnTo>
                      <a:pt x="1543" y="3463"/>
                    </a:lnTo>
                    <a:lnTo>
                      <a:pt x="1" y="4531"/>
                    </a:lnTo>
                    <a:cubicBezTo>
                      <a:pt x="1" y="4531"/>
                      <a:pt x="8992" y="3981"/>
                      <a:pt x="20342" y="3981"/>
                    </a:cubicBezTo>
                    <a:cubicBezTo>
                      <a:pt x="34381" y="3981"/>
                      <a:pt x="52029" y="4822"/>
                      <a:pt x="60726" y="8587"/>
                    </a:cubicBezTo>
                    <a:cubicBezTo>
                      <a:pt x="60726" y="8587"/>
                      <a:pt x="63622" y="6507"/>
                      <a:pt x="67145" y="6507"/>
                    </a:cubicBezTo>
                    <a:cubicBezTo>
                      <a:pt x="67421" y="6507"/>
                      <a:pt x="67702" y="6519"/>
                      <a:pt x="67985" y="6547"/>
                    </a:cubicBezTo>
                    <a:lnTo>
                      <a:pt x="6864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820950" y="5011050"/>
                <a:ext cx="32625" cy="900"/>
              </a:xfrm>
              <a:custGeom>
                <a:avLst/>
                <a:gdLst/>
                <a:ahLst/>
                <a:cxnLst/>
                <a:rect l="l" t="t" r="r" b="b"/>
                <a:pathLst>
                  <a:path w="1305" h="36" extrusionOk="0">
                    <a:moveTo>
                      <a:pt x="644" y="0"/>
                    </a:moveTo>
                    <a:cubicBezTo>
                      <a:pt x="427" y="0"/>
                      <a:pt x="214" y="12"/>
                      <a:pt x="0" y="36"/>
                    </a:cubicBezTo>
                    <a:lnTo>
                      <a:pt x="1305" y="36"/>
                    </a:lnTo>
                    <a:cubicBezTo>
                      <a:pt x="1080" y="12"/>
                      <a:pt x="860" y="0"/>
                      <a:pt x="644" y="0"/>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2180650" y="4607500"/>
                <a:ext cx="1576875" cy="404450"/>
              </a:xfrm>
              <a:custGeom>
                <a:avLst/>
                <a:gdLst/>
                <a:ahLst/>
                <a:cxnLst/>
                <a:rect l="l" t="t" r="r" b="b"/>
                <a:pathLst>
                  <a:path w="63075" h="16178" extrusionOk="0">
                    <a:moveTo>
                      <a:pt x="20211" y="0"/>
                    </a:moveTo>
                    <a:lnTo>
                      <a:pt x="1" y="11837"/>
                    </a:lnTo>
                    <a:lnTo>
                      <a:pt x="1282" y="14802"/>
                    </a:lnTo>
                    <a:lnTo>
                      <a:pt x="21397" y="15988"/>
                    </a:lnTo>
                    <a:lnTo>
                      <a:pt x="63074" y="16178"/>
                    </a:lnTo>
                    <a:cubicBezTo>
                      <a:pt x="56195" y="3108"/>
                      <a:pt x="33091" y="427"/>
                      <a:pt x="20211"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2128475" y="4768850"/>
                <a:ext cx="1713850" cy="402050"/>
              </a:xfrm>
              <a:custGeom>
                <a:avLst/>
                <a:gdLst/>
                <a:ahLst/>
                <a:cxnLst/>
                <a:rect l="l" t="t" r="r" b="b"/>
                <a:pathLst>
                  <a:path w="68554" h="16082" extrusionOk="0">
                    <a:moveTo>
                      <a:pt x="68394" y="9698"/>
                    </a:moveTo>
                    <a:cubicBezTo>
                      <a:pt x="68348" y="9698"/>
                      <a:pt x="68302" y="9699"/>
                      <a:pt x="68257" y="9700"/>
                    </a:cubicBezTo>
                    <a:lnTo>
                      <a:pt x="68257" y="9700"/>
                    </a:lnTo>
                    <a:cubicBezTo>
                      <a:pt x="68302" y="9699"/>
                      <a:pt x="68347" y="9699"/>
                      <a:pt x="68392" y="9699"/>
                    </a:cubicBezTo>
                    <a:cubicBezTo>
                      <a:pt x="68446" y="9699"/>
                      <a:pt x="68499" y="9699"/>
                      <a:pt x="68553" y="9700"/>
                    </a:cubicBezTo>
                    <a:cubicBezTo>
                      <a:pt x="68500" y="9699"/>
                      <a:pt x="68447" y="9698"/>
                      <a:pt x="68394" y="9698"/>
                    </a:cubicBezTo>
                    <a:close/>
                    <a:moveTo>
                      <a:pt x="68257" y="9700"/>
                    </a:moveTo>
                    <a:lnTo>
                      <a:pt x="68257" y="9700"/>
                    </a:lnTo>
                    <a:cubicBezTo>
                      <a:pt x="67212" y="9717"/>
                      <a:pt x="66298" y="9940"/>
                      <a:pt x="65501" y="10292"/>
                    </a:cubicBezTo>
                    <a:lnTo>
                      <a:pt x="65501" y="10292"/>
                    </a:lnTo>
                    <a:cubicBezTo>
                      <a:pt x="65503" y="10329"/>
                      <a:pt x="65492" y="10353"/>
                      <a:pt x="65470" y="10364"/>
                    </a:cubicBezTo>
                    <a:cubicBezTo>
                      <a:pt x="66352" y="9934"/>
                      <a:pt x="67293" y="9718"/>
                      <a:pt x="68257" y="9700"/>
                    </a:cubicBezTo>
                    <a:close/>
                    <a:moveTo>
                      <a:pt x="49519" y="0"/>
                    </a:moveTo>
                    <a:cubicBezTo>
                      <a:pt x="46474" y="0"/>
                      <a:pt x="43316" y="747"/>
                      <a:pt x="40397" y="1350"/>
                    </a:cubicBezTo>
                    <a:cubicBezTo>
                      <a:pt x="34419" y="2584"/>
                      <a:pt x="28868" y="5003"/>
                      <a:pt x="22914" y="6118"/>
                    </a:cubicBezTo>
                    <a:cubicBezTo>
                      <a:pt x="19524" y="6761"/>
                      <a:pt x="15926" y="7272"/>
                      <a:pt x="12363" y="7272"/>
                    </a:cubicBezTo>
                    <a:cubicBezTo>
                      <a:pt x="8822" y="7272"/>
                      <a:pt x="5316" y="6767"/>
                      <a:pt x="2088" y="5383"/>
                    </a:cubicBezTo>
                    <a:lnTo>
                      <a:pt x="0" y="12025"/>
                    </a:lnTo>
                    <a:cubicBezTo>
                      <a:pt x="0" y="12025"/>
                      <a:pt x="15727" y="11432"/>
                      <a:pt x="27659" y="10815"/>
                    </a:cubicBezTo>
                    <a:cubicBezTo>
                      <a:pt x="32009" y="10589"/>
                      <a:pt x="36142" y="10400"/>
                      <a:pt x="39954" y="10400"/>
                    </a:cubicBezTo>
                    <a:cubicBezTo>
                      <a:pt x="49339" y="10400"/>
                      <a:pt x="56778" y="11543"/>
                      <a:pt x="60725" y="16081"/>
                    </a:cubicBezTo>
                    <a:cubicBezTo>
                      <a:pt x="60725" y="16081"/>
                      <a:pt x="61922" y="11876"/>
                      <a:pt x="65501" y="10292"/>
                    </a:cubicBezTo>
                    <a:lnTo>
                      <a:pt x="65501" y="10292"/>
                    </a:lnTo>
                    <a:cubicBezTo>
                      <a:pt x="65483" y="9649"/>
                      <a:pt x="61890" y="5292"/>
                      <a:pt x="61508" y="4932"/>
                    </a:cubicBezTo>
                    <a:cubicBezTo>
                      <a:pt x="58614" y="2157"/>
                      <a:pt x="55507" y="591"/>
                      <a:pt x="51498" y="117"/>
                    </a:cubicBezTo>
                    <a:cubicBezTo>
                      <a:pt x="50846" y="36"/>
                      <a:pt x="50185" y="0"/>
                      <a:pt x="49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2897675" y="4841675"/>
                <a:ext cx="719975" cy="101675"/>
              </a:xfrm>
              <a:custGeom>
                <a:avLst/>
                <a:gdLst/>
                <a:ahLst/>
                <a:cxnLst/>
                <a:rect l="l" t="t" r="r" b="b"/>
                <a:pathLst>
                  <a:path w="28799" h="4067" extrusionOk="0">
                    <a:moveTo>
                      <a:pt x="19085" y="0"/>
                    </a:moveTo>
                    <a:cubicBezTo>
                      <a:pt x="18167" y="0"/>
                      <a:pt x="17235" y="74"/>
                      <a:pt x="16294" y="216"/>
                    </a:cubicBezTo>
                    <a:cubicBezTo>
                      <a:pt x="10838" y="1047"/>
                      <a:pt x="5596" y="2802"/>
                      <a:pt x="212" y="3869"/>
                    </a:cubicBezTo>
                    <a:cubicBezTo>
                      <a:pt x="0" y="3912"/>
                      <a:pt x="15" y="4067"/>
                      <a:pt x="171" y="4067"/>
                    </a:cubicBezTo>
                    <a:cubicBezTo>
                      <a:pt x="190" y="4067"/>
                      <a:pt x="212" y="4064"/>
                      <a:pt x="235" y="4059"/>
                    </a:cubicBezTo>
                    <a:cubicBezTo>
                      <a:pt x="4885" y="3134"/>
                      <a:pt x="9392" y="1711"/>
                      <a:pt x="14041" y="809"/>
                    </a:cubicBezTo>
                    <a:cubicBezTo>
                      <a:pt x="15782" y="467"/>
                      <a:pt x="17554" y="166"/>
                      <a:pt x="19330" y="166"/>
                    </a:cubicBezTo>
                    <a:cubicBezTo>
                      <a:pt x="20263" y="166"/>
                      <a:pt x="21198" y="249"/>
                      <a:pt x="22130" y="454"/>
                    </a:cubicBezTo>
                    <a:cubicBezTo>
                      <a:pt x="24430" y="952"/>
                      <a:pt x="26589" y="2019"/>
                      <a:pt x="28392" y="3561"/>
                    </a:cubicBezTo>
                    <a:cubicBezTo>
                      <a:pt x="28412" y="3576"/>
                      <a:pt x="28443" y="3583"/>
                      <a:pt x="28478" y="3583"/>
                    </a:cubicBezTo>
                    <a:cubicBezTo>
                      <a:pt x="28609" y="3583"/>
                      <a:pt x="28799" y="3493"/>
                      <a:pt x="28724" y="3419"/>
                    </a:cubicBezTo>
                    <a:cubicBezTo>
                      <a:pt x="25904" y="1069"/>
                      <a:pt x="22593" y="0"/>
                      <a:pt x="190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2595175" y="4927650"/>
                <a:ext cx="828025" cy="73400"/>
              </a:xfrm>
              <a:custGeom>
                <a:avLst/>
                <a:gdLst/>
                <a:ahLst/>
                <a:cxnLst/>
                <a:rect l="l" t="t" r="r" b="b"/>
                <a:pathLst>
                  <a:path w="33121" h="2936" extrusionOk="0">
                    <a:moveTo>
                      <a:pt x="26163" y="0"/>
                    </a:moveTo>
                    <a:cubicBezTo>
                      <a:pt x="26045" y="0"/>
                      <a:pt x="25927" y="1"/>
                      <a:pt x="25809" y="3"/>
                    </a:cubicBezTo>
                    <a:cubicBezTo>
                      <a:pt x="23057" y="75"/>
                      <a:pt x="20329" y="620"/>
                      <a:pt x="17625" y="1142"/>
                    </a:cubicBezTo>
                    <a:cubicBezTo>
                      <a:pt x="12568" y="2107"/>
                      <a:pt x="7437" y="2590"/>
                      <a:pt x="2297" y="2590"/>
                    </a:cubicBezTo>
                    <a:cubicBezTo>
                      <a:pt x="1626" y="2590"/>
                      <a:pt x="956" y="2582"/>
                      <a:pt x="285" y="2565"/>
                    </a:cubicBezTo>
                    <a:cubicBezTo>
                      <a:pt x="48" y="2565"/>
                      <a:pt x="0" y="2897"/>
                      <a:pt x="238" y="2897"/>
                    </a:cubicBezTo>
                    <a:cubicBezTo>
                      <a:pt x="1042" y="2923"/>
                      <a:pt x="1846" y="2935"/>
                      <a:pt x="2651" y="2935"/>
                    </a:cubicBezTo>
                    <a:cubicBezTo>
                      <a:pt x="7117" y="2935"/>
                      <a:pt x="11590" y="2546"/>
                      <a:pt x="16012" y="1783"/>
                    </a:cubicBezTo>
                    <a:cubicBezTo>
                      <a:pt x="18621" y="1308"/>
                      <a:pt x="21231" y="739"/>
                      <a:pt x="23887" y="478"/>
                    </a:cubicBezTo>
                    <a:cubicBezTo>
                      <a:pt x="24614" y="405"/>
                      <a:pt x="25326" y="371"/>
                      <a:pt x="26029" y="371"/>
                    </a:cubicBezTo>
                    <a:cubicBezTo>
                      <a:pt x="28309" y="371"/>
                      <a:pt x="30492" y="734"/>
                      <a:pt x="32759" y="1332"/>
                    </a:cubicBezTo>
                    <a:cubicBezTo>
                      <a:pt x="32775" y="1335"/>
                      <a:pt x="32791" y="1337"/>
                      <a:pt x="32807" y="1337"/>
                    </a:cubicBezTo>
                    <a:cubicBezTo>
                      <a:pt x="32995" y="1337"/>
                      <a:pt x="33120" y="1089"/>
                      <a:pt x="32901" y="1023"/>
                    </a:cubicBezTo>
                    <a:lnTo>
                      <a:pt x="32925" y="1023"/>
                    </a:lnTo>
                    <a:cubicBezTo>
                      <a:pt x="30690" y="437"/>
                      <a:pt x="28477" y="0"/>
                      <a:pt x="26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2327725" y="4198900"/>
                <a:ext cx="1557300" cy="829075"/>
              </a:xfrm>
              <a:custGeom>
                <a:avLst/>
                <a:gdLst/>
                <a:ahLst/>
                <a:cxnLst/>
                <a:rect l="l" t="t" r="r" b="b"/>
                <a:pathLst>
                  <a:path w="62292" h="33163" extrusionOk="0">
                    <a:moveTo>
                      <a:pt x="26663" y="1"/>
                    </a:moveTo>
                    <a:lnTo>
                      <a:pt x="0" y="20543"/>
                    </a:lnTo>
                    <a:cubicBezTo>
                      <a:pt x="0" y="20543"/>
                      <a:pt x="7980" y="19464"/>
                      <a:pt x="18068" y="19464"/>
                    </a:cubicBezTo>
                    <a:cubicBezTo>
                      <a:pt x="32834" y="19464"/>
                      <a:pt x="52116" y="21775"/>
                      <a:pt x="57500" y="33162"/>
                    </a:cubicBezTo>
                    <a:cubicBezTo>
                      <a:pt x="58396" y="32714"/>
                      <a:pt x="59388" y="32490"/>
                      <a:pt x="60385" y="32490"/>
                    </a:cubicBezTo>
                    <a:cubicBezTo>
                      <a:pt x="60601" y="32490"/>
                      <a:pt x="60818" y="32501"/>
                      <a:pt x="61034" y="32522"/>
                    </a:cubicBezTo>
                    <a:lnTo>
                      <a:pt x="61129" y="32546"/>
                    </a:lnTo>
                    <a:lnTo>
                      <a:pt x="61200" y="32546"/>
                    </a:lnTo>
                    <a:cubicBezTo>
                      <a:pt x="61200" y="32546"/>
                      <a:pt x="62291" y="15870"/>
                      <a:pt x="45355" y="11197"/>
                    </a:cubicBezTo>
                    <a:cubicBezTo>
                      <a:pt x="28442" y="6524"/>
                      <a:pt x="26663" y="1"/>
                      <a:pt x="26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133400" y="4985650"/>
                <a:ext cx="471000" cy="88025"/>
              </a:xfrm>
              <a:custGeom>
                <a:avLst/>
                <a:gdLst/>
                <a:ahLst/>
                <a:cxnLst/>
                <a:rect l="l" t="t" r="r" b="b"/>
                <a:pathLst>
                  <a:path w="18840" h="3521" extrusionOk="0">
                    <a:moveTo>
                      <a:pt x="5812" y="1"/>
                    </a:moveTo>
                    <a:cubicBezTo>
                      <a:pt x="3939" y="1"/>
                      <a:pt x="2059" y="192"/>
                      <a:pt x="200" y="577"/>
                    </a:cubicBezTo>
                    <a:cubicBezTo>
                      <a:pt x="0" y="622"/>
                      <a:pt x="132" y="914"/>
                      <a:pt x="305" y="914"/>
                    </a:cubicBezTo>
                    <a:cubicBezTo>
                      <a:pt x="317" y="914"/>
                      <a:pt x="329" y="913"/>
                      <a:pt x="342" y="910"/>
                    </a:cubicBezTo>
                    <a:cubicBezTo>
                      <a:pt x="2162" y="533"/>
                      <a:pt x="4005" y="347"/>
                      <a:pt x="5843" y="347"/>
                    </a:cubicBezTo>
                    <a:cubicBezTo>
                      <a:pt x="10254" y="347"/>
                      <a:pt x="14631" y="1419"/>
                      <a:pt x="18583" y="3495"/>
                    </a:cubicBezTo>
                    <a:cubicBezTo>
                      <a:pt x="18615" y="3513"/>
                      <a:pt x="18644" y="3520"/>
                      <a:pt x="18669" y="3520"/>
                    </a:cubicBezTo>
                    <a:cubicBezTo>
                      <a:pt x="18812" y="3520"/>
                      <a:pt x="18840" y="3271"/>
                      <a:pt x="18678" y="3210"/>
                    </a:cubicBezTo>
                    <a:lnTo>
                      <a:pt x="18678" y="3187"/>
                    </a:lnTo>
                    <a:cubicBezTo>
                      <a:pt x="14686" y="1082"/>
                      <a:pt x="10270" y="1"/>
                      <a:pt x="5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2211650" y="4960100"/>
                <a:ext cx="327800" cy="45250"/>
              </a:xfrm>
              <a:custGeom>
                <a:avLst/>
                <a:gdLst/>
                <a:ahLst/>
                <a:cxnLst/>
                <a:rect l="l" t="t" r="r" b="b"/>
                <a:pathLst>
                  <a:path w="13112" h="1810" extrusionOk="0">
                    <a:moveTo>
                      <a:pt x="170" y="0"/>
                    </a:moveTo>
                    <a:cubicBezTo>
                      <a:pt x="0" y="0"/>
                      <a:pt x="38" y="276"/>
                      <a:pt x="231" y="319"/>
                    </a:cubicBezTo>
                    <a:cubicBezTo>
                      <a:pt x="3624" y="1299"/>
                      <a:pt x="7130" y="1809"/>
                      <a:pt x="10656" y="1809"/>
                    </a:cubicBezTo>
                    <a:cubicBezTo>
                      <a:pt x="11395" y="1809"/>
                      <a:pt x="12135" y="1787"/>
                      <a:pt x="12875" y="1742"/>
                    </a:cubicBezTo>
                    <a:cubicBezTo>
                      <a:pt x="13112" y="1742"/>
                      <a:pt x="12993" y="1410"/>
                      <a:pt x="12803" y="1410"/>
                    </a:cubicBezTo>
                    <a:lnTo>
                      <a:pt x="12803" y="1433"/>
                    </a:lnTo>
                    <a:cubicBezTo>
                      <a:pt x="12096" y="1473"/>
                      <a:pt x="11387" y="1493"/>
                      <a:pt x="10679" y="1493"/>
                    </a:cubicBezTo>
                    <a:cubicBezTo>
                      <a:pt x="7140" y="1493"/>
                      <a:pt x="3612" y="999"/>
                      <a:pt x="231" y="10"/>
                    </a:cubicBezTo>
                    <a:cubicBezTo>
                      <a:pt x="209" y="3"/>
                      <a:pt x="188"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820950" y="4956200"/>
                <a:ext cx="1750025" cy="506450"/>
              </a:xfrm>
              <a:custGeom>
                <a:avLst/>
                <a:gdLst/>
                <a:ahLst/>
                <a:cxnLst/>
                <a:rect l="l" t="t" r="r" b="b"/>
                <a:pathLst>
                  <a:path w="70001" h="20258" extrusionOk="0">
                    <a:moveTo>
                      <a:pt x="902" y="0"/>
                    </a:moveTo>
                    <a:lnTo>
                      <a:pt x="0" y="9014"/>
                    </a:lnTo>
                    <a:cubicBezTo>
                      <a:pt x="14" y="9014"/>
                      <a:pt x="27" y="9014"/>
                      <a:pt x="41" y="9014"/>
                    </a:cubicBezTo>
                    <a:cubicBezTo>
                      <a:pt x="3260" y="9014"/>
                      <a:pt x="4484" y="11837"/>
                      <a:pt x="4484" y="11837"/>
                    </a:cubicBezTo>
                    <a:cubicBezTo>
                      <a:pt x="4727" y="12810"/>
                      <a:pt x="5344" y="13047"/>
                      <a:pt x="5888" y="13047"/>
                    </a:cubicBezTo>
                    <a:cubicBezTo>
                      <a:pt x="6405" y="13047"/>
                      <a:pt x="6856" y="12833"/>
                      <a:pt x="6856" y="12833"/>
                    </a:cubicBezTo>
                    <a:cubicBezTo>
                      <a:pt x="8618" y="12305"/>
                      <a:pt x="11162" y="12079"/>
                      <a:pt x="14228" y="12079"/>
                    </a:cubicBezTo>
                    <a:cubicBezTo>
                      <a:pt x="32665" y="12079"/>
                      <a:pt x="70000" y="20258"/>
                      <a:pt x="70000" y="20258"/>
                    </a:cubicBezTo>
                    <a:lnTo>
                      <a:pt x="66134" y="15039"/>
                    </a:lnTo>
                    <a:lnTo>
                      <a:pt x="90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826875" y="4956200"/>
                <a:ext cx="1675300" cy="454850"/>
              </a:xfrm>
              <a:custGeom>
                <a:avLst/>
                <a:gdLst/>
                <a:ahLst/>
                <a:cxnLst/>
                <a:rect l="l" t="t" r="r" b="b"/>
                <a:pathLst>
                  <a:path w="67012" h="18194" extrusionOk="0">
                    <a:moveTo>
                      <a:pt x="665" y="0"/>
                    </a:moveTo>
                    <a:lnTo>
                      <a:pt x="1" y="6547"/>
                    </a:lnTo>
                    <a:cubicBezTo>
                      <a:pt x="3891" y="6950"/>
                      <a:pt x="6714" y="10010"/>
                      <a:pt x="6714" y="10010"/>
                    </a:cubicBezTo>
                    <a:cubicBezTo>
                      <a:pt x="8908" y="9547"/>
                      <a:pt x="11563" y="9346"/>
                      <a:pt x="14520" y="9346"/>
                    </a:cubicBezTo>
                    <a:cubicBezTo>
                      <a:pt x="34127" y="9346"/>
                      <a:pt x="67012" y="18194"/>
                      <a:pt x="67012" y="18194"/>
                    </a:cubicBezTo>
                    <a:lnTo>
                      <a:pt x="65731" y="16842"/>
                    </a:lnTo>
                    <a:lnTo>
                      <a:pt x="66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822125" y="5008975"/>
                <a:ext cx="33250" cy="7125"/>
              </a:xfrm>
              <a:custGeom>
                <a:avLst/>
                <a:gdLst/>
                <a:ahLst/>
                <a:cxnLst/>
                <a:rect l="l" t="t" r="r" b="b"/>
                <a:pathLst>
                  <a:path w="1330" h="285" extrusionOk="0">
                    <a:moveTo>
                      <a:pt x="1" y="0"/>
                    </a:moveTo>
                    <a:lnTo>
                      <a:pt x="1329" y="285"/>
                    </a:lnTo>
                    <a:cubicBezTo>
                      <a:pt x="902" y="143"/>
                      <a:pt x="475" y="48"/>
                      <a:pt x="48" y="0"/>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917025" y="4804875"/>
                <a:ext cx="1566775" cy="499450"/>
              </a:xfrm>
              <a:custGeom>
                <a:avLst/>
                <a:gdLst/>
                <a:ahLst/>
                <a:cxnLst/>
                <a:rect l="l" t="t" r="r" b="b"/>
                <a:pathLst>
                  <a:path w="62671" h="19978" extrusionOk="0">
                    <a:moveTo>
                      <a:pt x="26973" y="0"/>
                    </a:moveTo>
                    <a:cubicBezTo>
                      <a:pt x="16515" y="0"/>
                      <a:pt x="5702" y="1980"/>
                      <a:pt x="0" y="8923"/>
                    </a:cubicBezTo>
                    <a:lnTo>
                      <a:pt x="40871" y="17107"/>
                    </a:lnTo>
                    <a:lnTo>
                      <a:pt x="60820" y="19977"/>
                    </a:lnTo>
                    <a:lnTo>
                      <a:pt x="62670" y="17321"/>
                    </a:lnTo>
                    <a:lnTo>
                      <a:pt x="45259" y="1665"/>
                    </a:lnTo>
                    <a:cubicBezTo>
                      <a:pt x="40282" y="820"/>
                      <a:pt x="33701" y="0"/>
                      <a:pt x="26973"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834575" y="4859650"/>
                <a:ext cx="1667600" cy="551400"/>
              </a:xfrm>
              <a:custGeom>
                <a:avLst/>
                <a:gdLst/>
                <a:ahLst/>
                <a:cxnLst/>
                <a:rect l="l" t="t" r="r" b="b"/>
                <a:pathLst>
                  <a:path w="66704" h="22056" extrusionOk="0">
                    <a:moveTo>
                      <a:pt x="1" y="6044"/>
                    </a:moveTo>
                    <a:cubicBezTo>
                      <a:pt x="119" y="6066"/>
                      <a:pt x="234" y="6090"/>
                      <a:pt x="348" y="6117"/>
                    </a:cubicBezTo>
                    <a:lnTo>
                      <a:pt x="348" y="6117"/>
                    </a:lnTo>
                    <a:cubicBezTo>
                      <a:pt x="233" y="6090"/>
                      <a:pt x="117" y="6066"/>
                      <a:pt x="1" y="6044"/>
                    </a:cubicBezTo>
                    <a:close/>
                    <a:moveTo>
                      <a:pt x="348" y="6117"/>
                    </a:moveTo>
                    <a:cubicBezTo>
                      <a:pt x="1265" y="6332"/>
                      <a:pt x="2133" y="6733"/>
                      <a:pt x="2871" y="7302"/>
                    </a:cubicBezTo>
                    <a:cubicBezTo>
                      <a:pt x="2853" y="7287"/>
                      <a:pt x="2848" y="7262"/>
                      <a:pt x="2857" y="7228"/>
                    </a:cubicBezTo>
                    <a:lnTo>
                      <a:pt x="2857" y="7228"/>
                    </a:lnTo>
                    <a:cubicBezTo>
                      <a:pt x="2163" y="6737"/>
                      <a:pt x="1335" y="6345"/>
                      <a:pt x="348" y="6117"/>
                    </a:cubicBezTo>
                    <a:close/>
                    <a:moveTo>
                      <a:pt x="17054" y="1"/>
                    </a:moveTo>
                    <a:cubicBezTo>
                      <a:pt x="13703" y="1"/>
                      <a:pt x="10795" y="942"/>
                      <a:pt x="7853" y="2795"/>
                    </a:cubicBezTo>
                    <a:cubicBezTo>
                      <a:pt x="7403" y="3064"/>
                      <a:pt x="3012" y="6615"/>
                      <a:pt x="2857" y="7228"/>
                    </a:cubicBezTo>
                    <a:lnTo>
                      <a:pt x="2857" y="7228"/>
                    </a:lnTo>
                    <a:cubicBezTo>
                      <a:pt x="6067" y="9498"/>
                      <a:pt x="6406" y="13872"/>
                      <a:pt x="6406" y="13872"/>
                    </a:cubicBezTo>
                    <a:cubicBezTo>
                      <a:pt x="9023" y="11865"/>
                      <a:pt x="12462" y="11070"/>
                      <a:pt x="16549" y="11070"/>
                    </a:cubicBezTo>
                    <a:cubicBezTo>
                      <a:pt x="22945" y="11070"/>
                      <a:pt x="30927" y="13018"/>
                      <a:pt x="39828" y="15319"/>
                    </a:cubicBezTo>
                    <a:cubicBezTo>
                      <a:pt x="51404" y="18332"/>
                      <a:pt x="66704" y="22056"/>
                      <a:pt x="66704" y="22056"/>
                    </a:cubicBezTo>
                    <a:lnTo>
                      <a:pt x="65968" y="15130"/>
                    </a:lnTo>
                    <a:cubicBezTo>
                      <a:pt x="64499" y="15433"/>
                      <a:pt x="63011" y="15568"/>
                      <a:pt x="61520" y="15568"/>
                    </a:cubicBezTo>
                    <a:cubicBezTo>
                      <a:pt x="56006" y="15568"/>
                      <a:pt x="50430" y="13720"/>
                      <a:pt x="45426" y="11666"/>
                    </a:cubicBezTo>
                    <a:cubicBezTo>
                      <a:pt x="39804" y="9389"/>
                      <a:pt x="34870" y="5902"/>
                      <a:pt x="29249" y="3506"/>
                    </a:cubicBezTo>
                    <a:cubicBezTo>
                      <a:pt x="25904" y="2083"/>
                      <a:pt x="22275" y="351"/>
                      <a:pt x="18622" y="67"/>
                    </a:cubicBezTo>
                    <a:cubicBezTo>
                      <a:pt x="18088" y="23"/>
                      <a:pt x="17566" y="1"/>
                      <a:pt x="17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4070200" y="4929650"/>
                <a:ext cx="705250" cy="202175"/>
              </a:xfrm>
              <a:custGeom>
                <a:avLst/>
                <a:gdLst/>
                <a:ahLst/>
                <a:cxnLst/>
                <a:rect l="l" t="t" r="r" b="b"/>
                <a:pathLst>
                  <a:path w="28210" h="8087" extrusionOk="0">
                    <a:moveTo>
                      <a:pt x="7199" y="0"/>
                    </a:moveTo>
                    <a:cubicBezTo>
                      <a:pt x="4800" y="0"/>
                      <a:pt x="2425" y="569"/>
                      <a:pt x="159" y="1774"/>
                    </a:cubicBezTo>
                    <a:cubicBezTo>
                      <a:pt x="1" y="1862"/>
                      <a:pt x="130" y="1911"/>
                      <a:pt x="255" y="1911"/>
                    </a:cubicBezTo>
                    <a:cubicBezTo>
                      <a:pt x="299" y="1911"/>
                      <a:pt x="342" y="1905"/>
                      <a:pt x="373" y="1892"/>
                    </a:cubicBezTo>
                    <a:cubicBezTo>
                      <a:pt x="2484" y="752"/>
                      <a:pt x="4839" y="157"/>
                      <a:pt x="7239" y="157"/>
                    </a:cubicBezTo>
                    <a:cubicBezTo>
                      <a:pt x="7535" y="157"/>
                      <a:pt x="7832" y="166"/>
                      <a:pt x="8129" y="184"/>
                    </a:cubicBezTo>
                    <a:cubicBezTo>
                      <a:pt x="10620" y="350"/>
                      <a:pt x="12921" y="1276"/>
                      <a:pt x="15198" y="2248"/>
                    </a:cubicBezTo>
                    <a:cubicBezTo>
                      <a:pt x="19468" y="4051"/>
                      <a:pt x="23524" y="6281"/>
                      <a:pt x="27794" y="8083"/>
                    </a:cubicBezTo>
                    <a:cubicBezTo>
                      <a:pt x="27801" y="8085"/>
                      <a:pt x="27810" y="8086"/>
                      <a:pt x="27819" y="8086"/>
                    </a:cubicBezTo>
                    <a:cubicBezTo>
                      <a:pt x="27936" y="8086"/>
                      <a:pt x="28210" y="7961"/>
                      <a:pt x="28078" y="7917"/>
                    </a:cubicBezTo>
                    <a:cubicBezTo>
                      <a:pt x="23002" y="5759"/>
                      <a:pt x="18211" y="2983"/>
                      <a:pt x="13040" y="1086"/>
                    </a:cubicBezTo>
                    <a:cubicBezTo>
                      <a:pt x="11106" y="374"/>
                      <a:pt x="9144" y="0"/>
                      <a:pt x="7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4256425" y="5036750"/>
                <a:ext cx="801975" cy="211275"/>
              </a:xfrm>
              <a:custGeom>
                <a:avLst/>
                <a:gdLst/>
                <a:ahLst/>
                <a:cxnLst/>
                <a:rect l="l" t="t" r="r" b="b"/>
                <a:pathLst>
                  <a:path w="32079" h="8451" extrusionOk="0">
                    <a:moveTo>
                      <a:pt x="2486" y="0"/>
                    </a:moveTo>
                    <a:cubicBezTo>
                      <a:pt x="1743" y="0"/>
                      <a:pt x="993" y="28"/>
                      <a:pt x="230" y="75"/>
                    </a:cubicBezTo>
                    <a:cubicBezTo>
                      <a:pt x="1" y="75"/>
                      <a:pt x="59" y="385"/>
                      <a:pt x="255" y="385"/>
                    </a:cubicBezTo>
                    <a:cubicBezTo>
                      <a:pt x="262" y="385"/>
                      <a:pt x="270" y="384"/>
                      <a:pt x="277" y="384"/>
                    </a:cubicBezTo>
                    <a:cubicBezTo>
                      <a:pt x="917" y="353"/>
                      <a:pt x="1548" y="336"/>
                      <a:pt x="2173" y="336"/>
                    </a:cubicBezTo>
                    <a:cubicBezTo>
                      <a:pt x="4492" y="336"/>
                      <a:pt x="6727" y="575"/>
                      <a:pt x="9006" y="1285"/>
                    </a:cubicBezTo>
                    <a:cubicBezTo>
                      <a:pt x="11521" y="2044"/>
                      <a:pt x="13940" y="3135"/>
                      <a:pt x="16383" y="4108"/>
                    </a:cubicBezTo>
                    <a:cubicBezTo>
                      <a:pt x="21365" y="6077"/>
                      <a:pt x="26560" y="7547"/>
                      <a:pt x="31826" y="8449"/>
                    </a:cubicBezTo>
                    <a:cubicBezTo>
                      <a:pt x="31834" y="8450"/>
                      <a:pt x="31843" y="8450"/>
                      <a:pt x="31851" y="8450"/>
                    </a:cubicBezTo>
                    <a:cubicBezTo>
                      <a:pt x="32064" y="8450"/>
                      <a:pt x="32079" y="8162"/>
                      <a:pt x="31873" y="8117"/>
                    </a:cubicBezTo>
                    <a:cubicBezTo>
                      <a:pt x="26109" y="7097"/>
                      <a:pt x="20487" y="5436"/>
                      <a:pt x="15079" y="3206"/>
                    </a:cubicBezTo>
                    <a:cubicBezTo>
                      <a:pt x="12778" y="2281"/>
                      <a:pt x="10501" y="1309"/>
                      <a:pt x="8105" y="692"/>
                    </a:cubicBezTo>
                    <a:cubicBezTo>
                      <a:pt x="6215" y="181"/>
                      <a:pt x="4374" y="0"/>
                      <a:pt x="2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3819175" y="4383925"/>
                <a:ext cx="1559075" cy="658275"/>
              </a:xfrm>
              <a:custGeom>
                <a:avLst/>
                <a:gdLst/>
                <a:ahLst/>
                <a:cxnLst/>
                <a:rect l="l" t="t" r="r" b="b"/>
                <a:pathLst>
                  <a:path w="62363" h="26331" extrusionOk="0">
                    <a:moveTo>
                      <a:pt x="40349" y="0"/>
                    </a:moveTo>
                    <a:cubicBezTo>
                      <a:pt x="40349" y="0"/>
                      <a:pt x="37313" y="6049"/>
                      <a:pt x="19783" y="7235"/>
                    </a:cubicBezTo>
                    <a:cubicBezTo>
                      <a:pt x="2277" y="8445"/>
                      <a:pt x="0" y="24979"/>
                      <a:pt x="0" y="24979"/>
                    </a:cubicBezTo>
                    <a:lnTo>
                      <a:pt x="48" y="25002"/>
                    </a:lnTo>
                    <a:lnTo>
                      <a:pt x="166" y="25002"/>
                    </a:lnTo>
                    <a:cubicBezTo>
                      <a:pt x="1376" y="25121"/>
                      <a:pt x="2538" y="25595"/>
                      <a:pt x="3511" y="26331"/>
                    </a:cubicBezTo>
                    <a:cubicBezTo>
                      <a:pt x="7896" y="20481"/>
                      <a:pt x="16258" y="18565"/>
                      <a:pt x="25331" y="18565"/>
                    </a:cubicBezTo>
                    <a:cubicBezTo>
                      <a:pt x="42563" y="18565"/>
                      <a:pt x="62362" y="25477"/>
                      <a:pt x="62362" y="25477"/>
                    </a:cubicBezTo>
                    <a:lnTo>
                      <a:pt x="403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4085350" y="5089200"/>
                <a:ext cx="388575" cy="46650"/>
              </a:xfrm>
              <a:custGeom>
                <a:avLst/>
                <a:gdLst/>
                <a:ahLst/>
                <a:cxnLst/>
                <a:rect l="l" t="t" r="r" b="b"/>
                <a:pathLst>
                  <a:path w="15543" h="1866" extrusionOk="0">
                    <a:moveTo>
                      <a:pt x="7135" y="1"/>
                    </a:moveTo>
                    <a:cubicBezTo>
                      <a:pt x="4774" y="1"/>
                      <a:pt x="2411" y="402"/>
                      <a:pt x="146" y="1203"/>
                    </a:cubicBezTo>
                    <a:cubicBezTo>
                      <a:pt x="0" y="1266"/>
                      <a:pt x="220" y="1401"/>
                      <a:pt x="356" y="1401"/>
                    </a:cubicBezTo>
                    <a:cubicBezTo>
                      <a:pt x="375" y="1401"/>
                      <a:pt x="393" y="1399"/>
                      <a:pt x="407" y="1393"/>
                    </a:cubicBezTo>
                    <a:cubicBezTo>
                      <a:pt x="2614" y="610"/>
                      <a:pt x="4921" y="221"/>
                      <a:pt x="7225" y="221"/>
                    </a:cubicBezTo>
                    <a:cubicBezTo>
                      <a:pt x="9947" y="221"/>
                      <a:pt x="12665" y="765"/>
                      <a:pt x="15209" y="1844"/>
                    </a:cubicBezTo>
                    <a:cubicBezTo>
                      <a:pt x="15244" y="1859"/>
                      <a:pt x="15282" y="1866"/>
                      <a:pt x="15317" y="1866"/>
                    </a:cubicBezTo>
                    <a:cubicBezTo>
                      <a:pt x="15446" y="1866"/>
                      <a:pt x="15543" y="1776"/>
                      <a:pt x="15375" y="1701"/>
                    </a:cubicBezTo>
                    <a:cubicBezTo>
                      <a:pt x="12746" y="568"/>
                      <a:pt x="9943" y="1"/>
                      <a:pt x="7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5089175" y="5251475"/>
                <a:ext cx="341250" cy="32850"/>
              </a:xfrm>
              <a:custGeom>
                <a:avLst/>
                <a:gdLst/>
                <a:ahLst/>
                <a:cxnLst/>
                <a:rect l="l" t="t" r="r" b="b"/>
                <a:pathLst>
                  <a:path w="13650" h="1314" extrusionOk="0">
                    <a:moveTo>
                      <a:pt x="135" y="1"/>
                    </a:moveTo>
                    <a:cubicBezTo>
                      <a:pt x="0" y="1"/>
                      <a:pt x="181" y="287"/>
                      <a:pt x="295" y="287"/>
                    </a:cubicBezTo>
                    <a:lnTo>
                      <a:pt x="295" y="310"/>
                    </a:lnTo>
                    <a:cubicBezTo>
                      <a:pt x="3463" y="824"/>
                      <a:pt x="6644" y="1313"/>
                      <a:pt x="9838" y="1313"/>
                    </a:cubicBezTo>
                    <a:cubicBezTo>
                      <a:pt x="11067" y="1313"/>
                      <a:pt x="12298" y="1241"/>
                      <a:pt x="13531" y="1070"/>
                    </a:cubicBezTo>
                    <a:cubicBezTo>
                      <a:pt x="13650" y="1046"/>
                      <a:pt x="13460" y="761"/>
                      <a:pt x="13317" y="761"/>
                    </a:cubicBezTo>
                    <a:cubicBezTo>
                      <a:pt x="12085" y="940"/>
                      <a:pt x="10854" y="1015"/>
                      <a:pt x="9625" y="1015"/>
                    </a:cubicBezTo>
                    <a:cubicBezTo>
                      <a:pt x="6455" y="1015"/>
                      <a:pt x="3298" y="515"/>
                      <a:pt x="152" y="2"/>
                    </a:cubicBezTo>
                    <a:cubicBezTo>
                      <a:pt x="146" y="1"/>
                      <a:pt x="141"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0" name="Google Shape;560;p40"/>
          <p:cNvSpPr/>
          <p:nvPr/>
        </p:nvSpPr>
        <p:spPr>
          <a:xfrm flipH="1">
            <a:off x="7146445" y="37797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flipH="1">
            <a:off x="7688398" y="42435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flipH="1">
            <a:off x="8779687" y="16168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40"/>
          <p:cNvGrpSpPr/>
          <p:nvPr/>
        </p:nvGrpSpPr>
        <p:grpSpPr>
          <a:xfrm flipH="1">
            <a:off x="8095706" y="204185"/>
            <a:ext cx="876767" cy="1104755"/>
            <a:chOff x="11435300" y="1056650"/>
            <a:chExt cx="568775" cy="716675"/>
          </a:xfrm>
        </p:grpSpPr>
        <p:sp>
          <p:nvSpPr>
            <p:cNvPr id="564" name="Google Shape;564;p40"/>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40"/>
          <p:cNvGrpSpPr/>
          <p:nvPr/>
        </p:nvGrpSpPr>
        <p:grpSpPr>
          <a:xfrm rot="2700000" flipH="1">
            <a:off x="8026909" y="3596277"/>
            <a:ext cx="898707" cy="766293"/>
            <a:chOff x="10024450" y="2274100"/>
            <a:chExt cx="762700" cy="650325"/>
          </a:xfrm>
        </p:grpSpPr>
        <p:sp>
          <p:nvSpPr>
            <p:cNvPr id="575" name="Google Shape;575;p40"/>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40"/>
          <p:cNvGrpSpPr/>
          <p:nvPr/>
        </p:nvGrpSpPr>
        <p:grpSpPr>
          <a:xfrm rot="-2700000" flipH="1">
            <a:off x="54713" y="1345176"/>
            <a:ext cx="817896" cy="813580"/>
            <a:chOff x="10440625" y="1291025"/>
            <a:chExt cx="630000" cy="626675"/>
          </a:xfrm>
        </p:grpSpPr>
        <p:sp>
          <p:nvSpPr>
            <p:cNvPr id="583" name="Google Shape;583;p40"/>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40"/>
          <p:cNvSpPr/>
          <p:nvPr/>
        </p:nvSpPr>
        <p:spPr>
          <a:xfrm>
            <a:off x="1059750" y="3502626"/>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 name="Rectangle 10">
            <a:extLst>
              <a:ext uri="{FF2B5EF4-FFF2-40B4-BE49-F238E27FC236}">
                <a16:creationId xmlns:a16="http://schemas.microsoft.com/office/drawing/2014/main" id="{518A7BD1-7C65-8A6B-A604-02F3259FBF68}"/>
              </a:ext>
            </a:extLst>
          </p:cNvPr>
          <p:cNvSpPr/>
          <p:nvPr/>
        </p:nvSpPr>
        <p:spPr>
          <a:xfrm>
            <a:off x="286797" y="1095853"/>
            <a:ext cx="8552778" cy="2534027"/>
          </a:xfrm>
          <a:prstGeom prst="rect">
            <a:avLst/>
          </a:prstGeom>
        </p:spPr>
        <p:txBody>
          <a:bodyPr wrap="square">
            <a:spAutoFit/>
          </a:bodyPr>
          <a:lstStyle/>
          <a:p>
            <a:pPr algn="just">
              <a:lnSpc>
                <a:spcPct val="150000"/>
              </a:lnSpc>
            </a:pPr>
            <a:r>
              <a:rPr lang="en-US" sz="1800" dirty="0">
                <a:latin typeface="+mn-lt"/>
              </a:rPr>
              <a:t>	  </a:t>
            </a:r>
            <a:r>
              <a:rPr lang="vi-VN" sz="1800" dirty="0">
                <a:latin typeface="+mn-lt"/>
              </a:rPr>
              <a:t>Ta đã biết trong cùng một mặt </a:t>
            </a:r>
            <a:r>
              <a:rPr lang="vi-VN" sz="1800" dirty="0" err="1">
                <a:latin typeface="+mn-lt"/>
              </a:rPr>
              <a:t>phẳng</a:t>
            </a:r>
            <a:r>
              <a:rPr lang="vi-VN" sz="1800" dirty="0">
                <a:latin typeface="+mn-lt"/>
              </a:rPr>
              <a:t>, hai đường thẳng phân biệt cùng song </a:t>
            </a:r>
            <a:r>
              <a:rPr lang="vi-VN" sz="1800" dirty="0" err="1">
                <a:latin typeface="+mn-lt"/>
              </a:rPr>
              <a:t>song</a:t>
            </a:r>
            <a:r>
              <a:rPr lang="vi-VN" sz="1800" dirty="0">
                <a:latin typeface="+mn-lt"/>
              </a:rPr>
              <a:t> với một đường thẳng thứ ba thì song </a:t>
            </a:r>
            <a:r>
              <a:rPr lang="vi-VN" sz="1800" dirty="0" err="1">
                <a:latin typeface="+mn-lt"/>
              </a:rPr>
              <a:t>song</a:t>
            </a:r>
            <a:r>
              <a:rPr lang="vi-VN" sz="1800" dirty="0">
                <a:latin typeface="+mn-lt"/>
              </a:rPr>
              <a:t> với nhau (Hình 13a).</a:t>
            </a:r>
          </a:p>
          <a:p>
            <a:pPr algn="just">
              <a:lnSpc>
                <a:spcPct val="150000"/>
              </a:lnSpc>
            </a:pPr>
            <a:r>
              <a:rPr lang="vi-VN" sz="1800" dirty="0">
                <a:latin typeface="+mn-lt"/>
              </a:rPr>
              <a:t>Trong không gian, cho ba đường thẳng a, b, c không đồng </a:t>
            </a:r>
            <a:r>
              <a:rPr lang="vi-VN" sz="1800" dirty="0" err="1">
                <a:latin typeface="+mn-lt"/>
              </a:rPr>
              <a:t>phẳng</a:t>
            </a:r>
            <a:r>
              <a:rPr lang="vi-VN" sz="1800" dirty="0">
                <a:latin typeface="+mn-lt"/>
              </a:rPr>
              <a:t>, a và b cùng song </a:t>
            </a:r>
            <a:r>
              <a:rPr lang="vi-VN" sz="1800" dirty="0" err="1">
                <a:latin typeface="+mn-lt"/>
              </a:rPr>
              <a:t>song</a:t>
            </a:r>
            <a:r>
              <a:rPr lang="vi-VN" sz="1800" dirty="0">
                <a:latin typeface="+mn-lt"/>
              </a:rPr>
              <a:t> với c. Gọi M là điểm thuộc a, d là giao tuyến của </a:t>
            </a:r>
            <a:r>
              <a:rPr lang="vi-VN" sz="1800" dirty="0" err="1">
                <a:latin typeface="+mn-lt"/>
              </a:rPr>
              <a:t>mp</a:t>
            </a:r>
            <a:r>
              <a:rPr lang="vi-VN" sz="1800" dirty="0">
                <a:latin typeface="+mn-lt"/>
              </a:rPr>
              <a:t>(a, c) và </a:t>
            </a:r>
            <a:r>
              <a:rPr lang="vi-VN" sz="1800" dirty="0" err="1">
                <a:latin typeface="+mn-lt"/>
              </a:rPr>
              <a:t>mp</a:t>
            </a:r>
            <a:r>
              <a:rPr lang="vi-VN" sz="1800" dirty="0">
                <a:latin typeface="+mn-lt"/>
              </a:rPr>
              <a:t>(M, b) (Hình 13 b). Do b // c nên ta có d//b và d//c. Giải thích tại sao d phải trùng với a. Từ đó, nêu kết luận về vị trí giữa a và b.</a:t>
            </a:r>
          </a:p>
        </p:txBody>
      </p:sp>
      <p:sp>
        <p:nvSpPr>
          <p:cNvPr id="1118" name="Google Shape;1118;p49"/>
          <p:cNvSpPr/>
          <p:nvPr/>
        </p:nvSpPr>
        <p:spPr>
          <a:xfrm rot="10800000">
            <a:off x="8082086" y="2903257"/>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49"/>
          <p:cNvSpPr/>
          <p:nvPr/>
        </p:nvSpPr>
        <p:spPr>
          <a:xfrm>
            <a:off x="-1730933" y="-2015404"/>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49"/>
          <p:cNvSpPr/>
          <p:nvPr/>
        </p:nvSpPr>
        <p:spPr>
          <a:xfrm>
            <a:off x="1016131" y="4539476"/>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49"/>
          <p:cNvSpPr/>
          <p:nvPr/>
        </p:nvSpPr>
        <p:spPr>
          <a:xfrm>
            <a:off x="569219" y="4075701"/>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49"/>
          <p:cNvSpPr/>
          <p:nvPr/>
        </p:nvSpPr>
        <p:spPr>
          <a:xfrm>
            <a:off x="185672" y="1915480"/>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49"/>
          <p:cNvSpPr/>
          <p:nvPr/>
        </p:nvSpPr>
        <p:spPr>
          <a:xfrm>
            <a:off x="1334625" y="7026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26" name="Google Shape;1126;p49"/>
          <p:cNvGrpSpPr/>
          <p:nvPr/>
        </p:nvGrpSpPr>
        <p:grpSpPr>
          <a:xfrm>
            <a:off x="287433" y="349774"/>
            <a:ext cx="645730" cy="813641"/>
            <a:chOff x="11435300" y="1056650"/>
            <a:chExt cx="568775" cy="716675"/>
          </a:xfrm>
        </p:grpSpPr>
        <p:sp>
          <p:nvSpPr>
            <p:cNvPr id="1127" name="Google Shape;1127;p49"/>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49"/>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49"/>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49"/>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49"/>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49"/>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49"/>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49"/>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49"/>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49"/>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7" name="Google Shape;1137;p49"/>
          <p:cNvGrpSpPr/>
          <p:nvPr/>
        </p:nvGrpSpPr>
        <p:grpSpPr>
          <a:xfrm rot="-2700000">
            <a:off x="20749" y="4071182"/>
            <a:ext cx="898707" cy="766293"/>
            <a:chOff x="10024450" y="2274100"/>
            <a:chExt cx="762700" cy="650325"/>
          </a:xfrm>
        </p:grpSpPr>
        <p:sp>
          <p:nvSpPr>
            <p:cNvPr id="1138" name="Google Shape;1138;p49"/>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49"/>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49"/>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49"/>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49"/>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49"/>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49"/>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16" name="Google Shape;1216;p49"/>
          <p:cNvSpPr/>
          <p:nvPr/>
        </p:nvSpPr>
        <p:spPr>
          <a:xfrm>
            <a:off x="711190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7" name="Google Shape;1217;p49"/>
          <p:cNvGrpSpPr/>
          <p:nvPr/>
        </p:nvGrpSpPr>
        <p:grpSpPr>
          <a:xfrm>
            <a:off x="7531886" y="201361"/>
            <a:ext cx="1356047" cy="813604"/>
            <a:chOff x="6798725" y="2381225"/>
            <a:chExt cx="560350" cy="336200"/>
          </a:xfrm>
        </p:grpSpPr>
        <p:sp>
          <p:nvSpPr>
            <p:cNvPr id="1218" name="Google Shape;1218;p49"/>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49"/>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0" name="Google Shape;1220;p49"/>
          <p:cNvSpPr/>
          <p:nvPr/>
        </p:nvSpPr>
        <p:spPr>
          <a:xfrm>
            <a:off x="718637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92B26F73-B586-2A43-289F-09736D1D8133}"/>
              </a:ext>
            </a:extLst>
          </p:cNvPr>
          <p:cNvSpPr/>
          <p:nvPr/>
        </p:nvSpPr>
        <p:spPr>
          <a:xfrm>
            <a:off x="197403" y="1168405"/>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3.</a:t>
            </a:r>
          </a:p>
        </p:txBody>
      </p:sp>
      <p:grpSp>
        <p:nvGrpSpPr>
          <p:cNvPr id="5" name="Group 4">
            <a:extLst>
              <a:ext uri="{FF2B5EF4-FFF2-40B4-BE49-F238E27FC236}">
                <a16:creationId xmlns:a16="http://schemas.microsoft.com/office/drawing/2014/main" id="{318080ED-CBB4-AF9B-5E2D-1C7E840398BE}"/>
              </a:ext>
            </a:extLst>
          </p:cNvPr>
          <p:cNvGrpSpPr/>
          <p:nvPr/>
        </p:nvGrpSpPr>
        <p:grpSpPr>
          <a:xfrm>
            <a:off x="1386600" y="208981"/>
            <a:ext cx="6328198" cy="521131"/>
            <a:chOff x="4328566" y="978669"/>
            <a:chExt cx="6328198" cy="521131"/>
          </a:xfrm>
        </p:grpSpPr>
        <p:sp>
          <p:nvSpPr>
            <p:cNvPr id="9" name="Rectangle 1">
              <a:extLst>
                <a:ext uri="{FF2B5EF4-FFF2-40B4-BE49-F238E27FC236}">
                  <a16:creationId xmlns:a16="http://schemas.microsoft.com/office/drawing/2014/main" id="{3CC43680-5351-B4EF-4CE0-3ABF61341762}"/>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HĐKP3</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10" name="Picture 9">
              <a:extLst>
                <a:ext uri="{FF2B5EF4-FFF2-40B4-BE49-F238E27FC236}">
                  <a16:creationId xmlns:a16="http://schemas.microsoft.com/office/drawing/2014/main" id="{C7182977-2ABB-DD86-D732-787510BC1439}"/>
                </a:ext>
              </a:extLst>
            </p:cNvPr>
            <p:cNvPicPr>
              <a:picLocks noChangeAspect="1"/>
            </p:cNvPicPr>
            <p:nvPr/>
          </p:nvPicPr>
          <p:blipFill>
            <a:blip r:embed="rId3"/>
            <a:stretch>
              <a:fillRect/>
            </a:stretch>
          </p:blipFill>
          <p:spPr>
            <a:xfrm>
              <a:off x="4328566" y="978669"/>
              <a:ext cx="951544" cy="512370"/>
            </a:xfrm>
            <a:prstGeom prst="rect">
              <a:avLst/>
            </a:prstGeom>
          </p:spPr>
        </p:pic>
      </p:grpSp>
      <p:pic>
        <p:nvPicPr>
          <p:cNvPr id="17" name="Picture 16">
            <a:extLst>
              <a:ext uri="{FF2B5EF4-FFF2-40B4-BE49-F238E27FC236}">
                <a16:creationId xmlns:a16="http://schemas.microsoft.com/office/drawing/2014/main" id="{4353A75E-6EE0-3503-C729-1E22E5A9C6CB}"/>
              </a:ext>
            </a:extLst>
          </p:cNvPr>
          <p:cNvPicPr>
            <a:picLocks noChangeAspect="1"/>
          </p:cNvPicPr>
          <p:nvPr/>
        </p:nvPicPr>
        <p:blipFill>
          <a:blip r:embed="rId4"/>
          <a:srcRect/>
          <a:stretch/>
        </p:blipFill>
        <p:spPr>
          <a:xfrm>
            <a:off x="2550247" y="3633745"/>
            <a:ext cx="4043505" cy="1347833"/>
          </a:xfrm>
          <a:prstGeom prst="rect">
            <a:avLst/>
          </a:prstGeom>
        </p:spPr>
      </p:pic>
    </p:spTree>
    <p:extLst>
      <p:ext uri="{BB962C8B-B14F-4D97-AF65-F5344CB8AC3E}">
        <p14:creationId xmlns:p14="http://schemas.microsoft.com/office/powerpoint/2010/main" val="283527789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49"/>
          <p:cNvSpPr/>
          <p:nvPr/>
        </p:nvSpPr>
        <p:spPr>
          <a:xfrm rot="10800000">
            <a:off x="8082086" y="2903257"/>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49"/>
          <p:cNvSpPr/>
          <p:nvPr/>
        </p:nvSpPr>
        <p:spPr>
          <a:xfrm>
            <a:off x="-1730933" y="-2015404"/>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49"/>
          <p:cNvSpPr/>
          <p:nvPr/>
        </p:nvSpPr>
        <p:spPr>
          <a:xfrm>
            <a:off x="1016131" y="4539476"/>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49"/>
          <p:cNvSpPr/>
          <p:nvPr/>
        </p:nvSpPr>
        <p:spPr>
          <a:xfrm>
            <a:off x="569219" y="4075701"/>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49"/>
          <p:cNvSpPr/>
          <p:nvPr/>
        </p:nvSpPr>
        <p:spPr>
          <a:xfrm>
            <a:off x="185672" y="1915480"/>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49"/>
          <p:cNvSpPr/>
          <p:nvPr/>
        </p:nvSpPr>
        <p:spPr>
          <a:xfrm>
            <a:off x="1334625" y="7026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26" name="Google Shape;1126;p49"/>
          <p:cNvGrpSpPr/>
          <p:nvPr/>
        </p:nvGrpSpPr>
        <p:grpSpPr>
          <a:xfrm>
            <a:off x="287433" y="349774"/>
            <a:ext cx="645730" cy="813641"/>
            <a:chOff x="11435300" y="1056650"/>
            <a:chExt cx="568775" cy="716675"/>
          </a:xfrm>
        </p:grpSpPr>
        <p:sp>
          <p:nvSpPr>
            <p:cNvPr id="1127" name="Google Shape;1127;p49"/>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49"/>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49"/>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49"/>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49"/>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49"/>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49"/>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49"/>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49"/>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49"/>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7" name="Google Shape;1137;p49"/>
          <p:cNvGrpSpPr/>
          <p:nvPr/>
        </p:nvGrpSpPr>
        <p:grpSpPr>
          <a:xfrm rot="-2700000">
            <a:off x="20749" y="4071182"/>
            <a:ext cx="898707" cy="766293"/>
            <a:chOff x="10024450" y="2274100"/>
            <a:chExt cx="762700" cy="650325"/>
          </a:xfrm>
        </p:grpSpPr>
        <p:sp>
          <p:nvSpPr>
            <p:cNvPr id="1138" name="Google Shape;1138;p49"/>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49"/>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49"/>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49"/>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49"/>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49"/>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49"/>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16" name="Google Shape;1216;p49"/>
          <p:cNvSpPr/>
          <p:nvPr/>
        </p:nvSpPr>
        <p:spPr>
          <a:xfrm>
            <a:off x="711190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7" name="Google Shape;1217;p49"/>
          <p:cNvGrpSpPr/>
          <p:nvPr/>
        </p:nvGrpSpPr>
        <p:grpSpPr>
          <a:xfrm>
            <a:off x="7531886" y="201361"/>
            <a:ext cx="1356047" cy="813604"/>
            <a:chOff x="6798725" y="2381225"/>
            <a:chExt cx="560350" cy="336200"/>
          </a:xfrm>
        </p:grpSpPr>
        <p:sp>
          <p:nvSpPr>
            <p:cNvPr id="1218" name="Google Shape;1218;p49"/>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49"/>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0" name="Google Shape;1220;p49"/>
          <p:cNvSpPr/>
          <p:nvPr/>
        </p:nvSpPr>
        <p:spPr>
          <a:xfrm>
            <a:off x="718637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45C1F4FC-B152-180A-C464-D4691EDA80C9}"/>
              </a:ext>
            </a:extLst>
          </p:cNvPr>
          <p:cNvSpPr/>
          <p:nvPr/>
        </p:nvSpPr>
        <p:spPr>
          <a:xfrm>
            <a:off x="1157873" y="2617342"/>
            <a:ext cx="7158263" cy="2228239"/>
          </a:xfrm>
          <a:prstGeom prst="rect">
            <a:avLst/>
          </a:prstGeom>
        </p:spPr>
        <p:txBody>
          <a:bodyPr wrap="square">
            <a:spAutoFit/>
          </a:bodyPr>
          <a:lstStyle/>
          <a:p>
            <a:pPr>
              <a:lnSpc>
                <a:spcPct val="150000"/>
              </a:lnSpc>
              <a:spcBef>
                <a:spcPts val="100"/>
              </a:spcBef>
              <a:spcAft>
                <a:spcPts val="800"/>
              </a:spcAft>
            </a:pPr>
            <a:r>
              <a:rPr lang="en-US" sz="2000" kern="100" dirty="0">
                <a:latin typeface="+mj-lt"/>
                <a:ea typeface="Calibri" panose="020F0502020204030204" pitchFamily="34" charset="0"/>
                <a:cs typeface="Times New Roman" panose="02020603050405020304" pitchFamily="18" charset="0"/>
              </a:rPr>
              <a:t>Ta </a:t>
            </a:r>
            <a:r>
              <a:rPr lang="en-US" sz="2000" kern="100" dirty="0" err="1">
                <a:latin typeface="+mj-lt"/>
                <a:ea typeface="Calibri" panose="020F0502020204030204" pitchFamily="34" charset="0"/>
                <a:cs typeface="Times New Roman" panose="02020603050405020304" pitchFamily="18" charset="0"/>
              </a:rPr>
              <a:t>có</a:t>
            </a:r>
            <a:r>
              <a:rPr lang="en-US" sz="2000" kern="100" dirty="0">
                <a:latin typeface="+mj-lt"/>
                <a:ea typeface="Calibri" panose="020F0502020204030204" pitchFamily="34" charset="0"/>
                <a:cs typeface="Times New Roman" panose="02020603050405020304" pitchFamily="18" charset="0"/>
              </a:rPr>
              <a:t>: d </a:t>
            </a:r>
            <a:r>
              <a:rPr lang="en-US" sz="2000" kern="100" dirty="0" err="1">
                <a:latin typeface="+mj-lt"/>
                <a:ea typeface="Calibri" panose="020F0502020204030204" pitchFamily="34" charset="0"/>
                <a:cs typeface="Times New Roman" panose="02020603050405020304" pitchFamily="18" charset="0"/>
              </a:rPr>
              <a:t>là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giao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tuyến</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của</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t>
            </a:r>
            <a:r>
              <a:rPr lang="en-US" sz="2000" kern="100" dirty="0" err="1">
                <a:latin typeface="+mj-lt"/>
                <a:ea typeface="Calibri" panose="020F0502020204030204" pitchFamily="34" charset="0"/>
                <a:cs typeface="Times New Roman" panose="02020603050405020304" pitchFamily="18" charset="0"/>
              </a:rPr>
              <a:t>a,c</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t>
            </a:r>
            <a:r>
              <a:rPr lang="en-US" sz="2000" kern="100" dirty="0" err="1">
                <a:latin typeface="+mj-lt"/>
                <a:ea typeface="Calibri" panose="020F0502020204030204" pitchFamily="34" charset="0"/>
                <a:cs typeface="Times New Roman" panose="02020603050405020304" pitchFamily="18" charset="0"/>
              </a:rPr>
              <a:t>M,b</a:t>
            </a:r>
            <a:r>
              <a:rPr lang="en-US" sz="2000" kern="100" dirty="0">
                <a:latin typeface="+mj-lt"/>
                <a:ea typeface="Calibri" panose="020F0502020204030204" pitchFamily="34" charset="0"/>
                <a:cs typeface="Times New Roman" panose="02020603050405020304" pitchFamily="18" charset="0"/>
              </a:rPr>
              <a:t>)</a:t>
            </a:r>
          </a:p>
          <a:p>
            <a:pPr>
              <a:lnSpc>
                <a:spcPct val="150000"/>
              </a:lnSpc>
              <a:spcBef>
                <a:spcPts val="100"/>
              </a:spcBef>
              <a:spcAft>
                <a:spcPts val="800"/>
              </a:spcAft>
            </a:pPr>
            <a:r>
              <a:rPr lang="en-US" sz="2000" kern="100" dirty="0">
                <a:latin typeface="+mj-lt"/>
                <a:ea typeface="Calibri" panose="020F0502020204030204" pitchFamily="34" charset="0"/>
                <a:cs typeface="Times New Roman" panose="02020603050405020304" pitchFamily="18" charset="0"/>
              </a:rPr>
              <a:t>Hay d </a:t>
            </a:r>
            <a:r>
              <a:rPr lang="en-US" sz="2000" kern="100" dirty="0" err="1">
                <a:latin typeface="+mj-lt"/>
                <a:ea typeface="Calibri" panose="020F0502020204030204" pitchFamily="34" charset="0"/>
                <a:cs typeface="Times New Roman" panose="02020603050405020304" pitchFamily="18" charset="0"/>
              </a:rPr>
              <a:t>là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giao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tuyến</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của</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t>
            </a:r>
            <a:r>
              <a:rPr lang="en-US" sz="2000" kern="100" dirty="0" err="1">
                <a:latin typeface="+mj-lt"/>
                <a:ea typeface="Calibri" panose="020F0502020204030204" pitchFamily="34" charset="0"/>
                <a:cs typeface="Times New Roman" panose="02020603050405020304" pitchFamily="18" charset="0"/>
              </a:rPr>
              <a:t>a.,c</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t>
            </a:r>
            <a:r>
              <a:rPr lang="en-US" sz="2000" kern="100" dirty="0" err="1">
                <a:latin typeface="+mj-lt"/>
                <a:ea typeface="Calibri" panose="020F0502020204030204" pitchFamily="34" charset="0"/>
                <a:cs typeface="Times New Roman" panose="02020603050405020304" pitchFamily="18" charset="0"/>
              </a:rPr>
              <a:t>a,b</a:t>
            </a:r>
            <a:r>
              <a:rPr lang="en-US" sz="2000" kern="100" dirty="0">
                <a:latin typeface="+mj-lt"/>
                <a:ea typeface="Calibri" panose="020F0502020204030204" pitchFamily="34" charset="0"/>
                <a:cs typeface="Times New Roman" panose="02020603050405020304" pitchFamily="18" charset="0"/>
              </a:rPr>
              <a:t>) </a:t>
            </a:r>
          </a:p>
          <a:p>
            <a:pPr>
              <a:lnSpc>
                <a:spcPct val="150000"/>
              </a:lnSpc>
              <a:spcBef>
                <a:spcPts val="100"/>
              </a:spcBef>
              <a:spcAft>
                <a:spcPts val="800"/>
              </a:spcAft>
            </a:pPr>
            <a:r>
              <a:rPr lang="en-US" sz="2000" kern="100" dirty="0" err="1">
                <a:latin typeface="+mj-lt"/>
                <a:ea typeface="Calibri" panose="020F0502020204030204" pitchFamily="34" charset="0"/>
                <a:cs typeface="Times New Roman" panose="02020603050405020304" pitchFamily="18" charset="0"/>
              </a:rPr>
              <a:t>Mà</a:t>
            </a:r>
            <a:r>
              <a:rPr lang="en-US" sz="2000" kern="100" dirty="0">
                <a:latin typeface="+mj-lt"/>
                <a:ea typeface="Calibri" panose="020F0502020204030204" pitchFamily="34" charset="0"/>
                <a:cs typeface="Times New Roman" panose="02020603050405020304" pitchFamily="18" charset="0"/>
              </a:rPr>
              <a:t> a </a:t>
            </a:r>
            <a:r>
              <a:rPr lang="en-US" sz="2000" kern="100" dirty="0" err="1">
                <a:latin typeface="+mj-lt"/>
                <a:ea typeface="Calibri" panose="020F0502020204030204" pitchFamily="34" charset="0"/>
                <a:cs typeface="Times New Roman" panose="02020603050405020304" pitchFamily="18" charset="0"/>
              </a:rPr>
              <a:t>cũng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nằm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trong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 c)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mp</a:t>
            </a:r>
            <a:r>
              <a:rPr lang="en-US" sz="2000" kern="100" dirty="0">
                <a:latin typeface="+mj-lt"/>
                <a:ea typeface="Calibri" panose="020F0502020204030204" pitchFamily="34" charset="0"/>
                <a:cs typeface="Times New Roman" panose="02020603050405020304" pitchFamily="18" charset="0"/>
              </a:rPr>
              <a:t>(a, b). </a:t>
            </a:r>
            <a:r>
              <a:rPr lang="en-US" sz="2000" kern="100" dirty="0" err="1">
                <a:latin typeface="+mj-lt"/>
                <a:ea typeface="Calibri" panose="020F0502020204030204" pitchFamily="34" charset="0"/>
                <a:cs typeface="Times New Roman" panose="02020603050405020304" pitchFamily="18" charset="0"/>
              </a:rPr>
              <a:t>Suy</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ra</a:t>
            </a:r>
            <a:r>
              <a:rPr lang="en-US" sz="2000" kern="100" dirty="0">
                <a:latin typeface="+mj-lt"/>
                <a:ea typeface="Calibri" panose="020F0502020204030204" pitchFamily="34" charset="0"/>
                <a:cs typeface="Times New Roman" panose="02020603050405020304" pitchFamily="18" charset="0"/>
              </a:rPr>
              <a:t> d </a:t>
            </a:r>
            <a:r>
              <a:rPr lang="en-US" sz="2000" kern="100" dirty="0" err="1">
                <a:latin typeface="+mj-lt"/>
                <a:ea typeface="Calibri" panose="020F0502020204030204" pitchFamily="34" charset="0"/>
                <a:cs typeface="Times New Roman" panose="02020603050405020304" pitchFamily="18" charset="0"/>
              </a:rPr>
              <a:t>trùng</a:t>
            </a:r>
            <a:r>
              <a:rPr lang="en-US" sz="2000" kern="100" dirty="0">
                <a:latin typeface="+mj-lt"/>
                <a:ea typeface="Calibri" panose="020F0502020204030204" pitchFamily="34" charset="0"/>
                <a:cs typeface="Times New Roman" panose="02020603050405020304" pitchFamily="18" charset="0"/>
              </a:rPr>
              <a:t> a.</a:t>
            </a:r>
          </a:p>
          <a:p>
            <a:pPr>
              <a:lnSpc>
                <a:spcPct val="150000"/>
              </a:lnSpc>
              <a:spcBef>
                <a:spcPts val="100"/>
              </a:spcBef>
              <a:spcAft>
                <a:spcPts val="800"/>
              </a:spcAft>
            </a:pPr>
            <a:r>
              <a:rPr lang="pt-BR" sz="2000" kern="100" dirty="0">
                <a:latin typeface="+mj-lt"/>
                <a:ea typeface="Calibri" panose="020F0502020204030204" pitchFamily="34" charset="0"/>
                <a:cs typeface="Times New Roman" panose="02020603050405020304" pitchFamily="18" charset="0"/>
              </a:rPr>
              <a:t>Do đó, a//b.</a:t>
            </a:r>
            <a:endParaRPr lang="en-US" sz="2000" kern="100" dirty="0">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2B26F73-B586-2A43-289F-09736D1D8133}"/>
              </a:ext>
            </a:extLst>
          </p:cNvPr>
          <p:cNvSpPr/>
          <p:nvPr/>
        </p:nvSpPr>
        <p:spPr>
          <a:xfrm>
            <a:off x="1178914" y="349774"/>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3.</a:t>
            </a:r>
          </a:p>
        </p:txBody>
      </p:sp>
      <p:grpSp>
        <p:nvGrpSpPr>
          <p:cNvPr id="12" name="Group 11">
            <a:extLst>
              <a:ext uri="{FF2B5EF4-FFF2-40B4-BE49-F238E27FC236}">
                <a16:creationId xmlns:a16="http://schemas.microsoft.com/office/drawing/2014/main" id="{76D8B11E-022B-94CD-C2BA-BF5B81275F8A}"/>
              </a:ext>
            </a:extLst>
          </p:cNvPr>
          <p:cNvGrpSpPr/>
          <p:nvPr/>
        </p:nvGrpSpPr>
        <p:grpSpPr>
          <a:xfrm flipH="1">
            <a:off x="7379170" y="1850848"/>
            <a:ext cx="1153601" cy="712136"/>
            <a:chOff x="8403160" y="4587774"/>
            <a:chExt cx="1263473" cy="823613"/>
          </a:xfrm>
        </p:grpSpPr>
        <p:pic>
          <p:nvPicPr>
            <p:cNvPr id="13" name="Picture 12">
              <a:extLst>
                <a:ext uri="{FF2B5EF4-FFF2-40B4-BE49-F238E27FC236}">
                  <a16:creationId xmlns:a16="http://schemas.microsoft.com/office/drawing/2014/main" id="{7A00F633-97BC-98E1-C296-0C248088AFD6}"/>
                </a:ext>
              </a:extLst>
            </p:cNvPr>
            <p:cNvPicPr>
              <a:picLocks noChangeAspect="1"/>
            </p:cNvPicPr>
            <p:nvPr/>
          </p:nvPicPr>
          <p:blipFill>
            <a:blip r:embed="rId3"/>
            <a:stretch>
              <a:fillRect/>
            </a:stretch>
          </p:blipFill>
          <p:spPr>
            <a:xfrm>
              <a:off x="8553553" y="4587774"/>
              <a:ext cx="962685" cy="823613"/>
            </a:xfrm>
            <a:prstGeom prst="rect">
              <a:avLst/>
            </a:prstGeom>
          </p:spPr>
        </p:pic>
        <p:sp>
          <p:nvSpPr>
            <p:cNvPr id="15" name="TextBox 14">
              <a:extLst>
                <a:ext uri="{FF2B5EF4-FFF2-40B4-BE49-F238E27FC236}">
                  <a16:creationId xmlns:a16="http://schemas.microsoft.com/office/drawing/2014/main" id="{E40E5D9D-4913-484E-0007-E6F0E4FF495A}"/>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3DE74211-705B-C4FD-C9BC-CCDE18ED2764}"/>
              </a:ext>
            </a:extLst>
          </p:cNvPr>
          <p:cNvPicPr>
            <a:picLocks noChangeAspect="1"/>
          </p:cNvPicPr>
          <p:nvPr/>
        </p:nvPicPr>
        <p:blipFill>
          <a:blip r:embed="rId4"/>
          <a:srcRect/>
          <a:stretch/>
        </p:blipFill>
        <p:spPr>
          <a:xfrm>
            <a:off x="2550247" y="1055096"/>
            <a:ext cx="4043505" cy="1347833"/>
          </a:xfrm>
          <a:prstGeom prst="rect">
            <a:avLst/>
          </a:prstGeom>
        </p:spPr>
      </p:pic>
    </p:spTree>
    <p:extLst>
      <p:ext uri="{BB962C8B-B14F-4D97-AF65-F5344CB8AC3E}">
        <p14:creationId xmlns:p14="http://schemas.microsoft.com/office/powerpoint/2010/main" val="42700706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p43"/>
          <p:cNvSpPr/>
          <p:nvPr/>
        </p:nvSpPr>
        <p:spPr>
          <a:xfrm flipH="1">
            <a:off x="8302641" y="-2862344"/>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6672563" y="43345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468538" y="47706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entagon 6">
            <a:extLst>
              <a:ext uri="{FF2B5EF4-FFF2-40B4-BE49-F238E27FC236}">
                <a16:creationId xmlns:a16="http://schemas.microsoft.com/office/drawing/2014/main" id="{F7FDEA37-5B7B-3DB7-7843-39C6974E08CB}"/>
              </a:ext>
            </a:extLst>
          </p:cNvPr>
          <p:cNvSpPr/>
          <p:nvPr/>
        </p:nvSpPr>
        <p:spPr>
          <a:xfrm>
            <a:off x="0" y="258482"/>
            <a:ext cx="1703070" cy="406603"/>
          </a:xfrm>
          <a:prstGeom prst="homePlate">
            <a:avLst/>
          </a:prstGeom>
          <a:solidFill>
            <a:srgbClr val="DDF6FF"/>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mj-lt"/>
                <a:ea typeface="+mn-ea"/>
                <a:cs typeface="Arial" panose="020B0604020202020204" pitchFamily="34" charset="0"/>
              </a:rPr>
              <a:t>KẾT LUẬN</a:t>
            </a:r>
            <a:endParaRPr kumimoji="0" lang="en-US" sz="2000" b="1"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endParaRPr>
          </a:p>
        </p:txBody>
      </p:sp>
      <p:sp>
        <p:nvSpPr>
          <p:cNvPr id="12" name="Rectangle: Rounded Corners 11">
            <a:extLst>
              <a:ext uri="{FF2B5EF4-FFF2-40B4-BE49-F238E27FC236}">
                <a16:creationId xmlns:a16="http://schemas.microsoft.com/office/drawing/2014/main" id="{99309627-4122-B7DE-3156-DC2ADA94B978}"/>
              </a:ext>
            </a:extLst>
          </p:cNvPr>
          <p:cNvSpPr/>
          <p:nvPr/>
        </p:nvSpPr>
        <p:spPr>
          <a:xfrm>
            <a:off x="754098" y="983318"/>
            <a:ext cx="7635803" cy="1243211"/>
          </a:xfrm>
          <a:prstGeom prst="roundRect">
            <a:avLst>
              <a:gd name="adj" fmla="val 15617"/>
            </a:avLst>
          </a:prstGeom>
          <a:solidFill>
            <a:schemeClr val="tx2"/>
          </a:solid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Bef>
                <a:spcPts val="100"/>
              </a:spcBef>
              <a:spcAft>
                <a:spcPts val="800"/>
              </a:spcAft>
            </a:pPr>
            <a:r>
              <a:rPr lang="pt-BR" sz="2400" dirty="0">
                <a:solidFill>
                  <a:srgbClr val="000000"/>
                </a:solidFill>
                <a:latin typeface="+mj-lt"/>
                <a:ea typeface="Calibri" panose="020F0502020204030204" pitchFamily="34" charset="0"/>
              </a:rPr>
              <a:t>Hai đường thẳng phân biệt cùng song song với một đường thẳng thứ ba thì song song với nhau.</a:t>
            </a:r>
            <a:endParaRPr lang="en-US" sz="2200" kern="100" dirty="0">
              <a:solidFill>
                <a:srgbClr val="000000"/>
              </a:solidFill>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EAD61EB-9220-1439-DAED-5A6382755053}"/>
              </a:ext>
            </a:extLst>
          </p:cNvPr>
          <p:cNvPicPr>
            <a:picLocks noChangeAspect="1"/>
          </p:cNvPicPr>
          <p:nvPr/>
        </p:nvPicPr>
        <p:blipFill>
          <a:blip r:embed="rId3"/>
          <a:stretch>
            <a:fillRect/>
          </a:stretch>
        </p:blipFill>
        <p:spPr>
          <a:xfrm flipH="1">
            <a:off x="7466632" y="3673043"/>
            <a:ext cx="2280383" cy="1282716"/>
          </a:xfrm>
          <a:prstGeom prst="rect">
            <a:avLst/>
          </a:prstGeom>
        </p:spPr>
      </p:pic>
      <p:sp>
        <p:nvSpPr>
          <p:cNvPr id="2" name="Google Shape;802;p36">
            <a:extLst>
              <a:ext uri="{FF2B5EF4-FFF2-40B4-BE49-F238E27FC236}">
                <a16:creationId xmlns:a16="http://schemas.microsoft.com/office/drawing/2014/main" id="{7A2660D0-1674-4BC3-F2D9-A94C49602EFF}"/>
              </a:ext>
            </a:extLst>
          </p:cNvPr>
          <p:cNvSpPr txBox="1">
            <a:spLocks/>
          </p:cNvSpPr>
          <p:nvPr/>
        </p:nvSpPr>
        <p:spPr>
          <a:xfrm>
            <a:off x="293371" y="2348816"/>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200" b="1" noProof="0" dirty="0">
                <a:latin typeface="+mj-lt"/>
              </a:rPr>
              <a:t>C</a:t>
            </a:r>
            <a:r>
              <a:rPr lang="en" sz="2200" b="1" noProof="0" dirty="0">
                <a:latin typeface="+mj-lt"/>
              </a:rPr>
              <a:t>hú ý</a:t>
            </a:r>
            <a:endParaRPr kumimoji="0" lang="en" sz="2200" b="1" i="0" u="none" strike="noStrike" kern="0" cap="none" spc="0" normalizeH="0" baseline="0" noProof="0" dirty="0">
              <a:ln>
                <a:noFill/>
              </a:ln>
              <a:solidFill>
                <a:srgbClr val="000000"/>
              </a:solidFill>
              <a:effectLst/>
              <a:uLnTx/>
              <a:uFillTx/>
              <a:latin typeface="+mj-lt"/>
              <a:sym typeface="Arial"/>
            </a:endParaRPr>
          </a:p>
        </p:txBody>
      </p:sp>
      <p:pic>
        <p:nvPicPr>
          <p:cNvPr id="3" name="Picture 25">
            <a:extLst>
              <a:ext uri="{FF2B5EF4-FFF2-40B4-BE49-F238E27FC236}">
                <a16:creationId xmlns:a16="http://schemas.microsoft.com/office/drawing/2014/main" id="{A23F5F26-3983-8477-E5BE-67DA74CC79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1226" y="2409461"/>
            <a:ext cx="532795" cy="543767"/>
          </a:xfrm>
          <a:prstGeom prst="rect">
            <a:avLst/>
          </a:prstGeom>
        </p:spPr>
      </p:pic>
      <p:sp>
        <p:nvSpPr>
          <p:cNvPr id="4" name="Rectangle 3">
            <a:extLst>
              <a:ext uri="{FF2B5EF4-FFF2-40B4-BE49-F238E27FC236}">
                <a16:creationId xmlns:a16="http://schemas.microsoft.com/office/drawing/2014/main" id="{375E3350-D016-7ECB-C8BC-A0CCD75EF7FF}"/>
              </a:ext>
            </a:extLst>
          </p:cNvPr>
          <p:cNvSpPr/>
          <p:nvPr/>
        </p:nvSpPr>
        <p:spPr>
          <a:xfrm>
            <a:off x="1076723" y="3086529"/>
            <a:ext cx="7225918" cy="1421671"/>
          </a:xfrm>
          <a:prstGeom prst="rect">
            <a:avLst/>
          </a:prstGeom>
        </p:spPr>
        <p:txBody>
          <a:bodyPr wrap="square">
            <a:spAutoFit/>
          </a:bodyPr>
          <a:lstStyle/>
          <a:p>
            <a:pPr>
              <a:lnSpc>
                <a:spcPct val="150000"/>
              </a:lnSpc>
              <a:spcBef>
                <a:spcPts val="100"/>
              </a:spcBef>
              <a:spcAft>
                <a:spcPts val="800"/>
              </a:spcAft>
            </a:pPr>
            <a:r>
              <a:rPr lang="pt-BR" sz="2000" dirty="0">
                <a:latin typeface="+mj-lt"/>
                <a:ea typeface="Calibri" panose="020F0502020204030204" pitchFamily="34" charset="0"/>
              </a:rPr>
              <a:t>Khi hai đường thẳng phân biệt a, b cùng song song với đường thẳng c thì ta có thể kí hiệu là a // b // c và gọi là ba đường thẳng song song.</a:t>
            </a:r>
            <a:endParaRPr lang="en-US" sz="2000" kern="1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1610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51"/>
          <p:cNvSpPr/>
          <p:nvPr/>
        </p:nvSpPr>
        <p:spPr>
          <a:xfrm rot="10800000" flipH="1">
            <a:off x="0" y="2922874"/>
            <a:ext cx="1912394" cy="2220626"/>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51"/>
          <p:cNvSpPr/>
          <p:nvPr/>
        </p:nvSpPr>
        <p:spPr>
          <a:xfrm rot="10800000">
            <a:off x="6559564" y="-2630296"/>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51"/>
          <p:cNvSpPr/>
          <p:nvPr/>
        </p:nvSpPr>
        <p:spPr>
          <a:xfrm>
            <a:off x="640038" y="47048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51"/>
          <p:cNvSpPr/>
          <p:nvPr/>
        </p:nvSpPr>
        <p:spPr>
          <a:xfrm>
            <a:off x="7099650" y="3787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51"/>
          <p:cNvSpPr/>
          <p:nvPr/>
        </p:nvSpPr>
        <p:spPr>
          <a:xfrm>
            <a:off x="8621250" y="12918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3" name="Google Shape;1293;p51"/>
          <p:cNvGrpSpPr/>
          <p:nvPr/>
        </p:nvGrpSpPr>
        <p:grpSpPr>
          <a:xfrm rot="3288713">
            <a:off x="7935594" y="62930"/>
            <a:ext cx="876758" cy="1104743"/>
            <a:chOff x="11435300" y="1056650"/>
            <a:chExt cx="568775" cy="716675"/>
          </a:xfrm>
        </p:grpSpPr>
        <p:sp>
          <p:nvSpPr>
            <p:cNvPr id="1294" name="Google Shape;1294;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51"/>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51"/>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1"/>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1"/>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1"/>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1"/>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1"/>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1"/>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04" name="Google Shape;1304;p51"/>
          <p:cNvSpPr/>
          <p:nvPr/>
        </p:nvSpPr>
        <p:spPr>
          <a:xfrm>
            <a:off x="168237" y="3802443"/>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1"/>
          <p:cNvSpPr/>
          <p:nvPr/>
        </p:nvSpPr>
        <p:spPr>
          <a:xfrm flipH="1">
            <a:off x="6401687" y="0"/>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ounded Rectangle 1">
            <a:extLst>
              <a:ext uri="{FF2B5EF4-FFF2-40B4-BE49-F238E27FC236}">
                <a16:creationId xmlns:a16="http://schemas.microsoft.com/office/drawing/2014/main" id="{E3877D3F-5AF2-65B5-9C6B-590ECD70B845}"/>
              </a:ext>
            </a:extLst>
          </p:cNvPr>
          <p:cNvSpPr/>
          <p:nvPr/>
        </p:nvSpPr>
        <p:spPr>
          <a:xfrm>
            <a:off x="695104" y="446253"/>
            <a:ext cx="1327302" cy="5667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242424"/>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242424"/>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rPr>
              <a:t> </a:t>
            </a:r>
            <a:r>
              <a:rPr lang="en-US" sz="2200" b="1" kern="1200" noProof="0" dirty="0">
                <a:solidFill>
                  <a:srgbClr val="242424"/>
                </a:solidFill>
                <a:latin typeface="Arial"/>
                <a:cs typeface="Arial" panose="020B0604020202020204" pitchFamily="34" charset="0"/>
              </a:rPr>
              <a:t>5</a:t>
            </a:r>
            <a:endPar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endParaRPr>
          </a:p>
        </p:txBody>
      </p:sp>
      <p:sp>
        <p:nvSpPr>
          <p:cNvPr id="11" name="Rectangle 10">
            <a:extLst>
              <a:ext uri="{FF2B5EF4-FFF2-40B4-BE49-F238E27FC236}">
                <a16:creationId xmlns:a16="http://schemas.microsoft.com/office/drawing/2014/main" id="{9831123C-DDE2-20A3-A9D9-A906E0008A4A}"/>
              </a:ext>
            </a:extLst>
          </p:cNvPr>
          <p:cNvSpPr/>
          <p:nvPr/>
        </p:nvSpPr>
        <p:spPr>
          <a:xfrm>
            <a:off x="712319" y="499653"/>
            <a:ext cx="7157332" cy="1420325"/>
          </a:xfrm>
          <a:prstGeom prst="rect">
            <a:avLst/>
          </a:prstGeom>
        </p:spPr>
        <p:txBody>
          <a:bodyPr wrap="square">
            <a:spAutoFit/>
          </a:bodyPr>
          <a:lstStyle/>
          <a:p>
            <a:pPr>
              <a:lnSpc>
                <a:spcPct val="150000"/>
              </a:lnSpc>
              <a:spcBef>
                <a:spcPts val="100"/>
              </a:spcBef>
              <a:spcAft>
                <a:spcPts val="800"/>
              </a:spcAft>
            </a:pPr>
            <a:r>
              <a:rPr lang="pt-BR" sz="2000" kern="100" dirty="0">
                <a:latin typeface="+mj-lt"/>
                <a:ea typeface="Calibri" panose="020F0502020204030204" pitchFamily="34" charset="0"/>
                <a:cs typeface="Times New Roman" panose="02020603050405020304" pitchFamily="18" charset="0"/>
              </a:rPr>
              <a:t>	      Gọi M, N, P, Q, R, S là trung điểm các cạnh của tứ diện ABCD như Hình 14. Chứng minh rằng các đoạn thẳng MN, PQ, RS có cùng trung điểm.</a:t>
            </a:r>
            <a:endParaRPr lang="en-US" sz="2000" kern="100" dirty="0">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5AA7197-84AB-215F-5C22-D0691E05D9B1}"/>
              </a:ext>
            </a:extLst>
          </p:cNvPr>
          <p:cNvPicPr>
            <a:picLocks noChangeAspect="1"/>
          </p:cNvPicPr>
          <p:nvPr/>
        </p:nvPicPr>
        <p:blipFill>
          <a:blip r:embed="rId3"/>
          <a:stretch>
            <a:fillRect/>
          </a:stretch>
        </p:blipFill>
        <p:spPr>
          <a:xfrm>
            <a:off x="6591351" y="2432239"/>
            <a:ext cx="1944051" cy="2133239"/>
          </a:xfrm>
          <a:prstGeom prst="rect">
            <a:avLst/>
          </a:prstGeom>
        </p:spPr>
      </p:pic>
      <p:sp>
        <p:nvSpPr>
          <p:cNvPr id="12" name="Rectangle 11">
            <a:extLst>
              <a:ext uri="{FF2B5EF4-FFF2-40B4-BE49-F238E27FC236}">
                <a16:creationId xmlns:a16="http://schemas.microsoft.com/office/drawing/2014/main" id="{AD9239BF-0EFA-AA98-D463-41DDC3390870}"/>
              </a:ext>
            </a:extLst>
          </p:cNvPr>
          <p:cNvSpPr/>
          <p:nvPr/>
        </p:nvSpPr>
        <p:spPr>
          <a:xfrm>
            <a:off x="353086" y="2051231"/>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037CFA-266B-F5CA-3747-1F987CD14696}"/>
                  </a:ext>
                </a:extLst>
              </p:cNvPr>
              <p:cNvSpPr txBox="1"/>
              <p:nvPr/>
            </p:nvSpPr>
            <p:spPr>
              <a:xfrm>
                <a:off x="867439" y="2370604"/>
                <a:ext cx="5723906" cy="2405146"/>
              </a:xfrm>
              <a:prstGeom prst="rect">
                <a:avLst/>
              </a:prstGeom>
              <a:noFill/>
            </p:spPr>
            <p:txBody>
              <a:bodyPr wrap="square">
                <a:spAutoFit/>
              </a:bodyPr>
              <a:lstStyle/>
              <a:p>
                <a:pPr>
                  <a:lnSpc>
                    <a:spcPct val="150000"/>
                  </a:lnSpc>
                  <a:spcBef>
                    <a:spcPts val="100"/>
                  </a:spcBef>
                  <a:spcAft>
                    <a:spcPts val="800"/>
                  </a:spcAft>
                </a:pPr>
                <a:r>
                  <a:rPr lang="en-US" sz="2000" kern="100" dirty="0">
                    <a:effectLst/>
                    <a:latin typeface="+mj-lt"/>
                    <a:ea typeface="Calibri" panose="020F0502020204030204" pitchFamily="34" charset="0"/>
                    <a:cs typeface="Times New Roman" panose="02020603050405020304" pitchFamily="18" charset="0"/>
                  </a:rPr>
                  <a:t>Ta </a:t>
                </a:r>
                <a:r>
                  <a:rPr lang="en-US" sz="2000" kern="100" dirty="0" err="1">
                    <a:effectLst/>
                    <a:latin typeface="+mj-lt"/>
                    <a:ea typeface="Calibri" panose="020F0502020204030204" pitchFamily="34" charset="0"/>
                    <a:cs typeface="Times New Roman" panose="02020603050405020304" pitchFamily="18" charset="0"/>
                  </a:rPr>
                  <a:t>có</a:t>
                </a:r>
                <a:r>
                  <a:rPr lang="en-US" sz="2000" kern="100" dirty="0">
                    <a:effectLst/>
                    <a:latin typeface="+mj-lt"/>
                    <a:ea typeface="Calibri" panose="020F0502020204030204" pitchFamily="34" charset="0"/>
                    <a:cs typeface="Times New Roman" panose="02020603050405020304" pitchFamily="18" charset="0"/>
                  </a:rPr>
                  <a:t> MP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trung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bình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của</a:t>
                </a:r>
                <a:r>
                  <a:rPr lang="en-US" sz="2000" kern="100" dirty="0">
                    <a:effectLst/>
                    <a:latin typeface="+mj-lt"/>
                    <a:ea typeface="Calibri" panose="020F0502020204030204" pitchFamily="34" charset="0"/>
                    <a:cs typeface="Times New Roman" panose="02020603050405020304" pitchFamily="18" charset="0"/>
                  </a:rPr>
                  <a:t> tam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ABC, </a:t>
                </a:r>
                <a:r>
                  <a:rPr lang="en-US" sz="2000" kern="100" dirty="0" err="1">
                    <a:effectLst/>
                    <a:latin typeface="+mj-lt"/>
                    <a:ea typeface="Calibri" panose="020F0502020204030204" pitchFamily="34" charset="0"/>
                    <a:cs typeface="Times New Roman" panose="02020603050405020304" pitchFamily="18" charset="0"/>
                  </a:rPr>
                  <a:t>suy</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ra</a:t>
                </a:r>
                <a:r>
                  <a:rPr lang="en-US" sz="2000" kern="100" dirty="0">
                    <a:effectLst/>
                    <a:latin typeface="+mj-lt"/>
                    <a:ea typeface="Calibri" panose="020F0502020204030204" pitchFamily="34" charset="0"/>
                    <a:cs typeface="Times New Roman" panose="02020603050405020304" pitchFamily="18" charset="0"/>
                  </a:rPr>
                  <a:t> MP // AC </a:t>
                </a:r>
                <a:r>
                  <a:rPr lang="en-US" sz="2000" kern="100" dirty="0" err="1">
                    <a:effectLst/>
                    <a:latin typeface="+mj-lt"/>
                    <a:ea typeface="Calibri" panose="020F0502020204030204" pitchFamily="34" charset="0"/>
                    <a:cs typeface="Times New Roman" panose="02020603050405020304" pitchFamily="18" charset="0"/>
                  </a:rPr>
                  <a:t>và</a:t>
                </a:r>
                <a:r>
                  <a:rPr lang="en-US" sz="2000" kern="100" dirty="0">
                    <a:effectLst/>
                    <a:latin typeface="+mj-lt"/>
                    <a:ea typeface="Calibri" panose="020F0502020204030204" pitchFamily="34" charset="0"/>
                    <a:cs typeface="Times New Roman" panose="02020603050405020304" pitchFamily="18" charset="0"/>
                  </a:rPr>
                  <a:t> MP = </a:t>
                </a:r>
                <a14:m>
                  <m:oMath xmlns:m="http://schemas.openxmlformats.org/officeDocument/2006/math">
                    <m:f>
                      <m:fPr>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kern="100" dirty="0">
                    <a:effectLst/>
                    <a:latin typeface="+mj-lt"/>
                    <a:ea typeface="Times New Roman" panose="02020603050405020304" pitchFamily="18" charset="0"/>
                    <a:cs typeface="Times New Roman" panose="02020603050405020304" pitchFamily="18" charset="0"/>
                  </a:rPr>
                  <a:t>.</a:t>
                </a:r>
                <a:endParaRPr lang="en-US" sz="2000" kern="100" dirty="0">
                  <a:effectLst/>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en-US" sz="2000" kern="100" dirty="0">
                    <a:effectLst/>
                    <a:latin typeface="+mj-lt"/>
                    <a:ea typeface="Times New Roman" panose="02020603050405020304" pitchFamily="18" charset="0"/>
                    <a:cs typeface="Times New Roman" panose="02020603050405020304" pitchFamily="18" charset="0"/>
                  </a:rPr>
                  <a:t>Ta </a:t>
                </a:r>
                <a:r>
                  <a:rPr lang="en-US" sz="2000" kern="100" dirty="0" err="1">
                    <a:effectLst/>
                    <a:latin typeface="+mj-lt"/>
                    <a:ea typeface="Times New Roman" panose="02020603050405020304" pitchFamily="18" charset="0"/>
                    <a:cs typeface="Times New Roman" panose="02020603050405020304" pitchFamily="18" charset="0"/>
                  </a:rPr>
                  <a:t>cũng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có</a:t>
                </a:r>
                <a:r>
                  <a:rPr lang="en-US" sz="2000" kern="100" dirty="0">
                    <a:effectLst/>
                    <a:latin typeface="+mj-lt"/>
                    <a:ea typeface="Times New Roman" panose="02020603050405020304" pitchFamily="18" charset="0"/>
                    <a:cs typeface="Times New Roman" panose="02020603050405020304" pitchFamily="18" charset="0"/>
                  </a:rPr>
                  <a:t> QN </a:t>
                </a:r>
                <a:r>
                  <a:rPr lang="en-US" sz="2000" kern="100" dirty="0" err="1">
                    <a:effectLst/>
                    <a:latin typeface="+mj-lt"/>
                    <a:ea typeface="Times New Roman" panose="02020603050405020304" pitchFamily="18" charset="0"/>
                    <a:cs typeface="Times New Roman" panose="02020603050405020304" pitchFamily="18" charset="0"/>
                  </a:rPr>
                  <a:t>là</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đường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trung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bình</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của</a:t>
                </a:r>
                <a:r>
                  <a:rPr lang="en-US" sz="2000" kern="100" dirty="0">
                    <a:effectLst/>
                    <a:latin typeface="+mj-lt"/>
                    <a:ea typeface="Times New Roman" panose="02020603050405020304" pitchFamily="18" charset="0"/>
                    <a:cs typeface="Times New Roman" panose="02020603050405020304" pitchFamily="18" charset="0"/>
                  </a:rPr>
                  <a:t> tam </a:t>
                </a:r>
                <a:r>
                  <a:rPr lang="en-US" sz="2000" kern="100" dirty="0" err="1">
                    <a:effectLst/>
                    <a:latin typeface="+mj-lt"/>
                    <a:ea typeface="Times New Roman" panose="02020603050405020304" pitchFamily="18" charset="0"/>
                    <a:cs typeface="Times New Roman" panose="02020603050405020304" pitchFamily="18" charset="0"/>
                  </a:rPr>
                  <a:t>giác</a:t>
                </a:r>
                <a:r>
                  <a:rPr lang="en-US" sz="2000" kern="100" dirty="0">
                    <a:effectLst/>
                    <a:latin typeface="+mj-lt"/>
                    <a:ea typeface="Times New Roman" panose="02020603050405020304" pitchFamily="18" charset="0"/>
                    <a:cs typeface="Times New Roman" panose="02020603050405020304" pitchFamily="18" charset="0"/>
                  </a:rPr>
                  <a:t> ADC, </a:t>
                </a:r>
                <a:r>
                  <a:rPr lang="en-US" sz="2000" kern="100" dirty="0" err="1">
                    <a:effectLst/>
                    <a:latin typeface="+mj-lt"/>
                    <a:ea typeface="Times New Roman" panose="02020603050405020304" pitchFamily="18" charset="0"/>
                    <a:cs typeface="Times New Roman" panose="02020603050405020304" pitchFamily="18" charset="0"/>
                  </a:rPr>
                  <a:t>suy</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ra</a:t>
                </a:r>
                <a:r>
                  <a:rPr lang="en-US" sz="2000" kern="100" dirty="0">
                    <a:effectLst/>
                    <a:latin typeface="+mj-lt"/>
                    <a:ea typeface="Times New Roman" panose="02020603050405020304" pitchFamily="18" charset="0"/>
                    <a:cs typeface="Times New Roman" panose="02020603050405020304" pitchFamily="18" charset="0"/>
                  </a:rPr>
                  <a:t> QN // AC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QN =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F8037CFA-266B-F5CA-3747-1F987CD14696}"/>
                  </a:ext>
                </a:extLst>
              </p:cNvPr>
              <p:cNvSpPr txBox="1">
                <a:spLocks noRot="1" noChangeAspect="1" noMove="1" noResize="1" noEditPoints="1" noAdjustHandles="1" noChangeArrowheads="1" noChangeShapeType="1" noTextEdit="1"/>
              </p:cNvSpPr>
              <p:nvPr/>
            </p:nvSpPr>
            <p:spPr>
              <a:xfrm>
                <a:off x="867439" y="2370604"/>
                <a:ext cx="5723906" cy="2405146"/>
              </a:xfrm>
              <a:prstGeom prst="rect">
                <a:avLst/>
              </a:prstGeom>
              <a:blipFill>
                <a:blip r:embed="rId4"/>
                <a:stretch>
                  <a:fillRect l="-1065" r="-2023" b="-1015"/>
                </a:stretch>
              </a:blipFill>
            </p:spPr>
            <p:txBody>
              <a:bodyPr/>
              <a:lstStyle/>
              <a:p>
                <a:r>
                  <a:rPr lang="en-US">
                    <a:noFill/>
                  </a:rPr>
                  <a:t> </a:t>
                </a:r>
              </a:p>
            </p:txBody>
          </p:sp>
        </mc:Fallback>
      </mc:AlternateContent>
    </p:spTree>
    <p:extLst>
      <p:ext uri="{BB962C8B-B14F-4D97-AF65-F5344CB8AC3E}">
        <p14:creationId xmlns:p14="http://schemas.microsoft.com/office/powerpoint/2010/main" val="62321456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51"/>
          <p:cNvSpPr/>
          <p:nvPr/>
        </p:nvSpPr>
        <p:spPr>
          <a:xfrm rot="10800000" flipH="1">
            <a:off x="0" y="2922874"/>
            <a:ext cx="1912394" cy="2220626"/>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BBC3F">
              <a:alpha val="3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51"/>
          <p:cNvSpPr/>
          <p:nvPr/>
        </p:nvSpPr>
        <p:spPr>
          <a:xfrm rot="10800000">
            <a:off x="6559564" y="-2630296"/>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51"/>
          <p:cNvSpPr/>
          <p:nvPr/>
        </p:nvSpPr>
        <p:spPr>
          <a:xfrm>
            <a:off x="640038" y="47048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51"/>
          <p:cNvSpPr/>
          <p:nvPr/>
        </p:nvSpPr>
        <p:spPr>
          <a:xfrm>
            <a:off x="7099650" y="3787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51"/>
          <p:cNvSpPr/>
          <p:nvPr/>
        </p:nvSpPr>
        <p:spPr>
          <a:xfrm>
            <a:off x="8621250" y="12918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3" name="Google Shape;1293;p51"/>
          <p:cNvGrpSpPr/>
          <p:nvPr/>
        </p:nvGrpSpPr>
        <p:grpSpPr>
          <a:xfrm rot="3288713">
            <a:off x="7935594" y="62930"/>
            <a:ext cx="876758" cy="1104743"/>
            <a:chOff x="11435300" y="1056650"/>
            <a:chExt cx="568775" cy="716675"/>
          </a:xfrm>
        </p:grpSpPr>
        <p:sp>
          <p:nvSpPr>
            <p:cNvPr id="1294" name="Google Shape;1294;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51"/>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5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51"/>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1"/>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1"/>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1"/>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1"/>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1"/>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1"/>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04" name="Google Shape;1304;p51"/>
          <p:cNvSpPr/>
          <p:nvPr/>
        </p:nvSpPr>
        <p:spPr>
          <a:xfrm>
            <a:off x="168237" y="3802443"/>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1"/>
          <p:cNvSpPr/>
          <p:nvPr/>
        </p:nvSpPr>
        <p:spPr>
          <a:xfrm flipH="1">
            <a:off x="6401687" y="0"/>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ounded Rectangle 1">
            <a:extLst>
              <a:ext uri="{FF2B5EF4-FFF2-40B4-BE49-F238E27FC236}">
                <a16:creationId xmlns:a16="http://schemas.microsoft.com/office/drawing/2014/main" id="{E3877D3F-5AF2-65B5-9C6B-590ECD70B845}"/>
              </a:ext>
            </a:extLst>
          </p:cNvPr>
          <p:cNvSpPr/>
          <p:nvPr/>
        </p:nvSpPr>
        <p:spPr>
          <a:xfrm>
            <a:off x="695104" y="446253"/>
            <a:ext cx="1327302" cy="5667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242424"/>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242424"/>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rPr>
              <a:t> </a:t>
            </a:r>
            <a:r>
              <a:rPr lang="en-US" sz="2200" b="1" kern="1200" noProof="0" dirty="0">
                <a:solidFill>
                  <a:srgbClr val="242424"/>
                </a:solidFill>
                <a:latin typeface="Arial"/>
                <a:cs typeface="Arial" panose="020B0604020202020204" pitchFamily="34" charset="0"/>
              </a:rPr>
              <a:t>5</a:t>
            </a:r>
            <a:endParaRPr kumimoji="0" lang="en-US" sz="2200" b="1" i="0" u="none" strike="noStrike" kern="1200" cap="none" spc="0" normalizeH="0" baseline="0" noProof="0" dirty="0">
              <a:ln>
                <a:noFill/>
              </a:ln>
              <a:solidFill>
                <a:srgbClr val="242424"/>
              </a:solidFill>
              <a:effectLst/>
              <a:uLnTx/>
              <a:uFillTx/>
              <a:latin typeface="Arial"/>
              <a:ea typeface="+mn-ea"/>
              <a:cs typeface="Arial" panose="020B0604020202020204" pitchFamily="34" charset="0"/>
              <a:sym typeface="Arial"/>
            </a:endParaRPr>
          </a:p>
        </p:txBody>
      </p:sp>
      <p:pic>
        <p:nvPicPr>
          <p:cNvPr id="9" name="Picture 8">
            <a:extLst>
              <a:ext uri="{FF2B5EF4-FFF2-40B4-BE49-F238E27FC236}">
                <a16:creationId xmlns:a16="http://schemas.microsoft.com/office/drawing/2014/main" id="{55AA7197-84AB-215F-5C22-D0691E05D9B1}"/>
              </a:ext>
            </a:extLst>
          </p:cNvPr>
          <p:cNvPicPr>
            <a:picLocks noChangeAspect="1"/>
          </p:cNvPicPr>
          <p:nvPr/>
        </p:nvPicPr>
        <p:blipFill>
          <a:blip r:embed="rId3"/>
          <a:stretch>
            <a:fillRect/>
          </a:stretch>
        </p:blipFill>
        <p:spPr>
          <a:xfrm>
            <a:off x="6630932" y="1887500"/>
            <a:ext cx="1944051" cy="2133239"/>
          </a:xfrm>
          <a:prstGeom prst="rect">
            <a:avLst/>
          </a:prstGeom>
        </p:spPr>
      </p:pic>
      <p:sp>
        <p:nvSpPr>
          <p:cNvPr id="12" name="Rectangle 11">
            <a:extLst>
              <a:ext uri="{FF2B5EF4-FFF2-40B4-BE49-F238E27FC236}">
                <a16:creationId xmlns:a16="http://schemas.microsoft.com/office/drawing/2014/main" id="{AD9239BF-0EFA-AA98-D463-41DDC3390870}"/>
              </a:ext>
            </a:extLst>
          </p:cNvPr>
          <p:cNvSpPr/>
          <p:nvPr/>
        </p:nvSpPr>
        <p:spPr>
          <a:xfrm>
            <a:off x="4212767" y="1117234"/>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8037CFA-266B-F5CA-3747-1F987CD14696}"/>
              </a:ext>
            </a:extLst>
          </p:cNvPr>
          <p:cNvSpPr txBox="1"/>
          <p:nvPr/>
        </p:nvSpPr>
        <p:spPr>
          <a:xfrm>
            <a:off x="391881" y="1652306"/>
            <a:ext cx="6192159" cy="2805320"/>
          </a:xfrm>
          <a:prstGeom prst="rect">
            <a:avLst/>
          </a:prstGeom>
          <a:noFill/>
        </p:spPr>
        <p:txBody>
          <a:bodyPr wrap="square">
            <a:spAutoFit/>
          </a:bodyPr>
          <a:lstStyle/>
          <a:p>
            <a:pPr>
              <a:lnSpc>
                <a:spcPct val="150000"/>
              </a:lnSpc>
              <a:spcBef>
                <a:spcPts val="100"/>
              </a:spcBef>
              <a:spcAft>
                <a:spcPts val="800"/>
              </a:spcAft>
            </a:pPr>
            <a:r>
              <a:rPr lang="en-US" sz="2000" kern="100" dirty="0">
                <a:latin typeface="+mj-lt"/>
                <a:ea typeface="Times New Roman" panose="02020603050405020304" pitchFamily="18" charset="0"/>
                <a:cs typeface="Times New Roman" panose="02020603050405020304" pitchFamily="18" charset="0"/>
              </a:rPr>
              <a:t>MP </a:t>
            </a:r>
            <a:r>
              <a:rPr lang="en-US" sz="2000" kern="100" dirty="0" err="1">
                <a:latin typeface="+mj-lt"/>
                <a:ea typeface="Times New Roman" panose="02020603050405020304" pitchFamily="18" charset="0"/>
                <a:cs typeface="Times New Roman" panose="02020603050405020304" pitchFamily="18" charset="0"/>
              </a:rPr>
              <a:t>và</a:t>
            </a:r>
            <a:r>
              <a:rPr lang="en-US" sz="2000" kern="100" dirty="0">
                <a:latin typeface="+mj-lt"/>
                <a:ea typeface="Times New Roman" panose="02020603050405020304" pitchFamily="18" charset="0"/>
                <a:cs typeface="Times New Roman" panose="02020603050405020304" pitchFamily="18" charset="0"/>
              </a:rPr>
              <a:t> QN </a:t>
            </a:r>
            <a:r>
              <a:rPr lang="en-US" sz="2000" kern="100" dirty="0" err="1">
                <a:latin typeface="+mj-lt"/>
                <a:ea typeface="Times New Roman" panose="02020603050405020304" pitchFamily="18" charset="0"/>
                <a:cs typeface="Times New Roman" panose="02020603050405020304" pitchFamily="18" charset="0"/>
              </a:rPr>
              <a:t>cùng</a:t>
            </a:r>
            <a:r>
              <a:rPr lang="en-US" sz="2000" kern="100" dirty="0">
                <a:latin typeface="+mj-lt"/>
                <a:ea typeface="Times New Roman" panose="02020603050405020304" pitchFamily="18" charset="0"/>
                <a:cs typeface="Times New Roman" panose="02020603050405020304" pitchFamily="18" charset="0"/>
              </a:rPr>
              <a:t> song </a:t>
            </a:r>
            <a:r>
              <a:rPr lang="en-US" sz="2000" kern="100" dirty="0" err="1">
                <a:latin typeface="+mj-lt"/>
                <a:ea typeface="Times New Roman" panose="02020603050405020304" pitchFamily="18" charset="0"/>
                <a:cs typeface="Times New Roman" panose="02020603050405020304" pitchFamily="18" charset="0"/>
              </a:rPr>
              <a:t>song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với</a:t>
            </a:r>
            <a:r>
              <a:rPr lang="en-US" sz="2000" kern="100" dirty="0">
                <a:latin typeface="+mj-lt"/>
                <a:ea typeface="Times New Roman" panose="02020603050405020304" pitchFamily="18" charset="0"/>
                <a:cs typeface="Times New Roman" panose="02020603050405020304" pitchFamily="18" charset="0"/>
              </a:rPr>
              <a:t> AC </a:t>
            </a:r>
            <a:r>
              <a:rPr lang="en-US" sz="2000" kern="100" dirty="0" err="1">
                <a:latin typeface="+mj-lt"/>
                <a:ea typeface="Times New Roman" panose="02020603050405020304" pitchFamily="18" charset="0"/>
                <a:cs typeface="Times New Roman" panose="02020603050405020304" pitchFamily="18" charset="0"/>
              </a:rPr>
              <a:t>suy</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ra</a:t>
            </a:r>
            <a:r>
              <a:rPr lang="en-US" sz="2000" kern="100" dirty="0">
                <a:latin typeface="+mj-lt"/>
                <a:ea typeface="Times New Roman" panose="02020603050405020304" pitchFamily="18" charset="0"/>
                <a:cs typeface="Times New Roman" panose="02020603050405020304" pitchFamily="18" charset="0"/>
              </a:rPr>
              <a:t> MP // QN. </a:t>
            </a:r>
            <a:r>
              <a:rPr lang="en-US" sz="2000" kern="100" dirty="0" err="1">
                <a:latin typeface="+mj-lt"/>
                <a:ea typeface="Times New Roman" panose="02020603050405020304" pitchFamily="18" charset="0"/>
                <a:cs typeface="Times New Roman" panose="02020603050405020304" pitchFamily="18" charset="0"/>
              </a:rPr>
              <a:t>Tứ</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giác</a:t>
            </a:r>
            <a:r>
              <a:rPr lang="en-US" sz="2000" kern="100" dirty="0">
                <a:latin typeface="+mj-lt"/>
                <a:ea typeface="Times New Roman" panose="02020603050405020304" pitchFamily="18" charset="0"/>
                <a:cs typeface="Times New Roman" panose="02020603050405020304" pitchFamily="18" charset="0"/>
              </a:rPr>
              <a:t> MPNQ </a:t>
            </a:r>
            <a:r>
              <a:rPr lang="en-US" sz="2000" kern="100" dirty="0" err="1">
                <a:latin typeface="+mj-lt"/>
                <a:ea typeface="Times New Roman" panose="02020603050405020304" pitchFamily="18" charset="0"/>
                <a:cs typeface="Times New Roman" panose="02020603050405020304" pitchFamily="18" charset="0"/>
              </a:rPr>
              <a:t>có</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hai</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cạnh</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đối</a:t>
            </a:r>
            <a:r>
              <a:rPr lang="en-US" sz="2000" kern="100" dirty="0">
                <a:latin typeface="+mj-lt"/>
                <a:ea typeface="Times New Roman" panose="02020603050405020304" pitchFamily="18" charset="0"/>
                <a:cs typeface="Times New Roman" panose="02020603050405020304" pitchFamily="18" charset="0"/>
              </a:rPr>
              <a:t> song </a:t>
            </a:r>
            <a:r>
              <a:rPr lang="en-US" sz="2000" kern="100" dirty="0" err="1">
                <a:latin typeface="+mj-lt"/>
                <a:ea typeface="Times New Roman" panose="02020603050405020304" pitchFamily="18" charset="0"/>
                <a:cs typeface="Times New Roman" panose="02020603050405020304" pitchFamily="18" charset="0"/>
              </a:rPr>
              <a:t>song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và</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bằng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nhau</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nên</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là</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hình</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bình</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hành</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suy</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ra</a:t>
            </a:r>
            <a:r>
              <a:rPr lang="en-US" sz="2000" kern="100" dirty="0">
                <a:latin typeface="+mj-lt"/>
                <a:ea typeface="Times New Roman" panose="02020603050405020304" pitchFamily="18" charset="0"/>
                <a:cs typeface="Times New Roman" panose="02020603050405020304" pitchFamily="18" charset="0"/>
              </a:rPr>
              <a:t> MN </a:t>
            </a:r>
            <a:r>
              <a:rPr lang="en-US" sz="2000" kern="100" dirty="0" err="1">
                <a:latin typeface="+mj-lt"/>
                <a:ea typeface="Times New Roman" panose="02020603050405020304" pitchFamily="18" charset="0"/>
                <a:cs typeface="Times New Roman" panose="02020603050405020304" pitchFamily="18" charset="0"/>
              </a:rPr>
              <a:t>và</a:t>
            </a:r>
            <a:r>
              <a:rPr lang="en-US" sz="2000" kern="100" dirty="0">
                <a:latin typeface="+mj-lt"/>
                <a:ea typeface="Times New Roman" panose="02020603050405020304" pitchFamily="18" charset="0"/>
                <a:cs typeface="Times New Roman" panose="02020603050405020304" pitchFamily="18" charset="0"/>
              </a:rPr>
              <a:t> QP </a:t>
            </a:r>
            <a:r>
              <a:rPr lang="en-US" sz="2000" kern="100" dirty="0" err="1">
                <a:latin typeface="+mj-lt"/>
                <a:ea typeface="Times New Roman" panose="02020603050405020304" pitchFamily="18" charset="0"/>
                <a:cs typeface="Times New Roman" panose="02020603050405020304" pitchFamily="18" charset="0"/>
              </a:rPr>
              <a:t>có</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cùng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trung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điểm</a:t>
            </a:r>
            <a:r>
              <a:rPr lang="en-US" sz="2000" kern="100" dirty="0">
                <a:latin typeface="+mj-lt"/>
                <a:ea typeface="Times New Roman" panose="02020603050405020304" pitchFamily="18" charset="0"/>
                <a:cs typeface="Times New Roman" panose="02020603050405020304" pitchFamily="18" charset="0"/>
              </a:rPr>
              <a:t> I. </a:t>
            </a:r>
            <a:r>
              <a:rPr lang="en-US" sz="2000" kern="100" dirty="0" err="1">
                <a:latin typeface="+mj-lt"/>
                <a:ea typeface="Times New Roman" panose="02020603050405020304" pitchFamily="18" charset="0"/>
                <a:cs typeface="Times New Roman" panose="02020603050405020304" pitchFamily="18" charset="0"/>
              </a:rPr>
              <a:t>Chứng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minh</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tương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tự</a:t>
            </a:r>
            <a:r>
              <a:rPr lang="en-US" sz="2000" kern="100" dirty="0">
                <a:latin typeface="+mj-lt"/>
                <a:ea typeface="Times New Roman" panose="02020603050405020304" pitchFamily="18" charset="0"/>
                <a:cs typeface="Times New Roman" panose="02020603050405020304" pitchFamily="18" charset="0"/>
              </a:rPr>
              <a:t> ta </a:t>
            </a:r>
            <a:r>
              <a:rPr lang="en-US" sz="2000" kern="100" dirty="0" err="1">
                <a:latin typeface="+mj-lt"/>
                <a:ea typeface="Times New Roman" panose="02020603050405020304" pitchFamily="18" charset="0"/>
                <a:cs typeface="Times New Roman" panose="02020603050405020304" pitchFamily="18" charset="0"/>
              </a:rPr>
              <a:t>cũng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có</a:t>
            </a:r>
            <a:r>
              <a:rPr lang="en-US" sz="2000" kern="100" dirty="0">
                <a:latin typeface="+mj-lt"/>
                <a:ea typeface="Times New Roman" panose="02020603050405020304" pitchFamily="18" charset="0"/>
                <a:cs typeface="Times New Roman" panose="02020603050405020304" pitchFamily="18" charset="0"/>
              </a:rPr>
              <a:t> MN </a:t>
            </a:r>
            <a:r>
              <a:rPr lang="en-US" sz="2000" kern="100" dirty="0" err="1">
                <a:latin typeface="+mj-lt"/>
                <a:ea typeface="Times New Roman" panose="02020603050405020304" pitchFamily="18" charset="0"/>
                <a:cs typeface="Times New Roman" panose="02020603050405020304" pitchFamily="18" charset="0"/>
              </a:rPr>
              <a:t>và</a:t>
            </a:r>
            <a:r>
              <a:rPr lang="en-US" sz="2000" kern="100" dirty="0">
                <a:latin typeface="+mj-lt"/>
                <a:ea typeface="Times New Roman" panose="02020603050405020304" pitchFamily="18" charset="0"/>
                <a:cs typeface="Times New Roman" panose="02020603050405020304" pitchFamily="18" charset="0"/>
              </a:rPr>
              <a:t> RS </a:t>
            </a:r>
            <a:r>
              <a:rPr lang="en-US" sz="2000" kern="100" dirty="0" err="1">
                <a:latin typeface="+mj-lt"/>
                <a:ea typeface="Times New Roman" panose="02020603050405020304" pitchFamily="18" charset="0"/>
                <a:cs typeface="Times New Roman" panose="02020603050405020304" pitchFamily="18" charset="0"/>
              </a:rPr>
              <a:t>có</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cùng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trung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điểm</a:t>
            </a:r>
            <a:r>
              <a:rPr lang="en-US" sz="2000" kern="100" dirty="0">
                <a:latin typeface="+mj-lt"/>
                <a:ea typeface="Times New Roman" panose="02020603050405020304" pitchFamily="18" charset="0"/>
                <a:cs typeface="Times New Roman" panose="02020603050405020304" pitchFamily="18" charset="0"/>
              </a:rPr>
              <a:t> I. </a:t>
            </a:r>
            <a:r>
              <a:rPr lang="en-US" sz="2000" kern="100" dirty="0" err="1">
                <a:latin typeface="+mj-lt"/>
                <a:ea typeface="Times New Roman" panose="02020603050405020304" pitchFamily="18" charset="0"/>
                <a:cs typeface="Times New Roman" panose="02020603050405020304" pitchFamily="18" charset="0"/>
              </a:rPr>
              <a:t>Vậy</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các</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đoạn</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thẳng</a:t>
            </a:r>
            <a:r>
              <a:rPr lang="en-US" sz="2000" kern="100" dirty="0">
                <a:latin typeface="+mj-lt"/>
                <a:ea typeface="Times New Roman" panose="02020603050405020304" pitchFamily="18" charset="0"/>
                <a:cs typeface="Times New Roman" panose="02020603050405020304" pitchFamily="18" charset="0"/>
              </a:rPr>
              <a:t> MN, PQ, RS </a:t>
            </a:r>
            <a:r>
              <a:rPr lang="en-US" sz="2000" kern="100" dirty="0" err="1">
                <a:latin typeface="+mj-lt"/>
                <a:ea typeface="Times New Roman" panose="02020603050405020304" pitchFamily="18" charset="0"/>
                <a:cs typeface="Times New Roman" panose="02020603050405020304" pitchFamily="18" charset="0"/>
              </a:rPr>
              <a:t>có</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cùng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trung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điểm</a:t>
            </a:r>
            <a:r>
              <a:rPr lang="en-US" sz="2000" kern="100" dirty="0">
                <a:latin typeface="+mj-lt"/>
                <a:ea typeface="Times New Roman" panose="02020603050405020304" pitchFamily="18" charset="0"/>
                <a:cs typeface="Times New Roman" panose="02020603050405020304" pitchFamily="18" charset="0"/>
              </a:rPr>
              <a:t>.</a:t>
            </a:r>
            <a:endParaRPr lang="en-US" sz="1600" kern="1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514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55"/>
          <p:cNvSpPr/>
          <p:nvPr/>
        </p:nvSpPr>
        <p:spPr>
          <a:xfrm rot="10800000">
            <a:off x="7782620" y="1203217"/>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5"/>
          <p:cNvSpPr/>
          <p:nvPr/>
        </p:nvSpPr>
        <p:spPr>
          <a:xfrm flipH="1">
            <a:off x="7146445" y="41188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5"/>
          <p:cNvSpPr/>
          <p:nvPr/>
        </p:nvSpPr>
        <p:spPr>
          <a:xfrm flipH="1">
            <a:off x="7688398" y="45826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55"/>
          <p:cNvGrpSpPr/>
          <p:nvPr/>
        </p:nvGrpSpPr>
        <p:grpSpPr>
          <a:xfrm rot="-2700000">
            <a:off x="8026909" y="3935377"/>
            <a:ext cx="898707" cy="766293"/>
            <a:chOff x="10024450" y="2274100"/>
            <a:chExt cx="762700" cy="650325"/>
          </a:xfrm>
        </p:grpSpPr>
        <p:sp>
          <p:nvSpPr>
            <p:cNvPr id="1515" name="Google Shape;1515;p55"/>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5"/>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5"/>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5"/>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5"/>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5"/>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5"/>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55"/>
          <p:cNvSpPr/>
          <p:nvPr/>
        </p:nvSpPr>
        <p:spPr>
          <a:xfrm>
            <a:off x="22525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55"/>
          <p:cNvGrpSpPr/>
          <p:nvPr/>
        </p:nvGrpSpPr>
        <p:grpSpPr>
          <a:xfrm>
            <a:off x="8060860" y="202699"/>
            <a:ext cx="917750" cy="492447"/>
            <a:chOff x="6798725" y="2381225"/>
            <a:chExt cx="560350" cy="336200"/>
          </a:xfrm>
        </p:grpSpPr>
        <p:sp>
          <p:nvSpPr>
            <p:cNvPr id="1524" name="Google Shape;1524;p55"/>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5"/>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55"/>
          <p:cNvSpPr/>
          <p:nvPr/>
        </p:nvSpPr>
        <p:spPr>
          <a:xfrm>
            <a:off x="29972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5"/>
          <p:cNvSpPr/>
          <p:nvPr/>
        </p:nvSpPr>
        <p:spPr>
          <a:xfrm rot="3313477" flipH="1">
            <a:off x="-911572" y="4174364"/>
            <a:ext cx="2312077" cy="192095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F0BC08F7-4EA7-3E99-BAB8-1CF509B16A46}"/>
              </a:ext>
            </a:extLst>
          </p:cNvPr>
          <p:cNvGrpSpPr/>
          <p:nvPr/>
        </p:nvGrpSpPr>
        <p:grpSpPr>
          <a:xfrm>
            <a:off x="636066" y="346354"/>
            <a:ext cx="2114343" cy="739140"/>
            <a:chOff x="1624734" y="1360680"/>
            <a:chExt cx="5309466" cy="1569778"/>
          </a:xfrm>
        </p:grpSpPr>
        <p:sp>
          <p:nvSpPr>
            <p:cNvPr id="9" name="Rectangle 8">
              <a:extLst>
                <a:ext uri="{FF2B5EF4-FFF2-40B4-BE49-F238E27FC236}">
                  <a16:creationId xmlns:a16="http://schemas.microsoft.com/office/drawing/2014/main" id="{3738E5FB-38B9-9DBE-677B-3B277C45D7DE}"/>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0" name="Rectangle 9">
              <a:extLst>
                <a:ext uri="{FF2B5EF4-FFF2-40B4-BE49-F238E27FC236}">
                  <a16:creationId xmlns:a16="http://schemas.microsoft.com/office/drawing/2014/main" id="{C2211185-2CF6-4D3E-4004-F41FFB2440AA}"/>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3</a:t>
              </a:r>
            </a:p>
          </p:txBody>
        </p:sp>
      </p:grpSp>
      <p:sp>
        <p:nvSpPr>
          <p:cNvPr id="3" name="TextBox 2">
            <a:extLst>
              <a:ext uri="{FF2B5EF4-FFF2-40B4-BE49-F238E27FC236}">
                <a16:creationId xmlns:a16="http://schemas.microsoft.com/office/drawing/2014/main" id="{9C8C62B0-AF75-3C6F-EA9E-94EE55C5F233}"/>
              </a:ext>
            </a:extLst>
          </p:cNvPr>
          <p:cNvSpPr txBox="1"/>
          <p:nvPr/>
        </p:nvSpPr>
        <p:spPr>
          <a:xfrm>
            <a:off x="600077" y="1988343"/>
            <a:ext cx="3678787" cy="2060885"/>
          </a:xfrm>
          <a:prstGeom prst="rect">
            <a:avLst/>
          </a:prstGeom>
          <a:noFill/>
        </p:spPr>
        <p:txBody>
          <a:bodyPr wrap="square">
            <a:spAutoFit/>
          </a:bodyPr>
          <a:lstStyle/>
          <a:p>
            <a:pPr algn="just">
              <a:lnSpc>
                <a:spcPct val="150000"/>
              </a:lnSpc>
            </a:pPr>
            <a:r>
              <a:rPr lang="vi-VN" sz="2200" dirty="0">
                <a:latin typeface="+mn-lt"/>
              </a:rPr>
              <a:t>a) Chứng minh IJNM là một hình thang.</a:t>
            </a:r>
          </a:p>
          <a:p>
            <a:pPr algn="just">
              <a:lnSpc>
                <a:spcPct val="150000"/>
              </a:lnSpc>
            </a:pPr>
            <a:r>
              <a:rPr lang="vi-VN" sz="2200" dirty="0">
                <a:latin typeface="+mn-lt"/>
              </a:rPr>
              <a:t>b) Tìm vị trí của điểm M để IJNM là hình bình hành.</a:t>
            </a:r>
          </a:p>
        </p:txBody>
      </p:sp>
      <p:sp>
        <p:nvSpPr>
          <p:cNvPr id="14" name="Rectangle 13">
            <a:extLst>
              <a:ext uri="{FF2B5EF4-FFF2-40B4-BE49-F238E27FC236}">
                <a16:creationId xmlns:a16="http://schemas.microsoft.com/office/drawing/2014/main" id="{83D1DF24-E736-41FB-FD55-B43F16FABDF0}"/>
              </a:ext>
            </a:extLst>
          </p:cNvPr>
          <p:cNvSpPr/>
          <p:nvPr/>
        </p:nvSpPr>
        <p:spPr>
          <a:xfrm>
            <a:off x="636066" y="435289"/>
            <a:ext cx="7285597" cy="1553054"/>
          </a:xfrm>
          <a:prstGeom prst="rect">
            <a:avLst/>
          </a:prstGeom>
        </p:spPr>
        <p:txBody>
          <a:bodyPr wrap="square">
            <a:spAutoFit/>
          </a:bodyPr>
          <a:lstStyle/>
          <a:p>
            <a:pPr algn="just">
              <a:lnSpc>
                <a:spcPct val="150000"/>
              </a:lnSpc>
            </a:pPr>
            <a:r>
              <a:rPr lang="en-US" sz="2200" dirty="0">
                <a:latin typeface="+mn-lt"/>
              </a:rPr>
              <a:t>		     </a:t>
            </a:r>
            <a:r>
              <a:rPr lang="vi-VN" sz="2200" dirty="0">
                <a:latin typeface="+mn-lt"/>
              </a:rPr>
              <a:t>Cho tứ diện ABCD có I và J lần lượt là trung điểm của các cạnh BC và BD. Gọi (P) là mặt </a:t>
            </a:r>
            <a:r>
              <a:rPr lang="vi-VN" sz="2200" dirty="0" err="1">
                <a:latin typeface="+mn-lt"/>
              </a:rPr>
              <a:t>phẳng</a:t>
            </a:r>
            <a:r>
              <a:rPr lang="vi-VN" sz="2200" dirty="0">
                <a:latin typeface="+mn-lt"/>
              </a:rPr>
              <a:t> đi qua I, J và cắt hai cạnh AC và AD lần lượt tại M và N.</a:t>
            </a:r>
          </a:p>
        </p:txBody>
      </p:sp>
      <p:pic>
        <p:nvPicPr>
          <p:cNvPr id="5" name="Picture 4">
            <a:extLst>
              <a:ext uri="{FF2B5EF4-FFF2-40B4-BE49-F238E27FC236}">
                <a16:creationId xmlns:a16="http://schemas.microsoft.com/office/drawing/2014/main" id="{70E7510B-ABCA-5AAD-6717-F2D6330D19D6}"/>
              </a:ext>
            </a:extLst>
          </p:cNvPr>
          <p:cNvPicPr>
            <a:picLocks noChangeAspect="1"/>
          </p:cNvPicPr>
          <p:nvPr/>
        </p:nvPicPr>
        <p:blipFill>
          <a:blip r:embed="rId3"/>
          <a:stretch>
            <a:fillRect/>
          </a:stretch>
        </p:blipFill>
        <p:spPr>
          <a:xfrm>
            <a:off x="5187161" y="2025328"/>
            <a:ext cx="1834371" cy="26914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55"/>
          <p:cNvSpPr/>
          <p:nvPr/>
        </p:nvSpPr>
        <p:spPr>
          <a:xfrm rot="10800000">
            <a:off x="7782620" y="1203217"/>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5"/>
          <p:cNvSpPr/>
          <p:nvPr/>
        </p:nvSpPr>
        <p:spPr>
          <a:xfrm flipH="1">
            <a:off x="7146445" y="4118863"/>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5"/>
          <p:cNvSpPr/>
          <p:nvPr/>
        </p:nvSpPr>
        <p:spPr>
          <a:xfrm flipH="1">
            <a:off x="7688398" y="45826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55"/>
          <p:cNvGrpSpPr/>
          <p:nvPr/>
        </p:nvGrpSpPr>
        <p:grpSpPr>
          <a:xfrm rot="-2700000">
            <a:off x="8026909" y="3935377"/>
            <a:ext cx="898707" cy="766293"/>
            <a:chOff x="10024450" y="2274100"/>
            <a:chExt cx="762700" cy="650325"/>
          </a:xfrm>
        </p:grpSpPr>
        <p:sp>
          <p:nvSpPr>
            <p:cNvPr id="1515" name="Google Shape;1515;p55"/>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5"/>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5"/>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5"/>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5"/>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5"/>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5"/>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55"/>
          <p:cNvSpPr/>
          <p:nvPr/>
        </p:nvSpPr>
        <p:spPr>
          <a:xfrm>
            <a:off x="22525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55"/>
          <p:cNvGrpSpPr/>
          <p:nvPr/>
        </p:nvGrpSpPr>
        <p:grpSpPr>
          <a:xfrm>
            <a:off x="8060860" y="202699"/>
            <a:ext cx="917750" cy="492447"/>
            <a:chOff x="6798725" y="2381225"/>
            <a:chExt cx="560350" cy="336200"/>
          </a:xfrm>
        </p:grpSpPr>
        <p:sp>
          <p:nvSpPr>
            <p:cNvPr id="1524" name="Google Shape;1524;p55"/>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5"/>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55"/>
          <p:cNvSpPr/>
          <p:nvPr/>
        </p:nvSpPr>
        <p:spPr>
          <a:xfrm>
            <a:off x="29972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5"/>
          <p:cNvSpPr/>
          <p:nvPr/>
        </p:nvSpPr>
        <p:spPr>
          <a:xfrm rot="3313477" flipH="1">
            <a:off x="-911572" y="4174364"/>
            <a:ext cx="2312077" cy="192095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F0BC08F7-4EA7-3E99-BAB8-1CF509B16A46}"/>
              </a:ext>
            </a:extLst>
          </p:cNvPr>
          <p:cNvGrpSpPr/>
          <p:nvPr/>
        </p:nvGrpSpPr>
        <p:grpSpPr>
          <a:xfrm>
            <a:off x="636066" y="346354"/>
            <a:ext cx="2114343" cy="739140"/>
            <a:chOff x="1624734" y="1360680"/>
            <a:chExt cx="5309466" cy="1569778"/>
          </a:xfrm>
        </p:grpSpPr>
        <p:sp>
          <p:nvSpPr>
            <p:cNvPr id="9" name="Rectangle 8">
              <a:extLst>
                <a:ext uri="{FF2B5EF4-FFF2-40B4-BE49-F238E27FC236}">
                  <a16:creationId xmlns:a16="http://schemas.microsoft.com/office/drawing/2014/main" id="{3738E5FB-38B9-9DBE-677B-3B277C45D7DE}"/>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0" name="Rectangle 9">
              <a:extLst>
                <a:ext uri="{FF2B5EF4-FFF2-40B4-BE49-F238E27FC236}">
                  <a16:creationId xmlns:a16="http://schemas.microsoft.com/office/drawing/2014/main" id="{C2211185-2CF6-4D3E-4004-F41FFB2440AA}"/>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3</a:t>
              </a:r>
            </a:p>
          </p:txBody>
        </p:sp>
      </p:grpSp>
      <p:sp>
        <p:nvSpPr>
          <p:cNvPr id="11" name="Rectangle 10">
            <a:extLst>
              <a:ext uri="{FF2B5EF4-FFF2-40B4-BE49-F238E27FC236}">
                <a16:creationId xmlns:a16="http://schemas.microsoft.com/office/drawing/2014/main" id="{9D30D30C-FEC9-E6BE-AFD0-AE3458E7EE4B}"/>
              </a:ext>
            </a:extLst>
          </p:cNvPr>
          <p:cNvSpPr/>
          <p:nvPr/>
        </p:nvSpPr>
        <p:spPr>
          <a:xfrm>
            <a:off x="4182587" y="836996"/>
            <a:ext cx="778826" cy="496996"/>
          </a:xfrm>
          <a:prstGeom prst="rect">
            <a:avLst/>
          </a:prstGeom>
        </p:spPr>
        <p:txBody>
          <a:bodyPr wrap="square">
            <a:spAutoFit/>
          </a:bodyPr>
          <a:lstStyle/>
          <a:p>
            <a:pPr algn="just" defTabSz="609630">
              <a:lnSpc>
                <a:spcPct val="150000"/>
              </a:lnSpc>
              <a:buClrTx/>
              <a:buFontTx/>
              <a:buNone/>
              <a:defRPr/>
            </a:pPr>
            <a:r>
              <a:rPr lang="vi-VN" sz="2000" b="1" u="sng" kern="1200" dirty="0">
                <a:solidFill>
                  <a:prstClr val="black"/>
                </a:solidFill>
                <a:latin typeface="Arial" panose="020B0604020202020204" pitchFamily="34" charset="0"/>
                <a:ea typeface="+mn-ea"/>
                <a:cs typeface="Arial" panose="020B0604020202020204" pitchFamily="34" charset="0"/>
              </a:rPr>
              <a:t>Giải</a:t>
            </a:r>
            <a:endParaRPr lang="en-US" sz="2000" b="1" u="sng" kern="1200" dirty="0">
              <a:solidFill>
                <a:prstClr val="black"/>
              </a:solidFill>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C6B806F-FBC7-6FDD-5508-AAD04A788969}"/>
              </a:ext>
            </a:extLst>
          </p:cNvPr>
          <p:cNvSpPr txBox="1"/>
          <p:nvPr/>
        </p:nvSpPr>
        <p:spPr>
          <a:xfrm>
            <a:off x="626365" y="1318747"/>
            <a:ext cx="7434496" cy="1933863"/>
          </a:xfrm>
          <a:prstGeom prst="rect">
            <a:avLst/>
          </a:prstGeom>
          <a:noFill/>
        </p:spPr>
        <p:txBody>
          <a:bodyPr wrap="square">
            <a:spAutoFit/>
          </a:bodyPr>
          <a:lstStyle/>
          <a:p>
            <a:pPr>
              <a:lnSpc>
                <a:spcPct val="150000"/>
              </a:lnSpc>
              <a:spcBef>
                <a:spcPts val="100"/>
              </a:spcBef>
              <a:spcAft>
                <a:spcPts val="800"/>
              </a:spcAft>
            </a:pPr>
            <a:r>
              <a:rPr lang="en-US" sz="1800" kern="100" dirty="0">
                <a:latin typeface="+mj-lt"/>
                <a:ea typeface="Calibri" panose="020F0502020204030204" pitchFamily="34" charset="0"/>
                <a:cs typeface="Times New Roman" panose="02020603050405020304" pitchFamily="18" charset="0"/>
              </a:rPr>
              <a:t>a) Ta </a:t>
            </a:r>
            <a:r>
              <a:rPr lang="en-US" sz="1800" kern="100" dirty="0" err="1">
                <a:latin typeface="+mj-lt"/>
                <a:ea typeface="Calibri" panose="020F0502020204030204" pitchFamily="34" charset="0"/>
                <a:cs typeface="Times New Roman" panose="02020603050405020304" pitchFamily="18" charset="0"/>
              </a:rPr>
              <a:t>có</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ba</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(P), (ACD), (BCD) </a:t>
            </a:r>
            <a:r>
              <a:rPr lang="en-US" sz="1800" kern="100" dirty="0" err="1">
                <a:latin typeface="+mj-lt"/>
                <a:ea typeface="Calibri" panose="020F0502020204030204" pitchFamily="34" charset="0"/>
                <a:cs typeface="Times New Roman" panose="02020603050405020304" pitchFamily="18" charset="0"/>
              </a:rPr>
              <a:t>cắt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nhau</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theo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ba</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giao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tuyến</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phân</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biệt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IJ, MN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CD.</a:t>
            </a:r>
          </a:p>
          <a:p>
            <a:pPr>
              <a:lnSpc>
                <a:spcPct val="150000"/>
              </a:lnSpc>
              <a:spcBef>
                <a:spcPts val="100"/>
              </a:spcBef>
              <a:spcAft>
                <a:spcPts val="800"/>
              </a:spcAft>
            </a:pPr>
            <a:r>
              <a:rPr lang="en-US" sz="1800" kern="100" dirty="0" err="1">
                <a:latin typeface="+mj-lt"/>
                <a:ea typeface="Calibri" panose="020F0502020204030204" pitchFamily="34" charset="0"/>
                <a:cs typeface="Times New Roman" panose="02020603050405020304" pitchFamily="18" charset="0"/>
              </a:rPr>
              <a:t>Mà</a:t>
            </a:r>
            <a:r>
              <a:rPr lang="en-US" sz="1800" kern="100" dirty="0">
                <a:latin typeface="+mj-lt"/>
                <a:ea typeface="Calibri" panose="020F0502020204030204" pitchFamily="34" charset="0"/>
                <a:cs typeface="Times New Roman" panose="02020603050405020304" pitchFamily="18" charset="0"/>
              </a:rPr>
              <a:t> IJ//CD. </a:t>
            </a:r>
            <a:r>
              <a:rPr lang="en-US" sz="1800" kern="100" dirty="0" err="1">
                <a:latin typeface="+mj-lt"/>
                <a:ea typeface="Calibri" panose="020F0502020204030204" pitchFamily="34" charset="0"/>
                <a:cs typeface="Times New Roman" panose="02020603050405020304" pitchFamily="18" charset="0"/>
              </a:rPr>
              <a:t>Nên</a:t>
            </a:r>
            <a:r>
              <a:rPr lang="en-US" sz="1800" kern="100" dirty="0">
                <a:latin typeface="+mj-lt"/>
                <a:ea typeface="Calibri" panose="020F0502020204030204" pitchFamily="34" charset="0"/>
                <a:cs typeface="Times New Roman" panose="02020603050405020304" pitchFamily="18" charset="0"/>
              </a:rPr>
              <a:t> (P) </a:t>
            </a:r>
            <a:r>
              <a:rPr lang="en-US" sz="1800" kern="100" dirty="0" err="1">
                <a:latin typeface="+mj-lt"/>
                <a:ea typeface="Calibri" panose="020F0502020204030204" pitchFamily="34" charset="0"/>
                <a:cs typeface="Times New Roman" panose="02020603050405020304" pitchFamily="18" charset="0"/>
              </a:rPr>
              <a:t>giao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với</a:t>
            </a:r>
            <a:r>
              <a:rPr lang="en-US" sz="1800" kern="100" dirty="0">
                <a:latin typeface="+mj-lt"/>
                <a:ea typeface="Calibri" panose="020F0502020204030204" pitchFamily="34" charset="0"/>
                <a:cs typeface="Times New Roman" panose="02020603050405020304" pitchFamily="18" charset="0"/>
              </a:rPr>
              <a:t> (ACD) </a:t>
            </a:r>
            <a:r>
              <a:rPr lang="en-US" sz="1800" kern="100" dirty="0" err="1">
                <a:latin typeface="+mj-lt"/>
                <a:ea typeface="Calibri" panose="020F0502020204030204" pitchFamily="34" charset="0"/>
                <a:cs typeface="Times New Roman" panose="02020603050405020304" pitchFamily="18" charset="0"/>
              </a:rPr>
              <a:t>tại</a:t>
            </a:r>
            <a:r>
              <a:rPr lang="en-US" sz="1800" kern="100" dirty="0">
                <a:latin typeface="+mj-lt"/>
                <a:ea typeface="Calibri" panose="020F0502020204030204" pitchFamily="34" charset="0"/>
                <a:cs typeface="Times New Roman" panose="02020603050405020304" pitchFamily="18" charset="0"/>
              </a:rPr>
              <a:t> MN // IJ // CD.</a:t>
            </a:r>
          </a:p>
          <a:p>
            <a:pPr>
              <a:lnSpc>
                <a:spcPct val="150000"/>
              </a:lnSpc>
              <a:spcBef>
                <a:spcPts val="100"/>
              </a:spcBef>
              <a:spcAft>
                <a:spcPts val="800"/>
              </a:spcAft>
            </a:pPr>
            <a:r>
              <a:rPr lang="en-US" sz="1800" kern="100" dirty="0" err="1">
                <a:latin typeface="+mj-lt"/>
                <a:ea typeface="Calibri" panose="020F0502020204030204" pitchFamily="34" charset="0"/>
                <a:cs typeface="Times New Roman" panose="02020603050405020304" pitchFamily="18" charset="0"/>
              </a:rPr>
              <a:t>Vậy</a:t>
            </a:r>
            <a:r>
              <a:rPr lang="en-US" sz="1800" kern="100" dirty="0">
                <a:latin typeface="+mj-lt"/>
                <a:ea typeface="Calibri" panose="020F0502020204030204" pitchFamily="34" charset="0"/>
                <a:cs typeface="Times New Roman" panose="02020603050405020304" pitchFamily="18" charset="0"/>
              </a:rPr>
              <a:t> IJMN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hình</a:t>
            </a:r>
            <a:r>
              <a:rPr lang="en-US" sz="1800" kern="100" dirty="0">
                <a:latin typeface="+mj-lt"/>
                <a:ea typeface="Calibri" panose="020F0502020204030204" pitchFamily="34" charset="0"/>
                <a:cs typeface="Times New Roman" panose="02020603050405020304" pitchFamily="18" charset="0"/>
              </a:rPr>
              <a:t> thang </a:t>
            </a:r>
            <a:r>
              <a:rPr lang="en-US" sz="1800" kern="100" dirty="0" err="1">
                <a:latin typeface="+mj-lt"/>
                <a:ea typeface="Calibri" panose="020F0502020204030204" pitchFamily="34" charset="0"/>
                <a:cs typeface="Times New Roman" panose="02020603050405020304" pitchFamily="18" charset="0"/>
              </a:rPr>
              <a:t>có</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đáy</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MN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IJ</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4BF49BC-2780-91FF-B870-5BD90EBF6328}"/>
                  </a:ext>
                </a:extLst>
              </p:cNvPr>
              <p:cNvSpPr txBox="1"/>
              <p:nvPr/>
            </p:nvSpPr>
            <p:spPr>
              <a:xfrm>
                <a:off x="1412419" y="3334929"/>
                <a:ext cx="4959598" cy="1701043"/>
              </a:xfrm>
              <a:prstGeom prst="rect">
                <a:avLst/>
              </a:prstGeom>
              <a:noFill/>
            </p:spPr>
            <p:txBody>
              <a:bodyPr wrap="square">
                <a:spAutoFit/>
              </a:bodyPr>
              <a:lstStyle/>
              <a:p>
                <a:pPr>
                  <a:lnSpc>
                    <a:spcPct val="150000"/>
                  </a:lnSpc>
                  <a:spcBef>
                    <a:spcPts val="100"/>
                  </a:spcBef>
                  <a:spcAft>
                    <a:spcPts val="800"/>
                  </a:spcAft>
                </a:pPr>
                <a:r>
                  <a:rPr lang="en-US" sz="1800" kern="100" dirty="0">
                    <a:latin typeface="+mj-lt"/>
                    <a:ea typeface="Calibri" panose="020F0502020204030204" pitchFamily="34" charset="0"/>
                    <a:cs typeface="Times New Roman" panose="02020603050405020304" pitchFamily="18" charset="0"/>
                  </a:rPr>
                  <a:t>b) </a:t>
                </a:r>
                <a:r>
                  <a:rPr lang="en-US" sz="1800" kern="100" dirty="0" err="1">
                    <a:latin typeface="+mj-lt"/>
                    <a:ea typeface="Calibri" panose="020F0502020204030204" pitchFamily="34" charset="0"/>
                    <a:cs typeface="Times New Roman" panose="02020603050405020304" pitchFamily="18" charset="0"/>
                  </a:rPr>
                  <a:t>Để</a:t>
                </a:r>
                <a:r>
                  <a:rPr lang="en-US" sz="1800" kern="100" dirty="0">
                    <a:latin typeface="+mj-lt"/>
                    <a:ea typeface="Calibri" panose="020F0502020204030204" pitchFamily="34" charset="0"/>
                    <a:cs typeface="Times New Roman" panose="02020603050405020304" pitchFamily="18" charset="0"/>
                  </a:rPr>
                  <a:t> IJMN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hình</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bình</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hành</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thì</a:t>
                </a:r>
                <a:r>
                  <a:rPr lang="en-US" sz="1800" kern="100" dirty="0">
                    <a:latin typeface="+mj-lt"/>
                    <a:ea typeface="Calibri" panose="020F0502020204030204" pitchFamily="34" charset="0"/>
                    <a:cs typeface="Times New Roman" panose="02020603050405020304" pitchFamily="18" charset="0"/>
                  </a:rPr>
                  <a:t> IJ = MN</a:t>
                </a:r>
              </a:p>
              <a:p>
                <a:pPr>
                  <a:lnSpc>
                    <a:spcPct val="150000"/>
                  </a:lnSpc>
                  <a:spcBef>
                    <a:spcPts val="100"/>
                  </a:spcBef>
                  <a:spcAft>
                    <a:spcPts val="800"/>
                  </a:spcAft>
                </a:pPr>
                <a:r>
                  <a:rPr lang="en-US" sz="1800" kern="100" dirty="0" err="1">
                    <a:latin typeface="+mj-lt"/>
                    <a:ea typeface="Calibri" panose="020F0502020204030204" pitchFamily="34" charset="0"/>
                    <a:cs typeface="Times New Roman" panose="02020603050405020304" pitchFamily="18" charset="0"/>
                  </a:rPr>
                  <a:t>Mà</a:t>
                </a:r>
                <a:r>
                  <a:rPr lang="en-US" sz="1800" kern="100" dirty="0">
                    <a:latin typeface="+mj-lt"/>
                    <a:ea typeface="Calibri" panose="020F0502020204030204" pitchFamily="34" charset="0"/>
                    <a:cs typeface="Times New Roman" panose="02020603050405020304" pitchFamily="18" charset="0"/>
                  </a:rPr>
                  <a:t> IJ = </a:t>
                </a:r>
                <a14:m>
                  <m:oMath xmlns:m="http://schemas.openxmlformats.org/officeDocument/2006/math">
                    <m:f>
                      <m:fPr>
                        <m:ctrlPr>
                          <a:rPr lang="en-US" sz="18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8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800" i="1" kern="100">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1800" kern="100" dirty="0">
                    <a:latin typeface="+mj-lt"/>
                    <a:ea typeface="Times New Roman" panose="02020603050405020304" pitchFamily="18" charset="0"/>
                    <a:cs typeface="Times New Roman" panose="02020603050405020304" pitchFamily="18" charset="0"/>
                  </a:rPr>
                  <a:t> </a:t>
                </a:r>
                <a:r>
                  <a:rPr lang="en-US" sz="1800" kern="100" dirty="0">
                    <a:latin typeface="+mj-lt"/>
                    <a:ea typeface="Calibri" panose="020F0502020204030204" pitchFamily="34" charset="0"/>
                    <a:cs typeface="Times New Roman" panose="02020603050405020304" pitchFamily="18" charset="0"/>
                  </a:rPr>
                  <a:t>CD </a:t>
                </a:r>
                <a:r>
                  <a:rPr lang="en-US" sz="1800" kern="100" dirty="0" err="1">
                    <a:latin typeface="+mj-lt"/>
                    <a:ea typeface="Calibri" panose="020F0502020204030204" pitchFamily="34" charset="0"/>
                    <a:cs typeface="Times New Roman" panose="02020603050405020304" pitchFamily="18" charset="0"/>
                  </a:rPr>
                  <a:t>nên</a:t>
                </a:r>
                <a:r>
                  <a:rPr lang="en-US" sz="1800" kern="100" dirty="0">
                    <a:latin typeface="+mj-lt"/>
                    <a:ea typeface="Calibri" panose="020F0502020204030204" pitchFamily="34" charset="0"/>
                    <a:cs typeface="Times New Roman" panose="02020603050405020304" pitchFamily="18" charset="0"/>
                  </a:rPr>
                  <a:t> MN = </a:t>
                </a:r>
                <a14:m>
                  <m:oMath xmlns:m="http://schemas.openxmlformats.org/officeDocument/2006/math">
                    <m:f>
                      <m:fPr>
                        <m:ctrlPr>
                          <a:rPr lang="en-US" sz="18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8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800" i="1" kern="100">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1800" kern="100" dirty="0">
                    <a:latin typeface="+mj-lt"/>
                    <a:ea typeface="Calibri" panose="020F0502020204030204" pitchFamily="34" charset="0"/>
                    <a:cs typeface="Times New Roman" panose="02020603050405020304" pitchFamily="18" charset="0"/>
                  </a:rPr>
                  <a:t> CD </a:t>
                </a:r>
              </a:p>
              <a:p>
                <a:pPr>
                  <a:lnSpc>
                    <a:spcPct val="150000"/>
                  </a:lnSpc>
                  <a:spcBef>
                    <a:spcPts val="100"/>
                  </a:spcBef>
                  <a:spcAft>
                    <a:spcPts val="800"/>
                  </a:spcAft>
                </a:pPr>
                <a:r>
                  <a:rPr lang="en-US" sz="1800" kern="100" dirty="0" err="1">
                    <a:latin typeface="+mj-lt"/>
                    <a:ea typeface="Calibri" panose="020F0502020204030204" pitchFamily="34" charset="0"/>
                    <a:cs typeface="Times New Roman" panose="02020603050405020304" pitchFamily="18" charset="0"/>
                  </a:rPr>
                  <a:t>Vậy</a:t>
                </a:r>
                <a:r>
                  <a:rPr lang="en-US" sz="1800" kern="100" dirty="0">
                    <a:latin typeface="+mj-lt"/>
                    <a:ea typeface="Calibri" panose="020F0502020204030204" pitchFamily="34" charset="0"/>
                    <a:cs typeface="Times New Roman" panose="02020603050405020304" pitchFamily="18" charset="0"/>
                  </a:rPr>
                  <a:t> M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trung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điểm</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của</a:t>
                </a:r>
                <a:r>
                  <a:rPr lang="en-US" sz="1800" kern="100" dirty="0">
                    <a:latin typeface="+mj-lt"/>
                    <a:ea typeface="Calibri" panose="020F0502020204030204" pitchFamily="34" charset="0"/>
                    <a:cs typeface="Times New Roman" panose="02020603050405020304" pitchFamily="18" charset="0"/>
                  </a:rPr>
                  <a:t> AC.</a:t>
                </a:r>
              </a:p>
            </p:txBody>
          </p:sp>
        </mc:Choice>
        <mc:Fallback xmlns="">
          <p:sp>
            <p:nvSpPr>
              <p:cNvPr id="18" name="TextBox 17">
                <a:extLst>
                  <a:ext uri="{FF2B5EF4-FFF2-40B4-BE49-F238E27FC236}">
                    <a16:creationId xmlns:a16="http://schemas.microsoft.com/office/drawing/2014/main" id="{74BF49BC-2780-91FF-B870-5BD90EBF6328}"/>
                  </a:ext>
                </a:extLst>
              </p:cNvPr>
              <p:cNvSpPr txBox="1">
                <a:spLocks noRot="1" noChangeAspect="1" noMove="1" noResize="1" noEditPoints="1" noAdjustHandles="1" noChangeArrowheads="1" noChangeShapeType="1" noTextEdit="1"/>
              </p:cNvSpPr>
              <p:nvPr/>
            </p:nvSpPr>
            <p:spPr>
              <a:xfrm>
                <a:off x="1412419" y="3334929"/>
                <a:ext cx="4959598" cy="1701043"/>
              </a:xfrm>
              <a:prstGeom prst="rect">
                <a:avLst/>
              </a:prstGeom>
              <a:blipFill>
                <a:blip r:embed="rId3"/>
                <a:stretch>
                  <a:fillRect l="-1107" b="-501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484BAA6-A88E-35DC-F33F-14C9684D7F94}"/>
              </a:ext>
            </a:extLst>
          </p:cNvPr>
          <p:cNvPicPr>
            <a:picLocks noChangeAspect="1"/>
          </p:cNvPicPr>
          <p:nvPr/>
        </p:nvPicPr>
        <p:blipFill>
          <a:blip r:embed="rId4"/>
          <a:stretch>
            <a:fillRect/>
          </a:stretch>
        </p:blipFill>
        <p:spPr>
          <a:xfrm>
            <a:off x="6195191" y="1979064"/>
            <a:ext cx="1834371" cy="2691413"/>
          </a:xfrm>
          <a:prstGeom prst="rect">
            <a:avLst/>
          </a:prstGeom>
        </p:spPr>
      </p:pic>
    </p:spTree>
    <p:extLst>
      <p:ext uri="{BB962C8B-B14F-4D97-AF65-F5344CB8AC3E}">
        <p14:creationId xmlns:p14="http://schemas.microsoft.com/office/powerpoint/2010/main" val="17553220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30E9E2-2504-99F1-CA01-9E0DC67F6A85}"/>
              </a:ext>
            </a:extLst>
          </p:cNvPr>
          <p:cNvSpPr/>
          <p:nvPr/>
        </p:nvSpPr>
        <p:spPr>
          <a:xfrm>
            <a:off x="2764336" y="375364"/>
            <a:ext cx="6774881" cy="400110"/>
          </a:xfrm>
          <a:prstGeom prst="rect">
            <a:avLst/>
          </a:prstGeom>
        </p:spPr>
        <p:txBody>
          <a:bodyPr wrap="square">
            <a:spAutoFit/>
          </a:bodyPr>
          <a:lstStyle/>
          <a:p>
            <a:pPr algn="just"/>
            <a:r>
              <a:rPr lang="vi-VN" sz="2000" dirty="0">
                <a:latin typeface="+mn-lt"/>
              </a:rPr>
              <a:t>Một chiếc lều được minh họa như Hình 16b.</a:t>
            </a:r>
          </a:p>
        </p:txBody>
      </p:sp>
      <p:pic>
        <p:nvPicPr>
          <p:cNvPr id="5" name="Picture 2">
            <a:extLst>
              <a:ext uri="{FF2B5EF4-FFF2-40B4-BE49-F238E27FC236}">
                <a16:creationId xmlns:a16="http://schemas.microsoft.com/office/drawing/2014/main" id="{1F4FC65E-3CAE-31C2-5EAF-F024324462D4}"/>
              </a:ext>
            </a:extLst>
          </p:cNvPr>
          <p:cNvPicPr>
            <a:picLocks noChangeAspect="1" noChangeArrowheads="1"/>
          </p:cNvPicPr>
          <p:nvPr/>
        </p:nvPicPr>
        <p:blipFill>
          <a:blip r:embed="rId2"/>
          <a:srcRect/>
          <a:stretch/>
        </p:blipFill>
        <p:spPr bwMode="auto">
          <a:xfrm>
            <a:off x="5219210" y="1170680"/>
            <a:ext cx="3396899" cy="156977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51F308E-9FF0-FB43-C880-6D86465C9D0A}"/>
              </a:ext>
            </a:extLst>
          </p:cNvPr>
          <p:cNvGrpSpPr/>
          <p:nvPr/>
        </p:nvGrpSpPr>
        <p:grpSpPr>
          <a:xfrm>
            <a:off x="0" y="224614"/>
            <a:ext cx="2930654" cy="719568"/>
            <a:chOff x="1852505" y="3331270"/>
            <a:chExt cx="4741161" cy="1301645"/>
          </a:xfrm>
        </p:grpSpPr>
        <p:sp>
          <p:nvSpPr>
            <p:cNvPr id="7" name="Freeform 29">
              <a:extLst>
                <a:ext uri="{FF2B5EF4-FFF2-40B4-BE49-F238E27FC236}">
                  <a16:creationId xmlns:a16="http://schemas.microsoft.com/office/drawing/2014/main" id="{749C0A80-1420-856A-5760-5D944C0801B7}"/>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sz="2400">
                <a:solidFill>
                  <a:schemeClr val="tx1">
                    <a:lumMod val="75000"/>
                    <a:lumOff val="25000"/>
                  </a:schemeClr>
                </a:solidFill>
                <a:latin typeface="+mj-lt"/>
              </a:endParaRPr>
            </a:p>
          </p:txBody>
        </p:sp>
        <p:sp>
          <p:nvSpPr>
            <p:cNvPr id="8" name="Rectangle 7">
              <a:extLst>
                <a:ext uri="{FF2B5EF4-FFF2-40B4-BE49-F238E27FC236}">
                  <a16:creationId xmlns:a16="http://schemas.microsoft.com/office/drawing/2014/main" id="{58A768BE-FF49-F20B-6EE4-729B9C04637C}"/>
                </a:ext>
              </a:extLst>
            </p:cNvPr>
            <p:cNvSpPr/>
            <p:nvPr/>
          </p:nvSpPr>
          <p:spPr>
            <a:xfrm>
              <a:off x="1852505" y="3331270"/>
              <a:ext cx="4741161" cy="1008050"/>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4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Vận</a:t>
              </a:r>
              <a:r>
                <a:rPr kumimoji="0" lang="nl-NL" sz="24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a:t>
              </a:r>
              <a:r>
                <a:rPr kumimoji="0" lang="nl-NL" sz="24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dụng</a:t>
              </a:r>
              <a:r>
                <a:rPr kumimoji="0" lang="nl-NL" sz="24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2</a:t>
              </a:r>
              <a:endParaRPr kumimoji="0" lang="en-US" sz="2400" b="1" i="0" u="none" strike="noStrike" kern="1200" cap="none" spc="0" normalizeH="0" baseline="0" noProof="0" dirty="0">
                <a:ln w="0">
                  <a:noFill/>
                </a:ln>
                <a:solidFill>
                  <a:schemeClr val="tx1">
                    <a:lumMod val="75000"/>
                    <a:lumOff val="25000"/>
                  </a:schemeClr>
                </a:solidFill>
                <a:effectLst/>
                <a:uLnTx/>
                <a:uFillTx/>
                <a:latin typeface="+mj-lt"/>
                <a:ea typeface="Calibri" panose="020F0502020204030204" pitchFamily="34" charset="0"/>
                <a:cs typeface="Arial" panose="020B0604020202020204" pitchFamily="34" charset="0"/>
              </a:endParaRPr>
            </a:p>
          </p:txBody>
        </p:sp>
      </p:grpSp>
      <p:sp>
        <p:nvSpPr>
          <p:cNvPr id="9" name="Oval Callout 29">
            <a:extLst>
              <a:ext uri="{FF2B5EF4-FFF2-40B4-BE49-F238E27FC236}">
                <a16:creationId xmlns:a16="http://schemas.microsoft.com/office/drawing/2014/main" id="{F7D1322C-EE1F-2800-009D-350F72223467}"/>
              </a:ext>
            </a:extLst>
          </p:cNvPr>
          <p:cNvSpPr/>
          <p:nvPr/>
        </p:nvSpPr>
        <p:spPr>
          <a:xfrm>
            <a:off x="382179" y="3039839"/>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E7F381-CA08-6593-ADD5-F9B8EFA3B0D8}"/>
              </a:ext>
            </a:extLst>
          </p:cNvPr>
          <p:cNvSpPr txBox="1"/>
          <p:nvPr/>
        </p:nvSpPr>
        <p:spPr>
          <a:xfrm>
            <a:off x="1465327" y="3135664"/>
            <a:ext cx="6617851" cy="1805623"/>
          </a:xfrm>
          <a:prstGeom prst="rect">
            <a:avLst/>
          </a:prstGeom>
          <a:noFill/>
        </p:spPr>
        <p:txBody>
          <a:bodyPr wrap="square">
            <a:spAutoFit/>
          </a:bodyPr>
          <a:lstStyle/>
          <a:p>
            <a:pPr>
              <a:lnSpc>
                <a:spcPct val="150000"/>
              </a:lnSpc>
              <a:spcAft>
                <a:spcPts val="800"/>
              </a:spcAft>
            </a:pPr>
            <a:r>
              <a:rPr lang="en-US" sz="1800" kern="100" dirty="0">
                <a:latin typeface="+mj-lt"/>
                <a:ea typeface="Calibri" panose="020F0502020204030204" pitchFamily="34" charset="0"/>
                <a:cs typeface="Times New Roman" panose="02020603050405020304" pitchFamily="18" charset="0"/>
              </a:rPr>
              <a:t>a) Ba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cắt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nhau</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từng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đôi</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một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theo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giao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tuyến</a:t>
            </a:r>
            <a:r>
              <a:rPr lang="en-US" sz="1800" kern="100" dirty="0">
                <a:latin typeface="+mj-lt"/>
                <a:ea typeface="Calibri" panose="020F0502020204030204" pitchFamily="34" charset="0"/>
                <a:cs typeface="Times New Roman" panose="02020603050405020304" pitchFamily="18" charset="0"/>
              </a:rPr>
              <a:t> song </a:t>
            </a:r>
            <a:r>
              <a:rPr lang="en-US" sz="1800" kern="100" dirty="0" err="1">
                <a:latin typeface="+mj-lt"/>
                <a:ea typeface="Calibri" panose="020F0502020204030204" pitchFamily="34" charset="0"/>
                <a:cs typeface="Times New Roman" panose="02020603050405020304" pitchFamily="18" charset="0"/>
              </a:rPr>
              <a:t>song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(P), (Q), (R)</a:t>
            </a:r>
          </a:p>
          <a:p>
            <a:pPr>
              <a:lnSpc>
                <a:spcPct val="150000"/>
              </a:lnSpc>
              <a:spcAft>
                <a:spcPts val="800"/>
              </a:spcAft>
            </a:pPr>
            <a:r>
              <a:rPr lang="en-US" sz="1800" kern="100" dirty="0">
                <a:latin typeface="+mj-lt"/>
                <a:ea typeface="Calibri" panose="020F0502020204030204" pitchFamily="34" charset="0"/>
                <a:cs typeface="Times New Roman" panose="02020603050405020304" pitchFamily="18" charset="0"/>
              </a:rPr>
              <a:t>b) Ba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cắt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nhau</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từng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đôi</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một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theo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giao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tuyến</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đồng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quy</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(P), (R), (S).</a:t>
            </a:r>
          </a:p>
        </p:txBody>
      </p:sp>
      <p:sp>
        <p:nvSpPr>
          <p:cNvPr id="14" name="TextBox 13">
            <a:extLst>
              <a:ext uri="{FF2B5EF4-FFF2-40B4-BE49-F238E27FC236}">
                <a16:creationId xmlns:a16="http://schemas.microsoft.com/office/drawing/2014/main" id="{C384EF93-6980-9D5C-F6E1-8EEACD53AB01}"/>
              </a:ext>
            </a:extLst>
          </p:cNvPr>
          <p:cNvSpPr txBox="1"/>
          <p:nvPr/>
        </p:nvSpPr>
        <p:spPr>
          <a:xfrm>
            <a:off x="382179" y="1014574"/>
            <a:ext cx="4747961" cy="1881990"/>
          </a:xfrm>
          <a:prstGeom prst="rect">
            <a:avLst/>
          </a:prstGeom>
          <a:noFill/>
        </p:spPr>
        <p:txBody>
          <a:bodyPr wrap="square">
            <a:spAutoFit/>
          </a:bodyPr>
          <a:lstStyle/>
          <a:p>
            <a:pPr algn="just">
              <a:lnSpc>
                <a:spcPct val="150000"/>
              </a:lnSpc>
            </a:pPr>
            <a:r>
              <a:rPr lang="en-US" sz="2000" b="0" i="0" dirty="0">
                <a:solidFill>
                  <a:srgbClr val="000000"/>
                </a:solidFill>
                <a:effectLst/>
                <a:latin typeface="+mj-lt"/>
              </a:rPr>
              <a:t>a) </a:t>
            </a:r>
            <a:r>
              <a:rPr lang="en-US" sz="2000" b="0" i="0" dirty="0" err="1">
                <a:solidFill>
                  <a:srgbClr val="000000"/>
                </a:solidFill>
                <a:effectLst/>
                <a:latin typeface="+mj-lt"/>
              </a:rPr>
              <a:t>Tìm</a:t>
            </a:r>
            <a:r>
              <a:rPr lang="en-US" sz="2000" b="0" i="0" dirty="0">
                <a:solidFill>
                  <a:srgbClr val="000000"/>
                </a:solidFill>
                <a:effectLst/>
                <a:latin typeface="+mj-lt"/>
              </a:rPr>
              <a:t> </a:t>
            </a:r>
            <a:r>
              <a:rPr lang="en-US" sz="2000" b="0" i="0" dirty="0" err="1">
                <a:solidFill>
                  <a:srgbClr val="000000"/>
                </a:solidFill>
                <a:effectLst/>
                <a:latin typeface="+mj-lt"/>
              </a:rPr>
              <a:t>ba</a:t>
            </a:r>
            <a:r>
              <a:rPr lang="en-US" sz="2000" b="0" i="0" dirty="0">
                <a:solidFill>
                  <a:srgbClr val="000000"/>
                </a:solidFill>
                <a:effectLst/>
                <a:latin typeface="+mj-lt"/>
              </a:rPr>
              <a:t> </a:t>
            </a:r>
            <a:r>
              <a:rPr lang="en-US" sz="2000" b="0" i="0" dirty="0" err="1">
                <a:solidFill>
                  <a:srgbClr val="000000"/>
                </a:solidFill>
                <a:effectLst/>
                <a:latin typeface="+mj-lt"/>
              </a:rPr>
              <a:t>mặt</a:t>
            </a:r>
            <a:r>
              <a:rPr lang="en-US" sz="2000" b="0" i="0" dirty="0">
                <a:solidFill>
                  <a:srgbClr val="000000"/>
                </a:solidFill>
                <a:effectLst/>
                <a:latin typeface="+mj-lt"/>
              </a:rPr>
              <a:t> </a:t>
            </a:r>
            <a:r>
              <a:rPr lang="en-US" sz="2000" b="0" i="0" dirty="0" err="1">
                <a:solidFill>
                  <a:srgbClr val="000000"/>
                </a:solidFill>
                <a:effectLst/>
                <a:latin typeface="+mj-lt"/>
              </a:rPr>
              <a:t>phẳng</a:t>
            </a:r>
            <a:r>
              <a:rPr lang="en-US" sz="2000" b="0" i="0" dirty="0">
                <a:solidFill>
                  <a:srgbClr val="000000"/>
                </a:solidFill>
                <a:effectLst/>
                <a:latin typeface="+mj-lt"/>
              </a:rPr>
              <a:t> </a:t>
            </a:r>
            <a:r>
              <a:rPr lang="en-US" sz="2000" b="0" i="0" dirty="0" err="1">
                <a:solidFill>
                  <a:srgbClr val="000000"/>
                </a:solidFill>
                <a:effectLst/>
                <a:latin typeface="+mj-lt"/>
              </a:rPr>
              <a:t>cắt</a:t>
            </a:r>
            <a:r>
              <a:rPr lang="en-US" sz="2000" b="0" i="0" dirty="0">
                <a:solidFill>
                  <a:srgbClr val="000000"/>
                </a:solidFill>
                <a:effectLst/>
                <a:latin typeface="+mj-lt"/>
              </a:rPr>
              <a:t> </a:t>
            </a:r>
            <a:r>
              <a:rPr lang="en-US" sz="2000" b="0" i="0" dirty="0" err="1">
                <a:solidFill>
                  <a:srgbClr val="000000"/>
                </a:solidFill>
                <a:effectLst/>
                <a:latin typeface="+mj-lt"/>
              </a:rPr>
              <a:t>nhau</a:t>
            </a:r>
            <a:r>
              <a:rPr lang="en-US" sz="2000" b="0" i="0" dirty="0">
                <a:solidFill>
                  <a:srgbClr val="000000"/>
                </a:solidFill>
                <a:effectLst/>
                <a:latin typeface="+mj-lt"/>
              </a:rPr>
              <a:t> </a:t>
            </a:r>
            <a:r>
              <a:rPr lang="en-US" sz="2000" b="0" i="0" dirty="0" err="1">
                <a:solidFill>
                  <a:srgbClr val="000000"/>
                </a:solidFill>
                <a:effectLst/>
                <a:latin typeface="+mj-lt"/>
              </a:rPr>
              <a:t>từng</a:t>
            </a:r>
            <a:r>
              <a:rPr lang="en-US" sz="2000" b="0" i="0" dirty="0">
                <a:solidFill>
                  <a:srgbClr val="000000"/>
                </a:solidFill>
                <a:effectLst/>
                <a:latin typeface="+mj-lt"/>
              </a:rPr>
              <a:t> </a:t>
            </a:r>
            <a:r>
              <a:rPr lang="en-US" sz="2000" b="0" i="0" dirty="0" err="1">
                <a:solidFill>
                  <a:srgbClr val="000000"/>
                </a:solidFill>
                <a:effectLst/>
                <a:latin typeface="+mj-lt"/>
              </a:rPr>
              <a:t>đôi</a:t>
            </a:r>
            <a:r>
              <a:rPr lang="en-US" sz="2000" b="0" i="0" dirty="0">
                <a:solidFill>
                  <a:srgbClr val="000000"/>
                </a:solidFill>
                <a:effectLst/>
                <a:latin typeface="+mj-lt"/>
              </a:rPr>
              <a:t> </a:t>
            </a:r>
            <a:r>
              <a:rPr lang="en-US" sz="2000" b="0" i="0" dirty="0" err="1">
                <a:solidFill>
                  <a:srgbClr val="000000"/>
                </a:solidFill>
                <a:effectLst/>
                <a:latin typeface="+mj-lt"/>
              </a:rPr>
              <a:t>một</a:t>
            </a:r>
            <a:r>
              <a:rPr lang="en-US" sz="2000" b="0" i="0" dirty="0">
                <a:solidFill>
                  <a:srgbClr val="000000"/>
                </a:solidFill>
                <a:effectLst/>
                <a:latin typeface="+mj-lt"/>
              </a:rPr>
              <a:t> </a:t>
            </a:r>
            <a:r>
              <a:rPr lang="en-US" sz="2000" b="0" i="0" dirty="0" err="1">
                <a:solidFill>
                  <a:srgbClr val="000000"/>
                </a:solidFill>
                <a:effectLst/>
                <a:latin typeface="+mj-lt"/>
              </a:rPr>
              <a:t>theo</a:t>
            </a:r>
            <a:r>
              <a:rPr lang="en-US" sz="2000" b="0" i="0" dirty="0">
                <a:solidFill>
                  <a:srgbClr val="000000"/>
                </a:solidFill>
                <a:effectLst/>
                <a:latin typeface="+mj-lt"/>
              </a:rPr>
              <a:t> </a:t>
            </a:r>
            <a:r>
              <a:rPr lang="en-US" sz="2000" b="0" i="0" dirty="0" err="1">
                <a:solidFill>
                  <a:srgbClr val="000000"/>
                </a:solidFill>
                <a:effectLst/>
                <a:latin typeface="+mj-lt"/>
              </a:rPr>
              <a:t>ba</a:t>
            </a:r>
            <a:r>
              <a:rPr lang="en-US" sz="2000" b="0" i="0" dirty="0">
                <a:solidFill>
                  <a:srgbClr val="000000"/>
                </a:solidFill>
                <a:effectLst/>
                <a:latin typeface="+mj-lt"/>
              </a:rPr>
              <a:t> </a:t>
            </a:r>
            <a:r>
              <a:rPr lang="en-US" sz="2000" b="0" i="0" dirty="0" err="1">
                <a:solidFill>
                  <a:srgbClr val="000000"/>
                </a:solidFill>
                <a:effectLst/>
                <a:latin typeface="+mj-lt"/>
              </a:rPr>
              <a:t>giao</a:t>
            </a:r>
            <a:r>
              <a:rPr lang="en-US" sz="2000" b="0" i="0" dirty="0">
                <a:solidFill>
                  <a:srgbClr val="000000"/>
                </a:solidFill>
                <a:effectLst/>
                <a:latin typeface="+mj-lt"/>
              </a:rPr>
              <a:t> </a:t>
            </a:r>
            <a:r>
              <a:rPr lang="en-US" sz="2000" b="0" i="0" dirty="0" err="1">
                <a:solidFill>
                  <a:srgbClr val="000000"/>
                </a:solidFill>
                <a:effectLst/>
                <a:latin typeface="+mj-lt"/>
              </a:rPr>
              <a:t>tuyến</a:t>
            </a:r>
            <a:r>
              <a:rPr lang="en-US" sz="2000" b="0" i="0" dirty="0">
                <a:solidFill>
                  <a:srgbClr val="000000"/>
                </a:solidFill>
                <a:effectLst/>
                <a:latin typeface="+mj-lt"/>
              </a:rPr>
              <a:t> song </a:t>
            </a:r>
            <a:r>
              <a:rPr lang="en-US" sz="2000" b="0" i="0" dirty="0" err="1">
                <a:solidFill>
                  <a:srgbClr val="000000"/>
                </a:solidFill>
                <a:effectLst/>
                <a:latin typeface="+mj-lt"/>
              </a:rPr>
              <a:t>song</a:t>
            </a:r>
            <a:r>
              <a:rPr lang="en-US" sz="2000" b="0" i="0" dirty="0">
                <a:solidFill>
                  <a:srgbClr val="000000"/>
                </a:solidFill>
                <a:effectLst/>
                <a:latin typeface="+mj-lt"/>
              </a:rPr>
              <a:t>.</a:t>
            </a:r>
          </a:p>
          <a:p>
            <a:pPr algn="just">
              <a:lnSpc>
                <a:spcPct val="150000"/>
              </a:lnSpc>
            </a:pPr>
            <a:r>
              <a:rPr lang="en-US" sz="2000" b="0" i="0" dirty="0">
                <a:solidFill>
                  <a:srgbClr val="000000"/>
                </a:solidFill>
                <a:effectLst/>
                <a:latin typeface="+mj-lt"/>
              </a:rPr>
              <a:t>b) </a:t>
            </a:r>
            <a:r>
              <a:rPr lang="en-US" sz="2000" b="0" i="0" dirty="0" err="1">
                <a:solidFill>
                  <a:srgbClr val="000000"/>
                </a:solidFill>
                <a:effectLst/>
                <a:latin typeface="+mj-lt"/>
              </a:rPr>
              <a:t>Tìm</a:t>
            </a:r>
            <a:r>
              <a:rPr lang="en-US" sz="2000" b="0" i="0" dirty="0">
                <a:solidFill>
                  <a:srgbClr val="000000"/>
                </a:solidFill>
                <a:effectLst/>
                <a:latin typeface="+mj-lt"/>
              </a:rPr>
              <a:t> </a:t>
            </a:r>
            <a:r>
              <a:rPr lang="en-US" sz="2000" b="0" i="0" dirty="0" err="1">
                <a:solidFill>
                  <a:srgbClr val="000000"/>
                </a:solidFill>
                <a:effectLst/>
                <a:latin typeface="+mj-lt"/>
              </a:rPr>
              <a:t>ba</a:t>
            </a:r>
            <a:r>
              <a:rPr lang="en-US" sz="2000" b="0" i="0" dirty="0">
                <a:solidFill>
                  <a:srgbClr val="000000"/>
                </a:solidFill>
                <a:effectLst/>
                <a:latin typeface="+mj-lt"/>
              </a:rPr>
              <a:t> </a:t>
            </a:r>
            <a:r>
              <a:rPr lang="en-US" sz="2000" b="0" i="0" dirty="0" err="1">
                <a:solidFill>
                  <a:srgbClr val="000000"/>
                </a:solidFill>
                <a:effectLst/>
                <a:latin typeface="+mj-lt"/>
              </a:rPr>
              <a:t>mặt</a:t>
            </a:r>
            <a:r>
              <a:rPr lang="en-US" sz="2000" b="0" i="0" dirty="0">
                <a:solidFill>
                  <a:srgbClr val="000000"/>
                </a:solidFill>
                <a:effectLst/>
                <a:latin typeface="+mj-lt"/>
              </a:rPr>
              <a:t> </a:t>
            </a:r>
            <a:r>
              <a:rPr lang="en-US" sz="2000" b="0" i="0" dirty="0" err="1">
                <a:solidFill>
                  <a:srgbClr val="000000"/>
                </a:solidFill>
                <a:effectLst/>
                <a:latin typeface="+mj-lt"/>
              </a:rPr>
              <a:t>phẳng</a:t>
            </a:r>
            <a:r>
              <a:rPr lang="en-US" sz="2000" b="0" i="0" dirty="0">
                <a:solidFill>
                  <a:srgbClr val="000000"/>
                </a:solidFill>
                <a:effectLst/>
                <a:latin typeface="+mj-lt"/>
              </a:rPr>
              <a:t> </a:t>
            </a:r>
            <a:r>
              <a:rPr lang="en-US" sz="2000" b="0" i="0" dirty="0" err="1">
                <a:solidFill>
                  <a:srgbClr val="000000"/>
                </a:solidFill>
                <a:effectLst/>
                <a:latin typeface="+mj-lt"/>
              </a:rPr>
              <a:t>cắt</a:t>
            </a:r>
            <a:r>
              <a:rPr lang="en-US" sz="2000" b="0" i="0" dirty="0">
                <a:solidFill>
                  <a:srgbClr val="000000"/>
                </a:solidFill>
                <a:effectLst/>
                <a:latin typeface="+mj-lt"/>
              </a:rPr>
              <a:t> </a:t>
            </a:r>
            <a:r>
              <a:rPr lang="en-US" sz="2000" b="0" i="0" dirty="0" err="1">
                <a:solidFill>
                  <a:srgbClr val="000000"/>
                </a:solidFill>
                <a:effectLst/>
                <a:latin typeface="+mj-lt"/>
              </a:rPr>
              <a:t>nhau</a:t>
            </a:r>
            <a:r>
              <a:rPr lang="en-US" sz="2000" b="0" i="0" dirty="0">
                <a:solidFill>
                  <a:srgbClr val="000000"/>
                </a:solidFill>
                <a:effectLst/>
                <a:latin typeface="+mj-lt"/>
              </a:rPr>
              <a:t> </a:t>
            </a:r>
            <a:r>
              <a:rPr lang="en-US" sz="2000" b="0" i="0" dirty="0" err="1">
                <a:solidFill>
                  <a:srgbClr val="000000"/>
                </a:solidFill>
                <a:effectLst/>
                <a:latin typeface="+mj-lt"/>
              </a:rPr>
              <a:t>từng</a:t>
            </a:r>
            <a:r>
              <a:rPr lang="en-US" sz="2000" b="0" i="0" dirty="0">
                <a:solidFill>
                  <a:srgbClr val="000000"/>
                </a:solidFill>
                <a:effectLst/>
                <a:latin typeface="+mj-lt"/>
              </a:rPr>
              <a:t> </a:t>
            </a:r>
            <a:r>
              <a:rPr lang="en-US" sz="2000" b="0" i="0" dirty="0" err="1">
                <a:solidFill>
                  <a:srgbClr val="000000"/>
                </a:solidFill>
                <a:effectLst/>
                <a:latin typeface="+mj-lt"/>
              </a:rPr>
              <a:t>đôi</a:t>
            </a:r>
            <a:r>
              <a:rPr lang="en-US" sz="2000" b="0" i="0" dirty="0">
                <a:solidFill>
                  <a:srgbClr val="000000"/>
                </a:solidFill>
                <a:effectLst/>
                <a:latin typeface="+mj-lt"/>
              </a:rPr>
              <a:t> </a:t>
            </a:r>
            <a:r>
              <a:rPr lang="en-US" sz="2000" b="0" i="0" dirty="0" err="1">
                <a:solidFill>
                  <a:srgbClr val="000000"/>
                </a:solidFill>
                <a:effectLst/>
                <a:latin typeface="+mj-lt"/>
              </a:rPr>
              <a:t>một</a:t>
            </a:r>
            <a:r>
              <a:rPr lang="en-US" sz="2000" b="0" i="0" dirty="0">
                <a:solidFill>
                  <a:srgbClr val="000000"/>
                </a:solidFill>
                <a:effectLst/>
                <a:latin typeface="+mj-lt"/>
              </a:rPr>
              <a:t> </a:t>
            </a:r>
            <a:r>
              <a:rPr lang="en-US" sz="2000" b="0" i="0" dirty="0" err="1">
                <a:solidFill>
                  <a:srgbClr val="000000"/>
                </a:solidFill>
                <a:effectLst/>
                <a:latin typeface="+mj-lt"/>
              </a:rPr>
              <a:t>theo</a:t>
            </a:r>
            <a:r>
              <a:rPr lang="en-US" sz="2000" b="0" i="0" dirty="0">
                <a:solidFill>
                  <a:srgbClr val="000000"/>
                </a:solidFill>
                <a:effectLst/>
                <a:latin typeface="+mj-lt"/>
              </a:rPr>
              <a:t> </a:t>
            </a:r>
            <a:r>
              <a:rPr lang="en-US" sz="2000" b="0" i="0" dirty="0" err="1">
                <a:solidFill>
                  <a:srgbClr val="000000"/>
                </a:solidFill>
                <a:effectLst/>
                <a:latin typeface="+mj-lt"/>
              </a:rPr>
              <a:t>ba</a:t>
            </a:r>
            <a:r>
              <a:rPr lang="en-US" sz="2000" b="0" i="0" dirty="0">
                <a:solidFill>
                  <a:srgbClr val="000000"/>
                </a:solidFill>
                <a:effectLst/>
                <a:latin typeface="+mj-lt"/>
              </a:rPr>
              <a:t> </a:t>
            </a:r>
            <a:r>
              <a:rPr lang="en-US" sz="2000" b="0" i="0" dirty="0" err="1">
                <a:solidFill>
                  <a:srgbClr val="000000"/>
                </a:solidFill>
                <a:effectLst/>
                <a:latin typeface="+mj-lt"/>
              </a:rPr>
              <a:t>giao</a:t>
            </a:r>
            <a:r>
              <a:rPr lang="en-US" sz="2000" b="0" i="0" dirty="0">
                <a:solidFill>
                  <a:srgbClr val="000000"/>
                </a:solidFill>
                <a:effectLst/>
                <a:latin typeface="+mj-lt"/>
              </a:rPr>
              <a:t> </a:t>
            </a:r>
            <a:r>
              <a:rPr lang="en-US" sz="2000" b="0" i="0" dirty="0" err="1">
                <a:solidFill>
                  <a:srgbClr val="000000"/>
                </a:solidFill>
                <a:effectLst/>
                <a:latin typeface="+mj-lt"/>
              </a:rPr>
              <a:t>tuyến</a:t>
            </a:r>
            <a:r>
              <a:rPr lang="en-US" sz="2000" b="0" i="0" dirty="0">
                <a:solidFill>
                  <a:srgbClr val="000000"/>
                </a:solidFill>
                <a:effectLst/>
                <a:latin typeface="+mj-lt"/>
              </a:rPr>
              <a:t> </a:t>
            </a:r>
            <a:r>
              <a:rPr lang="en-US" sz="2000" b="0" i="0" dirty="0" err="1">
                <a:solidFill>
                  <a:srgbClr val="000000"/>
                </a:solidFill>
                <a:effectLst/>
                <a:latin typeface="+mj-lt"/>
              </a:rPr>
              <a:t>đồng</a:t>
            </a:r>
            <a:r>
              <a:rPr lang="en-US" sz="2000" b="0" i="0" dirty="0">
                <a:solidFill>
                  <a:srgbClr val="000000"/>
                </a:solidFill>
                <a:effectLst/>
                <a:latin typeface="+mj-lt"/>
              </a:rPr>
              <a:t> </a:t>
            </a:r>
            <a:r>
              <a:rPr lang="en-US" sz="2000" b="0" i="0" dirty="0" err="1">
                <a:solidFill>
                  <a:srgbClr val="000000"/>
                </a:solidFill>
                <a:effectLst/>
                <a:latin typeface="+mj-lt"/>
              </a:rPr>
              <a:t>quy</a:t>
            </a:r>
            <a:r>
              <a:rPr lang="en-US" sz="2000" b="0" i="0" dirty="0">
                <a:solidFill>
                  <a:srgbClr val="000000"/>
                </a:solidFill>
                <a:effectLst/>
                <a:latin typeface="+mj-lt"/>
              </a:rPr>
              <a:t>.</a:t>
            </a:r>
          </a:p>
        </p:txBody>
      </p:sp>
    </p:spTree>
    <p:extLst>
      <p:ext uri="{BB962C8B-B14F-4D97-AF65-F5344CB8AC3E}">
        <p14:creationId xmlns:p14="http://schemas.microsoft.com/office/powerpoint/2010/main" val="14907318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52"/>
          <p:cNvSpPr/>
          <p:nvPr/>
        </p:nvSpPr>
        <p:spPr>
          <a:xfrm>
            <a:off x="981438" y="44421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7463263" y="3890150"/>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0" y="0"/>
            <a:ext cx="2149537" cy="2495991"/>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7973813" y="134754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801125" y="1790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317125" y="134754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925300" y="2599564"/>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52"/>
          <p:cNvGrpSpPr/>
          <p:nvPr/>
        </p:nvGrpSpPr>
        <p:grpSpPr>
          <a:xfrm flipH="1">
            <a:off x="264867" y="3119825"/>
            <a:ext cx="1355987" cy="1844573"/>
            <a:chOff x="9898625" y="1841950"/>
            <a:chExt cx="2427040" cy="3301545"/>
          </a:xfrm>
        </p:grpSpPr>
        <p:sp>
          <p:nvSpPr>
            <p:cNvPr id="1318" name="Google Shape;1318;p52"/>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2"/>
          <p:cNvGrpSpPr/>
          <p:nvPr/>
        </p:nvGrpSpPr>
        <p:grpSpPr>
          <a:xfrm rot="2700000">
            <a:off x="7663910" y="1738490"/>
            <a:ext cx="590488" cy="744033"/>
            <a:chOff x="11435300" y="1056650"/>
            <a:chExt cx="568775" cy="716675"/>
          </a:xfrm>
        </p:grpSpPr>
        <p:sp>
          <p:nvSpPr>
            <p:cNvPr id="1380" name="Google Shape;1380;p52"/>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52"/>
          <p:cNvGrpSpPr/>
          <p:nvPr/>
        </p:nvGrpSpPr>
        <p:grpSpPr>
          <a:xfrm rot="-2700000">
            <a:off x="618717" y="1352202"/>
            <a:ext cx="898707" cy="766293"/>
            <a:chOff x="10024450" y="2274100"/>
            <a:chExt cx="762700" cy="650325"/>
          </a:xfrm>
        </p:grpSpPr>
        <p:sp>
          <p:nvSpPr>
            <p:cNvPr id="1391" name="Google Shape;1391;p52"/>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52"/>
          <p:cNvGrpSpPr/>
          <p:nvPr/>
        </p:nvGrpSpPr>
        <p:grpSpPr>
          <a:xfrm rot="-2700000" flipH="1">
            <a:off x="8057651" y="3254025"/>
            <a:ext cx="817896" cy="813580"/>
            <a:chOff x="10440625" y="1291025"/>
            <a:chExt cx="630000" cy="626675"/>
          </a:xfrm>
        </p:grpSpPr>
        <p:sp>
          <p:nvSpPr>
            <p:cNvPr id="1399" name="Google Shape;1399;p52"/>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2"/>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7" name="Google Shape;1407;p52"/>
          <p:cNvSpPr txBox="1">
            <a:spLocks noGrp="1"/>
          </p:cNvSpPr>
          <p:nvPr>
            <p:ph type="title"/>
          </p:nvPr>
        </p:nvSpPr>
        <p:spPr>
          <a:xfrm>
            <a:off x="2149529" y="1915699"/>
            <a:ext cx="4845000" cy="864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dirty="0">
                <a:latin typeface="+mj-lt"/>
              </a:rPr>
              <a:t>LUYỆN TẬP</a:t>
            </a:r>
            <a:endParaRPr sz="3500" dirty="0">
              <a:latin typeface="+mj-lt"/>
            </a:endParaRPr>
          </a:p>
        </p:txBody>
      </p:sp>
      <p:grpSp>
        <p:nvGrpSpPr>
          <p:cNvPr id="1409" name="Google Shape;1409;p52"/>
          <p:cNvGrpSpPr/>
          <p:nvPr/>
        </p:nvGrpSpPr>
        <p:grpSpPr>
          <a:xfrm rot="2700000">
            <a:off x="8093215" y="401293"/>
            <a:ext cx="870931" cy="584968"/>
            <a:chOff x="133625" y="4024950"/>
            <a:chExt cx="1244878" cy="836133"/>
          </a:xfrm>
        </p:grpSpPr>
        <p:sp>
          <p:nvSpPr>
            <p:cNvPr id="1410" name="Google Shape;1410;p52"/>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2"/>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2"/>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2"/>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2"/>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2"/>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2"/>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2"/>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2"/>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2"/>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2"/>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rgbClr val="FFC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2"/>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0D1C1F-19F2-D134-541E-1B91C05DF46B}"/>
                  </a:ext>
                </a:extLst>
              </p:cNvPr>
              <p:cNvSpPr txBox="1"/>
              <p:nvPr/>
            </p:nvSpPr>
            <p:spPr>
              <a:xfrm>
                <a:off x="565150" y="616139"/>
                <a:ext cx="8013700" cy="1685846"/>
              </a:xfrm>
              <a:prstGeom prst="rect">
                <a:avLst/>
              </a:prstGeom>
              <a:noFill/>
            </p:spPr>
            <p:txBody>
              <a:bodyPr wrap="square">
                <a:spAutoFit/>
              </a:bodyPr>
              <a:lstStyle/>
              <a:p>
                <a:pPr>
                  <a:lnSpc>
                    <a:spcPct val="150000"/>
                  </a:lnSpc>
                  <a:spcAft>
                    <a:spcPts val="800"/>
                  </a:spcAft>
                  <a:tabLst>
                    <a:tab pos="180340" algn="l"/>
                    <a:tab pos="3420745" algn="l"/>
                  </a:tabLst>
                </a:pPr>
                <a:r>
                  <a:rPr lang="fr-FR" sz="24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400" b="1" kern="100" dirty="0">
                    <a:solidFill>
                      <a:srgbClr val="000000"/>
                    </a:solidFill>
                    <a:effectLst/>
                    <a:latin typeface="+mj-lt"/>
                    <a:ea typeface="Calibri" panose="020F0502020204030204" pitchFamily="34" charset="0"/>
                    <a:cs typeface="Times New Roman" panose="02020603050405020304" pitchFamily="18" charset="0"/>
                  </a:rPr>
                  <a:t> 1. </a:t>
                </a:r>
                <a:r>
                  <a:rPr lang="fr-FR" sz="2400" dirty="0">
                    <a:latin typeface="+mj-lt"/>
                    <a:ea typeface="Calibri" panose="020F0502020204030204" pitchFamily="34" charset="0"/>
                  </a:rPr>
                  <a:t>Cho </a:t>
                </a:r>
                <a:r>
                  <a:rPr lang="fr-FR" sz="2400" dirty="0" err="1">
                    <a:latin typeface="+mj-lt"/>
                    <a:ea typeface="Calibri" panose="020F0502020204030204" pitchFamily="34" charset="0"/>
                  </a:rPr>
                  <a:t>ba</a:t>
                </a:r>
                <a:r>
                  <a:rPr lang="fr-FR" sz="2400" dirty="0">
                    <a:latin typeface="+mj-lt"/>
                    <a:ea typeface="Calibri" panose="020F0502020204030204" pitchFamily="34" charset="0"/>
                  </a:rPr>
                  <a:t> </a:t>
                </a:r>
                <a:r>
                  <a:rPr lang="fr-FR" sz="2400" dirty="0" err="1">
                    <a:latin typeface="+mj-lt"/>
                    <a:ea typeface="Calibri" panose="020F0502020204030204" pitchFamily="34" charset="0"/>
                  </a:rPr>
                  <a:t>mặt</a:t>
                </a:r>
                <a:r>
                  <a:rPr lang="fr-FR" sz="2400" dirty="0">
                    <a:latin typeface="+mj-lt"/>
                    <a:ea typeface="Calibri" panose="020F0502020204030204" pitchFamily="34" charset="0"/>
                  </a:rPr>
                  <a:t> </a:t>
                </a:r>
                <a:r>
                  <a:rPr lang="fr-FR" sz="2400" dirty="0" err="1">
                    <a:latin typeface="+mj-lt"/>
                    <a:ea typeface="Calibri" panose="020F0502020204030204" pitchFamily="34" charset="0"/>
                  </a:rPr>
                  <a:t>phẳng</a:t>
                </a:r>
                <a:r>
                  <a:rPr lang="fr-FR" sz="2400" dirty="0">
                    <a:latin typeface="+mj-lt"/>
                    <a:ea typeface="Calibri" panose="020F0502020204030204" pitchFamily="34" charset="0"/>
                  </a:rPr>
                  <a:t> </a:t>
                </a:r>
                <a:r>
                  <a:rPr lang="fr-FR" sz="2400" dirty="0" err="1">
                    <a:latin typeface="+mj-lt"/>
                    <a:ea typeface="Calibri" panose="020F0502020204030204" pitchFamily="34" charset="0"/>
                  </a:rPr>
                  <a:t>phân</a:t>
                </a:r>
                <a:r>
                  <a:rPr lang="fr-FR" sz="2400" dirty="0">
                    <a:latin typeface="+mj-lt"/>
                    <a:ea typeface="Calibri" panose="020F0502020204030204" pitchFamily="34" charset="0"/>
                  </a:rPr>
                  <a:t> </a:t>
                </a:r>
                <a:r>
                  <a:rPr lang="fr-FR" sz="2400" dirty="0" err="1">
                    <a:latin typeface="+mj-lt"/>
                    <a:ea typeface="Calibri" panose="020F0502020204030204" pitchFamily="34" charset="0"/>
                  </a:rPr>
                  <a:t>biệt</a:t>
                </a:r>
                <a:r>
                  <a:rPr lang="fr-FR" sz="2400" dirty="0">
                    <a:latin typeface="+mj-lt"/>
                    <a:ea typeface="Calibri" panose="020F0502020204030204" pitchFamily="34" charset="0"/>
                  </a:rPr>
                  <a:t> </a:t>
                </a:r>
                <a:r>
                  <a:rPr lang="fr-FR" sz="2400" dirty="0" err="1">
                    <a:latin typeface="+mj-lt"/>
                    <a:ea typeface="Calibri" panose="020F0502020204030204" pitchFamily="34" charset="0"/>
                  </a:rPr>
                  <a:t>cắt</a:t>
                </a:r>
                <a:r>
                  <a:rPr lang="fr-FR" sz="2400" dirty="0">
                    <a:latin typeface="+mj-lt"/>
                    <a:ea typeface="Calibri" panose="020F0502020204030204" pitchFamily="34" charset="0"/>
                  </a:rPr>
                  <a:t> </a:t>
                </a:r>
                <a:r>
                  <a:rPr lang="fr-FR" sz="2400" dirty="0" err="1">
                    <a:latin typeface="+mj-lt"/>
                    <a:ea typeface="Calibri" panose="020F0502020204030204" pitchFamily="34" charset="0"/>
                  </a:rPr>
                  <a:t>nhau</a:t>
                </a:r>
                <a:r>
                  <a:rPr lang="fr-FR" sz="2400" dirty="0">
                    <a:latin typeface="+mj-lt"/>
                    <a:ea typeface="Calibri" panose="020F0502020204030204" pitchFamily="34" charset="0"/>
                  </a:rPr>
                  <a:t> </a:t>
                </a:r>
                <a:r>
                  <a:rPr lang="fr-FR" sz="2400" dirty="0" err="1">
                    <a:latin typeface="+mj-lt"/>
                    <a:ea typeface="Calibri" panose="020F0502020204030204" pitchFamily="34" charset="0"/>
                  </a:rPr>
                  <a:t>từng</a:t>
                </a:r>
                <a:r>
                  <a:rPr lang="fr-FR" sz="2400" dirty="0">
                    <a:latin typeface="+mj-lt"/>
                    <a:ea typeface="Calibri" panose="020F0502020204030204" pitchFamily="34" charset="0"/>
                  </a:rPr>
                  <a:t> </a:t>
                </a:r>
                <a:r>
                  <a:rPr lang="fr-FR" sz="2400" dirty="0" err="1">
                    <a:latin typeface="+mj-lt"/>
                    <a:ea typeface="Calibri" panose="020F0502020204030204" pitchFamily="34" charset="0"/>
                  </a:rPr>
                  <a:t>đôi</a:t>
                </a:r>
                <a:r>
                  <a:rPr lang="fr-FR" sz="2400" dirty="0">
                    <a:latin typeface="+mj-lt"/>
                    <a:ea typeface="Calibri" panose="020F0502020204030204" pitchFamily="34" charset="0"/>
                  </a:rPr>
                  <a:t> </a:t>
                </a:r>
                <a:r>
                  <a:rPr lang="fr-FR" sz="2400" dirty="0" err="1">
                    <a:latin typeface="+mj-lt"/>
                    <a:ea typeface="Calibri" panose="020F0502020204030204" pitchFamily="34" charset="0"/>
                  </a:rPr>
                  <a:t>một</a:t>
                </a:r>
                <a:r>
                  <a:rPr lang="fr-FR" sz="2400" dirty="0">
                    <a:latin typeface="+mj-lt"/>
                    <a:ea typeface="Calibri" panose="020F0502020204030204" pitchFamily="34" charset="0"/>
                  </a:rPr>
                  <a:t> </a:t>
                </a:r>
                <a:r>
                  <a:rPr lang="fr-FR" sz="2400" dirty="0" err="1">
                    <a:latin typeface="+mj-lt"/>
                    <a:ea typeface="Calibri" panose="020F0502020204030204" pitchFamily="34" charset="0"/>
                  </a:rPr>
                  <a:t>theo</a:t>
                </a:r>
                <a:r>
                  <a:rPr lang="fr-FR" sz="2400" dirty="0">
                    <a:latin typeface="+mj-lt"/>
                    <a:ea typeface="Calibri" panose="020F0502020204030204" pitchFamily="34" charset="0"/>
                  </a:rPr>
                  <a:t> </a:t>
                </a:r>
                <a:r>
                  <a:rPr lang="fr-FR" sz="2400" dirty="0" err="1">
                    <a:latin typeface="+mj-lt"/>
                    <a:ea typeface="Calibri" panose="020F0502020204030204" pitchFamily="34" charset="0"/>
                  </a:rPr>
                  <a:t>ba</a:t>
                </a:r>
                <a:r>
                  <a:rPr lang="fr-FR" sz="2400" dirty="0">
                    <a:latin typeface="+mj-lt"/>
                    <a:ea typeface="Calibri" panose="020F0502020204030204" pitchFamily="34" charset="0"/>
                  </a:rPr>
                  <a:t> </a:t>
                </a:r>
                <a:r>
                  <a:rPr lang="fr-FR" sz="2400" dirty="0" err="1">
                    <a:latin typeface="+mj-lt"/>
                    <a:ea typeface="Calibri" panose="020F0502020204030204" pitchFamily="34" charset="0"/>
                  </a:rPr>
                  <a:t>giao</a:t>
                </a:r>
                <a:r>
                  <a:rPr lang="fr-FR" sz="2400" dirty="0">
                    <a:latin typeface="+mj-lt"/>
                    <a:ea typeface="Calibri" panose="020F0502020204030204" pitchFamily="34" charset="0"/>
                  </a:rPr>
                  <a:t> </a:t>
                </a:r>
                <a:r>
                  <a:rPr lang="fr-FR" sz="2400" dirty="0" err="1">
                    <a:latin typeface="+mj-lt"/>
                    <a:ea typeface="Calibri" panose="020F0502020204030204" pitchFamily="34" charset="0"/>
                  </a:rPr>
                  <a:t>tuyến</a:t>
                </a:r>
                <a:r>
                  <a:rPr lang="fr-FR" sz="2400" dirty="0">
                    <a:latin typeface="+mj-lt"/>
                    <a:ea typeface="Calibri" panose="020F0502020204030204" pitchFamily="34"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2400" dirty="0">
                    <a:latin typeface="+mj-lt"/>
                    <a:ea typeface="Calibri" panose="020F0502020204030204" pitchFamily="34" charset="0"/>
                  </a:rPr>
                  <a:t> </a:t>
                </a:r>
                <a:r>
                  <a:rPr lang="fr-FR" sz="2400" dirty="0" err="1">
                    <a:latin typeface="+mj-lt"/>
                    <a:ea typeface="Calibri" panose="020F0502020204030204" pitchFamily="34" charset="0"/>
                  </a:rPr>
                  <a:t>trong</a:t>
                </a:r>
                <a:r>
                  <a:rPr lang="fr-FR" sz="2400" dirty="0">
                    <a:latin typeface="+mj-lt"/>
                    <a:ea typeface="Calibri" panose="020F0502020204030204" pitchFamily="34" charset="0"/>
                  </a:rPr>
                  <a:t> </a:t>
                </a:r>
                <a:r>
                  <a:rPr lang="fr-FR" sz="2400" dirty="0" err="1">
                    <a:latin typeface="+mj-lt"/>
                    <a:ea typeface="Calibri" panose="020F0502020204030204" pitchFamily="34" charset="0"/>
                  </a:rPr>
                  <a:t>đó</a:t>
                </a:r>
                <a:r>
                  <a:rPr lang="fr-FR" sz="2400" dirty="0">
                    <a:latin typeface="+mj-lt"/>
                    <a:ea typeface="Calibri" panose="020F0502020204030204" pitchFamily="34"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fr-FR"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2400" dirty="0">
                    <a:latin typeface="+mj-lt"/>
                    <a:ea typeface="Calibri" panose="020F0502020204030204" pitchFamily="34" charset="0"/>
                  </a:rPr>
                  <a:t> </a:t>
                </a:r>
                <a:r>
                  <a:rPr lang="fr-FR" sz="2400" dirty="0" err="1">
                    <a:latin typeface="+mj-lt"/>
                    <a:ea typeface="Calibri" panose="020F0502020204030204" pitchFamily="34" charset="0"/>
                  </a:rPr>
                  <a:t>song</a:t>
                </a:r>
                <a:r>
                  <a:rPr lang="fr-FR" sz="2400" dirty="0">
                    <a:latin typeface="+mj-lt"/>
                    <a:ea typeface="Calibri" panose="020F0502020204030204" pitchFamily="34" charset="0"/>
                  </a:rPr>
                  <a:t> </a:t>
                </a:r>
                <a:r>
                  <a:rPr lang="fr-FR" sz="2400" dirty="0" err="1">
                    <a:latin typeface="+mj-lt"/>
                    <a:ea typeface="Calibri" panose="020F0502020204030204" pitchFamily="34" charset="0"/>
                  </a:rPr>
                  <a:t>song</a:t>
                </a:r>
                <a:r>
                  <a:rPr lang="fr-FR" sz="2400" dirty="0">
                    <a:latin typeface="+mj-lt"/>
                    <a:ea typeface="Calibri" panose="020F0502020204030204" pitchFamily="34" charset="0"/>
                  </a:rPr>
                  <a:t> </a:t>
                </a:r>
                <a:r>
                  <a:rPr lang="fr-FR" sz="2400" dirty="0" err="1">
                    <a:latin typeface="+mj-lt"/>
                    <a:ea typeface="Calibri" panose="020F0502020204030204" pitchFamily="34" charset="0"/>
                  </a:rPr>
                  <a:t>với</a:t>
                </a:r>
                <a:r>
                  <a:rPr lang="fr-FR" sz="2400" dirty="0">
                    <a:latin typeface="+mj-lt"/>
                    <a:ea typeface="Calibri" panose="020F0502020204030204" pitchFamily="34"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2400" dirty="0">
                    <a:latin typeface="+mj-lt"/>
                    <a:ea typeface="Calibri" panose="020F0502020204030204" pitchFamily="34" charset="0"/>
                  </a:rPr>
                  <a:t>. Khi </a:t>
                </a:r>
                <a:r>
                  <a:rPr lang="fr-FR" sz="2400" dirty="0" err="1">
                    <a:latin typeface="+mj-lt"/>
                    <a:ea typeface="Calibri" panose="020F0502020204030204" pitchFamily="34" charset="0"/>
                  </a:rPr>
                  <a:t>đó</a:t>
                </a:r>
                <a:r>
                  <a:rPr lang="fr-FR" sz="2400" dirty="0">
                    <a:latin typeface="+mj-lt"/>
                    <a:ea typeface="Calibri" panose="020F0502020204030204" pitchFamily="34" charset="0"/>
                  </a:rPr>
                  <a:t> </a:t>
                </a:r>
                <a:r>
                  <a:rPr lang="fr-FR" sz="2400" dirty="0" err="1">
                    <a:latin typeface="+mj-lt"/>
                    <a:ea typeface="Calibri" panose="020F0502020204030204" pitchFamily="34" charset="0"/>
                  </a:rPr>
                  <a:t>vị</a:t>
                </a:r>
                <a:r>
                  <a:rPr lang="fr-FR" sz="2400" dirty="0">
                    <a:latin typeface="+mj-lt"/>
                    <a:ea typeface="Calibri" panose="020F0502020204030204" pitchFamily="34" charset="0"/>
                  </a:rPr>
                  <a:t> </a:t>
                </a:r>
                <a:r>
                  <a:rPr lang="fr-FR" sz="2400" dirty="0" err="1">
                    <a:latin typeface="+mj-lt"/>
                    <a:ea typeface="Calibri" panose="020F0502020204030204" pitchFamily="34" charset="0"/>
                  </a:rPr>
                  <a:t>trí</a:t>
                </a:r>
                <a:r>
                  <a:rPr lang="fr-FR" sz="2400" dirty="0">
                    <a:latin typeface="+mj-lt"/>
                    <a:ea typeface="Calibri" panose="020F0502020204030204" pitchFamily="34" charset="0"/>
                  </a:rPr>
                  <a:t> </a:t>
                </a:r>
                <a:r>
                  <a:rPr lang="fr-FR" sz="2400" dirty="0" err="1">
                    <a:latin typeface="+mj-lt"/>
                    <a:ea typeface="Calibri" panose="020F0502020204030204" pitchFamily="34" charset="0"/>
                  </a:rPr>
                  <a:t>tương</a:t>
                </a:r>
                <a:r>
                  <a:rPr lang="fr-FR" sz="2400" dirty="0">
                    <a:latin typeface="+mj-lt"/>
                    <a:ea typeface="Calibri" panose="020F0502020204030204" pitchFamily="34" charset="0"/>
                  </a:rPr>
                  <a:t> </a:t>
                </a:r>
                <a:r>
                  <a:rPr lang="fr-FR" sz="2400" dirty="0" err="1">
                    <a:latin typeface="+mj-lt"/>
                    <a:ea typeface="Calibri" panose="020F0502020204030204" pitchFamily="34" charset="0"/>
                  </a:rPr>
                  <a:t>đối</a:t>
                </a:r>
                <a:r>
                  <a:rPr lang="fr-FR" sz="2400" dirty="0">
                    <a:latin typeface="+mj-lt"/>
                    <a:ea typeface="Calibri" panose="020F0502020204030204" pitchFamily="34" charset="0"/>
                  </a:rPr>
                  <a:t> </a:t>
                </a:r>
                <a:r>
                  <a:rPr lang="fr-FR" sz="2400" dirty="0" err="1">
                    <a:latin typeface="+mj-lt"/>
                    <a:ea typeface="Calibri" panose="020F0502020204030204" pitchFamily="34" charset="0"/>
                  </a:rPr>
                  <a:t>của</a:t>
                </a:r>
                <a:r>
                  <a:rPr lang="fr-FR" sz="2400" dirty="0">
                    <a:latin typeface="+mj-lt"/>
                    <a:ea typeface="Calibri" panose="020F0502020204030204" pitchFamily="34"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2400" dirty="0">
                    <a:latin typeface="+mj-lt"/>
                    <a:ea typeface="Calibri" panose="020F0502020204030204" pitchFamily="34" charset="0"/>
                  </a:rPr>
                  <a:t> </a:t>
                </a:r>
                <a:r>
                  <a:rPr lang="fr-FR" sz="2400" dirty="0" err="1">
                    <a:latin typeface="+mj-lt"/>
                    <a:ea typeface="Calibri" panose="020F0502020204030204" pitchFamily="34" charset="0"/>
                  </a:rPr>
                  <a:t>và</a:t>
                </a:r>
                <a:r>
                  <a:rPr lang="fr-FR" sz="2400" dirty="0">
                    <a:latin typeface="+mj-lt"/>
                    <a:ea typeface="Calibri" panose="020F0502020204030204" pitchFamily="34"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2400" dirty="0">
                    <a:latin typeface="+mj-lt"/>
                    <a:ea typeface="Calibri" panose="020F0502020204030204" pitchFamily="34" charset="0"/>
                  </a:rPr>
                  <a:t> là?</a:t>
                </a:r>
                <a:endParaRPr lang="en-US" sz="2400" kern="100" dirty="0">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80D1C1F-19F2-D134-541E-1B91C05DF46B}"/>
                  </a:ext>
                </a:extLst>
              </p:cNvPr>
              <p:cNvSpPr txBox="1">
                <a:spLocks noRot="1" noChangeAspect="1" noMove="1" noResize="1" noEditPoints="1" noAdjustHandles="1" noChangeArrowheads="1" noChangeShapeType="1" noTextEdit="1"/>
              </p:cNvSpPr>
              <p:nvPr/>
            </p:nvSpPr>
            <p:spPr>
              <a:xfrm>
                <a:off x="565150" y="616139"/>
                <a:ext cx="8013700" cy="1685846"/>
              </a:xfrm>
              <a:prstGeom prst="rect">
                <a:avLst/>
              </a:prstGeom>
              <a:blipFill>
                <a:blip r:embed="rId2"/>
                <a:stretch>
                  <a:fillRect l="-1218" b="-758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DEB06BB-0152-1285-1F9D-DAC39540313D}"/>
              </a:ext>
            </a:extLst>
          </p:cNvPr>
          <p:cNvSpPr txBox="1"/>
          <p:nvPr/>
        </p:nvSpPr>
        <p:spPr>
          <a:xfrm>
            <a:off x="1472540" y="2571750"/>
            <a:ext cx="6198920" cy="1311385"/>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effectLst/>
                <a:latin typeface="+mj-lt"/>
                <a:ea typeface="Calibri" panose="020F0502020204030204" pitchFamily="34" charset="0"/>
                <a:cs typeface="Times New Roman" panose="02020603050405020304" pitchFamily="18" charset="0"/>
              </a:rPr>
              <a:t>A. </a:t>
            </a:r>
            <a:r>
              <a:rPr lang="en-US" sz="2400" kern="100" dirty="0" err="1">
                <a:effectLst/>
                <a:latin typeface="+mj-lt"/>
                <a:ea typeface="Calibri" panose="020F0502020204030204" pitchFamily="34" charset="0"/>
                <a:cs typeface="Times New Roman" panose="02020603050405020304" pitchFamily="18" charset="0"/>
              </a:rPr>
              <a:t>Chéo</a:t>
            </a:r>
            <a:r>
              <a:rPr lang="en-US" sz="2400" kern="100" dirty="0">
                <a:effectLst/>
                <a:latin typeface="+mj-lt"/>
                <a:ea typeface="Calibri" panose="020F0502020204030204" pitchFamily="34" charset="0"/>
                <a:cs typeface="Times New Roman" panose="02020603050405020304" pitchFamily="18" charset="0"/>
              </a:rPr>
              <a:t> </a:t>
            </a:r>
            <a:r>
              <a:rPr lang="en-US" sz="2400" kern="100" dirty="0" err="1">
                <a:effectLst/>
                <a:latin typeface="+mj-lt"/>
                <a:ea typeface="Calibri" panose="020F0502020204030204" pitchFamily="34" charset="0"/>
                <a:cs typeface="Times New Roman" panose="02020603050405020304" pitchFamily="18" charset="0"/>
              </a:rPr>
              <a:t>nhau</a:t>
            </a:r>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B. </a:t>
            </a:r>
            <a:r>
              <a:rPr lang="en-US" sz="2400" kern="100" dirty="0" err="1">
                <a:latin typeface="+mn-lt"/>
                <a:ea typeface="Calibri" panose="020F0502020204030204" pitchFamily="34" charset="0"/>
                <a:cs typeface="Times New Roman" panose="02020603050405020304" pitchFamily="18" charset="0"/>
              </a:rPr>
              <a:t>C</a:t>
            </a:r>
            <a:r>
              <a:rPr lang="en-US" sz="2400" kern="100" dirty="0" err="1">
                <a:effectLst/>
                <a:latin typeface="+mn-lt"/>
                <a:ea typeface="Calibri" panose="020F0502020204030204" pitchFamily="34" charset="0"/>
                <a:cs typeface="Times New Roman" panose="02020603050405020304" pitchFamily="18" charset="0"/>
              </a:rPr>
              <a:t>ắt</a:t>
            </a:r>
            <a:r>
              <a:rPr lang="en-US" sz="2400" kern="100" dirty="0">
                <a:effectLst/>
                <a:latin typeface="+mn-lt"/>
                <a:ea typeface="Calibri" panose="020F0502020204030204" pitchFamily="34" charset="0"/>
                <a:cs typeface="Times New Roman" panose="02020603050405020304" pitchFamily="18" charset="0"/>
              </a:rPr>
              <a:t> </a:t>
            </a:r>
            <a:r>
              <a:rPr lang="en-US" sz="2400" kern="100" dirty="0" err="1">
                <a:effectLst/>
                <a:latin typeface="+mn-lt"/>
                <a:ea typeface="Calibri" panose="020F0502020204030204" pitchFamily="34" charset="0"/>
                <a:cs typeface="Times New Roman" panose="02020603050405020304" pitchFamily="18" charset="0"/>
              </a:rPr>
              <a:t>nhau</a:t>
            </a:r>
            <a:endParaRPr lang="en-US" sz="2400" kern="100" dirty="0">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800"/>
              </a:spcAft>
              <a:tabLst>
                <a:tab pos="629920" algn="l"/>
              </a:tabLst>
            </a:pPr>
            <a:r>
              <a:rPr lang="en-US" sz="2400" b="1" kern="100" dirty="0">
                <a:effectLst/>
                <a:latin typeface="+mn-lt"/>
                <a:ea typeface="Calibri" panose="020F0502020204030204" pitchFamily="34" charset="0"/>
                <a:cs typeface="Times New Roman" panose="02020603050405020304" pitchFamily="18" charset="0"/>
              </a:rPr>
              <a:t>C. </a:t>
            </a:r>
            <a:r>
              <a:rPr lang="en-US" sz="2400" kern="100" dirty="0">
                <a:effectLst/>
                <a:latin typeface="+mn-lt"/>
                <a:ea typeface="Calibri" panose="020F0502020204030204" pitchFamily="34" charset="0"/>
                <a:cs typeface="Times New Roman" panose="02020603050405020304" pitchFamily="18" charset="0"/>
              </a:rPr>
              <a:t>Song </a:t>
            </a:r>
            <a:r>
              <a:rPr lang="en-US" sz="2400" kern="100" dirty="0" err="1">
                <a:effectLst/>
                <a:latin typeface="+mn-lt"/>
                <a:ea typeface="Calibri" panose="020F0502020204030204" pitchFamily="34" charset="0"/>
                <a:cs typeface="Times New Roman" panose="02020603050405020304" pitchFamily="18" charset="0"/>
              </a:rPr>
              <a:t>song</a:t>
            </a:r>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D. </a:t>
            </a:r>
            <a:r>
              <a:rPr lang="en-US" sz="2400" kern="100" dirty="0" err="1">
                <a:effectLst/>
                <a:latin typeface="+mn-lt"/>
                <a:ea typeface="Calibri" panose="020F0502020204030204" pitchFamily="34" charset="0"/>
                <a:cs typeface="Times New Roman" panose="02020603050405020304" pitchFamily="18" charset="0"/>
              </a:rPr>
              <a:t>Trùng</a:t>
            </a:r>
            <a:r>
              <a:rPr lang="en-US" sz="2400" kern="100" dirty="0">
                <a:effectLst/>
                <a:latin typeface="+mn-lt"/>
                <a:ea typeface="Calibri" panose="020F0502020204030204" pitchFamily="34" charset="0"/>
                <a:cs typeface="Times New Roman" panose="02020603050405020304" pitchFamily="18" charset="0"/>
              </a:rPr>
              <a:t> </a:t>
            </a:r>
            <a:r>
              <a:rPr lang="en-US" sz="2400" kern="100" dirty="0" err="1">
                <a:effectLst/>
                <a:latin typeface="+mn-lt"/>
                <a:ea typeface="Calibri" panose="020F0502020204030204" pitchFamily="34" charset="0"/>
                <a:cs typeface="Times New Roman" panose="02020603050405020304" pitchFamily="18" charset="0"/>
              </a:rPr>
              <a:t>nhau</a:t>
            </a:r>
            <a:endParaRPr lang="en-US" sz="2400" kern="100" dirty="0">
              <a:effectLst/>
              <a:latin typeface="+mn-lt"/>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CD0F889D-B0C1-FCF5-89A5-FB4E69FBA3DD}"/>
              </a:ext>
            </a:extLst>
          </p:cNvPr>
          <p:cNvSpPr/>
          <p:nvPr/>
        </p:nvSpPr>
        <p:spPr>
          <a:xfrm>
            <a:off x="1300347" y="3333571"/>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136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9"/>
          <p:cNvSpPr txBox="1">
            <a:spLocks noGrp="1"/>
          </p:cNvSpPr>
          <p:nvPr>
            <p:ph type="title"/>
          </p:nvPr>
        </p:nvSpPr>
        <p:spPr>
          <a:xfrm>
            <a:off x="720000" y="2967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j-lt"/>
              </a:rPr>
              <a:t>NỘI DUNG BÀI HỌC</a:t>
            </a:r>
            <a:endParaRPr sz="3600" dirty="0">
              <a:latin typeface="+mj-lt"/>
            </a:endParaRPr>
          </a:p>
        </p:txBody>
      </p:sp>
      <p:sp>
        <p:nvSpPr>
          <p:cNvPr id="471" name="Google Shape;471;p39"/>
          <p:cNvSpPr txBox="1">
            <a:spLocks noGrp="1"/>
          </p:cNvSpPr>
          <p:nvPr>
            <p:ph type="subTitle" idx="1"/>
          </p:nvPr>
        </p:nvSpPr>
        <p:spPr>
          <a:xfrm>
            <a:off x="1586412" y="1678192"/>
            <a:ext cx="7035074" cy="5291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err="1">
                <a:latin typeface="+mj-lt"/>
              </a:rPr>
              <a:t>Vị</a:t>
            </a:r>
            <a:r>
              <a:rPr lang="en-US" sz="2200" dirty="0">
                <a:latin typeface="+mj-lt"/>
              </a:rPr>
              <a:t> </a:t>
            </a:r>
            <a:r>
              <a:rPr lang="en-US" sz="2200" dirty="0" err="1">
                <a:latin typeface="+mj-lt"/>
              </a:rPr>
              <a:t>trí</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của</a:t>
            </a:r>
            <a:r>
              <a:rPr lang="en-US" sz="2200" dirty="0">
                <a:latin typeface="+mj-lt"/>
              </a:rPr>
              <a:t> </a:t>
            </a:r>
            <a:r>
              <a:rPr lang="en-US" sz="2200" dirty="0" err="1">
                <a:latin typeface="+mj-lt"/>
              </a:rPr>
              <a:t>hai</a:t>
            </a:r>
            <a:r>
              <a:rPr lang="en-US" sz="2200" dirty="0">
                <a:latin typeface="+mj-lt"/>
              </a:rPr>
              <a:t> </a:t>
            </a:r>
            <a:r>
              <a:rPr lang="en-US" sz="2200" dirty="0" err="1">
                <a:latin typeface="+mj-lt"/>
              </a:rPr>
              <a:t>đường</a:t>
            </a:r>
            <a:r>
              <a:rPr lang="en-US" sz="2200" dirty="0">
                <a:latin typeface="+mj-lt"/>
              </a:rPr>
              <a:t> </a:t>
            </a:r>
            <a:r>
              <a:rPr lang="en-US" sz="2200" dirty="0" err="1">
                <a:latin typeface="+mj-lt"/>
              </a:rPr>
              <a:t>thẳng</a:t>
            </a:r>
            <a:r>
              <a:rPr lang="en-US" sz="2200" dirty="0">
                <a:latin typeface="+mj-lt"/>
              </a:rPr>
              <a:t> </a:t>
            </a:r>
            <a:r>
              <a:rPr lang="en-US" sz="2200" dirty="0" err="1">
                <a:latin typeface="+mj-lt"/>
              </a:rPr>
              <a:t>trong</a:t>
            </a:r>
            <a:r>
              <a:rPr lang="en-US" sz="2200" dirty="0">
                <a:latin typeface="+mj-lt"/>
              </a:rPr>
              <a:t> </a:t>
            </a:r>
            <a:r>
              <a:rPr lang="en-US" sz="2200" dirty="0" err="1">
                <a:latin typeface="+mj-lt"/>
              </a:rPr>
              <a:t>không</a:t>
            </a:r>
            <a:r>
              <a:rPr lang="en-US" sz="2200" dirty="0">
                <a:latin typeface="+mj-lt"/>
              </a:rPr>
              <a:t> </a:t>
            </a:r>
            <a:r>
              <a:rPr lang="en-US" sz="2200" dirty="0" err="1">
                <a:latin typeface="+mj-lt"/>
              </a:rPr>
              <a:t>gian</a:t>
            </a:r>
            <a:endParaRPr sz="2200" dirty="0">
              <a:latin typeface="+mj-lt"/>
            </a:endParaRPr>
          </a:p>
        </p:txBody>
      </p:sp>
      <p:sp>
        <p:nvSpPr>
          <p:cNvPr id="472" name="Google Shape;472;p39"/>
          <p:cNvSpPr txBox="1">
            <a:spLocks noGrp="1"/>
          </p:cNvSpPr>
          <p:nvPr>
            <p:ph type="subTitle" idx="2"/>
          </p:nvPr>
        </p:nvSpPr>
        <p:spPr>
          <a:xfrm>
            <a:off x="1586411" y="2983790"/>
            <a:ext cx="6924611" cy="7248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mj-lt"/>
              </a:rPr>
              <a:t>Tính chất cơ bản về hai đường thẳng song song</a:t>
            </a:r>
            <a:endParaRPr sz="2200" dirty="0">
              <a:latin typeface="+mj-lt"/>
            </a:endParaRPr>
          </a:p>
        </p:txBody>
      </p:sp>
      <p:sp>
        <p:nvSpPr>
          <p:cNvPr id="474" name="Google Shape;474;p39"/>
          <p:cNvSpPr txBox="1">
            <a:spLocks noGrp="1"/>
          </p:cNvSpPr>
          <p:nvPr>
            <p:ph type="title" idx="5"/>
          </p:nvPr>
        </p:nvSpPr>
        <p:spPr>
          <a:xfrm>
            <a:off x="612441" y="1562300"/>
            <a:ext cx="770400" cy="645000"/>
          </a:xfrm>
          <a:prstGeom prst="rect">
            <a:avLst/>
          </a:prstGeom>
        </p:spPr>
        <p:txBody>
          <a:bodyPr spcFirstLastPara="1" wrap="square" lIns="91425" tIns="137150" rIns="91425" bIns="91425" anchor="ctr" anchorCtr="0">
            <a:noAutofit/>
          </a:bodyPr>
          <a:lstStyle/>
          <a:p>
            <a:pPr marL="0" lvl="0" indent="0" algn="ctr" rtl="0">
              <a:spcBef>
                <a:spcPts val="0"/>
              </a:spcBef>
              <a:spcAft>
                <a:spcPts val="0"/>
              </a:spcAft>
              <a:buNone/>
            </a:pPr>
            <a:r>
              <a:rPr lang="en" dirty="0">
                <a:latin typeface="+mj-lt"/>
              </a:rPr>
              <a:t>1</a:t>
            </a:r>
            <a:endParaRPr dirty="0">
              <a:latin typeface="+mj-lt"/>
            </a:endParaRPr>
          </a:p>
        </p:txBody>
      </p:sp>
      <p:sp>
        <p:nvSpPr>
          <p:cNvPr id="476" name="Google Shape;476;p39"/>
          <p:cNvSpPr txBox="1">
            <a:spLocks noGrp="1"/>
          </p:cNvSpPr>
          <p:nvPr>
            <p:ph type="title" idx="7"/>
          </p:nvPr>
        </p:nvSpPr>
        <p:spPr>
          <a:xfrm>
            <a:off x="612376" y="2888373"/>
            <a:ext cx="770400" cy="645300"/>
          </a:xfrm>
          <a:prstGeom prst="rect">
            <a:avLst/>
          </a:prstGeom>
        </p:spPr>
        <p:txBody>
          <a:bodyPr spcFirstLastPara="1" wrap="square" lIns="91425" tIns="137150" rIns="91425" bIns="91425" anchor="ctr" anchorCtr="0">
            <a:noAutofit/>
          </a:bodyPr>
          <a:lstStyle/>
          <a:p>
            <a:pPr marL="0" lvl="0" indent="0" algn="ctr" rtl="0">
              <a:spcBef>
                <a:spcPts val="0"/>
              </a:spcBef>
              <a:spcAft>
                <a:spcPts val="0"/>
              </a:spcAft>
              <a:buNone/>
            </a:pPr>
            <a:r>
              <a:rPr lang="en" dirty="0">
                <a:latin typeface="+mj-lt"/>
              </a:rPr>
              <a:t>2</a:t>
            </a:r>
            <a:endParaRPr dirty="0">
              <a:latin typeface="+mj-lt"/>
            </a:endParaRPr>
          </a:p>
        </p:txBody>
      </p:sp>
      <p:grpSp>
        <p:nvGrpSpPr>
          <p:cNvPr id="482" name="Google Shape;482;p39"/>
          <p:cNvGrpSpPr/>
          <p:nvPr/>
        </p:nvGrpSpPr>
        <p:grpSpPr>
          <a:xfrm>
            <a:off x="168298" y="4222973"/>
            <a:ext cx="851174" cy="920527"/>
            <a:chOff x="-3072100" y="1722825"/>
            <a:chExt cx="1906325" cy="2061650"/>
          </a:xfrm>
        </p:grpSpPr>
        <p:sp>
          <p:nvSpPr>
            <p:cNvPr id="483" name="Google Shape;483;p39"/>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4" name="Google Shape;484;p39"/>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5" name="Google Shape;485;p39"/>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6" name="Google Shape;486;p39"/>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7" name="Google Shape;487;p39"/>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8" name="Google Shape;488;p39"/>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9" name="Google Shape;489;p39"/>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0" name="Google Shape;490;p39"/>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1" name="Google Shape;491;p39"/>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2" name="Google Shape;492;p39"/>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3" name="Google Shape;493;p39"/>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4" name="Google Shape;494;p39"/>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5" name="Google Shape;495;p39"/>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6" name="Google Shape;496;p39"/>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7" name="Google Shape;497;p39"/>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8" name="Google Shape;498;p39"/>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26" name="Google Shape;526;p39"/>
          <p:cNvSpPr/>
          <p:nvPr/>
        </p:nvSpPr>
        <p:spPr>
          <a:xfrm rot="9405113" flipH="1">
            <a:off x="-303801" y="165347"/>
            <a:ext cx="1604001" cy="437796"/>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7" name="Google Shape;527;p39"/>
          <p:cNvSpPr/>
          <p:nvPr/>
        </p:nvSpPr>
        <p:spPr>
          <a:xfrm>
            <a:off x="8234000" y="37616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barn(inVertical)">
                                      <p:cBhvr>
                                        <p:cTn id="7" dur="5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
                                            <p:txEl>
                                              <p:pRg st="0" end="0"/>
                                            </p:txEl>
                                          </p:spTgt>
                                        </p:tgtEl>
                                        <p:attrNameLst>
                                          <p:attrName>style.visibility</p:attrName>
                                        </p:attrNameLst>
                                      </p:cBhvr>
                                      <p:to>
                                        <p:strVal val="visible"/>
                                      </p:to>
                                    </p:set>
                                    <p:animEffect transition="in" filter="fade">
                                      <p:cBhvr>
                                        <p:cTn id="12" dur="500"/>
                                        <p:tgtEl>
                                          <p:spTgt spid="4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4"/>
                                        </p:tgtEl>
                                        <p:attrNameLst>
                                          <p:attrName>style.visibility</p:attrName>
                                        </p:attrNameLst>
                                      </p:cBhvr>
                                      <p:to>
                                        <p:strVal val="visible"/>
                                      </p:to>
                                    </p:set>
                                    <p:animEffect transition="in" filter="fade">
                                      <p:cBhvr>
                                        <p:cTn id="15" dur="500"/>
                                        <p:tgtEl>
                                          <p:spTgt spid="47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7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0"/>
      <p:bldP spid="471" grpId="0" build="p"/>
      <p:bldP spid="472" grpId="0" build="p"/>
      <p:bldP spid="474" grpId="0" animBg="1"/>
      <p:bldP spid="4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E5E13C-0937-8B9A-E2CB-966489C3EB9D}"/>
                  </a:ext>
                </a:extLst>
              </p:cNvPr>
              <p:cNvSpPr txBox="1"/>
              <p:nvPr/>
            </p:nvSpPr>
            <p:spPr>
              <a:xfrm>
                <a:off x="324138" y="1257873"/>
                <a:ext cx="8495724" cy="557653"/>
              </a:xfrm>
              <a:prstGeom prst="rect">
                <a:avLst/>
              </a:prstGeom>
              <a:noFill/>
            </p:spPr>
            <p:txBody>
              <a:bodyPr wrap="square">
                <a:spAutoFit/>
              </a:bodyPr>
              <a:lstStyle/>
              <a:p>
                <a:pPr>
                  <a:lnSpc>
                    <a:spcPct val="150000"/>
                  </a:lnSpc>
                  <a:spcAft>
                    <a:spcPts val="800"/>
                  </a:spcAft>
                  <a:tabLst>
                    <a:tab pos="180340" algn="l"/>
                    <a:tab pos="3420745" algn="l"/>
                  </a:tabLst>
                </a:pPr>
                <a:r>
                  <a:rPr lang="fr-FR" sz="23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300" b="1" kern="100" dirty="0">
                    <a:solidFill>
                      <a:srgbClr val="000000"/>
                    </a:solidFill>
                    <a:effectLst/>
                    <a:latin typeface="+mj-lt"/>
                    <a:ea typeface="Calibri" panose="020F0502020204030204" pitchFamily="34" charset="0"/>
                    <a:cs typeface="Times New Roman" panose="02020603050405020304" pitchFamily="18" charset="0"/>
                  </a:rPr>
                  <a:t> 2. </a:t>
                </a:r>
                <a:r>
                  <a:rPr lang="fr-FR" sz="2300" dirty="0">
                    <a:latin typeface="+mj-lt"/>
                    <a:ea typeface="Calibri" panose="020F0502020204030204" pitchFamily="34" charset="0"/>
                  </a:rPr>
                  <a:t>Cho </a:t>
                </a:r>
                <a:r>
                  <a:rPr lang="fr-FR" sz="2300" dirty="0" err="1">
                    <a:latin typeface="+mj-lt"/>
                    <a:ea typeface="Calibri" panose="020F0502020204030204" pitchFamily="34" charset="0"/>
                  </a:rPr>
                  <a:t>hình</a:t>
                </a:r>
                <a:r>
                  <a:rPr lang="fr-FR" sz="2300" dirty="0">
                    <a:latin typeface="+mj-lt"/>
                    <a:ea typeface="Calibri" panose="020F0502020204030204" pitchFamily="34" charset="0"/>
                  </a:rPr>
                  <a:t> </a:t>
                </a:r>
                <a:r>
                  <a:rPr lang="fr-FR" sz="2300" dirty="0" err="1">
                    <a:latin typeface="+mj-lt"/>
                    <a:ea typeface="Calibri" panose="020F0502020204030204" pitchFamily="34" charset="0"/>
                  </a:rPr>
                  <a:t>tứ</a:t>
                </a:r>
                <a:r>
                  <a:rPr lang="fr-FR" sz="2300" dirty="0">
                    <a:latin typeface="+mj-lt"/>
                    <a:ea typeface="Calibri" panose="020F0502020204030204" pitchFamily="34" charset="0"/>
                  </a:rPr>
                  <a:t> </a:t>
                </a:r>
                <a:r>
                  <a:rPr lang="fr-FR" sz="2300" dirty="0" err="1">
                    <a:latin typeface="+mj-lt"/>
                    <a:ea typeface="Calibri" panose="020F0502020204030204" pitchFamily="34" charset="0"/>
                  </a:rPr>
                  <a:t>diện</a:t>
                </a:r>
                <a:r>
                  <a:rPr lang="fr-FR" sz="2300" dirty="0">
                    <a:latin typeface="+mj-lt"/>
                    <a:ea typeface="Calibri" panose="020F0502020204030204" pitchFamily="34" charset="0"/>
                  </a:rPr>
                  <a:t> </a:t>
                </a:r>
                <a14:m>
                  <m:oMath xmlns:m="http://schemas.openxmlformats.org/officeDocument/2006/math">
                    <m:r>
                      <a:rPr lang="nl-NL" sz="2300" i="1">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fr-FR" sz="2300" dirty="0">
                    <a:latin typeface="+mj-lt"/>
                    <a:ea typeface="Calibri" panose="020F0502020204030204" pitchFamily="34" charset="0"/>
                  </a:rPr>
                  <a:t>. </a:t>
                </a:r>
                <a:r>
                  <a:rPr lang="fr-FR" sz="2300" dirty="0" err="1">
                    <a:latin typeface="+mj-lt"/>
                    <a:ea typeface="Calibri" panose="020F0502020204030204" pitchFamily="34" charset="0"/>
                  </a:rPr>
                  <a:t>Khẳng</a:t>
                </a:r>
                <a:r>
                  <a:rPr lang="fr-FR" sz="2300" dirty="0">
                    <a:latin typeface="+mj-lt"/>
                    <a:ea typeface="Calibri" panose="020F0502020204030204" pitchFamily="34" charset="0"/>
                  </a:rPr>
                  <a:t> </a:t>
                </a:r>
                <a:r>
                  <a:rPr lang="fr-FR" sz="2300" dirty="0" err="1">
                    <a:latin typeface="+mj-lt"/>
                    <a:ea typeface="Calibri" panose="020F0502020204030204" pitchFamily="34" charset="0"/>
                  </a:rPr>
                  <a:t>định</a:t>
                </a:r>
                <a:r>
                  <a:rPr lang="fr-FR" sz="2300" dirty="0">
                    <a:latin typeface="+mj-lt"/>
                    <a:ea typeface="Calibri" panose="020F0502020204030204" pitchFamily="34" charset="0"/>
                  </a:rPr>
                  <a:t> </a:t>
                </a:r>
                <a:r>
                  <a:rPr lang="fr-FR" sz="2300" dirty="0" err="1">
                    <a:latin typeface="+mj-lt"/>
                    <a:ea typeface="Calibri" panose="020F0502020204030204" pitchFamily="34" charset="0"/>
                  </a:rPr>
                  <a:t>nào</a:t>
                </a:r>
                <a:r>
                  <a:rPr lang="fr-FR" sz="2300" dirty="0">
                    <a:latin typeface="+mj-lt"/>
                    <a:ea typeface="Calibri" panose="020F0502020204030204" pitchFamily="34" charset="0"/>
                  </a:rPr>
                  <a:t> </a:t>
                </a:r>
                <a:r>
                  <a:rPr lang="fr-FR" sz="2300" dirty="0" err="1">
                    <a:latin typeface="+mj-lt"/>
                    <a:ea typeface="Calibri" panose="020F0502020204030204" pitchFamily="34" charset="0"/>
                  </a:rPr>
                  <a:t>sau</a:t>
                </a:r>
                <a:r>
                  <a:rPr lang="fr-FR" sz="2300" dirty="0">
                    <a:latin typeface="+mj-lt"/>
                    <a:ea typeface="Calibri" panose="020F0502020204030204" pitchFamily="34" charset="0"/>
                  </a:rPr>
                  <a:t> </a:t>
                </a:r>
                <a:r>
                  <a:rPr lang="fr-FR" sz="2300" dirty="0" err="1">
                    <a:latin typeface="+mj-lt"/>
                    <a:ea typeface="Calibri" panose="020F0502020204030204" pitchFamily="34" charset="0"/>
                  </a:rPr>
                  <a:t>đây</a:t>
                </a:r>
                <a:r>
                  <a:rPr lang="fr-FR" sz="2300" dirty="0">
                    <a:latin typeface="+mj-lt"/>
                    <a:ea typeface="Calibri" panose="020F0502020204030204" pitchFamily="34" charset="0"/>
                  </a:rPr>
                  <a:t> </a:t>
                </a:r>
                <a:r>
                  <a:rPr lang="fr-FR" sz="2300" dirty="0" err="1">
                    <a:latin typeface="+mj-lt"/>
                    <a:ea typeface="Calibri" panose="020F0502020204030204" pitchFamily="34" charset="0"/>
                  </a:rPr>
                  <a:t>đúng</a:t>
                </a:r>
                <a:r>
                  <a:rPr lang="fr-FR" sz="2300" dirty="0">
                    <a:latin typeface="+mj-lt"/>
                    <a:ea typeface="Calibri" panose="020F0502020204030204" pitchFamily="34" charset="0"/>
                  </a:rPr>
                  <a:t>?</a:t>
                </a:r>
                <a:endParaRPr lang="en-US" sz="2300" kern="100" dirty="0">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7CE5E13C-0937-8B9A-E2CB-966489C3EB9D}"/>
                  </a:ext>
                </a:extLst>
              </p:cNvPr>
              <p:cNvSpPr txBox="1">
                <a:spLocks noRot="1" noChangeAspect="1" noMove="1" noResize="1" noEditPoints="1" noAdjustHandles="1" noChangeArrowheads="1" noChangeShapeType="1" noTextEdit="1"/>
              </p:cNvSpPr>
              <p:nvPr/>
            </p:nvSpPr>
            <p:spPr>
              <a:xfrm>
                <a:off x="324138" y="1257873"/>
                <a:ext cx="8495724" cy="557653"/>
              </a:xfrm>
              <a:prstGeom prst="rect">
                <a:avLst/>
              </a:prstGeom>
              <a:blipFill>
                <a:blip r:embed="rId2"/>
                <a:stretch>
                  <a:fillRect l="-1004" b="-22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1BCDF7-BB1F-2247-D142-E4CFDCFC6B7D}"/>
                  </a:ext>
                </a:extLst>
              </p:cNvPr>
              <p:cNvSpPr txBox="1"/>
              <p:nvPr/>
            </p:nvSpPr>
            <p:spPr>
              <a:xfrm>
                <a:off x="415636" y="1978302"/>
                <a:ext cx="8404226" cy="1465722"/>
              </a:xfrm>
              <a:prstGeom prst="rect">
                <a:avLst/>
              </a:prstGeom>
              <a:noFill/>
            </p:spPr>
            <p:txBody>
              <a:bodyPr wrap="square">
                <a:spAutoFit/>
              </a:bodyPr>
              <a:lstStyle/>
              <a:p>
                <a:pPr algn="just">
                  <a:lnSpc>
                    <a:spcPct val="200000"/>
                  </a:lnSpc>
                  <a:spcBef>
                    <a:spcPts val="600"/>
                  </a:spcBef>
                  <a:spcAft>
                    <a:spcPts val="800"/>
                  </a:spcAft>
                  <a:tabLst>
                    <a:tab pos="629920" algn="l"/>
                  </a:tabLst>
                </a:pPr>
                <a:r>
                  <a:rPr lang="en-US" sz="2100" b="1" kern="100" dirty="0">
                    <a:effectLst/>
                    <a:latin typeface="+mj-lt"/>
                    <a:ea typeface="Calibri" panose="020F0502020204030204" pitchFamily="34" charset="0"/>
                    <a:cs typeface="Times New Roman" panose="02020603050405020304" pitchFamily="18" charset="0"/>
                  </a:rPr>
                  <a:t>A. </a:t>
                </a:r>
                <a14:m>
                  <m:oMath xmlns:m="http://schemas.openxmlformats.org/officeDocument/2006/math">
                    <m:r>
                      <m:rPr>
                        <m:sty m:val="p"/>
                      </m:rPr>
                      <a:rPr lang="vi-VN" sz="2100" b="0" i="0">
                        <a:latin typeface="Cambria Math" panose="02040503050406030204" pitchFamily="18" charset="0"/>
                        <a:ea typeface="Calibri" panose="020F0502020204030204" pitchFamily="34" charset="0"/>
                        <a:cs typeface="Times New Roman" panose="02020603050405020304" pitchFamily="18" charset="0"/>
                      </a:rPr>
                      <m:t>AB</m:t>
                    </m:r>
                  </m:oMath>
                </a14:m>
                <a:r>
                  <a:rPr lang="vi-VN" sz="2100" dirty="0">
                    <a:latin typeface="Times New Roman" panose="02020603050405020304" pitchFamily="18" charset="0"/>
                    <a:ea typeface="Calibri" panose="020F0502020204030204" pitchFamily="34" charset="0"/>
                  </a:rPr>
                  <a:t> </a:t>
                </a:r>
                <a:r>
                  <a:rPr lang="fr-FR" sz="2100" dirty="0" err="1">
                    <a:latin typeface="Times New Roman" panose="02020603050405020304" pitchFamily="18" charset="0"/>
                    <a:ea typeface="Calibri" panose="020F0502020204030204" pitchFamily="34" charset="0"/>
                  </a:rPr>
                  <a:t>và</a:t>
                </a:r>
                <a:r>
                  <a:rPr lang="fr-FR" sz="2100" dirty="0">
                    <a:latin typeface="Times New Roman" panose="02020603050405020304" pitchFamily="18" charset="0"/>
                    <a:ea typeface="Calibri" panose="020F0502020204030204" pitchFamily="34" charset="0"/>
                  </a:rPr>
                  <a:t> </a:t>
                </a:r>
                <a14:m>
                  <m:oMath xmlns:m="http://schemas.openxmlformats.org/officeDocument/2006/math">
                    <m:r>
                      <m:rPr>
                        <m:sty m:val="p"/>
                      </m:rPr>
                      <a:rPr lang="fr-FR" sz="2100" b="0" i="0">
                        <a:latin typeface="Cambria Math" panose="02040503050406030204" pitchFamily="18" charset="0"/>
                        <a:ea typeface="Calibri" panose="020F0502020204030204" pitchFamily="34" charset="0"/>
                        <a:cs typeface="Times New Roman" panose="02020603050405020304" pitchFamily="18" charset="0"/>
                      </a:rPr>
                      <m:t>CD</m:t>
                    </m:r>
                  </m:oMath>
                </a14:m>
                <a:r>
                  <a:rPr lang="fr-FR" sz="2100" dirty="0">
                    <a:latin typeface="Times New Roman" panose="02020603050405020304" pitchFamily="18" charset="0"/>
                    <a:ea typeface="Calibri" panose="020F0502020204030204" pitchFamily="34" charset="0"/>
                  </a:rPr>
                  <a:t> </a:t>
                </a:r>
                <a:r>
                  <a:rPr lang="fr-FR" sz="2100" dirty="0" err="1">
                    <a:latin typeface="Times New Roman" panose="02020603050405020304" pitchFamily="18" charset="0"/>
                    <a:ea typeface="Calibri" panose="020F0502020204030204" pitchFamily="34" charset="0"/>
                  </a:rPr>
                  <a:t>cắt</a:t>
                </a:r>
                <a:r>
                  <a:rPr lang="fr-FR" sz="2100" dirty="0">
                    <a:latin typeface="Times New Roman" panose="02020603050405020304" pitchFamily="18" charset="0"/>
                    <a:ea typeface="Calibri" panose="020F0502020204030204" pitchFamily="34" charset="0"/>
                  </a:rPr>
                  <a:t> </a:t>
                </a:r>
                <a:r>
                  <a:rPr lang="fr-FR" sz="2100" dirty="0" err="1">
                    <a:latin typeface="Times New Roman" panose="02020603050405020304" pitchFamily="18" charset="0"/>
                    <a:ea typeface="Calibri" panose="020F0502020204030204" pitchFamily="34" charset="0"/>
                  </a:rPr>
                  <a:t>nhau</a:t>
                </a:r>
                <a:r>
                  <a:rPr lang="fr-FR" sz="2100" dirty="0">
                    <a:latin typeface="Times New Roman" panose="02020603050405020304" pitchFamily="18" charset="0"/>
                    <a:ea typeface="Calibri" panose="020F0502020204030204" pitchFamily="34" charset="0"/>
                  </a:rPr>
                  <a:t>.</a:t>
                </a:r>
                <a:r>
                  <a:rPr lang="en-US" sz="2100" kern="100" dirty="0">
                    <a:effectLst/>
                    <a:latin typeface="+mn-lt"/>
                    <a:ea typeface="Calibri" panose="020F0502020204030204" pitchFamily="34" charset="0"/>
                    <a:cs typeface="Times New Roman" panose="02020603050405020304" pitchFamily="18" charset="0"/>
                  </a:rPr>
                  <a:t>		</a:t>
                </a:r>
                <a:r>
                  <a:rPr lang="en-US" sz="2100" b="1" kern="100" dirty="0">
                    <a:effectLst/>
                    <a:latin typeface="+mn-lt"/>
                    <a:ea typeface="Calibri" panose="020F0502020204030204" pitchFamily="34" charset="0"/>
                    <a:cs typeface="Times New Roman" panose="02020603050405020304" pitchFamily="18" charset="0"/>
                  </a:rPr>
                  <a:t>B. </a:t>
                </a:r>
                <a14:m>
                  <m:oMath xmlns:m="http://schemas.openxmlformats.org/officeDocument/2006/math">
                    <m:r>
                      <a:rPr lang="en-US" sz="2100" b="1"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1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oMath>
                </a14:m>
                <a:r>
                  <a:rPr lang="vi-VN" sz="2100" dirty="0">
                    <a:solidFill>
                      <a:srgbClr val="000000"/>
                    </a:solidFill>
                    <a:latin typeface="Times New Roman" panose="02020603050405020304" pitchFamily="18" charset="0"/>
                    <a:ea typeface="Calibri" panose="020F0502020204030204" pitchFamily="34" charset="0"/>
                  </a:rPr>
                  <a:t> </a:t>
                </a:r>
                <a:r>
                  <a:rPr lang="fr-FR" sz="2100" dirty="0" err="1">
                    <a:solidFill>
                      <a:srgbClr val="000000"/>
                    </a:solidFill>
                    <a:latin typeface="Times New Roman" panose="02020603050405020304" pitchFamily="18" charset="0"/>
                    <a:ea typeface="Calibri" panose="020F0502020204030204" pitchFamily="34" charset="0"/>
                  </a:rPr>
                  <a:t>và</a:t>
                </a:r>
                <a:r>
                  <a:rPr lang="fr-FR" sz="21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m:rPr>
                        <m:sty m:val="p"/>
                      </m:rPr>
                      <a:rPr lang="fr-FR" sz="2100" b="0" i="0">
                        <a:solidFill>
                          <a:srgbClr val="000000"/>
                        </a:solidFill>
                        <a:latin typeface="Cambria Math" panose="02040503050406030204" pitchFamily="18" charset="0"/>
                        <a:ea typeface="Calibri" panose="020F0502020204030204" pitchFamily="34" charset="0"/>
                        <a:cs typeface="Times New Roman" panose="02020603050405020304" pitchFamily="18" charset="0"/>
                      </a:rPr>
                      <m:t>CD</m:t>
                    </m:r>
                  </m:oMath>
                </a14:m>
                <a:r>
                  <a:rPr lang="vi-VN" sz="2100" dirty="0">
                    <a:solidFill>
                      <a:srgbClr val="000000"/>
                    </a:solidFill>
                    <a:latin typeface="Times New Roman" panose="02020603050405020304" pitchFamily="18" charset="0"/>
                    <a:ea typeface="Calibri" panose="020F0502020204030204" pitchFamily="34" charset="0"/>
                  </a:rPr>
                  <a:t> chéo nhau.</a:t>
                </a:r>
                <a:endParaRPr lang="en-US" sz="2100" kern="1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200000"/>
                  </a:lnSpc>
                  <a:spcBef>
                    <a:spcPts val="600"/>
                  </a:spcBef>
                  <a:spcAft>
                    <a:spcPts val="800"/>
                  </a:spcAft>
                  <a:tabLst>
                    <a:tab pos="629920" algn="l"/>
                  </a:tabLst>
                </a:pPr>
                <a:r>
                  <a:rPr lang="en-US" sz="2100" b="1" kern="100" dirty="0">
                    <a:effectLst/>
                    <a:latin typeface="+mn-lt"/>
                    <a:ea typeface="Calibri" panose="020F0502020204030204" pitchFamily="34" charset="0"/>
                    <a:cs typeface="Times New Roman" panose="02020603050405020304" pitchFamily="18" charset="0"/>
                  </a:rPr>
                  <a:t>C. </a:t>
                </a:r>
                <a14:m>
                  <m:oMath xmlns:m="http://schemas.openxmlformats.org/officeDocument/2006/math">
                    <m:r>
                      <m:rPr>
                        <m:sty m:val="p"/>
                      </m:rPr>
                      <a:rPr lang="vi-VN" sz="2100" b="0" i="0">
                        <a:latin typeface="Cambria Math" panose="02040503050406030204" pitchFamily="18" charset="0"/>
                        <a:ea typeface="Calibri" panose="020F0502020204030204" pitchFamily="34" charset="0"/>
                        <a:cs typeface="Times New Roman" panose="02020603050405020304" pitchFamily="18" charset="0"/>
                      </a:rPr>
                      <m:t>AB</m:t>
                    </m:r>
                  </m:oMath>
                </a14:m>
                <a:r>
                  <a:rPr lang="vi-VN" sz="2100" dirty="0">
                    <a:latin typeface="Times New Roman" panose="02020603050405020304" pitchFamily="18" charset="0"/>
                    <a:ea typeface="Calibri" panose="020F0502020204030204" pitchFamily="34" charset="0"/>
                  </a:rPr>
                  <a:t> </a:t>
                </a:r>
                <a:r>
                  <a:rPr lang="fr-FR" sz="2100" dirty="0" err="1">
                    <a:latin typeface="Times New Roman" panose="02020603050405020304" pitchFamily="18" charset="0"/>
                    <a:ea typeface="Calibri" panose="020F0502020204030204" pitchFamily="34" charset="0"/>
                  </a:rPr>
                  <a:t>và</a:t>
                </a:r>
                <a:r>
                  <a:rPr lang="fr-FR" sz="2100" dirty="0">
                    <a:latin typeface="Times New Roman" panose="02020603050405020304" pitchFamily="18" charset="0"/>
                    <a:ea typeface="Calibri" panose="020F0502020204030204" pitchFamily="34" charset="0"/>
                  </a:rPr>
                  <a:t> </a:t>
                </a:r>
                <a14:m>
                  <m:oMath xmlns:m="http://schemas.openxmlformats.org/officeDocument/2006/math">
                    <m:r>
                      <m:rPr>
                        <m:sty m:val="p"/>
                      </m:rPr>
                      <a:rPr lang="fr-FR" sz="2100" b="0" i="0">
                        <a:latin typeface="Cambria Math" panose="02040503050406030204" pitchFamily="18" charset="0"/>
                        <a:ea typeface="Calibri" panose="020F0502020204030204" pitchFamily="34" charset="0"/>
                        <a:cs typeface="Times New Roman" panose="02020603050405020304" pitchFamily="18" charset="0"/>
                      </a:rPr>
                      <m:t>CD</m:t>
                    </m:r>
                  </m:oMath>
                </a14:m>
                <a:r>
                  <a:rPr lang="vi-VN" sz="2100" dirty="0">
                    <a:latin typeface="Times New Roman" panose="02020603050405020304" pitchFamily="18" charset="0"/>
                    <a:ea typeface="Calibri" panose="020F0502020204030204" pitchFamily="34" charset="0"/>
                  </a:rPr>
                  <a:t> song </a:t>
                </a:r>
                <a:r>
                  <a:rPr lang="vi-VN" sz="2100" dirty="0" err="1">
                    <a:latin typeface="Times New Roman" panose="02020603050405020304" pitchFamily="18" charset="0"/>
                    <a:ea typeface="Calibri" panose="020F0502020204030204" pitchFamily="34" charset="0"/>
                  </a:rPr>
                  <a:t>song</a:t>
                </a:r>
                <a:r>
                  <a:rPr lang="vi-VN" sz="2100" dirty="0">
                    <a:latin typeface="Times New Roman" panose="02020603050405020304" pitchFamily="18" charset="0"/>
                    <a:ea typeface="Calibri" panose="020F0502020204030204" pitchFamily="34" charset="0"/>
                  </a:rPr>
                  <a:t>.</a:t>
                </a:r>
                <a:r>
                  <a:rPr lang="en-US" sz="2100" dirty="0">
                    <a:latin typeface="Times New Roman" panose="02020603050405020304" pitchFamily="18" charset="0"/>
                    <a:ea typeface="Calibri" panose="020F0502020204030204" pitchFamily="34" charset="0"/>
                  </a:rPr>
                  <a:t>	</a:t>
                </a:r>
                <a:r>
                  <a:rPr lang="en-US" sz="2100" kern="100" dirty="0">
                    <a:effectLst/>
                    <a:latin typeface="+mn-lt"/>
                    <a:ea typeface="Calibri" panose="020F0502020204030204" pitchFamily="34" charset="0"/>
                    <a:cs typeface="Times New Roman" panose="02020603050405020304" pitchFamily="18" charset="0"/>
                  </a:rPr>
                  <a:t>	</a:t>
                </a:r>
                <a:r>
                  <a:rPr lang="en-US" sz="2100" b="1" kern="100" dirty="0">
                    <a:effectLst/>
                    <a:latin typeface="+mn-lt"/>
                    <a:ea typeface="Calibri" panose="020F0502020204030204" pitchFamily="34" charset="0"/>
                    <a:cs typeface="Times New Roman" panose="02020603050405020304" pitchFamily="18" charset="0"/>
                  </a:rPr>
                  <a:t>D. </a:t>
                </a:r>
                <a:r>
                  <a:rPr lang="vi-VN" sz="2100" dirty="0">
                    <a:latin typeface="Times New Roman" panose="02020603050405020304" pitchFamily="18" charset="0"/>
                    <a:ea typeface="Calibri" panose="020F0502020204030204" pitchFamily="34" charset="0"/>
                  </a:rPr>
                  <a:t>Tồn tại một mặt </a:t>
                </a:r>
                <a:r>
                  <a:rPr lang="vi-VN" sz="2100" dirty="0" err="1">
                    <a:latin typeface="Times New Roman" panose="02020603050405020304" pitchFamily="18" charset="0"/>
                    <a:ea typeface="Calibri" panose="020F0502020204030204" pitchFamily="34" charset="0"/>
                  </a:rPr>
                  <a:t>phẳng</a:t>
                </a:r>
                <a:r>
                  <a:rPr lang="vi-VN" sz="2100" dirty="0">
                    <a:latin typeface="Times New Roman" panose="02020603050405020304" pitchFamily="18" charset="0"/>
                    <a:ea typeface="Calibri" panose="020F0502020204030204" pitchFamily="34" charset="0"/>
                  </a:rPr>
                  <a:t> chứa </a:t>
                </a:r>
                <a14:m>
                  <m:oMath xmlns:m="http://schemas.openxmlformats.org/officeDocument/2006/math">
                    <m:r>
                      <a:rPr lang="vi-VN" sz="2100" b="1" i="1">
                        <a:latin typeface="Cambria Math" panose="02040503050406030204" pitchFamily="18" charset="0"/>
                        <a:ea typeface="Calibri" panose="020F0502020204030204" pitchFamily="34" charset="0"/>
                        <a:cs typeface="Times New Roman" panose="02020603050405020304" pitchFamily="18" charset="0"/>
                      </a:rPr>
                      <m:t>𝑨𝑩</m:t>
                    </m:r>
                  </m:oMath>
                </a14:m>
                <a:r>
                  <a:rPr lang="vi-VN" sz="2100" b="1" dirty="0">
                    <a:latin typeface="Times New Roman" panose="02020603050405020304" pitchFamily="18" charset="0"/>
                    <a:ea typeface="Calibri" panose="020F0502020204030204" pitchFamily="34" charset="0"/>
                  </a:rPr>
                  <a:t> </a:t>
                </a:r>
                <a:r>
                  <a:rPr lang="fr-FR" sz="2100" dirty="0" err="1">
                    <a:latin typeface="Times New Roman" panose="02020603050405020304" pitchFamily="18" charset="0"/>
                    <a:ea typeface="Calibri" panose="020F0502020204030204" pitchFamily="34" charset="0"/>
                  </a:rPr>
                  <a:t>và</a:t>
                </a:r>
                <a:r>
                  <a:rPr lang="fr-FR" sz="2100" dirty="0">
                    <a:latin typeface="Times New Roman" panose="02020603050405020304" pitchFamily="18" charset="0"/>
                    <a:ea typeface="Calibri" panose="020F0502020204030204" pitchFamily="34" charset="0"/>
                  </a:rPr>
                  <a:t> </a:t>
                </a:r>
                <a14:m>
                  <m:oMath xmlns:m="http://schemas.openxmlformats.org/officeDocument/2006/math">
                    <m:r>
                      <a:rPr lang="fr-FR" sz="2100" i="1">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2100" kern="100" dirty="0">
                  <a:effectLst/>
                  <a:latin typeface="+mn-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61BCDF7-BB1F-2247-D142-E4CFDCFC6B7D}"/>
                  </a:ext>
                </a:extLst>
              </p:cNvPr>
              <p:cNvSpPr txBox="1">
                <a:spLocks noRot="1" noChangeAspect="1" noMove="1" noResize="1" noEditPoints="1" noAdjustHandles="1" noChangeArrowheads="1" noChangeShapeType="1" noTextEdit="1"/>
              </p:cNvSpPr>
              <p:nvPr/>
            </p:nvSpPr>
            <p:spPr>
              <a:xfrm>
                <a:off x="415636" y="1978302"/>
                <a:ext cx="8404226" cy="1465722"/>
              </a:xfrm>
              <a:prstGeom prst="rect">
                <a:avLst/>
              </a:prstGeom>
              <a:blipFill>
                <a:blip r:embed="rId3"/>
                <a:stretch>
                  <a:fillRect l="-870" b="-7500"/>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E12F5A6D-5899-B670-E637-AD67BFC1CB51}"/>
              </a:ext>
            </a:extLst>
          </p:cNvPr>
          <p:cNvSpPr/>
          <p:nvPr/>
        </p:nvSpPr>
        <p:spPr>
          <a:xfrm>
            <a:off x="3865418" y="2100374"/>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45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4C866A-5122-F8C3-1C65-E3F8884C7A66}"/>
                  </a:ext>
                </a:extLst>
              </p:cNvPr>
              <p:cNvSpPr txBox="1"/>
              <p:nvPr/>
            </p:nvSpPr>
            <p:spPr>
              <a:xfrm>
                <a:off x="909535" y="885904"/>
                <a:ext cx="7510071" cy="1685846"/>
              </a:xfrm>
              <a:prstGeom prst="rect">
                <a:avLst/>
              </a:prstGeom>
              <a:noFill/>
            </p:spPr>
            <p:txBody>
              <a:bodyPr wrap="square">
                <a:spAutoFit/>
              </a:bodyPr>
              <a:lstStyle/>
              <a:p>
                <a:pPr algn="just">
                  <a:lnSpc>
                    <a:spcPct val="150000"/>
                  </a:lnSpc>
                  <a:spcBef>
                    <a:spcPts val="100"/>
                  </a:spcBef>
                  <a:spcAft>
                    <a:spcPts val="800"/>
                  </a:spcAft>
                </a:pPr>
                <a:r>
                  <a:rPr lang="fr-FR" sz="24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400" b="1" kern="100" dirty="0">
                    <a:solidFill>
                      <a:srgbClr val="000000"/>
                    </a:solidFill>
                    <a:effectLst/>
                    <a:latin typeface="+mj-lt"/>
                    <a:ea typeface="Calibri" panose="020F0502020204030204" pitchFamily="34" charset="0"/>
                    <a:cs typeface="Times New Roman" panose="02020603050405020304" pitchFamily="18" charset="0"/>
                  </a:rPr>
                  <a:t> 3. </a:t>
                </a:r>
                <a:r>
                  <a:rPr lang="vi-VN" sz="2400" kern="100" dirty="0">
                    <a:latin typeface="+mn-lt"/>
                    <a:ea typeface="Calibri" panose="020F0502020204030204" pitchFamily="34" charset="0"/>
                    <a:cs typeface="Times New Roman" panose="02020603050405020304" pitchFamily="18" charset="0"/>
                  </a:rPr>
                  <a:t>Cho tứ diện </a:t>
                </a:r>
                <a14:m>
                  <m:oMath xmlns:m="http://schemas.openxmlformats.org/officeDocument/2006/math">
                    <m:r>
                      <a:rPr lang="vi-VN" sz="2400" i="1" kern="100">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vi-VN" sz="2400" kern="100" dirty="0">
                    <a:latin typeface="+mn-lt"/>
                    <a:ea typeface="Calibri" panose="020F0502020204030204" pitchFamily="34" charset="0"/>
                    <a:cs typeface="Times New Roman" panose="02020603050405020304" pitchFamily="18" charset="0"/>
                  </a:rPr>
                  <a:t> và </a:t>
                </a:r>
                <a14:m>
                  <m:oMath xmlns:m="http://schemas.openxmlformats.org/officeDocument/2006/math">
                    <m:r>
                      <a:rPr lang="vi-VN" sz="2400" i="1" kern="100">
                        <a:latin typeface="Cambria Math" panose="02040503050406030204" pitchFamily="18" charset="0"/>
                        <a:ea typeface="Calibri" panose="020F0502020204030204" pitchFamily="34" charset="0"/>
                        <a:cs typeface="Times New Roman" panose="02020603050405020304" pitchFamily="18" charset="0"/>
                      </a:rPr>
                      <m:t>𝑀</m:t>
                    </m:r>
                    <m:r>
                      <a:rPr lang="vi-VN" sz="2400" i="1" kern="100">
                        <a:latin typeface="Cambria Math" panose="02040503050406030204" pitchFamily="18" charset="0"/>
                        <a:ea typeface="Calibri" panose="020F0502020204030204" pitchFamily="34" charset="0"/>
                        <a:cs typeface="Times New Roman" panose="02020603050405020304" pitchFamily="18" charset="0"/>
                      </a:rPr>
                      <m:t>,​</m:t>
                    </m:r>
                    <m:r>
                      <a:rPr lang="vi-VN" sz="2400" i="1" kern="100">
                        <a:latin typeface="Cambria Math" panose="02040503050406030204" pitchFamily="18" charset="0"/>
                        <a:ea typeface="Calibri" panose="020F0502020204030204" pitchFamily="34" charset="0"/>
                        <a:cs typeface="Times New Roman" panose="02020603050405020304" pitchFamily="18" charset="0"/>
                      </a:rPr>
                      <m:t>𝑁</m:t>
                    </m:r>
                  </m:oMath>
                </a14:m>
                <a:r>
                  <a:rPr lang="vi-VN" sz="2400" kern="100" dirty="0">
                    <a:latin typeface="+mn-lt"/>
                    <a:ea typeface="Calibri" panose="020F0502020204030204" pitchFamily="34" charset="0"/>
                    <a:cs typeface="Times New Roman" panose="02020603050405020304" pitchFamily="18" charset="0"/>
                  </a:rPr>
                  <a:t> lần lượt là trọng tâm của tam giác </a:t>
                </a:r>
                <a14:m>
                  <m:oMath xmlns:m="http://schemas.openxmlformats.org/officeDocument/2006/math">
                    <m:r>
                      <a:rPr lang="vi-VN" sz="2400" i="1" kern="100">
                        <a:latin typeface="Cambria Math" panose="02040503050406030204" pitchFamily="18" charset="0"/>
                        <a:ea typeface="Calibri" panose="020F0502020204030204" pitchFamily="34" charset="0"/>
                        <a:cs typeface="Times New Roman" panose="02020603050405020304" pitchFamily="18" charset="0"/>
                      </a:rPr>
                      <m:t>𝐴𝐵𝐶</m:t>
                    </m:r>
                    <m:r>
                      <a:rPr lang="vi-VN" sz="2400" i="1" kern="100">
                        <a:latin typeface="Cambria Math" panose="02040503050406030204" pitchFamily="18" charset="0"/>
                        <a:ea typeface="Calibri" panose="020F0502020204030204" pitchFamily="34" charset="0"/>
                        <a:cs typeface="Times New Roman" panose="02020603050405020304" pitchFamily="18" charset="0"/>
                      </a:rPr>
                      <m:t>,</m:t>
                    </m:r>
                    <m:r>
                      <a:rPr lang="vi-VN" sz="2400" i="1" kern="100">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400" kern="100" dirty="0">
                    <a:latin typeface="+mn-lt"/>
                    <a:ea typeface="Calibri" panose="020F0502020204030204" pitchFamily="34" charset="0"/>
                    <a:cs typeface="Times New Roman" panose="02020603050405020304" pitchFamily="18" charset="0"/>
                  </a:rPr>
                  <a:t>. Khẳng định nào sau đây là đúng?</a:t>
                </a:r>
                <a:endParaRPr lang="en-US" sz="2400" kern="100" dirty="0">
                  <a:latin typeface="+mn-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D4C866A-5122-F8C3-1C65-E3F8884C7A66}"/>
                  </a:ext>
                </a:extLst>
              </p:cNvPr>
              <p:cNvSpPr txBox="1">
                <a:spLocks noRot="1" noChangeAspect="1" noMove="1" noResize="1" noEditPoints="1" noAdjustHandles="1" noChangeArrowheads="1" noChangeShapeType="1" noTextEdit="1"/>
              </p:cNvSpPr>
              <p:nvPr/>
            </p:nvSpPr>
            <p:spPr>
              <a:xfrm>
                <a:off x="909535" y="885904"/>
                <a:ext cx="7510071" cy="1685846"/>
              </a:xfrm>
              <a:prstGeom prst="rect">
                <a:avLst/>
              </a:prstGeom>
              <a:blipFill>
                <a:blip r:embed="rId2"/>
                <a:stretch>
                  <a:fillRect l="-1218" r="-1299" b="-758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706F728-03E4-16E5-3692-44D51909F133}"/>
              </a:ext>
            </a:extLst>
          </p:cNvPr>
          <p:cNvSpPr txBox="1"/>
          <p:nvPr/>
        </p:nvSpPr>
        <p:spPr>
          <a:xfrm>
            <a:off x="1547331" y="2818027"/>
            <a:ext cx="6527890" cy="1311385"/>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effectLst/>
                <a:latin typeface="+mj-lt"/>
                <a:ea typeface="Calibri" panose="020F0502020204030204" pitchFamily="34" charset="0"/>
                <a:cs typeface="Times New Roman" panose="02020603050405020304" pitchFamily="18" charset="0"/>
              </a:rPr>
              <a:t>A. </a:t>
            </a:r>
            <a:r>
              <a:rPr lang="en-US" sz="2400" kern="100" dirty="0">
                <a:latin typeface="+mj-lt"/>
                <a:ea typeface="Calibri" panose="020F0502020204030204" pitchFamily="34" charset="0"/>
                <a:cs typeface="Times New Roman" panose="02020603050405020304" pitchFamily="18" charset="0"/>
              </a:rPr>
              <a:t>MN // CD</a:t>
            </a:r>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B. </a:t>
            </a:r>
            <a:r>
              <a:rPr lang="en-US" sz="2400" kern="100" dirty="0">
                <a:effectLst/>
                <a:latin typeface="+mn-lt"/>
                <a:ea typeface="Calibri" panose="020F0502020204030204" pitchFamily="34" charset="0"/>
                <a:cs typeface="Times New Roman" panose="02020603050405020304" pitchFamily="18" charset="0"/>
              </a:rPr>
              <a:t>MN // AD</a:t>
            </a:r>
          </a:p>
          <a:p>
            <a:pPr algn="just">
              <a:lnSpc>
                <a:spcPct val="150000"/>
              </a:lnSpc>
              <a:spcBef>
                <a:spcPts val="600"/>
              </a:spcBef>
              <a:spcAft>
                <a:spcPts val="800"/>
              </a:spcAft>
              <a:tabLst>
                <a:tab pos="629920" algn="l"/>
              </a:tabLst>
            </a:pPr>
            <a:r>
              <a:rPr lang="en-US" sz="2400" b="1" kern="100" dirty="0">
                <a:effectLst/>
                <a:latin typeface="+mn-lt"/>
                <a:ea typeface="Calibri" panose="020F0502020204030204" pitchFamily="34" charset="0"/>
                <a:cs typeface="Times New Roman" panose="02020603050405020304" pitchFamily="18" charset="0"/>
              </a:rPr>
              <a:t>C. </a:t>
            </a:r>
            <a:r>
              <a:rPr lang="en-US" sz="2400" kern="100" dirty="0">
                <a:effectLst/>
                <a:latin typeface="+mn-lt"/>
                <a:ea typeface="Calibri" panose="020F0502020204030204" pitchFamily="34" charset="0"/>
                <a:cs typeface="Times New Roman" panose="02020603050405020304" pitchFamily="18" charset="0"/>
              </a:rPr>
              <a:t>MN // BD			</a:t>
            </a:r>
            <a:r>
              <a:rPr lang="en-US" sz="2400" b="1" kern="100" dirty="0">
                <a:effectLst/>
                <a:latin typeface="+mn-lt"/>
                <a:ea typeface="Calibri" panose="020F0502020204030204" pitchFamily="34" charset="0"/>
                <a:cs typeface="Times New Roman" panose="02020603050405020304" pitchFamily="18" charset="0"/>
              </a:rPr>
              <a:t>D. </a:t>
            </a:r>
            <a:r>
              <a:rPr lang="en-US" sz="2400" kern="100" dirty="0">
                <a:effectLst/>
                <a:latin typeface="+mn-lt"/>
                <a:ea typeface="Calibri" panose="020F0502020204030204" pitchFamily="34" charset="0"/>
                <a:cs typeface="Times New Roman" panose="02020603050405020304" pitchFamily="18" charset="0"/>
              </a:rPr>
              <a:t>MN // CA</a:t>
            </a:r>
          </a:p>
        </p:txBody>
      </p:sp>
      <p:sp>
        <p:nvSpPr>
          <p:cNvPr id="5" name="Oval 4">
            <a:extLst>
              <a:ext uri="{FF2B5EF4-FFF2-40B4-BE49-F238E27FC236}">
                <a16:creationId xmlns:a16="http://schemas.microsoft.com/office/drawing/2014/main" id="{140878B0-96B6-8C41-7B79-9204927D903A}"/>
              </a:ext>
            </a:extLst>
          </p:cNvPr>
          <p:cNvSpPr/>
          <p:nvPr/>
        </p:nvSpPr>
        <p:spPr>
          <a:xfrm>
            <a:off x="1395350" y="2862930"/>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83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E73229-E322-A01F-49D6-E6B88EF7B1CF}"/>
                  </a:ext>
                </a:extLst>
              </p:cNvPr>
              <p:cNvSpPr txBox="1"/>
              <p:nvPr/>
            </p:nvSpPr>
            <p:spPr>
              <a:xfrm>
                <a:off x="565150" y="599935"/>
                <a:ext cx="8013700" cy="1045223"/>
              </a:xfrm>
              <a:prstGeom prst="rect">
                <a:avLst/>
              </a:prstGeom>
              <a:noFill/>
            </p:spPr>
            <p:txBody>
              <a:bodyPr wrap="square">
                <a:spAutoFit/>
              </a:bodyPr>
              <a:lstStyle/>
              <a:p>
                <a:pPr algn="just">
                  <a:lnSpc>
                    <a:spcPct val="150000"/>
                  </a:lnSpc>
                  <a:spcBef>
                    <a:spcPts val="600"/>
                  </a:spcBef>
                  <a:spcAft>
                    <a:spcPts val="800"/>
                  </a:spcAft>
                  <a:tabLst>
                    <a:tab pos="629920" algn="l"/>
                  </a:tabLst>
                </a:pPr>
                <a:r>
                  <a:rPr lang="fr-FR" sz="22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200" b="1" kern="100" dirty="0">
                    <a:solidFill>
                      <a:srgbClr val="000000"/>
                    </a:solidFill>
                    <a:effectLst/>
                    <a:latin typeface="+mj-lt"/>
                    <a:ea typeface="Calibri" panose="020F0502020204030204" pitchFamily="34" charset="0"/>
                    <a:cs typeface="Times New Roman" panose="02020603050405020304" pitchFamily="18" charset="0"/>
                  </a:rPr>
                  <a:t> 4. </a:t>
                </a:r>
                <a:r>
                  <a:rPr lang="vi-VN" sz="2200" dirty="0">
                    <a:latin typeface="+mn-lt"/>
                    <a:ea typeface="Calibri" panose="020F0502020204030204" pitchFamily="34" charset="0"/>
                  </a:rPr>
                  <a:t>Trong không gian cho ba đường thẳng phân biệt </a:t>
                </a:r>
                <a14:m>
                  <m:oMath xmlns:m="http://schemas.openxmlformats.org/officeDocument/2006/math">
                    <m:r>
                      <a:rPr lang="vi-VN" sz="2200" i="1">
                        <a:latin typeface="Cambria Math" panose="02040503050406030204" pitchFamily="18" charset="0"/>
                        <a:ea typeface="Calibri" panose="020F0502020204030204" pitchFamily="34" charset="0"/>
                        <a:cs typeface="Times New Roman" panose="02020603050405020304" pitchFamily="18" charset="0"/>
                      </a:rPr>
                      <m:t>𝑎</m:t>
                    </m:r>
                    <m:r>
                      <a:rPr lang="vi-VN" sz="2200" i="1">
                        <a:latin typeface="Cambria Math" panose="02040503050406030204" pitchFamily="18" charset="0"/>
                        <a:ea typeface="Calibri" panose="020F0502020204030204" pitchFamily="34" charset="0"/>
                        <a:cs typeface="Times New Roman" panose="02020603050405020304" pitchFamily="18" charset="0"/>
                      </a:rPr>
                      <m:t>,</m:t>
                    </m:r>
                    <m:r>
                      <a:rPr lang="vi-VN" sz="2200" i="1">
                        <a:latin typeface="Cambria Math" panose="02040503050406030204" pitchFamily="18" charset="0"/>
                        <a:ea typeface="Calibri" panose="020F0502020204030204" pitchFamily="34" charset="0"/>
                        <a:cs typeface="Times New Roman" panose="02020603050405020304" pitchFamily="18" charset="0"/>
                      </a:rPr>
                      <m:t>𝑏</m:t>
                    </m:r>
                    <m:r>
                      <a:rPr lang="vi-VN" sz="2200" i="1">
                        <a:latin typeface="Cambria Math" panose="02040503050406030204" pitchFamily="18" charset="0"/>
                        <a:ea typeface="Calibri" panose="020F0502020204030204" pitchFamily="34" charset="0"/>
                        <a:cs typeface="Times New Roman" panose="02020603050405020304" pitchFamily="18" charset="0"/>
                      </a:rPr>
                      <m:t>,</m:t>
                    </m:r>
                    <m:r>
                      <a:rPr lang="vi-VN" sz="2200" i="1">
                        <a:latin typeface="Cambria Math" panose="02040503050406030204" pitchFamily="18" charset="0"/>
                        <a:ea typeface="Calibri" panose="020F0502020204030204" pitchFamily="34" charset="0"/>
                        <a:cs typeface="Times New Roman" panose="02020603050405020304" pitchFamily="18" charset="0"/>
                      </a:rPr>
                      <m:t>𝑐</m:t>
                    </m:r>
                  </m:oMath>
                </a14:m>
                <a:r>
                  <a:rPr lang="vi-VN" sz="2200" dirty="0">
                    <a:latin typeface="+mn-lt"/>
                    <a:ea typeface="Calibri" panose="020F0502020204030204" pitchFamily="34" charset="0"/>
                  </a:rPr>
                  <a:t> trong đó </a:t>
                </a:r>
                <a14:m>
                  <m:oMath xmlns:m="http://schemas.openxmlformats.org/officeDocument/2006/math">
                    <m:r>
                      <a:rPr lang="vi-VN" sz="2200" i="1">
                        <a:latin typeface="Cambria Math" panose="02040503050406030204" pitchFamily="18" charset="0"/>
                        <a:ea typeface="Calibri" panose="020F0502020204030204" pitchFamily="34" charset="0"/>
                        <a:cs typeface="Times New Roman" panose="02020603050405020304" pitchFamily="18" charset="0"/>
                      </a:rPr>
                      <m:t>𝑎</m:t>
                    </m:r>
                  </m:oMath>
                </a14:m>
                <a:r>
                  <a:rPr lang="vi-VN" sz="2200" dirty="0">
                    <a:latin typeface="+mn-lt"/>
                    <a:ea typeface="Calibri" panose="020F0502020204030204" pitchFamily="34" charset="0"/>
                  </a:rPr>
                  <a:t> song </a:t>
                </a:r>
                <a:r>
                  <a:rPr lang="vi-VN" sz="2200" dirty="0" err="1">
                    <a:latin typeface="+mn-lt"/>
                    <a:ea typeface="Calibri" panose="020F0502020204030204" pitchFamily="34" charset="0"/>
                  </a:rPr>
                  <a:t>song</a:t>
                </a:r>
                <a:r>
                  <a:rPr lang="vi-VN" sz="2200" dirty="0">
                    <a:latin typeface="+mn-lt"/>
                    <a:ea typeface="Calibri" panose="020F0502020204030204" pitchFamily="34" charset="0"/>
                  </a:rPr>
                  <a:t> với </a:t>
                </a:r>
                <a:r>
                  <a:rPr lang="fr-FR" sz="2200" dirty="0">
                    <a:latin typeface="+mn-lt"/>
                    <a:ea typeface="Calibri" panose="020F0502020204030204" pitchFamily="34" charset="0"/>
                  </a:rPr>
                  <a:t>b</a:t>
                </a:r>
                <a:r>
                  <a:rPr lang="vi-VN" sz="2200" dirty="0">
                    <a:latin typeface="+mn-lt"/>
                    <a:ea typeface="Calibri" panose="020F0502020204030204" pitchFamily="34" charset="0"/>
                  </a:rPr>
                  <a:t>. Khẳng định nào sau đây </a:t>
                </a:r>
                <a:r>
                  <a:rPr lang="vi-VN" sz="2200" b="1" dirty="0">
                    <a:latin typeface="+mn-lt"/>
                    <a:ea typeface="Calibri" panose="020F0502020204030204" pitchFamily="34" charset="0"/>
                  </a:rPr>
                  <a:t>sai?</a:t>
                </a:r>
                <a:endParaRPr lang="en-US" sz="2200" kern="1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4E73229-E322-A01F-49D6-E6B88EF7B1CF}"/>
                  </a:ext>
                </a:extLst>
              </p:cNvPr>
              <p:cNvSpPr txBox="1">
                <a:spLocks noRot="1" noChangeAspect="1" noMove="1" noResize="1" noEditPoints="1" noAdjustHandles="1" noChangeArrowheads="1" noChangeShapeType="1" noTextEdit="1"/>
              </p:cNvSpPr>
              <p:nvPr/>
            </p:nvSpPr>
            <p:spPr>
              <a:xfrm>
                <a:off x="565150" y="599935"/>
                <a:ext cx="8013700" cy="1045223"/>
              </a:xfrm>
              <a:prstGeom prst="rect">
                <a:avLst/>
              </a:prstGeom>
              <a:blipFill>
                <a:blip r:embed="rId2"/>
                <a:stretch>
                  <a:fillRect l="-989" b="-110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FD5100-6952-6A8D-7AA7-882203D47620}"/>
                  </a:ext>
                </a:extLst>
              </p:cNvPr>
              <p:cNvSpPr txBox="1"/>
              <p:nvPr/>
            </p:nvSpPr>
            <p:spPr>
              <a:xfrm>
                <a:off x="627742" y="1751607"/>
                <a:ext cx="7888516" cy="2882264"/>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000" b="1" kern="100" dirty="0">
                    <a:solidFill>
                      <a:srgbClr val="000000"/>
                    </a:solidFill>
                    <a:effectLst/>
                    <a:latin typeface="+mj-lt"/>
                    <a:ea typeface="Calibri" panose="020F0502020204030204" pitchFamily="34" charset="0"/>
                    <a:cs typeface="Times New Roman" panose="02020603050405020304" pitchFamily="18" charset="0"/>
                  </a:rPr>
                  <a:t>A. </a:t>
                </a:r>
                <a:r>
                  <a:rPr lang="vi-VN" sz="2000" dirty="0">
                    <a:solidFill>
                      <a:srgbClr val="000000"/>
                    </a:solidFill>
                    <a:latin typeface="+mn-lt"/>
                    <a:ea typeface="Calibri" panose="020F0502020204030204" pitchFamily="34" charset="0"/>
                  </a:rPr>
                  <a:t>Nếu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oMath>
                </a14:m>
                <a:r>
                  <a:rPr lang="vi-VN" sz="2000" dirty="0">
                    <a:solidFill>
                      <a:srgbClr val="000000"/>
                    </a:solidFill>
                    <a:latin typeface="+mn-lt"/>
                    <a:ea typeface="Calibri" panose="020F0502020204030204" pitchFamily="34" charset="0"/>
                  </a:rPr>
                  <a:t> song </a:t>
                </a:r>
                <a:r>
                  <a:rPr lang="vi-VN" sz="2000" dirty="0" err="1">
                    <a:solidFill>
                      <a:srgbClr val="000000"/>
                    </a:solidFill>
                    <a:latin typeface="+mn-lt"/>
                    <a:ea typeface="Calibri" panose="020F0502020204030204" pitchFamily="34" charset="0"/>
                  </a:rPr>
                  <a:t>song</a:t>
                </a:r>
                <a:r>
                  <a:rPr lang="vi-VN" sz="2000" dirty="0">
                    <a:solidFill>
                      <a:srgbClr val="000000"/>
                    </a:solidFill>
                    <a:latin typeface="+mn-lt"/>
                    <a:ea typeface="Calibri" panose="020F0502020204030204" pitchFamily="34" charset="0"/>
                  </a:rPr>
                  <a:t> với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oMath>
                </a14:m>
                <a:r>
                  <a:rPr lang="vi-VN" sz="2000" dirty="0">
                    <a:solidFill>
                      <a:srgbClr val="000000"/>
                    </a:solidFill>
                    <a:latin typeface="+mn-lt"/>
                    <a:ea typeface="Calibri" panose="020F0502020204030204" pitchFamily="34" charset="0"/>
                  </a:rPr>
                  <a:t> thì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oMath>
                </a14:m>
                <a:r>
                  <a:rPr lang="vi-VN" sz="2000" dirty="0">
                    <a:solidFill>
                      <a:srgbClr val="000000"/>
                    </a:solidFill>
                    <a:latin typeface="+mn-lt"/>
                    <a:ea typeface="Calibri" panose="020F0502020204030204" pitchFamily="34" charset="0"/>
                  </a:rPr>
                  <a:t> song </a:t>
                </a:r>
                <a:r>
                  <a:rPr lang="vi-VN" sz="2000" dirty="0" err="1">
                    <a:solidFill>
                      <a:srgbClr val="000000"/>
                    </a:solidFill>
                    <a:latin typeface="+mn-lt"/>
                    <a:ea typeface="Calibri" panose="020F0502020204030204" pitchFamily="34" charset="0"/>
                  </a:rPr>
                  <a:t>song</a:t>
                </a:r>
                <a:r>
                  <a:rPr lang="vi-VN" sz="2000" dirty="0">
                    <a:solidFill>
                      <a:srgbClr val="000000"/>
                    </a:solidFill>
                    <a:latin typeface="+mn-lt"/>
                    <a:ea typeface="Calibri" panose="020F0502020204030204" pitchFamily="34" charset="0"/>
                  </a:rPr>
                  <a:t> với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oMath>
                </a14:m>
                <a:r>
                  <a:rPr lang="vi-VN" sz="2000" dirty="0">
                    <a:solidFill>
                      <a:srgbClr val="000000"/>
                    </a:solidFill>
                    <a:latin typeface="+mn-lt"/>
                    <a:ea typeface="Calibri" panose="020F0502020204030204" pitchFamily="34" charset="0"/>
                  </a:rPr>
                  <a:t>.</a:t>
                </a:r>
                <a:r>
                  <a:rPr lang="en-US" sz="2000" kern="100" dirty="0">
                    <a:solidFill>
                      <a:srgbClr val="000000"/>
                    </a:solidFill>
                    <a:effectLst/>
                    <a:latin typeface="+mn-lt"/>
                    <a:ea typeface="Calibri" panose="020F0502020204030204" pitchFamily="34" charset="0"/>
                    <a:cs typeface="Times New Roman" panose="02020603050405020304" pitchFamily="18" charset="0"/>
                  </a:rPr>
                  <a:t>	</a:t>
                </a:r>
              </a:p>
              <a:p>
                <a:pPr algn="just">
                  <a:lnSpc>
                    <a:spcPct val="150000"/>
                  </a:lnSpc>
                  <a:spcBef>
                    <a:spcPts val="600"/>
                  </a:spcBef>
                  <a:spcAft>
                    <a:spcPts val="800"/>
                  </a:spcAft>
                  <a:tabLst>
                    <a:tab pos="629920" algn="l"/>
                  </a:tabLst>
                </a:pPr>
                <a:r>
                  <a:rPr lang="en-US" sz="2000" b="1" kern="100" dirty="0">
                    <a:solidFill>
                      <a:srgbClr val="000000"/>
                    </a:solidFill>
                    <a:effectLst/>
                    <a:latin typeface="+mn-lt"/>
                    <a:ea typeface="Calibri" panose="020F0502020204030204" pitchFamily="34" charset="0"/>
                    <a:cs typeface="Times New Roman" panose="02020603050405020304" pitchFamily="18" charset="0"/>
                  </a:rPr>
                  <a:t>B. </a:t>
                </a:r>
                <a:r>
                  <a:rPr lang="vi-VN" sz="2000" dirty="0">
                    <a:solidFill>
                      <a:srgbClr val="000000"/>
                    </a:solidFill>
                    <a:latin typeface="+mn-lt"/>
                    <a:ea typeface="Calibri" panose="020F0502020204030204" pitchFamily="34" charset="0"/>
                  </a:rPr>
                  <a:t>Tồn tại duy nhất một mặt </a:t>
                </a:r>
                <a:r>
                  <a:rPr lang="vi-VN" sz="2000" dirty="0" err="1">
                    <a:solidFill>
                      <a:srgbClr val="000000"/>
                    </a:solidFill>
                    <a:latin typeface="+mn-lt"/>
                    <a:ea typeface="Calibri" panose="020F0502020204030204" pitchFamily="34" charset="0"/>
                  </a:rPr>
                  <a:t>phẳng</a:t>
                </a:r>
                <a:r>
                  <a:rPr lang="vi-VN" sz="2000" dirty="0">
                    <a:solidFill>
                      <a:srgbClr val="000000"/>
                    </a:solidFill>
                    <a:latin typeface="+mn-lt"/>
                    <a:ea typeface="Calibri" panose="020F0502020204030204" pitchFamily="34" charset="0"/>
                  </a:rPr>
                  <a:t> chứa cả hai đường thẳng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oMath>
                </a14:m>
                <a:r>
                  <a:rPr lang="vi-VN" sz="2000" dirty="0">
                    <a:solidFill>
                      <a:srgbClr val="000000"/>
                    </a:solidFill>
                    <a:latin typeface="+mn-lt"/>
                    <a:ea typeface="Calibri" panose="020F0502020204030204" pitchFamily="34" charset="0"/>
                  </a:rPr>
                  <a:t> và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oMath>
                </a14:m>
                <a:r>
                  <a:rPr lang="vi-VN" sz="2000" dirty="0">
                    <a:solidFill>
                      <a:srgbClr val="000000"/>
                    </a:solidFill>
                    <a:latin typeface="+mn-lt"/>
                    <a:ea typeface="Calibri" panose="020F0502020204030204" pitchFamily="34" charset="0"/>
                  </a:rPr>
                  <a:t>.</a:t>
                </a:r>
                <a:endParaRPr lang="en-US" sz="2000" dirty="0">
                  <a:solidFill>
                    <a:srgbClr val="000000"/>
                  </a:solidFill>
                  <a:latin typeface="+mn-lt"/>
                  <a:ea typeface="Calibri" panose="020F0502020204030204" pitchFamily="34" charset="0"/>
                </a:endParaRPr>
              </a:p>
              <a:p>
                <a:pPr algn="just">
                  <a:lnSpc>
                    <a:spcPct val="150000"/>
                  </a:lnSpc>
                  <a:spcBef>
                    <a:spcPts val="600"/>
                  </a:spcBef>
                  <a:spcAft>
                    <a:spcPts val="800"/>
                  </a:spcAft>
                  <a:tabLst>
                    <a:tab pos="629920" algn="l"/>
                  </a:tabLst>
                </a:pPr>
                <a:r>
                  <a:rPr lang="en-US" sz="2000" b="1" kern="100" dirty="0">
                    <a:solidFill>
                      <a:srgbClr val="000000"/>
                    </a:solidFill>
                    <a:effectLst/>
                    <a:latin typeface="+mn-lt"/>
                    <a:ea typeface="Calibri" panose="020F0502020204030204" pitchFamily="34" charset="0"/>
                    <a:cs typeface="Times New Roman" panose="02020603050405020304" pitchFamily="18" charset="0"/>
                  </a:rPr>
                  <a:t>C. </a:t>
                </a:r>
                <a:r>
                  <a:rPr lang="vi-VN" sz="2000" dirty="0">
                    <a:solidFill>
                      <a:srgbClr val="000000"/>
                    </a:solidFill>
                    <a:latin typeface="+mn-lt"/>
                    <a:ea typeface="Calibri" panose="020F0502020204030204" pitchFamily="34" charset="0"/>
                  </a:rPr>
                  <a:t>Nếu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oMath>
                </a14:m>
                <a:r>
                  <a:rPr lang="vi-VN" sz="2000" dirty="0">
                    <a:solidFill>
                      <a:srgbClr val="000000"/>
                    </a:solidFill>
                    <a:latin typeface="+mn-lt"/>
                    <a:ea typeface="Calibri" panose="020F0502020204030204" pitchFamily="34" charset="0"/>
                  </a:rPr>
                  <a:t> cắt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oMath>
                </a14:m>
                <a:r>
                  <a:rPr lang="vi-VN" sz="2000" dirty="0">
                    <a:solidFill>
                      <a:srgbClr val="000000"/>
                    </a:solidFill>
                    <a:latin typeface="+mn-lt"/>
                    <a:ea typeface="Calibri" panose="020F0502020204030204" pitchFamily="34" charset="0"/>
                  </a:rPr>
                  <a:t>  thì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oMath>
                </a14:m>
                <a:r>
                  <a:rPr lang="vi-VN" sz="2000" dirty="0">
                    <a:solidFill>
                      <a:srgbClr val="000000"/>
                    </a:solidFill>
                    <a:latin typeface="+mn-lt"/>
                    <a:ea typeface="Calibri" panose="020F0502020204030204" pitchFamily="34" charset="0"/>
                  </a:rPr>
                  <a:t> cắt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oMath>
                </a14:m>
                <a:r>
                  <a:rPr lang="vi-VN" sz="2000" dirty="0">
                    <a:solidFill>
                      <a:srgbClr val="000000"/>
                    </a:solidFill>
                    <a:latin typeface="+mn-lt"/>
                    <a:ea typeface="Calibri" panose="020F0502020204030204" pitchFamily="34" charset="0"/>
                  </a:rPr>
                  <a:t>.</a:t>
                </a:r>
                <a:r>
                  <a:rPr lang="en-US" sz="2000" kern="100" dirty="0">
                    <a:solidFill>
                      <a:srgbClr val="000000"/>
                    </a:solidFill>
                    <a:effectLst/>
                    <a:latin typeface="+mn-lt"/>
                    <a:ea typeface="Calibri" panose="020F0502020204030204" pitchFamily="34" charset="0"/>
                    <a:cs typeface="Times New Roman" panose="02020603050405020304" pitchFamily="18" charset="0"/>
                  </a:rPr>
                  <a:t>	</a:t>
                </a:r>
              </a:p>
              <a:p>
                <a:pPr algn="just">
                  <a:lnSpc>
                    <a:spcPct val="150000"/>
                  </a:lnSpc>
                  <a:spcBef>
                    <a:spcPts val="600"/>
                  </a:spcBef>
                  <a:spcAft>
                    <a:spcPts val="800"/>
                  </a:spcAft>
                  <a:tabLst>
                    <a:tab pos="629920" algn="l"/>
                  </a:tabLst>
                </a:pPr>
                <a:r>
                  <a:rPr lang="en-US" sz="2000" b="1" kern="100" dirty="0">
                    <a:solidFill>
                      <a:srgbClr val="000000"/>
                    </a:solidFill>
                    <a:effectLst/>
                    <a:latin typeface="+mn-lt"/>
                    <a:ea typeface="Calibri" panose="020F0502020204030204" pitchFamily="34" charset="0"/>
                    <a:cs typeface="Times New Roman" panose="02020603050405020304" pitchFamily="18" charset="0"/>
                  </a:rPr>
                  <a:t>D. </a:t>
                </a:r>
                <a:r>
                  <a:rPr lang="vi-VN" sz="2000" dirty="0">
                    <a:solidFill>
                      <a:srgbClr val="000000"/>
                    </a:solidFill>
                    <a:latin typeface="+mn-lt"/>
                    <a:ea typeface="Calibri" panose="020F0502020204030204" pitchFamily="34" charset="0"/>
                  </a:rPr>
                  <a:t>Nếu điểm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dirty="0">
                    <a:solidFill>
                      <a:srgbClr val="000000"/>
                    </a:solidFill>
                    <a:latin typeface="+mn-lt"/>
                    <a:ea typeface="Calibri" panose="020F0502020204030204" pitchFamily="34" charset="0"/>
                  </a:rPr>
                  <a:t> thuộc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oMath>
                </a14:m>
                <a:r>
                  <a:rPr lang="vi-VN" sz="2000" dirty="0">
                    <a:solidFill>
                      <a:srgbClr val="000000"/>
                    </a:solidFill>
                    <a:latin typeface="+mn-lt"/>
                    <a:ea typeface="Calibri" panose="020F0502020204030204" pitchFamily="34" charset="0"/>
                  </a:rPr>
                  <a:t> và điểm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dirty="0">
                    <a:solidFill>
                      <a:srgbClr val="000000"/>
                    </a:solidFill>
                    <a:latin typeface="+mn-lt"/>
                    <a:ea typeface="Calibri" panose="020F0502020204030204" pitchFamily="34" charset="0"/>
                  </a:rPr>
                  <a:t> thuộc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oMath>
                </a14:m>
                <a:r>
                  <a:rPr lang="vi-VN" sz="2000" dirty="0">
                    <a:solidFill>
                      <a:srgbClr val="000000"/>
                    </a:solidFill>
                    <a:latin typeface="+mn-lt"/>
                    <a:ea typeface="Calibri" panose="020F0502020204030204" pitchFamily="34" charset="0"/>
                  </a:rPr>
                  <a:t> thì ba đường thẳng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oMath>
                </a14:m>
                <a:r>
                  <a:rPr lang="vi-VN" sz="2000" dirty="0">
                    <a:solidFill>
                      <a:srgbClr val="000000"/>
                    </a:solidFill>
                    <a:latin typeface="+mn-lt"/>
                    <a:ea typeface="Calibri" panose="020F0502020204030204" pitchFamily="34" charset="0"/>
                  </a:rPr>
                  <a:t> và </a:t>
                </a:r>
                <a14:m>
                  <m:oMath xmlns:m="http://schemas.openxmlformats.org/officeDocument/2006/math">
                    <m:r>
                      <a:rPr lang="vi-VN"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dirty="0">
                    <a:solidFill>
                      <a:srgbClr val="000000"/>
                    </a:solidFill>
                    <a:latin typeface="+mn-lt"/>
                    <a:ea typeface="Calibri" panose="020F0502020204030204" pitchFamily="34" charset="0"/>
                  </a:rPr>
                  <a:t> cùng ở trên một mặt </a:t>
                </a:r>
                <a:r>
                  <a:rPr lang="vi-VN" sz="2000" dirty="0" err="1">
                    <a:solidFill>
                      <a:srgbClr val="000000"/>
                    </a:solidFill>
                    <a:latin typeface="+mn-lt"/>
                    <a:ea typeface="Calibri" panose="020F0502020204030204" pitchFamily="34" charset="0"/>
                  </a:rPr>
                  <a:t>phẳng</a:t>
                </a:r>
                <a:r>
                  <a:rPr lang="vi-VN" sz="2000" dirty="0">
                    <a:solidFill>
                      <a:srgbClr val="000000"/>
                    </a:solidFill>
                    <a:latin typeface="+mn-lt"/>
                    <a:ea typeface="Calibri" panose="020F0502020204030204" pitchFamily="34" charset="0"/>
                  </a:rPr>
                  <a:t>.</a:t>
                </a:r>
                <a:endParaRPr lang="en-US" sz="2000" kern="100" dirty="0">
                  <a:solidFill>
                    <a:srgbClr val="000000"/>
                  </a:solidFill>
                  <a:effectLst/>
                  <a:latin typeface="+mn-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AFD5100-6952-6A8D-7AA7-882203D47620}"/>
                  </a:ext>
                </a:extLst>
              </p:cNvPr>
              <p:cNvSpPr txBox="1">
                <a:spLocks noRot="1" noChangeAspect="1" noMove="1" noResize="1" noEditPoints="1" noAdjustHandles="1" noChangeArrowheads="1" noChangeShapeType="1" noTextEdit="1"/>
              </p:cNvSpPr>
              <p:nvPr/>
            </p:nvSpPr>
            <p:spPr>
              <a:xfrm>
                <a:off x="627742" y="1751607"/>
                <a:ext cx="7888516" cy="2882264"/>
              </a:xfrm>
              <a:prstGeom prst="rect">
                <a:avLst/>
              </a:prstGeom>
              <a:blipFill>
                <a:blip r:embed="rId3"/>
                <a:stretch>
                  <a:fillRect l="-850" r="-773" b="-2960"/>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FAB7B610-75AA-560F-29A1-09483998155F}"/>
              </a:ext>
            </a:extLst>
          </p:cNvPr>
          <p:cNvSpPr/>
          <p:nvPr/>
        </p:nvSpPr>
        <p:spPr>
          <a:xfrm>
            <a:off x="412417" y="2989747"/>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3497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D09C25-C2DF-CFEE-66E6-7F4C690612D2}"/>
                  </a:ext>
                </a:extLst>
              </p:cNvPr>
              <p:cNvSpPr txBox="1"/>
              <p:nvPr/>
            </p:nvSpPr>
            <p:spPr>
              <a:xfrm>
                <a:off x="490392" y="773027"/>
                <a:ext cx="8163215" cy="1685846"/>
              </a:xfrm>
              <a:prstGeom prst="rect">
                <a:avLst/>
              </a:prstGeom>
              <a:noFill/>
            </p:spPr>
            <p:txBody>
              <a:bodyPr wrap="square">
                <a:spAutoFit/>
              </a:bodyPr>
              <a:lstStyle/>
              <a:p>
                <a:pPr>
                  <a:lnSpc>
                    <a:spcPct val="150000"/>
                  </a:lnSpc>
                  <a:spcAft>
                    <a:spcPts val="800"/>
                  </a:spcAft>
                  <a:tabLst>
                    <a:tab pos="180340" algn="l"/>
                    <a:tab pos="3420745" algn="l"/>
                  </a:tabLst>
                </a:pPr>
                <a:r>
                  <a:rPr lang="fr-FR" sz="24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400" b="1" kern="100" dirty="0">
                    <a:solidFill>
                      <a:srgbClr val="000000"/>
                    </a:solidFill>
                    <a:effectLst/>
                    <a:latin typeface="+mj-lt"/>
                    <a:ea typeface="Calibri" panose="020F0502020204030204" pitchFamily="34" charset="0"/>
                    <a:cs typeface="Times New Roman" panose="02020603050405020304" pitchFamily="18" charset="0"/>
                  </a:rPr>
                  <a:t> 5. </a:t>
                </a:r>
                <a:r>
                  <a:rPr lang="vi-VN" sz="2400" dirty="0">
                    <a:latin typeface="+mn-lt"/>
                    <a:ea typeface="Calibri" panose="020F0502020204030204" pitchFamily="34" charset="0"/>
                  </a:rPr>
                  <a:t>Cho tứ diện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vi-VN" sz="2400" dirty="0">
                    <a:latin typeface="+mn-lt"/>
                    <a:ea typeface="Calibri" panose="020F0502020204030204" pitchFamily="34" charset="0"/>
                  </a:rPr>
                  <a:t>.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2400" dirty="0">
                    <a:latin typeface="+mn-lt"/>
                    <a:ea typeface="Calibri" panose="020F0502020204030204" pitchFamily="34" charset="0"/>
                  </a:rPr>
                  <a:t>,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𝑄</m:t>
                    </m:r>
                  </m:oMath>
                </a14:m>
                <a:r>
                  <a:rPr lang="vi-VN" sz="2400" dirty="0">
                    <a:latin typeface="+mn-lt"/>
                    <a:ea typeface="Calibri" panose="020F0502020204030204" pitchFamily="34" charset="0"/>
                  </a:rPr>
                  <a:t>  lần lượt là trung điểm của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400" dirty="0">
                    <a:latin typeface="+mn-lt"/>
                    <a:ea typeface="Calibri" panose="020F0502020204030204" pitchFamily="34" charset="0"/>
                  </a:rPr>
                  <a:t>,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𝐶𝐷</m:t>
                    </m:r>
                  </m:oMath>
                </a14:m>
                <a:r>
                  <a:rPr lang="vi-VN" sz="2400" dirty="0">
                    <a:latin typeface="+mn-lt"/>
                    <a:ea typeface="Calibri" panose="020F0502020204030204" pitchFamily="34" charset="0"/>
                  </a:rPr>
                  <a:t>. </a:t>
                </a:r>
                <a:r>
                  <a:rPr lang="pt-BR" sz="2400" dirty="0">
                    <a:latin typeface="+mn-lt"/>
                    <a:ea typeface="Calibri" panose="020F0502020204030204" pitchFamily="34" charset="0"/>
                  </a:rPr>
                  <a:t>Điểm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𝑅</m:t>
                    </m:r>
                  </m:oMath>
                </a14:m>
                <a:r>
                  <a:rPr lang="pt-BR" sz="2400" dirty="0">
                    <a:latin typeface="+mn-lt"/>
                    <a:ea typeface="Calibri" panose="020F0502020204030204" pitchFamily="34" charset="0"/>
                  </a:rPr>
                  <a:t>  nằm trên cạnh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𝐵𝐶</m:t>
                    </m:r>
                  </m:oMath>
                </a14:m>
                <a:r>
                  <a:rPr lang="pt-BR" sz="2400" dirty="0">
                    <a:latin typeface="+mn-lt"/>
                    <a:ea typeface="Calibri" panose="020F0502020204030204" pitchFamily="34" charset="0"/>
                  </a:rPr>
                  <a:t> sao cho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𝐵𝑅</m:t>
                    </m:r>
                    <m:r>
                      <a:rPr lang="pt-BR"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𝑅𝐶</m:t>
                    </m:r>
                  </m:oMath>
                </a14:m>
                <a:r>
                  <a:rPr lang="pt-BR" sz="2400" dirty="0">
                    <a:latin typeface="+mn-lt"/>
                    <a:ea typeface="Calibri" panose="020F0502020204030204" pitchFamily="34" charset="0"/>
                  </a:rPr>
                  <a:t>. Gọi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𝑆</m:t>
                    </m:r>
                  </m:oMath>
                </a14:m>
                <a:r>
                  <a:rPr lang="pt-BR" sz="2400" dirty="0">
                    <a:latin typeface="+mn-lt"/>
                    <a:ea typeface="Calibri" panose="020F0502020204030204" pitchFamily="34" charset="0"/>
                  </a:rPr>
                  <a:t> là giao điểm của mặt phẳng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𝑃𝑄𝑅</m:t>
                        </m:r>
                      </m:e>
                    </m:d>
                  </m:oMath>
                </a14:m>
                <a:r>
                  <a:rPr lang="pt-BR" sz="2400" dirty="0">
                    <a:latin typeface="+mn-lt"/>
                    <a:ea typeface="Calibri" panose="020F0502020204030204" pitchFamily="34" charset="0"/>
                  </a:rPr>
                  <a:t> và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𝐴𝐷</m:t>
                    </m:r>
                  </m:oMath>
                </a14:m>
                <a:r>
                  <a:rPr lang="pt-BR" sz="2400" dirty="0">
                    <a:latin typeface="+mn-lt"/>
                    <a:ea typeface="Calibri" panose="020F0502020204030204" pitchFamily="34" charset="0"/>
                  </a:rPr>
                  <a:t>. </a:t>
                </a:r>
                <a:r>
                  <a:rPr lang="en-US" sz="2400" dirty="0">
                    <a:latin typeface="+mn-lt"/>
                    <a:ea typeface="Calibri" panose="020F0502020204030204" pitchFamily="34" charset="0"/>
                  </a:rPr>
                  <a:t>Khi </a:t>
                </a:r>
                <a:r>
                  <a:rPr lang="en-US" sz="2400" dirty="0" err="1">
                    <a:latin typeface="+mn-lt"/>
                    <a:ea typeface="Calibri" panose="020F0502020204030204" pitchFamily="34" charset="0"/>
                  </a:rPr>
                  <a:t>đó</a:t>
                </a:r>
                <a:endParaRPr lang="en-US" sz="2400" kern="100" dirty="0">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3D09C25-C2DF-CFEE-66E6-7F4C690612D2}"/>
                  </a:ext>
                </a:extLst>
              </p:cNvPr>
              <p:cNvSpPr txBox="1">
                <a:spLocks noRot="1" noChangeAspect="1" noMove="1" noResize="1" noEditPoints="1" noAdjustHandles="1" noChangeArrowheads="1" noChangeShapeType="1" noTextEdit="1"/>
              </p:cNvSpPr>
              <p:nvPr/>
            </p:nvSpPr>
            <p:spPr>
              <a:xfrm>
                <a:off x="490392" y="773027"/>
                <a:ext cx="8163215" cy="1685846"/>
              </a:xfrm>
              <a:prstGeom prst="rect">
                <a:avLst/>
              </a:prstGeom>
              <a:blipFill>
                <a:blip r:embed="rId2"/>
                <a:stretch>
                  <a:fillRect l="-1119" r="-2015" b="-797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C00206E-82F7-52DA-F266-388FB3ADD786}"/>
              </a:ext>
            </a:extLst>
          </p:cNvPr>
          <p:cNvSpPr txBox="1"/>
          <p:nvPr/>
        </p:nvSpPr>
        <p:spPr>
          <a:xfrm>
            <a:off x="1520823" y="2684628"/>
            <a:ext cx="6102351" cy="1311385"/>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effectLst/>
                <a:latin typeface="+mj-lt"/>
                <a:ea typeface="Calibri" panose="020F0502020204030204" pitchFamily="34" charset="0"/>
                <a:cs typeface="Times New Roman" panose="02020603050405020304" pitchFamily="18" charset="0"/>
              </a:rPr>
              <a:t>A. </a:t>
            </a:r>
            <a:r>
              <a:rPr lang="en-US" sz="2400" kern="100" dirty="0">
                <a:effectLst/>
                <a:latin typeface="+mj-lt"/>
                <a:ea typeface="Calibri" panose="020F0502020204030204" pitchFamily="34" charset="0"/>
                <a:cs typeface="Times New Roman" panose="02020603050405020304" pitchFamily="18" charset="0"/>
              </a:rPr>
              <a:t>SA = 3SD</a:t>
            </a:r>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B. </a:t>
            </a:r>
            <a:r>
              <a:rPr lang="en-US" sz="2400" kern="100" dirty="0">
                <a:ea typeface="Calibri" panose="020F0502020204030204" pitchFamily="34" charset="0"/>
                <a:cs typeface="Times New Roman" panose="02020603050405020304" pitchFamily="18" charset="0"/>
              </a:rPr>
              <a:t>SA = 2SD</a:t>
            </a:r>
            <a:endParaRPr lang="en-US" sz="2400" kern="100" dirty="0">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800"/>
              </a:spcAft>
              <a:tabLst>
                <a:tab pos="629920" algn="l"/>
              </a:tabLst>
            </a:pPr>
            <a:r>
              <a:rPr lang="en-US" sz="2400" b="1" kern="100" dirty="0">
                <a:effectLst/>
                <a:latin typeface="+mn-lt"/>
                <a:ea typeface="Calibri" panose="020F0502020204030204" pitchFamily="34" charset="0"/>
                <a:cs typeface="Times New Roman" panose="02020603050405020304" pitchFamily="18" charset="0"/>
              </a:rPr>
              <a:t>C. </a:t>
            </a:r>
            <a:r>
              <a:rPr lang="en-US" sz="2400" kern="100" dirty="0">
                <a:ea typeface="Calibri" panose="020F0502020204030204" pitchFamily="34" charset="0"/>
                <a:cs typeface="Times New Roman" panose="02020603050405020304" pitchFamily="18" charset="0"/>
              </a:rPr>
              <a:t>SA = SD </a:t>
            </a:r>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D. </a:t>
            </a:r>
            <a:r>
              <a:rPr lang="en-US" sz="2400" kern="100" dirty="0">
                <a:effectLst/>
                <a:latin typeface="+mn-lt"/>
                <a:ea typeface="Calibri" panose="020F0502020204030204" pitchFamily="34" charset="0"/>
                <a:cs typeface="Times New Roman" panose="02020603050405020304" pitchFamily="18" charset="0"/>
              </a:rPr>
              <a:t>2</a:t>
            </a:r>
            <a:r>
              <a:rPr lang="en-US" sz="2400" kern="100" dirty="0">
                <a:ea typeface="Calibri" panose="020F0502020204030204" pitchFamily="34" charset="0"/>
                <a:cs typeface="Times New Roman" panose="02020603050405020304" pitchFamily="18" charset="0"/>
              </a:rPr>
              <a:t>SA = 3SD</a:t>
            </a:r>
            <a:endParaRPr lang="en-US" sz="2400" kern="100" dirty="0">
              <a:effectLst/>
              <a:latin typeface="+mn-lt"/>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E4651D80-19E2-A47C-8F43-F3556F1553FB}"/>
              </a:ext>
            </a:extLst>
          </p:cNvPr>
          <p:cNvSpPr/>
          <p:nvPr/>
        </p:nvSpPr>
        <p:spPr>
          <a:xfrm>
            <a:off x="5002317" y="2729531"/>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7862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57"/>
          <p:cNvSpPr/>
          <p:nvPr/>
        </p:nvSpPr>
        <p:spPr>
          <a:xfrm rot="10800000">
            <a:off x="6078450" y="1583850"/>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rot="3313477" flipH="1">
            <a:off x="-911572" y="4174364"/>
            <a:ext cx="2312077" cy="192095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a:off x="6777741" y="4370004"/>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57"/>
          <p:cNvSpPr/>
          <p:nvPr/>
        </p:nvSpPr>
        <p:spPr>
          <a:xfrm flipH="1">
            <a:off x="8430787" y="28108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57"/>
          <p:cNvGrpSpPr/>
          <p:nvPr/>
        </p:nvGrpSpPr>
        <p:grpSpPr>
          <a:xfrm>
            <a:off x="8050091" y="4144487"/>
            <a:ext cx="970158" cy="831537"/>
            <a:chOff x="9898625" y="1841950"/>
            <a:chExt cx="2427040" cy="3301545"/>
          </a:xfrm>
        </p:grpSpPr>
        <p:sp>
          <p:nvSpPr>
            <p:cNvPr id="1615" name="Google Shape;1615;p57"/>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7"/>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7"/>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7"/>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7"/>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7"/>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7"/>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7"/>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7"/>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7"/>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7"/>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7"/>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7"/>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7"/>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7"/>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7"/>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7"/>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7"/>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7"/>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7"/>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7"/>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7"/>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7"/>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7"/>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7"/>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7"/>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7"/>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7"/>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7"/>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7"/>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7"/>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7"/>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7"/>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7"/>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7"/>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7"/>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7"/>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7"/>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7"/>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7"/>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7"/>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7"/>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7"/>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7"/>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7"/>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7"/>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7"/>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7"/>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7"/>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7"/>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7"/>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7"/>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7"/>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7"/>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7"/>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7"/>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7"/>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7"/>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7"/>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7"/>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7"/>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9B804122-74B4-D918-F80A-20F14769F5EE}"/>
              </a:ext>
            </a:extLst>
          </p:cNvPr>
          <p:cNvSpPr txBox="1"/>
          <p:nvPr/>
        </p:nvSpPr>
        <p:spPr>
          <a:xfrm>
            <a:off x="475345" y="313697"/>
            <a:ext cx="3426877" cy="594560"/>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1: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105</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9" name="Oval Callout 29">
            <a:extLst>
              <a:ext uri="{FF2B5EF4-FFF2-40B4-BE49-F238E27FC236}">
                <a16:creationId xmlns:a16="http://schemas.microsoft.com/office/drawing/2014/main" id="{A11D0C82-1B6C-A918-E670-A0612C1DC42E}"/>
              </a:ext>
            </a:extLst>
          </p:cNvPr>
          <p:cNvSpPr/>
          <p:nvPr/>
        </p:nvSpPr>
        <p:spPr>
          <a:xfrm>
            <a:off x="4085624" y="2646953"/>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03F71D4-C017-8ED3-97DC-6A9EC2D1D934}"/>
              </a:ext>
            </a:extLst>
          </p:cNvPr>
          <p:cNvSpPr txBox="1"/>
          <p:nvPr/>
        </p:nvSpPr>
        <p:spPr>
          <a:xfrm>
            <a:off x="468085" y="2863839"/>
            <a:ext cx="8055103" cy="1668470"/>
          </a:xfrm>
          <a:prstGeom prst="rect">
            <a:avLst/>
          </a:prstGeom>
          <a:noFill/>
        </p:spPr>
        <p:txBody>
          <a:bodyPr wrap="square">
            <a:spAutoFit/>
          </a:bodyPr>
          <a:lstStyle/>
          <a:p>
            <a:pPr algn="just">
              <a:lnSpc>
                <a:spcPct val="150000"/>
              </a:lnSpc>
              <a:spcBef>
                <a:spcPts val="100"/>
              </a:spcBef>
              <a:spcAft>
                <a:spcPts val="800"/>
              </a:spcAft>
            </a:pPr>
            <a:r>
              <a:rPr lang="fr-FR" sz="2200" kern="100" dirty="0">
                <a:latin typeface="+mj-lt"/>
                <a:ea typeface="Calibri" panose="020F0502020204030204" pitchFamily="34" charset="0"/>
                <a:cs typeface="Times New Roman" panose="02020603050405020304" pitchFamily="18" charset="0"/>
              </a:rPr>
              <a:t>a) </a:t>
            </a:r>
            <a:r>
              <a:rPr lang="fr-FR" sz="2200" kern="100" dirty="0" err="1">
                <a:latin typeface="+mj-lt"/>
                <a:ea typeface="Calibri" panose="020F0502020204030204" pitchFamily="34" charset="0"/>
                <a:cs typeface="Times New Roman" panose="02020603050405020304" pitchFamily="18" charset="0"/>
              </a:rPr>
              <a:t>Mệnh</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đề</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sai</a:t>
            </a:r>
            <a:r>
              <a:rPr lang="fr-FR" sz="2200" kern="100" dirty="0">
                <a:latin typeface="+mj-lt"/>
                <a:ea typeface="Calibri" panose="020F0502020204030204" pitchFamily="34" charset="0"/>
                <a:cs typeface="Times New Roman" panose="02020603050405020304" pitchFamily="18" charset="0"/>
              </a:rPr>
              <a:t>.</a:t>
            </a:r>
            <a:endParaRPr lang="en-US" sz="2200" kern="100" dirty="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800"/>
              </a:spcAft>
            </a:pPr>
            <a:r>
              <a:rPr lang="fr-FR" sz="2200" kern="100" dirty="0" err="1">
                <a:latin typeface="+mj-lt"/>
                <a:ea typeface="Calibri" panose="020F0502020204030204" pitchFamily="34" charset="0"/>
                <a:cs typeface="Times New Roman" panose="02020603050405020304" pitchFamily="18" charset="0"/>
              </a:rPr>
              <a:t>Ví</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dụ</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Xét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tứ</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diện</a:t>
            </a:r>
            <a:r>
              <a:rPr lang="fr-FR" sz="2200" kern="100" dirty="0">
                <a:latin typeface="+mj-lt"/>
                <a:ea typeface="Calibri" panose="020F0502020204030204" pitchFamily="34" charset="0"/>
                <a:cs typeface="Times New Roman" panose="02020603050405020304" pitchFamily="18" charset="0"/>
              </a:rPr>
              <a:t> SABC </a:t>
            </a:r>
            <a:r>
              <a:rPr lang="fr-FR" sz="2200" kern="100" dirty="0" err="1">
                <a:latin typeface="+mj-lt"/>
                <a:ea typeface="Calibri" panose="020F0502020204030204" pitchFamily="34" charset="0"/>
                <a:cs typeface="Times New Roman" panose="02020603050405020304" pitchFamily="18" charset="0"/>
              </a:rPr>
              <a:t>với</a:t>
            </a:r>
            <a:r>
              <a:rPr lang="fr-FR" sz="2200" kern="100" dirty="0">
                <a:latin typeface="+mj-lt"/>
                <a:ea typeface="Calibri" panose="020F0502020204030204" pitchFamily="34" charset="0"/>
                <a:cs typeface="Times New Roman" panose="02020603050405020304" pitchFamily="18" charset="0"/>
              </a:rPr>
              <a:t> M, N </a:t>
            </a:r>
            <a:r>
              <a:rPr lang="fr-FR" sz="2200" kern="100" dirty="0" err="1">
                <a:latin typeface="+mj-lt"/>
                <a:ea typeface="Calibri" panose="020F0502020204030204" pitchFamily="34" charset="0"/>
                <a:cs typeface="Times New Roman" panose="02020603050405020304" pitchFamily="18" charset="0"/>
              </a:rPr>
              <a:t>lần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lượt</a:t>
            </a:r>
            <a:r>
              <a:rPr lang="fr-FR" sz="2200" kern="100" dirty="0">
                <a:latin typeface="+mj-lt"/>
                <a:ea typeface="Calibri" panose="020F0502020204030204" pitchFamily="34" charset="0"/>
                <a:cs typeface="Times New Roman" panose="02020603050405020304" pitchFamily="18" charset="0"/>
              </a:rPr>
              <a:t> là </a:t>
            </a:r>
            <a:r>
              <a:rPr lang="fr-FR" sz="2200" kern="100" dirty="0" err="1">
                <a:latin typeface="+mj-lt"/>
                <a:ea typeface="Calibri" panose="020F0502020204030204" pitchFamily="34" charset="0"/>
                <a:cs typeface="Times New Roman" panose="02020603050405020304" pitchFamily="18" charset="0"/>
              </a:rPr>
              <a:t>trung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điểm</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của</a:t>
            </a:r>
            <a:r>
              <a:rPr lang="fr-FR" sz="2200" kern="100" dirty="0">
                <a:latin typeface="+mj-lt"/>
                <a:ea typeface="Calibri" panose="020F0502020204030204" pitchFamily="34" charset="0"/>
                <a:cs typeface="Times New Roman" panose="02020603050405020304" pitchFamily="18" charset="0"/>
              </a:rPr>
              <a:t> SA </a:t>
            </a:r>
            <a:r>
              <a:rPr lang="fr-FR" sz="2200" kern="100" dirty="0" err="1">
                <a:latin typeface="+mj-lt"/>
                <a:ea typeface="Calibri" panose="020F0502020204030204" pitchFamily="34" charset="0"/>
                <a:cs typeface="Times New Roman" panose="02020603050405020304" pitchFamily="18" charset="0"/>
              </a:rPr>
              <a:t>và</a:t>
            </a:r>
            <a:r>
              <a:rPr lang="fr-FR" sz="2200" kern="100" dirty="0">
                <a:latin typeface="+mj-lt"/>
                <a:ea typeface="Calibri" panose="020F0502020204030204" pitchFamily="34" charset="0"/>
                <a:cs typeface="Times New Roman" panose="02020603050405020304" pitchFamily="18" charset="0"/>
              </a:rPr>
              <a:t> SB. Ta </a:t>
            </a:r>
            <a:r>
              <a:rPr lang="fr-FR" sz="2200" kern="100" dirty="0" err="1">
                <a:latin typeface="+mj-lt"/>
                <a:ea typeface="Calibri" panose="020F0502020204030204" pitchFamily="34" charset="0"/>
                <a:cs typeface="Times New Roman" panose="02020603050405020304" pitchFamily="18" charset="0"/>
              </a:rPr>
              <a:t>có</a:t>
            </a:r>
            <a:r>
              <a:rPr lang="fr-FR" sz="2200" kern="100" dirty="0">
                <a:latin typeface="+mj-lt"/>
                <a:ea typeface="Calibri" panose="020F0502020204030204" pitchFamily="34" charset="0"/>
                <a:cs typeface="Times New Roman" panose="02020603050405020304" pitchFamily="18" charset="0"/>
              </a:rPr>
              <a:t> AB // MN, CA </a:t>
            </a:r>
            <a:r>
              <a:rPr lang="fr-FR" sz="2200" kern="100" dirty="0" err="1">
                <a:latin typeface="+mj-lt"/>
                <a:ea typeface="Calibri" panose="020F0502020204030204" pitchFamily="34" charset="0"/>
                <a:cs typeface="Times New Roman" panose="02020603050405020304" pitchFamily="18" charset="0"/>
              </a:rPr>
              <a:t>cắt</a:t>
            </a:r>
            <a:r>
              <a:rPr lang="fr-FR" sz="2200" kern="100" dirty="0">
                <a:latin typeface="+mj-lt"/>
                <a:ea typeface="Calibri" panose="020F0502020204030204" pitchFamily="34" charset="0"/>
                <a:cs typeface="Times New Roman" panose="02020603050405020304" pitchFamily="18" charset="0"/>
              </a:rPr>
              <a:t> AB </a:t>
            </a:r>
            <a:r>
              <a:rPr lang="fr-FR" sz="2200" kern="100" dirty="0" err="1">
                <a:latin typeface="+mj-lt"/>
                <a:ea typeface="Calibri" panose="020F0502020204030204" pitchFamily="34" charset="0"/>
                <a:cs typeface="Times New Roman" panose="02020603050405020304" pitchFamily="18" charset="0"/>
              </a:rPr>
              <a:t>nhưng</a:t>
            </a:r>
            <a:r>
              <a:rPr lang="fr-FR" sz="2200" kern="100" dirty="0">
                <a:latin typeface="+mj-lt"/>
                <a:ea typeface="Calibri" panose="020F0502020204030204" pitchFamily="34" charset="0"/>
                <a:cs typeface="Times New Roman" panose="02020603050405020304" pitchFamily="18" charset="0"/>
              </a:rPr>
              <a:t> CA </a:t>
            </a:r>
            <a:r>
              <a:rPr lang="fr-FR" sz="2200" kern="100" dirty="0" err="1">
                <a:latin typeface="+mj-lt"/>
                <a:ea typeface="Calibri" panose="020F0502020204030204" pitchFamily="34" charset="0"/>
                <a:cs typeface="Times New Roman" panose="02020603050405020304" pitchFamily="18" charset="0"/>
              </a:rPr>
              <a:t>không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cắt</a:t>
            </a:r>
            <a:r>
              <a:rPr lang="fr-FR" sz="2200" kern="100" dirty="0">
                <a:latin typeface="+mj-lt"/>
                <a:ea typeface="Calibri" panose="020F0502020204030204" pitchFamily="34" charset="0"/>
                <a:cs typeface="Times New Roman" panose="02020603050405020304" pitchFamily="18" charset="0"/>
              </a:rPr>
              <a:t> MN.</a:t>
            </a:r>
            <a:endParaRPr lang="en-US" sz="2200" kern="100"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BF3B41-04E2-E16E-4C8D-5604DE08F304}"/>
              </a:ext>
            </a:extLst>
          </p:cNvPr>
          <p:cNvSpPr txBox="1"/>
          <p:nvPr/>
        </p:nvSpPr>
        <p:spPr>
          <a:xfrm>
            <a:off x="360745" y="342922"/>
            <a:ext cx="8065212" cy="2060885"/>
          </a:xfrm>
          <a:prstGeom prst="rect">
            <a:avLst/>
          </a:prstGeom>
          <a:noFill/>
        </p:spPr>
        <p:txBody>
          <a:bodyPr wrap="square">
            <a:spAutoFit/>
          </a:bodyPr>
          <a:lstStyle/>
          <a:p>
            <a:pPr algn="just">
              <a:lnSpc>
                <a:spcPct val="150000"/>
              </a:lnSpc>
            </a:pPr>
            <a:r>
              <a:rPr lang="en-US" sz="2200" dirty="0">
                <a:latin typeface="+mn-lt"/>
              </a:rPr>
              <a:t>				</a:t>
            </a:r>
            <a:r>
              <a:rPr lang="vi-VN" sz="2200" dirty="0">
                <a:latin typeface="+mn-lt"/>
              </a:rPr>
              <a:t>Cho hai đường thẳng song </a:t>
            </a:r>
            <a:r>
              <a:rPr lang="vi-VN" sz="2200" dirty="0" err="1">
                <a:latin typeface="+mn-lt"/>
              </a:rPr>
              <a:t>song</a:t>
            </a:r>
            <a:r>
              <a:rPr lang="vi-VN" sz="2200" dirty="0">
                <a:latin typeface="+mn-lt"/>
              </a:rPr>
              <a:t> a và b. Mệnh đề sau đây đúng hay sai?</a:t>
            </a:r>
          </a:p>
          <a:p>
            <a:pPr algn="just">
              <a:lnSpc>
                <a:spcPct val="150000"/>
              </a:lnSpc>
            </a:pPr>
            <a:r>
              <a:rPr lang="vi-VN" sz="2200" dirty="0">
                <a:latin typeface="+mn-lt"/>
              </a:rPr>
              <a:t>a) Đường thẳng c cắt a thì cũng cắt b.</a:t>
            </a:r>
          </a:p>
          <a:p>
            <a:pPr algn="just">
              <a:lnSpc>
                <a:spcPct val="150000"/>
              </a:lnSpc>
            </a:pPr>
            <a:r>
              <a:rPr lang="vi-VN" sz="2200" dirty="0">
                <a:latin typeface="+mn-lt"/>
              </a:rPr>
              <a:t>b) Đường thẳng c chéo với a thì cũng chéo với b.</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heel(1)">
                                      <p:cBhvr>
                                        <p:cTn id="22" dur="500"/>
                                        <p:tgtEl>
                                          <p:spTgt spid="13">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wheel(1)">
                                      <p:cBhvr>
                                        <p:cTn id="2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57"/>
          <p:cNvSpPr/>
          <p:nvPr/>
        </p:nvSpPr>
        <p:spPr>
          <a:xfrm rot="10800000">
            <a:off x="6078450" y="1583850"/>
            <a:ext cx="3065558" cy="3559652"/>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rot="3313477" flipH="1">
            <a:off x="-911572" y="4174364"/>
            <a:ext cx="2312077" cy="1920959"/>
          </a:xfrm>
          <a:custGeom>
            <a:avLst/>
            <a:gdLst/>
            <a:ahLst/>
            <a:cxnLst/>
            <a:rect l="l" t="t" r="r" b="b"/>
            <a:pathLst>
              <a:path w="41120" h="34164" extrusionOk="0">
                <a:moveTo>
                  <a:pt x="14866" y="0"/>
                </a:moveTo>
                <a:cubicBezTo>
                  <a:pt x="13670" y="0"/>
                  <a:pt x="12502" y="620"/>
                  <a:pt x="11920" y="1757"/>
                </a:cubicBezTo>
                <a:cubicBezTo>
                  <a:pt x="11000" y="1086"/>
                  <a:pt x="9879" y="778"/>
                  <a:pt x="8738" y="778"/>
                </a:cubicBezTo>
                <a:cubicBezTo>
                  <a:pt x="7536" y="778"/>
                  <a:pt x="6312" y="1120"/>
                  <a:pt x="5280" y="1737"/>
                </a:cubicBezTo>
                <a:cubicBezTo>
                  <a:pt x="3271" y="2939"/>
                  <a:pt x="1911" y="5027"/>
                  <a:pt x="1123" y="7234"/>
                </a:cubicBezTo>
                <a:cubicBezTo>
                  <a:pt x="177" y="9835"/>
                  <a:pt x="0" y="12948"/>
                  <a:pt x="1675" y="15135"/>
                </a:cubicBezTo>
                <a:cubicBezTo>
                  <a:pt x="2761" y="16515"/>
                  <a:pt x="4407" y="17291"/>
                  <a:pt x="6135" y="17291"/>
                </a:cubicBezTo>
                <a:cubicBezTo>
                  <a:pt x="6381" y="17291"/>
                  <a:pt x="6628" y="17275"/>
                  <a:pt x="6876" y="17243"/>
                </a:cubicBezTo>
                <a:lnTo>
                  <a:pt x="6876" y="17243"/>
                </a:lnTo>
                <a:cubicBezTo>
                  <a:pt x="4827" y="18701"/>
                  <a:pt x="3763" y="21341"/>
                  <a:pt x="4000" y="23844"/>
                </a:cubicBezTo>
                <a:cubicBezTo>
                  <a:pt x="4157" y="25282"/>
                  <a:pt x="4709" y="26661"/>
                  <a:pt x="5576" y="27824"/>
                </a:cubicBezTo>
                <a:cubicBezTo>
                  <a:pt x="6226" y="28730"/>
                  <a:pt x="7054" y="29814"/>
                  <a:pt x="8118" y="30227"/>
                </a:cubicBezTo>
                <a:cubicBezTo>
                  <a:pt x="8981" y="30545"/>
                  <a:pt x="9881" y="30701"/>
                  <a:pt x="10776" y="30701"/>
                </a:cubicBezTo>
                <a:cubicBezTo>
                  <a:pt x="12432" y="30701"/>
                  <a:pt x="14071" y="30167"/>
                  <a:pt x="15427" y="29144"/>
                </a:cubicBezTo>
                <a:lnTo>
                  <a:pt x="15427" y="29144"/>
                </a:lnTo>
                <a:cubicBezTo>
                  <a:pt x="15309" y="30917"/>
                  <a:pt x="16412" y="32651"/>
                  <a:pt x="17989" y="33478"/>
                </a:cubicBezTo>
                <a:cubicBezTo>
                  <a:pt x="18895" y="33954"/>
                  <a:pt x="19844" y="34163"/>
                  <a:pt x="20801" y="34163"/>
                </a:cubicBezTo>
                <a:cubicBezTo>
                  <a:pt x="24757" y="34163"/>
                  <a:pt x="28861" y="30597"/>
                  <a:pt x="30717" y="27567"/>
                </a:cubicBezTo>
                <a:cubicBezTo>
                  <a:pt x="31584" y="28828"/>
                  <a:pt x="32923" y="29676"/>
                  <a:pt x="34441" y="29912"/>
                </a:cubicBezTo>
                <a:cubicBezTo>
                  <a:pt x="34667" y="29947"/>
                  <a:pt x="34894" y="29965"/>
                  <a:pt x="35120" y="29965"/>
                </a:cubicBezTo>
                <a:cubicBezTo>
                  <a:pt x="36405" y="29965"/>
                  <a:pt x="37647" y="29403"/>
                  <a:pt x="38519" y="28415"/>
                </a:cubicBezTo>
                <a:cubicBezTo>
                  <a:pt x="39012" y="27784"/>
                  <a:pt x="39366" y="27016"/>
                  <a:pt x="39544" y="26228"/>
                </a:cubicBezTo>
                <a:cubicBezTo>
                  <a:pt x="40135" y="23587"/>
                  <a:pt x="38874" y="20435"/>
                  <a:pt x="36312" y="19647"/>
                </a:cubicBezTo>
                <a:cubicBezTo>
                  <a:pt x="41120" y="17086"/>
                  <a:pt x="37199" y="10741"/>
                  <a:pt x="33790" y="8948"/>
                </a:cubicBezTo>
                <a:cubicBezTo>
                  <a:pt x="32750" y="8399"/>
                  <a:pt x="31464" y="8092"/>
                  <a:pt x="30181" y="8092"/>
                </a:cubicBezTo>
                <a:cubicBezTo>
                  <a:pt x="28378" y="8092"/>
                  <a:pt x="26581" y="8698"/>
                  <a:pt x="25476" y="10091"/>
                </a:cubicBezTo>
                <a:cubicBezTo>
                  <a:pt x="25890" y="8653"/>
                  <a:pt x="25752" y="7116"/>
                  <a:pt x="25062" y="5776"/>
                </a:cubicBezTo>
                <a:cubicBezTo>
                  <a:pt x="24392" y="4495"/>
                  <a:pt x="23368" y="3451"/>
                  <a:pt x="22087" y="2762"/>
                </a:cubicBezTo>
                <a:cubicBezTo>
                  <a:pt x="21456" y="2407"/>
                  <a:pt x="20767" y="2131"/>
                  <a:pt x="20057" y="1973"/>
                </a:cubicBezTo>
                <a:cubicBezTo>
                  <a:pt x="19703" y="1895"/>
                  <a:pt x="19348" y="1855"/>
                  <a:pt x="18994" y="1836"/>
                </a:cubicBezTo>
                <a:cubicBezTo>
                  <a:pt x="18974" y="1832"/>
                  <a:pt x="18920" y="1830"/>
                  <a:pt x="18847" y="1830"/>
                </a:cubicBezTo>
                <a:cubicBezTo>
                  <a:pt x="18555" y="1830"/>
                  <a:pt x="17949" y="1855"/>
                  <a:pt x="17949" y="1855"/>
                </a:cubicBezTo>
                <a:cubicBezTo>
                  <a:pt x="17595" y="1205"/>
                  <a:pt x="17043" y="673"/>
                  <a:pt x="16353" y="338"/>
                </a:cubicBezTo>
                <a:cubicBezTo>
                  <a:pt x="15880" y="110"/>
                  <a:pt x="15371" y="0"/>
                  <a:pt x="14866"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a:off x="6777741" y="4370004"/>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57"/>
          <p:cNvSpPr/>
          <p:nvPr/>
        </p:nvSpPr>
        <p:spPr>
          <a:xfrm flipH="1">
            <a:off x="8430787" y="281087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57"/>
          <p:cNvGrpSpPr/>
          <p:nvPr/>
        </p:nvGrpSpPr>
        <p:grpSpPr>
          <a:xfrm>
            <a:off x="8050091" y="4144487"/>
            <a:ext cx="970158" cy="831537"/>
            <a:chOff x="9898625" y="1841950"/>
            <a:chExt cx="2427040" cy="3301545"/>
          </a:xfrm>
        </p:grpSpPr>
        <p:sp>
          <p:nvSpPr>
            <p:cNvPr id="1615" name="Google Shape;1615;p57"/>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7"/>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7"/>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7"/>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7"/>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7"/>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7"/>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7"/>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7"/>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7"/>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7"/>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7"/>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7"/>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7"/>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7"/>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7"/>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7"/>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7"/>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7"/>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7"/>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7"/>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7"/>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7"/>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7"/>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7"/>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7"/>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7"/>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7"/>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7"/>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7"/>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7"/>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7"/>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7"/>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7"/>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7"/>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7"/>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7"/>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7"/>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7"/>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7"/>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7"/>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7"/>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7"/>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7"/>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7"/>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7"/>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7"/>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7"/>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7"/>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7"/>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7"/>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7"/>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7"/>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7"/>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7"/>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7"/>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7"/>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7"/>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7"/>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7"/>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7"/>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9B804122-74B4-D918-F80A-20F14769F5EE}"/>
              </a:ext>
            </a:extLst>
          </p:cNvPr>
          <p:cNvSpPr txBox="1"/>
          <p:nvPr/>
        </p:nvSpPr>
        <p:spPr>
          <a:xfrm>
            <a:off x="475345" y="313697"/>
            <a:ext cx="3426877" cy="594560"/>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1: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105</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9" name="Oval Callout 29">
            <a:extLst>
              <a:ext uri="{FF2B5EF4-FFF2-40B4-BE49-F238E27FC236}">
                <a16:creationId xmlns:a16="http://schemas.microsoft.com/office/drawing/2014/main" id="{A11D0C82-1B6C-A918-E670-A0612C1DC42E}"/>
              </a:ext>
            </a:extLst>
          </p:cNvPr>
          <p:cNvSpPr/>
          <p:nvPr/>
        </p:nvSpPr>
        <p:spPr>
          <a:xfrm>
            <a:off x="4085624" y="2646953"/>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03F71D4-C017-8ED3-97DC-6A9EC2D1D934}"/>
              </a:ext>
            </a:extLst>
          </p:cNvPr>
          <p:cNvSpPr txBox="1"/>
          <p:nvPr/>
        </p:nvSpPr>
        <p:spPr>
          <a:xfrm>
            <a:off x="456318" y="3006127"/>
            <a:ext cx="8055103" cy="1668470"/>
          </a:xfrm>
          <a:prstGeom prst="rect">
            <a:avLst/>
          </a:prstGeom>
          <a:noFill/>
        </p:spPr>
        <p:txBody>
          <a:bodyPr wrap="square">
            <a:spAutoFit/>
          </a:bodyPr>
          <a:lstStyle/>
          <a:p>
            <a:pPr algn="just">
              <a:lnSpc>
                <a:spcPct val="150000"/>
              </a:lnSpc>
              <a:spcBef>
                <a:spcPts val="100"/>
              </a:spcBef>
              <a:spcAft>
                <a:spcPts val="800"/>
              </a:spcAft>
            </a:pPr>
            <a:r>
              <a:rPr lang="fr-FR" sz="2200" kern="100" dirty="0">
                <a:latin typeface="+mj-lt"/>
                <a:ea typeface="Calibri" panose="020F0502020204030204" pitchFamily="34" charset="0"/>
                <a:cs typeface="Times New Roman" panose="02020603050405020304" pitchFamily="18" charset="0"/>
              </a:rPr>
              <a:t>b) </a:t>
            </a:r>
            <a:r>
              <a:rPr lang="fr-FR" sz="2200" kern="100" dirty="0" err="1">
                <a:latin typeface="+mj-lt"/>
                <a:ea typeface="Calibri" panose="020F0502020204030204" pitchFamily="34" charset="0"/>
                <a:cs typeface="Times New Roman" panose="02020603050405020304" pitchFamily="18" charset="0"/>
              </a:rPr>
              <a:t>Mệnh</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đề</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sai</a:t>
            </a:r>
            <a:r>
              <a:rPr lang="fr-FR" sz="2200" kern="100" dirty="0">
                <a:latin typeface="+mj-lt"/>
                <a:ea typeface="Calibri" panose="020F0502020204030204" pitchFamily="34" charset="0"/>
                <a:cs typeface="Times New Roman" panose="02020603050405020304" pitchFamily="18" charset="0"/>
              </a:rPr>
              <a:t>.</a:t>
            </a:r>
            <a:endParaRPr lang="en-US" sz="2200" kern="100" dirty="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800"/>
              </a:spcAft>
            </a:pPr>
            <a:r>
              <a:rPr lang="fr-FR" sz="2200" kern="100" dirty="0" err="1">
                <a:latin typeface="+mj-lt"/>
                <a:ea typeface="Calibri" panose="020F0502020204030204" pitchFamily="34" charset="0"/>
                <a:cs typeface="Times New Roman" panose="02020603050405020304" pitchFamily="18" charset="0"/>
              </a:rPr>
              <a:t>Ví</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dụ</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Xét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tứ</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diện</a:t>
            </a:r>
            <a:r>
              <a:rPr lang="fr-FR" sz="2200" kern="100" dirty="0">
                <a:latin typeface="+mj-lt"/>
                <a:ea typeface="Calibri" panose="020F0502020204030204" pitchFamily="34" charset="0"/>
                <a:cs typeface="Times New Roman" panose="02020603050405020304" pitchFamily="18" charset="0"/>
              </a:rPr>
              <a:t> SABC </a:t>
            </a:r>
            <a:r>
              <a:rPr lang="fr-FR" sz="2200" kern="100" dirty="0" err="1">
                <a:latin typeface="+mj-lt"/>
                <a:ea typeface="Calibri" panose="020F0502020204030204" pitchFamily="34" charset="0"/>
                <a:cs typeface="Times New Roman" panose="02020603050405020304" pitchFamily="18" charset="0"/>
              </a:rPr>
              <a:t>với</a:t>
            </a:r>
            <a:r>
              <a:rPr lang="fr-FR" sz="2200" kern="100" dirty="0">
                <a:latin typeface="+mj-lt"/>
                <a:ea typeface="Calibri" panose="020F0502020204030204" pitchFamily="34" charset="0"/>
                <a:cs typeface="Times New Roman" panose="02020603050405020304" pitchFamily="18" charset="0"/>
              </a:rPr>
              <a:t> M, N </a:t>
            </a:r>
            <a:r>
              <a:rPr lang="fr-FR" sz="2200" kern="100" dirty="0" err="1">
                <a:latin typeface="+mj-lt"/>
                <a:ea typeface="Calibri" panose="020F0502020204030204" pitchFamily="34" charset="0"/>
                <a:cs typeface="Times New Roman" panose="02020603050405020304" pitchFamily="18" charset="0"/>
              </a:rPr>
              <a:t>lần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lượt</a:t>
            </a:r>
            <a:r>
              <a:rPr lang="fr-FR" sz="2200" kern="100" dirty="0">
                <a:latin typeface="+mj-lt"/>
                <a:ea typeface="Calibri" panose="020F0502020204030204" pitchFamily="34" charset="0"/>
                <a:cs typeface="Times New Roman" panose="02020603050405020304" pitchFamily="18" charset="0"/>
              </a:rPr>
              <a:t> là </a:t>
            </a:r>
            <a:r>
              <a:rPr lang="fr-FR" sz="2200" kern="100" dirty="0" err="1">
                <a:latin typeface="+mj-lt"/>
                <a:ea typeface="Calibri" panose="020F0502020204030204" pitchFamily="34" charset="0"/>
                <a:cs typeface="Times New Roman" panose="02020603050405020304" pitchFamily="18" charset="0"/>
              </a:rPr>
              <a:t>trung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điểm</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của</a:t>
            </a:r>
            <a:r>
              <a:rPr lang="fr-FR" sz="2200" kern="100" dirty="0">
                <a:latin typeface="+mj-lt"/>
                <a:ea typeface="Calibri" panose="020F0502020204030204" pitchFamily="34" charset="0"/>
                <a:cs typeface="Times New Roman" panose="02020603050405020304" pitchFamily="18" charset="0"/>
              </a:rPr>
              <a:t> SA </a:t>
            </a:r>
            <a:r>
              <a:rPr lang="fr-FR" sz="2200" kern="100" dirty="0" err="1">
                <a:latin typeface="+mj-lt"/>
                <a:ea typeface="Calibri" panose="020F0502020204030204" pitchFamily="34" charset="0"/>
                <a:cs typeface="Times New Roman" panose="02020603050405020304" pitchFamily="18" charset="0"/>
              </a:rPr>
              <a:t>và</a:t>
            </a:r>
            <a:r>
              <a:rPr lang="fr-FR" sz="2200" kern="100" dirty="0">
                <a:latin typeface="+mj-lt"/>
                <a:ea typeface="Calibri" panose="020F0502020204030204" pitchFamily="34" charset="0"/>
                <a:cs typeface="Times New Roman" panose="02020603050405020304" pitchFamily="18" charset="0"/>
              </a:rPr>
              <a:t> SA. Ta </a:t>
            </a:r>
            <a:r>
              <a:rPr lang="fr-FR" sz="2200" kern="100" dirty="0" err="1">
                <a:latin typeface="+mj-lt"/>
                <a:ea typeface="Calibri" panose="020F0502020204030204" pitchFamily="34" charset="0"/>
                <a:cs typeface="Times New Roman" panose="02020603050405020304" pitchFamily="18" charset="0"/>
              </a:rPr>
              <a:t>có</a:t>
            </a:r>
            <a:r>
              <a:rPr lang="fr-FR" sz="2200" kern="100" dirty="0">
                <a:latin typeface="+mj-lt"/>
                <a:ea typeface="Calibri" panose="020F0502020204030204" pitchFamily="34" charset="0"/>
                <a:cs typeface="Times New Roman" panose="02020603050405020304" pitchFamily="18" charset="0"/>
              </a:rPr>
              <a:t> AB // MN, CA </a:t>
            </a:r>
            <a:r>
              <a:rPr lang="fr-FR" sz="2200" kern="100" dirty="0" err="1">
                <a:latin typeface="+mj-lt"/>
                <a:ea typeface="Calibri" panose="020F0502020204030204" pitchFamily="34" charset="0"/>
                <a:cs typeface="Times New Roman" panose="02020603050405020304" pitchFamily="18" charset="0"/>
              </a:rPr>
              <a:t>chéo</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với</a:t>
            </a:r>
            <a:r>
              <a:rPr lang="fr-FR" sz="2200" kern="100" dirty="0">
                <a:latin typeface="+mj-lt"/>
                <a:ea typeface="Calibri" panose="020F0502020204030204" pitchFamily="34" charset="0"/>
                <a:cs typeface="Times New Roman" panose="02020603050405020304" pitchFamily="18" charset="0"/>
              </a:rPr>
              <a:t> MN </a:t>
            </a:r>
            <a:r>
              <a:rPr lang="fr-FR" sz="2200" kern="100" dirty="0" err="1">
                <a:latin typeface="+mj-lt"/>
                <a:ea typeface="Calibri" panose="020F0502020204030204" pitchFamily="34" charset="0"/>
                <a:cs typeface="Times New Roman" panose="02020603050405020304" pitchFamily="18" charset="0"/>
              </a:rPr>
              <a:t>nhưng</a:t>
            </a:r>
            <a:r>
              <a:rPr lang="fr-FR" sz="2200" kern="100" dirty="0">
                <a:latin typeface="+mj-lt"/>
                <a:ea typeface="Calibri" panose="020F0502020204030204" pitchFamily="34" charset="0"/>
                <a:cs typeface="Times New Roman" panose="02020603050405020304" pitchFamily="18" charset="0"/>
              </a:rPr>
              <a:t> CA </a:t>
            </a:r>
            <a:r>
              <a:rPr lang="fr-FR" sz="2200" kern="100" dirty="0" err="1">
                <a:latin typeface="+mj-lt"/>
                <a:ea typeface="Calibri" panose="020F0502020204030204" pitchFamily="34" charset="0"/>
                <a:cs typeface="Times New Roman" panose="02020603050405020304" pitchFamily="18" charset="0"/>
              </a:rPr>
              <a:t>cắt</a:t>
            </a:r>
            <a:r>
              <a:rPr lang="fr-FR" sz="2200" kern="100" dirty="0">
                <a:latin typeface="+mj-lt"/>
                <a:ea typeface="Calibri" panose="020F0502020204030204" pitchFamily="34" charset="0"/>
                <a:cs typeface="Times New Roman" panose="02020603050405020304" pitchFamily="18" charset="0"/>
              </a:rPr>
              <a:t> AB. </a:t>
            </a:r>
            <a:endParaRPr lang="en-US" sz="2200" kern="100"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BF3B41-04E2-E16E-4C8D-5604DE08F304}"/>
              </a:ext>
            </a:extLst>
          </p:cNvPr>
          <p:cNvSpPr txBox="1"/>
          <p:nvPr/>
        </p:nvSpPr>
        <p:spPr>
          <a:xfrm>
            <a:off x="360745" y="342922"/>
            <a:ext cx="8065212" cy="2060885"/>
          </a:xfrm>
          <a:prstGeom prst="rect">
            <a:avLst/>
          </a:prstGeom>
          <a:noFill/>
        </p:spPr>
        <p:txBody>
          <a:bodyPr wrap="square">
            <a:spAutoFit/>
          </a:bodyPr>
          <a:lstStyle/>
          <a:p>
            <a:pPr algn="just">
              <a:lnSpc>
                <a:spcPct val="150000"/>
              </a:lnSpc>
            </a:pPr>
            <a:r>
              <a:rPr lang="en-US" sz="2200" dirty="0">
                <a:latin typeface="+mn-lt"/>
              </a:rPr>
              <a:t>				</a:t>
            </a:r>
            <a:r>
              <a:rPr lang="vi-VN" sz="2200" dirty="0">
                <a:latin typeface="+mn-lt"/>
              </a:rPr>
              <a:t>Cho hai đường thẳng song </a:t>
            </a:r>
            <a:r>
              <a:rPr lang="vi-VN" sz="2200" dirty="0" err="1">
                <a:latin typeface="+mn-lt"/>
              </a:rPr>
              <a:t>song</a:t>
            </a:r>
            <a:r>
              <a:rPr lang="vi-VN" sz="2200" dirty="0">
                <a:latin typeface="+mn-lt"/>
              </a:rPr>
              <a:t> a và b. Mệnh đề sau đây đúng hay sai?</a:t>
            </a:r>
          </a:p>
          <a:p>
            <a:pPr algn="just">
              <a:lnSpc>
                <a:spcPct val="150000"/>
              </a:lnSpc>
            </a:pPr>
            <a:r>
              <a:rPr lang="vi-VN" sz="2200" dirty="0">
                <a:latin typeface="+mn-lt"/>
              </a:rPr>
              <a:t>a) Đường thẳng c cắt a thì cũng cắt b.</a:t>
            </a:r>
          </a:p>
          <a:p>
            <a:pPr algn="just">
              <a:lnSpc>
                <a:spcPct val="150000"/>
              </a:lnSpc>
            </a:pPr>
            <a:r>
              <a:rPr lang="vi-VN" sz="2200" dirty="0">
                <a:latin typeface="+mn-lt"/>
              </a:rPr>
              <a:t>b) Đường thẳng c chéo với a thì cũng chéo với b.</a:t>
            </a:r>
          </a:p>
        </p:txBody>
      </p:sp>
    </p:spTree>
    <p:extLst>
      <p:ext uri="{BB962C8B-B14F-4D97-AF65-F5344CB8AC3E}">
        <p14:creationId xmlns:p14="http://schemas.microsoft.com/office/powerpoint/2010/main" val="2858516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4" name="TextBox 3">
            <a:extLst>
              <a:ext uri="{FF2B5EF4-FFF2-40B4-BE49-F238E27FC236}">
                <a16:creationId xmlns:a16="http://schemas.microsoft.com/office/drawing/2014/main" id="{37AF572E-B0DC-53E4-0707-4E920B96523B}"/>
              </a:ext>
            </a:extLst>
          </p:cNvPr>
          <p:cNvSpPr txBox="1"/>
          <p:nvPr/>
        </p:nvSpPr>
        <p:spPr>
          <a:xfrm>
            <a:off x="634485" y="1333715"/>
            <a:ext cx="5350680" cy="3076548"/>
          </a:xfrm>
          <a:prstGeom prst="rect">
            <a:avLst/>
          </a:prstGeom>
          <a:noFill/>
        </p:spPr>
        <p:txBody>
          <a:bodyPr wrap="square">
            <a:spAutoFit/>
          </a:bodyPr>
          <a:lstStyle/>
          <a:p>
            <a:pPr>
              <a:lnSpc>
                <a:spcPct val="150000"/>
              </a:lnSpc>
              <a:buClrTx/>
              <a:defRPr/>
            </a:pPr>
            <a:r>
              <a:rPr lang="vi-VN" sz="2200" dirty="0">
                <a:latin typeface="+mn-lt"/>
              </a:rPr>
              <a:t>Hình chóp S.ABC và điểm M thuộc miền trong tam giác ABC (Hình 17). Qua M, vẽ đường thẳng d song </a:t>
            </a:r>
            <a:r>
              <a:rPr lang="vi-VN" sz="2200" dirty="0" err="1">
                <a:latin typeface="+mn-lt"/>
              </a:rPr>
              <a:t>song</a:t>
            </a:r>
            <a:r>
              <a:rPr lang="vi-VN" sz="2200" dirty="0">
                <a:latin typeface="+mn-lt"/>
              </a:rPr>
              <a:t> với SA, cắt (SBC). Trên hình vẽ, hãy chỉ rõ vị trí của điểm N và xác định giao tuyến của hai mặt </a:t>
            </a:r>
            <a:r>
              <a:rPr lang="vi-VN" sz="2200" dirty="0" err="1">
                <a:latin typeface="+mn-lt"/>
              </a:rPr>
              <a:t>phẳng</a:t>
            </a:r>
            <a:r>
              <a:rPr lang="vi-VN" sz="2200" dirty="0">
                <a:latin typeface="+mn-lt"/>
              </a:rPr>
              <a:t> (SAC) và (CMN).</a:t>
            </a:r>
            <a:endParaRPr lang="en-US" sz="2200" kern="1200" dirty="0">
              <a:solidFill>
                <a:prstClr val="black"/>
              </a:solidFill>
              <a:latin typeface="+mn-lt"/>
              <a:ea typeface="+mn-ea"/>
              <a:cs typeface="Arial" panose="020B0604020202020204" pitchFamily="34" charset="0"/>
            </a:endParaRPr>
          </a:p>
        </p:txBody>
      </p:sp>
      <p:sp>
        <p:nvSpPr>
          <p:cNvPr id="5" name="TextBox 4">
            <a:extLst>
              <a:ext uri="{FF2B5EF4-FFF2-40B4-BE49-F238E27FC236}">
                <a16:creationId xmlns:a16="http://schemas.microsoft.com/office/drawing/2014/main" id="{CADAFCE8-0D9E-8854-D60B-1DC6C22E7203}"/>
              </a:ext>
            </a:extLst>
          </p:cNvPr>
          <p:cNvSpPr txBox="1"/>
          <p:nvPr/>
        </p:nvSpPr>
        <p:spPr>
          <a:xfrm>
            <a:off x="634485" y="435957"/>
            <a:ext cx="3272498" cy="594560"/>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2: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105</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p:pic>
        <p:nvPicPr>
          <p:cNvPr id="3" name="Picture 2">
            <a:extLst>
              <a:ext uri="{FF2B5EF4-FFF2-40B4-BE49-F238E27FC236}">
                <a16:creationId xmlns:a16="http://schemas.microsoft.com/office/drawing/2014/main" id="{1C4BF967-D582-CD96-52F7-BF881788DB5D}"/>
              </a:ext>
            </a:extLst>
          </p:cNvPr>
          <p:cNvPicPr>
            <a:picLocks noChangeAspect="1"/>
          </p:cNvPicPr>
          <p:nvPr/>
        </p:nvPicPr>
        <p:blipFill>
          <a:blip r:embed="rId3"/>
          <a:stretch>
            <a:fillRect/>
          </a:stretch>
        </p:blipFill>
        <p:spPr>
          <a:xfrm>
            <a:off x="6168095" y="1628153"/>
            <a:ext cx="2341420" cy="229070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5" name="TextBox 4">
            <a:extLst>
              <a:ext uri="{FF2B5EF4-FFF2-40B4-BE49-F238E27FC236}">
                <a16:creationId xmlns:a16="http://schemas.microsoft.com/office/drawing/2014/main" id="{CADAFCE8-0D9E-8854-D60B-1DC6C22E7203}"/>
              </a:ext>
            </a:extLst>
          </p:cNvPr>
          <p:cNvSpPr txBox="1"/>
          <p:nvPr/>
        </p:nvSpPr>
        <p:spPr>
          <a:xfrm>
            <a:off x="503855" y="346343"/>
            <a:ext cx="3248748"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2: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kumimoji="0" lang="nl-NL" sz="2100" b="1" i="0" u="none" strike="noStrike" kern="1200" cap="none" spc="0" normalizeH="0" baseline="0" dirty="0">
                <a:ln>
                  <a:noFill/>
                </a:ln>
                <a:effectLst/>
                <a:uLnTx/>
                <a:uFillTx/>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7" name="Oval Callout 29">
            <a:extLst>
              <a:ext uri="{FF2B5EF4-FFF2-40B4-BE49-F238E27FC236}">
                <a16:creationId xmlns:a16="http://schemas.microsoft.com/office/drawing/2014/main" id="{22820BC1-7F27-D925-8B70-70F1EF48BB5A}"/>
              </a:ext>
            </a:extLst>
          </p:cNvPr>
          <p:cNvSpPr/>
          <p:nvPr/>
        </p:nvSpPr>
        <p:spPr>
          <a:xfrm>
            <a:off x="4085623" y="998933"/>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84A024-077A-0353-878A-75EA19BC0917}"/>
                  </a:ext>
                </a:extLst>
              </p:cNvPr>
              <p:cNvSpPr txBox="1"/>
              <p:nvPr/>
            </p:nvSpPr>
            <p:spPr>
              <a:xfrm>
                <a:off x="667563" y="1808053"/>
                <a:ext cx="7808873" cy="2827441"/>
              </a:xfrm>
              <a:prstGeom prst="rect">
                <a:avLst/>
              </a:prstGeom>
              <a:noFill/>
            </p:spPr>
            <p:txBody>
              <a:bodyPr wrap="square">
                <a:spAutoFit/>
              </a:bodyPr>
              <a:lstStyle/>
              <a:p>
                <a:pPr algn="just">
                  <a:lnSpc>
                    <a:spcPct val="150000"/>
                  </a:lnSpc>
                  <a:spcBef>
                    <a:spcPts val="100"/>
                  </a:spcBef>
                  <a:spcAft>
                    <a:spcPts val="800"/>
                  </a:spcAft>
                </a:pPr>
                <a:r>
                  <a:rPr lang="en-US" sz="1800" kern="100" dirty="0">
                    <a:latin typeface="+mj-lt"/>
                    <a:ea typeface="Calibri" panose="020F0502020204030204" pitchFamily="34" charset="0"/>
                    <a:cs typeface="Times New Roman" panose="02020603050405020304" pitchFamily="18" charset="0"/>
                  </a:rPr>
                  <a:t>Trong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𝐴𝐵𝐶</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vẽ</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giao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điểm</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𝑃</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của</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𝐴𝑀</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1800" kern="100" dirty="0">
                    <a:latin typeface="+mj-lt"/>
                    <a:ea typeface="Calibri" panose="020F0502020204030204" pitchFamily="34" charset="0"/>
                    <a:cs typeface="Times New Roman" panose="02020603050405020304" pitchFamily="18" charset="0"/>
                  </a:rPr>
                  <a:t>. Ta </a:t>
                </a:r>
                <a:r>
                  <a:rPr lang="en-US" sz="1800" kern="100" dirty="0" err="1">
                    <a:latin typeface="+mj-lt"/>
                    <a:ea typeface="Calibri" panose="020F0502020204030204" pitchFamily="34" charset="0"/>
                    <a:cs typeface="Times New Roman" panose="02020603050405020304" pitchFamily="18" charset="0"/>
                  </a:rPr>
                  <a:t>có</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𝑀</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𝑆𝐴𝑃</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𝑀𝑁</m:t>
                    </m:r>
                  </m:oMath>
                </a14:m>
                <a:r>
                  <a:rPr lang="en-US" sz="1800" kern="100" dirty="0">
                    <a:latin typeface="+mj-lt"/>
                    <a:ea typeface="Calibri" panose="020F0502020204030204" pitchFamily="34" charset="0"/>
                    <a:cs typeface="Times New Roman" panose="02020603050405020304" pitchFamily="18" charset="0"/>
                  </a:rPr>
                  <a:t> song </a:t>
                </a:r>
                <a:r>
                  <a:rPr lang="en-US" sz="1800" kern="100" dirty="0" err="1">
                    <a:latin typeface="+mj-lt"/>
                    <a:ea typeface="Calibri" panose="020F0502020204030204" pitchFamily="34" charset="0"/>
                    <a:cs typeface="Times New Roman" panose="02020603050405020304" pitchFamily="18" charset="0"/>
                  </a:rPr>
                  <a:t>song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với</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nằm</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trong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𝑆𝐴𝑃</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suy</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ra</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𝑀𝑁</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𝑆𝐴𝑃</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a:t>
                </a:r>
              </a:p>
              <a:p>
                <a:pPr>
                  <a:lnSpc>
                    <a:spcPct val="150000"/>
                  </a:lnSpc>
                  <a:spcAft>
                    <a:spcPts val="1200"/>
                  </a:spcAft>
                </a:pPr>
                <a:r>
                  <a:rPr lang="en-US" sz="1800" kern="100" dirty="0">
                    <a:latin typeface="+mj-lt"/>
                    <a:ea typeface="Calibri" panose="020F0502020204030204" pitchFamily="34" charset="0"/>
                    <a:cs typeface="Times New Roman" panose="02020603050405020304" pitchFamily="18" charset="0"/>
                  </a:rPr>
                  <a:t>Trong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𝑆𝐴𝑃</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qua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𝑀</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vẽ</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đường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thẳng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kern="100" dirty="0">
                    <a:latin typeface="+mj-lt"/>
                    <a:ea typeface="Calibri" panose="020F0502020204030204" pitchFamily="34" charset="0"/>
                    <a:cs typeface="Times New Roman" panose="02020603050405020304" pitchFamily="18" charset="0"/>
                  </a:rPr>
                  <a:t> song </a:t>
                </a:r>
                <a:r>
                  <a:rPr lang="en-US" sz="1800" kern="100" dirty="0" err="1">
                    <a:latin typeface="+mj-lt"/>
                    <a:ea typeface="Calibri" panose="020F0502020204030204" pitchFamily="34" charset="0"/>
                    <a:cs typeface="Times New Roman" panose="02020603050405020304" pitchFamily="18" charset="0"/>
                  </a:rPr>
                  <a:t>song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với</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cắt</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𝑆𝑃</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tại</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𝑁</m:t>
                    </m:r>
                  </m:oMath>
                </a14:m>
                <a:r>
                  <a:rPr lang="en-US" sz="1800" kern="100" dirty="0">
                    <a:latin typeface="+mj-lt"/>
                    <a:ea typeface="Calibri" panose="020F0502020204030204" pitchFamily="34" charset="0"/>
                    <a:cs typeface="Times New Roman" panose="02020603050405020304" pitchFamily="18" charset="0"/>
                  </a:rPr>
                  <a:t>.</a:t>
                </a:r>
              </a:p>
              <a:p>
                <a:pPr>
                  <a:lnSpc>
                    <a:spcPct val="150000"/>
                  </a:lnSpc>
                  <a:spcBef>
                    <a:spcPts val="100"/>
                  </a:spcBef>
                  <a:spcAft>
                    <a:spcPts val="800"/>
                  </a:spcAft>
                </a:pPr>
                <a:r>
                  <a:rPr lang="en-US" sz="1800" kern="100" dirty="0">
                    <a:latin typeface="+mj-lt"/>
                    <a:ea typeface="Calibri" panose="020F0502020204030204" pitchFamily="34" charset="0"/>
                    <a:cs typeface="Times New Roman" panose="02020603050405020304" pitchFamily="18" charset="0"/>
                  </a:rPr>
                  <a:t>Ta </a:t>
                </a:r>
                <a:r>
                  <a:rPr lang="en-US" sz="1800" kern="100" dirty="0" err="1">
                    <a:latin typeface="+mj-lt"/>
                    <a:ea typeface="Calibri" panose="020F0502020204030204" pitchFamily="34" charset="0"/>
                    <a:cs typeface="Times New Roman" panose="02020603050405020304" pitchFamily="18" charset="0"/>
                  </a:rPr>
                  <a:t>có</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𝑆𝐴</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𝑀𝑁</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𝐶</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điểm</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chung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của</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𝑆𝐴𝐶</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𝐶𝑀𝑁</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suy</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ra</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giao</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tuyến</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của</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𝑆𝐴𝐶</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𝐶𝑀𝑁</m:t>
                    </m:r>
                    <m:r>
                      <a:rPr lang="en-US" sz="1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đường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thẳng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sSup>
                      <m:sSupPr>
                        <m:ctrlPr>
                          <a:rPr lang="en-US" sz="18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800" i="1" kern="100">
                            <a:latin typeface="Cambria Math" panose="02040503050406030204" pitchFamily="18" charset="0"/>
                            <a:ea typeface="Calibri" panose="020F0502020204030204" pitchFamily="34" charset="0"/>
                            <a:cs typeface="Times New Roman" panose="02020603050405020304" pitchFamily="18" charset="0"/>
                          </a:rPr>
                          <m:t>𝑑</m:t>
                        </m:r>
                      </m:e>
                      <m:sup>
                        <m:r>
                          <a:rPr lang="en-US" sz="1800" i="1" kern="100">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đi</a:t>
                </a:r>
                <a:r>
                  <a:rPr lang="en-US" sz="1800" kern="100" dirty="0">
                    <a:latin typeface="+mj-lt"/>
                    <a:ea typeface="Calibri" panose="020F0502020204030204" pitchFamily="34" charset="0"/>
                    <a:cs typeface="Times New Roman" panose="02020603050405020304" pitchFamily="18" charset="0"/>
                  </a:rPr>
                  <a:t> qua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𝐶</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và</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𝑑</m:t>
                    </m:r>
                    <m:r>
                      <a:rPr lang="en-US" sz="1800" i="1" kern="100">
                        <a:latin typeface="Cambria Math" panose="02040503050406030204" pitchFamily="18" charset="0"/>
                        <a:ea typeface="Calibri" panose="020F0502020204030204" pitchFamily="34" charset="0"/>
                        <a:cs typeface="Times New Roman" panose="02020603050405020304" pitchFamily="18" charset="0"/>
                      </a:rPr>
                      <m:t>′</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𝑀𝑁</m:t>
                    </m:r>
                  </m:oMath>
                </a14:m>
                <a:r>
                  <a:rPr lang="en-US" sz="1800" kern="100" dirty="0">
                    <a:latin typeface="+mj-lt"/>
                    <a:ea typeface="Calibri" panose="020F0502020204030204" pitchFamily="34"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4884A024-077A-0353-878A-75EA19BC0917}"/>
                  </a:ext>
                </a:extLst>
              </p:cNvPr>
              <p:cNvSpPr txBox="1">
                <a:spLocks noRot="1" noChangeAspect="1" noMove="1" noResize="1" noEditPoints="1" noAdjustHandles="1" noChangeArrowheads="1" noChangeShapeType="1" noTextEdit="1"/>
              </p:cNvSpPr>
              <p:nvPr/>
            </p:nvSpPr>
            <p:spPr>
              <a:xfrm>
                <a:off x="667563" y="1808053"/>
                <a:ext cx="7808873" cy="2827441"/>
              </a:xfrm>
              <a:prstGeom prst="rect">
                <a:avLst/>
              </a:prstGeom>
              <a:blipFill>
                <a:blip r:embed="rId3"/>
                <a:stretch>
                  <a:fillRect l="-703" r="-391" b="-2808"/>
                </a:stretch>
              </a:blipFill>
            </p:spPr>
            <p:txBody>
              <a:bodyPr/>
              <a:lstStyle/>
              <a:p>
                <a:r>
                  <a:rPr lang="en-US">
                    <a:noFill/>
                  </a:rPr>
                  <a:t> </a:t>
                </a:r>
              </a:p>
            </p:txBody>
          </p:sp>
        </mc:Fallback>
      </mc:AlternateContent>
    </p:spTree>
    <p:extLst>
      <p:ext uri="{BB962C8B-B14F-4D97-AF65-F5344CB8AC3E}">
        <p14:creationId xmlns:p14="http://schemas.microsoft.com/office/powerpoint/2010/main" val="446061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TextBox 3">
            <a:extLst>
              <a:ext uri="{FF2B5EF4-FFF2-40B4-BE49-F238E27FC236}">
                <a16:creationId xmlns:a16="http://schemas.microsoft.com/office/drawing/2014/main" id="{A318CA3C-589D-7F6D-ADC7-89F878D27F22}"/>
              </a:ext>
            </a:extLst>
          </p:cNvPr>
          <p:cNvSpPr txBox="1"/>
          <p:nvPr/>
        </p:nvSpPr>
        <p:spPr>
          <a:xfrm>
            <a:off x="962672" y="1394258"/>
            <a:ext cx="7218655" cy="2695674"/>
          </a:xfrm>
          <a:prstGeom prst="rect">
            <a:avLst/>
          </a:prstGeom>
          <a:noFill/>
        </p:spPr>
        <p:txBody>
          <a:bodyPr wrap="square">
            <a:spAutoFit/>
          </a:bodyPr>
          <a:lstStyle/>
          <a:p>
            <a:pPr algn="just">
              <a:lnSpc>
                <a:spcPct val="200000"/>
              </a:lnSpc>
            </a:pPr>
            <a:r>
              <a:rPr lang="en-US" sz="2200" dirty="0">
                <a:latin typeface="+mj-lt"/>
              </a:rPr>
              <a:t>Cho </a:t>
            </a:r>
            <a:r>
              <a:rPr lang="en-US" sz="2200" dirty="0" err="1">
                <a:latin typeface="+mj-lt"/>
              </a:rPr>
              <a:t>hình</a:t>
            </a:r>
            <a:r>
              <a:rPr lang="en-US" sz="2200" dirty="0">
                <a:latin typeface="+mj-lt"/>
              </a:rPr>
              <a:t> </a:t>
            </a:r>
            <a:r>
              <a:rPr lang="en-US" sz="2200" dirty="0" err="1">
                <a:latin typeface="+mj-lt"/>
              </a:rPr>
              <a:t>chóp</a:t>
            </a:r>
            <a:r>
              <a:rPr lang="en-US" sz="2200" dirty="0">
                <a:latin typeface="+mj-lt"/>
              </a:rPr>
              <a:t> S.ABCD </a:t>
            </a:r>
            <a:r>
              <a:rPr lang="en-US" sz="2200" dirty="0" err="1">
                <a:latin typeface="+mj-lt"/>
              </a:rPr>
              <a:t>có</a:t>
            </a:r>
            <a:r>
              <a:rPr lang="en-US" sz="2200" dirty="0">
                <a:latin typeface="+mj-lt"/>
              </a:rPr>
              <a:t> </a:t>
            </a:r>
            <a:r>
              <a:rPr lang="en-US" sz="2200" dirty="0" err="1">
                <a:latin typeface="+mj-lt"/>
              </a:rPr>
              <a:t>đáy</a:t>
            </a:r>
            <a:r>
              <a:rPr lang="en-US" sz="2200" dirty="0">
                <a:latin typeface="+mj-lt"/>
              </a:rPr>
              <a:t> ABCD </a:t>
            </a:r>
            <a:r>
              <a:rPr lang="en-US" sz="2200" dirty="0" err="1">
                <a:latin typeface="+mj-lt"/>
              </a:rPr>
              <a:t>là</a:t>
            </a:r>
            <a:r>
              <a:rPr lang="en-US" sz="2200" dirty="0">
                <a:latin typeface="+mj-lt"/>
              </a:rPr>
              <a:t> </a:t>
            </a:r>
            <a:r>
              <a:rPr lang="en-US" sz="2200" dirty="0" err="1">
                <a:latin typeface="+mj-lt"/>
              </a:rPr>
              <a:t>hình</a:t>
            </a:r>
            <a:r>
              <a:rPr lang="en-US" sz="2200" dirty="0">
                <a:latin typeface="+mj-lt"/>
              </a:rPr>
              <a:t> </a:t>
            </a:r>
            <a:r>
              <a:rPr lang="en-US" sz="2200" dirty="0" err="1">
                <a:latin typeface="+mj-lt"/>
              </a:rPr>
              <a:t>bình</a:t>
            </a:r>
            <a:r>
              <a:rPr lang="en-US" sz="2200" dirty="0">
                <a:latin typeface="+mj-lt"/>
              </a:rPr>
              <a:t> </a:t>
            </a:r>
            <a:r>
              <a:rPr lang="en-US" sz="2200" dirty="0" err="1">
                <a:latin typeface="+mj-lt"/>
              </a:rPr>
              <a:t>hành</a:t>
            </a:r>
            <a:r>
              <a:rPr lang="en-US" sz="2200" dirty="0">
                <a:latin typeface="+mj-lt"/>
              </a:rPr>
              <a:t>.</a:t>
            </a:r>
          </a:p>
          <a:p>
            <a:pPr algn="just">
              <a:lnSpc>
                <a:spcPct val="200000"/>
              </a:lnSpc>
            </a:pPr>
            <a:r>
              <a:rPr lang="en-US" sz="2200" dirty="0">
                <a:latin typeface="+mj-lt"/>
              </a:rPr>
              <a:t>a) </a:t>
            </a:r>
            <a:r>
              <a:rPr lang="en-US" sz="2200" dirty="0" err="1">
                <a:latin typeface="+mj-lt"/>
              </a:rPr>
              <a:t>Tìm</a:t>
            </a:r>
            <a:r>
              <a:rPr lang="en-US" sz="2200" dirty="0">
                <a:latin typeface="+mj-lt"/>
              </a:rPr>
              <a:t> </a:t>
            </a:r>
            <a:r>
              <a:rPr lang="en-US" sz="2200" dirty="0" err="1">
                <a:latin typeface="+mj-lt"/>
              </a:rPr>
              <a:t>giao</a:t>
            </a:r>
            <a:r>
              <a:rPr lang="en-US" sz="2200" dirty="0">
                <a:latin typeface="+mj-lt"/>
              </a:rPr>
              <a:t> </a:t>
            </a:r>
            <a:r>
              <a:rPr lang="en-US" sz="2200" dirty="0" err="1">
                <a:latin typeface="+mj-lt"/>
              </a:rPr>
              <a:t>tuyến</a:t>
            </a:r>
            <a:r>
              <a:rPr lang="en-US" sz="2200" dirty="0">
                <a:latin typeface="+mj-lt"/>
              </a:rPr>
              <a:t> </a:t>
            </a:r>
            <a:r>
              <a:rPr lang="en-US" sz="2200" dirty="0" err="1">
                <a:latin typeface="+mj-lt"/>
              </a:rPr>
              <a:t>của</a:t>
            </a:r>
            <a:r>
              <a:rPr lang="en-US" sz="2200" dirty="0">
                <a:latin typeface="+mj-lt"/>
              </a:rPr>
              <a:t> </a:t>
            </a:r>
            <a:r>
              <a:rPr lang="en-US" sz="2200" dirty="0" err="1">
                <a:latin typeface="+mj-lt"/>
              </a:rPr>
              <a:t>hai</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 (SCD) </a:t>
            </a:r>
            <a:r>
              <a:rPr lang="en-US" sz="2200" dirty="0" err="1">
                <a:latin typeface="+mj-lt"/>
              </a:rPr>
              <a:t>và</a:t>
            </a:r>
            <a:r>
              <a:rPr lang="en-US" sz="2200" dirty="0">
                <a:latin typeface="+mj-lt"/>
              </a:rPr>
              <a:t> (SAB).</a:t>
            </a:r>
          </a:p>
          <a:p>
            <a:pPr algn="just">
              <a:lnSpc>
                <a:spcPct val="200000"/>
              </a:lnSpc>
            </a:pPr>
            <a:r>
              <a:rPr lang="en-US" sz="2200" dirty="0">
                <a:latin typeface="+mj-lt"/>
              </a:rPr>
              <a:t>b) </a:t>
            </a:r>
            <a:r>
              <a:rPr lang="en-US" sz="2200" dirty="0" err="1">
                <a:latin typeface="+mj-lt"/>
              </a:rPr>
              <a:t>Lấy</a:t>
            </a:r>
            <a:r>
              <a:rPr lang="en-US" sz="2200" dirty="0">
                <a:latin typeface="+mj-lt"/>
              </a:rPr>
              <a:t> </a:t>
            </a:r>
            <a:r>
              <a:rPr lang="en-US" sz="2200" dirty="0" err="1">
                <a:latin typeface="+mj-lt"/>
              </a:rPr>
              <a:t>một</a:t>
            </a:r>
            <a:r>
              <a:rPr lang="en-US" sz="2200" dirty="0">
                <a:latin typeface="+mj-lt"/>
              </a:rPr>
              <a:t> </a:t>
            </a:r>
            <a:r>
              <a:rPr lang="en-US" sz="2200" dirty="0" err="1">
                <a:latin typeface="+mj-lt"/>
              </a:rPr>
              <a:t>điểm</a:t>
            </a:r>
            <a:r>
              <a:rPr lang="en-US" sz="2200" dirty="0">
                <a:latin typeface="+mj-lt"/>
              </a:rPr>
              <a:t> M </a:t>
            </a:r>
            <a:r>
              <a:rPr lang="en-US" sz="2200" dirty="0" err="1">
                <a:latin typeface="+mj-lt"/>
              </a:rPr>
              <a:t>trên</a:t>
            </a:r>
            <a:r>
              <a:rPr lang="en-US" sz="2200" dirty="0">
                <a:latin typeface="+mj-lt"/>
              </a:rPr>
              <a:t> </a:t>
            </a:r>
            <a:r>
              <a:rPr lang="en-US" sz="2200" dirty="0" err="1">
                <a:latin typeface="+mj-lt"/>
              </a:rPr>
              <a:t>đoạn</a:t>
            </a:r>
            <a:r>
              <a:rPr lang="en-US" sz="2200" dirty="0">
                <a:latin typeface="+mj-lt"/>
              </a:rPr>
              <a:t> SA (M </a:t>
            </a:r>
            <a:r>
              <a:rPr lang="en-US" sz="2200" dirty="0" err="1">
                <a:latin typeface="+mj-lt"/>
              </a:rPr>
              <a:t>khác</a:t>
            </a:r>
            <a:r>
              <a:rPr lang="en-US" sz="2200" dirty="0">
                <a:latin typeface="+mj-lt"/>
              </a:rPr>
              <a:t> S </a:t>
            </a:r>
            <a:r>
              <a:rPr lang="en-US" sz="2200" dirty="0" err="1">
                <a:latin typeface="+mj-lt"/>
              </a:rPr>
              <a:t>và</a:t>
            </a:r>
            <a:r>
              <a:rPr lang="en-US" sz="2200" dirty="0">
                <a:latin typeface="+mj-lt"/>
              </a:rPr>
              <a:t> A),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 (BCM) </a:t>
            </a:r>
            <a:r>
              <a:rPr lang="en-US" sz="2200" dirty="0" err="1">
                <a:latin typeface="+mj-lt"/>
              </a:rPr>
              <a:t>cắt</a:t>
            </a:r>
            <a:r>
              <a:rPr lang="en-US" sz="2200" dirty="0">
                <a:latin typeface="+mj-lt"/>
              </a:rPr>
              <a:t> SD </a:t>
            </a:r>
            <a:r>
              <a:rPr lang="en-US" sz="2200" dirty="0" err="1">
                <a:latin typeface="+mj-lt"/>
              </a:rPr>
              <a:t>tại</a:t>
            </a:r>
            <a:r>
              <a:rPr lang="en-US" sz="2200" dirty="0">
                <a:latin typeface="+mj-lt"/>
              </a:rPr>
              <a:t> N. </a:t>
            </a:r>
            <a:r>
              <a:rPr lang="en-US" sz="2200" dirty="0" err="1">
                <a:latin typeface="+mj-lt"/>
              </a:rPr>
              <a:t>Tứ</a:t>
            </a:r>
            <a:r>
              <a:rPr lang="en-US" sz="2200" dirty="0">
                <a:latin typeface="+mj-lt"/>
              </a:rPr>
              <a:t> </a:t>
            </a:r>
            <a:r>
              <a:rPr lang="en-US" sz="2200" dirty="0" err="1">
                <a:latin typeface="+mj-lt"/>
              </a:rPr>
              <a:t>giác</a:t>
            </a:r>
            <a:r>
              <a:rPr lang="en-US" sz="2200" dirty="0">
                <a:latin typeface="+mj-lt"/>
              </a:rPr>
              <a:t> CBMN </a:t>
            </a:r>
            <a:r>
              <a:rPr lang="en-US" sz="2200" dirty="0" err="1">
                <a:latin typeface="+mj-lt"/>
              </a:rPr>
              <a:t>là</a:t>
            </a:r>
            <a:r>
              <a:rPr lang="en-US" sz="2200" dirty="0">
                <a:latin typeface="+mj-lt"/>
              </a:rPr>
              <a:t> </a:t>
            </a:r>
            <a:r>
              <a:rPr lang="en-US" sz="2200" dirty="0" err="1">
                <a:latin typeface="+mj-lt"/>
              </a:rPr>
              <a:t>hình</a:t>
            </a:r>
            <a:r>
              <a:rPr lang="en-US" sz="2200" dirty="0">
                <a:latin typeface="+mj-lt"/>
              </a:rPr>
              <a:t> </a:t>
            </a:r>
            <a:r>
              <a:rPr lang="en-US" sz="2200" dirty="0" err="1">
                <a:latin typeface="+mj-lt"/>
              </a:rPr>
              <a:t>gì</a:t>
            </a:r>
            <a:r>
              <a:rPr lang="en-US" sz="2200" dirty="0">
                <a:latin typeface="+mj-lt"/>
              </a:rPr>
              <a:t>?</a:t>
            </a:r>
          </a:p>
        </p:txBody>
      </p:sp>
      <p:sp>
        <p:nvSpPr>
          <p:cNvPr id="5" name="TextBox 4">
            <a:extLst>
              <a:ext uri="{FF2B5EF4-FFF2-40B4-BE49-F238E27FC236}">
                <a16:creationId xmlns:a16="http://schemas.microsoft.com/office/drawing/2014/main" id="{FCD7DC32-7483-0E37-BC6D-B15090D55034}"/>
              </a:ext>
            </a:extLst>
          </p:cNvPr>
          <p:cNvSpPr txBox="1"/>
          <p:nvPr/>
        </p:nvSpPr>
        <p:spPr>
          <a:xfrm>
            <a:off x="432603" y="665156"/>
            <a:ext cx="3415002"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3: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pic>
        <p:nvPicPr>
          <p:cNvPr id="15" name="Picture 14">
            <a:extLst>
              <a:ext uri="{FF2B5EF4-FFF2-40B4-BE49-F238E27FC236}">
                <a16:creationId xmlns:a16="http://schemas.microsoft.com/office/drawing/2014/main" id="{88157EB1-05BC-DD8D-1563-A8E60EA8CC0A}"/>
              </a:ext>
            </a:extLst>
          </p:cNvPr>
          <p:cNvPicPr>
            <a:picLocks noChangeAspect="1"/>
          </p:cNvPicPr>
          <p:nvPr/>
        </p:nvPicPr>
        <p:blipFill>
          <a:blip r:embed="rId3"/>
          <a:stretch>
            <a:fillRect/>
          </a:stretch>
        </p:blipFill>
        <p:spPr>
          <a:xfrm>
            <a:off x="7457704" y="248378"/>
            <a:ext cx="1678220" cy="943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5" name="TextBox 4">
            <a:extLst>
              <a:ext uri="{FF2B5EF4-FFF2-40B4-BE49-F238E27FC236}">
                <a16:creationId xmlns:a16="http://schemas.microsoft.com/office/drawing/2014/main" id="{FCD7DC32-7483-0E37-BC6D-B15090D55034}"/>
              </a:ext>
            </a:extLst>
          </p:cNvPr>
          <p:cNvSpPr txBox="1"/>
          <p:nvPr/>
        </p:nvSpPr>
        <p:spPr>
          <a:xfrm>
            <a:off x="503854" y="346343"/>
            <a:ext cx="3296249"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3: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kumimoji="0" lang="nl-NL" sz="2100" b="1" i="0" u="none" strike="noStrike" kern="1200" cap="none" spc="0" normalizeH="0" baseline="0" dirty="0">
                <a:ln>
                  <a:noFill/>
                </a:ln>
                <a:effectLst/>
                <a:uLnTx/>
                <a:uFillTx/>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7" name="Oval Callout 29">
            <a:extLst>
              <a:ext uri="{FF2B5EF4-FFF2-40B4-BE49-F238E27FC236}">
                <a16:creationId xmlns:a16="http://schemas.microsoft.com/office/drawing/2014/main" id="{53A44472-B7E4-6D55-3B08-884AD82FB210}"/>
              </a:ext>
            </a:extLst>
          </p:cNvPr>
          <p:cNvSpPr/>
          <p:nvPr/>
        </p:nvSpPr>
        <p:spPr>
          <a:xfrm>
            <a:off x="5410635" y="1110943"/>
            <a:ext cx="972752" cy="364371"/>
          </a:xfrm>
          <a:prstGeom prst="wedgeEllipseCallout">
            <a:avLst>
              <a:gd name="adj1" fmla="val 7363"/>
              <a:gd name="adj2" fmla="val 69485"/>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3A4E8E-C0E5-3088-DA6A-52FAFFA2BE22}"/>
                  </a:ext>
                </a:extLst>
              </p:cNvPr>
              <p:cNvSpPr txBox="1"/>
              <p:nvPr/>
            </p:nvSpPr>
            <p:spPr>
              <a:xfrm>
                <a:off x="563230" y="2275941"/>
                <a:ext cx="4540797" cy="2060885"/>
              </a:xfrm>
              <a:prstGeom prst="rect">
                <a:avLst/>
              </a:prstGeom>
              <a:noFill/>
            </p:spPr>
            <p:txBody>
              <a:bodyPr wrap="square">
                <a:spAutoFit/>
              </a:bodyPr>
              <a:lstStyle/>
              <a:p>
                <a:pPr>
                  <a:lnSpc>
                    <a:spcPct val="150000"/>
                  </a:lnSpc>
                  <a:spcBef>
                    <a:spcPts val="100"/>
                  </a:spcBef>
                  <a:spcAft>
                    <a:spcPts val="800"/>
                  </a:spcAft>
                </a:pPr>
                <a:r>
                  <a:rPr lang="en-US" sz="2200" kern="100" dirty="0">
                    <a:latin typeface="+mj-lt"/>
                    <a:ea typeface="Calibri" panose="020F0502020204030204" pitchFamily="34" charset="0"/>
                    <a:cs typeface="Times New Roman" panose="02020603050405020304" pitchFamily="18" charset="0"/>
                  </a:rPr>
                  <a:t>a) Ta </a:t>
                </a:r>
                <a:r>
                  <a:rPr lang="en-US" sz="2200" kern="100" dirty="0" err="1">
                    <a:latin typeface="+mj-lt"/>
                    <a:ea typeface="Calibri" panose="020F0502020204030204" pitchFamily="34" charset="0"/>
                    <a:cs typeface="Times New Roman" panose="02020603050405020304" pitchFamily="18" charset="0"/>
                  </a:rPr>
                  <a:t>có</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Cambria Math" panose="02040503050406030204" pitchFamily="18" charset="0"/>
                        <a:ea typeface="Calibri" panose="020F0502020204030204" pitchFamily="34" charset="0"/>
                        <a:cs typeface="Times New Roman" panose="02020603050405020304" pitchFamily="18" charset="0"/>
                      </a:rPr>
                      <m:t>𝐴𝐵</m:t>
                    </m:r>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𝐶𝐷</m:t>
                    </m:r>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𝑆</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là</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điểm</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chung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𝑆𝐶𝐷</m:t>
                    </m:r>
                    <m:r>
                      <a:rPr lang="en-US" sz="22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và</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𝑆𝐴𝐵</m:t>
                    </m:r>
                    <m:r>
                      <a:rPr lang="en-US" sz="22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suy</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ra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giao</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tuyến</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𝑆𝐶𝐷</m:t>
                    </m:r>
                    <m:r>
                      <a:rPr lang="en-US" sz="22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và</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𝑆𝐴𝐵</m:t>
                    </m:r>
                    <m:r>
                      <a:rPr lang="en-US" sz="22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là</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Cambria Math" panose="02040503050406030204" pitchFamily="18" charset="0"/>
                        <a:ea typeface="Calibri" panose="020F0502020204030204" pitchFamily="34" charset="0"/>
                        <a:cs typeface="Times New Roman" panose="02020603050405020304" pitchFamily="18" charset="0"/>
                      </a:rPr>
                      <m:t>𝑑</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đi</a:t>
                </a:r>
                <a:r>
                  <a:rPr lang="en-US" sz="2200" kern="100" dirty="0">
                    <a:latin typeface="+mj-lt"/>
                    <a:ea typeface="Calibri" panose="020F0502020204030204" pitchFamily="34" charset="0"/>
                    <a:cs typeface="Times New Roman" panose="02020603050405020304" pitchFamily="18" charset="0"/>
                  </a:rPr>
                  <a:t> qua </a:t>
                </a:r>
                <a14:m>
                  <m:oMath xmlns:m="http://schemas.openxmlformats.org/officeDocument/2006/math">
                    <m:r>
                      <a:rPr lang="en-US" sz="2200" i="1" kern="100">
                        <a:latin typeface="Cambria Math" panose="02040503050406030204" pitchFamily="18" charset="0"/>
                        <a:ea typeface="Calibri" panose="020F0502020204030204" pitchFamily="34" charset="0"/>
                        <a:cs typeface="Times New Roman" panose="02020603050405020304" pitchFamily="18" charset="0"/>
                      </a:rPr>
                      <m:t>𝑆</m:t>
                    </m:r>
                  </m:oMath>
                </a14:m>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và</a:t>
                </a:r>
                <a:r>
                  <a:rPr lang="en-US"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Cambria Math" panose="02040503050406030204" pitchFamily="18" charset="0"/>
                        <a:ea typeface="Calibri" panose="020F0502020204030204" pitchFamily="34" charset="0"/>
                        <a:cs typeface="Times New Roman" panose="02020603050405020304" pitchFamily="18" charset="0"/>
                      </a:rPr>
                      <m:t>𝑑</m:t>
                    </m:r>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𝐴𝐵</m:t>
                    </m:r>
                    <m:r>
                      <a:rPr lang="en-US" sz="2200" kern="100">
                        <a:latin typeface="Cambria Math" panose="02040503050406030204" pitchFamily="18" charset="0"/>
                        <a:ea typeface="Calibri" panose="020F0502020204030204" pitchFamily="34" charset="0"/>
                        <a:cs typeface="Times New Roman" panose="02020603050405020304" pitchFamily="18" charset="0"/>
                      </a:rPr>
                      <m:t>//</m:t>
                    </m:r>
                    <m:r>
                      <a:rPr lang="en-US" sz="2200" i="1" kern="100">
                        <a:latin typeface="Cambria Math" panose="02040503050406030204" pitchFamily="18" charset="0"/>
                        <a:ea typeface="Calibri" panose="020F0502020204030204" pitchFamily="34" charset="0"/>
                        <a:cs typeface="Times New Roman" panose="02020603050405020304" pitchFamily="18" charset="0"/>
                      </a:rPr>
                      <m:t>𝐶𝐷</m:t>
                    </m:r>
                  </m:oMath>
                </a14:m>
                <a:r>
                  <a:rPr lang="en-US" sz="2200" kern="100" dirty="0">
                    <a:latin typeface="+mj-lt"/>
                    <a:ea typeface="Calibri" panose="020F0502020204030204" pitchFamily="34"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453A4E8E-C0E5-3088-DA6A-52FAFFA2BE22}"/>
                  </a:ext>
                </a:extLst>
              </p:cNvPr>
              <p:cNvSpPr txBox="1">
                <a:spLocks noRot="1" noChangeAspect="1" noMove="1" noResize="1" noEditPoints="1" noAdjustHandles="1" noChangeArrowheads="1" noChangeShapeType="1" noTextEdit="1"/>
              </p:cNvSpPr>
              <p:nvPr/>
            </p:nvSpPr>
            <p:spPr>
              <a:xfrm>
                <a:off x="563230" y="2275941"/>
                <a:ext cx="4540797" cy="2060885"/>
              </a:xfrm>
              <a:prstGeom prst="rect">
                <a:avLst/>
              </a:prstGeom>
              <a:blipFill>
                <a:blip r:embed="rId3"/>
                <a:stretch>
                  <a:fillRect l="-1745" b="-53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CC089C4-C9F2-CC8D-6B52-06328CA4E084}"/>
              </a:ext>
            </a:extLst>
          </p:cNvPr>
          <p:cNvPicPr>
            <a:picLocks noChangeAspect="1"/>
          </p:cNvPicPr>
          <p:nvPr/>
        </p:nvPicPr>
        <p:blipFill>
          <a:blip r:embed="rId4"/>
          <a:stretch>
            <a:fillRect/>
          </a:stretch>
        </p:blipFill>
        <p:spPr>
          <a:xfrm>
            <a:off x="6949440" y="346343"/>
            <a:ext cx="2194560" cy="1234440"/>
          </a:xfrm>
          <a:prstGeom prst="rect">
            <a:avLst/>
          </a:prstGeom>
        </p:spPr>
      </p:pic>
      <p:pic>
        <p:nvPicPr>
          <p:cNvPr id="2" name="Hình ảnh 1" descr="Ảnh có chứa hàng, biểu đồ, hình tam giác, bản phác thảo&#10;&#10;Mô tả được tạo tự động">
            <a:extLst>
              <a:ext uri="{FF2B5EF4-FFF2-40B4-BE49-F238E27FC236}">
                <a16:creationId xmlns:a16="http://schemas.microsoft.com/office/drawing/2014/main" id="{C1868636-78FC-1CEC-830B-27E4FE871F92}"/>
              </a:ext>
            </a:extLst>
          </p:cNvPr>
          <p:cNvPicPr>
            <a:picLocks noChangeAspect="1"/>
          </p:cNvPicPr>
          <p:nvPr/>
        </p:nvPicPr>
        <p:blipFill>
          <a:blip r:embed="rId5"/>
          <a:stretch>
            <a:fillRect/>
          </a:stretch>
        </p:blipFill>
        <p:spPr>
          <a:xfrm>
            <a:off x="5222589" y="2101397"/>
            <a:ext cx="2567625" cy="2695760"/>
          </a:xfrm>
          <a:prstGeom prst="rect">
            <a:avLst/>
          </a:prstGeom>
        </p:spPr>
      </p:pic>
    </p:spTree>
    <p:extLst>
      <p:ext uri="{BB962C8B-B14F-4D97-AF65-F5344CB8AC3E}">
        <p14:creationId xmlns:p14="http://schemas.microsoft.com/office/powerpoint/2010/main" val="28628903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1"/>
          <p:cNvSpPr/>
          <p:nvPr/>
        </p:nvSpPr>
        <p:spPr>
          <a:xfrm>
            <a:off x="-597925" y="-586750"/>
            <a:ext cx="4892612" cy="6835417"/>
          </a:xfrm>
          <a:custGeom>
            <a:avLst/>
            <a:gdLst/>
            <a:ahLst/>
            <a:cxnLst/>
            <a:rect l="l" t="t" r="r" b="b"/>
            <a:pathLst>
              <a:path w="149256" h="208524" extrusionOk="0">
                <a:moveTo>
                  <a:pt x="0" y="0"/>
                </a:moveTo>
                <a:lnTo>
                  <a:pt x="0" y="186163"/>
                </a:lnTo>
                <a:lnTo>
                  <a:pt x="121493" y="208524"/>
                </a:lnTo>
                <a:cubicBezTo>
                  <a:pt x="115578" y="203183"/>
                  <a:pt x="112289" y="194974"/>
                  <a:pt x="113194" y="187913"/>
                </a:cubicBezTo>
                <a:cubicBezTo>
                  <a:pt x="113979" y="181998"/>
                  <a:pt x="117419" y="177200"/>
                  <a:pt x="121493" y="173368"/>
                </a:cubicBezTo>
                <a:cubicBezTo>
                  <a:pt x="125567" y="169565"/>
                  <a:pt x="130305" y="166487"/>
                  <a:pt x="134379" y="162685"/>
                </a:cubicBezTo>
                <a:cubicBezTo>
                  <a:pt x="141863" y="155744"/>
                  <a:pt x="147113" y="146178"/>
                  <a:pt x="148200" y="135224"/>
                </a:cubicBezTo>
                <a:cubicBezTo>
                  <a:pt x="149256" y="124269"/>
                  <a:pt x="145876" y="111957"/>
                  <a:pt x="138241" y="102331"/>
                </a:cubicBezTo>
                <a:cubicBezTo>
                  <a:pt x="128645" y="90260"/>
                  <a:pt x="113919" y="83892"/>
                  <a:pt x="99916" y="79456"/>
                </a:cubicBezTo>
                <a:cubicBezTo>
                  <a:pt x="81237" y="73542"/>
                  <a:pt x="61622" y="65333"/>
                  <a:pt x="47951" y="48646"/>
                </a:cubicBezTo>
                <a:cubicBezTo>
                  <a:pt x="38144" y="36665"/>
                  <a:pt x="33074" y="20158"/>
                  <a:pt x="38234" y="7967"/>
                </a:cubicBezTo>
                <a:lnTo>
                  <a:pt x="0" y="0"/>
                </a:ln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txBox="1">
            <a:spLocks noGrp="1"/>
          </p:cNvSpPr>
          <p:nvPr>
            <p:ph type="title"/>
          </p:nvPr>
        </p:nvSpPr>
        <p:spPr>
          <a:xfrm>
            <a:off x="3439605" y="2573301"/>
            <a:ext cx="4947363" cy="10785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sz="3000" dirty="0">
                <a:latin typeface="+mj-lt"/>
              </a:rPr>
              <a:t>VỊ TRÍ TƯƠNG ĐỐI CỦA HAI ĐƯỜNG THẲNG TRONG KHÔNG GIAN</a:t>
            </a:r>
            <a:endParaRPr sz="3000" dirty="0">
              <a:latin typeface="+mj-lt"/>
            </a:endParaRPr>
          </a:p>
        </p:txBody>
      </p:sp>
      <p:sp>
        <p:nvSpPr>
          <p:cNvPr id="598" name="Google Shape;598;p41"/>
          <p:cNvSpPr txBox="1">
            <a:spLocks noGrp="1"/>
          </p:cNvSpPr>
          <p:nvPr>
            <p:ph type="title" idx="2"/>
          </p:nvPr>
        </p:nvSpPr>
        <p:spPr>
          <a:xfrm>
            <a:off x="1395950" y="1802698"/>
            <a:ext cx="1541100" cy="15381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sz="5000" dirty="0">
                <a:latin typeface="+mj-lt"/>
              </a:rPr>
              <a:t>1.</a:t>
            </a:r>
            <a:endParaRPr sz="5000" dirty="0">
              <a:latin typeface="+mj-lt"/>
            </a:endParaRPr>
          </a:p>
        </p:txBody>
      </p:sp>
      <p:sp>
        <p:nvSpPr>
          <p:cNvPr id="600" name="Google Shape;600;p41"/>
          <p:cNvSpPr/>
          <p:nvPr/>
        </p:nvSpPr>
        <p:spPr>
          <a:xfrm>
            <a:off x="711190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41"/>
          <p:cNvGrpSpPr/>
          <p:nvPr/>
        </p:nvGrpSpPr>
        <p:grpSpPr>
          <a:xfrm>
            <a:off x="7531886" y="201361"/>
            <a:ext cx="1356047" cy="813604"/>
            <a:chOff x="6798725" y="2381225"/>
            <a:chExt cx="560350" cy="336200"/>
          </a:xfrm>
        </p:grpSpPr>
        <p:sp>
          <p:nvSpPr>
            <p:cNvPr id="602" name="Google Shape;602;p41"/>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41"/>
          <p:cNvSpPr/>
          <p:nvPr/>
        </p:nvSpPr>
        <p:spPr>
          <a:xfrm>
            <a:off x="1855600" y="4124063"/>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41"/>
          <p:cNvGrpSpPr/>
          <p:nvPr/>
        </p:nvGrpSpPr>
        <p:grpSpPr>
          <a:xfrm rot="-2700000" flipH="1">
            <a:off x="304285" y="404400"/>
            <a:ext cx="817896" cy="813580"/>
            <a:chOff x="10440625" y="1291025"/>
            <a:chExt cx="630000" cy="626675"/>
          </a:xfrm>
        </p:grpSpPr>
        <p:sp>
          <p:nvSpPr>
            <p:cNvPr id="606" name="Google Shape;606;p41"/>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1"/>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41"/>
          <p:cNvSpPr/>
          <p:nvPr/>
        </p:nvSpPr>
        <p:spPr>
          <a:xfrm>
            <a:off x="1572125" y="85636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41"/>
          <p:cNvGrpSpPr/>
          <p:nvPr/>
        </p:nvGrpSpPr>
        <p:grpSpPr>
          <a:xfrm>
            <a:off x="433453" y="3961754"/>
            <a:ext cx="2147206" cy="868382"/>
            <a:chOff x="2174906" y="4114344"/>
            <a:chExt cx="2243450" cy="907400"/>
          </a:xfrm>
        </p:grpSpPr>
        <p:sp>
          <p:nvSpPr>
            <p:cNvPr id="616" name="Google Shape;616;p41"/>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3231681" y="4358044"/>
              <a:ext cx="1006975" cy="484525"/>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41"/>
          <p:cNvSpPr/>
          <p:nvPr/>
        </p:nvSpPr>
        <p:spPr>
          <a:xfrm>
            <a:off x="616825" y="35292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5" name="TextBox 4">
            <a:extLst>
              <a:ext uri="{FF2B5EF4-FFF2-40B4-BE49-F238E27FC236}">
                <a16:creationId xmlns:a16="http://schemas.microsoft.com/office/drawing/2014/main" id="{FCD7DC32-7483-0E37-BC6D-B15090D55034}"/>
              </a:ext>
            </a:extLst>
          </p:cNvPr>
          <p:cNvSpPr txBox="1"/>
          <p:nvPr/>
        </p:nvSpPr>
        <p:spPr>
          <a:xfrm>
            <a:off x="503854" y="346343"/>
            <a:ext cx="3296249"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3: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kumimoji="0" lang="nl-NL" sz="2100" b="1" i="0" u="none" strike="noStrike" kern="1200" cap="none" spc="0" normalizeH="0" baseline="0" dirty="0">
                <a:ln>
                  <a:noFill/>
                </a:ln>
                <a:effectLst/>
                <a:uLnTx/>
                <a:uFillTx/>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7" name="Oval Callout 29">
            <a:extLst>
              <a:ext uri="{FF2B5EF4-FFF2-40B4-BE49-F238E27FC236}">
                <a16:creationId xmlns:a16="http://schemas.microsoft.com/office/drawing/2014/main" id="{53A44472-B7E4-6D55-3B08-884AD82FB210}"/>
              </a:ext>
            </a:extLst>
          </p:cNvPr>
          <p:cNvSpPr/>
          <p:nvPr/>
        </p:nvSpPr>
        <p:spPr>
          <a:xfrm>
            <a:off x="5410635" y="1110943"/>
            <a:ext cx="972752" cy="364371"/>
          </a:xfrm>
          <a:prstGeom prst="wedgeEllipseCallout">
            <a:avLst>
              <a:gd name="adj1" fmla="val 7363"/>
              <a:gd name="adj2" fmla="val 69485"/>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3A4E8E-C0E5-3088-DA6A-52FAFFA2BE22}"/>
                  </a:ext>
                </a:extLst>
              </p:cNvPr>
              <p:cNvSpPr txBox="1"/>
              <p:nvPr/>
            </p:nvSpPr>
            <p:spPr>
              <a:xfrm>
                <a:off x="503854" y="2003315"/>
                <a:ext cx="5060328" cy="2793842"/>
              </a:xfrm>
              <a:prstGeom prst="rect">
                <a:avLst/>
              </a:prstGeom>
              <a:noFill/>
            </p:spPr>
            <p:txBody>
              <a:bodyPr wrap="square">
                <a:spAutoFit/>
              </a:bodyPr>
              <a:lstStyle/>
              <a:p>
                <a:pPr>
                  <a:lnSpc>
                    <a:spcPct val="150000"/>
                  </a:lnSpc>
                  <a:spcBef>
                    <a:spcPts val="100"/>
                  </a:spcBef>
                  <a:spcAft>
                    <a:spcPts val="800"/>
                  </a:spcAft>
                </a:pPr>
                <a:r>
                  <a:rPr lang="en-US" sz="2400" kern="100" dirty="0">
                    <a:latin typeface="+mj-lt"/>
                    <a:ea typeface="Calibri" panose="020F0502020204030204" pitchFamily="34" charset="0"/>
                    <a:cs typeface="Times New Roman" panose="02020603050405020304" pitchFamily="18" charset="0"/>
                  </a:rPr>
                  <a:t>b) Ta </a:t>
                </a:r>
                <a:r>
                  <a:rPr lang="en-US" sz="2400" kern="100" dirty="0" err="1">
                    <a:latin typeface="+mj-lt"/>
                    <a:ea typeface="Calibri" panose="020F0502020204030204" pitchFamily="34" charset="0"/>
                    <a:cs typeface="Times New Roman" panose="02020603050405020304" pitchFamily="18" charset="0"/>
                  </a:rPr>
                  <a:t>có</a:t>
                </a:r>
                <a:r>
                  <a:rPr lang="en-US" sz="24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Calibri" panose="020F0502020204030204" pitchFamily="34" charset="0"/>
                        <a:cs typeface="Times New Roman" panose="02020603050405020304" pitchFamily="18" charset="0"/>
                      </a:rPr>
                      <m:t>𝐴𝐷</m:t>
                    </m:r>
                    <m:r>
                      <a:rPr lang="en-US" sz="2400" kern="100">
                        <a:latin typeface="Cambria Math" panose="02040503050406030204" pitchFamily="18" charset="0"/>
                        <a:ea typeface="Calibri" panose="020F0502020204030204" pitchFamily="34" charset="0"/>
                        <a:cs typeface="Times New Roman" panose="02020603050405020304" pitchFamily="18" charset="0"/>
                      </a:rPr>
                      <m:t>//</m:t>
                    </m:r>
                    <m:r>
                      <a:rPr lang="en-US" sz="2400" i="1" kern="10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suy</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ra</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giao</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tuyến</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của</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hai</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mặt</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phẳng</a:t>
                </a:r>
                <a:r>
                  <a:rPr lang="en-US" sz="24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400" kern="100">
                        <a:latin typeface="Cambria Math" panose="02040503050406030204" pitchFamily="18" charset="0"/>
                        <a:ea typeface="Calibri" panose="020F0502020204030204" pitchFamily="34" charset="0"/>
                        <a:cs typeface="Times New Roman" panose="02020603050405020304" pitchFamily="18" charset="0"/>
                      </a:rPr>
                      <m:t>(</m:t>
                    </m:r>
                    <m:r>
                      <a:rPr lang="en-US" sz="2400" i="1" kern="100">
                        <a:latin typeface="Cambria Math" panose="02040503050406030204" pitchFamily="18" charset="0"/>
                        <a:ea typeface="Calibri" panose="020F0502020204030204" pitchFamily="34" charset="0"/>
                        <a:cs typeface="Times New Roman" panose="02020603050405020304" pitchFamily="18" charset="0"/>
                      </a:rPr>
                      <m:t>𝑀𝐵𝐶</m:t>
                    </m:r>
                    <m:r>
                      <a:rPr lang="en-US" sz="24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và</a:t>
                </a:r>
                <a:r>
                  <a:rPr lang="en-US" sz="24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400" kern="100">
                        <a:latin typeface="Cambria Math" panose="02040503050406030204" pitchFamily="18" charset="0"/>
                        <a:ea typeface="Calibri" panose="020F0502020204030204" pitchFamily="34" charset="0"/>
                        <a:cs typeface="Times New Roman" panose="02020603050405020304" pitchFamily="18" charset="0"/>
                      </a:rPr>
                      <m:t>(</m:t>
                    </m:r>
                    <m:r>
                      <a:rPr lang="en-US" sz="2400" i="1" kern="100">
                        <a:latin typeface="Cambria Math" panose="02040503050406030204" pitchFamily="18" charset="0"/>
                        <a:ea typeface="Calibri" panose="020F0502020204030204" pitchFamily="34" charset="0"/>
                        <a:cs typeface="Times New Roman" panose="02020603050405020304" pitchFamily="18" charset="0"/>
                      </a:rPr>
                      <m:t>𝑆𝐴𝐷</m:t>
                    </m:r>
                    <m:r>
                      <a:rPr lang="en-US" sz="24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là</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đường</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thẳng</a:t>
                </a:r>
                <a:r>
                  <a:rPr lang="en-US" sz="24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Calibri" panose="020F0502020204030204" pitchFamily="34" charset="0"/>
                        <a:cs typeface="Times New Roman" panose="02020603050405020304" pitchFamily="18" charset="0"/>
                      </a:rPr>
                      <m:t>𝑀𝑁</m:t>
                    </m:r>
                  </m:oMath>
                </a14:m>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sao</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cho</a:t>
                </a:r>
                <a:r>
                  <a:rPr lang="en-US" sz="24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Calibri" panose="020F0502020204030204" pitchFamily="34" charset="0"/>
                        <a:cs typeface="Times New Roman" panose="02020603050405020304" pitchFamily="18" charset="0"/>
                      </a:rPr>
                      <m:t>𝑀𝑁</m:t>
                    </m:r>
                    <m:r>
                      <a:rPr lang="en-US" sz="2400" kern="100">
                        <a:latin typeface="Cambria Math" panose="02040503050406030204" pitchFamily="18" charset="0"/>
                        <a:ea typeface="Calibri" panose="020F0502020204030204" pitchFamily="34" charset="0"/>
                        <a:cs typeface="Times New Roman" panose="02020603050405020304" pitchFamily="18" charset="0"/>
                      </a:rPr>
                      <m:t>//</m:t>
                    </m:r>
                    <m:r>
                      <a:rPr lang="en-US" sz="2400" i="1" kern="100">
                        <a:latin typeface="Cambria Math" panose="02040503050406030204" pitchFamily="18" charset="0"/>
                        <a:ea typeface="Calibri" panose="020F0502020204030204" pitchFamily="34" charset="0"/>
                        <a:cs typeface="Times New Roman" panose="02020603050405020304" pitchFamily="18" charset="0"/>
                      </a:rPr>
                      <m:t>𝐵𝐶</m:t>
                    </m:r>
                    <m:r>
                      <a:rPr lang="en-US" sz="2400" kern="100">
                        <a:latin typeface="Cambria Math" panose="02040503050406030204" pitchFamily="18" charset="0"/>
                        <a:ea typeface="Calibri" panose="020F0502020204030204" pitchFamily="34" charset="0"/>
                        <a:cs typeface="Times New Roman" panose="02020603050405020304" pitchFamily="18" charset="0"/>
                      </a:rPr>
                      <m:t>//</m:t>
                    </m:r>
                    <m:r>
                      <a:rPr lang="en-US" sz="2400" i="1" kern="100">
                        <a:latin typeface="Cambria Math" panose="02040503050406030204" pitchFamily="18" charset="0"/>
                        <a:ea typeface="Calibri" panose="020F0502020204030204" pitchFamily="34" charset="0"/>
                        <a:cs typeface="Times New Roman" panose="02020603050405020304" pitchFamily="18" charset="0"/>
                      </a:rPr>
                      <m:t>𝐴𝐷</m:t>
                    </m:r>
                  </m:oMath>
                </a14:m>
                <a:r>
                  <a:rPr lang="en-US" sz="2400" kern="100" dirty="0">
                    <a:latin typeface="+mj-lt"/>
                    <a:ea typeface="Calibri" panose="020F0502020204030204" pitchFamily="34" charset="0"/>
                    <a:cs typeface="Times New Roman" panose="02020603050405020304" pitchFamily="18" charset="0"/>
                  </a:rPr>
                  <a:t>.</a:t>
                </a:r>
                <a:br>
                  <a:rPr lang="en-US" sz="2400" kern="100" dirty="0">
                    <a:latin typeface="+mj-lt"/>
                    <a:ea typeface="Calibri" panose="020F0502020204030204" pitchFamily="34" charset="0"/>
                    <a:cs typeface="Times New Roman" panose="02020603050405020304" pitchFamily="18" charset="0"/>
                  </a:rPr>
                </a:br>
                <a:r>
                  <a:rPr lang="en-US" sz="2400" kern="100" dirty="0" err="1">
                    <a:latin typeface="+mj-lt"/>
                    <a:ea typeface="Calibri" panose="020F0502020204030204" pitchFamily="34" charset="0"/>
                    <a:cs typeface="Times New Roman" panose="02020603050405020304" pitchFamily="18" charset="0"/>
                  </a:rPr>
                  <a:t>Vậy</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tứ</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giác</a:t>
                </a:r>
                <a:r>
                  <a:rPr lang="en-US" sz="24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400" i="1" kern="100">
                        <a:latin typeface="Cambria Math" panose="02040503050406030204" pitchFamily="18" charset="0"/>
                        <a:ea typeface="Calibri" panose="020F0502020204030204" pitchFamily="34" charset="0"/>
                        <a:cs typeface="Times New Roman" panose="02020603050405020304" pitchFamily="18" charset="0"/>
                      </a:rPr>
                      <m:t>𝐶𝐵𝑀𝑁</m:t>
                    </m:r>
                  </m:oMath>
                </a14:m>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là</a:t>
                </a:r>
                <a:r>
                  <a:rPr lang="en-US" sz="2400" kern="100" dirty="0">
                    <a:latin typeface="+mj-lt"/>
                    <a:ea typeface="Calibri" panose="020F0502020204030204" pitchFamily="34" charset="0"/>
                    <a:cs typeface="Times New Roman" panose="02020603050405020304" pitchFamily="18" charset="0"/>
                  </a:rPr>
                  <a:t> </a:t>
                </a:r>
                <a:r>
                  <a:rPr lang="en-US" sz="2400" kern="100" dirty="0" err="1">
                    <a:latin typeface="+mj-lt"/>
                    <a:ea typeface="Calibri" panose="020F0502020204030204" pitchFamily="34" charset="0"/>
                    <a:cs typeface="Times New Roman" panose="02020603050405020304" pitchFamily="18" charset="0"/>
                  </a:rPr>
                  <a:t>hình</a:t>
                </a:r>
                <a:r>
                  <a:rPr lang="en-US" sz="2400" kern="100" dirty="0">
                    <a:latin typeface="+mj-lt"/>
                    <a:ea typeface="Calibri" panose="020F0502020204030204" pitchFamily="34" charset="0"/>
                    <a:cs typeface="Times New Roman" panose="02020603050405020304" pitchFamily="18" charset="0"/>
                  </a:rPr>
                  <a:t> thang.</a:t>
                </a:r>
                <a:endParaRPr lang="en-US" sz="1800" kern="100" dirty="0">
                  <a:latin typeface="+mj-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53A4E8E-C0E5-3088-DA6A-52FAFFA2BE22}"/>
                  </a:ext>
                </a:extLst>
              </p:cNvPr>
              <p:cNvSpPr txBox="1">
                <a:spLocks noRot="1" noChangeAspect="1" noMove="1" noResize="1" noEditPoints="1" noAdjustHandles="1" noChangeArrowheads="1" noChangeShapeType="1" noTextEdit="1"/>
              </p:cNvSpPr>
              <p:nvPr/>
            </p:nvSpPr>
            <p:spPr>
              <a:xfrm>
                <a:off x="503854" y="2003315"/>
                <a:ext cx="5060328" cy="2793842"/>
              </a:xfrm>
              <a:prstGeom prst="rect">
                <a:avLst/>
              </a:prstGeom>
              <a:blipFill>
                <a:blip r:embed="rId3"/>
                <a:stretch>
                  <a:fillRect l="-1928" b="-436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CC089C4-C9F2-CC8D-6B52-06328CA4E084}"/>
              </a:ext>
            </a:extLst>
          </p:cNvPr>
          <p:cNvPicPr>
            <a:picLocks noChangeAspect="1"/>
          </p:cNvPicPr>
          <p:nvPr/>
        </p:nvPicPr>
        <p:blipFill>
          <a:blip r:embed="rId4"/>
          <a:stretch>
            <a:fillRect/>
          </a:stretch>
        </p:blipFill>
        <p:spPr>
          <a:xfrm>
            <a:off x="7121395" y="346343"/>
            <a:ext cx="2194560" cy="1234440"/>
          </a:xfrm>
          <a:prstGeom prst="rect">
            <a:avLst/>
          </a:prstGeom>
        </p:spPr>
      </p:pic>
      <p:pic>
        <p:nvPicPr>
          <p:cNvPr id="2" name="Hình ảnh 1" descr="Ảnh có chứa hàng, biểu đồ, hình tam giác, bản phác thảo&#10;&#10;Mô tả được tạo tự động">
            <a:extLst>
              <a:ext uri="{FF2B5EF4-FFF2-40B4-BE49-F238E27FC236}">
                <a16:creationId xmlns:a16="http://schemas.microsoft.com/office/drawing/2014/main" id="{27393448-E8DA-7EED-483C-62D009E20A73}"/>
              </a:ext>
            </a:extLst>
          </p:cNvPr>
          <p:cNvPicPr>
            <a:picLocks noChangeAspect="1"/>
          </p:cNvPicPr>
          <p:nvPr/>
        </p:nvPicPr>
        <p:blipFill>
          <a:blip r:embed="rId5"/>
          <a:stretch>
            <a:fillRect/>
          </a:stretch>
        </p:blipFill>
        <p:spPr>
          <a:xfrm>
            <a:off x="5564182" y="2195166"/>
            <a:ext cx="2567625" cy="2695760"/>
          </a:xfrm>
          <a:prstGeom prst="rect">
            <a:avLst/>
          </a:prstGeom>
        </p:spPr>
      </p:pic>
    </p:spTree>
    <p:extLst>
      <p:ext uri="{BB962C8B-B14F-4D97-AF65-F5344CB8AC3E}">
        <p14:creationId xmlns:p14="http://schemas.microsoft.com/office/powerpoint/2010/main" val="3925813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52"/>
          <p:cNvSpPr/>
          <p:nvPr/>
        </p:nvSpPr>
        <p:spPr>
          <a:xfrm>
            <a:off x="981438" y="44421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7463263" y="3890150"/>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0" y="0"/>
            <a:ext cx="2149537" cy="2495991"/>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7973813" y="134754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801125" y="179038"/>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317125" y="134754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925300" y="2599564"/>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52"/>
          <p:cNvGrpSpPr/>
          <p:nvPr/>
        </p:nvGrpSpPr>
        <p:grpSpPr>
          <a:xfrm flipH="1">
            <a:off x="264867" y="3119825"/>
            <a:ext cx="1355987" cy="1844573"/>
            <a:chOff x="9898625" y="1841950"/>
            <a:chExt cx="2427040" cy="3301545"/>
          </a:xfrm>
        </p:grpSpPr>
        <p:sp>
          <p:nvSpPr>
            <p:cNvPr id="1318" name="Google Shape;1318;p52"/>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2"/>
          <p:cNvGrpSpPr/>
          <p:nvPr/>
        </p:nvGrpSpPr>
        <p:grpSpPr>
          <a:xfrm rot="2700000">
            <a:off x="7663910" y="1738490"/>
            <a:ext cx="590488" cy="744033"/>
            <a:chOff x="11435300" y="1056650"/>
            <a:chExt cx="568775" cy="716675"/>
          </a:xfrm>
        </p:grpSpPr>
        <p:sp>
          <p:nvSpPr>
            <p:cNvPr id="1380" name="Google Shape;1380;p52"/>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52"/>
          <p:cNvGrpSpPr/>
          <p:nvPr/>
        </p:nvGrpSpPr>
        <p:grpSpPr>
          <a:xfrm rot="-2700000">
            <a:off x="618717" y="1352202"/>
            <a:ext cx="898707" cy="766293"/>
            <a:chOff x="10024450" y="2274100"/>
            <a:chExt cx="762700" cy="650325"/>
          </a:xfrm>
        </p:grpSpPr>
        <p:sp>
          <p:nvSpPr>
            <p:cNvPr id="1391" name="Google Shape;1391;p52"/>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52"/>
          <p:cNvGrpSpPr/>
          <p:nvPr/>
        </p:nvGrpSpPr>
        <p:grpSpPr>
          <a:xfrm rot="-2700000" flipH="1">
            <a:off x="8057651" y="3254025"/>
            <a:ext cx="817896" cy="813580"/>
            <a:chOff x="10440625" y="1291025"/>
            <a:chExt cx="630000" cy="626675"/>
          </a:xfrm>
        </p:grpSpPr>
        <p:sp>
          <p:nvSpPr>
            <p:cNvPr id="1399" name="Google Shape;1399;p52"/>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2"/>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7" name="Google Shape;1407;p52"/>
          <p:cNvSpPr txBox="1">
            <a:spLocks noGrp="1"/>
          </p:cNvSpPr>
          <p:nvPr>
            <p:ph type="title"/>
          </p:nvPr>
        </p:nvSpPr>
        <p:spPr>
          <a:xfrm>
            <a:off x="2149529" y="1915699"/>
            <a:ext cx="4845000" cy="864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dirty="0">
                <a:latin typeface="+mj-lt"/>
              </a:rPr>
              <a:t>VẬN DỤNG</a:t>
            </a:r>
            <a:endParaRPr sz="3500" dirty="0">
              <a:latin typeface="+mj-lt"/>
            </a:endParaRPr>
          </a:p>
        </p:txBody>
      </p:sp>
      <p:grpSp>
        <p:nvGrpSpPr>
          <p:cNvPr id="1409" name="Google Shape;1409;p52"/>
          <p:cNvGrpSpPr/>
          <p:nvPr/>
        </p:nvGrpSpPr>
        <p:grpSpPr>
          <a:xfrm rot="2700000">
            <a:off x="8093215" y="401293"/>
            <a:ext cx="870931" cy="584968"/>
            <a:chOff x="133625" y="4024950"/>
            <a:chExt cx="1244878" cy="836133"/>
          </a:xfrm>
        </p:grpSpPr>
        <p:sp>
          <p:nvSpPr>
            <p:cNvPr id="1410" name="Google Shape;1410;p52"/>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2"/>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2"/>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2"/>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2"/>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2"/>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2"/>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2"/>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2"/>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2"/>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2"/>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rgbClr val="FFC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2"/>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36568641"/>
      </p:ext>
    </p:extLst>
  </p:cSld>
  <p:clrMapOvr>
    <a:masterClrMapping/>
  </p:clrMapOvr>
  <p:transition spd="med">
    <p:circl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5" name="TextBox 4">
            <a:extLst>
              <a:ext uri="{FF2B5EF4-FFF2-40B4-BE49-F238E27FC236}">
                <a16:creationId xmlns:a16="http://schemas.microsoft.com/office/drawing/2014/main" id="{0943B340-3A11-CF2E-87F0-E64A0E23F798}"/>
              </a:ext>
            </a:extLst>
          </p:cNvPr>
          <p:cNvSpPr txBox="1"/>
          <p:nvPr/>
        </p:nvSpPr>
        <p:spPr>
          <a:xfrm>
            <a:off x="943035" y="252504"/>
            <a:ext cx="3446085"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4: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4" name="TextBox 3">
            <a:extLst>
              <a:ext uri="{FF2B5EF4-FFF2-40B4-BE49-F238E27FC236}">
                <a16:creationId xmlns:a16="http://schemas.microsoft.com/office/drawing/2014/main" id="{84A6282F-D880-E7D5-B4C9-9D3273715272}"/>
              </a:ext>
            </a:extLst>
          </p:cNvPr>
          <p:cNvSpPr txBox="1"/>
          <p:nvPr/>
        </p:nvSpPr>
        <p:spPr>
          <a:xfrm>
            <a:off x="827777" y="402786"/>
            <a:ext cx="7488446" cy="1287532"/>
          </a:xfrm>
          <a:prstGeom prst="rect">
            <a:avLst/>
          </a:prstGeom>
          <a:noFill/>
        </p:spPr>
        <p:txBody>
          <a:bodyPr wrap="square">
            <a:spAutoFit/>
          </a:bodyPr>
          <a:lstStyle/>
          <a:p>
            <a:pPr algn="just">
              <a:lnSpc>
                <a:spcPct val="150000"/>
              </a:lnSpc>
              <a:buClrTx/>
              <a:defRPr/>
            </a:pPr>
            <a:r>
              <a:rPr lang="en-US" sz="1800" dirty="0">
                <a:latin typeface="+mj-lt"/>
              </a:rPr>
              <a:t>				Cho </a:t>
            </a:r>
            <a:r>
              <a:rPr lang="en-US" sz="1800" dirty="0" err="1">
                <a:latin typeface="+mj-lt"/>
              </a:rPr>
              <a:t>hình</a:t>
            </a:r>
            <a:r>
              <a:rPr lang="en-US" sz="1800" dirty="0">
                <a:latin typeface="+mj-lt"/>
              </a:rPr>
              <a:t> </a:t>
            </a:r>
            <a:r>
              <a:rPr lang="en-US" sz="1800" dirty="0" err="1">
                <a:latin typeface="+mj-lt"/>
              </a:rPr>
              <a:t>chóp</a:t>
            </a:r>
            <a:r>
              <a:rPr lang="en-US" sz="1800" dirty="0">
                <a:latin typeface="+mj-lt"/>
              </a:rPr>
              <a:t> S.ABCD </a:t>
            </a:r>
            <a:r>
              <a:rPr lang="en-US" sz="1800" dirty="0" err="1">
                <a:latin typeface="+mj-lt"/>
              </a:rPr>
              <a:t>có</a:t>
            </a:r>
            <a:r>
              <a:rPr lang="en-US" sz="1800" dirty="0">
                <a:latin typeface="+mj-lt"/>
              </a:rPr>
              <a:t> </a:t>
            </a:r>
            <a:r>
              <a:rPr lang="en-US" sz="1800" dirty="0" err="1">
                <a:latin typeface="+mj-lt"/>
              </a:rPr>
              <a:t>đáy</a:t>
            </a:r>
            <a:r>
              <a:rPr lang="en-US" sz="1800" dirty="0">
                <a:latin typeface="+mj-lt"/>
              </a:rPr>
              <a:t> ABCD </a:t>
            </a:r>
            <a:r>
              <a:rPr lang="en-US" sz="1800" dirty="0" err="1">
                <a:latin typeface="+mj-lt"/>
              </a:rPr>
              <a:t>là</a:t>
            </a:r>
            <a:r>
              <a:rPr lang="en-US" sz="1800" dirty="0">
                <a:latin typeface="+mj-lt"/>
              </a:rPr>
              <a:t> </a:t>
            </a:r>
            <a:r>
              <a:rPr lang="en-US" sz="1800" dirty="0" err="1">
                <a:latin typeface="+mj-lt"/>
              </a:rPr>
              <a:t>hình</a:t>
            </a:r>
            <a:r>
              <a:rPr lang="en-US" sz="1800" dirty="0">
                <a:latin typeface="+mj-lt"/>
              </a:rPr>
              <a:t> </a:t>
            </a:r>
            <a:r>
              <a:rPr lang="en-US" sz="1800" dirty="0" err="1">
                <a:latin typeface="+mj-lt"/>
              </a:rPr>
              <a:t>bình</a:t>
            </a:r>
            <a:r>
              <a:rPr lang="en-US" sz="1800" dirty="0">
                <a:latin typeface="+mj-lt"/>
              </a:rPr>
              <a:t> </a:t>
            </a:r>
            <a:r>
              <a:rPr lang="en-US" sz="1800" dirty="0" err="1">
                <a:latin typeface="+mj-lt"/>
              </a:rPr>
              <a:t>hành</a:t>
            </a:r>
            <a:r>
              <a:rPr lang="en-US" sz="1800" dirty="0">
                <a:latin typeface="+mj-lt"/>
              </a:rPr>
              <a:t>. </a:t>
            </a:r>
            <a:r>
              <a:rPr lang="en-US" sz="1800" dirty="0" err="1">
                <a:latin typeface="+mj-lt"/>
              </a:rPr>
              <a:t>Gọi</a:t>
            </a:r>
            <a:r>
              <a:rPr lang="en-US" sz="1800" dirty="0">
                <a:latin typeface="+mj-lt"/>
              </a:rPr>
              <a:t> I </a:t>
            </a:r>
            <a:r>
              <a:rPr lang="en-US" sz="1800" dirty="0" err="1">
                <a:latin typeface="+mj-lt"/>
              </a:rPr>
              <a:t>là</a:t>
            </a:r>
            <a:r>
              <a:rPr lang="en-US" sz="1800" dirty="0">
                <a:latin typeface="+mj-lt"/>
              </a:rPr>
              <a:t> </a:t>
            </a:r>
            <a:r>
              <a:rPr lang="en-US" sz="1800" dirty="0" err="1">
                <a:latin typeface="+mj-lt"/>
              </a:rPr>
              <a:t>trung</a:t>
            </a:r>
            <a:r>
              <a:rPr lang="en-US" sz="1800" dirty="0">
                <a:latin typeface="+mj-lt"/>
              </a:rPr>
              <a:t> </a:t>
            </a:r>
            <a:r>
              <a:rPr lang="en-US" sz="1800" dirty="0" err="1">
                <a:latin typeface="+mj-lt"/>
              </a:rPr>
              <a:t>điểm</a:t>
            </a:r>
            <a:r>
              <a:rPr lang="en-US" sz="1800" dirty="0">
                <a:latin typeface="+mj-lt"/>
              </a:rPr>
              <a:t> </a:t>
            </a:r>
            <a:r>
              <a:rPr lang="en-US" sz="1800" dirty="0" err="1">
                <a:latin typeface="+mj-lt"/>
              </a:rPr>
              <a:t>của</a:t>
            </a:r>
            <a:r>
              <a:rPr lang="en-US" sz="1800" dirty="0">
                <a:latin typeface="+mj-lt"/>
              </a:rPr>
              <a:t> SD. Hai </a:t>
            </a:r>
            <a:r>
              <a:rPr lang="en-US" sz="1800" dirty="0" err="1">
                <a:latin typeface="+mj-lt"/>
              </a:rPr>
              <a:t>mặt</a:t>
            </a:r>
            <a:r>
              <a:rPr lang="en-US" sz="1800" dirty="0">
                <a:latin typeface="+mj-lt"/>
              </a:rPr>
              <a:t> </a:t>
            </a:r>
            <a:r>
              <a:rPr lang="en-US" sz="1800" dirty="0" err="1">
                <a:latin typeface="+mj-lt"/>
              </a:rPr>
              <a:t>phẳng</a:t>
            </a:r>
            <a:r>
              <a:rPr lang="en-US" sz="1800" dirty="0">
                <a:latin typeface="+mj-lt"/>
              </a:rPr>
              <a:t> (IAC) </a:t>
            </a:r>
            <a:r>
              <a:rPr lang="en-US" sz="1800" dirty="0" err="1">
                <a:latin typeface="+mj-lt"/>
              </a:rPr>
              <a:t>và</a:t>
            </a:r>
            <a:r>
              <a:rPr lang="en-US" sz="1800" dirty="0">
                <a:latin typeface="+mj-lt"/>
              </a:rPr>
              <a:t> (SBC) </a:t>
            </a:r>
            <a:r>
              <a:rPr lang="en-US" sz="1800" dirty="0" err="1">
                <a:latin typeface="+mj-lt"/>
              </a:rPr>
              <a:t>cắt</a:t>
            </a:r>
            <a:r>
              <a:rPr lang="en-US" sz="1800" dirty="0">
                <a:latin typeface="+mj-lt"/>
              </a:rPr>
              <a:t> </a:t>
            </a:r>
            <a:r>
              <a:rPr lang="en-US" sz="1800" dirty="0" err="1">
                <a:latin typeface="+mj-lt"/>
              </a:rPr>
              <a:t>nhau</a:t>
            </a:r>
            <a:r>
              <a:rPr lang="en-US" sz="1800" dirty="0">
                <a:latin typeface="+mj-lt"/>
              </a:rPr>
              <a:t> </a:t>
            </a:r>
            <a:r>
              <a:rPr lang="en-US" sz="1800" dirty="0" err="1">
                <a:latin typeface="+mj-lt"/>
              </a:rPr>
              <a:t>theo</a:t>
            </a:r>
            <a:r>
              <a:rPr lang="en-US" sz="1800" dirty="0">
                <a:latin typeface="+mj-lt"/>
              </a:rPr>
              <a:t> </a:t>
            </a:r>
            <a:r>
              <a:rPr lang="en-US" sz="1800" dirty="0" err="1">
                <a:latin typeface="+mj-lt"/>
              </a:rPr>
              <a:t>giao</a:t>
            </a:r>
            <a:r>
              <a:rPr lang="en-US" sz="1800" dirty="0">
                <a:latin typeface="+mj-lt"/>
              </a:rPr>
              <a:t> </a:t>
            </a:r>
            <a:r>
              <a:rPr lang="en-US" sz="1800" dirty="0" err="1">
                <a:latin typeface="+mj-lt"/>
              </a:rPr>
              <a:t>tuyến</a:t>
            </a:r>
            <a:r>
              <a:rPr lang="en-US" sz="1800" dirty="0">
                <a:latin typeface="+mj-lt"/>
              </a:rPr>
              <a:t> </a:t>
            </a:r>
            <a:r>
              <a:rPr lang="en-US" sz="1800" dirty="0" err="1">
                <a:latin typeface="+mj-lt"/>
              </a:rPr>
              <a:t>Cx</a:t>
            </a:r>
            <a:r>
              <a:rPr lang="en-US" sz="1800" dirty="0">
                <a:latin typeface="+mj-lt"/>
              </a:rPr>
              <a:t>. </a:t>
            </a:r>
            <a:r>
              <a:rPr lang="en-US" sz="1800" dirty="0" err="1">
                <a:latin typeface="+mj-lt"/>
              </a:rPr>
              <a:t>Chứng</a:t>
            </a:r>
            <a:r>
              <a:rPr lang="en-US" sz="1800" dirty="0">
                <a:latin typeface="+mj-lt"/>
              </a:rPr>
              <a:t> </a:t>
            </a:r>
            <a:r>
              <a:rPr lang="en-US" sz="1800" dirty="0" err="1">
                <a:latin typeface="+mj-lt"/>
              </a:rPr>
              <a:t>minh</a:t>
            </a:r>
            <a:r>
              <a:rPr lang="en-US" sz="1800" dirty="0">
                <a:latin typeface="+mj-lt"/>
              </a:rPr>
              <a:t> </a:t>
            </a:r>
            <a:r>
              <a:rPr lang="en-US" sz="1800" dirty="0" err="1">
                <a:latin typeface="+mj-lt"/>
              </a:rPr>
              <a:t>rằng</a:t>
            </a:r>
            <a:r>
              <a:rPr lang="en-US" sz="1800" dirty="0">
                <a:latin typeface="+mj-lt"/>
              </a:rPr>
              <a:t> </a:t>
            </a:r>
            <a:r>
              <a:rPr lang="en-US" sz="1800" dirty="0" err="1">
                <a:latin typeface="+mj-lt"/>
              </a:rPr>
              <a:t>Cx</a:t>
            </a:r>
            <a:r>
              <a:rPr lang="en-US" sz="1800" dirty="0">
                <a:latin typeface="+mj-lt"/>
              </a:rPr>
              <a:t> // SB.</a:t>
            </a:r>
            <a:endParaRPr lang="en-US" sz="1800" kern="1200" dirty="0">
              <a:solidFill>
                <a:prstClr val="black"/>
              </a:solidFill>
              <a:latin typeface="+mj-lt"/>
              <a:ea typeface="+mn-ea"/>
              <a:cs typeface="Arial" panose="020B0604020202020204" pitchFamily="34" charset="0"/>
            </a:endParaRPr>
          </a:p>
        </p:txBody>
      </p:sp>
      <p:pic>
        <p:nvPicPr>
          <p:cNvPr id="2" name="Hình ảnh 1" descr="Ảnh có chứa hàng, hình tam giác, thiết kế&#10;&#10;Mô tả được tạo tự động">
            <a:extLst>
              <a:ext uri="{FF2B5EF4-FFF2-40B4-BE49-F238E27FC236}">
                <a16:creationId xmlns:a16="http://schemas.microsoft.com/office/drawing/2014/main" id="{A7CBCCF5-09EB-03DB-9FF6-42D09E632BD9}"/>
              </a:ext>
            </a:extLst>
          </p:cNvPr>
          <p:cNvPicPr>
            <a:picLocks noChangeAspect="1"/>
          </p:cNvPicPr>
          <p:nvPr/>
        </p:nvPicPr>
        <p:blipFill>
          <a:blip r:embed="rId3"/>
          <a:stretch>
            <a:fillRect/>
          </a:stretch>
        </p:blipFill>
        <p:spPr>
          <a:xfrm>
            <a:off x="6199717" y="2571750"/>
            <a:ext cx="2386142" cy="2089017"/>
          </a:xfrm>
          <a:prstGeom prst="rect">
            <a:avLst/>
          </a:prstGeom>
        </p:spPr>
      </p:pic>
      <p:sp>
        <p:nvSpPr>
          <p:cNvPr id="3" name="Oval Callout 29">
            <a:extLst>
              <a:ext uri="{FF2B5EF4-FFF2-40B4-BE49-F238E27FC236}">
                <a16:creationId xmlns:a16="http://schemas.microsoft.com/office/drawing/2014/main" id="{A697224C-020E-21DB-DD69-B5AA91D38962}"/>
              </a:ext>
            </a:extLst>
          </p:cNvPr>
          <p:cNvSpPr/>
          <p:nvPr/>
        </p:nvSpPr>
        <p:spPr>
          <a:xfrm>
            <a:off x="341401" y="1829823"/>
            <a:ext cx="972752" cy="364371"/>
          </a:xfrm>
          <a:prstGeom prst="wedgeEllipseCallout">
            <a:avLst>
              <a:gd name="adj1" fmla="val 36662"/>
              <a:gd name="adj2" fmla="val 76003"/>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413630B-018C-B6C6-BF7A-652ADB529B1E}"/>
                  </a:ext>
                </a:extLst>
              </p:cNvPr>
              <p:cNvSpPr txBox="1"/>
              <p:nvPr/>
            </p:nvSpPr>
            <p:spPr>
              <a:xfrm>
                <a:off x="558141" y="2289195"/>
                <a:ext cx="5705350" cy="2700739"/>
              </a:xfrm>
              <a:prstGeom prst="rect">
                <a:avLst/>
              </a:prstGeom>
              <a:noFill/>
            </p:spPr>
            <p:txBody>
              <a:bodyPr wrap="square">
                <a:spAutoFit/>
              </a:bodyPr>
              <a:lstStyle/>
              <a:p>
                <a:pPr>
                  <a:lnSpc>
                    <a:spcPct val="150000"/>
                  </a:lnSpc>
                  <a:spcAft>
                    <a:spcPts val="1200"/>
                  </a:spcAft>
                </a:pPr>
                <a:r>
                  <a:rPr lang="fr-FR" sz="1800" kern="100" dirty="0" err="1">
                    <a:effectLst/>
                    <a:latin typeface="+mj-lt"/>
                    <a:ea typeface="Calibri" panose="020F0502020204030204" pitchFamily="34" charset="0"/>
                    <a:cs typeface="Times New Roman" panose="02020603050405020304" pitchFamily="18" charset="0"/>
                  </a:rPr>
                  <a:t>Gọi</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giao</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điểm</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của</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và</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fr-FR" sz="1800" kern="100" dirty="0">
                    <a:effectLst/>
                    <a:latin typeface="+mj-lt"/>
                    <a:ea typeface="Calibri" panose="020F0502020204030204" pitchFamily="34" charset="0"/>
                    <a:cs typeface="Times New Roman" panose="02020603050405020304" pitchFamily="18" charset="0"/>
                  </a:rPr>
                  <a:t>. Ta </a:t>
                </a:r>
                <a:r>
                  <a:rPr lang="fr-FR" sz="1800" kern="100" dirty="0" err="1">
                    <a:effectLst/>
                    <a:latin typeface="+mj-lt"/>
                    <a:ea typeface="Calibri" panose="020F0502020204030204" pitchFamily="34" charset="0"/>
                    <a:cs typeface="Times New Roman" panose="02020603050405020304" pitchFamily="18" charset="0"/>
                  </a:rPr>
                  <a:t>có</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𝐼𝑂</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𝑆𝐵</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vì</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𝐼𝑂</m:t>
                    </m:r>
                  </m:oMath>
                </a14:m>
                <a:r>
                  <a:rPr lang="fr-FR" sz="1800" kern="100" dirty="0">
                    <a:effectLst/>
                    <a:latin typeface="+mj-lt"/>
                    <a:ea typeface="Calibri" panose="020F0502020204030204" pitchFamily="34" charset="0"/>
                    <a:cs typeface="Times New Roman" panose="02020603050405020304" pitchFamily="18" charset="0"/>
                  </a:rPr>
                  <a:t> là </a:t>
                </a:r>
                <a:r>
                  <a:rPr lang="fr-FR" sz="1800" kern="100" dirty="0" err="1">
                    <a:effectLst/>
                    <a:latin typeface="+mj-lt"/>
                    <a:ea typeface="Calibri" panose="020F0502020204030204" pitchFamily="34" charset="0"/>
                    <a:cs typeface="Times New Roman" panose="02020603050405020304" pitchFamily="18" charset="0"/>
                  </a:rPr>
                  <a:t>đường</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trung</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bình</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của</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𝑆𝐷𝐵</m:t>
                    </m:r>
                  </m:oMath>
                </a14:m>
                <a:r>
                  <a:rPr lang="fr-FR" sz="1800" kern="100" dirty="0">
                    <a:effectLst/>
                    <a:latin typeface="+mj-lt"/>
                    <a:ea typeface="Calibri" panose="020F0502020204030204" pitchFamily="34" charset="0"/>
                    <a:cs typeface="Times New Roman" panose="02020603050405020304" pitchFamily="18" charset="0"/>
                  </a:rPr>
                  <a:t> ).</a:t>
                </a:r>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fr-FR" sz="1800" kern="100" dirty="0">
                    <a:effectLst/>
                    <a:latin typeface="+mj-lt"/>
                    <a:ea typeface="Calibri" panose="020F0502020204030204" pitchFamily="34" charset="0"/>
                    <a:cs typeface="Times New Roman" panose="02020603050405020304" pitchFamily="18" charset="0"/>
                  </a:rPr>
                  <a:t>Hai </a:t>
                </a:r>
                <a:r>
                  <a:rPr lang="fr-FR" sz="1800" kern="100" dirty="0" err="1">
                    <a:effectLst/>
                    <a:latin typeface="+mj-lt"/>
                    <a:ea typeface="Calibri" panose="020F0502020204030204" pitchFamily="34" charset="0"/>
                    <a:cs typeface="Times New Roman" panose="02020603050405020304" pitchFamily="18" charset="0"/>
                  </a:rPr>
                  <a:t>mặt</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phẳng</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𝐼𝐴𝐶</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và</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𝑆𝐵𝐷</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lần</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lượt</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chứa</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hai</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đường</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thẳng</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song</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song</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𝐼𝑂</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𝑆𝐵</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và</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có</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điểm</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chung</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nên</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𝐼𝐴𝐶</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và</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𝑆𝐵𝐶</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cắt</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nhau</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theo</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giao</a:t>
                </a:r>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tuyến</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𝐶𝑥</m:t>
                    </m:r>
                  </m:oMath>
                </a14:m>
                <a:r>
                  <a:rPr lang="fr-FR" sz="1800" kern="100" dirty="0">
                    <a:effectLst/>
                    <a:latin typeface="+mj-lt"/>
                    <a:ea typeface="Calibri" panose="020F0502020204030204" pitchFamily="34" charset="0"/>
                    <a:cs typeface="Times New Roman" panose="02020603050405020304" pitchFamily="18" charset="0"/>
                  </a:rPr>
                  <a:t> </a:t>
                </a:r>
                <a:r>
                  <a:rPr lang="fr-FR" sz="1800" kern="100" dirty="0" err="1">
                    <a:effectLst/>
                    <a:latin typeface="+mj-lt"/>
                    <a:ea typeface="Calibri" panose="020F0502020204030204" pitchFamily="34" charset="0"/>
                    <a:cs typeface="Times New Roman" panose="02020603050405020304" pitchFamily="18" charset="0"/>
                  </a:rPr>
                  <a:t>và</a:t>
                </a:r>
                <a:r>
                  <a:rPr lang="fr-FR"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𝐶𝑥</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𝑆𝐵</m:t>
                    </m:r>
                    <m:r>
                      <a:rPr lang="fr-FR"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𝐼𝑂</m:t>
                    </m:r>
                  </m:oMath>
                </a14:m>
                <a:r>
                  <a:rPr lang="fr-FR" sz="1800" kern="100" dirty="0">
                    <a:effectLst/>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Do </a:t>
                </a:r>
                <a:r>
                  <a:rPr lang="en-US" sz="1800" kern="100" dirty="0" err="1">
                    <a:effectLst/>
                    <a:latin typeface="+mj-lt"/>
                    <a:ea typeface="Calibri" panose="020F0502020204030204" pitchFamily="34" charset="0"/>
                    <a:cs typeface="Times New Roman" panose="02020603050405020304" pitchFamily="18" charset="0"/>
                  </a:rPr>
                  <a:t>đó</a:t>
                </a:r>
                <a:r>
                  <a:rPr lang="en-US" sz="18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𝐶𝑥</m:t>
                    </m:r>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𝑆𝐵</m:t>
                    </m:r>
                  </m:oMath>
                </a14:m>
                <a:r>
                  <a:rPr lang="en-US" sz="1800" kern="100" dirty="0">
                    <a:effectLst/>
                    <a:latin typeface="+mj-lt"/>
                    <a:ea typeface="Calibri" panose="020F0502020204030204" pitchFamily="34" charset="0"/>
                    <a:cs typeface="Times New Roman" panose="02020603050405020304" pitchFamily="18" charset="0"/>
                  </a:rPr>
                  <a:t>.</a:t>
                </a:r>
              </a:p>
            </p:txBody>
          </p:sp>
        </mc:Choice>
        <mc:Fallback xmlns="">
          <p:sp>
            <p:nvSpPr>
              <p:cNvPr id="11" name="TextBox 10">
                <a:extLst>
                  <a:ext uri="{FF2B5EF4-FFF2-40B4-BE49-F238E27FC236}">
                    <a16:creationId xmlns:a16="http://schemas.microsoft.com/office/drawing/2014/main" id="{E413630B-018C-B6C6-BF7A-652ADB529B1E}"/>
                  </a:ext>
                </a:extLst>
              </p:cNvPr>
              <p:cNvSpPr txBox="1">
                <a:spLocks noRot="1" noChangeAspect="1" noMove="1" noResize="1" noEditPoints="1" noAdjustHandles="1" noChangeArrowheads="1" noChangeShapeType="1" noTextEdit="1"/>
              </p:cNvSpPr>
              <p:nvPr/>
            </p:nvSpPr>
            <p:spPr>
              <a:xfrm>
                <a:off x="558141" y="2289195"/>
                <a:ext cx="5705350" cy="2700739"/>
              </a:xfrm>
              <a:prstGeom prst="rect">
                <a:avLst/>
              </a:prstGeom>
              <a:blipFill>
                <a:blip r:embed="rId4"/>
                <a:stretch>
                  <a:fillRect l="-963" r="-963" b="-2709"/>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5" name="TextBox 4">
            <a:extLst>
              <a:ext uri="{FF2B5EF4-FFF2-40B4-BE49-F238E27FC236}">
                <a16:creationId xmlns:a16="http://schemas.microsoft.com/office/drawing/2014/main" id="{ABC92CA9-02D2-CCCA-A285-4B9369868B0C}"/>
              </a:ext>
            </a:extLst>
          </p:cNvPr>
          <p:cNvSpPr txBox="1"/>
          <p:nvPr/>
        </p:nvSpPr>
        <p:spPr>
          <a:xfrm>
            <a:off x="395717" y="530421"/>
            <a:ext cx="3238133"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5: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6" name="TextBox 5">
            <a:extLst>
              <a:ext uri="{FF2B5EF4-FFF2-40B4-BE49-F238E27FC236}">
                <a16:creationId xmlns:a16="http://schemas.microsoft.com/office/drawing/2014/main" id="{313E5B8B-CB60-426F-312C-B87A2A3EEA93}"/>
              </a:ext>
            </a:extLst>
          </p:cNvPr>
          <p:cNvSpPr txBox="1"/>
          <p:nvPr/>
        </p:nvSpPr>
        <p:spPr>
          <a:xfrm>
            <a:off x="864850" y="1238509"/>
            <a:ext cx="7414299" cy="3584379"/>
          </a:xfrm>
          <a:prstGeom prst="rect">
            <a:avLst/>
          </a:prstGeom>
          <a:noFill/>
        </p:spPr>
        <p:txBody>
          <a:bodyPr wrap="square">
            <a:spAutoFit/>
          </a:bodyPr>
          <a:lstStyle/>
          <a:p>
            <a:pPr algn="just">
              <a:lnSpc>
                <a:spcPct val="150000"/>
              </a:lnSpc>
            </a:pPr>
            <a:r>
              <a:rPr lang="vi-VN" sz="2200" dirty="0">
                <a:latin typeface="+mn-lt"/>
              </a:rPr>
              <a:t>Cho hình chóp S.ABCD có đáy là hình bình hành, AC và BD cắt nhau tại O. Gọi I là trung điểm của SO. Mặt </a:t>
            </a:r>
            <a:r>
              <a:rPr lang="vi-VN" sz="2200" dirty="0" err="1">
                <a:latin typeface="+mn-lt"/>
              </a:rPr>
              <a:t>phẳng</a:t>
            </a:r>
            <a:r>
              <a:rPr lang="vi-VN" sz="2200" dirty="0">
                <a:latin typeface="+mn-lt"/>
              </a:rPr>
              <a:t> ICD cắt SA, SB lần lượt tại M, N.</a:t>
            </a:r>
          </a:p>
          <a:p>
            <a:pPr algn="just">
              <a:lnSpc>
                <a:spcPct val="150000"/>
              </a:lnSpc>
            </a:pPr>
            <a:r>
              <a:rPr lang="vi-VN" sz="2200" dirty="0">
                <a:latin typeface="+mn-lt"/>
              </a:rPr>
              <a:t>a) Hãy nói cách xác định hai điểm M và N. Cho AB = a. Tính MN theo a.</a:t>
            </a:r>
          </a:p>
          <a:p>
            <a:pPr algn="just">
              <a:lnSpc>
                <a:spcPct val="150000"/>
              </a:lnSpc>
            </a:pPr>
            <a:r>
              <a:rPr lang="vi-VN" sz="2200" dirty="0">
                <a:latin typeface="+mn-lt"/>
              </a:rPr>
              <a:t>b) Trong mặt </a:t>
            </a:r>
            <a:r>
              <a:rPr lang="vi-VN" sz="2200" dirty="0" err="1">
                <a:latin typeface="+mn-lt"/>
              </a:rPr>
              <a:t>phẳng</a:t>
            </a:r>
            <a:r>
              <a:rPr lang="vi-VN" sz="2200" dirty="0">
                <a:latin typeface="+mn-lt"/>
              </a:rPr>
              <a:t> (CDMN), gọi K là giao điểm của CN và DM. Chứng minh SK // BC //AD.</a:t>
            </a:r>
          </a:p>
        </p:txBody>
      </p:sp>
      <p:pic>
        <p:nvPicPr>
          <p:cNvPr id="8" name="Picture 7">
            <a:extLst>
              <a:ext uri="{FF2B5EF4-FFF2-40B4-BE49-F238E27FC236}">
                <a16:creationId xmlns:a16="http://schemas.microsoft.com/office/drawing/2014/main" id="{F1FF518B-3E28-E614-9AE4-C411B735FAF5}"/>
              </a:ext>
            </a:extLst>
          </p:cNvPr>
          <p:cNvPicPr>
            <a:picLocks noChangeAspect="1"/>
          </p:cNvPicPr>
          <p:nvPr/>
        </p:nvPicPr>
        <p:blipFill>
          <a:blip r:embed="rId3"/>
          <a:stretch>
            <a:fillRect/>
          </a:stretch>
        </p:blipFill>
        <p:spPr>
          <a:xfrm>
            <a:off x="7629747" y="4082653"/>
            <a:ext cx="1885950" cy="106084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5" name="TextBox 4">
            <a:extLst>
              <a:ext uri="{FF2B5EF4-FFF2-40B4-BE49-F238E27FC236}">
                <a16:creationId xmlns:a16="http://schemas.microsoft.com/office/drawing/2014/main" id="{ABC92CA9-02D2-CCCA-A285-4B9369868B0C}"/>
              </a:ext>
            </a:extLst>
          </p:cNvPr>
          <p:cNvSpPr txBox="1"/>
          <p:nvPr/>
        </p:nvSpPr>
        <p:spPr>
          <a:xfrm>
            <a:off x="229462" y="208995"/>
            <a:ext cx="3392512"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5: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kumimoji="0" lang="nl-NL" sz="2100" b="1" i="0" u="none" strike="noStrike" kern="1200" cap="none" spc="0" normalizeH="0" baseline="0" dirty="0">
                <a:ln>
                  <a:noFill/>
                </a:ln>
                <a:effectLst/>
                <a:uLnTx/>
                <a:uFillTx/>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2" name="Oval Callout 29">
            <a:extLst>
              <a:ext uri="{FF2B5EF4-FFF2-40B4-BE49-F238E27FC236}">
                <a16:creationId xmlns:a16="http://schemas.microsoft.com/office/drawing/2014/main" id="{AF6CBE7B-AACB-1048-7EF1-B39A4989F95C}"/>
              </a:ext>
            </a:extLst>
          </p:cNvPr>
          <p:cNvSpPr/>
          <p:nvPr/>
        </p:nvSpPr>
        <p:spPr>
          <a:xfrm>
            <a:off x="5847412" y="495101"/>
            <a:ext cx="972752" cy="364371"/>
          </a:xfrm>
          <a:prstGeom prst="wedgeEllipseCallout">
            <a:avLst>
              <a:gd name="adj1" fmla="val -22486"/>
              <a:gd name="adj2" fmla="val 11450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EF41FA-A899-3AAB-9B24-2ACE061D264F}"/>
                  </a:ext>
                </a:extLst>
              </p:cNvPr>
              <p:cNvSpPr txBox="1"/>
              <p:nvPr/>
            </p:nvSpPr>
            <p:spPr>
              <a:xfrm>
                <a:off x="560055" y="1026560"/>
                <a:ext cx="8023889" cy="4070923"/>
              </a:xfrm>
              <a:prstGeom prst="rect">
                <a:avLst/>
              </a:prstGeom>
              <a:noFill/>
            </p:spPr>
            <p:txBody>
              <a:bodyPr wrap="square">
                <a:spAutoFit/>
              </a:bodyPr>
              <a:lstStyle/>
              <a:p>
                <a:pPr>
                  <a:lnSpc>
                    <a:spcPct val="150000"/>
                  </a:lnSpc>
                  <a:spcAft>
                    <a:spcPts val="1200"/>
                  </a:spcAft>
                </a:pPr>
                <a:r>
                  <a:rPr lang="en-US" sz="1800" kern="100" dirty="0">
                    <a:latin typeface="+mj-lt"/>
                    <a:ea typeface="Calibri" panose="020F0502020204030204" pitchFamily="34" charset="0"/>
                    <a:cs typeface="Times New Roman" panose="02020603050405020304" pitchFamily="18" charset="0"/>
                  </a:rPr>
                  <a:t>a) Trong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𝑆𝐵𝐷</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𝐷𝐼</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cắt</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𝑆𝐵</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tại</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𝑁</m:t>
                    </m:r>
                  </m:oMath>
                </a14:m>
                <a:r>
                  <a:rPr lang="en-US" sz="1800" kern="100" dirty="0">
                    <a:latin typeface="+mj-lt"/>
                    <a:ea typeface="Calibri" panose="020F0502020204030204" pitchFamily="34" charset="0"/>
                    <a:cs typeface="Times New Roman" panose="02020603050405020304" pitchFamily="18" charset="0"/>
                  </a:rPr>
                  <a:t>. Trong </a:t>
                </a:r>
                <a:r>
                  <a:rPr lang="en-US" sz="1800" kern="100" dirty="0" err="1">
                    <a:latin typeface="+mj-lt"/>
                    <a:ea typeface="Calibri" panose="020F0502020204030204" pitchFamily="34" charset="0"/>
                    <a:cs typeface="Times New Roman" panose="02020603050405020304" pitchFamily="18" charset="0"/>
                  </a:rPr>
                  <a:t>mặt</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phẳng</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𝑆𝐴𝐶</m:t>
                    </m:r>
                    <m:r>
                      <a:rPr lang="en-US" sz="1800" kern="100">
                        <a:latin typeface="Cambria Math" panose="02040503050406030204" pitchFamily="18" charset="0"/>
                        <a:ea typeface="Calibri" panose="020F0502020204030204" pitchFamily="34" charset="0"/>
                        <a:cs typeface="Times New Roman" panose="02020603050405020304" pitchFamily="18" charset="0"/>
                      </a:rPr>
                      <m:t>),</m:t>
                    </m:r>
                    <m:r>
                      <a:rPr lang="en-US" sz="1800" i="1" kern="100">
                        <a:latin typeface="Cambria Math" panose="02040503050406030204" pitchFamily="18" charset="0"/>
                        <a:ea typeface="Calibri" panose="020F0502020204030204" pitchFamily="34" charset="0"/>
                        <a:cs typeface="Times New Roman" panose="02020603050405020304" pitchFamily="18" charset="0"/>
                      </a:rPr>
                      <m:t>𝐶𝐼</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cắt</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tại</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Calibri" panose="020F0502020204030204" pitchFamily="34" charset="0"/>
                        <a:cs typeface="Times New Roman" panose="02020603050405020304" pitchFamily="18" charset="0"/>
                      </a:rPr>
                      <m:t>𝑀</m:t>
                    </m:r>
                  </m:oMath>
                </a14:m>
                <a:r>
                  <a:rPr lang="en-US" sz="1800" kern="100" dirty="0">
                    <a:latin typeface="+mj-lt"/>
                    <a:ea typeface="Calibri" panose="020F0502020204030204" pitchFamily="34" charset="0"/>
                    <a:cs typeface="Times New Roman" panose="02020603050405020304" pitchFamily="18" charset="0"/>
                  </a:rPr>
                  <a:t>.</a:t>
                </a:r>
              </a:p>
              <a:p>
                <a:pPr>
                  <a:lnSpc>
                    <a:spcPct val="150000"/>
                  </a:lnSpc>
                </a:pPr>
                <a:r>
                  <a:rPr lang="en-US" sz="1800" dirty="0">
                    <a:latin typeface="+mj-lt"/>
                    <a:ea typeface="Calibri" panose="020F0502020204030204" pitchFamily="34" charset="0"/>
                  </a:rPr>
                  <a:t>Khi </a:t>
                </a:r>
                <a:r>
                  <a:rPr lang="en-US" sz="1800" dirty="0" err="1">
                    <a:latin typeface="+mj-lt"/>
                    <a:ea typeface="Calibri" panose="020F0502020204030204" pitchFamily="34" charset="0"/>
                  </a:rPr>
                  <a:t>đó</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𝑁</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lần</a:t>
                </a:r>
                <a:r>
                  <a:rPr lang="en-US" sz="1800" dirty="0">
                    <a:latin typeface="+mj-lt"/>
                    <a:ea typeface="Calibri" panose="020F0502020204030204" pitchFamily="34" charset="0"/>
                  </a:rPr>
                  <a:t> </a:t>
                </a:r>
                <a:r>
                  <a:rPr lang="en-US" sz="1800" dirty="0" err="1">
                    <a:latin typeface="+mj-lt"/>
                    <a:ea typeface="Calibri" panose="020F0502020204030204" pitchFamily="34" charset="0"/>
                  </a:rPr>
                  <a:t>lượt</a:t>
                </a:r>
                <a:r>
                  <a:rPr lang="en-US" sz="1800" dirty="0">
                    <a:latin typeface="+mj-lt"/>
                    <a:ea typeface="Calibri" panose="020F0502020204030204" pitchFamily="34" charset="0"/>
                  </a:rPr>
                  <a:t> </a:t>
                </a:r>
                <a:r>
                  <a:rPr lang="en-US" sz="1800" dirty="0" err="1">
                    <a:latin typeface="+mj-lt"/>
                    <a:ea typeface="Calibri" panose="020F0502020204030204" pitchFamily="34" charset="0"/>
                  </a:rPr>
                  <a:t>là</a:t>
                </a:r>
                <a:r>
                  <a:rPr lang="en-US" sz="1800" dirty="0">
                    <a:latin typeface="+mj-lt"/>
                    <a:ea typeface="Calibri" panose="020F0502020204030204" pitchFamily="34" charset="0"/>
                  </a:rPr>
                  <a:t> </a:t>
                </a:r>
                <a:r>
                  <a:rPr lang="en-US" sz="1800" dirty="0" err="1">
                    <a:latin typeface="+mj-lt"/>
                    <a:ea typeface="Calibri" panose="020F0502020204030204" pitchFamily="34" charset="0"/>
                  </a:rPr>
                  <a:t>giao</a:t>
                </a:r>
                <a:r>
                  <a:rPr lang="en-US" sz="1800" dirty="0">
                    <a:latin typeface="+mj-lt"/>
                    <a:ea typeface="Calibri" panose="020F0502020204030204" pitchFamily="34" charset="0"/>
                  </a:rPr>
                  <a:t> </a:t>
                </a:r>
                <a:r>
                  <a:rPr lang="en-US" sz="1800" dirty="0" err="1">
                    <a:latin typeface="+mj-lt"/>
                    <a:ea typeface="Calibri" panose="020F0502020204030204" pitchFamily="34" charset="0"/>
                  </a:rPr>
                  <a:t>điểm</a:t>
                </a:r>
                <a:r>
                  <a:rPr lang="en-US" sz="1800" dirty="0">
                    <a:latin typeface="+mj-lt"/>
                    <a:ea typeface="Calibri" panose="020F0502020204030204" pitchFamily="34" charset="0"/>
                  </a:rPr>
                  <a:t> </a:t>
                </a:r>
                <a:r>
                  <a:rPr lang="en-US" sz="1800" dirty="0" err="1">
                    <a:latin typeface="+mj-lt"/>
                    <a:ea typeface="Calibri" panose="020F0502020204030204" pitchFamily="34" charset="0"/>
                  </a:rPr>
                  <a:t>của</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𝑆𝐵</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với</a:t>
                </a:r>
                <a:r>
                  <a:rPr lang="en-US" sz="1800" dirty="0">
                    <a:latin typeface="+mj-lt"/>
                    <a:ea typeface="Calibri" panose="020F0502020204030204" pitchFamily="34" charset="0"/>
                  </a:rPr>
                  <a:t> </a:t>
                </a:r>
                <a:r>
                  <a:rPr lang="en-US" sz="1800" dirty="0" err="1">
                    <a:latin typeface="+mj-lt"/>
                    <a:ea typeface="Calibri" panose="020F0502020204030204" pitchFamily="34" charset="0"/>
                  </a:rPr>
                  <a:t>mặt</a:t>
                </a:r>
                <a:r>
                  <a:rPr lang="en-US" sz="1800" dirty="0">
                    <a:latin typeface="+mj-lt"/>
                    <a:ea typeface="Calibri" panose="020F0502020204030204" pitchFamily="34" charset="0"/>
                  </a:rPr>
                  <a:t> </a:t>
                </a:r>
                <a:r>
                  <a:rPr lang="en-US" sz="1800" dirty="0" err="1">
                    <a:latin typeface="+mj-lt"/>
                    <a:ea typeface="Calibri" panose="020F0502020204030204" pitchFamily="34" charset="0"/>
                  </a:rPr>
                  <a:t>phẳng</a:t>
                </a:r>
                <a:r>
                  <a:rPr lang="en-US" sz="1800" dirty="0">
                    <a:latin typeface="+mj-lt"/>
                    <a:ea typeface="Calibri" panose="020F0502020204030204" pitchFamily="34" charset="0"/>
                  </a:rPr>
                  <a:t>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𝐼𝐶𝐷</m:t>
                    </m:r>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latin typeface="+mj-lt"/>
                    <a:ea typeface="Calibri" panose="020F0502020204030204" pitchFamily="34" charset="0"/>
                  </a:rPr>
                  <a:t>.</a:t>
                </a:r>
                <a:br>
                  <a:rPr lang="en-US" sz="1800" dirty="0">
                    <a:latin typeface="+mj-lt"/>
                    <a:ea typeface="Calibri" panose="020F0502020204030204" pitchFamily="34" charset="0"/>
                  </a:rPr>
                </a:br>
                <a:r>
                  <a:rPr lang="en-US" sz="1800" dirty="0">
                    <a:latin typeface="+mj-lt"/>
                    <a:ea typeface="Calibri" panose="020F0502020204030204" pitchFamily="34" charset="0"/>
                  </a:rPr>
                  <a:t>Ta </a:t>
                </a:r>
                <a:r>
                  <a:rPr lang="en-US" sz="1800" dirty="0" err="1">
                    <a:latin typeface="+mj-lt"/>
                    <a:ea typeface="Calibri" panose="020F0502020204030204" pitchFamily="34" charset="0"/>
                  </a:rPr>
                  <a:t>có</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𝐶𝐷</m:t>
                    </m:r>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𝐴𝐵</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suy</a:t>
                </a:r>
                <a:r>
                  <a:rPr lang="en-US" sz="1800" dirty="0">
                    <a:latin typeface="+mj-lt"/>
                    <a:ea typeface="Calibri" panose="020F0502020204030204" pitchFamily="34" charset="0"/>
                  </a:rPr>
                  <a:t> </a:t>
                </a:r>
                <a:r>
                  <a:rPr lang="en-US" sz="1800" dirty="0" err="1">
                    <a:latin typeface="+mj-lt"/>
                    <a:ea typeface="Calibri" panose="020F0502020204030204" pitchFamily="34" charset="0"/>
                  </a:rPr>
                  <a:t>ra</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𝑀𝑁</m:t>
                    </m:r>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𝐴𝐵</m:t>
                    </m:r>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𝐶𝐷</m:t>
                    </m:r>
                  </m:oMath>
                </a14:m>
                <a:r>
                  <a:rPr lang="en-US" sz="1800" dirty="0">
                    <a:latin typeface="+mj-lt"/>
                    <a:ea typeface="Calibri" panose="020F0502020204030204" pitchFamily="34" charset="0"/>
                  </a:rPr>
                  <a:t>.</a:t>
                </a:r>
                <a:br>
                  <a:rPr lang="en-US" sz="1800" dirty="0">
                    <a:latin typeface="+mj-lt"/>
                    <a:ea typeface="Calibri" panose="020F0502020204030204" pitchFamily="34" charset="0"/>
                  </a:rPr>
                </a:br>
                <a:r>
                  <a:rPr lang="en-US" sz="1800" dirty="0" err="1">
                    <a:latin typeface="+mj-lt"/>
                    <a:ea typeface="Calibri" panose="020F0502020204030204" pitchFamily="34" charset="0"/>
                  </a:rPr>
                  <a:t>Gọi</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𝐽</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là</a:t>
                </a:r>
                <a:r>
                  <a:rPr lang="en-US" sz="1800" dirty="0">
                    <a:latin typeface="+mj-lt"/>
                    <a:ea typeface="Calibri" panose="020F0502020204030204" pitchFamily="34" charset="0"/>
                  </a:rPr>
                  <a:t> </a:t>
                </a:r>
                <a:r>
                  <a:rPr lang="en-US" sz="1800" dirty="0" err="1">
                    <a:latin typeface="+mj-lt"/>
                    <a:ea typeface="Calibri" panose="020F0502020204030204" pitchFamily="34" charset="0"/>
                  </a:rPr>
                  <a:t>trung</a:t>
                </a:r>
                <a:r>
                  <a:rPr lang="en-US" sz="1800" dirty="0">
                    <a:latin typeface="+mj-lt"/>
                    <a:ea typeface="Calibri" panose="020F0502020204030204" pitchFamily="34" charset="0"/>
                  </a:rPr>
                  <a:t> </a:t>
                </a:r>
                <a:r>
                  <a:rPr lang="en-US" sz="1800" dirty="0" err="1">
                    <a:latin typeface="+mj-lt"/>
                    <a:ea typeface="Calibri" panose="020F0502020204030204" pitchFamily="34" charset="0"/>
                  </a:rPr>
                  <a:t>điểm</a:t>
                </a:r>
                <a:r>
                  <a:rPr lang="en-US" sz="1800" dirty="0">
                    <a:latin typeface="+mj-lt"/>
                    <a:ea typeface="Calibri" panose="020F0502020204030204" pitchFamily="34" charset="0"/>
                  </a:rPr>
                  <a:t> </a:t>
                </a:r>
                <a:r>
                  <a:rPr lang="en-US" sz="1800" dirty="0" err="1">
                    <a:latin typeface="+mj-lt"/>
                    <a:ea typeface="Calibri" panose="020F0502020204030204" pitchFamily="34" charset="0"/>
                  </a:rPr>
                  <a:t>của</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𝑂𝐵</m:t>
                    </m:r>
                  </m:oMath>
                </a14:m>
                <a:r>
                  <a:rPr lang="en-US" sz="1800" dirty="0">
                    <a:latin typeface="+mj-lt"/>
                    <a:ea typeface="Calibri" panose="020F0502020204030204" pitchFamily="34" charset="0"/>
                  </a:rPr>
                  <a:t>. Ta </a:t>
                </a:r>
                <a:r>
                  <a:rPr lang="en-US" sz="1800" dirty="0" err="1">
                    <a:latin typeface="+mj-lt"/>
                    <a:ea typeface="Calibri" panose="020F0502020204030204" pitchFamily="34" charset="0"/>
                  </a:rPr>
                  <a:t>có</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𝐼𝐽</m:t>
                    </m:r>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𝑆𝐵</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𝐼𝐽</m:t>
                    </m:r>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𝑆𝐵</m:t>
                        </m:r>
                      </m:num>
                      <m:den>
                        <m:r>
                          <a:rPr lang="en-US" sz="1800">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1800" dirty="0">
                    <a:latin typeface="+mj-lt"/>
                    <a:ea typeface="Calibri" panose="020F0502020204030204" pitchFamily="34" charset="0"/>
                  </a:rPr>
                  <a:t>.</a:t>
                </a:r>
                <a:br>
                  <a:rPr lang="en-US" sz="1800" dirty="0">
                    <a:latin typeface="+mj-lt"/>
                    <a:ea typeface="Calibri" panose="020F0502020204030204" pitchFamily="34" charset="0"/>
                  </a:rPr>
                </a:br>
                <a:r>
                  <a:rPr lang="en-US" sz="1800" dirty="0">
                    <a:latin typeface="+mj-lt"/>
                    <a:ea typeface="Calibri" panose="020F0502020204030204" pitchFamily="34" charset="0"/>
                  </a:rPr>
                  <a:t>Ta </a:t>
                </a:r>
                <a:r>
                  <a:rPr lang="en-US" sz="1800" dirty="0" err="1">
                    <a:latin typeface="+mj-lt"/>
                    <a:ea typeface="Calibri" panose="020F0502020204030204" pitchFamily="34" charset="0"/>
                  </a:rPr>
                  <a:t>lại</a:t>
                </a:r>
                <a:r>
                  <a:rPr lang="en-US" sz="1800" dirty="0">
                    <a:latin typeface="+mj-lt"/>
                    <a:ea typeface="Calibri" panose="020F0502020204030204" pitchFamily="34" charset="0"/>
                  </a:rPr>
                  <a:t> </a:t>
                </a:r>
                <a:r>
                  <a:rPr lang="en-US" sz="1800" dirty="0" err="1">
                    <a:latin typeface="+mj-lt"/>
                    <a:ea typeface="Calibri" panose="020F0502020204030204" pitchFamily="34" charset="0"/>
                  </a:rPr>
                  <a:t>có</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𝐼𝐽</m:t>
                    </m:r>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a:latin typeface="Cambria Math" panose="02040503050406030204" pitchFamily="18" charset="0"/>
                            <a:ea typeface="Calibri" panose="020F0502020204030204" pitchFamily="34" charset="0"/>
                            <a:cs typeface="Times New Roman" panose="02020603050405020304" pitchFamily="18" charset="0"/>
                          </a:rPr>
                          <m:t>3</m:t>
                        </m:r>
                      </m:num>
                      <m:den>
                        <m:r>
                          <a:rPr lang="en-US" sz="1800">
                            <a:latin typeface="Cambria Math" panose="02040503050406030204" pitchFamily="18" charset="0"/>
                            <a:ea typeface="Calibri" panose="020F0502020204030204" pitchFamily="34" charset="0"/>
                            <a:cs typeface="Times New Roman" panose="02020603050405020304" pitchFamily="18" charset="0"/>
                          </a:rPr>
                          <m:t>4</m:t>
                        </m:r>
                      </m:den>
                    </m:f>
                    <m:r>
                      <a:rPr lang="en-US" sz="1800" i="1">
                        <a:latin typeface="Cambria Math" panose="02040503050406030204" pitchFamily="18" charset="0"/>
                        <a:ea typeface="Calibri" panose="020F0502020204030204" pitchFamily="34" charset="0"/>
                        <a:cs typeface="Times New Roman" panose="02020603050405020304" pitchFamily="18" charset="0"/>
                      </a:rPr>
                      <m:t>𝐵𝑁</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suy</a:t>
                </a:r>
                <a:r>
                  <a:rPr lang="en-US" sz="1800" dirty="0">
                    <a:latin typeface="+mj-lt"/>
                    <a:ea typeface="Calibri" panose="020F0502020204030204" pitchFamily="34" charset="0"/>
                  </a:rPr>
                  <a:t> </a:t>
                </a:r>
                <a:r>
                  <a:rPr lang="en-US" sz="1800" dirty="0" err="1">
                    <a:latin typeface="+mj-lt"/>
                    <a:ea typeface="Calibri" panose="020F0502020204030204" pitchFamily="34" charset="0"/>
                  </a:rPr>
                  <a:t>ra</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𝐵𝑁</m:t>
                    </m:r>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a:latin typeface="Cambria Math" panose="02040503050406030204" pitchFamily="18" charset="0"/>
                            <a:ea typeface="Calibri" panose="020F0502020204030204" pitchFamily="34" charset="0"/>
                            <a:cs typeface="Times New Roman" panose="02020603050405020304" pitchFamily="18" charset="0"/>
                          </a:rPr>
                          <m:t>2</m:t>
                        </m:r>
                      </m:num>
                      <m:den>
                        <m:r>
                          <a:rPr lang="en-US" sz="1800">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𝑆𝐵</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𝑆𝑁</m:t>
                    </m:r>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a:latin typeface="Cambria Math" panose="02040503050406030204" pitchFamily="18" charset="0"/>
                            <a:ea typeface="Calibri" panose="020F0502020204030204" pitchFamily="34" charset="0"/>
                            <a:cs typeface="Times New Roman" panose="02020603050405020304" pitchFamily="18" charset="0"/>
                          </a:rPr>
                          <m:t>1</m:t>
                        </m:r>
                      </m:num>
                      <m:den>
                        <m:r>
                          <a:rPr lang="en-US" sz="1800">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𝑆𝐵</m:t>
                    </m:r>
                  </m:oMath>
                </a14:m>
                <a:r>
                  <a:rPr lang="en-US" sz="1800" dirty="0">
                    <a:latin typeface="+mj-lt"/>
                    <a:ea typeface="Calibri" panose="020F0502020204030204" pitchFamily="34" charset="0"/>
                  </a:rPr>
                  <a:t>.</a:t>
                </a:r>
                <a:br>
                  <a:rPr lang="en-US" sz="1800" dirty="0">
                    <a:latin typeface="+mj-lt"/>
                    <a:ea typeface="Calibri" panose="020F0502020204030204" pitchFamily="34" charset="0"/>
                  </a:rPr>
                </a:br>
                <a:r>
                  <a:rPr lang="en-US" sz="1800" dirty="0" err="1">
                    <a:latin typeface="+mj-lt"/>
                    <a:ea typeface="Calibri" panose="020F0502020204030204" pitchFamily="34" charset="0"/>
                  </a:rPr>
                  <a:t>Mà</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𝑀𝑁</m:t>
                    </m:r>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𝐴𝐵</m:t>
                    </m:r>
                  </m:oMath>
                </a14:m>
                <a:r>
                  <a:rPr lang="en-US" sz="1800" dirty="0">
                    <a:latin typeface="+mj-lt"/>
                    <a:ea typeface="Calibri" panose="020F0502020204030204" pitchFamily="34" charset="0"/>
                  </a:rPr>
                  <a:t>, </a:t>
                </a:r>
                <a:r>
                  <a:rPr lang="en-US" sz="1800" dirty="0" err="1">
                    <a:latin typeface="+mj-lt"/>
                    <a:ea typeface="Calibri" panose="020F0502020204030204" pitchFamily="34" charset="0"/>
                  </a:rPr>
                  <a:t>suy</a:t>
                </a:r>
                <a:r>
                  <a:rPr lang="en-US" sz="1800" dirty="0">
                    <a:latin typeface="+mj-lt"/>
                    <a:ea typeface="Calibri" panose="020F0502020204030204" pitchFamily="34" charset="0"/>
                  </a:rPr>
                  <a:t> </a:t>
                </a:r>
                <a:r>
                  <a:rPr lang="en-US" sz="1800" dirty="0" err="1">
                    <a:latin typeface="+mj-lt"/>
                    <a:ea typeface="Calibri" panose="020F0502020204030204" pitchFamily="34" charset="0"/>
                  </a:rPr>
                  <a:t>ra</a:t>
                </a:r>
                <a:r>
                  <a:rPr lang="en-US" sz="1800" dirty="0">
                    <a:latin typeface="+mj-lt"/>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𝑀𝑁</m:t>
                    </m:r>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𝐴𝐵</m:t>
                        </m:r>
                      </m:num>
                      <m:den>
                        <m:r>
                          <a:rPr lang="en-US" sz="1800">
                            <a:latin typeface="Cambria Math" panose="02040503050406030204" pitchFamily="18" charset="0"/>
                            <a:ea typeface="Calibri" panose="020F0502020204030204" pitchFamily="34" charset="0"/>
                            <a:cs typeface="Times New Roman" panose="02020603050405020304" pitchFamily="18" charset="0"/>
                          </a:rPr>
                          <m:t>3</m:t>
                        </m:r>
                      </m:den>
                    </m:f>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𝑎</m:t>
                        </m:r>
                      </m:num>
                      <m:den>
                        <m:r>
                          <a:rPr lang="en-US" sz="1800">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1800" dirty="0">
                    <a:latin typeface="+mj-lt"/>
                    <a:ea typeface="Calibri" panose="020F0502020204030204" pitchFamily="34" charset="0"/>
                  </a:rPr>
                  <a:t>.</a:t>
                </a:r>
                <a:br>
                  <a:rPr lang="en-US" sz="1800" dirty="0">
                    <a:latin typeface="+mj-lt"/>
                    <a:ea typeface="Calibri" panose="020F0502020204030204" pitchFamily="34" charset="0"/>
                  </a:rPr>
                </a:br>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2EF41FA-A899-3AAB-9B24-2ACE061D264F}"/>
                  </a:ext>
                </a:extLst>
              </p:cNvPr>
              <p:cNvSpPr txBox="1">
                <a:spLocks noRot="1" noChangeAspect="1" noMove="1" noResize="1" noEditPoints="1" noAdjustHandles="1" noChangeArrowheads="1" noChangeShapeType="1" noTextEdit="1"/>
              </p:cNvSpPr>
              <p:nvPr/>
            </p:nvSpPr>
            <p:spPr>
              <a:xfrm>
                <a:off x="560055" y="1026560"/>
                <a:ext cx="8023889" cy="4070923"/>
              </a:xfrm>
              <a:prstGeom prst="rect">
                <a:avLst/>
              </a:prstGeom>
              <a:blipFill>
                <a:blip r:embed="rId3"/>
                <a:stretch>
                  <a:fillRect l="-684"/>
                </a:stretch>
              </a:blipFill>
            </p:spPr>
            <p:txBody>
              <a:bodyPr/>
              <a:lstStyle/>
              <a:p>
                <a:r>
                  <a:rPr lang="en-US">
                    <a:noFill/>
                  </a:rPr>
                  <a:t> </a:t>
                </a:r>
              </a:p>
            </p:txBody>
          </p:sp>
        </mc:Fallback>
      </mc:AlternateContent>
      <p:pic>
        <p:nvPicPr>
          <p:cNvPr id="3" name="Hình ảnh 1" descr="Ảnh có chứa hàng, hình tam giác, nghệ thuật gấp giấy origami&#10;&#10;Mô tả được tạo tự động">
            <a:extLst>
              <a:ext uri="{FF2B5EF4-FFF2-40B4-BE49-F238E27FC236}">
                <a16:creationId xmlns:a16="http://schemas.microsoft.com/office/drawing/2014/main" id="{ED92F9D4-A3EE-69D5-E3EC-8973381D3E63}"/>
              </a:ext>
            </a:extLst>
          </p:cNvPr>
          <p:cNvPicPr>
            <a:picLocks noChangeAspect="1"/>
          </p:cNvPicPr>
          <p:nvPr/>
        </p:nvPicPr>
        <p:blipFill>
          <a:blip r:embed="rId4"/>
          <a:stretch>
            <a:fillRect/>
          </a:stretch>
        </p:blipFill>
        <p:spPr>
          <a:xfrm>
            <a:off x="6106753" y="2571750"/>
            <a:ext cx="2477191" cy="2326901"/>
          </a:xfrm>
          <a:prstGeom prst="rect">
            <a:avLst/>
          </a:prstGeom>
        </p:spPr>
      </p:pic>
    </p:spTree>
    <p:extLst>
      <p:ext uri="{BB962C8B-B14F-4D97-AF65-F5344CB8AC3E}">
        <p14:creationId xmlns:p14="http://schemas.microsoft.com/office/powerpoint/2010/main" val="9780489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DA32EBB-86D7-91FC-6A5B-8CAE4805E0F8}"/>
                  </a:ext>
                </a:extLst>
              </p:cNvPr>
              <p:cNvSpPr txBox="1"/>
              <p:nvPr/>
            </p:nvSpPr>
            <p:spPr>
              <a:xfrm>
                <a:off x="514470" y="1541686"/>
                <a:ext cx="5033060" cy="2568717"/>
              </a:xfrm>
              <a:prstGeom prst="rect">
                <a:avLst/>
              </a:prstGeom>
              <a:noFill/>
            </p:spPr>
            <p:txBody>
              <a:bodyPr wrap="square">
                <a:spAutoFit/>
              </a:bodyPr>
              <a:lstStyle/>
              <a:p>
                <a:pPr marL="30480" marR="30480" algn="just">
                  <a:lnSpc>
                    <a:spcPct val="150000"/>
                  </a:lnSpc>
                  <a:spcBef>
                    <a:spcPts val="600"/>
                  </a:spcBef>
                  <a:spcAft>
                    <a:spcPts val="300"/>
                  </a:spcAft>
                </a:pPr>
                <a:r>
                  <a:rPr lang="en-US" sz="2200" dirty="0">
                    <a:latin typeface="+mj-lt"/>
                    <a:ea typeface="Calibri" panose="020F0502020204030204" pitchFamily="34" charset="0"/>
                  </a:rPr>
                  <a:t>b) Ta </a:t>
                </a:r>
                <a:r>
                  <a:rPr lang="en-US" sz="2200" dirty="0" err="1">
                    <a:latin typeface="+mj-lt"/>
                    <a:ea typeface="Calibri" panose="020F0502020204030204" pitchFamily="34" charset="0"/>
                  </a:rPr>
                  <a:t>có</a:t>
                </a:r>
                <a:r>
                  <a:rPr lang="en-US" sz="2200" dirty="0">
                    <a:latin typeface="+mj-lt"/>
                    <a:ea typeface="Calibri" panose="020F0502020204030204" pitchFamily="34" charset="0"/>
                  </a:rPr>
                  <a:t> </a:t>
                </a:r>
                <a14:m>
                  <m:oMath xmlns:m="http://schemas.openxmlformats.org/officeDocument/2006/math">
                    <m:r>
                      <a:rPr lang="en-US" sz="2200" i="1">
                        <a:latin typeface="Cambria Math" panose="02040503050406030204" pitchFamily="18" charset="0"/>
                        <a:ea typeface="Calibri" panose="020F0502020204030204" pitchFamily="34" charset="0"/>
                        <a:cs typeface="Times New Roman" panose="02020603050405020304" pitchFamily="18" charset="0"/>
                      </a:rPr>
                      <m:t>𝑆</m:t>
                    </m:r>
                  </m:oMath>
                </a14:m>
                <a:r>
                  <a:rPr lang="en-US" sz="2200" dirty="0">
                    <a:latin typeface="+mj-lt"/>
                    <a:ea typeface="Calibri" panose="020F0502020204030204" pitchFamily="34" charset="0"/>
                  </a:rPr>
                  <a:t> </a:t>
                </a:r>
                <a:r>
                  <a:rPr lang="en-US" sz="2200" dirty="0" err="1">
                    <a:latin typeface="+mj-lt"/>
                    <a:ea typeface="Calibri" panose="020F0502020204030204" pitchFamily="34" charset="0"/>
                  </a:rPr>
                  <a:t>và</a:t>
                </a:r>
                <a:r>
                  <a:rPr lang="en-US" sz="2200" dirty="0">
                    <a:latin typeface="+mj-lt"/>
                    <a:ea typeface="Calibri" panose="020F0502020204030204" pitchFamily="34" charset="0"/>
                  </a:rPr>
                  <a:t> </a:t>
                </a:r>
                <a14:m>
                  <m:oMath xmlns:m="http://schemas.openxmlformats.org/officeDocument/2006/math">
                    <m:r>
                      <a:rPr lang="en-US" sz="2200" i="1">
                        <a:latin typeface="Cambria Math" panose="02040503050406030204" pitchFamily="18" charset="0"/>
                        <a:ea typeface="Calibri" panose="020F0502020204030204" pitchFamily="34" charset="0"/>
                        <a:cs typeface="Times New Roman" panose="02020603050405020304" pitchFamily="18" charset="0"/>
                      </a:rPr>
                      <m:t>𝐾</m:t>
                    </m:r>
                  </m:oMath>
                </a14:m>
                <a:r>
                  <a:rPr lang="en-US" sz="2200" dirty="0">
                    <a:latin typeface="+mj-lt"/>
                    <a:ea typeface="Calibri" panose="020F0502020204030204" pitchFamily="34" charset="0"/>
                  </a:rPr>
                  <a:t> </a:t>
                </a:r>
                <a:r>
                  <a:rPr lang="en-US" sz="2200" dirty="0" err="1">
                    <a:latin typeface="+mj-lt"/>
                    <a:ea typeface="Calibri" panose="020F0502020204030204" pitchFamily="34" charset="0"/>
                  </a:rPr>
                  <a:t>là</a:t>
                </a:r>
                <a:r>
                  <a:rPr lang="en-US" sz="2200" dirty="0">
                    <a:latin typeface="+mj-lt"/>
                    <a:ea typeface="Calibri" panose="020F0502020204030204" pitchFamily="34" charset="0"/>
                  </a:rPr>
                  <a:t> </a:t>
                </a:r>
                <a:r>
                  <a:rPr lang="en-US" sz="2200" dirty="0" err="1">
                    <a:latin typeface="+mj-lt"/>
                    <a:ea typeface="Calibri" panose="020F0502020204030204" pitchFamily="34" charset="0"/>
                  </a:rPr>
                  <a:t>hai</a:t>
                </a:r>
                <a:r>
                  <a:rPr lang="en-US" sz="2200" dirty="0">
                    <a:latin typeface="+mj-lt"/>
                    <a:ea typeface="Calibri" panose="020F0502020204030204" pitchFamily="34" charset="0"/>
                  </a:rPr>
                  <a:t> </a:t>
                </a:r>
                <a:r>
                  <a:rPr lang="en-US" sz="2200" dirty="0" err="1">
                    <a:latin typeface="+mj-lt"/>
                    <a:ea typeface="Calibri" panose="020F0502020204030204" pitchFamily="34" charset="0"/>
                  </a:rPr>
                  <a:t>điểm</a:t>
                </a:r>
                <a:r>
                  <a:rPr lang="en-US" sz="2200" dirty="0">
                    <a:latin typeface="+mj-lt"/>
                    <a:ea typeface="Calibri" panose="020F0502020204030204" pitchFamily="34" charset="0"/>
                  </a:rPr>
                  <a:t> </a:t>
                </a:r>
                <a:r>
                  <a:rPr lang="en-US" sz="2200" dirty="0" err="1">
                    <a:latin typeface="+mj-lt"/>
                    <a:ea typeface="Calibri" panose="020F0502020204030204" pitchFamily="34" charset="0"/>
                  </a:rPr>
                  <a:t>chung</a:t>
                </a:r>
                <a:r>
                  <a:rPr lang="en-US" sz="2200" dirty="0">
                    <a:latin typeface="+mj-lt"/>
                    <a:ea typeface="Calibri" panose="020F0502020204030204" pitchFamily="34" charset="0"/>
                  </a:rPr>
                  <a:t> </a:t>
                </a:r>
                <a:r>
                  <a:rPr lang="en-US" sz="2200" dirty="0" err="1">
                    <a:latin typeface="+mj-lt"/>
                    <a:ea typeface="Calibri" panose="020F0502020204030204" pitchFamily="34" charset="0"/>
                  </a:rPr>
                  <a:t>của</a:t>
                </a:r>
                <a:r>
                  <a:rPr lang="en-US" sz="2200" dirty="0">
                    <a:latin typeface="+mj-lt"/>
                    <a:ea typeface="Calibri" panose="020F0502020204030204" pitchFamily="34" charset="0"/>
                  </a:rPr>
                  <a:t> </a:t>
                </a:r>
                <a:r>
                  <a:rPr lang="en-US" sz="2200" dirty="0" err="1">
                    <a:latin typeface="+mj-lt"/>
                    <a:ea typeface="Calibri" panose="020F0502020204030204" pitchFamily="34" charset="0"/>
                  </a:rPr>
                  <a:t>hai</a:t>
                </a:r>
                <a:r>
                  <a:rPr lang="en-US" sz="2200" dirty="0">
                    <a:latin typeface="+mj-lt"/>
                    <a:ea typeface="Calibri" panose="020F0502020204030204" pitchFamily="34" charset="0"/>
                  </a:rPr>
                  <a:t> </a:t>
                </a:r>
                <a:r>
                  <a:rPr lang="en-US" sz="2200" dirty="0" err="1">
                    <a:latin typeface="+mj-lt"/>
                    <a:ea typeface="Calibri" panose="020F0502020204030204" pitchFamily="34" charset="0"/>
                  </a:rPr>
                  <a:t>mặt</a:t>
                </a:r>
                <a:r>
                  <a:rPr lang="en-US" sz="2200" dirty="0">
                    <a:latin typeface="+mj-lt"/>
                    <a:ea typeface="Calibri" panose="020F0502020204030204" pitchFamily="34" charset="0"/>
                  </a:rPr>
                  <a:t> </a:t>
                </a:r>
                <a:r>
                  <a:rPr lang="en-US" sz="2200" dirty="0" err="1">
                    <a:latin typeface="+mj-lt"/>
                    <a:ea typeface="Calibri" panose="020F0502020204030204" pitchFamily="34" charset="0"/>
                  </a:rPr>
                  <a:t>phẳng</a:t>
                </a:r>
                <a:r>
                  <a:rPr lang="en-US" sz="2200" dirty="0">
                    <a:latin typeface="+mj-lt"/>
                    <a:ea typeface="Calibri" panose="020F0502020204030204" pitchFamily="34" charset="0"/>
                  </a:rPr>
                  <a:t> </a:t>
                </a:r>
                <a14:m>
                  <m:oMath xmlns:m="http://schemas.openxmlformats.org/officeDocument/2006/math">
                    <m:r>
                      <a:rPr lang="en-US"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𝑆𝐵𝐶</m:t>
                    </m:r>
                    <m:r>
                      <a:rPr lang="en-US" sz="2200">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latin typeface="+mj-lt"/>
                    <a:ea typeface="Calibri" panose="020F0502020204030204" pitchFamily="34" charset="0"/>
                  </a:rPr>
                  <a:t> </a:t>
                </a:r>
                <a:r>
                  <a:rPr lang="en-US" sz="2200" dirty="0" err="1">
                    <a:latin typeface="+mj-lt"/>
                    <a:ea typeface="Calibri" panose="020F0502020204030204" pitchFamily="34" charset="0"/>
                  </a:rPr>
                  <a:t>và</a:t>
                </a:r>
                <a:r>
                  <a:rPr lang="en-US" sz="2200" dirty="0">
                    <a:latin typeface="+mj-lt"/>
                    <a:ea typeface="Calibri" panose="020F0502020204030204" pitchFamily="34" charset="0"/>
                  </a:rPr>
                  <a:t> </a:t>
                </a:r>
                <a14:m>
                  <m:oMath xmlns:m="http://schemas.openxmlformats.org/officeDocument/2006/math">
                    <m:r>
                      <a:rPr lang="en-US"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𝑆𝐴𝐷</m:t>
                    </m:r>
                    <m:r>
                      <a:rPr lang="en-US" sz="2200">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latin typeface="+mj-lt"/>
                    <a:ea typeface="Calibri" panose="020F0502020204030204" pitchFamily="34" charset="0"/>
                  </a:rPr>
                  <a:t>, </a:t>
                </a:r>
                <a:r>
                  <a:rPr lang="en-US" sz="2200" dirty="0" err="1">
                    <a:latin typeface="+mj-lt"/>
                    <a:ea typeface="Calibri" panose="020F0502020204030204" pitchFamily="34" charset="0"/>
                  </a:rPr>
                  <a:t>suy</a:t>
                </a:r>
                <a:r>
                  <a:rPr lang="en-US" sz="2200" dirty="0">
                    <a:latin typeface="+mj-lt"/>
                    <a:ea typeface="Calibri" panose="020F0502020204030204" pitchFamily="34" charset="0"/>
                  </a:rPr>
                  <a:t> </a:t>
                </a:r>
                <a:r>
                  <a:rPr lang="en-US" sz="2200" dirty="0" err="1">
                    <a:latin typeface="+mj-lt"/>
                    <a:ea typeface="Calibri" panose="020F0502020204030204" pitchFamily="34" charset="0"/>
                  </a:rPr>
                  <a:t>ra</a:t>
                </a:r>
                <a:r>
                  <a:rPr lang="en-US" sz="2200" dirty="0">
                    <a:latin typeface="+mj-lt"/>
                    <a:ea typeface="Calibri" panose="020F0502020204030204" pitchFamily="34" charset="0"/>
                  </a:rPr>
                  <a:t> </a:t>
                </a:r>
                <a14:m>
                  <m:oMath xmlns:m="http://schemas.openxmlformats.org/officeDocument/2006/math">
                    <m:r>
                      <a:rPr lang="en-US" sz="2200" i="1">
                        <a:latin typeface="Cambria Math" panose="02040503050406030204" pitchFamily="18" charset="0"/>
                        <a:ea typeface="Calibri" panose="020F0502020204030204" pitchFamily="34" charset="0"/>
                        <a:cs typeface="Times New Roman" panose="02020603050405020304" pitchFamily="18" charset="0"/>
                      </a:rPr>
                      <m:t>𝑆𝐾</m:t>
                    </m:r>
                  </m:oMath>
                </a14:m>
                <a:r>
                  <a:rPr lang="en-US" sz="2200" dirty="0">
                    <a:latin typeface="+mj-lt"/>
                    <a:ea typeface="Calibri" panose="020F0502020204030204" pitchFamily="34" charset="0"/>
                  </a:rPr>
                  <a:t> </a:t>
                </a:r>
                <a:r>
                  <a:rPr lang="en-US" sz="2200" dirty="0" err="1">
                    <a:latin typeface="+mj-lt"/>
                    <a:ea typeface="Calibri" panose="020F0502020204030204" pitchFamily="34" charset="0"/>
                  </a:rPr>
                  <a:t>là</a:t>
                </a:r>
                <a:r>
                  <a:rPr lang="en-US" sz="2200" dirty="0">
                    <a:latin typeface="+mj-lt"/>
                    <a:ea typeface="Calibri" panose="020F0502020204030204" pitchFamily="34" charset="0"/>
                  </a:rPr>
                  <a:t> </a:t>
                </a:r>
                <a:r>
                  <a:rPr lang="en-US" sz="2200" dirty="0" err="1">
                    <a:latin typeface="+mj-lt"/>
                    <a:ea typeface="Calibri" panose="020F0502020204030204" pitchFamily="34" charset="0"/>
                  </a:rPr>
                  <a:t>giao</a:t>
                </a:r>
                <a:r>
                  <a:rPr lang="en-US" sz="2200" dirty="0">
                    <a:latin typeface="+mj-lt"/>
                    <a:ea typeface="Calibri" panose="020F0502020204030204" pitchFamily="34" charset="0"/>
                  </a:rPr>
                  <a:t> </a:t>
                </a:r>
                <a:r>
                  <a:rPr lang="en-US" sz="2200" dirty="0" err="1">
                    <a:latin typeface="+mj-lt"/>
                    <a:ea typeface="Calibri" panose="020F0502020204030204" pitchFamily="34" charset="0"/>
                  </a:rPr>
                  <a:t>tuyến</a:t>
                </a:r>
                <a:r>
                  <a:rPr lang="en-US" sz="2200" dirty="0">
                    <a:latin typeface="+mj-lt"/>
                    <a:ea typeface="Calibri" panose="020F0502020204030204" pitchFamily="34" charset="0"/>
                  </a:rPr>
                  <a:t> </a:t>
                </a:r>
                <a:r>
                  <a:rPr lang="en-US" sz="2200" dirty="0" err="1">
                    <a:latin typeface="+mj-lt"/>
                    <a:ea typeface="Calibri" panose="020F0502020204030204" pitchFamily="34" charset="0"/>
                  </a:rPr>
                  <a:t>của</a:t>
                </a:r>
                <a:r>
                  <a:rPr lang="en-US" sz="2200" dirty="0">
                    <a:latin typeface="+mj-lt"/>
                    <a:ea typeface="Calibri" panose="020F0502020204030204" pitchFamily="34" charset="0"/>
                  </a:rPr>
                  <a:t> </a:t>
                </a:r>
                <a:r>
                  <a:rPr lang="en-US" sz="2200" dirty="0" err="1">
                    <a:latin typeface="+mj-lt"/>
                    <a:ea typeface="Calibri" panose="020F0502020204030204" pitchFamily="34" charset="0"/>
                  </a:rPr>
                  <a:t>hai</a:t>
                </a:r>
                <a:r>
                  <a:rPr lang="en-US" sz="2200" dirty="0">
                    <a:latin typeface="+mj-lt"/>
                    <a:ea typeface="Calibri" panose="020F0502020204030204" pitchFamily="34" charset="0"/>
                  </a:rPr>
                  <a:t> </a:t>
                </a:r>
                <a:r>
                  <a:rPr lang="en-US" sz="2200" dirty="0" err="1">
                    <a:latin typeface="+mj-lt"/>
                    <a:ea typeface="Calibri" panose="020F0502020204030204" pitchFamily="34" charset="0"/>
                  </a:rPr>
                  <a:t>mặt</a:t>
                </a:r>
                <a:r>
                  <a:rPr lang="en-US" sz="2200" dirty="0">
                    <a:latin typeface="+mj-lt"/>
                    <a:ea typeface="Calibri" panose="020F0502020204030204" pitchFamily="34" charset="0"/>
                  </a:rPr>
                  <a:t> </a:t>
                </a:r>
                <a:r>
                  <a:rPr lang="en-US" sz="2200" dirty="0" err="1">
                    <a:latin typeface="+mj-lt"/>
                    <a:ea typeface="Calibri" panose="020F0502020204030204" pitchFamily="34" charset="0"/>
                  </a:rPr>
                  <a:t>phẳng</a:t>
                </a:r>
                <a:r>
                  <a:rPr lang="en-US" sz="2200" dirty="0">
                    <a:latin typeface="+mj-lt"/>
                    <a:ea typeface="Calibri" panose="020F0502020204030204" pitchFamily="34" charset="0"/>
                  </a:rPr>
                  <a:t> </a:t>
                </a:r>
                <a14:m>
                  <m:oMath xmlns:m="http://schemas.openxmlformats.org/officeDocument/2006/math">
                    <m:r>
                      <a:rPr lang="en-US"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𝑆𝐵𝐶</m:t>
                    </m:r>
                    <m:r>
                      <a:rPr lang="en-US" sz="2200">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latin typeface="+mj-lt"/>
                    <a:ea typeface="Calibri" panose="020F0502020204030204" pitchFamily="34" charset="0"/>
                  </a:rPr>
                  <a:t> </a:t>
                </a:r>
                <a:r>
                  <a:rPr lang="en-US" sz="2200" dirty="0" err="1">
                    <a:latin typeface="+mj-lt"/>
                    <a:ea typeface="Calibri" panose="020F0502020204030204" pitchFamily="34" charset="0"/>
                  </a:rPr>
                  <a:t>và</a:t>
                </a:r>
                <a:r>
                  <a:rPr lang="en-US" sz="2200" dirty="0">
                    <a:latin typeface="+mj-lt"/>
                    <a:ea typeface="Calibri" panose="020F0502020204030204" pitchFamily="34" charset="0"/>
                  </a:rPr>
                  <a:t> </a:t>
                </a:r>
                <a14:m>
                  <m:oMath xmlns:m="http://schemas.openxmlformats.org/officeDocument/2006/math">
                    <m:r>
                      <a:rPr lang="en-US"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𝑆𝐴𝐷</m:t>
                    </m:r>
                    <m:r>
                      <a:rPr lang="en-US" sz="2200">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latin typeface="+mj-lt"/>
                    <a:ea typeface="Calibri" panose="020F0502020204030204" pitchFamily="34" charset="0"/>
                  </a:rPr>
                  <a:t>. </a:t>
                </a:r>
                <a:r>
                  <a:rPr lang="pt-BR" sz="2200" dirty="0">
                    <a:latin typeface="+mj-lt"/>
                    <a:ea typeface="Calibri" panose="020F0502020204030204" pitchFamily="34" charset="0"/>
                  </a:rPr>
                  <a:t>Ta lại có </a:t>
                </a:r>
                <a14:m>
                  <m:oMath xmlns:m="http://schemas.openxmlformats.org/officeDocument/2006/math">
                    <m:r>
                      <a:rPr lang="en-US" sz="2200" i="1">
                        <a:latin typeface="Cambria Math" panose="02040503050406030204" pitchFamily="18" charset="0"/>
                        <a:ea typeface="Calibri" panose="020F0502020204030204" pitchFamily="34" charset="0"/>
                        <a:cs typeface="Times New Roman" panose="02020603050405020304" pitchFamily="18" charset="0"/>
                      </a:rPr>
                      <m:t>𝐴𝐷</m:t>
                    </m:r>
                    <m:r>
                      <a:rPr lang="pt-BR"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𝐵𝐶</m:t>
                    </m:r>
                  </m:oMath>
                </a14:m>
                <a:r>
                  <a:rPr lang="pt-BR" sz="2200" dirty="0">
                    <a:latin typeface="+mj-lt"/>
                    <a:ea typeface="Calibri" panose="020F0502020204030204" pitchFamily="34" charset="0"/>
                  </a:rPr>
                  <a:t>, suy ra </a:t>
                </a:r>
                <a14:m>
                  <m:oMath xmlns:m="http://schemas.openxmlformats.org/officeDocument/2006/math">
                    <m:r>
                      <a:rPr lang="en-US" sz="2200" i="1">
                        <a:latin typeface="Cambria Math" panose="02040503050406030204" pitchFamily="18" charset="0"/>
                        <a:ea typeface="Calibri" panose="020F0502020204030204" pitchFamily="34" charset="0"/>
                        <a:cs typeface="Times New Roman" panose="02020603050405020304" pitchFamily="18" charset="0"/>
                      </a:rPr>
                      <m:t>𝑆𝐾</m:t>
                    </m:r>
                    <m:r>
                      <a:rPr lang="pt-BR"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𝐴𝐷</m:t>
                    </m:r>
                    <m:r>
                      <a:rPr lang="pt-BR" sz="2200">
                        <a:latin typeface="Cambria Math" panose="02040503050406030204" pitchFamily="18" charset="0"/>
                        <a:ea typeface="Calibri" panose="020F0502020204030204" pitchFamily="34" charset="0"/>
                        <a:cs typeface="Times New Roman" panose="02020603050405020304" pitchFamily="18" charset="0"/>
                      </a:rPr>
                      <m:t>//</m:t>
                    </m:r>
                    <m:r>
                      <a:rPr lang="en-US" sz="2200" i="1">
                        <a:latin typeface="Cambria Math" panose="02040503050406030204" pitchFamily="18" charset="0"/>
                        <a:ea typeface="Calibri" panose="020F0502020204030204" pitchFamily="34" charset="0"/>
                        <a:cs typeface="Times New Roman" panose="02020603050405020304" pitchFamily="18" charset="0"/>
                      </a:rPr>
                      <m:t>𝐵𝐶</m:t>
                    </m:r>
                  </m:oMath>
                </a14:m>
                <a:r>
                  <a:rPr lang="pt-BR" sz="2200" dirty="0">
                    <a:latin typeface="+mj-lt"/>
                    <a:ea typeface="Calibri" panose="020F0502020204030204" pitchFamily="34" charset="0"/>
                  </a:rPr>
                  <a:t>.</a:t>
                </a:r>
                <a:endParaRPr lang="en-US" sz="2200" kern="100" dirty="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2DA32EBB-86D7-91FC-6A5B-8CAE4805E0F8}"/>
                  </a:ext>
                </a:extLst>
              </p:cNvPr>
              <p:cNvSpPr txBox="1">
                <a:spLocks noRot="1" noChangeAspect="1" noMove="1" noResize="1" noEditPoints="1" noAdjustHandles="1" noChangeArrowheads="1" noChangeShapeType="1" noTextEdit="1"/>
              </p:cNvSpPr>
              <p:nvPr/>
            </p:nvSpPr>
            <p:spPr>
              <a:xfrm>
                <a:off x="514470" y="1541686"/>
                <a:ext cx="5033060" cy="2568717"/>
              </a:xfrm>
              <a:prstGeom prst="rect">
                <a:avLst/>
              </a:prstGeom>
              <a:blipFill>
                <a:blip r:embed="rId3"/>
                <a:stretch>
                  <a:fillRect l="-969" r="-969" b="-4038"/>
                </a:stretch>
              </a:blipFill>
            </p:spPr>
            <p:txBody>
              <a:bodyPr/>
              <a:lstStyle/>
              <a:p>
                <a:r>
                  <a:rPr lang="en-US">
                    <a:noFill/>
                  </a:rPr>
                  <a:t> </a:t>
                </a:r>
              </a:p>
            </p:txBody>
          </p:sp>
        </mc:Fallback>
      </mc:AlternateContent>
      <p:sp>
        <p:nvSpPr>
          <p:cNvPr id="2" name="Oval Callout 29">
            <a:extLst>
              <a:ext uri="{FF2B5EF4-FFF2-40B4-BE49-F238E27FC236}">
                <a16:creationId xmlns:a16="http://schemas.microsoft.com/office/drawing/2014/main" id="{AF6CBE7B-AACB-1048-7EF1-B39A4989F95C}"/>
              </a:ext>
            </a:extLst>
          </p:cNvPr>
          <p:cNvSpPr/>
          <p:nvPr/>
        </p:nvSpPr>
        <p:spPr>
          <a:xfrm>
            <a:off x="5669282" y="812152"/>
            <a:ext cx="972752" cy="364371"/>
          </a:xfrm>
          <a:prstGeom prst="wedgeEllipseCallout">
            <a:avLst>
              <a:gd name="adj1" fmla="val 21463"/>
              <a:gd name="adj2" fmla="val 8517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Hình ảnh 1" descr="Ảnh có chứa hàng, hình tam giác, nghệ thuật gấp giấy origami&#10;&#10;Mô tả được tạo tự động">
            <a:extLst>
              <a:ext uri="{FF2B5EF4-FFF2-40B4-BE49-F238E27FC236}">
                <a16:creationId xmlns:a16="http://schemas.microsoft.com/office/drawing/2014/main" id="{166E0A0B-E1B9-1FC8-0CA2-50643284933F}"/>
              </a:ext>
            </a:extLst>
          </p:cNvPr>
          <p:cNvPicPr>
            <a:picLocks noChangeAspect="1"/>
          </p:cNvPicPr>
          <p:nvPr/>
        </p:nvPicPr>
        <p:blipFill>
          <a:blip r:embed="rId4"/>
          <a:stretch>
            <a:fillRect/>
          </a:stretch>
        </p:blipFill>
        <p:spPr>
          <a:xfrm>
            <a:off x="6152339" y="1662593"/>
            <a:ext cx="2477191" cy="2326901"/>
          </a:xfrm>
          <a:prstGeom prst="rect">
            <a:avLst/>
          </a:prstGeom>
        </p:spPr>
      </p:pic>
      <p:sp>
        <p:nvSpPr>
          <p:cNvPr id="6" name="TextBox 5">
            <a:extLst>
              <a:ext uri="{FF2B5EF4-FFF2-40B4-BE49-F238E27FC236}">
                <a16:creationId xmlns:a16="http://schemas.microsoft.com/office/drawing/2014/main" id="{862D0FAF-4255-0120-105C-3D963BF1FDA2}"/>
              </a:ext>
            </a:extLst>
          </p:cNvPr>
          <p:cNvSpPr txBox="1"/>
          <p:nvPr/>
        </p:nvSpPr>
        <p:spPr>
          <a:xfrm>
            <a:off x="348216" y="604310"/>
            <a:ext cx="3392512"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5: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kumimoji="0" lang="nl-NL" sz="2100" b="1" i="0" u="none" strike="noStrike" kern="1200" cap="none" spc="0" normalizeH="0" baseline="0" dirty="0">
                <a:ln>
                  <a:noFill/>
                </a:ln>
                <a:effectLst/>
                <a:uLnTx/>
                <a:uFillTx/>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28066462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4" name="TextBox 3">
            <a:extLst>
              <a:ext uri="{FF2B5EF4-FFF2-40B4-BE49-F238E27FC236}">
                <a16:creationId xmlns:a16="http://schemas.microsoft.com/office/drawing/2014/main" id="{195A6EA2-64EB-FAF3-81AF-C611C7D1E1CF}"/>
              </a:ext>
            </a:extLst>
          </p:cNvPr>
          <p:cNvSpPr txBox="1"/>
          <p:nvPr/>
        </p:nvSpPr>
        <p:spPr>
          <a:xfrm>
            <a:off x="421574" y="1140095"/>
            <a:ext cx="8300852" cy="1045223"/>
          </a:xfrm>
          <a:prstGeom prst="rect">
            <a:avLst/>
          </a:prstGeom>
          <a:noFill/>
        </p:spPr>
        <p:txBody>
          <a:bodyPr wrap="square">
            <a:spAutoFit/>
          </a:bodyPr>
          <a:lstStyle/>
          <a:p>
            <a:pPr algn="just">
              <a:lnSpc>
                <a:spcPct val="150000"/>
              </a:lnSpc>
            </a:pPr>
            <a:r>
              <a:rPr lang="vi-VN" sz="2200" dirty="0">
                <a:latin typeface="+mn-lt"/>
              </a:rPr>
              <a:t>Chỉ ra các đường thẳng song </a:t>
            </a:r>
            <a:r>
              <a:rPr lang="vi-VN" sz="2200" dirty="0" err="1">
                <a:latin typeface="+mn-lt"/>
              </a:rPr>
              <a:t>song</a:t>
            </a:r>
            <a:r>
              <a:rPr lang="vi-VN" sz="2200" dirty="0">
                <a:latin typeface="+mn-lt"/>
              </a:rPr>
              <a:t> trong mỗi hình sau. Tìm thêm một ví dụ khác về các đường thẳng song </a:t>
            </a:r>
            <a:r>
              <a:rPr lang="vi-VN" sz="2200" dirty="0" err="1">
                <a:latin typeface="+mn-lt"/>
              </a:rPr>
              <a:t>song</a:t>
            </a:r>
            <a:r>
              <a:rPr lang="vi-VN" sz="2200" dirty="0">
                <a:latin typeface="+mn-lt"/>
              </a:rPr>
              <a:t> trong thực tế.</a:t>
            </a:r>
          </a:p>
        </p:txBody>
      </p:sp>
      <p:sp>
        <p:nvSpPr>
          <p:cNvPr id="5" name="TextBox 4">
            <a:extLst>
              <a:ext uri="{FF2B5EF4-FFF2-40B4-BE49-F238E27FC236}">
                <a16:creationId xmlns:a16="http://schemas.microsoft.com/office/drawing/2014/main" id="{75271123-A48B-A8D0-746E-BADACC71F094}"/>
              </a:ext>
            </a:extLst>
          </p:cNvPr>
          <p:cNvSpPr txBox="1"/>
          <p:nvPr/>
        </p:nvSpPr>
        <p:spPr>
          <a:xfrm>
            <a:off x="3091875" y="354435"/>
            <a:ext cx="3534556"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6</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pic>
        <p:nvPicPr>
          <p:cNvPr id="11" name="Picture 10">
            <a:extLst>
              <a:ext uri="{FF2B5EF4-FFF2-40B4-BE49-F238E27FC236}">
                <a16:creationId xmlns:a16="http://schemas.microsoft.com/office/drawing/2014/main" id="{29EBFBF6-1AA2-CA55-BCF0-9BA0905DCA99}"/>
              </a:ext>
            </a:extLst>
          </p:cNvPr>
          <p:cNvPicPr>
            <a:picLocks noChangeAspect="1"/>
          </p:cNvPicPr>
          <p:nvPr/>
        </p:nvPicPr>
        <p:blipFill>
          <a:blip r:embed="rId3"/>
          <a:stretch>
            <a:fillRect/>
          </a:stretch>
        </p:blipFill>
        <p:spPr>
          <a:xfrm>
            <a:off x="7683369" y="4009703"/>
            <a:ext cx="1988392" cy="1118471"/>
          </a:xfrm>
          <a:prstGeom prst="rect">
            <a:avLst/>
          </a:prstGeom>
        </p:spPr>
      </p:pic>
      <p:pic>
        <p:nvPicPr>
          <p:cNvPr id="3" name="Picture 2">
            <a:extLst>
              <a:ext uri="{FF2B5EF4-FFF2-40B4-BE49-F238E27FC236}">
                <a16:creationId xmlns:a16="http://schemas.microsoft.com/office/drawing/2014/main" id="{12871D78-918E-E7DF-4573-396E7E88FF9A}"/>
              </a:ext>
            </a:extLst>
          </p:cNvPr>
          <p:cNvPicPr>
            <a:picLocks noChangeAspect="1"/>
          </p:cNvPicPr>
          <p:nvPr/>
        </p:nvPicPr>
        <p:blipFill>
          <a:blip r:embed="rId4"/>
          <a:stretch>
            <a:fillRect/>
          </a:stretch>
        </p:blipFill>
        <p:spPr>
          <a:xfrm>
            <a:off x="2015628" y="2264903"/>
            <a:ext cx="5112744" cy="270413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6" name="Oval Callout 29">
            <a:extLst>
              <a:ext uri="{FF2B5EF4-FFF2-40B4-BE49-F238E27FC236}">
                <a16:creationId xmlns:a16="http://schemas.microsoft.com/office/drawing/2014/main" id="{B6FEE7B8-619E-E943-CDE8-B667401400D2}"/>
              </a:ext>
            </a:extLst>
          </p:cNvPr>
          <p:cNvSpPr/>
          <p:nvPr/>
        </p:nvSpPr>
        <p:spPr>
          <a:xfrm>
            <a:off x="800099" y="1273537"/>
            <a:ext cx="1064327" cy="484012"/>
          </a:xfrm>
          <a:prstGeom prst="wedgeEllipseCallout">
            <a:avLst>
              <a:gd name="adj1" fmla="val 7363"/>
              <a:gd name="adj2" fmla="val 69485"/>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2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B026EA77-5757-F3FD-6AA4-58E3E3845FBB}"/>
              </a:ext>
            </a:extLst>
          </p:cNvPr>
          <p:cNvSpPr txBox="1"/>
          <p:nvPr/>
        </p:nvSpPr>
        <p:spPr>
          <a:xfrm>
            <a:off x="836454" y="2007457"/>
            <a:ext cx="8252460" cy="2407134"/>
          </a:xfrm>
          <a:prstGeom prst="rect">
            <a:avLst/>
          </a:prstGeom>
          <a:noFill/>
        </p:spPr>
        <p:txBody>
          <a:bodyPr wrap="square">
            <a:spAutoFit/>
          </a:bodyPr>
          <a:lstStyle/>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a: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dây</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điện</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với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endParaRPr lang="en-US" sz="2200" kern="100" dirty="0">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b: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mép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viên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gạch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lát</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với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endParaRPr lang="en-US" sz="2200" kern="100" dirty="0">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c: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mép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bậc</a:t>
            </a:r>
            <a:r>
              <a:rPr lang="en-US" sz="2200" kern="100" dirty="0">
                <a:latin typeface="+mj-lt"/>
                <a:ea typeface="Calibri" panose="020F0502020204030204" pitchFamily="34" charset="0"/>
                <a:cs typeface="Times New Roman" panose="02020603050405020304" pitchFamily="18" charset="0"/>
              </a:rPr>
              <a:t> thang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với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endParaRPr lang="en-US" sz="2200" kern="100" dirty="0">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d: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mép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phím</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đàn</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với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endParaRPr lang="en-US" sz="2200" kern="100" dirty="0">
              <a:latin typeface="+mj-l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9EBFBF6-1AA2-CA55-BCF0-9BA0905DCA99}"/>
              </a:ext>
            </a:extLst>
          </p:cNvPr>
          <p:cNvPicPr>
            <a:picLocks noChangeAspect="1"/>
          </p:cNvPicPr>
          <p:nvPr/>
        </p:nvPicPr>
        <p:blipFill>
          <a:blip r:embed="rId3"/>
          <a:stretch>
            <a:fillRect/>
          </a:stretch>
        </p:blipFill>
        <p:spPr>
          <a:xfrm>
            <a:off x="7683369" y="4009703"/>
            <a:ext cx="1988392" cy="1118471"/>
          </a:xfrm>
          <a:prstGeom prst="rect">
            <a:avLst/>
          </a:prstGeom>
        </p:spPr>
      </p:pic>
      <p:sp>
        <p:nvSpPr>
          <p:cNvPr id="2" name="TextBox 1">
            <a:extLst>
              <a:ext uri="{FF2B5EF4-FFF2-40B4-BE49-F238E27FC236}">
                <a16:creationId xmlns:a16="http://schemas.microsoft.com/office/drawing/2014/main" id="{BEE00234-53F1-7B84-0FF5-DCFF30E4EE9E}"/>
              </a:ext>
            </a:extLst>
          </p:cNvPr>
          <p:cNvSpPr txBox="1"/>
          <p:nvPr/>
        </p:nvSpPr>
        <p:spPr>
          <a:xfrm>
            <a:off x="3091875" y="354435"/>
            <a:ext cx="3534556"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6</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3270138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9" name="TextBox 8">
            <a:extLst>
              <a:ext uri="{FF2B5EF4-FFF2-40B4-BE49-F238E27FC236}">
                <a16:creationId xmlns:a16="http://schemas.microsoft.com/office/drawing/2014/main" id="{B026EA77-5757-F3FD-6AA4-58E3E3845FBB}"/>
              </a:ext>
            </a:extLst>
          </p:cNvPr>
          <p:cNvSpPr txBox="1"/>
          <p:nvPr/>
        </p:nvSpPr>
        <p:spPr>
          <a:xfrm>
            <a:off x="732923" y="1900580"/>
            <a:ext cx="8252460" cy="2799549"/>
          </a:xfrm>
          <a:prstGeom prst="rect">
            <a:avLst/>
          </a:prstGeom>
          <a:noFill/>
        </p:spPr>
        <p:txBody>
          <a:bodyPr wrap="square">
            <a:spAutoFit/>
          </a:bodyPr>
          <a:lstStyle/>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e: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mép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từng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ngăn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kệ</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với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endParaRPr lang="en-US" sz="2200" kern="100" dirty="0">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g: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mép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viên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gạch</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với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endParaRPr lang="en-US" sz="2200" kern="100" dirty="0">
              <a:latin typeface="+mj-lt"/>
              <a:ea typeface="Calibri" panose="020F0502020204030204" pitchFamily="34" charset="0"/>
              <a:cs typeface="Times New Roman" panose="02020603050405020304" pitchFamily="18" charset="0"/>
            </a:endParaRPr>
          </a:p>
          <a:p>
            <a:pPr>
              <a:lnSpc>
                <a:spcPct val="150000"/>
              </a:lnSpc>
              <a:spcBef>
                <a:spcPts val="100"/>
              </a:spcBef>
              <a:spcAft>
                <a:spcPts val="800"/>
              </a:spcAft>
            </a:pPr>
            <a:r>
              <a:rPr lang="en-US" sz="2200" kern="100" dirty="0" err="1">
                <a:latin typeface="+mj-lt"/>
                <a:ea typeface="Calibri" panose="020F0502020204030204" pitchFamily="34" charset="0"/>
                <a:cs typeface="Times New Roman" panose="02020603050405020304" pitchFamily="18" charset="0"/>
              </a:rPr>
              <a:t>Một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số</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ví</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dụ</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khác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về</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 song </a:t>
            </a:r>
            <a:r>
              <a:rPr lang="en-US" sz="2200" kern="100" dirty="0" err="1">
                <a:latin typeface="+mj-lt"/>
                <a:ea typeface="Calibri" panose="020F0502020204030204" pitchFamily="34" charset="0"/>
                <a:cs typeface="Times New Roman" panose="02020603050405020304" pitchFamily="18" charset="0"/>
              </a:rPr>
              <a:t>song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gáy</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quyền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sách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trong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chồng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sách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Các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mép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chân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bàn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đứng</a:t>
            </a:r>
            <a:r>
              <a:rPr lang="en-US" sz="2200" kern="100" dirty="0">
                <a:latin typeface="+mj-lt"/>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29EBFBF6-1AA2-CA55-BCF0-9BA0905DCA99}"/>
              </a:ext>
            </a:extLst>
          </p:cNvPr>
          <p:cNvPicPr>
            <a:picLocks noChangeAspect="1"/>
          </p:cNvPicPr>
          <p:nvPr/>
        </p:nvPicPr>
        <p:blipFill>
          <a:blip r:embed="rId3"/>
          <a:stretch>
            <a:fillRect/>
          </a:stretch>
        </p:blipFill>
        <p:spPr>
          <a:xfrm>
            <a:off x="7683369" y="4009703"/>
            <a:ext cx="1988392" cy="1118471"/>
          </a:xfrm>
          <a:prstGeom prst="rect">
            <a:avLst/>
          </a:prstGeom>
        </p:spPr>
      </p:pic>
      <p:sp>
        <p:nvSpPr>
          <p:cNvPr id="2" name="TextBox 1">
            <a:extLst>
              <a:ext uri="{FF2B5EF4-FFF2-40B4-BE49-F238E27FC236}">
                <a16:creationId xmlns:a16="http://schemas.microsoft.com/office/drawing/2014/main" id="{BEE00234-53F1-7B84-0FF5-DCFF30E4EE9E}"/>
              </a:ext>
            </a:extLst>
          </p:cNvPr>
          <p:cNvSpPr txBox="1"/>
          <p:nvPr/>
        </p:nvSpPr>
        <p:spPr>
          <a:xfrm>
            <a:off x="3091875" y="354435"/>
            <a:ext cx="3534556" cy="572213"/>
          </a:xfrm>
          <a:prstGeom prst="roundRect">
            <a:avLst/>
          </a:prstGeom>
          <a:solidFill>
            <a:schemeClr val="accent6">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6</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105</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4" name="Oval Callout 29">
            <a:extLst>
              <a:ext uri="{FF2B5EF4-FFF2-40B4-BE49-F238E27FC236}">
                <a16:creationId xmlns:a16="http://schemas.microsoft.com/office/drawing/2014/main" id="{C2A5EB2A-DAFA-3E8C-12C8-A1B13D8EFC71}"/>
              </a:ext>
            </a:extLst>
          </p:cNvPr>
          <p:cNvSpPr/>
          <p:nvPr/>
        </p:nvSpPr>
        <p:spPr>
          <a:xfrm>
            <a:off x="800099" y="1273537"/>
            <a:ext cx="1064327" cy="484012"/>
          </a:xfrm>
          <a:prstGeom prst="wedgeEllipseCallout">
            <a:avLst>
              <a:gd name="adj1" fmla="val 7363"/>
              <a:gd name="adj2" fmla="val 69485"/>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26915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80;p48">
            <a:extLst>
              <a:ext uri="{FF2B5EF4-FFF2-40B4-BE49-F238E27FC236}">
                <a16:creationId xmlns:a16="http://schemas.microsoft.com/office/drawing/2014/main" id="{665CA644-72DD-9365-05C1-2113205D281F}"/>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4" name="Group 3">
            <a:extLst>
              <a:ext uri="{FF2B5EF4-FFF2-40B4-BE49-F238E27FC236}">
                <a16:creationId xmlns:a16="http://schemas.microsoft.com/office/drawing/2014/main" id="{39DD667F-9AF0-89A3-99BD-812DEBC84F8A}"/>
              </a:ext>
            </a:extLst>
          </p:cNvPr>
          <p:cNvGrpSpPr/>
          <p:nvPr/>
        </p:nvGrpSpPr>
        <p:grpSpPr>
          <a:xfrm>
            <a:off x="2869779" y="2002261"/>
            <a:ext cx="2138064" cy="1757018"/>
            <a:chOff x="3502968" y="1985740"/>
            <a:chExt cx="2138064" cy="1757018"/>
          </a:xfrm>
        </p:grpSpPr>
        <p:sp>
          <p:nvSpPr>
            <p:cNvPr id="5" name="Hộp Văn bản 44">
              <a:extLst>
                <a:ext uri="{FF2B5EF4-FFF2-40B4-BE49-F238E27FC236}">
                  <a16:creationId xmlns:a16="http://schemas.microsoft.com/office/drawing/2014/main" id="{50E6FC0C-4760-A971-45D8-A59A8E574C86}"/>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6" name="Picture 5">
              <a:extLst>
                <a:ext uri="{FF2B5EF4-FFF2-40B4-BE49-F238E27FC236}">
                  <a16:creationId xmlns:a16="http://schemas.microsoft.com/office/drawing/2014/main" id="{32D157A2-233F-018B-4BA2-99CB0637B32B}"/>
                </a:ext>
              </a:extLst>
            </p:cNvPr>
            <p:cNvPicPr>
              <a:picLocks noChangeAspect="1"/>
            </p:cNvPicPr>
            <p:nvPr/>
          </p:nvPicPr>
          <p:blipFill>
            <a:blip r:embed="rId2"/>
            <a:stretch>
              <a:fillRect/>
            </a:stretch>
          </p:blipFill>
          <p:spPr>
            <a:xfrm>
              <a:off x="4278493" y="1985740"/>
              <a:ext cx="587013" cy="587013"/>
            </a:xfrm>
            <a:prstGeom prst="rect">
              <a:avLst/>
            </a:prstGeom>
          </p:spPr>
        </p:pic>
      </p:grpSp>
      <p:grpSp>
        <p:nvGrpSpPr>
          <p:cNvPr id="7" name="Group 6">
            <a:extLst>
              <a:ext uri="{FF2B5EF4-FFF2-40B4-BE49-F238E27FC236}">
                <a16:creationId xmlns:a16="http://schemas.microsoft.com/office/drawing/2014/main" id="{E0213794-FB36-E483-72EC-6B7E57AB131F}"/>
              </a:ext>
            </a:extLst>
          </p:cNvPr>
          <p:cNvGrpSpPr/>
          <p:nvPr/>
        </p:nvGrpSpPr>
        <p:grpSpPr>
          <a:xfrm>
            <a:off x="223149" y="1982169"/>
            <a:ext cx="2464252" cy="1777110"/>
            <a:chOff x="801638" y="1965648"/>
            <a:chExt cx="2464252" cy="1777110"/>
          </a:xfrm>
        </p:grpSpPr>
        <p:sp>
          <p:nvSpPr>
            <p:cNvPr id="8" name="Hộp Văn bản 43">
              <a:extLst>
                <a:ext uri="{FF2B5EF4-FFF2-40B4-BE49-F238E27FC236}">
                  <a16:creationId xmlns:a16="http://schemas.microsoft.com/office/drawing/2014/main" id="{4BCA070E-C941-6113-1575-5BCEE51AE074}"/>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F534CE3F-C9E7-09F2-A1E9-5AA66BA67B8B}"/>
                </a:ext>
              </a:extLst>
            </p:cNvPr>
            <p:cNvPicPr>
              <a:picLocks noChangeAspect="1"/>
            </p:cNvPicPr>
            <p:nvPr/>
          </p:nvPicPr>
          <p:blipFill>
            <a:blip r:embed="rId3"/>
            <a:srcRect/>
            <a:stretch/>
          </p:blipFill>
          <p:spPr>
            <a:xfrm>
              <a:off x="1513512" y="1965648"/>
              <a:ext cx="1261947" cy="709845"/>
            </a:xfrm>
            <a:prstGeom prst="rect">
              <a:avLst/>
            </a:prstGeom>
          </p:spPr>
        </p:pic>
      </p:grpSp>
      <p:grpSp>
        <p:nvGrpSpPr>
          <p:cNvPr id="10" name="Group 9">
            <a:extLst>
              <a:ext uri="{FF2B5EF4-FFF2-40B4-BE49-F238E27FC236}">
                <a16:creationId xmlns:a16="http://schemas.microsoft.com/office/drawing/2014/main" id="{BCC1615A-72E1-9FAF-F6CE-E418A6AC86D5}"/>
              </a:ext>
            </a:extLst>
          </p:cNvPr>
          <p:cNvGrpSpPr/>
          <p:nvPr/>
        </p:nvGrpSpPr>
        <p:grpSpPr>
          <a:xfrm>
            <a:off x="5443397" y="1982169"/>
            <a:ext cx="3213714" cy="2181670"/>
            <a:chOff x="5502662" y="2050496"/>
            <a:chExt cx="3213714" cy="2181670"/>
          </a:xfrm>
        </p:grpSpPr>
        <p:sp>
          <p:nvSpPr>
            <p:cNvPr id="11" name="Hộp Văn bản 45">
              <a:extLst>
                <a:ext uri="{FF2B5EF4-FFF2-40B4-BE49-F238E27FC236}">
                  <a16:creationId xmlns:a16="http://schemas.microsoft.com/office/drawing/2014/main" id="{9CDA5FB1-EE8D-3F05-1AED-9FF95C9F6F95}"/>
                </a:ext>
              </a:extLst>
            </p:cNvPr>
            <p:cNvSpPr txBox="1"/>
            <p:nvPr/>
          </p:nvSpPr>
          <p:spPr>
            <a:xfrm>
              <a:off x="5502662" y="2944634"/>
              <a:ext cx="3213714" cy="1287532"/>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3. </a:t>
              </a:r>
              <a:r>
                <a:rPr lang="en-US" sz="1800" b="1" dirty="0" err="1">
                  <a:latin typeface="Arial" panose="020B0604020202020204" pitchFamily="34" charset="0"/>
                  <a:ea typeface="Times New Roman" panose="02020603050405020304" pitchFamily="18" charset="0"/>
                  <a:cs typeface="Arial" panose="020B0604020202020204" pitchFamily="34" charset="0"/>
                </a:rPr>
                <a:t>Đường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thẳng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và</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mặt</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phẳng</a:t>
              </a:r>
              <a:r>
                <a:rPr lang="en-US" sz="1800" b="1" dirty="0">
                  <a:latin typeface="Arial" panose="020B0604020202020204" pitchFamily="34" charset="0"/>
                  <a:ea typeface="Times New Roman" panose="02020603050405020304" pitchFamily="18" charset="0"/>
                  <a:cs typeface="Arial" panose="020B0604020202020204" pitchFamily="34" charset="0"/>
                </a:rPr>
                <a:t> song </a:t>
              </a:r>
              <a:r>
                <a:rPr lang="en-US" sz="1800" b="1" dirty="0" err="1">
                  <a:latin typeface="Arial" panose="020B0604020202020204" pitchFamily="34" charset="0"/>
                  <a:ea typeface="Times New Roman" panose="02020603050405020304" pitchFamily="18" charset="0"/>
                  <a:cs typeface="Arial" panose="020B0604020202020204" pitchFamily="34" charset="0"/>
                </a:rPr>
                <a:t>song</a:t>
              </a:r>
              <a:r>
                <a:rPr lang="en-US" sz="1800" b="1" dirty="0">
                  <a:latin typeface="Arial" panose="020B0604020202020204" pitchFamily="34" charset="0"/>
                  <a:ea typeface="Times New Roman" panose="02020603050405020304" pitchFamily="18" charset="0"/>
                  <a:cs typeface="Arial" panose="020B0604020202020204" pitchFamily="34" charset="0"/>
                </a:rPr>
                <a:t>”</a:t>
              </a:r>
            </a:p>
          </p:txBody>
        </p:sp>
        <p:pic>
          <p:nvPicPr>
            <p:cNvPr id="12" name="Picture 11">
              <a:extLst>
                <a:ext uri="{FF2B5EF4-FFF2-40B4-BE49-F238E27FC236}">
                  <a16:creationId xmlns:a16="http://schemas.microsoft.com/office/drawing/2014/main" id="{E1714421-2C36-D748-38B5-A36574B1EEC4}"/>
                </a:ext>
              </a:extLst>
            </p:cNvPr>
            <p:cNvPicPr>
              <a:picLocks noChangeAspect="1"/>
            </p:cNvPicPr>
            <p:nvPr/>
          </p:nvPicPr>
          <p:blipFill>
            <a:blip r:embed="rId4"/>
            <a:srcRect/>
            <a:stretch/>
          </p:blipFill>
          <p:spPr>
            <a:xfrm>
              <a:off x="6755719" y="2050496"/>
              <a:ext cx="491586" cy="491586"/>
            </a:xfrm>
            <a:prstGeom prst="rect">
              <a:avLst/>
            </a:prstGeom>
          </p:spPr>
        </p:pic>
      </p:grpSp>
    </p:spTree>
    <p:extLst>
      <p:ext uri="{BB962C8B-B14F-4D97-AF65-F5344CB8AC3E}">
        <p14:creationId xmlns:p14="http://schemas.microsoft.com/office/powerpoint/2010/main" val="37662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5" name="Google Shape;645;p42"/>
          <p:cNvGrpSpPr/>
          <p:nvPr/>
        </p:nvGrpSpPr>
        <p:grpSpPr>
          <a:xfrm>
            <a:off x="494597" y="4296004"/>
            <a:ext cx="660186" cy="713364"/>
            <a:chOff x="-3072100" y="1722825"/>
            <a:chExt cx="1906325" cy="2061650"/>
          </a:xfrm>
        </p:grpSpPr>
        <p:sp>
          <p:nvSpPr>
            <p:cNvPr id="646" name="Google Shape;646;p42"/>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5C4FB466-18E3-FE02-E239-0E2DD95E54F6}"/>
              </a:ext>
            </a:extLst>
          </p:cNvPr>
          <p:cNvSpPr/>
          <p:nvPr/>
        </p:nvSpPr>
        <p:spPr>
          <a:xfrm>
            <a:off x="1209605" y="3390092"/>
            <a:ext cx="5203830" cy="1420325"/>
          </a:xfrm>
          <a:prstGeom prst="rect">
            <a:avLst/>
          </a:prstGeom>
        </p:spPr>
        <p:txBody>
          <a:bodyPr wrap="square">
            <a:spAutoFit/>
          </a:bodyPr>
          <a:lstStyle/>
          <a:p>
            <a:pPr algn="just">
              <a:lnSpc>
                <a:spcPct val="150000"/>
              </a:lnSpc>
              <a:spcBef>
                <a:spcPts val="600"/>
              </a:spcBef>
              <a:spcAft>
                <a:spcPts val="800"/>
              </a:spcAft>
            </a:pPr>
            <a:r>
              <a:rPr lang="vi-VN" sz="2000" dirty="0">
                <a:latin typeface="+mn-lt"/>
              </a:rPr>
              <a:t>b) Cho tứ diện ABCD. Hai đường thẳng AB và CD có cùng nằm trong bất kì mặt </a:t>
            </a:r>
            <a:r>
              <a:rPr lang="vi-VN" sz="2000" dirty="0" err="1">
                <a:latin typeface="+mn-lt"/>
              </a:rPr>
              <a:t>phẳng</a:t>
            </a:r>
            <a:r>
              <a:rPr lang="vi-VN" sz="2000" dirty="0">
                <a:latin typeface="+mn-lt"/>
              </a:rPr>
              <a:t> nào không?</a:t>
            </a:r>
            <a:endParaRPr lang="en-US" sz="2000" kern="100" dirty="0">
              <a:latin typeface="+mn-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1218A94-CA4F-C1E1-163E-FE03674A9D72}"/>
              </a:ext>
            </a:extLst>
          </p:cNvPr>
          <p:cNvSpPr/>
          <p:nvPr/>
        </p:nvSpPr>
        <p:spPr>
          <a:xfrm>
            <a:off x="463543" y="1098923"/>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1.</a:t>
            </a:r>
          </a:p>
        </p:txBody>
      </p:sp>
      <p:grpSp>
        <p:nvGrpSpPr>
          <p:cNvPr id="4" name="Group 3">
            <a:extLst>
              <a:ext uri="{FF2B5EF4-FFF2-40B4-BE49-F238E27FC236}">
                <a16:creationId xmlns:a16="http://schemas.microsoft.com/office/drawing/2014/main" id="{C9EBB242-45D1-B3BD-6CBC-6B4EB81F3882}"/>
              </a:ext>
            </a:extLst>
          </p:cNvPr>
          <p:cNvGrpSpPr/>
          <p:nvPr/>
        </p:nvGrpSpPr>
        <p:grpSpPr>
          <a:xfrm>
            <a:off x="1601981" y="270602"/>
            <a:ext cx="6422775" cy="521131"/>
            <a:chOff x="4328566" y="978669"/>
            <a:chExt cx="6422775" cy="521131"/>
          </a:xfrm>
        </p:grpSpPr>
        <p:sp>
          <p:nvSpPr>
            <p:cNvPr id="5" name="Rectangle 1">
              <a:extLst>
                <a:ext uri="{FF2B5EF4-FFF2-40B4-BE49-F238E27FC236}">
                  <a16:creationId xmlns:a16="http://schemas.microsoft.com/office/drawing/2014/main" id="{1EB42EC4-6E6B-E345-8CF9-8E955AA83276}"/>
                </a:ext>
              </a:extLst>
            </p:cNvPr>
            <p:cNvSpPr>
              <a:spLocks noChangeArrowheads="1"/>
            </p:cNvSpPr>
            <p:nvPr/>
          </p:nvSpPr>
          <p:spPr bwMode="auto">
            <a:xfrm>
              <a:off x="5134098" y="1068913"/>
              <a:ext cx="56172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bốn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HĐKP1</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6" name="Picture 5">
              <a:extLst>
                <a:ext uri="{FF2B5EF4-FFF2-40B4-BE49-F238E27FC236}">
                  <a16:creationId xmlns:a16="http://schemas.microsoft.com/office/drawing/2014/main" id="{F16178A8-22C0-1392-FE35-2DCFEFF16305}"/>
                </a:ext>
              </a:extLst>
            </p:cNvPr>
            <p:cNvPicPr>
              <a:picLocks noChangeAspect="1"/>
            </p:cNvPicPr>
            <p:nvPr/>
          </p:nvPicPr>
          <p:blipFill>
            <a:blip r:embed="rId3"/>
            <a:stretch>
              <a:fillRect/>
            </a:stretch>
          </p:blipFill>
          <p:spPr>
            <a:xfrm>
              <a:off x="4328566" y="978669"/>
              <a:ext cx="951544" cy="512370"/>
            </a:xfrm>
            <a:prstGeom prst="rect">
              <a:avLst/>
            </a:prstGeom>
          </p:spPr>
        </p:pic>
      </p:grpSp>
      <p:sp>
        <p:nvSpPr>
          <p:cNvPr id="7" name="Rectangle 6">
            <a:extLst>
              <a:ext uri="{FF2B5EF4-FFF2-40B4-BE49-F238E27FC236}">
                <a16:creationId xmlns:a16="http://schemas.microsoft.com/office/drawing/2014/main" id="{72927F73-9B78-2F45-21F0-48B97AF0C850}"/>
              </a:ext>
            </a:extLst>
          </p:cNvPr>
          <p:cNvSpPr/>
          <p:nvPr/>
        </p:nvSpPr>
        <p:spPr>
          <a:xfrm>
            <a:off x="494168" y="1013443"/>
            <a:ext cx="7921118" cy="958660"/>
          </a:xfrm>
          <a:prstGeom prst="rect">
            <a:avLst/>
          </a:prstGeom>
        </p:spPr>
        <p:txBody>
          <a:bodyPr wrap="square">
            <a:spAutoFit/>
          </a:bodyPr>
          <a:lstStyle/>
          <a:p>
            <a:pPr marL="30480" marR="30480" algn="just">
              <a:lnSpc>
                <a:spcPct val="150000"/>
              </a:lnSpc>
              <a:buClrTx/>
              <a:defRPr/>
            </a:pPr>
            <a:r>
              <a:rPr lang="en-US" sz="2000" dirty="0">
                <a:latin typeface="+mn-lt"/>
              </a:rPr>
              <a:t>	   </a:t>
            </a:r>
            <a:r>
              <a:rPr lang="vi-VN" sz="2000" dirty="0">
                <a:latin typeface="+mn-lt"/>
              </a:rPr>
              <a:t>a) Nếu các trường hợp có thể xảy ra đối với hai đường thẳng a, b cùng nằm trong một mặt </a:t>
            </a:r>
            <a:r>
              <a:rPr lang="vi-VN" sz="2000" dirty="0" err="1">
                <a:latin typeface="+mn-lt"/>
              </a:rPr>
              <a:t>phẳng</a:t>
            </a:r>
            <a:r>
              <a:rPr lang="vi-VN" sz="2000" dirty="0">
                <a:latin typeface="+mn-lt"/>
              </a:rPr>
              <a:t>.</a:t>
            </a:r>
            <a:endParaRPr lang="en-US" sz="2000" kern="1200" dirty="0">
              <a:latin typeface="+mn-lt"/>
              <a:ea typeface="Times New Roman" panose="02020603050405020304" pitchFamily="18" charset="0"/>
              <a:cs typeface="+mn-cs"/>
            </a:endParaRPr>
          </a:p>
        </p:txBody>
      </p:sp>
      <p:pic>
        <p:nvPicPr>
          <p:cNvPr id="17" name="Picture 16">
            <a:extLst>
              <a:ext uri="{FF2B5EF4-FFF2-40B4-BE49-F238E27FC236}">
                <a16:creationId xmlns:a16="http://schemas.microsoft.com/office/drawing/2014/main" id="{3CEACF3D-53E8-8D67-7DE7-92EDA0C47C62}"/>
              </a:ext>
            </a:extLst>
          </p:cNvPr>
          <p:cNvPicPr>
            <a:picLocks noChangeAspect="1"/>
          </p:cNvPicPr>
          <p:nvPr/>
        </p:nvPicPr>
        <p:blipFill>
          <a:blip r:embed="rId4"/>
          <a:srcRect/>
          <a:stretch/>
        </p:blipFill>
        <p:spPr>
          <a:xfrm>
            <a:off x="2488045" y="2233927"/>
            <a:ext cx="4167909" cy="1003385"/>
          </a:xfrm>
          <a:prstGeom prst="rect">
            <a:avLst/>
          </a:prstGeom>
        </p:spPr>
      </p:pic>
      <p:pic>
        <p:nvPicPr>
          <p:cNvPr id="18" name="Picture 17">
            <a:extLst>
              <a:ext uri="{FF2B5EF4-FFF2-40B4-BE49-F238E27FC236}">
                <a16:creationId xmlns:a16="http://schemas.microsoft.com/office/drawing/2014/main" id="{9A5198C7-5F0E-1E44-199D-652CAECCEF90}"/>
              </a:ext>
            </a:extLst>
          </p:cNvPr>
          <p:cNvPicPr>
            <a:picLocks noChangeAspect="1"/>
          </p:cNvPicPr>
          <p:nvPr/>
        </p:nvPicPr>
        <p:blipFill>
          <a:blip r:embed="rId5"/>
          <a:srcRect/>
          <a:stretch/>
        </p:blipFill>
        <p:spPr>
          <a:xfrm>
            <a:off x="6973118" y="3242648"/>
            <a:ext cx="1388517" cy="143043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Google Shape;2090;p71"/>
          <p:cNvSpPr/>
          <p:nvPr/>
        </p:nvSpPr>
        <p:spPr>
          <a:xfrm>
            <a:off x="7035700" y="447438"/>
            <a:ext cx="1153600" cy="32145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1"/>
          <p:cNvSpPr/>
          <p:nvPr/>
        </p:nvSpPr>
        <p:spPr>
          <a:xfrm rot="10800000" flipH="1">
            <a:off x="0" y="2569757"/>
            <a:ext cx="2216498" cy="2573744"/>
          </a:xfrm>
          <a:custGeom>
            <a:avLst/>
            <a:gdLst/>
            <a:ahLst/>
            <a:cxnLst/>
            <a:rect l="l" t="t" r="r" b="b"/>
            <a:pathLst>
              <a:path w="82413" h="95696" extrusionOk="0">
                <a:moveTo>
                  <a:pt x="0" y="0"/>
                </a:moveTo>
                <a:lnTo>
                  <a:pt x="0" y="70492"/>
                </a:lnTo>
                <a:cubicBezTo>
                  <a:pt x="10133" y="86005"/>
                  <a:pt x="25239" y="95695"/>
                  <a:pt x="40079" y="95695"/>
                </a:cubicBezTo>
                <a:cubicBezTo>
                  <a:pt x="43020" y="95695"/>
                  <a:pt x="45950" y="95315"/>
                  <a:pt x="48829" y="94524"/>
                </a:cubicBezTo>
                <a:cubicBezTo>
                  <a:pt x="71478" y="88299"/>
                  <a:pt x="82412" y="59013"/>
                  <a:pt x="73244" y="29109"/>
                </a:cubicBezTo>
                <a:cubicBezTo>
                  <a:pt x="69683" y="17513"/>
                  <a:pt x="63619" y="7520"/>
                  <a:pt x="56217" y="0"/>
                </a:cubicBezTo>
                <a:close/>
              </a:path>
            </a:pathLst>
          </a:custGeom>
          <a:solidFill>
            <a:srgbClr val="8DCED4">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1"/>
          <p:cNvSpPr/>
          <p:nvPr/>
        </p:nvSpPr>
        <p:spPr>
          <a:xfrm rot="599051">
            <a:off x="8342926" y="1333325"/>
            <a:ext cx="1059551" cy="1802665"/>
          </a:xfrm>
          <a:custGeom>
            <a:avLst/>
            <a:gdLst/>
            <a:ahLst/>
            <a:cxnLst/>
            <a:rect l="l" t="t" r="r" b="b"/>
            <a:pathLst>
              <a:path w="37994" h="64641" extrusionOk="0">
                <a:moveTo>
                  <a:pt x="28427" y="1"/>
                </a:moveTo>
                <a:lnTo>
                  <a:pt x="28621" y="2438"/>
                </a:lnTo>
                <a:lnTo>
                  <a:pt x="28621" y="2438"/>
                </a:lnTo>
                <a:cubicBezTo>
                  <a:pt x="28634" y="1631"/>
                  <a:pt x="28573" y="817"/>
                  <a:pt x="28427" y="1"/>
                </a:cubicBezTo>
                <a:close/>
                <a:moveTo>
                  <a:pt x="28621" y="2438"/>
                </a:moveTo>
                <a:lnTo>
                  <a:pt x="28621" y="2438"/>
                </a:lnTo>
                <a:cubicBezTo>
                  <a:pt x="28537" y="7654"/>
                  <a:pt x="25336" y="12571"/>
                  <a:pt x="21547" y="15995"/>
                </a:cubicBezTo>
                <a:cubicBezTo>
                  <a:pt x="17141" y="19948"/>
                  <a:pt x="11830" y="22664"/>
                  <a:pt x="7545" y="26738"/>
                </a:cubicBezTo>
                <a:cubicBezTo>
                  <a:pt x="3259" y="30842"/>
                  <a:pt x="0" y="37119"/>
                  <a:pt x="1569" y="43094"/>
                </a:cubicBezTo>
                <a:cubicBezTo>
                  <a:pt x="2897" y="48043"/>
                  <a:pt x="7213" y="51543"/>
                  <a:pt x="11739" y="53354"/>
                </a:cubicBezTo>
                <a:cubicBezTo>
                  <a:pt x="16236" y="55164"/>
                  <a:pt x="21094" y="55677"/>
                  <a:pt x="25772" y="56945"/>
                </a:cubicBezTo>
                <a:cubicBezTo>
                  <a:pt x="30449" y="58212"/>
                  <a:pt x="35187" y="60415"/>
                  <a:pt x="37993" y="64640"/>
                </a:cubicBezTo>
                <a:cubicBezTo>
                  <a:pt x="33255" y="44512"/>
                  <a:pt x="28457" y="24082"/>
                  <a:pt x="28699" y="3411"/>
                </a:cubicBezTo>
                <a:lnTo>
                  <a:pt x="28621" y="2438"/>
                </a:lnTo>
                <a:close/>
              </a:path>
            </a:pathLst>
          </a:custGeom>
          <a:solidFill>
            <a:srgbClr val="FE8F86">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3" name="Google Shape;2093;p71"/>
          <p:cNvGrpSpPr/>
          <p:nvPr/>
        </p:nvGrpSpPr>
        <p:grpSpPr>
          <a:xfrm>
            <a:off x="7531886" y="429961"/>
            <a:ext cx="1356047" cy="813604"/>
            <a:chOff x="6798725" y="2381225"/>
            <a:chExt cx="560350" cy="336200"/>
          </a:xfrm>
        </p:grpSpPr>
        <p:sp>
          <p:nvSpPr>
            <p:cNvPr id="2094" name="Google Shape;2094;p71"/>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1"/>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71"/>
          <p:cNvSpPr/>
          <p:nvPr/>
        </p:nvSpPr>
        <p:spPr>
          <a:xfrm>
            <a:off x="8441438" y="300111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1"/>
          <p:cNvSpPr/>
          <p:nvPr/>
        </p:nvSpPr>
        <p:spPr>
          <a:xfrm>
            <a:off x="7110175" y="108121"/>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1"/>
          <p:cNvSpPr/>
          <p:nvPr/>
        </p:nvSpPr>
        <p:spPr>
          <a:xfrm>
            <a:off x="1350625" y="449976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1"/>
          <p:cNvSpPr/>
          <p:nvPr/>
        </p:nvSpPr>
        <p:spPr>
          <a:xfrm>
            <a:off x="903713" y="4035988"/>
            <a:ext cx="1272350" cy="347275"/>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1"/>
          <p:cNvSpPr/>
          <p:nvPr/>
        </p:nvSpPr>
        <p:spPr>
          <a:xfrm>
            <a:off x="257575" y="2238396"/>
            <a:ext cx="192795" cy="24516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1"/>
          <p:cNvSpPr/>
          <p:nvPr/>
        </p:nvSpPr>
        <p:spPr>
          <a:xfrm>
            <a:off x="1290050" y="2810876"/>
            <a:ext cx="283484" cy="36043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71"/>
          <p:cNvGrpSpPr/>
          <p:nvPr/>
        </p:nvGrpSpPr>
        <p:grpSpPr>
          <a:xfrm rot="2700000">
            <a:off x="7794060" y="3683271"/>
            <a:ext cx="876763" cy="1104749"/>
            <a:chOff x="11435300" y="1056650"/>
            <a:chExt cx="568775" cy="716675"/>
          </a:xfrm>
        </p:grpSpPr>
        <p:sp>
          <p:nvSpPr>
            <p:cNvPr id="2103" name="Google Shape;2103;p7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1"/>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1"/>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1"/>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1"/>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1"/>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1"/>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1"/>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1"/>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1"/>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71"/>
          <p:cNvGrpSpPr/>
          <p:nvPr/>
        </p:nvGrpSpPr>
        <p:grpSpPr>
          <a:xfrm rot="2700000">
            <a:off x="396892" y="3852502"/>
            <a:ext cx="898707" cy="766293"/>
            <a:chOff x="10024450" y="2274100"/>
            <a:chExt cx="762700" cy="650325"/>
          </a:xfrm>
        </p:grpSpPr>
        <p:sp>
          <p:nvSpPr>
            <p:cNvPr id="2114" name="Google Shape;2114;p71"/>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1"/>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chemeClr val="l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1"/>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1"/>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1"/>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1"/>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1"/>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71"/>
          <p:cNvGrpSpPr/>
          <p:nvPr/>
        </p:nvGrpSpPr>
        <p:grpSpPr>
          <a:xfrm rot="2700000">
            <a:off x="304276" y="2653575"/>
            <a:ext cx="817896" cy="813580"/>
            <a:chOff x="10440625" y="1291025"/>
            <a:chExt cx="630000" cy="626675"/>
          </a:xfrm>
        </p:grpSpPr>
        <p:sp>
          <p:nvSpPr>
            <p:cNvPr id="2122" name="Google Shape;2122;p71"/>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1"/>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chemeClr val="lt2"/>
            </a:solidFill>
            <a:ln w="1905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1"/>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1"/>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1"/>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1"/>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1"/>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1"/>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71"/>
          <p:cNvSpPr/>
          <p:nvPr/>
        </p:nvSpPr>
        <p:spPr>
          <a:xfrm flipH="1">
            <a:off x="7302963" y="4652363"/>
            <a:ext cx="283484" cy="36046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9714;p58">
            <a:extLst>
              <a:ext uri="{FF2B5EF4-FFF2-40B4-BE49-F238E27FC236}">
                <a16:creationId xmlns:a16="http://schemas.microsoft.com/office/drawing/2014/main" id="{A4D21ECA-C343-7693-03D1-5EF1D415D69E}"/>
              </a:ext>
            </a:extLst>
          </p:cNvPr>
          <p:cNvSpPr txBox="1">
            <a:spLocks/>
          </p:cNvSpPr>
          <p:nvPr/>
        </p:nvSpPr>
        <p:spPr>
          <a:xfrm>
            <a:off x="961623" y="2170535"/>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CẢM ƠN CÁC EM </a:t>
            </a:r>
            <a:endParaRPr kumimoji="0" lang="en-US"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endParaRPr>
          </a:p>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ĐÃ LẮNG NGHE BÀI GIẢNG</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5" name="Google Shape;645;p42"/>
          <p:cNvGrpSpPr/>
          <p:nvPr/>
        </p:nvGrpSpPr>
        <p:grpSpPr>
          <a:xfrm>
            <a:off x="-343031" y="4430136"/>
            <a:ext cx="660186" cy="713364"/>
            <a:chOff x="-3072100" y="1722825"/>
            <a:chExt cx="1906325" cy="2061650"/>
          </a:xfrm>
        </p:grpSpPr>
        <p:sp>
          <p:nvSpPr>
            <p:cNvPr id="646" name="Google Shape;646;p42"/>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31218A94-CA4F-C1E1-163E-FE03674A9D72}"/>
              </a:ext>
            </a:extLst>
          </p:cNvPr>
          <p:cNvSpPr/>
          <p:nvPr/>
        </p:nvSpPr>
        <p:spPr>
          <a:xfrm>
            <a:off x="463543" y="1098923"/>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1.</a:t>
            </a:r>
          </a:p>
        </p:txBody>
      </p:sp>
      <p:grpSp>
        <p:nvGrpSpPr>
          <p:cNvPr id="4" name="Group 3">
            <a:extLst>
              <a:ext uri="{FF2B5EF4-FFF2-40B4-BE49-F238E27FC236}">
                <a16:creationId xmlns:a16="http://schemas.microsoft.com/office/drawing/2014/main" id="{C9EBB242-45D1-B3BD-6CBC-6B4EB81F3882}"/>
              </a:ext>
            </a:extLst>
          </p:cNvPr>
          <p:cNvGrpSpPr/>
          <p:nvPr/>
        </p:nvGrpSpPr>
        <p:grpSpPr>
          <a:xfrm>
            <a:off x="1603678" y="401466"/>
            <a:ext cx="6422775" cy="521131"/>
            <a:chOff x="4328566" y="978669"/>
            <a:chExt cx="6422775" cy="521131"/>
          </a:xfrm>
        </p:grpSpPr>
        <p:sp>
          <p:nvSpPr>
            <p:cNvPr id="5" name="Rectangle 1">
              <a:extLst>
                <a:ext uri="{FF2B5EF4-FFF2-40B4-BE49-F238E27FC236}">
                  <a16:creationId xmlns:a16="http://schemas.microsoft.com/office/drawing/2014/main" id="{1EB42EC4-6E6B-E345-8CF9-8E955AA83276}"/>
                </a:ext>
              </a:extLst>
            </p:cNvPr>
            <p:cNvSpPr>
              <a:spLocks noChangeArrowheads="1"/>
            </p:cNvSpPr>
            <p:nvPr/>
          </p:nvSpPr>
          <p:spPr bwMode="auto">
            <a:xfrm>
              <a:off x="5134098" y="1068913"/>
              <a:ext cx="56172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bốn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HĐKP1</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6" name="Picture 5">
              <a:extLst>
                <a:ext uri="{FF2B5EF4-FFF2-40B4-BE49-F238E27FC236}">
                  <a16:creationId xmlns:a16="http://schemas.microsoft.com/office/drawing/2014/main" id="{F16178A8-22C0-1392-FE35-2DCFEFF16305}"/>
                </a:ext>
              </a:extLst>
            </p:cNvPr>
            <p:cNvPicPr>
              <a:picLocks noChangeAspect="1"/>
            </p:cNvPicPr>
            <p:nvPr/>
          </p:nvPicPr>
          <p:blipFill>
            <a:blip r:embed="rId3"/>
            <a:stretch>
              <a:fillRect/>
            </a:stretch>
          </p:blipFill>
          <p:spPr>
            <a:xfrm>
              <a:off x="4328566" y="978669"/>
              <a:ext cx="951544" cy="512370"/>
            </a:xfrm>
            <a:prstGeom prst="rect">
              <a:avLst/>
            </a:prstGeom>
          </p:spPr>
        </p:pic>
      </p:grpSp>
      <p:grpSp>
        <p:nvGrpSpPr>
          <p:cNvPr id="14" name="Group 13">
            <a:extLst>
              <a:ext uri="{FF2B5EF4-FFF2-40B4-BE49-F238E27FC236}">
                <a16:creationId xmlns:a16="http://schemas.microsoft.com/office/drawing/2014/main" id="{31FCAAFB-E239-99ED-AB69-6B066FBD5F61}"/>
              </a:ext>
            </a:extLst>
          </p:cNvPr>
          <p:cNvGrpSpPr/>
          <p:nvPr/>
        </p:nvGrpSpPr>
        <p:grpSpPr>
          <a:xfrm flipH="1">
            <a:off x="6489814" y="1451807"/>
            <a:ext cx="1378425" cy="673022"/>
            <a:chOff x="8403160" y="4587774"/>
            <a:chExt cx="1263473" cy="823613"/>
          </a:xfrm>
        </p:grpSpPr>
        <p:pic>
          <p:nvPicPr>
            <p:cNvPr id="15" name="Picture 14">
              <a:extLst>
                <a:ext uri="{FF2B5EF4-FFF2-40B4-BE49-F238E27FC236}">
                  <a16:creationId xmlns:a16="http://schemas.microsoft.com/office/drawing/2014/main" id="{094F5237-A605-2418-E914-51862F51692A}"/>
                </a:ext>
              </a:extLst>
            </p:cNvPr>
            <p:cNvPicPr>
              <a:picLocks noChangeAspect="1"/>
            </p:cNvPicPr>
            <p:nvPr/>
          </p:nvPicPr>
          <p:blipFill>
            <a:blip r:embed="rId4"/>
            <a:stretch>
              <a:fillRect/>
            </a:stretch>
          </p:blipFill>
          <p:spPr>
            <a:xfrm>
              <a:off x="8553553" y="4587774"/>
              <a:ext cx="962685" cy="823613"/>
            </a:xfrm>
            <a:prstGeom prst="rect">
              <a:avLst/>
            </a:prstGeom>
          </p:spPr>
        </p:pic>
        <p:sp>
          <p:nvSpPr>
            <p:cNvPr id="16" name="TextBox 15">
              <a:extLst>
                <a:ext uri="{FF2B5EF4-FFF2-40B4-BE49-F238E27FC236}">
                  <a16:creationId xmlns:a16="http://schemas.microsoft.com/office/drawing/2014/main" id="{783B6BD7-C559-89F0-13EC-28EFA1DEE935}"/>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2C8AC3-2008-51BD-CACE-0A8F1BFFB638}"/>
                  </a:ext>
                </a:extLst>
              </p:cNvPr>
              <p:cNvSpPr txBox="1"/>
              <p:nvPr/>
            </p:nvSpPr>
            <p:spPr>
              <a:xfrm>
                <a:off x="697561" y="1563064"/>
                <a:ext cx="7748877" cy="3266985"/>
              </a:xfrm>
              <a:prstGeom prst="rect">
                <a:avLst/>
              </a:prstGeom>
              <a:noFill/>
            </p:spPr>
            <p:txBody>
              <a:bodyPr wrap="square">
                <a:spAutoFit/>
              </a:bodyPr>
              <a:lstStyle/>
              <a:p>
                <a:pPr algn="just">
                  <a:lnSpc>
                    <a:spcPct val="150000"/>
                  </a:lnSpc>
                  <a:spcBef>
                    <a:spcPts val="100"/>
                  </a:spcBef>
                  <a:spcAft>
                    <a:spcPts val="800"/>
                  </a:spcAft>
                </a:pPr>
                <a:r>
                  <a:rPr lang="en-US" sz="2000" kern="100" dirty="0">
                    <a:effectLst/>
                    <a:latin typeface="+mj-lt"/>
                    <a:ea typeface="Calibri" panose="020F0502020204030204" pitchFamily="34" charset="0"/>
                    <a:cs typeface="Times New Roman" panose="02020603050405020304" pitchFamily="18" charset="0"/>
                  </a:rPr>
                  <a:t>a) </a:t>
                </a:r>
              </a:p>
              <a:p>
                <a:pPr algn="just">
                  <a:lnSpc>
                    <a:spcPct val="150000"/>
                  </a:lnSpc>
                  <a:spcBef>
                    <a:spcPts val="100"/>
                  </a:spcBef>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1a: Hai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trùng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nhau</a:t>
                </a:r>
                <a:endParaRPr lang="en-US" sz="2000" kern="100" dirty="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1b: Hai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cắt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nhau</a:t>
                </a:r>
                <a:r>
                  <a:rPr lang="en-US" sz="2000" kern="100" dirty="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1c: Hai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song </a:t>
                </a:r>
                <a:r>
                  <a:rPr lang="en-US" sz="2000" kern="100" dirty="0" err="1">
                    <a:effectLst/>
                    <a:latin typeface="+mj-lt"/>
                    <a:ea typeface="Calibri" panose="020F0502020204030204" pitchFamily="34" charset="0"/>
                    <a:cs typeface="Times New Roman" panose="02020603050405020304" pitchFamily="18" charset="0"/>
                  </a:rPr>
                  <a:t>song</a:t>
                </a:r>
                <a:r>
                  <a:rPr lang="en-US" sz="2000" kern="100" dirty="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800"/>
                  </a:spcAft>
                </a:pPr>
                <a14:m>
                  <m:oMath xmlns:m="http://schemas.openxmlformats.org/officeDocument/2006/math">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kern="100" dirty="0">
                    <a:effectLst/>
                    <a:latin typeface="+mj-lt"/>
                    <a:ea typeface="Times New Roman" panose="02020603050405020304" pitchFamily="18" charset="0"/>
                    <a:cs typeface="Times New Roman" panose="02020603050405020304" pitchFamily="18" charset="0"/>
                  </a:rPr>
                  <a:t> Khi </a:t>
                </a:r>
                <a:r>
                  <a:rPr lang="en-US" sz="2000" kern="100" dirty="0" err="1">
                    <a:effectLst/>
                    <a:latin typeface="+mj-lt"/>
                    <a:ea typeface="Times New Roman" panose="02020603050405020304" pitchFamily="18" charset="0"/>
                    <a:cs typeface="Times New Roman" panose="02020603050405020304" pitchFamily="18" charset="0"/>
                  </a:rPr>
                  <a:t>hai</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đường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thẳng</a:t>
                </a:r>
                <a:r>
                  <a:rPr lang="en-US" sz="2000" kern="100" dirty="0">
                    <a:effectLst/>
                    <a:latin typeface="+mj-lt"/>
                    <a:ea typeface="Times New Roman" panose="02020603050405020304" pitchFamily="18" charset="0"/>
                    <a:cs typeface="Times New Roman" panose="02020603050405020304" pitchFamily="18" charset="0"/>
                  </a:rPr>
                  <a:t> a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b </a:t>
                </a:r>
                <a:r>
                  <a:rPr lang="en-US" sz="2000" kern="100" dirty="0" err="1">
                    <a:effectLst/>
                    <a:latin typeface="+mj-lt"/>
                    <a:ea typeface="Times New Roman" panose="02020603050405020304" pitchFamily="18" charset="0"/>
                    <a:cs typeface="Times New Roman" panose="02020603050405020304" pitchFamily="18" charset="0"/>
                  </a:rPr>
                  <a:t>cùng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nằm</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trên</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một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mặt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phẳng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thì</a:t>
                </a:r>
                <a:r>
                  <a:rPr lang="en-US" sz="2000" kern="100" dirty="0">
                    <a:effectLst/>
                    <a:latin typeface="+mj-lt"/>
                    <a:ea typeface="Times New Roman" panose="02020603050405020304" pitchFamily="18" charset="0"/>
                    <a:cs typeface="Times New Roman" panose="02020603050405020304" pitchFamily="18" charset="0"/>
                  </a:rPr>
                  <a:t> a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b </a:t>
                </a:r>
                <a:r>
                  <a:rPr lang="en-US" sz="2000" kern="100" dirty="0" err="1">
                    <a:effectLst/>
                    <a:latin typeface="+mj-lt"/>
                    <a:ea typeface="Times New Roman" panose="02020603050405020304" pitchFamily="18" charset="0"/>
                    <a:cs typeface="Times New Roman" panose="02020603050405020304" pitchFamily="18" charset="0"/>
                  </a:rPr>
                  <a:t>có</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thể</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trùng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nhau</a:t>
                </a:r>
                <a:r>
                  <a:rPr lang="en-US" sz="2000" kern="100" dirty="0">
                    <a:effectLst/>
                    <a:latin typeface="+mj-lt"/>
                    <a:ea typeface="Times New Roman" panose="02020603050405020304" pitchFamily="18" charset="0"/>
                    <a:cs typeface="Times New Roman" panose="02020603050405020304" pitchFamily="18" charset="0"/>
                  </a:rPr>
                  <a:t>, song </a:t>
                </a:r>
                <a:r>
                  <a:rPr lang="en-US" sz="2000" kern="100" dirty="0" err="1">
                    <a:effectLst/>
                    <a:latin typeface="+mj-lt"/>
                    <a:ea typeface="Times New Roman" panose="02020603050405020304" pitchFamily="18" charset="0"/>
                    <a:cs typeface="Times New Roman" panose="02020603050405020304" pitchFamily="18" charset="0"/>
                  </a:rPr>
                  <a:t>song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hoặc</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cắt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nhau</a:t>
                </a:r>
                <a:r>
                  <a:rPr lang="en-US" sz="2000" kern="100" dirty="0">
                    <a:effectLst/>
                    <a:latin typeface="+mj-lt"/>
                    <a:ea typeface="Times New Roman" panose="02020603050405020304" pitchFamily="18" charset="0"/>
                    <a:cs typeface="Times New Roman" panose="02020603050405020304" pitchFamily="18" charset="0"/>
                  </a:rPr>
                  <a:t>.</a:t>
                </a:r>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32C8AC3-2008-51BD-CACE-0A8F1BFFB638}"/>
                  </a:ext>
                </a:extLst>
              </p:cNvPr>
              <p:cNvSpPr txBox="1">
                <a:spLocks noRot="1" noChangeAspect="1" noMove="1" noResize="1" noEditPoints="1" noAdjustHandles="1" noChangeArrowheads="1" noChangeShapeType="1" noTextEdit="1"/>
              </p:cNvSpPr>
              <p:nvPr/>
            </p:nvSpPr>
            <p:spPr>
              <a:xfrm>
                <a:off x="697561" y="1563064"/>
                <a:ext cx="7748877" cy="3266985"/>
              </a:xfrm>
              <a:prstGeom prst="rect">
                <a:avLst/>
              </a:prstGeom>
              <a:blipFill>
                <a:blip r:embed="rId5"/>
                <a:stretch>
                  <a:fillRect l="-786" r="-786" b="-2425"/>
                </a:stretch>
              </a:blipFill>
            </p:spPr>
            <p:txBody>
              <a:bodyPr/>
              <a:lstStyle/>
              <a:p>
                <a:r>
                  <a:rPr lang="en-US">
                    <a:noFill/>
                  </a:rPr>
                  <a:t> </a:t>
                </a:r>
              </a:p>
            </p:txBody>
          </p:sp>
        </mc:Fallback>
      </mc:AlternateContent>
    </p:spTree>
    <p:extLst>
      <p:ext uri="{BB962C8B-B14F-4D97-AF65-F5344CB8AC3E}">
        <p14:creationId xmlns:p14="http://schemas.microsoft.com/office/powerpoint/2010/main" val="532293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5" name="Google Shape;645;p42"/>
          <p:cNvGrpSpPr/>
          <p:nvPr/>
        </p:nvGrpSpPr>
        <p:grpSpPr>
          <a:xfrm>
            <a:off x="-343031" y="4430136"/>
            <a:ext cx="660186" cy="713364"/>
            <a:chOff x="-3072100" y="1722825"/>
            <a:chExt cx="1906325" cy="2061650"/>
          </a:xfrm>
        </p:grpSpPr>
        <p:sp>
          <p:nvSpPr>
            <p:cNvPr id="646" name="Google Shape;646;p42"/>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chemeClr val="lt2"/>
            </a:solidFill>
            <a:ln w="76200" cap="flat" cmpd="sng">
              <a:solidFill>
                <a:schemeClr val="l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31218A94-CA4F-C1E1-163E-FE03674A9D72}"/>
              </a:ext>
            </a:extLst>
          </p:cNvPr>
          <p:cNvSpPr/>
          <p:nvPr/>
        </p:nvSpPr>
        <p:spPr>
          <a:xfrm>
            <a:off x="463543" y="1098923"/>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1.</a:t>
            </a:r>
          </a:p>
        </p:txBody>
      </p:sp>
      <p:grpSp>
        <p:nvGrpSpPr>
          <p:cNvPr id="4" name="Group 3">
            <a:extLst>
              <a:ext uri="{FF2B5EF4-FFF2-40B4-BE49-F238E27FC236}">
                <a16:creationId xmlns:a16="http://schemas.microsoft.com/office/drawing/2014/main" id="{C9EBB242-45D1-B3BD-6CBC-6B4EB81F3882}"/>
              </a:ext>
            </a:extLst>
          </p:cNvPr>
          <p:cNvGrpSpPr/>
          <p:nvPr/>
        </p:nvGrpSpPr>
        <p:grpSpPr>
          <a:xfrm>
            <a:off x="1603678" y="401466"/>
            <a:ext cx="6422775" cy="521131"/>
            <a:chOff x="4328566" y="978669"/>
            <a:chExt cx="6422775" cy="521131"/>
          </a:xfrm>
        </p:grpSpPr>
        <p:sp>
          <p:nvSpPr>
            <p:cNvPr id="5" name="Rectangle 1">
              <a:extLst>
                <a:ext uri="{FF2B5EF4-FFF2-40B4-BE49-F238E27FC236}">
                  <a16:creationId xmlns:a16="http://schemas.microsoft.com/office/drawing/2014/main" id="{1EB42EC4-6E6B-E345-8CF9-8E955AA83276}"/>
                </a:ext>
              </a:extLst>
            </p:cNvPr>
            <p:cNvSpPr>
              <a:spLocks noChangeArrowheads="1"/>
            </p:cNvSpPr>
            <p:nvPr/>
          </p:nvSpPr>
          <p:spPr bwMode="auto">
            <a:xfrm>
              <a:off x="5134098" y="1068913"/>
              <a:ext cx="56172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bốn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HĐKP1</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6" name="Picture 5">
              <a:extLst>
                <a:ext uri="{FF2B5EF4-FFF2-40B4-BE49-F238E27FC236}">
                  <a16:creationId xmlns:a16="http://schemas.microsoft.com/office/drawing/2014/main" id="{F16178A8-22C0-1392-FE35-2DCFEFF16305}"/>
                </a:ext>
              </a:extLst>
            </p:cNvPr>
            <p:cNvPicPr>
              <a:picLocks noChangeAspect="1"/>
            </p:cNvPicPr>
            <p:nvPr/>
          </p:nvPicPr>
          <p:blipFill>
            <a:blip r:embed="rId3"/>
            <a:stretch>
              <a:fillRect/>
            </a:stretch>
          </p:blipFill>
          <p:spPr>
            <a:xfrm>
              <a:off x="4328566" y="978669"/>
              <a:ext cx="951544" cy="512370"/>
            </a:xfrm>
            <a:prstGeom prst="rect">
              <a:avLst/>
            </a:prstGeom>
          </p:spPr>
        </p:pic>
      </p:grpSp>
      <p:grpSp>
        <p:nvGrpSpPr>
          <p:cNvPr id="14" name="Group 13">
            <a:extLst>
              <a:ext uri="{FF2B5EF4-FFF2-40B4-BE49-F238E27FC236}">
                <a16:creationId xmlns:a16="http://schemas.microsoft.com/office/drawing/2014/main" id="{31FCAAFB-E239-99ED-AB69-6B066FBD5F61}"/>
              </a:ext>
            </a:extLst>
          </p:cNvPr>
          <p:cNvGrpSpPr/>
          <p:nvPr/>
        </p:nvGrpSpPr>
        <p:grpSpPr>
          <a:xfrm flipH="1">
            <a:off x="6489814" y="1451807"/>
            <a:ext cx="1378425" cy="673022"/>
            <a:chOff x="8403160" y="4587774"/>
            <a:chExt cx="1263473" cy="823613"/>
          </a:xfrm>
        </p:grpSpPr>
        <p:pic>
          <p:nvPicPr>
            <p:cNvPr id="15" name="Picture 14">
              <a:extLst>
                <a:ext uri="{FF2B5EF4-FFF2-40B4-BE49-F238E27FC236}">
                  <a16:creationId xmlns:a16="http://schemas.microsoft.com/office/drawing/2014/main" id="{094F5237-A605-2418-E914-51862F51692A}"/>
                </a:ext>
              </a:extLst>
            </p:cNvPr>
            <p:cNvPicPr>
              <a:picLocks noChangeAspect="1"/>
            </p:cNvPicPr>
            <p:nvPr/>
          </p:nvPicPr>
          <p:blipFill>
            <a:blip r:embed="rId4"/>
            <a:stretch>
              <a:fillRect/>
            </a:stretch>
          </p:blipFill>
          <p:spPr>
            <a:xfrm>
              <a:off x="8553553" y="4587774"/>
              <a:ext cx="962685" cy="823613"/>
            </a:xfrm>
            <a:prstGeom prst="rect">
              <a:avLst/>
            </a:prstGeom>
          </p:spPr>
        </p:pic>
        <p:sp>
          <p:nvSpPr>
            <p:cNvPr id="16" name="TextBox 15">
              <a:extLst>
                <a:ext uri="{FF2B5EF4-FFF2-40B4-BE49-F238E27FC236}">
                  <a16:creationId xmlns:a16="http://schemas.microsoft.com/office/drawing/2014/main" id="{783B6BD7-C559-89F0-13EC-28EFA1DEE935}"/>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532C8AC3-2008-51BD-CACE-0A8F1BFFB638}"/>
              </a:ext>
            </a:extLst>
          </p:cNvPr>
          <p:cNvSpPr txBox="1"/>
          <p:nvPr/>
        </p:nvSpPr>
        <p:spPr>
          <a:xfrm>
            <a:off x="898117" y="4044577"/>
            <a:ext cx="6261379" cy="496996"/>
          </a:xfrm>
          <a:prstGeom prst="rect">
            <a:avLst/>
          </a:prstGeom>
          <a:noFill/>
        </p:spPr>
        <p:txBody>
          <a:bodyPr wrap="square">
            <a:spAutoFit/>
          </a:bodyPr>
          <a:lstStyle/>
          <a:p>
            <a:pPr algn="just">
              <a:lnSpc>
                <a:spcPct val="150000"/>
              </a:lnSpc>
              <a:spcBef>
                <a:spcPts val="100"/>
              </a:spcBef>
              <a:spcAft>
                <a:spcPts val="800"/>
              </a:spcAft>
            </a:pPr>
            <a:r>
              <a:rPr lang="en-US" sz="2000" kern="100" dirty="0">
                <a:latin typeface="+mj-lt"/>
                <a:ea typeface="Times New Roman" panose="02020603050405020304" pitchFamily="18" charset="0"/>
                <a:cs typeface="Times New Roman" panose="02020603050405020304" pitchFamily="18" charset="0"/>
              </a:rPr>
              <a:t>b) </a:t>
            </a:r>
            <a:r>
              <a:rPr lang="en-US" sz="2000" kern="100" dirty="0">
                <a:effectLst/>
                <a:latin typeface="+mj-lt"/>
                <a:ea typeface="Times New Roman" panose="02020603050405020304" pitchFamily="18" charset="0"/>
                <a:cs typeface="Times New Roman" panose="02020603050405020304" pitchFamily="18" charset="0"/>
              </a:rPr>
              <a:t>AB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CD </a:t>
            </a:r>
            <a:r>
              <a:rPr lang="en-US" sz="2000" kern="100" dirty="0" err="1">
                <a:effectLst/>
                <a:latin typeface="+mj-lt"/>
                <a:ea typeface="Times New Roman" panose="02020603050405020304" pitchFamily="18" charset="0"/>
                <a:cs typeface="Times New Roman" panose="02020603050405020304" pitchFamily="18" charset="0"/>
              </a:rPr>
              <a:t>không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cùng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nằm</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trên</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một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mặt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phẳng</a:t>
            </a:r>
            <a:r>
              <a:rPr lang="en-US" sz="2000" kern="100" dirty="0">
                <a:effectLst/>
                <a:latin typeface="+mj-lt"/>
                <a:ea typeface="Times New Roman" panose="02020603050405020304" pitchFamily="18" charset="0"/>
                <a:cs typeface="Times New Roman" panose="02020603050405020304" pitchFamily="18" charset="0"/>
              </a:rPr>
              <a:t>.</a:t>
            </a:r>
            <a:endParaRPr lang="en-US" sz="1600" kern="100" dirty="0">
              <a:effectLst/>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0FC09C3-905A-E393-C4E0-396DF7C9AE2D}"/>
              </a:ext>
            </a:extLst>
          </p:cNvPr>
          <p:cNvPicPr>
            <a:picLocks noChangeAspect="1"/>
          </p:cNvPicPr>
          <p:nvPr/>
        </p:nvPicPr>
        <p:blipFill>
          <a:blip r:embed="rId5"/>
          <a:srcRect/>
          <a:stretch/>
        </p:blipFill>
        <p:spPr>
          <a:xfrm>
            <a:off x="2996204" y="1734577"/>
            <a:ext cx="2065206" cy="2127554"/>
          </a:xfrm>
          <a:prstGeom prst="rect">
            <a:avLst/>
          </a:prstGeom>
        </p:spPr>
      </p:pic>
    </p:spTree>
    <p:extLst>
      <p:ext uri="{BB962C8B-B14F-4D97-AF65-F5344CB8AC3E}">
        <p14:creationId xmlns:p14="http://schemas.microsoft.com/office/powerpoint/2010/main" val="17606967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5491A3-8611-1CD1-D564-0769C2C723F1}"/>
                  </a:ext>
                </a:extLst>
              </p:cNvPr>
              <p:cNvSpPr txBox="1"/>
              <p:nvPr/>
            </p:nvSpPr>
            <p:spPr>
              <a:xfrm>
                <a:off x="338447" y="444533"/>
                <a:ext cx="8467106" cy="4254434"/>
              </a:xfrm>
              <a:prstGeom prst="rect">
                <a:avLst/>
              </a:prstGeom>
              <a:noFill/>
            </p:spPr>
            <p:txBody>
              <a:bodyPr wrap="square">
                <a:spAutoFit/>
              </a:bodyPr>
              <a:lstStyle/>
              <a:p>
                <a:pPr algn="just">
                  <a:lnSpc>
                    <a:spcPct val="150000"/>
                  </a:lnSpc>
                  <a:spcBef>
                    <a:spcPts val="100"/>
                  </a:spcBef>
                  <a:spcAft>
                    <a:spcPts val="800"/>
                  </a:spcAft>
                </a:pPr>
                <a:r>
                  <a:rPr lang="en-US" sz="2000" kern="100" dirty="0">
                    <a:effectLst/>
                    <a:latin typeface="+mj-lt"/>
                    <a:ea typeface="Calibri" panose="020F0502020204030204" pitchFamily="34" charset="0"/>
                    <a:cs typeface="Times New Roman" panose="02020603050405020304" pitchFamily="18" charset="0"/>
                  </a:rPr>
                  <a:t>Cho </a:t>
                </a:r>
                <a:r>
                  <a:rPr lang="en-US" sz="2000" kern="100" dirty="0" err="1">
                    <a:effectLst/>
                    <a:latin typeface="+mj-lt"/>
                    <a:ea typeface="Calibri" panose="020F0502020204030204" pitchFamily="34" charset="0"/>
                    <a:cs typeface="Times New Roman" panose="02020603050405020304" pitchFamily="18" charset="0"/>
                  </a:rPr>
                  <a:t>hai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trong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không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gian</a:t>
                </a:r>
                <a:r>
                  <a:rPr lang="en-US" sz="2000" kern="100" dirty="0">
                    <a:effectLst/>
                    <a:latin typeface="+mj-lt"/>
                    <a:ea typeface="Calibri" panose="020F0502020204030204" pitchFamily="34" charset="0"/>
                    <a:cs typeface="Times New Roman" panose="02020603050405020304" pitchFamily="18" charset="0"/>
                  </a:rPr>
                  <a:t>. Khi </a:t>
                </a:r>
                <a:r>
                  <a:rPr lang="en-US" sz="2000" kern="100" dirty="0" err="1">
                    <a:effectLst/>
                    <a:latin typeface="+mj-lt"/>
                    <a:ea typeface="Calibri" panose="020F0502020204030204" pitchFamily="34" charset="0"/>
                    <a:cs typeface="Times New Roman" panose="02020603050405020304" pitchFamily="18" charset="0"/>
                  </a:rPr>
                  <a:t>đó</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có</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thể</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xảy</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ra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một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trong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hai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trường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hợp</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sau</a:t>
                </a:r>
                <a:r>
                  <a:rPr lang="en-US" sz="2000" kern="100" dirty="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800"/>
                  </a:spcAft>
                </a:pPr>
                <a:r>
                  <a:rPr lang="en-US" sz="2000" b="1" kern="100" dirty="0">
                    <a:effectLst/>
                    <a:latin typeface="+mj-lt"/>
                    <a:ea typeface="Calibri" panose="020F0502020204030204" pitchFamily="34" charset="0"/>
                    <a:cs typeface="Times New Roman" panose="02020603050405020304" pitchFamily="18" charset="0"/>
                  </a:rPr>
                  <a:t>- Tr</a:t>
                </a:r>
                <a:r>
                  <a:rPr lang="vi-VN" sz="2000" b="1" kern="100" dirty="0">
                    <a:effectLst/>
                    <a:latin typeface="+mj-lt"/>
                    <a:ea typeface="Calibri" panose="020F0502020204030204" pitchFamily="34" charset="0"/>
                    <a:cs typeface="Times New Roman" panose="02020603050405020304" pitchFamily="18" charset="0"/>
                  </a:rPr>
                  <a:t>ư</a:t>
                </a:r>
                <a:r>
                  <a:rPr lang="en-US" sz="2000" b="1" kern="100" dirty="0" err="1">
                    <a:effectLst/>
                    <a:latin typeface="+mj-lt"/>
                    <a:ea typeface="Calibri" panose="020F0502020204030204" pitchFamily="34" charset="0"/>
                    <a:cs typeface="Times New Roman" panose="02020603050405020304" pitchFamily="18" charset="0"/>
                  </a:rPr>
                  <a:t>ờng</a:t>
                </a:r>
                <a:r>
                  <a:rPr lang="en-US" sz="2000" b="1" kern="100" dirty="0">
                    <a:effectLst/>
                    <a:latin typeface="+mj-lt"/>
                    <a:ea typeface="Calibri" panose="020F0502020204030204" pitchFamily="34" charset="0"/>
                    <a:cs typeface="Times New Roman" panose="02020603050405020304" pitchFamily="18" charset="0"/>
                  </a:rPr>
                  <a:t> </a:t>
                </a:r>
                <a:r>
                  <a:rPr lang="en-US" sz="2000" b="1" kern="100" dirty="0" err="1">
                    <a:effectLst/>
                    <a:latin typeface="+mj-lt"/>
                    <a:ea typeface="Calibri" panose="020F0502020204030204" pitchFamily="34" charset="0"/>
                    <a:cs typeface="Times New Roman" panose="02020603050405020304" pitchFamily="18" charset="0"/>
                  </a:rPr>
                  <a:t>hợp</a:t>
                </a:r>
                <a:r>
                  <a:rPr lang="en-US" sz="2000" b="1" kern="100" dirty="0">
                    <a:effectLst/>
                    <a:latin typeface="+mj-lt"/>
                    <a:ea typeface="Calibri" panose="020F0502020204030204" pitchFamily="34" charset="0"/>
                    <a:cs typeface="Times New Roman" panose="02020603050405020304" pitchFamily="18" charset="0"/>
                  </a:rPr>
                  <a:t> 1: </a:t>
                </a:r>
                <a:r>
                  <a:rPr lang="en-US" sz="2000" kern="100" dirty="0" err="1">
                    <a:effectLst/>
                    <a:latin typeface="+mj-lt"/>
                    <a:ea typeface="Calibri" panose="020F0502020204030204" pitchFamily="34" charset="0"/>
                    <a:cs typeface="Times New Roman" panose="02020603050405020304" pitchFamily="18" charset="0"/>
                  </a:rPr>
                  <a:t>Có</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một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mặt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phẳng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chứa</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và</a:t>
                </a:r>
                <a:r>
                  <a:rPr lang="en-US" sz="2000" kern="100" dirty="0">
                    <a:effectLst/>
                    <a:latin typeface="+mj-lt"/>
                    <a:ea typeface="Calibri" panose="020F0502020204030204" pitchFamily="34" charset="0"/>
                    <a:cs typeface="Times New Roman" panose="02020603050405020304" pitchFamily="18" charset="0"/>
                  </a:rPr>
                  <a:t> b. Khi </a:t>
                </a:r>
                <a:r>
                  <a:rPr lang="en-US" sz="2000" kern="100" dirty="0" err="1">
                    <a:effectLst/>
                    <a:latin typeface="+mj-lt"/>
                    <a:ea typeface="Calibri" panose="020F0502020204030204" pitchFamily="34" charset="0"/>
                    <a:cs typeface="Times New Roman" panose="02020603050405020304" pitchFamily="18" charset="0"/>
                  </a:rPr>
                  <a:t>đó</a:t>
                </a:r>
                <a:r>
                  <a:rPr lang="en-US" sz="2000" kern="100" dirty="0">
                    <a:effectLst/>
                    <a:latin typeface="+mj-lt"/>
                    <a:ea typeface="Calibri" panose="020F0502020204030204" pitchFamily="34" charset="0"/>
                    <a:cs typeface="Times New Roman" panose="02020603050405020304" pitchFamily="18" charset="0"/>
                  </a:rPr>
                  <a:t> a </a:t>
                </a:r>
                <a:r>
                  <a:rPr lang="en-US" sz="2000" kern="100" dirty="0" err="1">
                    <a:effectLst/>
                    <a:latin typeface="+mj-lt"/>
                    <a:ea typeface="Calibri" panose="020F0502020204030204" pitchFamily="34" charset="0"/>
                    <a:cs typeface="Times New Roman" panose="02020603050405020304" pitchFamily="18" charset="0"/>
                  </a:rPr>
                  <a:t>và</a:t>
                </a:r>
                <a:r>
                  <a:rPr lang="en-US" sz="2000" kern="100" dirty="0">
                    <a:effectLst/>
                    <a:latin typeface="+mj-lt"/>
                    <a:ea typeface="Calibri" panose="020F0502020204030204" pitchFamily="34" charset="0"/>
                    <a:cs typeface="Times New Roman" panose="02020603050405020304" pitchFamily="18" charset="0"/>
                  </a:rPr>
                  <a:t> b </a:t>
                </a:r>
                <a:r>
                  <a:rPr lang="en-US" sz="2000" kern="100" dirty="0" err="1">
                    <a:effectLst/>
                    <a:latin typeface="+mj-lt"/>
                    <a:ea typeface="Calibri" panose="020F0502020204030204" pitchFamily="34" charset="0"/>
                    <a:cs typeface="Times New Roman" panose="02020603050405020304" pitchFamily="18" charset="0"/>
                  </a:rPr>
                  <a:t>đồng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phẳng</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Nếu</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và</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có</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hai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điểm</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chung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thì</a:t>
                </a:r>
                <a:r>
                  <a:rPr lang="en-US" sz="2000" kern="100" dirty="0">
                    <a:effectLst/>
                    <a:latin typeface="+mj-lt"/>
                    <a:ea typeface="Calibri" panose="020F0502020204030204" pitchFamily="34" charset="0"/>
                    <a:cs typeface="Times New Roman" panose="02020603050405020304" pitchFamily="18" charset="0"/>
                  </a:rPr>
                  <a:t> a </a:t>
                </a:r>
                <a:r>
                  <a:rPr lang="en-US" sz="2000" kern="100" dirty="0" err="1">
                    <a:effectLst/>
                    <a:latin typeface="+mj-lt"/>
                    <a:ea typeface="Calibri" panose="020F0502020204030204" pitchFamily="34" charset="0"/>
                    <a:cs typeface="Times New Roman" panose="02020603050405020304" pitchFamily="18" charset="0"/>
                  </a:rPr>
                  <a:t>trùng</a:t>
                </a:r>
                <a:r>
                  <a:rPr lang="en-US" sz="2000" kern="100" dirty="0">
                    <a:effectLst/>
                    <a:latin typeface="+mj-lt"/>
                    <a:ea typeface="Calibri" panose="020F0502020204030204" pitchFamily="34" charset="0"/>
                    <a:cs typeface="Times New Roman" panose="02020603050405020304" pitchFamily="18" charset="0"/>
                  </a:rPr>
                  <a:t> b, </a:t>
                </a:r>
                <a:r>
                  <a:rPr lang="en-US" sz="2000" kern="100" dirty="0" err="1">
                    <a:effectLst/>
                    <a:latin typeface="+mj-lt"/>
                    <a:ea typeface="Calibri" panose="020F0502020204030204" pitchFamily="34" charset="0"/>
                    <a:cs typeface="Times New Roman" panose="02020603050405020304" pitchFamily="18" charset="0"/>
                  </a:rPr>
                  <a:t>kí</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hiệu</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kern="100" dirty="0">
                  <a:effectLst/>
                  <a:latin typeface="+mj-lt"/>
                  <a:ea typeface="Calibri" panose="020F0502020204030204" pitchFamily="34" charset="0"/>
                  <a:cs typeface="Times New Roman" panose="02020603050405020304" pitchFamily="18" charset="0"/>
                </a:endParaRPr>
              </a:p>
              <a:p>
                <a:pPr>
                  <a:lnSpc>
                    <a:spcPct val="150000"/>
                  </a:lnSpc>
                  <a:spcAft>
                    <a:spcPts val="1200"/>
                  </a:spcAft>
                </a:pP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Nếu</a:t>
                </a:r>
                <a:r>
                  <a:rPr lang="en-US" sz="20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b </a:t>
                </a:r>
                <a:r>
                  <a:rPr lang="en-US" sz="2000" kern="100" dirty="0" err="1">
                    <a:effectLst/>
                    <a:latin typeface="+mj-lt"/>
                    <a:ea typeface="Times New Roman" panose="02020603050405020304" pitchFamily="18" charset="0"/>
                    <a:cs typeface="Times New Roman" panose="02020603050405020304" pitchFamily="18" charset="0"/>
                  </a:rPr>
                  <a:t>có</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một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điểm</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chung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là</a:t>
                </a:r>
                <a:r>
                  <a:rPr lang="en-US" sz="2000" kern="100" dirty="0">
                    <a:effectLst/>
                    <a:latin typeface="+mj-lt"/>
                    <a:ea typeface="Times New Roman" panose="02020603050405020304" pitchFamily="18" charset="0"/>
                    <a:cs typeface="Times New Roman" panose="02020603050405020304" pitchFamily="18" charset="0"/>
                  </a:rPr>
                  <a:t> M </a:t>
                </a:r>
                <a:r>
                  <a:rPr lang="en-US" sz="2000" kern="100" dirty="0" err="1">
                    <a:effectLst/>
                    <a:latin typeface="+mj-lt"/>
                    <a:ea typeface="Times New Roman" panose="02020603050405020304" pitchFamily="18" charset="0"/>
                    <a:cs typeface="Times New Roman" panose="02020603050405020304" pitchFamily="18" charset="0"/>
                  </a:rPr>
                  <a:t>thì</a:t>
                </a:r>
                <a:r>
                  <a:rPr lang="en-US" sz="2000" kern="100" dirty="0">
                    <a:effectLst/>
                    <a:latin typeface="+mj-lt"/>
                    <a:ea typeface="Times New Roman" panose="02020603050405020304" pitchFamily="18" charset="0"/>
                    <a:cs typeface="Times New Roman" panose="02020603050405020304" pitchFamily="18" charset="0"/>
                  </a:rPr>
                  <a:t> a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b </a:t>
                </a:r>
                <a:r>
                  <a:rPr lang="en-US" sz="2000" kern="100" dirty="0" err="1">
                    <a:effectLst/>
                    <a:latin typeface="+mj-lt"/>
                    <a:ea typeface="Times New Roman" panose="02020603050405020304" pitchFamily="18" charset="0"/>
                    <a:cs typeface="Times New Roman" panose="02020603050405020304" pitchFamily="18" charset="0"/>
                  </a:rPr>
                  <a:t>cắt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nhau</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tại</a:t>
                </a:r>
                <a:r>
                  <a:rPr lang="en-US" sz="2000" kern="100" dirty="0">
                    <a:effectLst/>
                    <a:latin typeface="+mj-lt"/>
                    <a:ea typeface="Times New Roman" panose="02020603050405020304" pitchFamily="18" charset="0"/>
                    <a:cs typeface="Times New Roman" panose="02020603050405020304" pitchFamily="18" charset="0"/>
                  </a:rPr>
                  <a:t> M, </a:t>
                </a:r>
                <a:r>
                  <a:rPr lang="en-US" sz="2000" kern="100" dirty="0" err="1">
                    <a:effectLst/>
                    <a:latin typeface="+mj-lt"/>
                    <a:ea typeface="Times New Roman" panose="02020603050405020304" pitchFamily="18" charset="0"/>
                    <a:cs typeface="Times New Roman" panose="02020603050405020304" pitchFamily="18" charset="0"/>
                  </a:rPr>
                  <a:t>kí</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hiệu</a:t>
                </a:r>
                <a:r>
                  <a:rPr lang="en-US" sz="20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𝑀</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kern="100" dirty="0">
                  <a:effectLst/>
                  <a:latin typeface="+mj-lt"/>
                  <a:ea typeface="Calibri" panose="020F0502020204030204" pitchFamily="34" charset="0"/>
                  <a:cs typeface="Times New Roman" panose="02020603050405020304" pitchFamily="18" charset="0"/>
                </a:endParaRPr>
              </a:p>
              <a:p>
                <a:pPr>
                  <a:lnSpc>
                    <a:spcPct val="150000"/>
                  </a:lnSpc>
                  <a:spcAft>
                    <a:spcPts val="1200"/>
                  </a:spcAft>
                </a:pP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Nếu</a:t>
                </a:r>
                <a:r>
                  <a:rPr lang="en-US" sz="2000" kern="100" dirty="0">
                    <a:effectLst/>
                    <a:latin typeface="+mj-lt"/>
                    <a:ea typeface="Times New Roman" panose="02020603050405020304" pitchFamily="18" charset="0"/>
                    <a:cs typeface="Times New Roman" panose="02020603050405020304" pitchFamily="18" charset="0"/>
                  </a:rPr>
                  <a:t> a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b </a:t>
                </a:r>
                <a:r>
                  <a:rPr lang="en-US" sz="2000" kern="100" dirty="0" err="1">
                    <a:effectLst/>
                    <a:latin typeface="+mj-lt"/>
                    <a:ea typeface="Times New Roman" panose="02020603050405020304" pitchFamily="18" charset="0"/>
                    <a:cs typeface="Times New Roman" panose="02020603050405020304" pitchFamily="18" charset="0"/>
                  </a:rPr>
                  <a:t>không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có</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điểm</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chung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thì</a:t>
                </a:r>
                <a:r>
                  <a:rPr lang="en-US" sz="2000" kern="100" dirty="0">
                    <a:effectLst/>
                    <a:latin typeface="+mj-lt"/>
                    <a:ea typeface="Times New Roman" panose="02020603050405020304" pitchFamily="18" charset="0"/>
                    <a:cs typeface="Times New Roman" panose="02020603050405020304" pitchFamily="18" charset="0"/>
                  </a:rPr>
                  <a:t> a </a:t>
                </a:r>
                <a:r>
                  <a:rPr lang="en-US" sz="2000" kern="100" dirty="0" err="1">
                    <a:effectLst/>
                    <a:latin typeface="+mj-lt"/>
                    <a:ea typeface="Times New Roman" panose="02020603050405020304" pitchFamily="18" charset="0"/>
                    <a:cs typeface="Times New Roman" panose="02020603050405020304" pitchFamily="18" charset="0"/>
                  </a:rPr>
                  <a:t>và</a:t>
                </a:r>
                <a:r>
                  <a:rPr lang="en-US" sz="2000" kern="100" dirty="0">
                    <a:effectLst/>
                    <a:latin typeface="+mj-lt"/>
                    <a:ea typeface="Times New Roman" panose="02020603050405020304" pitchFamily="18" charset="0"/>
                    <a:cs typeface="Times New Roman" panose="02020603050405020304" pitchFamily="18" charset="0"/>
                  </a:rPr>
                  <a:t> b song </a:t>
                </a:r>
                <a:r>
                  <a:rPr lang="en-US" sz="2000" kern="100" dirty="0" err="1">
                    <a:effectLst/>
                    <a:latin typeface="+mj-lt"/>
                    <a:ea typeface="Times New Roman" panose="02020603050405020304" pitchFamily="18" charset="0"/>
                    <a:cs typeface="Times New Roman" panose="02020603050405020304" pitchFamily="18" charset="0"/>
                  </a:rPr>
                  <a:t>song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với</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nhau</a:t>
                </a:r>
                <a:r>
                  <a:rPr lang="en-US" sz="20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20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A55491A3-8611-1CD1-D564-0769C2C723F1}"/>
                  </a:ext>
                </a:extLst>
              </p:cNvPr>
              <p:cNvSpPr txBox="1">
                <a:spLocks noRot="1" noChangeAspect="1" noMove="1" noResize="1" noEditPoints="1" noAdjustHandles="1" noChangeArrowheads="1" noChangeShapeType="1" noTextEdit="1"/>
              </p:cNvSpPr>
              <p:nvPr/>
            </p:nvSpPr>
            <p:spPr>
              <a:xfrm>
                <a:off x="338447" y="444533"/>
                <a:ext cx="8467106" cy="4254434"/>
              </a:xfrm>
              <a:prstGeom prst="rect">
                <a:avLst/>
              </a:prstGeom>
              <a:blipFill>
                <a:blip r:embed="rId2"/>
                <a:stretch>
                  <a:fillRect l="-793" r="-793" b="-1719"/>
                </a:stretch>
              </a:blipFill>
            </p:spPr>
            <p:txBody>
              <a:bodyPr/>
              <a:lstStyle/>
              <a:p>
                <a:r>
                  <a:rPr lang="en-US">
                    <a:noFill/>
                  </a:rPr>
                  <a:t> </a:t>
                </a:r>
              </a:p>
            </p:txBody>
          </p:sp>
        </mc:Fallback>
      </mc:AlternateContent>
    </p:spTree>
    <p:extLst>
      <p:ext uri="{BB962C8B-B14F-4D97-AF65-F5344CB8AC3E}">
        <p14:creationId xmlns:p14="http://schemas.microsoft.com/office/powerpoint/2010/main" val="26900900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arn(inVertical)">
                                      <p:cBhvr>
                                        <p:cTn id="15" dur="500"/>
                                        <p:tgtEl>
                                          <p:spTgt spid="1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barn(inVertical)">
                                      <p:cBhvr>
                                        <p:cTn id="18" dur="500"/>
                                        <p:tgtEl>
                                          <p:spTgt spid="1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barn(inVertical)">
                                      <p:cBhvr>
                                        <p:cTn id="2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nguage Arts Subject for Middle School: Textual Genres by Slidesgo">
  <a:themeElements>
    <a:clrScheme name="Simple Light">
      <a:dk1>
        <a:srgbClr val="312F61"/>
      </a:dk1>
      <a:lt1>
        <a:srgbClr val="242424"/>
      </a:lt1>
      <a:dk2>
        <a:srgbClr val="FFE7E3"/>
      </a:dk2>
      <a:lt2>
        <a:srgbClr val="FFFFFF"/>
      </a:lt2>
      <a:accent1>
        <a:srgbClr val="FE8F86"/>
      </a:accent1>
      <a:accent2>
        <a:srgbClr val="FF564B"/>
      </a:accent2>
      <a:accent3>
        <a:srgbClr val="FBBC3F"/>
      </a:accent3>
      <a:accent4>
        <a:srgbClr val="EFA329"/>
      </a:accent4>
      <a:accent5>
        <a:srgbClr val="8DCED4"/>
      </a:accent5>
      <a:accent6>
        <a:srgbClr val="4DB3B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3167</TotalTime>
  <Words>4039</Words>
  <PresentationFormat>On-screen Show (16:9)</PresentationFormat>
  <Paragraphs>241</Paragraphs>
  <Slides>60</Slides>
  <Notes>50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60</vt:i4>
      </vt:variant>
    </vt:vector>
  </HeadingPairs>
  <TitlesOfParts>
    <vt:vector size="75" baseType="lpstr">
      <vt:lpstr>Anaheim</vt:lpstr>
      <vt:lpstr>Times New Roman</vt:lpstr>
      <vt:lpstr>Calibri</vt:lpstr>
      <vt:lpstr>DM Sans</vt:lpstr>
      <vt:lpstr>Figtree</vt:lpstr>
      <vt:lpstr>Cambria Math</vt:lpstr>
      <vt:lpstr>DM Serif Display</vt:lpstr>
      <vt:lpstr>Bebas Neue</vt:lpstr>
      <vt:lpstr>PT Sans</vt:lpstr>
      <vt:lpstr>Kumbh Sans SemiBold</vt:lpstr>
      <vt:lpstr>Kavoon</vt:lpstr>
      <vt:lpstr>Arial</vt:lpstr>
      <vt:lpstr>Figtree Medium</vt:lpstr>
      <vt:lpstr>Kumbh Sans</vt:lpstr>
      <vt:lpstr>Language Arts Subject for Middle School: Textual Genres by Slidesgo</vt:lpstr>
      <vt:lpstr>CHÀO MỪNG CÁC EM ĐẾN VỚI BÀI GIẢNG HÔM NAY</vt:lpstr>
      <vt:lpstr>PowerPoint Presentation</vt:lpstr>
      <vt:lpstr>BÀI 3: HẰNG ĐẲNG THỨC ĐÁNG NHỚ</vt:lpstr>
      <vt:lpstr>NỘI DUNG BÀI HỌC</vt:lpstr>
      <vt:lpstr>VỊ TRÍ TƯƠNG ĐỐI CỦA HAI ĐƯỜNG THẲNG TRONG KHÔNG GIAN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CHẤT CƠ BẢN VỀ HAI ĐƯỜNG THẲNG SONG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2023-08-21T01:38:30Z</dcterms:modified>
</cp:coreProperties>
</file>