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12192000"/>
  <p:notesSz cx="6858000" cy="9144000"/>
  <p:embeddedFontLst>
    <p:embeddedFont>
      <p:font typeface="Tahoma"/>
      <p:regular r:id="rId28"/>
      <p:bold r:id="rId29"/>
    </p:embeddedFont>
    <p:embeddedFont>
      <p:font typeface="Palatino Linotype"/>
      <p:regular r:id="rId30"/>
      <p:bold r:id="rId31"/>
      <p:italic r:id="rId32"/>
      <p:boldItalic r:id="rId33"/>
    </p:embeddedFont>
    <p:embeddedFont>
      <p:font typeface="Questrial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gmQHKAPsLWDMd2CHTAJg156ye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671FD1-EEA7-4D77-9AC6-C4DDA0495A7E}">
  <a:tblStyle styleId="{98671FD1-EEA7-4D77-9AC6-C4DDA0495A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ahom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Tahom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alatinoLinotype-bold.fntdata"/><Relationship Id="rId30" Type="http://schemas.openxmlformats.org/officeDocument/2006/relationships/font" Target="fonts/PalatinoLinotype-regular.fntdata"/><Relationship Id="rId11" Type="http://schemas.openxmlformats.org/officeDocument/2006/relationships/slide" Target="slides/slide4.xml"/><Relationship Id="rId33" Type="http://schemas.openxmlformats.org/officeDocument/2006/relationships/font" Target="fonts/PalatinoLinotype-boldItalic.fntdata"/><Relationship Id="rId10" Type="http://schemas.openxmlformats.org/officeDocument/2006/relationships/slide" Target="slides/slide3.xml"/><Relationship Id="rId32" Type="http://schemas.openxmlformats.org/officeDocument/2006/relationships/font" Target="fonts/PalatinoLinotype-italic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Questrial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/>
          <p:nvPr>
            <p:ph type="title"/>
          </p:nvPr>
        </p:nvSpPr>
        <p:spPr>
          <a:xfrm>
            <a:off x="2389826" y="4800838"/>
            <a:ext cx="7314724" cy="566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/>
          <p:nvPr>
            <p:ph idx="2" type="pic"/>
          </p:nvPr>
        </p:nvSpPr>
        <p:spPr>
          <a:xfrm>
            <a:off x="2389826" y="612704"/>
            <a:ext cx="7314724" cy="4115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1" type="body"/>
          </p:nvPr>
        </p:nvSpPr>
        <p:spPr>
          <a:xfrm>
            <a:off x="2389826" y="5367510"/>
            <a:ext cx="7314724" cy="804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73" name="Google Shape;73;p34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" type="body"/>
          </p:nvPr>
        </p:nvSpPr>
        <p:spPr>
          <a:xfrm rot="5400000">
            <a:off x="3832884" y="-1623309"/>
            <a:ext cx="4526232" cy="10972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/>
          <p:nvPr>
            <p:ph type="title"/>
          </p:nvPr>
        </p:nvSpPr>
        <p:spPr>
          <a:xfrm rot="5400000">
            <a:off x="7285108" y="1828916"/>
            <a:ext cx="5851642" cy="2743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" type="body"/>
          </p:nvPr>
        </p:nvSpPr>
        <p:spPr>
          <a:xfrm rot="5400000">
            <a:off x="1760570" y="-876405"/>
            <a:ext cx="5851642" cy="8153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idx="10" type="dt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37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799"/>
              <a:buFont typeface="Arial"/>
              <a:buNone/>
              <a:defRPr b="0" i="0" sz="3799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670"/>
              </a:spcBef>
              <a:spcAft>
                <a:spcPts val="0"/>
              </a:spcAft>
              <a:buClr>
                <a:srgbClr val="888888"/>
              </a:buClr>
              <a:buSzPts val="3349"/>
              <a:buFont typeface="Arial"/>
              <a:buNone/>
              <a:defRPr b="0" i="0" sz="334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570"/>
              </a:spcBef>
              <a:spcAft>
                <a:spcPts val="0"/>
              </a:spcAft>
              <a:buClr>
                <a:srgbClr val="888888"/>
              </a:buClr>
              <a:buSzPts val="2849"/>
              <a:buFont typeface="Arial"/>
              <a:buNone/>
              <a:defRPr b="0" i="0" sz="284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3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49"/>
              <a:buFont typeface="Times New Roman"/>
              <a:buNone/>
              <a:defRPr b="1" i="0" sz="47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39"/>
          <p:cNvSpPr txBox="1"/>
          <p:nvPr>
            <p:ph idx="1" type="body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30"/>
              </a:spcBef>
              <a:spcAft>
                <a:spcPts val="0"/>
              </a:spcAft>
              <a:buClr>
                <a:srgbClr val="888888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40"/>
          <p:cNvSpPr txBox="1"/>
          <p:nvPr>
            <p:ph idx="1" type="body"/>
          </p:nvPr>
        </p:nvSpPr>
        <p:spPr>
          <a:xfrm>
            <a:off x="1625600" y="3200400"/>
            <a:ext cx="145288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261" lvl="0" marL="4572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•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9511" lvl="1" marL="9144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–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65125" lvl="3" marL="1828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–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65125" lvl="4" marL="22860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»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65125" lvl="5" marL="27432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5125" lvl="6" marL="32004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5125" lvl="7" marL="3657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5125" lvl="8" marL="4114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0"/>
          <p:cNvSpPr txBox="1"/>
          <p:nvPr>
            <p:ph idx="2" type="body"/>
          </p:nvPr>
        </p:nvSpPr>
        <p:spPr>
          <a:xfrm>
            <a:off x="16357602" y="3200400"/>
            <a:ext cx="1453091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261" lvl="0" marL="4572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•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9511" lvl="1" marL="9144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–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65125" lvl="3" marL="1828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–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65125" lvl="4" marL="22860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»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65125" lvl="5" marL="27432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5125" lvl="6" marL="32004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5125" lvl="7" marL="3657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5125" lvl="8" marL="4114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4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4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1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None/>
              <a:defRPr b="1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4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11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65125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41"/>
          <p:cNvSpPr txBox="1"/>
          <p:nvPr>
            <p:ph idx="3" type="body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1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None/>
              <a:defRPr b="1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41"/>
          <p:cNvSpPr txBox="1"/>
          <p:nvPr>
            <p:ph idx="4" type="body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11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65125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4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4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4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Google Shape;139;p4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4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4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43"/>
          <p:cNvSpPr txBox="1"/>
          <p:nvPr>
            <p:ph idx="1" type="body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43"/>
          <p:cNvSpPr txBox="1"/>
          <p:nvPr>
            <p:ph idx="2" type="body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4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4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 txBox="1"/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44"/>
          <p:cNvSpPr/>
          <p:nvPr>
            <p:ph idx="2" type="pic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None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None/>
              <a:defRPr b="0" i="0" sz="3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0" i="0" sz="28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44"/>
          <p:cNvSpPr txBox="1"/>
          <p:nvPr>
            <p:ph idx="1" type="body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4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8" name="Google Shape;158;p4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4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4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4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 txBox="1"/>
          <p:nvPr>
            <p:ph type="title"/>
          </p:nvPr>
        </p:nvSpPr>
        <p:spPr>
          <a:xfrm rot="5400000">
            <a:off x="21378600" y="2743994"/>
            <a:ext cx="11704638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46"/>
          <p:cNvSpPr txBox="1"/>
          <p:nvPr>
            <p:ph idx="1" type="body"/>
          </p:nvPr>
        </p:nvSpPr>
        <p:spPr>
          <a:xfrm rot="5400000">
            <a:off x="6645541" y="-4470664"/>
            <a:ext cx="11704638" cy="21744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ctrTitle"/>
          </p:nvPr>
        </p:nvSpPr>
        <p:spPr>
          <a:xfrm>
            <a:off x="914341" y="2130178"/>
            <a:ext cx="10363319" cy="1470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subTitle"/>
          </p:nvPr>
        </p:nvSpPr>
        <p:spPr>
          <a:xfrm>
            <a:off x="1828681" y="3886544"/>
            <a:ext cx="8534638" cy="175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962756" y="4407184"/>
            <a:ext cx="10363319" cy="1361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962756" y="2906376"/>
            <a:ext cx="10363319" cy="1500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" type="body"/>
          </p:nvPr>
        </p:nvSpPr>
        <p:spPr>
          <a:xfrm>
            <a:off x="609560" y="1600015"/>
            <a:ext cx="5447945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4" name="Google Shape;44;p30"/>
          <p:cNvSpPr txBox="1"/>
          <p:nvPr>
            <p:ph idx="2" type="body"/>
          </p:nvPr>
        </p:nvSpPr>
        <p:spPr>
          <a:xfrm>
            <a:off x="6133701" y="1600015"/>
            <a:ext cx="544873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5" name="Google Shape;45;p30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" type="body"/>
          </p:nvPr>
        </p:nvSpPr>
        <p:spPr>
          <a:xfrm>
            <a:off x="609560" y="1534935"/>
            <a:ext cx="5386831" cy="639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51" name="Google Shape;51;p31"/>
          <p:cNvSpPr txBox="1"/>
          <p:nvPr>
            <p:ph idx="2" type="body"/>
          </p:nvPr>
        </p:nvSpPr>
        <p:spPr>
          <a:xfrm>
            <a:off x="609560" y="2174623"/>
            <a:ext cx="5386831" cy="395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2" name="Google Shape;52;p31"/>
          <p:cNvSpPr txBox="1"/>
          <p:nvPr>
            <p:ph idx="3" type="body"/>
          </p:nvPr>
        </p:nvSpPr>
        <p:spPr>
          <a:xfrm>
            <a:off x="6193228" y="1534935"/>
            <a:ext cx="5389212" cy="639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53" name="Google Shape;53;p31"/>
          <p:cNvSpPr txBox="1"/>
          <p:nvPr>
            <p:ph idx="4" type="body"/>
          </p:nvPr>
        </p:nvSpPr>
        <p:spPr>
          <a:xfrm>
            <a:off x="6193228" y="2174623"/>
            <a:ext cx="5389212" cy="395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4" name="Google Shape;54;p31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609561" y="273019"/>
            <a:ext cx="4011351" cy="1161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4766952" y="273019"/>
            <a:ext cx="6815488" cy="5853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2" type="body"/>
          </p:nvPr>
        </p:nvSpPr>
        <p:spPr>
          <a:xfrm>
            <a:off x="609561" y="1434934"/>
            <a:ext cx="4011351" cy="4691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6" name="Google Shape;66;p33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" y="23302"/>
            <a:ext cx="12192730" cy="71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/>
          <p:nvPr/>
        </p:nvSpPr>
        <p:spPr>
          <a:xfrm>
            <a:off x="3930495" y="201697"/>
            <a:ext cx="6686831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Questrial"/>
              <a:buNone/>
            </a:pPr>
            <a:r>
              <a:rPr b="0" i="0" lang="en-US" sz="2699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BẤT PHƯƠNG TRÌNH BẬC NHẤT HAI ẨN</a:t>
            </a:r>
            <a:endParaRPr b="1" i="0" sz="2699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23"/>
          <p:cNvSpPr txBox="1"/>
          <p:nvPr/>
        </p:nvSpPr>
        <p:spPr>
          <a:xfrm>
            <a:off x="1742803" y="291997"/>
            <a:ext cx="7777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92" name="Google Shape;92;p23"/>
          <p:cNvSpPr txBox="1"/>
          <p:nvPr/>
        </p:nvSpPr>
        <p:spPr>
          <a:xfrm>
            <a:off x="1023116" y="114502"/>
            <a:ext cx="522900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est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24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Google Shape;93;p23"/>
          <p:cNvSpPr txBox="1"/>
          <p:nvPr/>
        </p:nvSpPr>
        <p:spPr>
          <a:xfrm>
            <a:off x="2582721" y="174072"/>
            <a:ext cx="10983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14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4" name="Google Shape;9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680488" y="0"/>
            <a:ext cx="12192730" cy="68581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slide" Target="/ppt/slides/slide8.xml"/><Relationship Id="rId5" Type="http://schemas.openxmlformats.org/officeDocument/2006/relationships/image" Target="../media/image4.png"/><Relationship Id="rId6" Type="http://schemas.openxmlformats.org/officeDocument/2006/relationships/slide" Target="/ppt/slides/slide2.xml"/><Relationship Id="rId7" Type="http://schemas.openxmlformats.org/officeDocument/2006/relationships/slide" Target="/ppt/slides/slide4.xml"/><Relationship Id="rId8" Type="http://schemas.openxmlformats.org/officeDocument/2006/relationships/slide" Target="/ppt/slides/slide7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0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2.png"/><Relationship Id="rId8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Relationship Id="rId4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5" Type="http://schemas.openxmlformats.org/officeDocument/2006/relationships/image" Target="../media/image76.png"/><Relationship Id="rId6" Type="http://schemas.openxmlformats.org/officeDocument/2006/relationships/image" Target="../media/image64.png"/><Relationship Id="rId7" Type="http://schemas.openxmlformats.org/officeDocument/2006/relationships/image" Target="../media/image58.png"/><Relationship Id="rId8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6.png"/><Relationship Id="rId4" Type="http://schemas.openxmlformats.org/officeDocument/2006/relationships/image" Target="../media/image7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81.png"/><Relationship Id="rId5" Type="http://schemas.openxmlformats.org/officeDocument/2006/relationships/image" Target="../media/image63.png"/><Relationship Id="rId6" Type="http://schemas.openxmlformats.org/officeDocument/2006/relationships/image" Target="../media/image78.png"/><Relationship Id="rId7" Type="http://schemas.openxmlformats.org/officeDocument/2006/relationships/image" Target="../media/image65.png"/><Relationship Id="rId8" Type="http://schemas.openxmlformats.org/officeDocument/2006/relationships/image" Target="../media/image7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8.png"/><Relationship Id="rId4" Type="http://schemas.openxmlformats.org/officeDocument/2006/relationships/image" Target="../media/image87.png"/><Relationship Id="rId9" Type="http://schemas.openxmlformats.org/officeDocument/2006/relationships/image" Target="../media/image75.png"/><Relationship Id="rId5" Type="http://schemas.openxmlformats.org/officeDocument/2006/relationships/image" Target="../media/image69.png"/><Relationship Id="rId6" Type="http://schemas.openxmlformats.org/officeDocument/2006/relationships/image" Target="../media/image71.png"/><Relationship Id="rId7" Type="http://schemas.openxmlformats.org/officeDocument/2006/relationships/image" Target="../media/image88.png"/><Relationship Id="rId8" Type="http://schemas.openxmlformats.org/officeDocument/2006/relationships/image" Target="../media/image9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9.png"/><Relationship Id="rId4" Type="http://schemas.openxmlformats.org/officeDocument/2006/relationships/image" Target="../media/image73.png"/><Relationship Id="rId5" Type="http://schemas.openxmlformats.org/officeDocument/2006/relationships/image" Target="../media/image77.png"/><Relationship Id="rId6" Type="http://schemas.openxmlformats.org/officeDocument/2006/relationships/image" Target="../media/image85.png"/><Relationship Id="rId7" Type="http://schemas.openxmlformats.org/officeDocument/2006/relationships/image" Target="../media/image82.png"/><Relationship Id="rId8" Type="http://schemas.openxmlformats.org/officeDocument/2006/relationships/image" Target="../media/image8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4.png"/><Relationship Id="rId4" Type="http://schemas.openxmlformats.org/officeDocument/2006/relationships/image" Target="../media/image86.png"/><Relationship Id="rId5" Type="http://schemas.openxmlformats.org/officeDocument/2006/relationships/image" Target="../media/image89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7.png"/><Relationship Id="rId13" Type="http://schemas.openxmlformats.org/officeDocument/2006/relationships/image" Target="../media/image46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5" Type="http://schemas.openxmlformats.org/officeDocument/2006/relationships/image" Target="../media/image21.png"/><Relationship Id="rId14" Type="http://schemas.openxmlformats.org/officeDocument/2006/relationships/image" Target="../media/image36.png"/><Relationship Id="rId17" Type="http://schemas.openxmlformats.org/officeDocument/2006/relationships/image" Target="../media/image20.png"/><Relationship Id="rId16" Type="http://schemas.openxmlformats.org/officeDocument/2006/relationships/image" Target="../media/image31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33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42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Relationship Id="rId5" Type="http://schemas.openxmlformats.org/officeDocument/2006/relationships/image" Target="../media/image39.png"/><Relationship Id="rId6" Type="http://schemas.openxmlformats.org/officeDocument/2006/relationships/image" Target="../media/image51.png"/><Relationship Id="rId7" Type="http://schemas.openxmlformats.org/officeDocument/2006/relationships/image" Target="../media/image38.png"/><Relationship Id="rId8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Relationship Id="rId4" Type="http://schemas.openxmlformats.org/officeDocument/2006/relationships/image" Target="../media/image5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/>
          <p:nvPr/>
        </p:nvSpPr>
        <p:spPr>
          <a:xfrm>
            <a:off x="640300" y="2433137"/>
            <a:ext cx="11071674" cy="4195684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5531332" y="954290"/>
            <a:ext cx="1212786" cy="415474"/>
          </a:xfrm>
          <a:prstGeom prst="rect">
            <a:avLst/>
          </a:prstGeom>
          <a:noFill/>
          <a:ln>
            <a:noFill/>
          </a:ln>
        </p:spPr>
        <p:txBody>
          <a:bodyPr anchorCtr="0" anchor="t" bIns="22825" lIns="45675" spcFirstLastPara="1" rIns="45675" wrap="square" tIns="22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5" name="Google Shape;175;p1"/>
          <p:cNvSpPr txBox="1"/>
          <p:nvPr/>
        </p:nvSpPr>
        <p:spPr>
          <a:xfrm>
            <a:off x="-9176" y="1377603"/>
            <a:ext cx="12198041" cy="415474"/>
          </a:xfrm>
          <a:prstGeom prst="rect">
            <a:avLst/>
          </a:prstGeom>
          <a:noFill/>
          <a:ln>
            <a:noFill/>
          </a:ln>
        </p:spPr>
        <p:txBody>
          <a:bodyPr anchorCtr="0" anchor="t" bIns="22825" lIns="45675" spcFirstLastPara="1" rIns="45675" wrap="square" tIns="22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sp>
        <p:nvSpPr>
          <p:cNvPr id="176" name="Google Shape;176;p1"/>
          <p:cNvSpPr/>
          <p:nvPr/>
        </p:nvSpPr>
        <p:spPr>
          <a:xfrm>
            <a:off x="2938921" y="2234837"/>
            <a:ext cx="6814811" cy="416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"/>
          <p:cNvGrpSpPr/>
          <p:nvPr/>
        </p:nvGrpSpPr>
        <p:grpSpPr>
          <a:xfrm>
            <a:off x="6391595" y="-4821"/>
            <a:ext cx="906900" cy="914211"/>
            <a:chOff x="12784885" y="1066801"/>
            <a:chExt cx="1814128" cy="1828751"/>
          </a:xfrm>
        </p:grpSpPr>
        <p:sp>
          <p:nvSpPr>
            <p:cNvPr id="178" name="Google Shape;178;p1"/>
            <p:cNvSpPr txBox="1"/>
            <p:nvPr/>
          </p:nvSpPr>
          <p:spPr>
            <a:xfrm>
              <a:off x="12784885" y="1066801"/>
              <a:ext cx="1814128" cy="754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50" u="none" cap="none" strike="noStrike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79" name="Google Shape;179;p1"/>
            <p:cNvSpPr txBox="1"/>
            <p:nvPr/>
          </p:nvSpPr>
          <p:spPr>
            <a:xfrm>
              <a:off x="13020904" y="1556787"/>
              <a:ext cx="1223539" cy="1338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49" u="none" cap="none" strike="noStrike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80" name="Google Shape;180;p1"/>
          <p:cNvGrpSpPr/>
          <p:nvPr/>
        </p:nvGrpSpPr>
        <p:grpSpPr>
          <a:xfrm>
            <a:off x="5592494" y="75515"/>
            <a:ext cx="1118985" cy="853359"/>
            <a:chOff x="11186391" y="149817"/>
            <a:chExt cx="2238375" cy="1707027"/>
          </a:xfrm>
        </p:grpSpPr>
        <p:pic>
          <p:nvPicPr>
            <p:cNvPr id="181" name="Google Shape;18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9627935" y="15643"/>
            <a:ext cx="2560931" cy="133027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"/>
          <p:cNvSpPr/>
          <p:nvPr/>
        </p:nvSpPr>
        <p:spPr>
          <a:xfrm>
            <a:off x="969814" y="1788751"/>
            <a:ext cx="1039537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Bài 4 :  BẤT PHƯƠNG TRÌNH BẬC NHẤT HAI ẨN</a:t>
            </a:r>
            <a:endParaRPr/>
          </a:p>
        </p:txBody>
      </p:sp>
      <p:grpSp>
        <p:nvGrpSpPr>
          <p:cNvPr id="185" name="Google Shape;185;p1"/>
          <p:cNvGrpSpPr/>
          <p:nvPr/>
        </p:nvGrpSpPr>
        <p:grpSpPr>
          <a:xfrm>
            <a:off x="1081090" y="2996793"/>
            <a:ext cx="7130700" cy="507445"/>
            <a:chOff x="7459670" y="7086599"/>
            <a:chExt cx="14265631" cy="1015190"/>
          </a:xfrm>
        </p:grpSpPr>
        <p:sp>
          <p:nvSpPr>
            <p:cNvPr id="186" name="Google Shape;186;p1">
              <a:hlinkClick action="ppaction://hlinksldjump" r:id="rId6"/>
            </p:cNvPr>
            <p:cNvSpPr/>
            <p:nvPr/>
          </p:nvSpPr>
          <p:spPr>
            <a:xfrm>
              <a:off x="9092456" y="7178187"/>
              <a:ext cx="12632845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PHƯƠNG TRÌNH BẬC NHẤT HAI ẨN</a:t>
              </a:r>
              <a:endParaRPr/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945416"/>
              <a:chOff x="7459670" y="7543799"/>
              <a:chExt cx="1381117" cy="94541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06920" y="7688759"/>
                  <a:ext cx="611290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081100" y="3479000"/>
            <a:ext cx="10522654" cy="518738"/>
            <a:chOff x="7459670" y="8524495"/>
            <a:chExt cx="21051550" cy="1037784"/>
          </a:xfrm>
        </p:grpSpPr>
        <p:sp>
          <p:nvSpPr>
            <p:cNvPr id="193" name="Google Shape;193;p1">
              <a:hlinkClick action="ppaction://hlinksldjump" r:id="rId7"/>
            </p:cNvPr>
            <p:cNvSpPr/>
            <p:nvPr/>
          </p:nvSpPr>
          <p:spPr>
            <a:xfrm>
              <a:off x="9092456" y="8638675"/>
              <a:ext cx="19418764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BIỂU DIỄN NGHIỆM CỦA BẤT PHƯƠNG TRÌNH BẬC NHẤT HAI ẨN</a:t>
              </a:r>
              <a:endParaRPr/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945416"/>
              <a:chOff x="7459670" y="7543799"/>
              <a:chExt cx="1381117" cy="94541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784471" y="7688759"/>
                  <a:ext cx="856187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028842" y="4608397"/>
            <a:ext cx="10941902" cy="503345"/>
            <a:chOff x="7459670" y="9982199"/>
            <a:chExt cx="21890293" cy="1006989"/>
          </a:xfrm>
        </p:grpSpPr>
        <p:sp>
          <p:nvSpPr>
            <p:cNvPr id="200" name="Google Shape;200;p1">
              <a:hlinkClick action="ppaction://hlinksldjump" r:id="rId8"/>
            </p:cNvPr>
            <p:cNvSpPr/>
            <p:nvPr/>
          </p:nvSpPr>
          <p:spPr>
            <a:xfrm>
              <a:off x="9639196" y="1006558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HỆ BẤT PHƯƠNG TRÌNH BẬC NHẤT HAI ẨN</a:t>
              </a:r>
              <a:endParaRPr/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662023" y="7688759"/>
                  <a:ext cx="110108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011421" y="5238869"/>
            <a:ext cx="10668613" cy="524904"/>
            <a:chOff x="7459670" y="9982199"/>
            <a:chExt cx="21343553" cy="1050118"/>
          </a:xfrm>
        </p:grpSpPr>
        <p:sp>
          <p:nvSpPr>
            <p:cNvPr id="207" name="Google Shape;207;p1">
              <a:hlinkClick action="ppaction://hlinksldjump" r:id="rId9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ỨNG DỤNG CỦA HỆ BẤT PHƯƠNG TRÌNH BẬC NHẤT HAI ẨN</a:t>
              </a:r>
              <a:endParaRPr b="1" i="0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735174" y="7688759"/>
                  <a:ext cx="954781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/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011421" y="5869338"/>
            <a:ext cx="10668613" cy="524904"/>
            <a:chOff x="7459670" y="9982199"/>
            <a:chExt cx="21343553" cy="1050118"/>
          </a:xfrm>
        </p:grpSpPr>
        <p:sp>
          <p:nvSpPr>
            <p:cNvPr id="214" name="Google Shape;214;p1">
              <a:hlinkClick action="ppaction://hlinksldjump" r:id="rId10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TÓM TẮT BÀI HỌC</a:t>
              </a:r>
              <a:endParaRPr/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857624" y="7688759"/>
                  <a:ext cx="70988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/>
                </a:p>
              </p:txBody>
            </p:sp>
          </p:grpSp>
        </p:grpSp>
      </p:grpSp>
      <p:grpSp>
        <p:nvGrpSpPr>
          <p:cNvPr id="220" name="Google Shape;220;p1"/>
          <p:cNvGrpSpPr/>
          <p:nvPr/>
        </p:nvGrpSpPr>
        <p:grpSpPr>
          <a:xfrm>
            <a:off x="628377" y="2529748"/>
            <a:ext cx="1146718" cy="472568"/>
            <a:chOff x="7459670" y="7543799"/>
            <a:chExt cx="1381117" cy="945416"/>
          </a:xfrm>
        </p:grpSpPr>
        <p:sp>
          <p:nvSpPr>
            <p:cNvPr id="221" name="Google Shape;221;p1"/>
            <p:cNvSpPr/>
            <p:nvPr/>
          </p:nvSpPr>
          <p:spPr>
            <a:xfrm rot="-5400000">
              <a:off x="7469936" y="7533533"/>
              <a:ext cx="143688" cy="164221"/>
            </a:xfrm>
            <a:custGeom>
              <a:rect b="b" l="l" r="r" t="t"/>
              <a:pathLst>
                <a:path extrusionOk="0" h="164221" w="296088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1"/>
            <p:cNvGrpSpPr/>
            <p:nvPr/>
          </p:nvGrpSpPr>
          <p:grpSpPr>
            <a:xfrm>
              <a:off x="7469187" y="7685126"/>
              <a:ext cx="1371600" cy="804090"/>
              <a:chOff x="7469187" y="7685126"/>
              <a:chExt cx="1371600" cy="804090"/>
            </a:xfrm>
          </p:grpSpPr>
          <p:sp>
            <p:nvSpPr>
              <p:cNvPr id="223" name="Google Shape;223;p1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"/>
              <p:cNvSpPr txBox="1"/>
              <p:nvPr/>
            </p:nvSpPr>
            <p:spPr>
              <a:xfrm>
                <a:off x="7599385" y="7688759"/>
                <a:ext cx="1226363" cy="80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0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TIẾT 1</a:t>
                </a:r>
                <a:endParaRPr/>
              </a:p>
            </p:txBody>
          </p:sp>
        </p:grpSp>
      </p:grpSp>
      <p:grpSp>
        <p:nvGrpSpPr>
          <p:cNvPr id="225" name="Google Shape;225;p1"/>
          <p:cNvGrpSpPr/>
          <p:nvPr/>
        </p:nvGrpSpPr>
        <p:grpSpPr>
          <a:xfrm>
            <a:off x="640591" y="3973420"/>
            <a:ext cx="1145347" cy="472568"/>
            <a:chOff x="7459670" y="7543799"/>
            <a:chExt cx="1668876" cy="945416"/>
          </a:xfrm>
        </p:grpSpPr>
        <p:sp>
          <p:nvSpPr>
            <p:cNvPr id="226" name="Google Shape;226;p1"/>
            <p:cNvSpPr/>
            <p:nvPr/>
          </p:nvSpPr>
          <p:spPr>
            <a:xfrm rot="-5400000">
              <a:off x="7469936" y="7533533"/>
              <a:ext cx="143688" cy="164221"/>
            </a:xfrm>
            <a:custGeom>
              <a:rect b="b" l="l" r="r" t="t"/>
              <a:pathLst>
                <a:path extrusionOk="0" h="164221" w="296088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1"/>
            <p:cNvGrpSpPr/>
            <p:nvPr/>
          </p:nvGrpSpPr>
          <p:grpSpPr>
            <a:xfrm>
              <a:off x="7469186" y="7685127"/>
              <a:ext cx="1659359" cy="804088"/>
              <a:chOff x="7469186" y="7685127"/>
              <a:chExt cx="1659359" cy="804088"/>
            </a:xfrm>
          </p:grpSpPr>
          <p:sp>
            <p:nvSpPr>
              <p:cNvPr id="228" name="Google Shape;228;p1"/>
              <p:cNvSpPr/>
              <p:nvPr/>
            </p:nvSpPr>
            <p:spPr>
              <a:xfrm rot="5400000">
                <a:off x="7933106" y="7221208"/>
                <a:ext cx="731520" cy="1659359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"/>
              <p:cNvSpPr txBox="1"/>
              <p:nvPr/>
            </p:nvSpPr>
            <p:spPr>
              <a:xfrm>
                <a:off x="7498771" y="7688759"/>
                <a:ext cx="1427595" cy="80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0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TIẾT</a:t>
                </a:r>
                <a:r>
                  <a:rPr b="1" i="0" lang="en-US" sz="2000" u="none" cap="none" strike="noStrike">
                    <a:solidFill>
                      <a:srgbClr val="FFFF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2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0"/>
          <p:cNvGrpSpPr/>
          <p:nvPr/>
        </p:nvGrpSpPr>
        <p:grpSpPr>
          <a:xfrm>
            <a:off x="17300" y="1413012"/>
            <a:ext cx="11987944" cy="950450"/>
            <a:chOff x="455490" y="4570088"/>
            <a:chExt cx="23402600" cy="1901118"/>
          </a:xfrm>
        </p:grpSpPr>
        <p:sp>
          <p:nvSpPr>
            <p:cNvPr id="705" name="Google Shape;705;p10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6" name="Google Shape;706;p10"/>
            <p:cNvSpPr txBox="1"/>
            <p:nvPr/>
          </p:nvSpPr>
          <p:spPr>
            <a:xfrm>
              <a:off x="895579" y="4624848"/>
              <a:ext cx="22754527" cy="1846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99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thuộc miền nghiệm của hệ BPT bâc nhất 2 ẩn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07" name="Google Shape;707;p10"/>
          <p:cNvGrpSpPr/>
          <p:nvPr/>
        </p:nvGrpSpPr>
        <p:grpSpPr>
          <a:xfrm>
            <a:off x="17300" y="2639943"/>
            <a:ext cx="11987944" cy="3957043"/>
            <a:chOff x="167458" y="5360786"/>
            <a:chExt cx="23978663" cy="6977081"/>
          </a:xfrm>
        </p:grpSpPr>
        <p:sp>
          <p:nvSpPr>
            <p:cNvPr id="708" name="Google Shape;708;p10"/>
            <p:cNvSpPr/>
            <p:nvPr/>
          </p:nvSpPr>
          <p:spPr>
            <a:xfrm>
              <a:off x="169325" y="5575182"/>
              <a:ext cx="23976796" cy="676268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709" name="Google Shape;709;p10"/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710" name="Google Shape;710;p10"/>
              <p:cNvSpPr/>
              <p:nvPr/>
            </p:nvSpPr>
            <p:spPr>
              <a:xfrm flipH="1" rot="5400000">
                <a:off x="3508027" y="4611020"/>
                <a:ext cx="1181178" cy="4604727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1" name="Google Shape;711;p10"/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49">
                    <a:solidFill>
                      <a:srgbClr val="0999C8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Các bước giải </a:t>
                </a:r>
                <a:endParaRPr b="1" sz="2749">
                  <a:solidFill>
                    <a:srgbClr val="0999C8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2" name="Google Shape;712;p10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3" name="Google Shape;713;p10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sp>
        <p:nvSpPr>
          <p:cNvPr id="714" name="Google Shape;714;p10"/>
          <p:cNvSpPr txBox="1"/>
          <p:nvPr/>
        </p:nvSpPr>
        <p:spPr>
          <a:xfrm>
            <a:off x="341807" y="3390029"/>
            <a:ext cx="12126164" cy="515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1.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hệ BPT (Thường là 1 miền đa giác).</a:t>
            </a:r>
            <a:endParaRPr/>
          </a:p>
        </p:txBody>
      </p:sp>
      <p:sp>
        <p:nvSpPr>
          <p:cNvPr id="715" name="Google Shape;715;p10"/>
          <p:cNvSpPr txBox="1"/>
          <p:nvPr/>
        </p:nvSpPr>
        <p:spPr>
          <a:xfrm>
            <a:off x="264924" y="4121798"/>
            <a:ext cx="11529583" cy="93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tọa độ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(x; y)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các đỉnh của miền đa giác trên. Tính giá trị của 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tại các đỉnh đó.</a:t>
            </a:r>
            <a:endParaRPr/>
          </a:p>
        </p:txBody>
      </p:sp>
      <p:sp>
        <p:nvSpPr>
          <p:cNvPr id="716" name="Google Shape;716;p10"/>
          <p:cNvSpPr txBox="1"/>
          <p:nvPr/>
        </p:nvSpPr>
        <p:spPr>
          <a:xfrm>
            <a:off x="264027" y="5075045"/>
            <a:ext cx="10507917" cy="1361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3.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Kết luận:</a:t>
            </a:r>
            <a:endParaRPr/>
          </a:p>
          <a:p>
            <a:pPr indent="-342830" lvl="1" marL="88704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9"/>
              <a:buFont typeface="Arial"/>
              <a:buChar char="•"/>
            </a:pP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GTLN của </a:t>
            </a:r>
            <a:r>
              <a:rPr b="1" i="1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  </a:t>
            </a: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số lớn nhất trong các giá trị tìm được. </a:t>
            </a:r>
            <a:endParaRPr/>
          </a:p>
          <a:p>
            <a:pPr indent="-342830" lvl="1" marL="88704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9"/>
              <a:buFont typeface="Arial"/>
              <a:buChar char="•"/>
            </a:pP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GTNN của </a:t>
            </a:r>
            <a:r>
              <a:rPr b="1" i="1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 </a:t>
            </a: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số nhỏ nhất trong các giá trị tìm được. </a:t>
            </a:r>
            <a:endParaRPr/>
          </a:p>
        </p:txBody>
      </p:sp>
      <p:grpSp>
        <p:nvGrpSpPr>
          <p:cNvPr id="717" name="Google Shape;717;p10"/>
          <p:cNvGrpSpPr/>
          <p:nvPr/>
        </p:nvGrpSpPr>
        <p:grpSpPr>
          <a:xfrm>
            <a:off x="126415" y="817672"/>
            <a:ext cx="11601508" cy="514529"/>
            <a:chOff x="-306200" y="1872940"/>
            <a:chExt cx="19773128" cy="939990"/>
          </a:xfrm>
        </p:grpSpPr>
        <p:sp>
          <p:nvSpPr>
            <p:cNvPr id="718" name="Google Shape;718;p10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9" name="Google Shape;719;p10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0" name="Google Shape;720;p10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NHẤT 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"/>
          <p:cNvSpPr/>
          <p:nvPr/>
        </p:nvSpPr>
        <p:spPr>
          <a:xfrm>
            <a:off x="154734" y="1676843"/>
            <a:ext cx="11970705" cy="5127169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28575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6" name="Google Shape;726;p11"/>
          <p:cNvGrpSpPr/>
          <p:nvPr/>
        </p:nvGrpSpPr>
        <p:grpSpPr>
          <a:xfrm>
            <a:off x="84028" y="70727"/>
            <a:ext cx="11987011" cy="1392247"/>
            <a:chOff x="1268078" y="3405486"/>
            <a:chExt cx="21841827" cy="3612593"/>
          </a:xfrm>
        </p:grpSpPr>
        <p:sp>
          <p:nvSpPr>
            <p:cNvPr id="727" name="Google Shape;727;p11"/>
            <p:cNvSpPr/>
            <p:nvPr/>
          </p:nvSpPr>
          <p:spPr>
            <a:xfrm>
              <a:off x="1268078" y="3410063"/>
              <a:ext cx="21841827" cy="3608016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8" name="Google Shape;728;p11"/>
            <p:cNvGrpSpPr/>
            <p:nvPr/>
          </p:nvGrpSpPr>
          <p:grpSpPr>
            <a:xfrm>
              <a:off x="1268078" y="3405486"/>
              <a:ext cx="3251533" cy="1064900"/>
              <a:chOff x="1311958" y="3405486"/>
              <a:chExt cx="3251533" cy="1064900"/>
            </a:xfrm>
          </p:grpSpPr>
          <p:sp>
            <p:nvSpPr>
              <p:cNvPr id="729" name="Google Shape;729;p11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1"/>
              <p:cNvSpPr txBox="1"/>
              <p:nvPr/>
            </p:nvSpPr>
            <p:spPr>
              <a:xfrm>
                <a:off x="2250671" y="3432184"/>
                <a:ext cx="2258288" cy="1038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6</a:t>
                </a:r>
                <a:endPara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1" name="Google Shape;731;p1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32" name="Google Shape;732;p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11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11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11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11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11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11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11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11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11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11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11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11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11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11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11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11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11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11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11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11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1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11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11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11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757" name="Google Shape;757;p11"/>
          <p:cNvCxnSpPr/>
          <p:nvPr/>
        </p:nvCxnSpPr>
        <p:spPr>
          <a:xfrm rot="10800000">
            <a:off x="9155986" y="422525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58" name="Google Shape;758;p11"/>
          <p:cNvGrpSpPr/>
          <p:nvPr/>
        </p:nvGrpSpPr>
        <p:grpSpPr>
          <a:xfrm>
            <a:off x="76830" y="1507820"/>
            <a:ext cx="1840533" cy="400110"/>
            <a:chOff x="1224541" y="6256959"/>
            <a:chExt cx="3665427" cy="1671380"/>
          </a:xfrm>
        </p:grpSpPr>
        <p:sp>
          <p:nvSpPr>
            <p:cNvPr id="759" name="Google Shape;759;p11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 txBox="1"/>
            <p:nvPr/>
          </p:nvSpPr>
          <p:spPr>
            <a:xfrm>
              <a:off x="2393639" y="6256959"/>
              <a:ext cx="2496329" cy="1671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rPr>
                <a:t>Bài giải</a:t>
              </a:r>
              <a:endParaRPr b="1" sz="2000">
                <a:solidFill>
                  <a:srgbClr val="0999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11"/>
          <p:cNvSpPr/>
          <p:nvPr/>
        </p:nvSpPr>
        <p:spPr>
          <a:xfrm>
            <a:off x="453599" y="81016"/>
            <a:ext cx="10862377" cy="14797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4" name="Google Shape;764;p11"/>
          <p:cNvSpPr/>
          <p:nvPr/>
        </p:nvSpPr>
        <p:spPr>
          <a:xfrm>
            <a:off x="116728" y="3058802"/>
            <a:ext cx="7468437" cy="12003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151" l="-1060" r="0" t="-4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5" name="Google Shape;765;p11"/>
          <p:cNvSpPr/>
          <p:nvPr/>
        </p:nvSpPr>
        <p:spPr>
          <a:xfrm>
            <a:off x="154734" y="4139147"/>
            <a:ext cx="8063963" cy="15696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780" l="-226" r="0" t="-31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6" name="Google Shape;766;p11"/>
          <p:cNvSpPr/>
          <p:nvPr/>
        </p:nvSpPr>
        <p:spPr>
          <a:xfrm>
            <a:off x="1689891" y="1585404"/>
            <a:ext cx="9066966" cy="173880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6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7" name="Google Shape;767;p11"/>
          <p:cNvSpPr/>
          <p:nvPr/>
        </p:nvSpPr>
        <p:spPr>
          <a:xfrm>
            <a:off x="154734" y="5573585"/>
            <a:ext cx="5617268" cy="83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325" l="-1409" r="0" t="-5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8" name="Google Shape;768;p11"/>
          <p:cNvSpPr/>
          <p:nvPr/>
        </p:nvSpPr>
        <p:spPr>
          <a:xfrm>
            <a:off x="176556" y="6372256"/>
            <a:ext cx="3815982" cy="4616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8945" l="-2235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69" name="Google Shape;769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36200" y="1928760"/>
            <a:ext cx="4834839" cy="44207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0" name="Google Shape;770;p11">
            <a:hlinkClick r:id="rId10"/>
          </p:cNvPr>
          <p:cNvSpPr/>
          <p:nvPr/>
        </p:nvSpPr>
        <p:spPr>
          <a:xfrm>
            <a:off x="9562454" y="6404583"/>
            <a:ext cx="1563974" cy="32943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CASIO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2"/>
          <p:cNvGrpSpPr/>
          <p:nvPr/>
        </p:nvGrpSpPr>
        <p:grpSpPr>
          <a:xfrm>
            <a:off x="203033" y="1320139"/>
            <a:ext cx="11785935" cy="5060848"/>
            <a:chOff x="1268078" y="3405486"/>
            <a:chExt cx="21841827" cy="9236535"/>
          </a:xfrm>
        </p:grpSpPr>
        <p:sp>
          <p:nvSpPr>
            <p:cNvPr id="776" name="Google Shape;776;p12"/>
            <p:cNvSpPr/>
            <p:nvPr/>
          </p:nvSpPr>
          <p:spPr>
            <a:xfrm>
              <a:off x="1268078" y="3410062"/>
              <a:ext cx="21841827" cy="923195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77" name="Google Shape;777;p12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778" name="Google Shape;778;p12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9" name="Google Shape;779;p12"/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80" name="Google Shape;780;p12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1" name="Google Shape;781;p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2" name="Google Shape;782;p12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3" name="Google Shape;783;p12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4" name="Google Shape;784;p12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5" name="Google Shape;785;p12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6" name="Google Shape;786;p12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7" name="Google Shape;787;p12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8" name="Google Shape;788;p12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9" name="Google Shape;789;p12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0" name="Google Shape;790;p12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1" name="Google Shape;791;p12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2" name="Google Shape;792;p12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3" name="Google Shape;793;p12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4" name="Google Shape;794;p12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5" name="Google Shape;795;p12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6" name="Google Shape;796;p12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7" name="Google Shape;797;p12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8" name="Google Shape;798;p12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9" name="Google Shape;799;p12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0" name="Google Shape;800;p12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1" name="Google Shape;801;p12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2" name="Google Shape;802;p12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3" name="Google Shape;803;p12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4" name="Google Shape;804;p12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5" name="Google Shape;805;p12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806" name="Google Shape;806;p12"/>
          <p:cNvSpPr/>
          <p:nvPr/>
        </p:nvSpPr>
        <p:spPr>
          <a:xfrm>
            <a:off x="960305" y="1516305"/>
            <a:ext cx="10613129" cy="16185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12"/>
          <p:cNvSpPr/>
          <p:nvPr/>
        </p:nvSpPr>
        <p:spPr>
          <a:xfrm>
            <a:off x="431569" y="2969841"/>
            <a:ext cx="11511327" cy="33303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81" l="-688" r="-5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08" name="Google Shape;808;p12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809" name="Google Shape;809;p12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0" name="Google Shape;810;p12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3"/>
          <p:cNvGrpSpPr/>
          <p:nvPr/>
        </p:nvGrpSpPr>
        <p:grpSpPr>
          <a:xfrm>
            <a:off x="155811" y="3069000"/>
            <a:ext cx="11999662" cy="3851984"/>
            <a:chOff x="383483" y="6287979"/>
            <a:chExt cx="24002103" cy="7517160"/>
          </a:xfrm>
        </p:grpSpPr>
        <p:sp>
          <p:nvSpPr>
            <p:cNvPr id="817" name="Google Shape;817;p13"/>
            <p:cNvSpPr/>
            <p:nvPr/>
          </p:nvSpPr>
          <p:spPr>
            <a:xfrm>
              <a:off x="385274" y="6489386"/>
              <a:ext cx="24000312" cy="73157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8" name="Google Shape;818;p13"/>
            <p:cNvGrpSpPr/>
            <p:nvPr/>
          </p:nvGrpSpPr>
          <p:grpSpPr>
            <a:xfrm>
              <a:off x="383483" y="6287979"/>
              <a:ext cx="3247301" cy="794517"/>
              <a:chOff x="1224541" y="6283258"/>
              <a:chExt cx="3575762" cy="1316907"/>
            </a:xfrm>
          </p:grpSpPr>
          <p:sp>
            <p:nvSpPr>
              <p:cNvPr id="819" name="Google Shape;819;p13"/>
              <p:cNvSpPr/>
              <p:nvPr/>
            </p:nvSpPr>
            <p:spPr>
              <a:xfrm flipH="1" rot="5400000">
                <a:off x="2719460" y="5360053"/>
                <a:ext cx="1149995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3"/>
              <p:cNvSpPr txBox="1"/>
              <p:nvPr/>
            </p:nvSpPr>
            <p:spPr>
              <a:xfrm>
                <a:off x="2296330" y="6305968"/>
                <a:ext cx="2503973" cy="1294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20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3" name="Google Shape;823;p13"/>
          <p:cNvGrpSpPr/>
          <p:nvPr/>
        </p:nvGrpSpPr>
        <p:grpSpPr>
          <a:xfrm>
            <a:off x="190250" y="1323835"/>
            <a:ext cx="12001441" cy="1751720"/>
            <a:chOff x="1268078" y="3405486"/>
            <a:chExt cx="16802158" cy="2948638"/>
          </a:xfrm>
        </p:grpSpPr>
        <p:sp>
          <p:nvSpPr>
            <p:cNvPr id="824" name="Google Shape;824;p13"/>
            <p:cNvSpPr/>
            <p:nvPr/>
          </p:nvSpPr>
          <p:spPr>
            <a:xfrm>
              <a:off x="1268079" y="3410062"/>
              <a:ext cx="16802157" cy="2944062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5" name="Google Shape;825;p13"/>
            <p:cNvGrpSpPr/>
            <p:nvPr/>
          </p:nvGrpSpPr>
          <p:grpSpPr>
            <a:xfrm>
              <a:off x="1268078" y="3405486"/>
              <a:ext cx="2607756" cy="940513"/>
              <a:chOff x="1311958" y="3405486"/>
              <a:chExt cx="2607756" cy="940513"/>
            </a:xfrm>
          </p:grpSpPr>
          <p:sp>
            <p:nvSpPr>
              <p:cNvPr id="826" name="Google Shape;826;p13"/>
              <p:cNvSpPr/>
              <p:nvPr/>
            </p:nvSpPr>
            <p:spPr>
              <a:xfrm rot="5400000">
                <a:off x="2599497" y="2992971"/>
                <a:ext cx="793396" cy="1847038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3"/>
              <p:cNvSpPr txBox="1"/>
              <p:nvPr/>
            </p:nvSpPr>
            <p:spPr>
              <a:xfrm>
                <a:off x="2250672" y="3527165"/>
                <a:ext cx="1542231" cy="751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28" name="Google Shape;828;p13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9" name="Google Shape;829;p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13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13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3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3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3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3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13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13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13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13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13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13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13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13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13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13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13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13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13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13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13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854" name="Google Shape;854;p13"/>
          <p:cNvCxnSpPr/>
          <p:nvPr/>
        </p:nvCxnSpPr>
        <p:spPr>
          <a:xfrm rot="10800000">
            <a:off x="9155986" y="422525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5" name="Google Shape;855;p13"/>
          <p:cNvSpPr/>
          <p:nvPr/>
        </p:nvSpPr>
        <p:spPr>
          <a:xfrm>
            <a:off x="190249" y="3427238"/>
            <a:ext cx="6984185" cy="17530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941" l="-1133" r="-872" t="-27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6" name="Google Shape;856;p13"/>
          <p:cNvSpPr/>
          <p:nvPr/>
        </p:nvSpPr>
        <p:spPr>
          <a:xfrm>
            <a:off x="2160494" y="1232781"/>
            <a:ext cx="8668870" cy="18106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23" l="-84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7" name="Google Shape;857;p13"/>
          <p:cNvSpPr/>
          <p:nvPr/>
        </p:nvSpPr>
        <p:spPr>
          <a:xfrm>
            <a:off x="137361" y="5061784"/>
            <a:ext cx="7885741" cy="62241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823" l="-10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8" name="Google Shape;858;p13"/>
          <p:cNvSpPr/>
          <p:nvPr/>
        </p:nvSpPr>
        <p:spPr>
          <a:xfrm>
            <a:off x="147957" y="5655920"/>
            <a:ext cx="7248689" cy="613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8908" l="-10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9" name="Google Shape;859;p13"/>
          <p:cNvSpPr/>
          <p:nvPr/>
        </p:nvSpPr>
        <p:spPr>
          <a:xfrm>
            <a:off x="190250" y="6200359"/>
            <a:ext cx="6439779" cy="613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908" l="-1229" r="-12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860" name="Google Shape;86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75276" y="3256206"/>
            <a:ext cx="3587124" cy="3558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1" name="Google Shape;861;p13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862" name="Google Shape;862;p13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3" name="Google Shape;863;p13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14"/>
          <p:cNvGrpSpPr/>
          <p:nvPr/>
        </p:nvGrpSpPr>
        <p:grpSpPr>
          <a:xfrm>
            <a:off x="203033" y="1320139"/>
            <a:ext cx="11785935" cy="5024847"/>
            <a:chOff x="1268078" y="3405486"/>
            <a:chExt cx="21841827" cy="9170831"/>
          </a:xfrm>
        </p:grpSpPr>
        <p:sp>
          <p:nvSpPr>
            <p:cNvPr id="869" name="Google Shape;869;p14"/>
            <p:cNvSpPr/>
            <p:nvPr/>
          </p:nvSpPr>
          <p:spPr>
            <a:xfrm>
              <a:off x="1268078" y="3410062"/>
              <a:ext cx="21841827" cy="9166255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70" name="Google Shape;870;p14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871" name="Google Shape;871;p14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72" name="Google Shape;872;p14"/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73" name="Google Shape;873;p1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4" name="Google Shape;874;p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5" name="Google Shape;875;p1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6" name="Google Shape;876;p1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7" name="Google Shape;877;p1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8" name="Google Shape;878;p1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9" name="Google Shape;879;p1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0" name="Google Shape;880;p1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1" name="Google Shape;881;p1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2" name="Google Shape;882;p1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3" name="Google Shape;883;p1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4" name="Google Shape;884;p1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5" name="Google Shape;885;p1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6" name="Google Shape;886;p1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7" name="Google Shape;887;p14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8" name="Google Shape;888;p1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9" name="Google Shape;889;p1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0" name="Google Shape;890;p1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1" name="Google Shape;891;p1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2" name="Google Shape;892;p1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3" name="Google Shape;893;p1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4" name="Google Shape;894;p1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5" name="Google Shape;895;p1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6" name="Google Shape;896;p1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7" name="Google Shape;897;p14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8" name="Google Shape;898;p1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899" name="Google Shape;899;p14"/>
          <p:cNvSpPr/>
          <p:nvPr/>
        </p:nvSpPr>
        <p:spPr>
          <a:xfrm>
            <a:off x="840888" y="1388830"/>
            <a:ext cx="10849088" cy="16185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0" name="Google Shape;900;p14"/>
          <p:cNvSpPr/>
          <p:nvPr/>
        </p:nvSpPr>
        <p:spPr>
          <a:xfrm>
            <a:off x="350885" y="2732273"/>
            <a:ext cx="11638200" cy="333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97" l="-6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1" name="Google Shape;901;p14"/>
          <p:cNvSpPr/>
          <p:nvPr/>
        </p:nvSpPr>
        <p:spPr>
          <a:xfrm>
            <a:off x="320834" y="4363456"/>
            <a:ext cx="475379" cy="38783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2" name="Google Shape;902;p14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903" name="Google Shape;903;p14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4" name="Google Shape;904;p14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15"/>
          <p:cNvGrpSpPr/>
          <p:nvPr/>
        </p:nvGrpSpPr>
        <p:grpSpPr>
          <a:xfrm>
            <a:off x="0" y="1933323"/>
            <a:ext cx="11987943" cy="4750506"/>
            <a:chOff x="167458" y="5360786"/>
            <a:chExt cx="23978662" cy="8376119"/>
          </a:xfrm>
        </p:grpSpPr>
        <p:sp>
          <p:nvSpPr>
            <p:cNvPr id="910" name="Google Shape;910;p15"/>
            <p:cNvSpPr/>
            <p:nvPr/>
          </p:nvSpPr>
          <p:spPr>
            <a:xfrm>
              <a:off x="632646" y="5575181"/>
              <a:ext cx="23513474" cy="81617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911" name="Google Shape;911;p15"/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912" name="Google Shape;912;p15"/>
              <p:cNvSpPr/>
              <p:nvPr/>
            </p:nvSpPr>
            <p:spPr>
              <a:xfrm flipH="1" rot="5400000">
                <a:off x="3508027" y="4611020"/>
                <a:ext cx="1181178" cy="4604727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3" name="Google Shape;913;p15"/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49">
                    <a:solidFill>
                      <a:srgbClr val="0999C8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Các bước giải </a:t>
                </a:r>
                <a:endParaRPr b="1" sz="2749">
                  <a:solidFill>
                    <a:srgbClr val="0999C8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4" name="Google Shape;914;p15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sp>
        <p:nvSpPr>
          <p:cNvPr id="916" name="Google Shape;916;p15"/>
          <p:cNvSpPr txBox="1"/>
          <p:nvPr/>
        </p:nvSpPr>
        <p:spPr>
          <a:xfrm>
            <a:off x="342273" y="2773090"/>
            <a:ext cx="11663437" cy="263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1.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Từ các giả thiết của bài toán kinh tế tối ưu ta đưa về bài toán tìm GTNN – GTLN. Cụ thể: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Đặt ẩn phụ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cho bài toán.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Tìm các điều kiện của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Tìm biểu thức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 = F(x, y)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cần tìm GTLN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GTNN.</a:t>
            </a:r>
            <a:b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b="1" sz="2749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7" name="Google Shape;917;p15"/>
          <p:cNvSpPr txBox="1"/>
          <p:nvPr/>
        </p:nvSpPr>
        <p:spPr>
          <a:xfrm>
            <a:off x="314104" y="5268800"/>
            <a:ext cx="11691606" cy="93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Sử dụng Dạng 4 (đã học) để tìm GTLN – GTNN của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 = F(x, y)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với các  điều kiện của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đã biết.</a:t>
            </a:r>
            <a:endParaRPr b="1" sz="2749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18" name="Google Shape;918;p15"/>
          <p:cNvGrpSpPr/>
          <p:nvPr/>
        </p:nvGrpSpPr>
        <p:grpSpPr>
          <a:xfrm>
            <a:off x="126416" y="804253"/>
            <a:ext cx="10903216" cy="514529"/>
            <a:chOff x="-306200" y="1872940"/>
            <a:chExt cx="18582989" cy="939990"/>
          </a:xfrm>
        </p:grpSpPr>
        <p:sp>
          <p:nvSpPr>
            <p:cNvPr id="919" name="Google Shape;919;p15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15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1" name="Google Shape;921;p15"/>
            <p:cNvSpPr txBox="1"/>
            <p:nvPr/>
          </p:nvSpPr>
          <p:spPr>
            <a:xfrm>
              <a:off x="1466166" y="1872940"/>
              <a:ext cx="16810623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HAI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22" name="Google Shape;922;p15"/>
          <p:cNvGrpSpPr/>
          <p:nvPr/>
        </p:nvGrpSpPr>
        <p:grpSpPr>
          <a:xfrm>
            <a:off x="17766" y="1346979"/>
            <a:ext cx="11987944" cy="512510"/>
            <a:chOff x="455490" y="4478377"/>
            <a:chExt cx="23402600" cy="1025139"/>
          </a:xfrm>
        </p:grpSpPr>
        <p:sp>
          <p:nvSpPr>
            <p:cNvPr id="923" name="Google Shape;923;p15"/>
            <p:cNvSpPr/>
            <p:nvPr/>
          </p:nvSpPr>
          <p:spPr>
            <a:xfrm>
              <a:off x="455490" y="4570086"/>
              <a:ext cx="23402600" cy="933430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24" name="Google Shape;924;p15"/>
            <p:cNvSpPr txBox="1"/>
            <p:nvPr/>
          </p:nvSpPr>
          <p:spPr>
            <a:xfrm>
              <a:off x="684703" y="4478377"/>
              <a:ext cx="22754527" cy="1015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99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5.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Bài toán kinh tế tối ưu</a:t>
              </a:r>
              <a:endParaRPr b="1" i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6"/>
          <p:cNvSpPr/>
          <p:nvPr/>
        </p:nvSpPr>
        <p:spPr>
          <a:xfrm>
            <a:off x="192027" y="2432218"/>
            <a:ext cx="11770362" cy="4425782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28575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31" name="Google Shape;931;p16"/>
          <p:cNvGrpSpPr/>
          <p:nvPr/>
        </p:nvGrpSpPr>
        <p:grpSpPr>
          <a:xfrm>
            <a:off x="228027" y="2345164"/>
            <a:ext cx="1889715" cy="483944"/>
            <a:chOff x="1224541" y="6305967"/>
            <a:chExt cx="3568118" cy="1509911"/>
          </a:xfrm>
        </p:grpSpPr>
        <p:sp>
          <p:nvSpPr>
            <p:cNvPr id="932" name="Google Shape;932;p16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3" name="Google Shape;933;p16"/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5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25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36" name="Google Shape;936;p16"/>
          <p:cNvGrpSpPr/>
          <p:nvPr/>
        </p:nvGrpSpPr>
        <p:grpSpPr>
          <a:xfrm>
            <a:off x="192028" y="45015"/>
            <a:ext cx="11807261" cy="2233036"/>
            <a:chOff x="383483" y="2656190"/>
            <a:chExt cx="26822989" cy="4466588"/>
          </a:xfrm>
        </p:grpSpPr>
        <p:sp>
          <p:nvSpPr>
            <p:cNvPr id="937" name="Google Shape;937;p16"/>
            <p:cNvSpPr/>
            <p:nvPr/>
          </p:nvSpPr>
          <p:spPr>
            <a:xfrm>
              <a:off x="383483" y="2656190"/>
              <a:ext cx="26822989" cy="446658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38" name="Google Shape;938;p16"/>
            <p:cNvGrpSpPr/>
            <p:nvPr/>
          </p:nvGrpSpPr>
          <p:grpSpPr>
            <a:xfrm>
              <a:off x="466587" y="2703500"/>
              <a:ext cx="3526758" cy="1066626"/>
              <a:chOff x="1311958" y="3405486"/>
              <a:chExt cx="3251533" cy="940513"/>
            </a:xfrm>
          </p:grpSpPr>
          <p:sp>
            <p:nvSpPr>
              <p:cNvPr id="939" name="Google Shape;939;p16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2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40" name="Google Shape;940;p16"/>
              <p:cNvSpPr txBox="1"/>
              <p:nvPr/>
            </p:nvSpPr>
            <p:spPr>
              <a:xfrm>
                <a:off x="2045475" y="3527166"/>
                <a:ext cx="2266926" cy="773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8</a:t>
                </a:r>
                <a:endParaRPr/>
              </a:p>
            </p:txBody>
          </p:sp>
          <p:grpSp>
            <p:nvGrpSpPr>
              <p:cNvPr id="941" name="Google Shape;941;p16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42" name="Google Shape;942;p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3" name="Google Shape;943;p16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4" name="Google Shape;944;p16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5" name="Google Shape;945;p16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6" name="Google Shape;946;p16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7" name="Google Shape;947;p16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8" name="Google Shape;948;p16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9" name="Google Shape;949;p16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0" name="Google Shape;950;p16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1" name="Google Shape;951;p16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2" name="Google Shape;952;p16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3" name="Google Shape;953;p16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4" name="Google Shape;954;p16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5" name="Google Shape;955;p16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6" name="Google Shape;956;p16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7" name="Google Shape;957;p16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8" name="Google Shape;958;p16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9" name="Google Shape;959;p16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0" name="Google Shape;960;p16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1" name="Google Shape;961;p16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2" name="Google Shape;962;p16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3" name="Google Shape;963;p16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4" name="Google Shape;964;p16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5" name="Google Shape;965;p16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6" name="Google Shape;966;p16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cxnSp>
        <p:nvCxnSpPr>
          <p:cNvPr id="967" name="Google Shape;967;p16"/>
          <p:cNvCxnSpPr/>
          <p:nvPr/>
        </p:nvCxnSpPr>
        <p:spPr>
          <a:xfrm rot="10800000">
            <a:off x="9155986" y="3413523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8" name="Google Shape;968;p16"/>
          <p:cNvSpPr/>
          <p:nvPr/>
        </p:nvSpPr>
        <p:spPr>
          <a:xfrm>
            <a:off x="-330183" y="2925532"/>
            <a:ext cx="6102185" cy="4385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777" l="0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228027" y="3651138"/>
            <a:ext cx="11051949" cy="4385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7777" l="-716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0" name="Google Shape;970;p16"/>
          <p:cNvSpPr/>
          <p:nvPr/>
        </p:nvSpPr>
        <p:spPr>
          <a:xfrm>
            <a:off x="228027" y="4039721"/>
            <a:ext cx="12149031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6404" l="-651" r="0" t="-54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1" name="Google Shape;971;p16"/>
          <p:cNvSpPr/>
          <p:nvPr/>
        </p:nvSpPr>
        <p:spPr>
          <a:xfrm>
            <a:off x="318573" y="45593"/>
            <a:ext cx="11618748" cy="2169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054" l="-681" r="-3985" t="-19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2" name="Google Shape;972;p16"/>
          <p:cNvSpPr/>
          <p:nvPr/>
        </p:nvSpPr>
        <p:spPr>
          <a:xfrm>
            <a:off x="2382589" y="2432218"/>
            <a:ext cx="9509384" cy="43858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7777" l="-896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3" name="Google Shape;973;p16"/>
          <p:cNvSpPr/>
          <p:nvPr/>
        </p:nvSpPr>
        <p:spPr>
          <a:xfrm>
            <a:off x="199964" y="4745794"/>
            <a:ext cx="5871316" cy="165308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45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4" name="Google Shape;974;p16"/>
          <p:cNvSpPr/>
          <p:nvPr/>
        </p:nvSpPr>
        <p:spPr>
          <a:xfrm>
            <a:off x="296382" y="6327454"/>
            <a:ext cx="11051949" cy="43858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7777" l="-770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5" name="Google Shape;975;p16"/>
          <p:cNvSpPr/>
          <p:nvPr/>
        </p:nvSpPr>
        <p:spPr>
          <a:xfrm>
            <a:off x="257059" y="3245784"/>
            <a:ext cx="8531960" cy="46166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8945" l="-1070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7"/>
          <p:cNvSpPr/>
          <p:nvPr/>
        </p:nvSpPr>
        <p:spPr>
          <a:xfrm>
            <a:off x="192027" y="1968061"/>
            <a:ext cx="11770362" cy="4808923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82" name="Google Shape;982;p17"/>
          <p:cNvGrpSpPr/>
          <p:nvPr/>
        </p:nvGrpSpPr>
        <p:grpSpPr>
          <a:xfrm>
            <a:off x="228027" y="1881007"/>
            <a:ext cx="1889715" cy="483944"/>
            <a:chOff x="1224541" y="6305967"/>
            <a:chExt cx="3568118" cy="1509911"/>
          </a:xfrm>
        </p:grpSpPr>
        <p:sp>
          <p:nvSpPr>
            <p:cNvPr id="983" name="Google Shape;983;p17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17"/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5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25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17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87" name="Google Shape;987;p17"/>
          <p:cNvGrpSpPr/>
          <p:nvPr/>
        </p:nvGrpSpPr>
        <p:grpSpPr>
          <a:xfrm>
            <a:off x="192028" y="45016"/>
            <a:ext cx="11807261" cy="1832537"/>
            <a:chOff x="383483" y="2656190"/>
            <a:chExt cx="26822989" cy="3665498"/>
          </a:xfrm>
        </p:grpSpPr>
        <p:sp>
          <p:nvSpPr>
            <p:cNvPr id="988" name="Google Shape;988;p17"/>
            <p:cNvSpPr/>
            <p:nvPr/>
          </p:nvSpPr>
          <p:spPr>
            <a:xfrm>
              <a:off x="383483" y="2656190"/>
              <a:ext cx="26822989" cy="366549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89" name="Google Shape;989;p17"/>
            <p:cNvGrpSpPr/>
            <p:nvPr/>
          </p:nvGrpSpPr>
          <p:grpSpPr>
            <a:xfrm>
              <a:off x="466587" y="2703500"/>
              <a:ext cx="3526759" cy="1066626"/>
              <a:chOff x="1311958" y="3405486"/>
              <a:chExt cx="3251533" cy="940513"/>
            </a:xfrm>
          </p:grpSpPr>
          <p:sp>
            <p:nvSpPr>
              <p:cNvPr id="990" name="Google Shape;990;p1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2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91" name="Google Shape;991;p17"/>
              <p:cNvSpPr txBox="1"/>
              <p:nvPr/>
            </p:nvSpPr>
            <p:spPr>
              <a:xfrm>
                <a:off x="2250670" y="3527166"/>
                <a:ext cx="2266926" cy="773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8</a:t>
                </a:r>
                <a:endParaRPr b="1" sz="22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992" name="Google Shape;992;p1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93" name="Google Shape;993;p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4" name="Google Shape;994;p1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5" name="Google Shape;995;p1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6" name="Google Shape;996;p1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7" name="Google Shape;997;p1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8" name="Google Shape;998;p1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9" name="Google Shape;999;p1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0" name="Google Shape;1000;p1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1" name="Google Shape;1001;p1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2" name="Google Shape;1002;p1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3" name="Google Shape;1003;p1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4" name="Google Shape;1004;p1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5" name="Google Shape;1005;p1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6" name="Google Shape;1006;p1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7" name="Google Shape;1007;p1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8" name="Google Shape;1008;p1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9" name="Google Shape;1009;p1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0" name="Google Shape;1010;p1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1" name="Google Shape;1011;p1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2" name="Google Shape;1012;p1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3" name="Google Shape;1013;p1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4" name="Google Shape;1014;p1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5" name="Google Shape;1015;p1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6" name="Google Shape;1016;p1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7" name="Google Shape;1017;p1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cxnSp>
        <p:nvCxnSpPr>
          <p:cNvPr id="1018" name="Google Shape;1018;p17"/>
          <p:cNvCxnSpPr/>
          <p:nvPr/>
        </p:nvCxnSpPr>
        <p:spPr>
          <a:xfrm rot="10800000">
            <a:off x="9155986" y="3413523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9" name="Google Shape;1019;p17"/>
          <p:cNvSpPr/>
          <p:nvPr/>
        </p:nvSpPr>
        <p:spPr>
          <a:xfrm>
            <a:off x="547711" y="198312"/>
            <a:ext cx="11790363" cy="16530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0" name="Google Shape;1020;p17"/>
          <p:cNvSpPr/>
          <p:nvPr/>
        </p:nvSpPr>
        <p:spPr>
          <a:xfrm>
            <a:off x="281639" y="2403198"/>
            <a:ext cx="59341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Miền nghiệm của hệ trên là tứ giác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(kể cả biên).</a:t>
            </a:r>
            <a:endParaRPr/>
          </a:p>
        </p:txBody>
      </p:sp>
      <p:sp>
        <p:nvSpPr>
          <p:cNvPr id="1021" name="Google Shape;1021;p17"/>
          <p:cNvSpPr/>
          <p:nvPr/>
        </p:nvSpPr>
        <p:spPr>
          <a:xfrm>
            <a:off x="278144" y="3321001"/>
            <a:ext cx="637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Biết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đạt giá trị nhỏ nhất tại một trong các đỉnh của tứ giác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2" name="Google Shape;1022;p17"/>
          <p:cNvSpPr/>
          <p:nvPr/>
        </p:nvSpPr>
        <p:spPr>
          <a:xfrm>
            <a:off x="438486" y="4164915"/>
            <a:ext cx="63703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A(0,6; 0,7):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160.0,6+110.0,7=173 (nghìn).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3" name="Google Shape;1023;p17"/>
          <p:cNvSpPr/>
          <p:nvPr/>
        </p:nvSpPr>
        <p:spPr>
          <a:xfrm>
            <a:off x="404468" y="4699692"/>
            <a:ext cx="6480685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759" l="-1222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4" name="Google Shape;1024;p17"/>
          <p:cNvSpPr/>
          <p:nvPr/>
        </p:nvSpPr>
        <p:spPr>
          <a:xfrm>
            <a:off x="395465" y="5166027"/>
            <a:ext cx="6780530" cy="4308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166" l="-1168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5" name="Google Shape;1025;p17"/>
          <p:cNvSpPr/>
          <p:nvPr/>
        </p:nvSpPr>
        <p:spPr>
          <a:xfrm>
            <a:off x="387660" y="5573298"/>
            <a:ext cx="6496715" cy="4308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166" l="-1220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6" name="Google Shape;1026;p17"/>
          <p:cNvSpPr/>
          <p:nvPr/>
        </p:nvSpPr>
        <p:spPr>
          <a:xfrm>
            <a:off x="290123" y="5980570"/>
            <a:ext cx="8387961" cy="4308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8" l="0" r="0" t="-9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7" name="Google Shape;1027;p17"/>
          <p:cNvSpPr/>
          <p:nvPr/>
        </p:nvSpPr>
        <p:spPr>
          <a:xfrm>
            <a:off x="272590" y="6314673"/>
            <a:ext cx="8387961" cy="430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759" l="-943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028" name="Google Shape;102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86714" y="2307419"/>
            <a:ext cx="5124920" cy="39824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8"/>
          <p:cNvSpPr/>
          <p:nvPr/>
        </p:nvSpPr>
        <p:spPr>
          <a:xfrm>
            <a:off x="192956" y="2349005"/>
            <a:ext cx="11915016" cy="4296956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35" name="Google Shape;1035;p18"/>
          <p:cNvGrpSpPr/>
          <p:nvPr/>
        </p:nvGrpSpPr>
        <p:grpSpPr>
          <a:xfrm>
            <a:off x="192028" y="2277005"/>
            <a:ext cx="1948585" cy="517968"/>
            <a:chOff x="1224541" y="6305967"/>
            <a:chExt cx="3568118" cy="968748"/>
          </a:xfrm>
        </p:grpSpPr>
        <p:sp>
          <p:nvSpPr>
            <p:cNvPr id="1036" name="Google Shape;1036;p18"/>
            <p:cNvSpPr/>
            <p:nvPr/>
          </p:nvSpPr>
          <p:spPr>
            <a:xfrm flipH="1" rot="5400000">
              <a:off x="2818497" y="5300553"/>
              <a:ext cx="951920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7" name="Google Shape;1037;p18"/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40" name="Google Shape;1040;p18"/>
          <p:cNvSpPr/>
          <p:nvPr/>
        </p:nvSpPr>
        <p:spPr>
          <a:xfrm>
            <a:off x="228027" y="84109"/>
            <a:ext cx="11843945" cy="2204376"/>
          </a:xfrm>
          <a:prstGeom prst="roundRect">
            <a:avLst>
              <a:gd fmla="val 5347" name="adj"/>
            </a:avLst>
          </a:prstGeom>
          <a:solidFill>
            <a:srgbClr val="FDE9D8"/>
          </a:solidFill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41" name="Google Shape;1041;p18"/>
          <p:cNvGrpSpPr/>
          <p:nvPr/>
        </p:nvGrpSpPr>
        <p:grpSpPr>
          <a:xfrm>
            <a:off x="228027" y="81016"/>
            <a:ext cx="1763175" cy="635730"/>
            <a:chOff x="1311958" y="3405486"/>
            <a:chExt cx="3251533" cy="940513"/>
          </a:xfrm>
        </p:grpSpPr>
        <p:sp>
          <p:nvSpPr>
            <p:cNvPr id="1042" name="Google Shape;1042;p18"/>
            <p:cNvSpPr/>
            <p:nvPr/>
          </p:nvSpPr>
          <p:spPr>
            <a:xfrm rot="5400000">
              <a:off x="2921386" y="2671082"/>
              <a:ext cx="793396" cy="249081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6C09"/>
            </a:solidFill>
            <a:ln cap="flat" cmpd="sng" w="571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3" name="Google Shape;1043;p18"/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9</a:t>
              </a:r>
              <a:endParaRPr/>
            </a:p>
          </p:txBody>
        </p:sp>
        <p:grpSp>
          <p:nvGrpSpPr>
            <p:cNvPr id="1044" name="Google Shape;1044;p18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45" name="Google Shape;1045;p18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7" name="Google Shape;1047;p18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8" name="Google Shape;1048;p18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0" name="Google Shape;1050;p18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1" name="Google Shape;1051;p18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3" name="Google Shape;1053;p18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4" name="Google Shape;1054;p18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5" name="Google Shape;1055;p18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6" name="Google Shape;1056;p18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9" name="Google Shape;1069;p18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1070" name="Google Shape;1070;p18"/>
          <p:cNvCxnSpPr/>
          <p:nvPr/>
        </p:nvCxnSpPr>
        <p:spPr>
          <a:xfrm rot="10800000">
            <a:off x="9155986" y="307326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1" name="Google Shape;1071;p18"/>
          <p:cNvSpPr/>
          <p:nvPr/>
        </p:nvSpPr>
        <p:spPr>
          <a:xfrm>
            <a:off x="2167958" y="2402950"/>
            <a:ext cx="9396740" cy="4308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168" l="-843" r="0" t="-9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2" name="Google Shape;1072;p18"/>
          <p:cNvSpPr/>
          <p:nvPr/>
        </p:nvSpPr>
        <p:spPr>
          <a:xfrm>
            <a:off x="2253335" y="2771244"/>
            <a:ext cx="7532921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568" l="-1052" r="0" t="-9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3" name="Google Shape;1073;p18"/>
          <p:cNvSpPr/>
          <p:nvPr/>
        </p:nvSpPr>
        <p:spPr>
          <a:xfrm>
            <a:off x="503986" y="3196001"/>
            <a:ext cx="1083595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870" l="-731" r="-223" t="-47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4" name="Google Shape;1074;p18"/>
          <p:cNvSpPr/>
          <p:nvPr/>
        </p:nvSpPr>
        <p:spPr>
          <a:xfrm>
            <a:off x="257473" y="101927"/>
            <a:ext cx="11777575" cy="212365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882" l="0" r="-672" t="-20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18"/>
          <p:cNvSpPr/>
          <p:nvPr/>
        </p:nvSpPr>
        <p:spPr>
          <a:xfrm>
            <a:off x="497873" y="3959935"/>
            <a:ext cx="11187311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076" l="-706" r="0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18"/>
          <p:cNvSpPr/>
          <p:nvPr/>
        </p:nvSpPr>
        <p:spPr>
          <a:xfrm>
            <a:off x="424056" y="4565985"/>
            <a:ext cx="11502203" cy="21264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729" l="-8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9"/>
          <p:cNvSpPr/>
          <p:nvPr/>
        </p:nvSpPr>
        <p:spPr>
          <a:xfrm>
            <a:off x="192956" y="2173878"/>
            <a:ext cx="11879016" cy="4695003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3" name="Google Shape;1083;p19"/>
          <p:cNvGrpSpPr/>
          <p:nvPr/>
        </p:nvGrpSpPr>
        <p:grpSpPr>
          <a:xfrm>
            <a:off x="192028" y="2124601"/>
            <a:ext cx="1948585" cy="517968"/>
            <a:chOff x="1224541" y="6305967"/>
            <a:chExt cx="3568118" cy="968748"/>
          </a:xfrm>
        </p:grpSpPr>
        <p:sp>
          <p:nvSpPr>
            <p:cNvPr id="1084" name="Google Shape;1084;p19"/>
            <p:cNvSpPr/>
            <p:nvPr/>
          </p:nvSpPr>
          <p:spPr>
            <a:xfrm flipH="1" rot="5400000">
              <a:off x="2818497" y="5300553"/>
              <a:ext cx="951920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5" name="Google Shape;1085;p19"/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88" name="Google Shape;1088;p19"/>
          <p:cNvSpPr/>
          <p:nvPr/>
        </p:nvSpPr>
        <p:spPr>
          <a:xfrm>
            <a:off x="228027" y="84109"/>
            <a:ext cx="11843945" cy="1981030"/>
          </a:xfrm>
          <a:prstGeom prst="roundRect">
            <a:avLst>
              <a:gd fmla="val 5347" name="adj"/>
            </a:avLst>
          </a:prstGeom>
          <a:solidFill>
            <a:srgbClr val="FDE9D8"/>
          </a:solidFill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9" name="Google Shape;1089;p19"/>
          <p:cNvGrpSpPr/>
          <p:nvPr/>
        </p:nvGrpSpPr>
        <p:grpSpPr>
          <a:xfrm>
            <a:off x="228027" y="81016"/>
            <a:ext cx="1763175" cy="635730"/>
            <a:chOff x="1311958" y="3405486"/>
            <a:chExt cx="3251533" cy="940513"/>
          </a:xfrm>
        </p:grpSpPr>
        <p:sp>
          <p:nvSpPr>
            <p:cNvPr id="1090" name="Google Shape;1090;p19"/>
            <p:cNvSpPr/>
            <p:nvPr/>
          </p:nvSpPr>
          <p:spPr>
            <a:xfrm rot="5400000">
              <a:off x="2921386" y="2671082"/>
              <a:ext cx="793396" cy="249081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6C09"/>
            </a:solidFill>
            <a:ln cap="flat" cmpd="sng" w="571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1" name="Google Shape;1091;p19"/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9</a:t>
              </a:r>
              <a:endParaRPr b="1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092" name="Google Shape;1092;p19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93" name="Google Shape;1093;p1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4" name="Google Shape;1094;p19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5" name="Google Shape;1095;p19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6" name="Google Shape;1096;p19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7" name="Google Shape;1097;p19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8" name="Google Shape;1098;p19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9" name="Google Shape;1099;p19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0" name="Google Shape;1100;p19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1" name="Google Shape;1101;p19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3" name="Google Shape;1103;p19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4" name="Google Shape;1104;p19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6" name="Google Shape;1106;p19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7" name="Google Shape;1107;p19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8" name="Google Shape;1108;p19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9" name="Google Shape;1109;p19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0" name="Google Shape;1110;p19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2" name="Google Shape;1112;p19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3" name="Google Shape;1113;p19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5" name="Google Shape;1115;p19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6" name="Google Shape;1116;p19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1118" name="Google Shape;1118;p19"/>
          <p:cNvCxnSpPr/>
          <p:nvPr/>
        </p:nvCxnSpPr>
        <p:spPr>
          <a:xfrm rot="10800000">
            <a:off x="9155986" y="307326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9" name="Google Shape;1119;p19"/>
          <p:cNvSpPr/>
          <p:nvPr/>
        </p:nvSpPr>
        <p:spPr>
          <a:xfrm>
            <a:off x="2156288" y="-15654"/>
            <a:ext cx="11502203" cy="21264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729" l="-8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0" name="Google Shape;1120;p19"/>
          <p:cNvSpPr/>
          <p:nvPr/>
        </p:nvSpPr>
        <p:spPr>
          <a:xfrm>
            <a:off x="297522" y="2789659"/>
            <a:ext cx="6198417" cy="10618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344" l="-982" r="0" t="-40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1" name="Google Shape;1121;p19"/>
          <p:cNvSpPr/>
          <p:nvPr/>
        </p:nvSpPr>
        <p:spPr>
          <a:xfrm>
            <a:off x="307494" y="3968186"/>
            <a:ext cx="6005941" cy="7386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699" l="-1012" r="-201" t="-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2" name="Google Shape;1122;p19"/>
          <p:cNvSpPr/>
          <p:nvPr/>
        </p:nvSpPr>
        <p:spPr>
          <a:xfrm>
            <a:off x="214618" y="4805695"/>
            <a:ext cx="7609374" cy="89915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837" l="-9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3" name="Google Shape;1123;p19"/>
          <p:cNvSpPr/>
          <p:nvPr/>
        </p:nvSpPr>
        <p:spPr>
          <a:xfrm>
            <a:off x="235740" y="5637221"/>
            <a:ext cx="5939973" cy="11363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675" l="-1026" r="-30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124" name="Google Shape;1124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3090" y="2324506"/>
            <a:ext cx="4770856" cy="44700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"/>
          <p:cNvGrpSpPr/>
          <p:nvPr/>
        </p:nvGrpSpPr>
        <p:grpSpPr>
          <a:xfrm>
            <a:off x="268946" y="762000"/>
            <a:ext cx="10903216" cy="514529"/>
            <a:chOff x="-306200" y="1872940"/>
            <a:chExt cx="18582989" cy="939990"/>
          </a:xfrm>
        </p:grpSpPr>
        <p:sp>
          <p:nvSpPr>
            <p:cNvPr id="235" name="Google Shape;235;p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2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2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i="0" sz="2599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>
            <a:off x="120027" y="1264250"/>
            <a:ext cx="11762319" cy="5369632"/>
            <a:chOff x="1076414" y="3174774"/>
            <a:chExt cx="23458206" cy="4767671"/>
          </a:xfrm>
        </p:grpSpPr>
        <p:sp>
          <p:nvSpPr>
            <p:cNvPr id="239" name="Google Shape;239;p2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975" lIns="17975" spcFirstLastPara="1" rIns="17975" wrap="square" tIns="8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0" name="Google Shape;240;p2"/>
            <p:cNvGrpSpPr/>
            <p:nvPr/>
          </p:nvGrpSpPr>
          <p:grpSpPr>
            <a:xfrm>
              <a:off x="1076414" y="3174774"/>
              <a:ext cx="4174027" cy="696581"/>
              <a:chOff x="166396" y="8780572"/>
              <a:chExt cx="4174027" cy="696581"/>
            </a:xfrm>
          </p:grpSpPr>
          <p:sp>
            <p:nvSpPr>
              <p:cNvPr id="241" name="Google Shape;241;p2"/>
              <p:cNvSpPr/>
              <p:nvPr/>
            </p:nvSpPr>
            <p:spPr>
              <a:xfrm>
                <a:off x="384522" y="8884224"/>
                <a:ext cx="3955901" cy="592929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599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42" name="Google Shape;242;p2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243" name="Google Shape;243;p2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-145995" y="8701813"/>
                  <a:ext cx="787400" cy="573090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55" name="Google Shape;255;p2"/>
              <p:cNvSpPr txBox="1"/>
              <p:nvPr/>
            </p:nvSpPr>
            <p:spPr>
              <a:xfrm>
                <a:off x="932117" y="8958777"/>
                <a:ext cx="3408306" cy="437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599" u="none" cap="none" strike="noStrik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Ghi nhớ</a:t>
                </a:r>
                <a:endParaRPr b="1" i="0" sz="2599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56" name="Google Shape;256;p2"/>
          <p:cNvSpPr txBox="1"/>
          <p:nvPr/>
        </p:nvSpPr>
        <p:spPr>
          <a:xfrm>
            <a:off x="1064094" y="3495091"/>
            <a:ext cx="10547950" cy="89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Noto Sans Symbols"/>
              <a:buChar char="⮚"/>
            </a:pPr>
            <a:r>
              <a:rPr b="1" i="0" lang="en-US" sz="259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Cặp số 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(x</a:t>
            </a:r>
            <a:r>
              <a:rPr b="1" baseline="-25000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; y</a:t>
            </a:r>
            <a:r>
              <a:rPr b="1" baseline="-25000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b="1" i="0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i="0" lang="en-US" sz="259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gọi là một nghiệm của hệ nếu nó là nghiệm chung của các BPT trong hệ.</a:t>
            </a:r>
            <a:endParaRPr b="1" i="0" sz="2599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7" name="Google Shape;257;p2"/>
          <p:cNvSpPr txBox="1"/>
          <p:nvPr/>
        </p:nvSpPr>
        <p:spPr>
          <a:xfrm>
            <a:off x="1064094" y="4543223"/>
            <a:ext cx="10547951" cy="12922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319" l="-923" r="-1037" t="-42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064094" y="2521194"/>
            <a:ext cx="10694107" cy="8922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437" l="-911" r="-1024" t="-68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9" name="Google Shape;259;p2"/>
          <p:cNvSpPr txBox="1"/>
          <p:nvPr/>
        </p:nvSpPr>
        <p:spPr>
          <a:xfrm>
            <a:off x="696025" y="2025006"/>
            <a:ext cx="9755955" cy="492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99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Định nghĩa: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129;p20"/>
          <p:cNvGrpSpPr/>
          <p:nvPr/>
        </p:nvGrpSpPr>
        <p:grpSpPr>
          <a:xfrm>
            <a:off x="648685" y="682814"/>
            <a:ext cx="3480758" cy="480219"/>
            <a:chOff x="13477877" y="4114800"/>
            <a:chExt cx="6962774" cy="960438"/>
          </a:xfrm>
        </p:grpSpPr>
        <p:sp>
          <p:nvSpPr>
            <p:cNvPr id="1130" name="Google Shape;1130;p20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8" name="Google Shape;1158;p20"/>
          <p:cNvSpPr/>
          <p:nvPr/>
        </p:nvSpPr>
        <p:spPr>
          <a:xfrm>
            <a:off x="372025" y="1628209"/>
            <a:ext cx="11689345" cy="5044733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9" name="Google Shape;1159;p20"/>
          <p:cNvGrpSpPr/>
          <p:nvPr/>
        </p:nvGrpSpPr>
        <p:grpSpPr>
          <a:xfrm>
            <a:off x="1902970" y="1152520"/>
            <a:ext cx="8881616" cy="693929"/>
            <a:chOff x="3675381" y="3914360"/>
            <a:chExt cx="17766443" cy="1388109"/>
          </a:xfrm>
        </p:grpSpPr>
        <p:sp>
          <p:nvSpPr>
            <p:cNvPr id="1160" name="Google Shape;1160;p20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25" lIns="45675" spcFirstLastPara="1" rIns="45675" wrap="square" tIns="228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0"/>
            <p:cNvSpPr txBox="1"/>
            <p:nvPr/>
          </p:nvSpPr>
          <p:spPr>
            <a:xfrm>
              <a:off x="3675381" y="3914360"/>
              <a:ext cx="17766443" cy="861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ctr">
                <a:lnSpc>
                  <a:spcPct val="999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4 :  BẤT PHƯƠNG TRÌNH BẬC NHẤT HAI ẨN</a:t>
              </a:r>
              <a:endParaRPr/>
            </a:p>
          </p:txBody>
        </p:sp>
      </p:grpSp>
      <p:grpSp>
        <p:nvGrpSpPr>
          <p:cNvPr id="1162" name="Google Shape;1162;p20"/>
          <p:cNvGrpSpPr/>
          <p:nvPr/>
        </p:nvGrpSpPr>
        <p:grpSpPr>
          <a:xfrm>
            <a:off x="335783" y="1774538"/>
            <a:ext cx="7537203" cy="499750"/>
            <a:chOff x="7459670" y="7086599"/>
            <a:chExt cx="9153441" cy="999795"/>
          </a:xfrm>
        </p:grpSpPr>
        <p:sp>
          <p:nvSpPr>
            <p:cNvPr id="1163" name="Google Shape;1163;p20"/>
            <p:cNvSpPr/>
            <p:nvPr/>
          </p:nvSpPr>
          <p:spPr>
            <a:xfrm>
              <a:off x="9092456" y="7178187"/>
              <a:ext cx="7520655" cy="908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5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PHƯƠNG TRÌNH BẬC NHẤT HAI ẨN</a:t>
              </a:r>
              <a:endParaRPr/>
            </a:p>
          </p:txBody>
        </p:sp>
        <p:grpSp>
          <p:nvGrpSpPr>
            <p:cNvPr id="1164" name="Google Shape;1164;p20"/>
            <p:cNvGrpSpPr/>
            <p:nvPr/>
          </p:nvGrpSpPr>
          <p:grpSpPr>
            <a:xfrm>
              <a:off x="7459670" y="7086599"/>
              <a:ext cx="1392614" cy="945416"/>
              <a:chOff x="7459670" y="7543799"/>
              <a:chExt cx="1381117" cy="945416"/>
            </a:xfrm>
          </p:grpSpPr>
          <p:sp>
            <p:nvSpPr>
              <p:cNvPr id="1165" name="Google Shape;1165;p20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6" name="Google Shape;1166;p20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167" name="Google Shape;1167;p2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20"/>
                <p:cNvSpPr txBox="1"/>
                <p:nvPr/>
              </p:nvSpPr>
              <p:spPr>
                <a:xfrm>
                  <a:off x="7599385" y="7688759"/>
                  <a:ext cx="122636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TIẾT 1</a:t>
                  </a:r>
                  <a:endParaRPr/>
                </a:p>
              </p:txBody>
            </p:sp>
          </p:grpSp>
        </p:grpSp>
      </p:grpSp>
      <p:grpSp>
        <p:nvGrpSpPr>
          <p:cNvPr id="1169" name="Google Shape;1169;p20"/>
          <p:cNvGrpSpPr/>
          <p:nvPr/>
        </p:nvGrpSpPr>
        <p:grpSpPr>
          <a:xfrm>
            <a:off x="335782" y="3704069"/>
            <a:ext cx="8905572" cy="497786"/>
            <a:chOff x="7459668" y="8524495"/>
            <a:chExt cx="13084251" cy="995867"/>
          </a:xfrm>
        </p:grpSpPr>
        <p:sp>
          <p:nvSpPr>
            <p:cNvPr id="1170" name="Google Shape;1170;p20"/>
            <p:cNvSpPr/>
            <p:nvPr/>
          </p:nvSpPr>
          <p:spPr>
            <a:xfrm>
              <a:off x="9469913" y="8612153"/>
              <a:ext cx="11074006" cy="908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50">
                  <a:solidFill>
                    <a:srgbClr val="FF1D1D"/>
                  </a:solidFill>
                  <a:latin typeface="Tahoma"/>
                  <a:ea typeface="Tahoma"/>
                  <a:cs typeface="Tahoma"/>
                  <a:sym typeface="Tahoma"/>
                </a:rPr>
                <a:t>HỆ BẤT PHƯƠNG TRÌNH BẬC NHẤT HAI ẨN</a:t>
              </a:r>
              <a:endParaRPr/>
            </a:p>
          </p:txBody>
        </p:sp>
        <p:grpSp>
          <p:nvGrpSpPr>
            <p:cNvPr id="1171" name="Google Shape;1171;p20"/>
            <p:cNvGrpSpPr/>
            <p:nvPr/>
          </p:nvGrpSpPr>
          <p:grpSpPr>
            <a:xfrm>
              <a:off x="7459668" y="8524495"/>
              <a:ext cx="1682768" cy="945416"/>
              <a:chOff x="7459670" y="7543799"/>
              <a:chExt cx="1668876" cy="945416"/>
            </a:xfrm>
          </p:grpSpPr>
          <p:sp>
            <p:nvSpPr>
              <p:cNvPr id="1172" name="Google Shape;1172;p20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3" name="Google Shape;1173;p20"/>
              <p:cNvGrpSpPr/>
              <p:nvPr/>
            </p:nvGrpSpPr>
            <p:grpSpPr>
              <a:xfrm>
                <a:off x="7469186" y="7685127"/>
                <a:ext cx="1659359" cy="804088"/>
                <a:chOff x="7469186" y="7685127"/>
                <a:chExt cx="1659359" cy="804088"/>
              </a:xfrm>
            </p:grpSpPr>
            <p:sp>
              <p:nvSpPr>
                <p:cNvPr id="1174" name="Google Shape;1174;p20"/>
                <p:cNvSpPr/>
                <p:nvPr/>
              </p:nvSpPr>
              <p:spPr>
                <a:xfrm rot="5400000">
                  <a:off x="7933106" y="7221208"/>
                  <a:ext cx="731520" cy="1659359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20"/>
                <p:cNvSpPr txBox="1"/>
                <p:nvPr/>
              </p:nvSpPr>
              <p:spPr>
                <a:xfrm>
                  <a:off x="7545481" y="7688759"/>
                  <a:ext cx="1334167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Tiết 2</a:t>
                  </a:r>
                  <a:endParaRPr/>
                </a:p>
              </p:txBody>
            </p:sp>
          </p:grpSp>
        </p:grpSp>
      </p:grpSp>
      <p:grpSp>
        <p:nvGrpSpPr>
          <p:cNvPr id="1176" name="Google Shape;1176;p20"/>
          <p:cNvGrpSpPr/>
          <p:nvPr/>
        </p:nvGrpSpPr>
        <p:grpSpPr>
          <a:xfrm>
            <a:off x="947761" y="2372075"/>
            <a:ext cx="10332215" cy="1200329"/>
            <a:chOff x="644252" y="2766774"/>
            <a:chExt cx="10779764" cy="2839789"/>
          </a:xfrm>
        </p:grpSpPr>
        <p:sp>
          <p:nvSpPr>
            <p:cNvPr id="1177" name="Google Shape;1177;p20"/>
            <p:cNvSpPr txBox="1"/>
            <p:nvPr/>
          </p:nvSpPr>
          <p:spPr>
            <a:xfrm>
              <a:off x="2233346" y="2766774"/>
              <a:ext cx="9190670" cy="2839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một điểm có thuộc hay không thuộc miền nghiệm một BPT bậc nhất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0"/>
            <p:cNvSpPr txBox="1"/>
            <p:nvPr/>
          </p:nvSpPr>
          <p:spPr>
            <a:xfrm>
              <a:off x="644252" y="2795827"/>
              <a:ext cx="1239612" cy="1019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</p:grpSp>
      <p:grpSp>
        <p:nvGrpSpPr>
          <p:cNvPr id="1180" name="Google Shape;1180;p20"/>
          <p:cNvGrpSpPr/>
          <p:nvPr/>
        </p:nvGrpSpPr>
        <p:grpSpPr>
          <a:xfrm>
            <a:off x="930361" y="3200071"/>
            <a:ext cx="9557618" cy="486033"/>
            <a:chOff x="625542" y="2766777"/>
            <a:chExt cx="10272645" cy="861771"/>
          </a:xfrm>
        </p:grpSpPr>
        <p:sp>
          <p:nvSpPr>
            <p:cNvPr id="1181" name="Google Shape;1181;p20"/>
            <p:cNvSpPr txBox="1"/>
            <p:nvPr/>
          </p:nvSpPr>
          <p:spPr>
            <a:xfrm>
              <a:off x="2242995" y="2766777"/>
              <a:ext cx="8655192" cy="818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Dựa vào đồ thị, xác định miền nghiệm của BPT</a:t>
              </a:r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0"/>
            <p:cNvSpPr txBox="1"/>
            <p:nvPr/>
          </p:nvSpPr>
          <p:spPr>
            <a:xfrm>
              <a:off x="625542" y="2795825"/>
              <a:ext cx="1277034" cy="763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</p:grpSp>
      <p:grpSp>
        <p:nvGrpSpPr>
          <p:cNvPr id="1184" name="Google Shape;1184;p20"/>
          <p:cNvGrpSpPr/>
          <p:nvPr/>
        </p:nvGrpSpPr>
        <p:grpSpPr>
          <a:xfrm>
            <a:off x="901390" y="4280067"/>
            <a:ext cx="11290610" cy="461665"/>
            <a:chOff x="633431" y="2766774"/>
            <a:chExt cx="11779674" cy="1092226"/>
          </a:xfrm>
        </p:grpSpPr>
        <p:sp>
          <p:nvSpPr>
            <p:cNvPr id="1185" name="Google Shape;1185;p20"/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Biểu diễn miền nghiệm của hệ  bpt trình bậc nhất 2 ẩn.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0"/>
            <p:cNvSpPr txBox="1"/>
            <p:nvPr/>
          </p:nvSpPr>
          <p:spPr>
            <a:xfrm>
              <a:off x="633431" y="2823876"/>
              <a:ext cx="1239612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</p:grpSp>
      <p:grpSp>
        <p:nvGrpSpPr>
          <p:cNvPr id="1188" name="Google Shape;1188;p20"/>
          <p:cNvGrpSpPr/>
          <p:nvPr/>
        </p:nvGrpSpPr>
        <p:grpSpPr>
          <a:xfrm>
            <a:off x="912024" y="5006511"/>
            <a:ext cx="10331952" cy="841096"/>
            <a:chOff x="644526" y="2742881"/>
            <a:chExt cx="10779490" cy="1989900"/>
          </a:xfrm>
        </p:grpSpPr>
        <p:sp>
          <p:nvSpPr>
            <p:cNvPr id="1189" name="Google Shape;1189;p20"/>
            <p:cNvSpPr txBox="1"/>
            <p:nvPr/>
          </p:nvSpPr>
          <p:spPr>
            <a:xfrm>
              <a:off x="2233346" y="2766774"/>
              <a:ext cx="9190670" cy="196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Tìm GTNN – GTLN của F(x,y) trên miền nghiệm của hệ bpt bậc nhất 2 ẩn.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644526" y="2823876"/>
              <a:ext cx="1269206" cy="91890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0"/>
            <p:cNvSpPr txBox="1"/>
            <p:nvPr/>
          </p:nvSpPr>
          <p:spPr>
            <a:xfrm>
              <a:off x="711585" y="2742881"/>
              <a:ext cx="1239612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grpSp>
        <p:nvGrpSpPr>
          <p:cNvPr id="1192" name="Google Shape;1192;p20"/>
          <p:cNvGrpSpPr/>
          <p:nvPr/>
        </p:nvGrpSpPr>
        <p:grpSpPr>
          <a:xfrm>
            <a:off x="892320" y="5915788"/>
            <a:ext cx="11290612" cy="461665"/>
            <a:chOff x="633429" y="2766774"/>
            <a:chExt cx="11779676" cy="1092226"/>
          </a:xfrm>
        </p:grpSpPr>
        <p:sp>
          <p:nvSpPr>
            <p:cNvPr id="1193" name="Google Shape;1193;p20"/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toán kinh tế tối ưu.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0"/>
            <p:cNvSpPr txBox="1"/>
            <p:nvPr/>
          </p:nvSpPr>
          <p:spPr>
            <a:xfrm>
              <a:off x="633429" y="2823876"/>
              <a:ext cx="1239613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 b="1"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"/>
          <p:cNvSpPr/>
          <p:nvPr/>
        </p:nvSpPr>
        <p:spPr>
          <a:xfrm>
            <a:off x="304443" y="1505747"/>
            <a:ext cx="11515323" cy="5217782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3"/>
          <p:cNvGrpSpPr/>
          <p:nvPr/>
        </p:nvGrpSpPr>
        <p:grpSpPr>
          <a:xfrm>
            <a:off x="192027" y="1115905"/>
            <a:ext cx="1988957" cy="704678"/>
            <a:chOff x="166396" y="8780572"/>
            <a:chExt cx="4174028" cy="572234"/>
          </a:xfrm>
        </p:grpSpPr>
        <p:sp>
          <p:nvSpPr>
            <p:cNvPr id="266" name="Google Shape;266;p3"/>
            <p:cNvSpPr/>
            <p:nvPr/>
          </p:nvSpPr>
          <p:spPr>
            <a:xfrm>
              <a:off x="384524" y="8884224"/>
              <a:ext cx="3955900" cy="365179"/>
            </a:xfrm>
            <a:prstGeom prst="roundRect">
              <a:avLst>
                <a:gd fmla="val 16667" name="adj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166396" y="8780572"/>
              <a:ext cx="702538" cy="572234"/>
              <a:chOff x="-145995" y="8633545"/>
              <a:chExt cx="787401" cy="641358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rect b="b" l="l" r="r" t="t"/>
                <a:pathLst>
                  <a:path extrusionOk="0" h="68" w="7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rect b="b" l="l" r="r" t="t"/>
                <a:pathLst>
                  <a:path extrusionOk="0" h="80" w="84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rect b="b" l="l" r="r" t="t"/>
                <a:pathLst>
                  <a:path extrusionOk="0" h="141" w="198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-145995" y="8701813"/>
                <a:ext cx="787400" cy="573090"/>
              </a:xfrm>
              <a:custGeom>
                <a:rect b="b" l="l" r="r" t="t"/>
                <a:pathLst>
                  <a:path extrusionOk="0" h="153" w="21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rect b="b" l="l" r="r" t="t"/>
                <a:pathLst>
                  <a:path extrusionOk="0" h="57" w="58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rect b="b" l="l" r="r" t="t"/>
                <a:pathLst>
                  <a:path extrusionOk="0" h="305" w="437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80" name="Google Shape;280;p3"/>
            <p:cNvSpPr txBox="1"/>
            <p:nvPr/>
          </p:nvSpPr>
          <p:spPr>
            <a:xfrm>
              <a:off x="826049" y="8916456"/>
              <a:ext cx="3408305" cy="31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Ghi nhớ</a:t>
              </a:r>
              <a:endParaRPr b="1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1" name="Google Shape;281;p3"/>
          <p:cNvSpPr txBox="1"/>
          <p:nvPr/>
        </p:nvSpPr>
        <p:spPr>
          <a:xfrm>
            <a:off x="653463" y="1913430"/>
            <a:ext cx="9776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Các bước xác định miền nghiệm của hệ BPT bậc nhất hai ẩn</a:t>
            </a:r>
            <a:endParaRPr b="1" sz="24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842730" y="2808702"/>
            <a:ext cx="10475334" cy="892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2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3" name="Google Shape;283;p3"/>
          <p:cNvSpPr txBox="1"/>
          <p:nvPr/>
        </p:nvSpPr>
        <p:spPr>
          <a:xfrm>
            <a:off x="834618" y="3622198"/>
            <a:ext cx="1048135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2: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Chọn điểm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M(x</a:t>
            </a:r>
            <a:r>
              <a:rPr b="1" baseline="-25000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;y</a:t>
            </a:r>
            <a:r>
              <a:rPr b="1" baseline="-25000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không nằm trên các đường thẳng vừa vẽ, thay tọa độ của 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 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vào từng BPT của hệ. Từ đó xác định 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nghiệm của từng BPT trong hệ.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Tô đậm (hoặc gạch chéo) những phần mặt phẳng không là miền nghiệm của các BPT. </a:t>
            </a:r>
            <a:endParaRPr b="1" sz="20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774719" y="4909492"/>
            <a:ext cx="1002068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3: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 kết luận phần mặt phẳng không tô đậm ( hoặc không gạch chéo) là 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nghiệm của hệ.</a:t>
            </a:r>
            <a:endParaRPr/>
          </a:p>
        </p:txBody>
      </p:sp>
      <p:sp>
        <p:nvSpPr>
          <p:cNvPr id="285" name="Google Shape;285;p3"/>
          <p:cNvSpPr txBox="1"/>
          <p:nvPr/>
        </p:nvSpPr>
        <p:spPr>
          <a:xfrm>
            <a:off x="8892045" y="1498647"/>
            <a:ext cx="2663988" cy="14797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6" name="Google Shape;286;p3"/>
          <p:cNvSpPr/>
          <p:nvPr/>
        </p:nvSpPr>
        <p:spPr>
          <a:xfrm>
            <a:off x="1494497" y="2354607"/>
            <a:ext cx="9492014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641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>
            <a:off x="268946" y="762000"/>
            <a:ext cx="10903216" cy="514529"/>
            <a:chOff x="-306200" y="1872940"/>
            <a:chExt cx="18582989" cy="939990"/>
          </a:xfrm>
        </p:grpSpPr>
        <p:sp>
          <p:nvSpPr>
            <p:cNvPr id="288" name="Google Shape;288;p3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3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3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1" name="Google Shape;291;p3"/>
          <p:cNvSpPr txBox="1"/>
          <p:nvPr/>
        </p:nvSpPr>
        <p:spPr>
          <a:xfrm>
            <a:off x="743586" y="5748725"/>
            <a:ext cx="89141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3. Bài tập áp dụng: </a:t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1308847" y="6196324"/>
            <a:ext cx="9121213" cy="43958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"/>
          <p:cNvSpPr/>
          <p:nvPr/>
        </p:nvSpPr>
        <p:spPr>
          <a:xfrm>
            <a:off x="66217" y="1640722"/>
            <a:ext cx="11881677" cy="5176374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8" name="Google Shape;298;p4"/>
          <p:cNvGrpSpPr/>
          <p:nvPr/>
        </p:nvGrpSpPr>
        <p:grpSpPr>
          <a:xfrm>
            <a:off x="169628" y="1573550"/>
            <a:ext cx="1811493" cy="528724"/>
            <a:chOff x="338678" y="3147464"/>
            <a:chExt cx="3623406" cy="1057571"/>
          </a:xfrm>
        </p:grpSpPr>
        <p:sp>
          <p:nvSpPr>
            <p:cNvPr id="299" name="Google Shape;299;p4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0" name="Google Shape;300;p4"/>
            <p:cNvSpPr txBox="1"/>
            <p:nvPr/>
          </p:nvSpPr>
          <p:spPr>
            <a:xfrm>
              <a:off x="1427074" y="3147464"/>
              <a:ext cx="2286789" cy="892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2" name="Google Shape;302;p4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3" name="Google Shape;303;p4"/>
          <p:cNvGrpSpPr/>
          <p:nvPr/>
        </p:nvGrpSpPr>
        <p:grpSpPr>
          <a:xfrm>
            <a:off x="192028" y="405094"/>
            <a:ext cx="11755866" cy="1117473"/>
            <a:chOff x="959546" y="3546401"/>
            <a:chExt cx="21841827" cy="2553354"/>
          </a:xfrm>
        </p:grpSpPr>
        <p:sp>
          <p:nvSpPr>
            <p:cNvPr id="304" name="Google Shape;304;p4"/>
            <p:cNvSpPr/>
            <p:nvPr/>
          </p:nvSpPr>
          <p:spPr>
            <a:xfrm>
              <a:off x="959546" y="3821749"/>
              <a:ext cx="21841827" cy="2278006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05" name="Google Shape;305;p4"/>
            <p:cNvGrpSpPr/>
            <p:nvPr/>
          </p:nvGrpSpPr>
          <p:grpSpPr>
            <a:xfrm>
              <a:off x="959546" y="3546401"/>
              <a:ext cx="3251531" cy="1133928"/>
              <a:chOff x="1311958" y="3405486"/>
              <a:chExt cx="3251531" cy="1212967"/>
            </a:xfrm>
          </p:grpSpPr>
          <p:sp>
            <p:nvSpPr>
              <p:cNvPr id="306" name="Google Shape;306;p4"/>
              <p:cNvSpPr/>
              <p:nvPr/>
            </p:nvSpPr>
            <p:spPr>
              <a:xfrm rot="5400000">
                <a:off x="2990127" y="2872935"/>
                <a:ext cx="655911" cy="2490812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 txBox="1"/>
              <p:nvPr/>
            </p:nvSpPr>
            <p:spPr>
              <a:xfrm>
                <a:off x="2272238" y="3527667"/>
                <a:ext cx="2046691" cy="1090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1</a:t>
                </a:r>
                <a:endParaRPr/>
              </a:p>
            </p:txBody>
          </p:sp>
          <p:grpSp>
            <p:nvGrpSpPr>
              <p:cNvPr id="308" name="Google Shape;308;p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09" name="Google Shape;309;p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0" name="Google Shape;310;p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1" name="Google Shape;311;p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2" name="Google Shape;312;p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3" name="Google Shape;313;p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4" name="Google Shape;314;p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5" name="Google Shape;315;p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6" name="Google Shape;316;p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8" name="Google Shape;318;p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9" name="Google Shape;319;p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2" name="Google Shape;322;p4"/>
                <p:cNvSpPr/>
                <p:nvPr/>
              </p:nvSpPr>
              <p:spPr>
                <a:xfrm>
                  <a:off x="1371544" y="3642226"/>
                  <a:ext cx="69250" cy="148162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1725846" y="3466684"/>
                  <a:ext cx="468646" cy="471866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3" name="Google Shape;333;p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334" name="Google Shape;334;p4"/>
          <p:cNvSpPr/>
          <p:nvPr/>
        </p:nvSpPr>
        <p:spPr>
          <a:xfrm>
            <a:off x="1237406" y="779408"/>
            <a:ext cx="903018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 hệ BPT:  </a:t>
            </a:r>
            <a:endParaRPr/>
          </a:p>
        </p:txBody>
      </p:sp>
      <p:sp>
        <p:nvSpPr>
          <p:cNvPr id="335" name="Google Shape;335;p4"/>
          <p:cNvSpPr/>
          <p:nvPr/>
        </p:nvSpPr>
        <p:spPr>
          <a:xfrm>
            <a:off x="5792753" y="433198"/>
            <a:ext cx="2842526" cy="11732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6" name="Google Shape;336;p4"/>
          <p:cNvSpPr/>
          <p:nvPr/>
        </p:nvSpPr>
        <p:spPr>
          <a:xfrm>
            <a:off x="42705" y="2165940"/>
            <a:ext cx="6920254" cy="13234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71" l="-792" r="0" t="-2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37" name="Google Shape;337;p4"/>
          <p:cNvCxnSpPr/>
          <p:nvPr/>
        </p:nvCxnSpPr>
        <p:spPr>
          <a:xfrm rot="10800000">
            <a:off x="9588459" y="162135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4"/>
          <p:cNvSpPr/>
          <p:nvPr/>
        </p:nvSpPr>
        <p:spPr>
          <a:xfrm>
            <a:off x="72520" y="3383706"/>
            <a:ext cx="7337536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747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9" name="Google Shape;339;p4"/>
          <p:cNvSpPr/>
          <p:nvPr/>
        </p:nvSpPr>
        <p:spPr>
          <a:xfrm>
            <a:off x="72520" y="6416986"/>
            <a:ext cx="117186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Vậy miền nghiệm là phần không bị tô màu như hình vẽ, tính cả các điểm thuộc tia </a:t>
            </a:r>
            <a:r>
              <a:rPr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Nt </a:t>
            </a:r>
            <a:r>
              <a:rPr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nằm trên  </a:t>
            </a:r>
            <a:r>
              <a:rPr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r>
              <a:rPr baseline="-25000"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</a:t>
            </a:r>
            <a:endParaRPr i="1" sz="20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40" name="Google Shape;340;p4"/>
          <p:cNvCxnSpPr/>
          <p:nvPr/>
        </p:nvCxnSpPr>
        <p:spPr>
          <a:xfrm rot="10800000">
            <a:off x="9147955" y="180135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1" name="Google Shape;341;p4"/>
          <p:cNvGrpSpPr/>
          <p:nvPr/>
        </p:nvGrpSpPr>
        <p:grpSpPr>
          <a:xfrm>
            <a:off x="6990615" y="1701008"/>
            <a:ext cx="4856538" cy="4017952"/>
            <a:chOff x="13982231" y="3379695"/>
            <a:chExt cx="9714201" cy="8036835"/>
          </a:xfrm>
        </p:grpSpPr>
        <p:sp>
          <p:nvSpPr>
            <p:cNvPr id="342" name="Google Shape;342;p4"/>
            <p:cNvSpPr/>
            <p:nvPr/>
          </p:nvSpPr>
          <p:spPr>
            <a:xfrm flipH="1" rot="10800000">
              <a:off x="15988570" y="3402410"/>
              <a:ext cx="7707862" cy="7827131"/>
            </a:xfrm>
            <a:prstGeom prst="rtTriangle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3982231" y="3379695"/>
              <a:ext cx="2116393" cy="8036835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4" name="Google Shape;344;p4"/>
          <p:cNvGrpSpPr/>
          <p:nvPr/>
        </p:nvGrpSpPr>
        <p:grpSpPr>
          <a:xfrm>
            <a:off x="6959996" y="3105002"/>
            <a:ext cx="4895977" cy="2529381"/>
            <a:chOff x="13920986" y="6302331"/>
            <a:chExt cx="9793089" cy="5059348"/>
          </a:xfrm>
        </p:grpSpPr>
        <p:sp>
          <p:nvSpPr>
            <p:cNvPr id="345" name="Google Shape;345;p4"/>
            <p:cNvSpPr/>
            <p:nvPr/>
          </p:nvSpPr>
          <p:spPr>
            <a:xfrm>
              <a:off x="13920986" y="9776936"/>
              <a:ext cx="9764093" cy="1584743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 rot="-5400000">
              <a:off x="17204512" y="3378846"/>
              <a:ext cx="3586078" cy="9433048"/>
            </a:xfrm>
            <a:prstGeom prst="rtTriangle">
              <a:avLst/>
            </a:prstGeom>
            <a:solidFill>
              <a:srgbClr val="FABF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7" name="Google Shape;347;p4"/>
          <p:cNvGrpSpPr/>
          <p:nvPr/>
        </p:nvGrpSpPr>
        <p:grpSpPr>
          <a:xfrm>
            <a:off x="6971430" y="1676970"/>
            <a:ext cx="4931977" cy="4041990"/>
            <a:chOff x="13967948" y="3334981"/>
            <a:chExt cx="9865095" cy="8084916"/>
          </a:xfrm>
        </p:grpSpPr>
        <p:sp>
          <p:nvSpPr>
            <p:cNvPr id="348" name="Google Shape;348;p4"/>
            <p:cNvSpPr/>
            <p:nvPr/>
          </p:nvSpPr>
          <p:spPr>
            <a:xfrm flipH="1" rot="5400000">
              <a:off x="16742598" y="3490318"/>
              <a:ext cx="7245783" cy="69351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3967948" y="10441618"/>
              <a:ext cx="9795245" cy="9782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14068041" y="3412268"/>
              <a:ext cx="2879777" cy="79952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351" name="Google Shape;351;p4"/>
          <p:cNvGraphicFramePr/>
          <p:nvPr/>
        </p:nvGraphicFramePr>
        <p:xfrm>
          <a:off x="6999625" y="16948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{98671FD1-EEA7-4D77-9AC6-C4DDA0495A7E}</a:tableStyleId>
              </a:tblPr>
              <a:tblGrid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</a:tblGrid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2" name="Google Shape;352;p4"/>
          <p:cNvSpPr txBox="1"/>
          <p:nvPr/>
        </p:nvSpPr>
        <p:spPr>
          <a:xfrm>
            <a:off x="10805062" y="2992259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53" name="Google Shape;353;p4"/>
          <p:cNvSpPr txBox="1"/>
          <p:nvPr/>
        </p:nvSpPr>
        <p:spPr>
          <a:xfrm>
            <a:off x="11091157" y="1720024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354" name="Google Shape;354;p4"/>
          <p:cNvCxnSpPr/>
          <p:nvPr/>
        </p:nvCxnSpPr>
        <p:spPr>
          <a:xfrm flipH="1">
            <a:off x="7993668" y="1701008"/>
            <a:ext cx="3839830" cy="3927052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4"/>
          <p:cNvCxnSpPr/>
          <p:nvPr/>
        </p:nvCxnSpPr>
        <p:spPr>
          <a:xfrm rot="10800000">
            <a:off x="8931167" y="1629008"/>
            <a:ext cx="0" cy="406798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6" name="Google Shape;356;p4"/>
          <p:cNvCxnSpPr/>
          <p:nvPr/>
        </p:nvCxnSpPr>
        <p:spPr>
          <a:xfrm rot="10800000">
            <a:off x="8463169" y="1714713"/>
            <a:ext cx="3368356" cy="3501142"/>
          </a:xfrm>
          <a:prstGeom prst="straightConnector1">
            <a:avLst/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4"/>
          <p:cNvSpPr txBox="1"/>
          <p:nvPr/>
        </p:nvSpPr>
        <p:spPr>
          <a:xfrm>
            <a:off x="11292716" y="4943633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58" name="Google Shape;358;p4"/>
          <p:cNvSpPr txBox="1"/>
          <p:nvPr/>
        </p:nvSpPr>
        <p:spPr>
          <a:xfrm>
            <a:off x="11595154" y="4292996"/>
            <a:ext cx="288827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359" name="Google Shape;359;p4"/>
          <p:cNvSpPr txBox="1"/>
          <p:nvPr/>
        </p:nvSpPr>
        <p:spPr>
          <a:xfrm>
            <a:off x="8961935" y="4693126"/>
            <a:ext cx="282769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360" name="Google Shape;360;p4"/>
          <p:cNvSpPr txBox="1"/>
          <p:nvPr/>
        </p:nvSpPr>
        <p:spPr>
          <a:xfrm>
            <a:off x="8967167" y="1557009"/>
            <a:ext cx="27230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cxnSp>
        <p:nvCxnSpPr>
          <p:cNvPr id="361" name="Google Shape;361;p4"/>
          <p:cNvCxnSpPr/>
          <p:nvPr/>
        </p:nvCxnSpPr>
        <p:spPr>
          <a:xfrm flipH="1" rot="10800000">
            <a:off x="7011738" y="3127297"/>
            <a:ext cx="4923392" cy="1739088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4"/>
          <p:cNvCxnSpPr/>
          <p:nvPr/>
        </p:nvCxnSpPr>
        <p:spPr>
          <a:xfrm>
            <a:off x="6979663" y="4699384"/>
            <a:ext cx="4867491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p4"/>
          <p:cNvSpPr/>
          <p:nvPr/>
        </p:nvSpPr>
        <p:spPr>
          <a:xfrm>
            <a:off x="357584" y="3695754"/>
            <a:ext cx="6095295" cy="4308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166" l="-199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4" name="Google Shape;364;p4"/>
          <p:cNvSpPr/>
          <p:nvPr/>
        </p:nvSpPr>
        <p:spPr>
          <a:xfrm>
            <a:off x="623977" y="4031483"/>
            <a:ext cx="6095295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653" l="-999" r="0" t="-43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5" name="Google Shape;365;p4"/>
          <p:cNvSpPr/>
          <p:nvPr/>
        </p:nvSpPr>
        <p:spPr>
          <a:xfrm>
            <a:off x="391090" y="4629846"/>
            <a:ext cx="6095295" cy="430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8166" l="-1299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6" name="Google Shape;366;p4"/>
          <p:cNvSpPr/>
          <p:nvPr/>
        </p:nvSpPr>
        <p:spPr>
          <a:xfrm>
            <a:off x="580538" y="5012905"/>
            <a:ext cx="6095295" cy="10156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999" r="0" t="-29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7" name="Google Shape;367;p4"/>
          <p:cNvSpPr/>
          <p:nvPr/>
        </p:nvSpPr>
        <p:spPr>
          <a:xfrm>
            <a:off x="380121" y="5631919"/>
            <a:ext cx="6095295" cy="4308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6759" l="-1299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549639" y="6024883"/>
            <a:ext cx="9981194" cy="40011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5755" l="0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69" name="Google Shape;369;p4"/>
          <p:cNvGrpSpPr/>
          <p:nvPr/>
        </p:nvGrpSpPr>
        <p:grpSpPr>
          <a:xfrm>
            <a:off x="9388555" y="4380795"/>
            <a:ext cx="327205" cy="423193"/>
            <a:chOff x="18778666" y="8762606"/>
            <a:chExt cx="654487" cy="846484"/>
          </a:xfrm>
        </p:grpSpPr>
        <p:sp>
          <p:nvSpPr>
            <p:cNvPr id="370" name="Google Shape;370;p4"/>
            <p:cNvSpPr/>
            <p:nvPr/>
          </p:nvSpPr>
          <p:spPr>
            <a:xfrm>
              <a:off x="18778666" y="9307066"/>
              <a:ext cx="182880" cy="18288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"/>
            <p:cNvSpPr txBox="1"/>
            <p:nvPr/>
          </p:nvSpPr>
          <p:spPr>
            <a:xfrm>
              <a:off x="18867548" y="8762606"/>
              <a:ext cx="565604" cy="846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endParaRPr/>
            </a:p>
          </p:txBody>
        </p:sp>
      </p:grpSp>
      <p:grpSp>
        <p:nvGrpSpPr>
          <p:cNvPr id="372" name="Google Shape;372;p4"/>
          <p:cNvGrpSpPr/>
          <p:nvPr/>
        </p:nvGrpSpPr>
        <p:grpSpPr>
          <a:xfrm>
            <a:off x="10945106" y="4652998"/>
            <a:ext cx="514869" cy="372043"/>
            <a:chOff x="18051063" y="9307066"/>
            <a:chExt cx="1029858" cy="744171"/>
          </a:xfrm>
        </p:grpSpPr>
        <p:sp>
          <p:nvSpPr>
            <p:cNvPr id="373" name="Google Shape;373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"/>
            <p:cNvSpPr txBox="1"/>
            <p:nvPr/>
          </p:nvSpPr>
          <p:spPr>
            <a:xfrm>
              <a:off x="18051063" y="9327880"/>
              <a:ext cx="1029858" cy="72335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75" name="Google Shape;375;p4"/>
          <p:cNvGrpSpPr/>
          <p:nvPr/>
        </p:nvGrpSpPr>
        <p:grpSpPr>
          <a:xfrm>
            <a:off x="7088257" y="4352787"/>
            <a:ext cx="514869" cy="387136"/>
            <a:chOff x="18082208" y="8669865"/>
            <a:chExt cx="1029858" cy="774361"/>
          </a:xfrm>
        </p:grpSpPr>
        <p:sp>
          <p:nvSpPr>
            <p:cNvPr id="376" name="Google Shape;376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"/>
            <p:cNvSpPr txBox="1"/>
            <p:nvPr/>
          </p:nvSpPr>
          <p:spPr>
            <a:xfrm>
              <a:off x="18082208" y="8669865"/>
              <a:ext cx="1029858" cy="723357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78" name="Google Shape;378;p4"/>
          <p:cNvGrpSpPr/>
          <p:nvPr/>
        </p:nvGrpSpPr>
        <p:grpSpPr>
          <a:xfrm>
            <a:off x="8510537" y="3815260"/>
            <a:ext cx="514869" cy="405266"/>
            <a:chOff x="18025677" y="8633600"/>
            <a:chExt cx="1029858" cy="810626"/>
          </a:xfrm>
        </p:grpSpPr>
        <p:sp>
          <p:nvSpPr>
            <p:cNvPr id="379" name="Google Shape;379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"/>
            <p:cNvSpPr txBox="1"/>
            <p:nvPr/>
          </p:nvSpPr>
          <p:spPr>
            <a:xfrm>
              <a:off x="18025677" y="8633600"/>
              <a:ext cx="1029858" cy="723358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1" name="Google Shape;381;p4"/>
          <p:cNvGrpSpPr/>
          <p:nvPr/>
        </p:nvGrpSpPr>
        <p:grpSpPr>
          <a:xfrm>
            <a:off x="9358963" y="4144909"/>
            <a:ext cx="533546" cy="361637"/>
            <a:chOff x="18778666" y="9300118"/>
            <a:chExt cx="1067216" cy="723357"/>
          </a:xfrm>
        </p:grpSpPr>
        <p:sp>
          <p:nvSpPr>
            <p:cNvPr id="382" name="Google Shape;382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4"/>
            <p:cNvSpPr txBox="1"/>
            <p:nvPr/>
          </p:nvSpPr>
          <p:spPr>
            <a:xfrm>
              <a:off x="18816023" y="9300118"/>
              <a:ext cx="1029858" cy="723357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4" name="Google Shape;384;p4"/>
          <p:cNvGrpSpPr/>
          <p:nvPr/>
        </p:nvGrpSpPr>
        <p:grpSpPr>
          <a:xfrm>
            <a:off x="8492048" y="2151074"/>
            <a:ext cx="514869" cy="361637"/>
            <a:chOff x="17939873" y="9304615"/>
            <a:chExt cx="1029858" cy="723356"/>
          </a:xfrm>
        </p:grpSpPr>
        <p:sp>
          <p:nvSpPr>
            <p:cNvPr id="385" name="Google Shape;385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"/>
            <p:cNvSpPr txBox="1"/>
            <p:nvPr/>
          </p:nvSpPr>
          <p:spPr>
            <a:xfrm>
              <a:off x="17939873" y="9304615"/>
              <a:ext cx="1029858" cy="723356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7" name="Google Shape;387;p4"/>
          <p:cNvGrpSpPr/>
          <p:nvPr/>
        </p:nvGrpSpPr>
        <p:grpSpPr>
          <a:xfrm>
            <a:off x="10073614" y="3275108"/>
            <a:ext cx="871493" cy="442158"/>
            <a:chOff x="18509363" y="8955683"/>
            <a:chExt cx="1029858" cy="488543"/>
          </a:xfrm>
        </p:grpSpPr>
        <p:sp>
          <p:nvSpPr>
            <p:cNvPr id="388" name="Google Shape;388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"/>
            <p:cNvSpPr txBox="1"/>
            <p:nvPr/>
          </p:nvSpPr>
          <p:spPr>
            <a:xfrm>
              <a:off x="18509363" y="8955683"/>
              <a:ext cx="1029858" cy="442084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90" name="Google Shape;390;p4"/>
          <p:cNvSpPr txBox="1"/>
          <p:nvPr/>
        </p:nvSpPr>
        <p:spPr>
          <a:xfrm>
            <a:off x="11507981" y="2766198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baseline="-25000" i="1"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1" name="Google Shape;391;p4"/>
          <p:cNvCxnSpPr/>
          <p:nvPr/>
        </p:nvCxnSpPr>
        <p:spPr>
          <a:xfrm flipH="1" rot="10800000">
            <a:off x="7082724" y="3113275"/>
            <a:ext cx="4923392" cy="1739088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92" name="Google Shape;392;p4"/>
          <p:cNvSpPr/>
          <p:nvPr/>
        </p:nvSpPr>
        <p:spPr>
          <a:xfrm>
            <a:off x="169628" y="57826"/>
            <a:ext cx="10775478" cy="430887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 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9" name="Google Shape;399;p5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400" name="Google Shape;400;p5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1" name="Google Shape;401;p5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03" name="Google Shape;403;p5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4" name="Google Shape;404;p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405" name="Google Shape;405;p5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06" name="Google Shape;406;p5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407" name="Google Shape;407;p5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8" name="Google Shape;408;p5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2</a:t>
                </a:r>
                <a:endParaRPr/>
              </a:p>
            </p:txBody>
          </p:sp>
          <p:grpSp>
            <p:nvGrpSpPr>
              <p:cNvPr id="409" name="Google Shape;409;p5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0" name="Google Shape;410;p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7" name="Google Shape;417;p5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435" name="Google Shape;435;p5"/>
          <p:cNvSpPr/>
          <p:nvPr/>
        </p:nvSpPr>
        <p:spPr>
          <a:xfrm>
            <a:off x="242734" y="1917007"/>
            <a:ext cx="6920254" cy="18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693" lvl="0" marL="285693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Noto Sans Symbols"/>
              <a:buChar char="⮚"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Trên cùng hệ trục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Oxy, 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vẽ các đường thẳng: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3x + y = 6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x + y = 4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       x = 0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       y = 0	</a:t>
            </a:r>
            <a:endParaRPr sz="22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76806" y="3608999"/>
            <a:ext cx="8266361" cy="17773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84" r="0" t="-23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7" name="Google Shape;437;p5"/>
          <p:cNvSpPr/>
          <p:nvPr/>
        </p:nvSpPr>
        <p:spPr>
          <a:xfrm>
            <a:off x="78690" y="6123120"/>
            <a:ext cx="1121804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693" lvl="0" marL="28569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Noto Sans Symbols"/>
              <a:buChar char="⮚"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không bị tô đậm (miền trong tứ giác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AICO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kể cả 4 cạnh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AI, IC, OC, OA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miền nghiệm của hệ đã cho. </a:t>
            </a:r>
            <a:endParaRPr/>
          </a:p>
        </p:txBody>
      </p:sp>
      <p:cxnSp>
        <p:nvCxnSpPr>
          <p:cNvPr id="438" name="Google Shape;438;p5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5"/>
          <p:cNvSpPr/>
          <p:nvPr/>
        </p:nvSpPr>
        <p:spPr>
          <a:xfrm>
            <a:off x="192028" y="684295"/>
            <a:ext cx="880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Biểu diễn miền nghiệm của hệ bất phương trình bậc nhất hai ẩn: </a:t>
            </a:r>
            <a:endParaRPr/>
          </a:p>
        </p:txBody>
      </p:sp>
      <p:pic>
        <p:nvPicPr>
          <p:cNvPr id="440" name="Google Shape;4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1359" y="226580"/>
            <a:ext cx="1188831" cy="132912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"/>
          <p:cNvSpPr/>
          <p:nvPr/>
        </p:nvSpPr>
        <p:spPr>
          <a:xfrm>
            <a:off x="431621" y="5264991"/>
            <a:ext cx="9476922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 tô đậm các nửa mặt phẳng bờ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không chứa điểm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M.</a:t>
            </a:r>
            <a:endParaRPr sz="22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2" name="Google Shape;442;p5"/>
          <p:cNvSpPr/>
          <p:nvPr/>
        </p:nvSpPr>
        <p:spPr>
          <a:xfrm>
            <a:off x="8092614" y="2043906"/>
            <a:ext cx="1428585" cy="3219077"/>
          </a:xfrm>
          <a:prstGeom prst="rect">
            <a:avLst/>
          </a:prstGeom>
          <a:solidFill>
            <a:srgbClr val="FABF8E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"/>
          <p:cNvSpPr/>
          <p:nvPr/>
        </p:nvSpPr>
        <p:spPr>
          <a:xfrm>
            <a:off x="9034424" y="2060324"/>
            <a:ext cx="2873496" cy="2779164"/>
          </a:xfrm>
          <a:custGeom>
            <a:rect b="b" l="l" r="r" t="t"/>
            <a:pathLst>
              <a:path extrusionOk="0" h="5558972" w="5747657">
                <a:moveTo>
                  <a:pt x="5733143" y="5558972"/>
                </a:moveTo>
                <a:lnTo>
                  <a:pt x="5747657" y="0"/>
                </a:lnTo>
                <a:lnTo>
                  <a:pt x="0" y="14515"/>
                </a:lnTo>
              </a:path>
            </a:pathLst>
          </a:custGeom>
          <a:solidFill>
            <a:srgbClr val="8CB3E3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"/>
          <p:cNvSpPr/>
          <p:nvPr/>
        </p:nvSpPr>
        <p:spPr>
          <a:xfrm>
            <a:off x="9693003" y="2071192"/>
            <a:ext cx="2220429" cy="3236311"/>
          </a:xfrm>
          <a:custGeom>
            <a:rect b="b" l="l" r="r" t="t"/>
            <a:pathLst>
              <a:path extrusionOk="0" h="6473371" w="4441371">
                <a:moveTo>
                  <a:pt x="2235200" y="6444343"/>
                </a:moveTo>
                <a:lnTo>
                  <a:pt x="4441371" y="6473371"/>
                </a:lnTo>
                <a:lnTo>
                  <a:pt x="4441371" y="0"/>
                </a:lnTo>
                <a:lnTo>
                  <a:pt x="0" y="0"/>
                </a:lnTo>
              </a:path>
            </a:pathLst>
          </a:custGeom>
          <a:solidFill>
            <a:srgbClr val="FF4747">
              <a:alpha val="31764"/>
            </a:srgb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5"/>
          <p:cNvGrpSpPr/>
          <p:nvPr/>
        </p:nvGrpSpPr>
        <p:grpSpPr>
          <a:xfrm>
            <a:off x="8078130" y="4348689"/>
            <a:ext cx="3832934" cy="903604"/>
            <a:chOff x="15649178" y="10668000"/>
            <a:chExt cx="7666756" cy="1807418"/>
          </a:xfrm>
        </p:grpSpPr>
        <p:sp>
          <p:nvSpPr>
            <p:cNvPr id="446" name="Google Shape;446;p5"/>
            <p:cNvSpPr/>
            <p:nvPr/>
          </p:nvSpPr>
          <p:spPr>
            <a:xfrm>
              <a:off x="15649178" y="10675218"/>
              <a:ext cx="7632848" cy="1800200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20435614" y="10668000"/>
              <a:ext cx="2880320" cy="1803226"/>
            </a:xfrm>
            <a:prstGeom prst="rect">
              <a:avLst/>
            </a:prstGeom>
            <a:solidFill>
              <a:srgbClr val="FDA1C2">
                <a:alpha val="75686"/>
              </a:srgbClr>
            </a:solidFill>
            <a:ln cap="flat" cmpd="sng" w="9525">
              <a:solidFill>
                <a:srgbClr val="FDA1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5"/>
          <p:cNvGrpSpPr/>
          <p:nvPr/>
        </p:nvGrpSpPr>
        <p:grpSpPr>
          <a:xfrm>
            <a:off x="8078130" y="1887429"/>
            <a:ext cx="3868607" cy="3377562"/>
            <a:chOff x="15615925" y="5766294"/>
            <a:chExt cx="7738109" cy="6755907"/>
          </a:xfrm>
        </p:grpSpPr>
        <p:grpSp>
          <p:nvGrpSpPr>
            <p:cNvPr id="449" name="Google Shape;449;p5"/>
            <p:cNvGrpSpPr/>
            <p:nvPr/>
          </p:nvGrpSpPr>
          <p:grpSpPr>
            <a:xfrm>
              <a:off x="15615925" y="6029441"/>
              <a:ext cx="7738109" cy="6492240"/>
              <a:chOff x="4937957" y="5868721"/>
              <a:chExt cx="7738109" cy="6492240"/>
            </a:xfrm>
          </p:grpSpPr>
          <p:grpSp>
            <p:nvGrpSpPr>
              <p:cNvPr id="450" name="Google Shape;450;p5"/>
              <p:cNvGrpSpPr/>
              <p:nvPr/>
            </p:nvGrpSpPr>
            <p:grpSpPr>
              <a:xfrm>
                <a:off x="4937957" y="5920362"/>
                <a:ext cx="7738109" cy="6440453"/>
                <a:chOff x="5896036" y="5992370"/>
                <a:chExt cx="7729859" cy="6440453"/>
              </a:xfrm>
            </p:grpSpPr>
            <p:cxnSp>
              <p:nvCxnSpPr>
                <p:cNvPr id="451" name="Google Shape;451;p5"/>
                <p:cNvCxnSpPr/>
                <p:nvPr/>
              </p:nvCxnSpPr>
              <p:spPr>
                <a:xfrm>
                  <a:off x="5896036" y="5992370"/>
                  <a:ext cx="7672769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2" name="Google Shape;452;p5"/>
                <p:cNvCxnSpPr/>
                <p:nvPr/>
              </p:nvCxnSpPr>
              <p:spPr>
                <a:xfrm>
                  <a:off x="5953125" y="6852709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5"/>
                <p:cNvCxnSpPr/>
                <p:nvPr/>
              </p:nvCxnSpPr>
              <p:spPr>
                <a:xfrm>
                  <a:off x="5953125" y="7782728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4" name="Google Shape;454;p5"/>
                <p:cNvCxnSpPr/>
                <p:nvPr/>
              </p:nvCxnSpPr>
              <p:spPr>
                <a:xfrm>
                  <a:off x="5953125" y="8712747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5" name="Google Shape;455;p5"/>
                <p:cNvCxnSpPr/>
                <p:nvPr/>
              </p:nvCxnSpPr>
              <p:spPr>
                <a:xfrm>
                  <a:off x="5953125" y="9642766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5"/>
                <p:cNvCxnSpPr/>
                <p:nvPr/>
              </p:nvCxnSpPr>
              <p:spPr>
                <a:xfrm>
                  <a:off x="5953125" y="10572785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7" name="Google Shape;457;p5"/>
                <p:cNvCxnSpPr/>
                <p:nvPr/>
              </p:nvCxnSpPr>
              <p:spPr>
                <a:xfrm>
                  <a:off x="5953125" y="11502804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8" name="Google Shape;458;p5"/>
                <p:cNvCxnSpPr/>
                <p:nvPr/>
              </p:nvCxnSpPr>
              <p:spPr>
                <a:xfrm>
                  <a:off x="5953125" y="12432823"/>
                  <a:ext cx="767277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59" name="Google Shape;459;p5"/>
              <p:cNvCxnSpPr/>
              <p:nvPr/>
            </p:nvCxnSpPr>
            <p:spPr>
              <a:xfrm rot="10800000">
                <a:off x="4978397" y="5868721"/>
                <a:ext cx="0" cy="649224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0" name="Google Shape;460;p5"/>
              <p:cNvCxnSpPr/>
              <p:nvPr/>
            </p:nvCxnSpPr>
            <p:spPr>
              <a:xfrm rot="10800000">
                <a:off x="5933879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p5"/>
              <p:cNvCxnSpPr/>
              <p:nvPr/>
            </p:nvCxnSpPr>
            <p:spPr>
              <a:xfrm rot="10800000">
                <a:off x="6889361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2" name="Google Shape;462;p5"/>
              <p:cNvCxnSpPr/>
              <p:nvPr/>
            </p:nvCxnSpPr>
            <p:spPr>
              <a:xfrm rot="10800000">
                <a:off x="7844843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3" name="Google Shape;463;p5"/>
              <p:cNvCxnSpPr/>
              <p:nvPr/>
            </p:nvCxnSpPr>
            <p:spPr>
              <a:xfrm rot="10800000">
                <a:off x="8800325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4" name="Google Shape;464;p5"/>
              <p:cNvCxnSpPr/>
              <p:nvPr/>
            </p:nvCxnSpPr>
            <p:spPr>
              <a:xfrm rot="10800000">
                <a:off x="9755807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5" name="Google Shape;465;p5"/>
              <p:cNvCxnSpPr/>
              <p:nvPr/>
            </p:nvCxnSpPr>
            <p:spPr>
              <a:xfrm rot="10800000">
                <a:off x="10711289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5"/>
              <p:cNvCxnSpPr/>
              <p:nvPr/>
            </p:nvCxnSpPr>
            <p:spPr>
              <a:xfrm rot="10800000">
                <a:off x="11666771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7" name="Google Shape;467;p5"/>
              <p:cNvCxnSpPr/>
              <p:nvPr/>
            </p:nvCxnSpPr>
            <p:spPr>
              <a:xfrm rot="10800000">
                <a:off x="12622253" y="5868721"/>
                <a:ext cx="0" cy="649224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468" name="Google Shape;468;p5"/>
            <p:cNvCxnSpPr/>
            <p:nvPr/>
          </p:nvCxnSpPr>
          <p:spPr>
            <a:xfrm rot="10800000">
              <a:off x="18531119" y="6057902"/>
              <a:ext cx="0" cy="6464299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69" name="Google Shape;469;p5"/>
            <p:cNvCxnSpPr/>
            <p:nvPr/>
          </p:nvCxnSpPr>
          <p:spPr>
            <a:xfrm>
              <a:off x="15691495" y="10673556"/>
              <a:ext cx="7561943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70" name="Google Shape;470;p5"/>
            <p:cNvCxnSpPr/>
            <p:nvPr/>
          </p:nvCxnSpPr>
          <p:spPr>
            <a:xfrm>
              <a:off x="20423153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1" name="Google Shape;471;p5"/>
            <p:cNvCxnSpPr/>
            <p:nvPr/>
          </p:nvCxnSpPr>
          <p:spPr>
            <a:xfrm>
              <a:off x="21386086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2" name="Google Shape;472;p5"/>
            <p:cNvCxnSpPr/>
            <p:nvPr/>
          </p:nvCxnSpPr>
          <p:spPr>
            <a:xfrm>
              <a:off x="22324525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3" name="Google Shape;473;p5"/>
            <p:cNvCxnSpPr/>
            <p:nvPr/>
          </p:nvCxnSpPr>
          <p:spPr>
            <a:xfrm>
              <a:off x="16601359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4" name="Google Shape;474;p5"/>
            <p:cNvCxnSpPr/>
            <p:nvPr/>
          </p:nvCxnSpPr>
          <p:spPr>
            <a:xfrm>
              <a:off x="17564294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5" name="Google Shape;475;p5"/>
            <p:cNvCxnSpPr/>
            <p:nvPr/>
          </p:nvCxnSpPr>
          <p:spPr>
            <a:xfrm>
              <a:off x="19464625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6" name="Google Shape;476;p5"/>
            <p:cNvCxnSpPr/>
            <p:nvPr/>
          </p:nvCxnSpPr>
          <p:spPr>
            <a:xfrm>
              <a:off x="18268639" y="9739114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7" name="Google Shape;477;p5"/>
            <p:cNvCxnSpPr/>
            <p:nvPr/>
          </p:nvCxnSpPr>
          <p:spPr>
            <a:xfrm>
              <a:off x="18268639" y="7876721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8" name="Google Shape;478;p5"/>
            <p:cNvCxnSpPr/>
            <p:nvPr/>
          </p:nvCxnSpPr>
          <p:spPr>
            <a:xfrm>
              <a:off x="18268639" y="6947806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5"/>
            <p:cNvCxnSpPr/>
            <p:nvPr/>
          </p:nvCxnSpPr>
          <p:spPr>
            <a:xfrm>
              <a:off x="18268639" y="11596913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5"/>
            <p:cNvCxnSpPr/>
            <p:nvPr/>
          </p:nvCxnSpPr>
          <p:spPr>
            <a:xfrm>
              <a:off x="18268639" y="8783960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1" name="Google Shape;481;p5"/>
            <p:cNvSpPr txBox="1"/>
            <p:nvPr/>
          </p:nvSpPr>
          <p:spPr>
            <a:xfrm>
              <a:off x="22683777" y="9840700"/>
              <a:ext cx="581005" cy="954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482" name="Google Shape;482;p5"/>
            <p:cNvSpPr txBox="1"/>
            <p:nvPr/>
          </p:nvSpPr>
          <p:spPr>
            <a:xfrm>
              <a:off x="17812445" y="5766294"/>
              <a:ext cx="734199" cy="954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sp>
          <p:nvSpPr>
            <p:cNvPr id="483" name="Google Shape;483;p5"/>
            <p:cNvSpPr txBox="1"/>
            <p:nvPr/>
          </p:nvSpPr>
          <p:spPr>
            <a:xfrm>
              <a:off x="17721602" y="10616368"/>
              <a:ext cx="576065" cy="86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4" name="Google Shape;484;p5"/>
          <p:cNvCxnSpPr/>
          <p:nvPr/>
        </p:nvCxnSpPr>
        <p:spPr>
          <a:xfrm>
            <a:off x="9032755" y="2054607"/>
            <a:ext cx="2879075" cy="275757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5"/>
          <p:cNvCxnSpPr/>
          <p:nvPr/>
        </p:nvCxnSpPr>
        <p:spPr>
          <a:xfrm>
            <a:off x="9683695" y="2043906"/>
            <a:ext cx="1090760" cy="321410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5"/>
          <p:cNvCxnSpPr/>
          <p:nvPr/>
        </p:nvCxnSpPr>
        <p:spPr>
          <a:xfrm>
            <a:off x="8114130" y="4352297"/>
            <a:ext cx="3780534" cy="0"/>
          </a:xfrm>
          <a:prstGeom prst="straightConnector1">
            <a:avLst/>
          </a:prstGeom>
          <a:noFill/>
          <a:ln cap="flat" cmpd="sng" w="28575">
            <a:solidFill>
              <a:srgbClr val="FDA1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5"/>
          <p:cNvCxnSpPr/>
          <p:nvPr/>
        </p:nvCxnSpPr>
        <p:spPr>
          <a:xfrm rot="10800000">
            <a:off x="9518123" y="2048308"/>
            <a:ext cx="0" cy="3231775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8" name="Google Shape;488;p5"/>
          <p:cNvGrpSpPr/>
          <p:nvPr/>
        </p:nvGrpSpPr>
        <p:grpSpPr>
          <a:xfrm>
            <a:off x="9621994" y="3018340"/>
            <a:ext cx="457147" cy="1092607"/>
            <a:chOff x="20577609" y="5062721"/>
            <a:chExt cx="914400" cy="2098808"/>
          </a:xfrm>
        </p:grpSpPr>
        <p:sp>
          <p:nvSpPr>
            <p:cNvPr id="489" name="Google Shape;489;p5"/>
            <p:cNvSpPr txBox="1"/>
            <p:nvPr/>
          </p:nvSpPr>
          <p:spPr>
            <a:xfrm>
              <a:off x="20954045" y="5062721"/>
              <a:ext cx="533400" cy="2098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0" name="Google Shape;490;p5"/>
            <p:cNvSpPr txBox="1"/>
            <p:nvPr/>
          </p:nvSpPr>
          <p:spPr>
            <a:xfrm>
              <a:off x="20577609" y="5912529"/>
              <a:ext cx="914400" cy="827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grpSp>
        <p:nvGrpSpPr>
          <p:cNvPr id="491" name="Google Shape;491;p5"/>
          <p:cNvGrpSpPr/>
          <p:nvPr/>
        </p:nvGrpSpPr>
        <p:grpSpPr>
          <a:xfrm>
            <a:off x="9835772" y="2106021"/>
            <a:ext cx="683998" cy="1154034"/>
            <a:chOff x="20678277" y="4970289"/>
            <a:chExt cx="1368153" cy="2308334"/>
          </a:xfrm>
        </p:grpSpPr>
        <p:sp>
          <p:nvSpPr>
            <p:cNvPr id="492" name="Google Shape;492;p5"/>
            <p:cNvSpPr txBox="1"/>
            <p:nvPr/>
          </p:nvSpPr>
          <p:spPr>
            <a:xfrm>
              <a:off x="20678277" y="4970289"/>
              <a:ext cx="533400" cy="2308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" name="Google Shape;493;p5"/>
            <p:cNvSpPr txBox="1"/>
            <p:nvPr/>
          </p:nvSpPr>
          <p:spPr>
            <a:xfrm>
              <a:off x="21132030" y="5912530"/>
              <a:ext cx="914400" cy="861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5"/>
          <p:cNvGrpSpPr/>
          <p:nvPr/>
        </p:nvGrpSpPr>
        <p:grpSpPr>
          <a:xfrm>
            <a:off x="10300334" y="3486248"/>
            <a:ext cx="557525" cy="1154034"/>
            <a:chOff x="20954045" y="5062721"/>
            <a:chExt cx="1115178" cy="2308335"/>
          </a:xfrm>
        </p:grpSpPr>
        <p:sp>
          <p:nvSpPr>
            <p:cNvPr id="495" name="Google Shape;495;p5"/>
            <p:cNvSpPr txBox="1"/>
            <p:nvPr/>
          </p:nvSpPr>
          <p:spPr>
            <a:xfrm>
              <a:off x="20954045" y="5062721"/>
              <a:ext cx="533400" cy="2308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6" name="Google Shape;496;p5"/>
            <p:cNvSpPr txBox="1"/>
            <p:nvPr/>
          </p:nvSpPr>
          <p:spPr>
            <a:xfrm>
              <a:off x="21154823" y="6012147"/>
              <a:ext cx="914400" cy="86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sp>
        <p:nvSpPr>
          <p:cNvPr id="497" name="Google Shape;497;p5"/>
          <p:cNvSpPr txBox="1"/>
          <p:nvPr/>
        </p:nvSpPr>
        <p:spPr>
          <a:xfrm>
            <a:off x="9331719" y="3502601"/>
            <a:ext cx="266669" cy="1154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sz="68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8" name="Google Shape;498;p5"/>
          <p:cNvSpPr/>
          <p:nvPr/>
        </p:nvSpPr>
        <p:spPr>
          <a:xfrm>
            <a:off x="9889159" y="2084308"/>
            <a:ext cx="6119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"/>
          <p:cNvSpPr/>
          <p:nvPr/>
        </p:nvSpPr>
        <p:spPr>
          <a:xfrm>
            <a:off x="8510128" y="2084308"/>
            <a:ext cx="6110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"/>
          <p:cNvSpPr/>
          <p:nvPr/>
        </p:nvSpPr>
        <p:spPr>
          <a:xfrm>
            <a:off x="8942126" y="4892295"/>
            <a:ext cx="6351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1" lang="en-US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"/>
          <p:cNvSpPr/>
          <p:nvPr/>
        </p:nvSpPr>
        <p:spPr>
          <a:xfrm>
            <a:off x="8037834" y="4352296"/>
            <a:ext cx="6794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5"/>
          <p:cNvGrpSpPr/>
          <p:nvPr/>
        </p:nvGrpSpPr>
        <p:grpSpPr>
          <a:xfrm>
            <a:off x="9078048" y="1621487"/>
            <a:ext cx="518061" cy="1298744"/>
            <a:chOff x="21254005" y="4419390"/>
            <a:chExt cx="1036242" cy="2597789"/>
          </a:xfrm>
        </p:grpSpPr>
        <p:sp>
          <p:nvSpPr>
            <p:cNvPr id="503" name="Google Shape;503;p5"/>
            <p:cNvSpPr txBox="1"/>
            <p:nvPr/>
          </p:nvSpPr>
          <p:spPr>
            <a:xfrm>
              <a:off x="21756847" y="4419390"/>
              <a:ext cx="533400" cy="2308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4" name="Google Shape;504;p5"/>
            <p:cNvSpPr txBox="1"/>
            <p:nvPr/>
          </p:nvSpPr>
          <p:spPr>
            <a:xfrm>
              <a:off x="21254005" y="6032179"/>
              <a:ext cx="914400" cy="9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505" name="Google Shape;505;p5"/>
          <p:cNvSpPr/>
          <p:nvPr/>
        </p:nvSpPr>
        <p:spPr>
          <a:xfrm>
            <a:off x="397862" y="5696989"/>
            <a:ext cx="13258103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)=I(1; 3);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)=A(0; 4),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)=C(2; 0),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)=O(0; 0).</a:t>
            </a:r>
            <a:endParaRPr/>
          </a:p>
        </p:txBody>
      </p:sp>
      <p:cxnSp>
        <p:nvCxnSpPr>
          <p:cNvPr id="506" name="Google Shape;506;p5"/>
          <p:cNvCxnSpPr/>
          <p:nvPr/>
        </p:nvCxnSpPr>
        <p:spPr>
          <a:xfrm>
            <a:off x="9689194" y="2042051"/>
            <a:ext cx="1090760" cy="321410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7" name="Google Shape;507;p5"/>
          <p:cNvCxnSpPr/>
          <p:nvPr/>
        </p:nvCxnSpPr>
        <p:spPr>
          <a:xfrm>
            <a:off x="9057808" y="2088558"/>
            <a:ext cx="2879075" cy="275757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8" name="Google Shape;508;p5"/>
          <p:cNvCxnSpPr/>
          <p:nvPr/>
        </p:nvCxnSpPr>
        <p:spPr>
          <a:xfrm>
            <a:off x="8037834" y="4348018"/>
            <a:ext cx="3780534" cy="0"/>
          </a:xfrm>
          <a:prstGeom prst="straightConnector1">
            <a:avLst/>
          </a:prstGeom>
          <a:noFill/>
          <a:ln cap="flat" cmpd="sng" w="28575">
            <a:solidFill>
              <a:srgbClr val="FDA1C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9" name="Google Shape;509;p5"/>
          <p:cNvCxnSpPr/>
          <p:nvPr/>
        </p:nvCxnSpPr>
        <p:spPr>
          <a:xfrm rot="10800000">
            <a:off x="9518123" y="2054607"/>
            <a:ext cx="0" cy="3231775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16" name="Google Shape;516;p6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517" name="Google Shape;517;p6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8" name="Google Shape;518;p6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20" name="Google Shape;520;p6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1" name="Google Shape;521;p6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522" name="Google Shape;522;p6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23" name="Google Shape;523;p6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524" name="Google Shape;524;p6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5" name="Google Shape;525;p6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3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26" name="Google Shape;526;p6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27" name="Google Shape;527;p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8" name="Google Shape;528;p6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9" name="Google Shape;529;p6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0" name="Google Shape;530;p6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1" name="Google Shape;531;p6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8" name="Google Shape;548;p6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9" name="Google Shape;549;p6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552" name="Google Shape;552;p6"/>
          <p:cNvSpPr/>
          <p:nvPr/>
        </p:nvSpPr>
        <p:spPr>
          <a:xfrm>
            <a:off x="264027" y="1909721"/>
            <a:ext cx="6920254" cy="15297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93" l="-790" r="0" t="-19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6"/>
          <p:cNvSpPr/>
          <p:nvPr/>
        </p:nvSpPr>
        <p:spPr>
          <a:xfrm>
            <a:off x="270457" y="3321001"/>
            <a:ext cx="7337536" cy="3847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982" l="-580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6"/>
          <p:cNvSpPr/>
          <p:nvPr/>
        </p:nvSpPr>
        <p:spPr>
          <a:xfrm>
            <a:off x="275613" y="5408991"/>
            <a:ext cx="8376375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507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5" name="Google Shape;555;p6"/>
          <p:cNvSpPr/>
          <p:nvPr/>
        </p:nvSpPr>
        <p:spPr>
          <a:xfrm>
            <a:off x="349051" y="3573000"/>
            <a:ext cx="6095295" cy="3847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6982" l="0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6" name="Google Shape;556;p6"/>
          <p:cNvSpPr/>
          <p:nvPr/>
        </p:nvSpPr>
        <p:spPr>
          <a:xfrm>
            <a:off x="525267" y="3856669"/>
            <a:ext cx="6659014" cy="67710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313" l="-822" r="0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7" name="Google Shape;557;p6"/>
          <p:cNvSpPr/>
          <p:nvPr/>
        </p:nvSpPr>
        <p:spPr>
          <a:xfrm>
            <a:off x="349052" y="4408758"/>
            <a:ext cx="6307274" cy="3847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982" l="-868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6"/>
          <p:cNvSpPr/>
          <p:nvPr/>
        </p:nvSpPr>
        <p:spPr>
          <a:xfrm>
            <a:off x="499630" y="4739923"/>
            <a:ext cx="6928364" cy="67710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5313" l="-878" r="0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9" name="Google Shape;559;p6"/>
          <p:cNvSpPr/>
          <p:nvPr/>
        </p:nvSpPr>
        <p:spPr>
          <a:xfrm>
            <a:off x="1219702" y="683275"/>
            <a:ext cx="831148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 hệ BPT:  </a:t>
            </a:r>
            <a:endParaRPr/>
          </a:p>
        </p:txBody>
      </p:sp>
      <p:cxnSp>
        <p:nvCxnSpPr>
          <p:cNvPr id="560" name="Google Shape;560;p6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p6"/>
          <p:cNvSpPr/>
          <p:nvPr/>
        </p:nvSpPr>
        <p:spPr>
          <a:xfrm>
            <a:off x="5803532" y="308569"/>
            <a:ext cx="3174850" cy="117320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2" name="Google Shape;562;p6"/>
          <p:cNvSpPr/>
          <p:nvPr/>
        </p:nvSpPr>
        <p:spPr>
          <a:xfrm>
            <a:off x="156757" y="5714573"/>
            <a:ext cx="11791137" cy="114467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8509" l="-51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63" name="Google Shape;56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40118" y="1810153"/>
            <a:ext cx="4433473" cy="42137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0" name="Google Shape;570;p7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571" name="Google Shape;571;p7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2" name="Google Shape;572;p7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74" name="Google Shape;574;p7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5" name="Google Shape;575;p7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576" name="Google Shape;576;p7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77" name="Google Shape;577;p7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578" name="Google Shape;578;p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9" name="Google Shape;579;p7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4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80" name="Google Shape;580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1" name="Google Shape;581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2" name="Google Shape;582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3" name="Google Shape;583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4" name="Google Shape;584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5" name="Google Shape;585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6" name="Google Shape;586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7" name="Google Shape;587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8" name="Google Shape;588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9" name="Google Shape;589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0" name="Google Shape;590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1" name="Google Shape;591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0" name="Google Shape;600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1" name="Google Shape;601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2" name="Google Shape;602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606" name="Google Shape;606;p7"/>
          <p:cNvSpPr/>
          <p:nvPr/>
        </p:nvSpPr>
        <p:spPr>
          <a:xfrm>
            <a:off x="242734" y="1917007"/>
            <a:ext cx="6920254" cy="14918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47" l="-792" r="0" t="-1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7" name="Google Shape;607;p7"/>
          <p:cNvSpPr/>
          <p:nvPr/>
        </p:nvSpPr>
        <p:spPr>
          <a:xfrm>
            <a:off x="270457" y="3321001"/>
            <a:ext cx="7337536" cy="3770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5804" l="-580" r="0" t="-80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8" name="Google Shape;608;p7"/>
          <p:cNvSpPr/>
          <p:nvPr/>
        </p:nvSpPr>
        <p:spPr>
          <a:xfrm>
            <a:off x="275613" y="5408991"/>
            <a:ext cx="8376375" cy="37702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192" l="-436" r="0" t="-645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9" name="Google Shape;609;p7"/>
          <p:cNvSpPr/>
          <p:nvPr/>
        </p:nvSpPr>
        <p:spPr>
          <a:xfrm>
            <a:off x="349051" y="3572999"/>
            <a:ext cx="6095295" cy="3770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7415" l="0" r="0" t="-80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0" name="Google Shape;610;p7"/>
          <p:cNvSpPr/>
          <p:nvPr/>
        </p:nvSpPr>
        <p:spPr>
          <a:xfrm>
            <a:off x="525267" y="3856669"/>
            <a:ext cx="6502040" cy="6617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814" l="-842" r="-842" t="-46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1" name="Google Shape;611;p7"/>
          <p:cNvSpPr/>
          <p:nvPr/>
        </p:nvSpPr>
        <p:spPr>
          <a:xfrm>
            <a:off x="349052" y="4408758"/>
            <a:ext cx="6307274" cy="37702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7415" l="-868" r="0" t="-80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2" name="Google Shape;612;p7"/>
          <p:cNvSpPr/>
          <p:nvPr/>
        </p:nvSpPr>
        <p:spPr>
          <a:xfrm>
            <a:off x="499630" y="4739922"/>
            <a:ext cx="6527677" cy="6776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4412" l="-839" r="-558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13" name="Google Shape;613;p7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p7"/>
          <p:cNvSpPr/>
          <p:nvPr/>
        </p:nvSpPr>
        <p:spPr>
          <a:xfrm>
            <a:off x="156757" y="5714573"/>
            <a:ext cx="11791137" cy="119949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8120" l="-51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5" name="Google Shape;615;p7"/>
          <p:cNvSpPr/>
          <p:nvPr/>
        </p:nvSpPr>
        <p:spPr>
          <a:xfrm>
            <a:off x="1056023" y="172203"/>
            <a:ext cx="10912673" cy="13826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7046" l="-558" r="-1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616" name="Google Shape;616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27307" y="2025007"/>
            <a:ext cx="4794403" cy="40673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8"/>
          <p:cNvGrpSpPr/>
          <p:nvPr/>
        </p:nvGrpSpPr>
        <p:grpSpPr>
          <a:xfrm>
            <a:off x="84028" y="3425767"/>
            <a:ext cx="11987944" cy="3351218"/>
            <a:chOff x="1270511" y="5867400"/>
            <a:chExt cx="21819675" cy="8308150"/>
          </a:xfrm>
        </p:grpSpPr>
        <p:sp>
          <p:nvSpPr>
            <p:cNvPr id="623" name="Google Shape;623;p8"/>
            <p:cNvSpPr/>
            <p:nvPr/>
          </p:nvSpPr>
          <p:spPr>
            <a:xfrm>
              <a:off x="1272210" y="6139009"/>
              <a:ext cx="21817976" cy="803654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4" name="Google Shape;624;p8"/>
            <p:cNvGrpSpPr/>
            <p:nvPr/>
          </p:nvGrpSpPr>
          <p:grpSpPr>
            <a:xfrm>
              <a:off x="1270511" y="5867400"/>
              <a:ext cx="3568118" cy="1168248"/>
              <a:chOff x="1224541" y="6305967"/>
              <a:chExt cx="3568118" cy="1168248"/>
            </a:xfrm>
          </p:grpSpPr>
          <p:sp>
            <p:nvSpPr>
              <p:cNvPr id="625" name="Google Shape;625;p8"/>
              <p:cNvSpPr/>
              <p:nvPr/>
            </p:nvSpPr>
            <p:spPr>
              <a:xfrm flipH="1" rot="5400000">
                <a:off x="2718747" y="5400303"/>
                <a:ext cx="1151420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8"/>
              <p:cNvSpPr txBox="1"/>
              <p:nvPr/>
            </p:nvSpPr>
            <p:spPr>
              <a:xfrm>
                <a:off x="2296329" y="6305967"/>
                <a:ext cx="2331811" cy="110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23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1423147" y="6448783"/>
                <a:ext cx="501902" cy="680423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9" name="Google Shape;629;p8"/>
          <p:cNvGrpSpPr/>
          <p:nvPr/>
        </p:nvGrpSpPr>
        <p:grpSpPr>
          <a:xfrm>
            <a:off x="84028" y="1341010"/>
            <a:ext cx="11987011" cy="1989487"/>
            <a:chOff x="1268078" y="3405486"/>
            <a:chExt cx="21841827" cy="3961834"/>
          </a:xfrm>
        </p:grpSpPr>
        <p:sp>
          <p:nvSpPr>
            <p:cNvPr id="630" name="Google Shape;630;p8"/>
            <p:cNvSpPr/>
            <p:nvPr/>
          </p:nvSpPr>
          <p:spPr>
            <a:xfrm>
              <a:off x="1268078" y="3410062"/>
              <a:ext cx="21841827" cy="395725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1" name="Google Shape;631;p8"/>
            <p:cNvGrpSpPr/>
            <p:nvPr/>
          </p:nvGrpSpPr>
          <p:grpSpPr>
            <a:xfrm>
              <a:off x="1268078" y="3405486"/>
              <a:ext cx="3251533" cy="1010387"/>
              <a:chOff x="1311958" y="3405486"/>
              <a:chExt cx="3251533" cy="1010387"/>
            </a:xfrm>
          </p:grpSpPr>
          <p:sp>
            <p:nvSpPr>
              <p:cNvPr id="632" name="Google Shape;632;p8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8"/>
              <p:cNvSpPr txBox="1"/>
              <p:nvPr/>
            </p:nvSpPr>
            <p:spPr>
              <a:xfrm>
                <a:off x="2250671" y="3527166"/>
                <a:ext cx="2007223" cy="888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5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34" name="Google Shape;634;p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35" name="Google Shape;635;p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8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8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8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8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8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8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8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8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8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8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8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8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8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8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8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8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8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8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8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8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8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8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8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8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60" name="Google Shape;660;p8"/>
          <p:cNvSpPr/>
          <p:nvPr/>
        </p:nvSpPr>
        <p:spPr>
          <a:xfrm>
            <a:off x="252842" y="1269011"/>
            <a:ext cx="12189530" cy="18292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6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8"/>
          <p:cNvSpPr/>
          <p:nvPr/>
        </p:nvSpPr>
        <p:spPr>
          <a:xfrm>
            <a:off x="4491316" y="2617695"/>
            <a:ext cx="488829" cy="47232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8"/>
          <p:cNvSpPr/>
          <p:nvPr/>
        </p:nvSpPr>
        <p:spPr>
          <a:xfrm>
            <a:off x="159596" y="3650910"/>
            <a:ext cx="11536771" cy="29669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77" l="-527" r="-36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3" name="Google Shape;663;p8"/>
          <p:cNvSpPr/>
          <p:nvPr/>
        </p:nvSpPr>
        <p:spPr>
          <a:xfrm>
            <a:off x="154735" y="794005"/>
            <a:ext cx="9121213" cy="43958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9"/>
          <p:cNvGrpSpPr/>
          <p:nvPr/>
        </p:nvGrpSpPr>
        <p:grpSpPr>
          <a:xfrm>
            <a:off x="308" y="2007578"/>
            <a:ext cx="12081744" cy="4414993"/>
            <a:chOff x="1076414" y="3017241"/>
            <a:chExt cx="21897886" cy="5773608"/>
          </a:xfrm>
        </p:grpSpPr>
        <p:sp>
          <p:nvSpPr>
            <p:cNvPr id="669" name="Google Shape;669;p9"/>
            <p:cNvSpPr/>
            <p:nvPr/>
          </p:nvSpPr>
          <p:spPr>
            <a:xfrm>
              <a:off x="1312551" y="3491346"/>
              <a:ext cx="21661749" cy="5299503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975" lIns="17975" spcFirstLastPara="1" rIns="17975" wrap="square" tIns="8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70" name="Google Shape;670;p9"/>
            <p:cNvGrpSpPr/>
            <p:nvPr/>
          </p:nvGrpSpPr>
          <p:grpSpPr>
            <a:xfrm>
              <a:off x="1076414" y="3017241"/>
              <a:ext cx="16853841" cy="1352893"/>
              <a:chOff x="166396" y="8623040"/>
              <a:chExt cx="16853841" cy="1352893"/>
            </a:xfrm>
          </p:grpSpPr>
          <p:sp>
            <p:nvSpPr>
              <p:cNvPr id="671" name="Google Shape;671;p9"/>
              <p:cNvSpPr/>
              <p:nvPr/>
            </p:nvSpPr>
            <p:spPr>
              <a:xfrm>
                <a:off x="6449919" y="8623040"/>
                <a:ext cx="10570318" cy="135289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672" name="Google Shape;672;p9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673" name="Google Shape;673;p9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-145995" y="8701813"/>
                  <a:ext cx="787400" cy="573090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sp>
        <p:nvSpPr>
          <p:cNvPr id="685" name="Google Shape;685;p9"/>
          <p:cNvSpPr/>
          <p:nvPr/>
        </p:nvSpPr>
        <p:spPr>
          <a:xfrm>
            <a:off x="228027" y="3792874"/>
            <a:ext cx="5831973" cy="2422871"/>
          </a:xfrm>
          <a:prstGeom prst="roundRect">
            <a:avLst>
              <a:gd fmla="val 16667" name="adj"/>
            </a:avLst>
          </a:prstGeom>
          <a:solidFill>
            <a:srgbClr val="E36C0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6" name="Google Shape;686;p9"/>
          <p:cNvSpPr txBox="1"/>
          <p:nvPr/>
        </p:nvSpPr>
        <p:spPr>
          <a:xfrm>
            <a:off x="376979" y="4030424"/>
            <a:ext cx="561597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Tìm GTLN, GTNN của biểu  thức 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F(x,y) = ax + by, </a:t>
            </a: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với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(x; y) </a:t>
            </a: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thuộc miền nghiệm của hệ  BPT bậc nhất 2 ẩn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.</a:t>
            </a:r>
            <a:endParaRPr b="1" i="1" sz="3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6749143" y="3792873"/>
            <a:ext cx="5142830" cy="2422872"/>
          </a:xfrm>
          <a:prstGeom prst="roundRect">
            <a:avLst>
              <a:gd fmla="val 16667" name="adj"/>
            </a:avLst>
          </a:prstGeom>
          <a:solidFill>
            <a:srgbClr val="E36C0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8" name="Google Shape;688;p9"/>
          <p:cNvSpPr txBox="1"/>
          <p:nvPr/>
        </p:nvSpPr>
        <p:spPr>
          <a:xfrm>
            <a:off x="7171454" y="4117314"/>
            <a:ext cx="431997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Bài toán kinh tế tối ưu.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(Chi phí thấp nhất; Lãi suất cao nhất;….)</a:t>
            </a:r>
            <a:endParaRPr b="1" i="1" sz="3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689" name="Google Shape;689;p9"/>
          <p:cNvCxnSpPr/>
          <p:nvPr/>
        </p:nvCxnSpPr>
        <p:spPr>
          <a:xfrm flipH="1">
            <a:off x="2568017" y="3027298"/>
            <a:ext cx="2863954" cy="765575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0" name="Google Shape;690;p9"/>
          <p:cNvCxnSpPr/>
          <p:nvPr/>
        </p:nvCxnSpPr>
        <p:spPr>
          <a:xfrm>
            <a:off x="6749143" y="2991345"/>
            <a:ext cx="2982840" cy="781742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1" name="Google Shape;691;p9"/>
          <p:cNvSpPr txBox="1"/>
          <p:nvPr/>
        </p:nvSpPr>
        <p:spPr>
          <a:xfrm>
            <a:off x="3454620" y="2001042"/>
            <a:ext cx="568316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Ứng dụng của</a:t>
            </a:r>
            <a:endParaRPr b="1" sz="26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hệ BPT bậc nhất hai ẩn</a:t>
            </a:r>
            <a:endParaRPr b="1" sz="26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692" name="Google Shape;692;p9"/>
          <p:cNvGrpSpPr/>
          <p:nvPr/>
        </p:nvGrpSpPr>
        <p:grpSpPr>
          <a:xfrm>
            <a:off x="194114" y="782272"/>
            <a:ext cx="10903216" cy="514529"/>
            <a:chOff x="-306200" y="1872940"/>
            <a:chExt cx="18582989" cy="939990"/>
          </a:xfrm>
        </p:grpSpPr>
        <p:sp>
          <p:nvSpPr>
            <p:cNvPr id="693" name="Google Shape;693;p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4" name="Google Shape;694;p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5" name="Google Shape;695;p9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96" name="Google Shape;696;p9"/>
          <p:cNvGrpSpPr/>
          <p:nvPr/>
        </p:nvGrpSpPr>
        <p:grpSpPr>
          <a:xfrm>
            <a:off x="187081" y="1392304"/>
            <a:ext cx="11601508" cy="514529"/>
            <a:chOff x="-306200" y="1872940"/>
            <a:chExt cx="19773128" cy="939990"/>
          </a:xfrm>
        </p:grpSpPr>
        <p:sp>
          <p:nvSpPr>
            <p:cNvPr id="697" name="Google Shape;697;p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8" name="Google Shape;698;p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9" name="Google Shape;699;p9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NHẤT 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2020-03-10T09:53:50Z</dcterms:created>
</cp:coreProperties>
</file>