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1" r:id="rId2"/>
    <p:sldId id="302" r:id="rId3"/>
    <p:sldId id="314" r:id="rId4"/>
    <p:sldId id="321" r:id="rId5"/>
    <p:sldId id="322" r:id="rId6"/>
    <p:sldId id="323" r:id="rId7"/>
    <p:sldId id="324" r:id="rId8"/>
    <p:sldId id="316" r:id="rId9"/>
    <p:sldId id="325" r:id="rId10"/>
    <p:sldId id="331" r:id="rId11"/>
    <p:sldId id="332" r:id="rId12"/>
    <p:sldId id="333" r:id="rId13"/>
    <p:sldId id="334" r:id="rId14"/>
    <p:sldId id="335" r:id="rId15"/>
    <p:sldId id="326" r:id="rId16"/>
    <p:sldId id="327" r:id="rId17"/>
    <p:sldId id="337" r:id="rId18"/>
    <p:sldId id="329" r:id="rId19"/>
    <p:sldId id="338" r:id="rId20"/>
    <p:sldId id="330" r:id="rId21"/>
    <p:sldId id="336" r:id="rId22"/>
  </p:sldIdLst>
  <p:sldSz cx="24387175" cy="13716000"/>
  <p:notesSz cx="6858000" cy="9144000"/>
  <p:custDataLst>
    <p:tags r:id="rId2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95400" autoAdjust="0"/>
  </p:normalViewPr>
  <p:slideViewPr>
    <p:cSldViewPr>
      <p:cViewPr varScale="1">
        <p:scale>
          <a:sx n="35" d="100"/>
          <a:sy n="35" d="100"/>
        </p:scale>
        <p:origin x="126" y="12"/>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402201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27185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28665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71619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249678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4967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3/7/2020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
        <p:nvSpPr>
          <p:cNvPr id="9" name="Content Placeholder 8"/>
          <p:cNvSpPr>
            <a:spLocks noGrp="1"/>
          </p:cNvSpPr>
          <p:nvPr>
            <p:ph sz="quarter" idx="13"/>
          </p:nvPr>
        </p:nvSpPr>
        <p:spPr>
          <a:xfrm>
            <a:off x="21032788" y="685800"/>
            <a:ext cx="152400" cy="304800"/>
          </a:xfrm>
          <a:prstGeom prst="rect">
            <a:avLst/>
          </a:prstGeom>
        </p:spPr>
        <p:txBody>
          <a:bodyPr/>
          <a:lstStyle>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level5</a:t>
            </a:r>
            <a:endParaRPr lang="en-US" dirty="0"/>
          </a:p>
        </p:txBody>
      </p:sp>
    </p:spTree>
    <p:extLst>
      <p:ext uri="{BB962C8B-B14F-4D97-AF65-F5344CB8AC3E}">
        <p14:creationId xmlns:p14="http://schemas.microsoft.com/office/powerpoint/2010/main" val="6681186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3/7/2020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958137" y="333375"/>
            <a:ext cx="8955914" cy="877163"/>
          </a:xfrm>
          <a:prstGeom prst="rect">
            <a:avLst/>
          </a:prstGeom>
          <a:noFill/>
        </p:spPr>
        <p:txBody>
          <a:bodyPr wrap="none" rtlCol="0">
            <a:spAutoFit/>
          </a:bodyPr>
          <a:lstStyle/>
          <a:p>
            <a:pPr algn="ctr"/>
            <a:r>
              <a:rPr lang="en-US" sz="5100" baseline="0" dirty="0" smtClean="0">
                <a:solidFill>
                  <a:schemeClr val="bg1"/>
                </a:solidFill>
                <a:latin typeface="AvantGarde-Demi" pitchFamily="18" charset="0"/>
                <a:ea typeface="AvantGarde-Demi" pitchFamily="18" charset="0"/>
                <a:cs typeface="AvantGarde-Demi" pitchFamily="18" charset="0"/>
              </a:rPr>
              <a:t>ÔN TẬP CHƯƠNG </a:t>
            </a:r>
            <a:r>
              <a:rPr lang="en-US" sz="5100" baseline="0" dirty="0" smtClean="0">
                <a:solidFill>
                  <a:schemeClr val="bg1"/>
                </a:solidFill>
                <a:latin typeface="AvantGarde-Demi" pitchFamily="18" charset="0"/>
                <a:ea typeface="AvantGarde-Demi" pitchFamily="18" charset="0"/>
                <a:cs typeface="AvantGarde-Demi" pitchFamily="18" charset="0"/>
              </a:rPr>
              <a:t>III ( </a:t>
            </a:r>
            <a:r>
              <a:rPr lang="en-US" sz="5100" baseline="0" dirty="0" smtClean="0">
                <a:solidFill>
                  <a:schemeClr val="bg1"/>
                </a:solidFill>
                <a:latin typeface="AvantGarde-Demi" pitchFamily="18" charset="0"/>
                <a:ea typeface="AvantGarde-Demi" pitchFamily="18" charset="0"/>
                <a:cs typeface="AvantGarde-Demi" pitchFamily="18" charset="0"/>
              </a:rPr>
              <a:t>TIẾT 1)</a:t>
            </a:r>
            <a:endParaRPr lang="en-US" sz="5100" dirty="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p:nvSpPr>
        <p:spPr>
          <a:xfrm>
            <a:off x="3161815" y="455250"/>
            <a:ext cx="2180405" cy="584775"/>
          </a:xfrm>
          <a:prstGeom prst="rect">
            <a:avLst/>
          </a:prstGeom>
          <a:noFill/>
        </p:spPr>
        <p:txBody>
          <a:bodyPr wrap="none" rtlCol="0">
            <a:spAutoFit/>
          </a:bodyPr>
          <a:lstStyle/>
          <a:p>
            <a:pPr algn="ctr"/>
            <a:r>
              <a:rPr lang="en-US" sz="3200" b="0" baseline="0" dirty="0" smtClean="0">
                <a:solidFill>
                  <a:schemeClr val="bg1"/>
                </a:solidFill>
                <a:latin typeface="AvantGarde-Demi" pitchFamily="18" charset="0"/>
                <a:ea typeface="AvantGarde-Demi" pitchFamily="18" charset="0"/>
                <a:cs typeface="AvantGarde-Demi" pitchFamily="18" charset="0"/>
              </a:rPr>
              <a:t>HÌNH HỌC</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p:nvSpPr>
        <p:spPr>
          <a:xfrm>
            <a:off x="2135187" y="185946"/>
            <a:ext cx="873957" cy="1246495"/>
          </a:xfrm>
          <a:prstGeom prst="rect">
            <a:avLst/>
          </a:prstGeom>
          <a:noFill/>
        </p:spPr>
        <p:txBody>
          <a:bodyPr wrap="none" rtlCol="0">
            <a:spAutoFit/>
          </a:bodyPr>
          <a:lstStyle/>
          <a:p>
            <a:pPr algn="ctr">
              <a:lnSpc>
                <a:spcPts val="4500"/>
              </a:lnSpc>
            </a:pPr>
            <a:r>
              <a:rPr lang="en-US" sz="2800" dirty="0" smtClean="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dirty="0" smtClean="0">
                <a:solidFill>
                  <a:schemeClr val="bg1"/>
                </a:solidFill>
                <a:latin typeface="AvantGarde-Demi" pitchFamily="18" charset="0"/>
                <a:ea typeface="AvantGarde-Demi" pitchFamily="18" charset="0"/>
                <a:cs typeface="AvantGarde-Demi" pitchFamily="18" charset="0"/>
              </a:rPr>
              <a:t>11</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p:nvSpPr>
        <p:spPr>
          <a:xfrm>
            <a:off x="5160861" y="276523"/>
            <a:ext cx="2212464" cy="1077218"/>
          </a:xfrm>
          <a:prstGeom prst="rect">
            <a:avLst/>
          </a:prstGeom>
          <a:noFill/>
        </p:spPr>
        <p:txBody>
          <a:bodyPr wrap="none" rtlCol="0">
            <a:spAutoFit/>
          </a:bodyPr>
          <a:lstStyle/>
          <a:p>
            <a:pPr algn="ctr"/>
            <a:r>
              <a:rPr lang="en-US" sz="3200" b="0" dirty="0" smtClean="0">
                <a:solidFill>
                  <a:schemeClr val="bg1"/>
                </a:solidFill>
                <a:latin typeface="AvantGarde-Demi" pitchFamily="18" charset="0"/>
                <a:ea typeface="AvantGarde-Demi" pitchFamily="18" charset="0"/>
                <a:cs typeface="AvantGarde-Demi" pitchFamily="18" charset="0"/>
              </a:rPr>
              <a:t>BÀI</a:t>
            </a:r>
            <a:r>
              <a:rPr lang="en-US" sz="3200" b="0" baseline="0" dirty="0" smtClean="0">
                <a:solidFill>
                  <a:schemeClr val="bg1"/>
                </a:solidFill>
                <a:latin typeface="AvantGarde-Demi" pitchFamily="18" charset="0"/>
                <a:ea typeface="AvantGarde-Demi" pitchFamily="18" charset="0"/>
                <a:cs typeface="AvantGarde-Demi" pitchFamily="18" charset="0"/>
              </a:rPr>
              <a:t> 6</a:t>
            </a:r>
          </a:p>
          <a:p>
            <a:pPr algn="ctr"/>
            <a:r>
              <a:rPr lang="en-US" sz="3200" b="0" baseline="0" dirty="0" err="1" smtClean="0">
                <a:solidFill>
                  <a:schemeClr val="bg1"/>
                </a:solidFill>
                <a:latin typeface="AvantGarde-Demi" pitchFamily="18" charset="0"/>
                <a:ea typeface="AvantGarde-Demi" pitchFamily="18" charset="0"/>
                <a:cs typeface="AvantGarde-Demi" pitchFamily="18" charset="0"/>
              </a:rPr>
              <a:t>Chương</a:t>
            </a:r>
            <a:r>
              <a:rPr lang="en-US" sz="3200" b="0" baseline="0" dirty="0" smtClean="0">
                <a:solidFill>
                  <a:schemeClr val="bg1"/>
                </a:solidFill>
                <a:latin typeface="AvantGarde-Demi" pitchFamily="18" charset="0"/>
                <a:ea typeface="AvantGarde-Demi" pitchFamily="18" charset="0"/>
                <a:cs typeface="AvantGarde-Demi" pitchFamily="18" charset="0"/>
              </a:rPr>
              <a:t> </a:t>
            </a:r>
            <a:r>
              <a:rPr lang="vi-VN" sz="3200" b="1" baseline="0" dirty="0" smtClean="0">
                <a:solidFill>
                  <a:schemeClr val="bg1"/>
                </a:solidFill>
                <a:latin typeface="Tahoma" pitchFamily="34" charset="0"/>
                <a:ea typeface="Tahoma" pitchFamily="34" charset="0"/>
                <a:cs typeface="Tahoma" pitchFamily="34" charset="0"/>
              </a:rPr>
              <a:t>I</a:t>
            </a:r>
            <a:r>
              <a:rPr lang="en-US" sz="3200" b="1" baseline="0" dirty="0" smtClean="0">
                <a:solidFill>
                  <a:schemeClr val="bg1"/>
                </a:solidFill>
                <a:latin typeface="Tahoma" pitchFamily="34" charset="0"/>
                <a:ea typeface="Tahoma" pitchFamily="34" charset="0"/>
                <a:cs typeface="Tahoma" pitchFamily="34" charset="0"/>
              </a:rPr>
              <a:t>II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3" name="Title Placeholder 2"/>
          <p:cNvSpPr>
            <a:spLocks noGrp="1"/>
          </p:cNvSpPr>
          <p:nvPr>
            <p:ph type="title"/>
          </p:nvPr>
        </p:nvSpPr>
        <p:spPr>
          <a:xfrm>
            <a:off x="1068387" y="5334000"/>
            <a:ext cx="21034375" cy="26511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2177278" rtl="0" eaLnBrk="1" latinLnBrk="0" hangingPunct="1">
        <a:spcBef>
          <a:spcPct val="0"/>
        </a:spcBef>
        <a:buNone/>
        <a:defRPr sz="10500" b="0" i="0" u="none"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0.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20.png"/><Relationship Id="rId7"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0.png"/><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19.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0.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0.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 Id="rId9" Type="http://schemas.openxmlformats.org/officeDocument/2006/relationships/image" Target="../media/image21.emf"/></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0.png"/><Relationship Id="rId7" Type="http://schemas.openxmlformats.org/officeDocument/2006/relationships/image" Target="../media/image55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8083" y="-115360"/>
            <a:ext cx="24686061" cy="1363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16" name="Rounded Rectangle 15"/>
          <p:cNvSpPr/>
          <p:nvPr/>
        </p:nvSpPr>
        <p:spPr>
          <a:xfrm>
            <a:off x="2525226" y="4865914"/>
            <a:ext cx="19877574" cy="58020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1" name="TextBox 20"/>
          <p:cNvSpPr txBox="1"/>
          <p:nvPr/>
        </p:nvSpPr>
        <p:spPr>
          <a:xfrm>
            <a:off x="10560908"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smtClean="0">
                <a:solidFill>
                  <a:srgbClr val="135F82"/>
                </a:solidFill>
                <a:latin typeface="Tahoma" pitchFamily="34" charset="0"/>
                <a:ea typeface="Tahoma" pitchFamily="34" charset="0"/>
                <a:cs typeface="Tahoma" pitchFamily="34" charset="0"/>
              </a:rPr>
              <a:t>HÌNH HỌC</a:t>
            </a:r>
            <a:endParaRPr lang="en-US" sz="48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18974" y="3055234"/>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a:t>
            </a:r>
            <a:r>
              <a:rPr lang="en-US" sz="4800" b="1" dirty="0" smtClean="0">
                <a:solidFill>
                  <a:srgbClr val="776249"/>
                </a:solidFill>
                <a:latin typeface="Tahoma" pitchFamily="34" charset="0"/>
                <a:ea typeface="Tahoma" pitchFamily="34" charset="0"/>
                <a:cs typeface="Tahoma" pitchFamily="34" charset="0"/>
              </a:rPr>
              <a:t>3: VECTƠ TRONG KHÔNG GIAN. QUAN HỆ VUÔNG GÓC</a:t>
            </a:r>
            <a:endParaRPr lang="en-US" sz="4800" b="1" dirty="0">
              <a:solidFill>
                <a:srgbClr val="776249"/>
              </a:solidFill>
              <a:latin typeface="Tahoma" pitchFamily="34" charset="0"/>
              <a:ea typeface="Tahoma" pitchFamily="34" charset="0"/>
              <a:cs typeface="Tahoma" pitchFamily="34" charset="0"/>
            </a:endParaRPr>
          </a:p>
        </p:txBody>
      </p:sp>
      <p:grpSp>
        <p:nvGrpSpPr>
          <p:cNvPr id="10" name="Group 9"/>
          <p:cNvGrpSpPr/>
          <p:nvPr/>
        </p:nvGrpSpPr>
        <p:grpSpPr>
          <a:xfrm>
            <a:off x="5878287" y="3914360"/>
            <a:ext cx="13632086" cy="1862018"/>
            <a:chOff x="5747658" y="3914360"/>
            <a:chExt cx="13632086" cy="1862018"/>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978141" y="3914360"/>
              <a:ext cx="11160945" cy="1862018"/>
            </a:xfrm>
            <a:prstGeom prst="rect">
              <a:avLst/>
            </a:prstGeom>
            <a:no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AvantGarde-Demi" pitchFamily="18" charset="0"/>
                  <a:ea typeface="AvantGarde-Demi" pitchFamily="18" charset="0"/>
                  <a:cs typeface="AvantGarde-Demi" pitchFamily="18" charset="0"/>
                </a:rPr>
                <a:t>Bài</a:t>
              </a:r>
              <a:r>
                <a:rPr lang="en-US" sz="6599" b="1" dirty="0">
                  <a:solidFill>
                    <a:srgbClr val="135F82"/>
                  </a:solidFill>
                  <a:latin typeface="AvantGarde-Demi" pitchFamily="18" charset="0"/>
                  <a:ea typeface="AvantGarde-Demi" pitchFamily="18" charset="0"/>
                  <a:cs typeface="AvantGarde-Demi" pitchFamily="18" charset="0"/>
                </a:rPr>
                <a:t> </a:t>
              </a:r>
              <a:r>
                <a:rPr lang="en-US" sz="6599" b="1" dirty="0" smtClean="0">
                  <a:solidFill>
                    <a:srgbClr val="135F82"/>
                  </a:solidFill>
                  <a:latin typeface="AvantGarde-Demi" pitchFamily="18" charset="0"/>
                  <a:ea typeface="AvantGarde-Demi" pitchFamily="18" charset="0"/>
                  <a:cs typeface="AvantGarde-Demi" pitchFamily="18" charset="0"/>
                </a:rPr>
                <a:t>6</a:t>
              </a:r>
              <a:endParaRPr lang="en-US" sz="6599" b="1" dirty="0">
                <a:solidFill>
                  <a:srgbClr val="135F82"/>
                </a:solidFill>
                <a:latin typeface="AvantGarde-Demi" pitchFamily="18" charset="0"/>
                <a:ea typeface="AvantGarde-Demi" pitchFamily="18" charset="0"/>
                <a:cs typeface="AvantGarde-Demi" pitchFamily="18" charset="0"/>
              </a:endParaRPr>
            </a:p>
            <a:p>
              <a:pPr algn="ctr">
                <a:lnSpc>
                  <a:spcPts val="5999"/>
                </a:lnSpc>
                <a:spcBef>
                  <a:spcPts val="1800"/>
                </a:spcBef>
              </a:pPr>
              <a:r>
                <a:rPr lang="en-US" sz="6599" b="1" dirty="0" smtClean="0">
                  <a:solidFill>
                    <a:srgbClr val="135F82"/>
                  </a:solidFill>
                  <a:latin typeface="AvantGarde-Demi" pitchFamily="18" charset="0"/>
                  <a:ea typeface="AvantGarde-Demi" pitchFamily="18" charset="0"/>
                  <a:cs typeface="AvantGarde-Demi" pitchFamily="18" charset="0"/>
                </a:rPr>
                <a:t>ÔN TẬP CHƯƠNG III (</a:t>
              </a:r>
              <a:r>
                <a:rPr lang="en-US" sz="6599" b="1" dirty="0" err="1" smtClean="0">
                  <a:solidFill>
                    <a:srgbClr val="135F82"/>
                  </a:solidFill>
                  <a:latin typeface="AvantGarde-Demi" pitchFamily="18" charset="0"/>
                  <a:ea typeface="AvantGarde-Demi" pitchFamily="18" charset="0"/>
                  <a:cs typeface="AvantGarde-Demi" pitchFamily="18" charset="0"/>
                </a:rPr>
                <a:t>tiết</a:t>
              </a:r>
              <a:r>
                <a:rPr lang="en-US" sz="6599" b="1" dirty="0" smtClean="0">
                  <a:solidFill>
                    <a:srgbClr val="135F82"/>
                  </a:solidFill>
                  <a:latin typeface="AvantGarde-Demi" pitchFamily="18" charset="0"/>
                  <a:ea typeface="AvantGarde-Demi" pitchFamily="18" charset="0"/>
                  <a:cs typeface="AvantGarde-Demi" pitchFamily="18" charset="0"/>
                </a:rPr>
                <a:t> 1)</a:t>
              </a:r>
              <a:endParaRPr lang="en-US" sz="6599" b="1" dirty="0">
                <a:solidFill>
                  <a:srgbClr val="135F82"/>
                </a:solidFill>
                <a:latin typeface="AvantGarde-Demi" pitchFamily="18" charset="0"/>
                <a:ea typeface="AvantGarde-Demi" pitchFamily="18" charset="0"/>
                <a:cs typeface="AvantGarde-Demi" pitchFamily="18" charset="0"/>
              </a:endParaRPr>
            </a:p>
          </p:txBody>
        </p:sp>
      </p:grpSp>
      <p:grpSp>
        <p:nvGrpSpPr>
          <p:cNvPr id="5" name="Group 4"/>
          <p:cNvGrpSpPr/>
          <p:nvPr/>
        </p:nvGrpSpPr>
        <p:grpSpPr>
          <a:xfrm>
            <a:off x="12784885" y="-1088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smtClean="0">
                  <a:solidFill>
                    <a:srgbClr val="135F82"/>
                  </a:solidFill>
                  <a:latin typeface="Times New Roman" panose="02020603050405020304" pitchFamily="18" charset="0"/>
                  <a:ea typeface="AvantGarde" pitchFamily="2" charset="0"/>
                  <a:cs typeface="Times New Roman" panose="02020603050405020304" pitchFamily="18" charset="0"/>
                </a:rPr>
                <a:t>LỚP</a:t>
              </a:r>
              <a:endParaRPr lang="en-US" b="1"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sp>
          <p:nvSpPr>
            <p:cNvPr id="25" name="TextBox 24"/>
            <p:cNvSpPr txBox="1"/>
            <p:nvPr/>
          </p:nvSpPr>
          <p:spPr>
            <a:xfrm>
              <a:off x="13020903" y="1556787"/>
              <a:ext cx="1184816" cy="1338798"/>
            </a:xfrm>
            <a:prstGeom prst="rect">
              <a:avLst/>
            </a:prstGeom>
            <a:noFill/>
          </p:spPr>
          <p:txBody>
            <a:bodyPr wrap="none" lIns="91410" tIns="45705" rIns="91410" bIns="45705" rtlCol="0">
              <a:spAutoFit/>
            </a:bodyPr>
            <a:lstStyle/>
            <a:p>
              <a:r>
                <a:rPr lang="en-US" sz="8100" dirty="0" smtClean="0">
                  <a:solidFill>
                    <a:srgbClr val="135F82"/>
                  </a:solidFill>
                  <a:latin typeface="Times New Roman" panose="02020603050405020304" pitchFamily="18" charset="0"/>
                  <a:ea typeface="AvantGarde" pitchFamily="2" charset="0"/>
                  <a:cs typeface="Times New Roman" panose="02020603050405020304" pitchFamily="18" charset="0"/>
                </a:rPr>
                <a:t>11</a:t>
              </a:r>
              <a:endParaRPr lang="en-US" sz="8100"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6391" y="1498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8733" y="30050"/>
            <a:ext cx="5122788" cy="2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2" y="-30046"/>
            <a:ext cx="3155034" cy="3197789"/>
          </a:xfrm>
          <a:prstGeom prst="rect">
            <a:avLst/>
          </a:prstGeom>
          <a:noFill/>
        </p:spPr>
      </p:pic>
      <p:grpSp>
        <p:nvGrpSpPr>
          <p:cNvPr id="56" name="Group 60"/>
          <p:cNvGrpSpPr/>
          <p:nvPr/>
        </p:nvGrpSpPr>
        <p:grpSpPr>
          <a:xfrm>
            <a:off x="2416957" y="6234005"/>
            <a:ext cx="8309424" cy="907184"/>
            <a:chOff x="7459670" y="7086600"/>
            <a:chExt cx="8310388" cy="907289"/>
          </a:xfrm>
        </p:grpSpPr>
        <p:sp>
          <p:nvSpPr>
            <p:cNvPr id="57" name="Rectangle 56"/>
            <p:cNvSpPr/>
            <p:nvPr/>
          </p:nvSpPr>
          <p:spPr>
            <a:xfrm>
              <a:off x="9092456" y="7178187"/>
              <a:ext cx="6677602"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Tahoma" pitchFamily="34" charset="0"/>
                  <a:ea typeface="Tahoma" pitchFamily="34" charset="0"/>
                  <a:cs typeface="Tahoma" pitchFamily="34" charset="0"/>
                </a:rPr>
                <a:t>KIẾN THỨC CẦN NHỚ</a:t>
              </a:r>
              <a:endParaRPr lang="en-US" sz="4700" b="1" dirty="0">
                <a:solidFill>
                  <a:srgbClr val="135F82"/>
                </a:solidFill>
                <a:latin typeface="Tahoma" pitchFamily="34" charset="0"/>
                <a:ea typeface="Tahoma" pitchFamily="34" charset="0"/>
                <a:cs typeface="Tahoma"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2361492" y="7694196"/>
            <a:ext cx="5026475" cy="929775"/>
            <a:chOff x="7459670" y="8524495"/>
            <a:chExt cx="5027056" cy="929882"/>
          </a:xfrm>
        </p:grpSpPr>
        <p:sp>
          <p:nvSpPr>
            <p:cNvPr id="75" name="Rectangle 74"/>
            <p:cNvSpPr/>
            <p:nvPr/>
          </p:nvSpPr>
          <p:spPr>
            <a:xfrm>
              <a:off x="9092456" y="8638675"/>
              <a:ext cx="3394270" cy="815702"/>
            </a:xfrm>
            <a:prstGeom prst="rect">
              <a:avLst/>
            </a:prstGeom>
          </p:spPr>
          <p:txBody>
            <a:bodyPr wrap="none">
              <a:spAutoFit/>
            </a:bodyPr>
            <a:lstStyle/>
            <a:p>
              <a:pPr>
                <a:lnSpc>
                  <a:spcPct val="100000"/>
                </a:lnSpc>
                <a:spcBef>
                  <a:spcPct val="0"/>
                </a:spcBef>
                <a:buNone/>
                <a:defRPr/>
              </a:pPr>
              <a:r>
                <a:rPr lang="en-US" sz="4700" b="1" spc="-150" dirty="0" smtClean="0">
                  <a:solidFill>
                    <a:srgbClr val="135F82"/>
                  </a:solidFill>
                  <a:latin typeface="Tahoma" pitchFamily="34" charset="0"/>
                  <a:ea typeface="Tahoma" pitchFamily="34" charset="0"/>
                  <a:cs typeface="Tahoma" pitchFamily="34" charset="0"/>
                </a:rPr>
                <a:t>LUYỆN TẬP</a:t>
              </a:r>
              <a:endParaRPr lang="en-US" sz="4700" b="1" spc="-150" dirty="0">
                <a:solidFill>
                  <a:srgbClr val="135F82"/>
                </a:solidFill>
                <a:latin typeface="Tahoma" pitchFamily="34" charset="0"/>
                <a:ea typeface="Tahoma" pitchFamily="34" charset="0"/>
                <a:cs typeface="Tahoma"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31" name="Group 67"/>
          <p:cNvGrpSpPr/>
          <p:nvPr/>
        </p:nvGrpSpPr>
        <p:grpSpPr>
          <a:xfrm>
            <a:off x="2354801" y="9119424"/>
            <a:ext cx="12734107" cy="929775"/>
            <a:chOff x="7459670" y="8524495"/>
            <a:chExt cx="12735579" cy="929882"/>
          </a:xfrm>
        </p:grpSpPr>
        <p:sp>
          <p:nvSpPr>
            <p:cNvPr id="32" name="Rectangle 31"/>
            <p:cNvSpPr/>
            <p:nvPr/>
          </p:nvSpPr>
          <p:spPr>
            <a:xfrm>
              <a:off x="9092455" y="8638675"/>
              <a:ext cx="11102794" cy="815702"/>
            </a:xfrm>
            <a:prstGeom prst="rect">
              <a:avLst/>
            </a:prstGeom>
          </p:spPr>
          <p:txBody>
            <a:bodyPr wrap="square">
              <a:spAutoFit/>
            </a:bodyPr>
            <a:lstStyle/>
            <a:p>
              <a:pPr>
                <a:lnSpc>
                  <a:spcPct val="100000"/>
                </a:lnSpc>
                <a:spcBef>
                  <a:spcPct val="0"/>
                </a:spcBef>
                <a:buNone/>
                <a:defRPr/>
              </a:pPr>
              <a:r>
                <a:rPr lang="en-US" sz="4700" b="1" spc="-150" dirty="0" smtClean="0">
                  <a:solidFill>
                    <a:srgbClr val="135F82"/>
                  </a:solidFill>
                  <a:latin typeface="Tahoma" pitchFamily="34" charset="0"/>
                  <a:ea typeface="Tahoma" pitchFamily="34" charset="0"/>
                  <a:cs typeface="Tahoma" pitchFamily="34" charset="0"/>
                </a:rPr>
                <a:t>BÀI TẬP TRẮC NGHIỆM KHÁCH QUAN</a:t>
              </a:r>
              <a:endParaRPr lang="en-US" sz="4700" b="1" spc="-150" dirty="0">
                <a:solidFill>
                  <a:srgbClr val="135F82"/>
                </a:solidFill>
                <a:latin typeface="Tahoma" pitchFamily="34" charset="0"/>
                <a:ea typeface="Tahoma" pitchFamily="34" charset="0"/>
                <a:cs typeface="Tahoma" pitchFamily="34" charset="0"/>
              </a:endParaRPr>
            </a:p>
          </p:txBody>
        </p:sp>
        <p:grpSp>
          <p:nvGrpSpPr>
            <p:cNvPr id="33" name="Group 32"/>
            <p:cNvGrpSpPr/>
            <p:nvPr/>
          </p:nvGrpSpPr>
          <p:grpSpPr>
            <a:xfrm>
              <a:off x="7459670" y="8524495"/>
              <a:ext cx="1392615" cy="872846"/>
              <a:chOff x="7459669" y="7543800"/>
              <a:chExt cx="1381118" cy="872846"/>
            </a:xfrm>
          </p:grpSpPr>
          <p:sp>
            <p:nvSpPr>
              <p:cNvPr id="3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36" name="Group 41"/>
              <p:cNvGrpSpPr/>
              <p:nvPr/>
            </p:nvGrpSpPr>
            <p:grpSpPr>
              <a:xfrm>
                <a:off x="7469187" y="7685126"/>
                <a:ext cx="1371600" cy="731520"/>
                <a:chOff x="7469187" y="7685126"/>
                <a:chExt cx="1371600" cy="731520"/>
              </a:xfrm>
            </p:grpSpPr>
            <p:sp>
              <p:nvSpPr>
                <p:cNvPr id="37" name="Round Same Side Corner Rectangle 3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38" name="TextBox 37"/>
                <p:cNvSpPr txBox="1"/>
                <p:nvPr/>
              </p:nvSpPr>
              <p:spPr>
                <a:xfrm>
                  <a:off x="7751318" y="7688759"/>
                  <a:ext cx="922491" cy="707967"/>
                </a:xfrm>
                <a:prstGeom prst="rect">
                  <a:avLst/>
                </a:prstGeom>
                <a:noFill/>
              </p:spPr>
              <p:txBody>
                <a:bodyPr wrap="none" rtlCol="0">
                  <a:spAutoFit/>
                </a:bodyPr>
                <a:lstStyle/>
                <a:p>
                  <a:pPr algn="ctr"/>
                  <a:r>
                    <a:rPr lang="en-US" sz="4000" b="1" dirty="0" smtClean="0">
                      <a:solidFill>
                        <a:prstClr val="white"/>
                      </a:solidFill>
                      <a:latin typeface="Tahoma" pitchFamily="34" charset="0"/>
                      <a:ea typeface="Tahoma" pitchFamily="34" charset="0"/>
                      <a:cs typeface="Tahoma" pitchFamily="34" charset="0"/>
                    </a:rPr>
                    <a:t>III</a:t>
                  </a:r>
                  <a:endParaRPr lang="en-US" sz="4000" b="1" dirty="0">
                    <a:solidFill>
                      <a:prstClr val="white"/>
                    </a:solidFill>
                    <a:latin typeface="Tahoma" pitchFamily="34" charset="0"/>
                    <a:ea typeface="Tahoma" pitchFamily="34" charset="0"/>
                    <a:cs typeface="Tahoma" pitchFamily="34" charset="0"/>
                  </a:endParaRPr>
                </a:p>
              </p:txBody>
            </p:sp>
          </p:grpSp>
        </p:gr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490986" y="7137366"/>
            <a:ext cx="21970936" cy="6120476"/>
            <a:chOff x="1270511" y="5836443"/>
            <a:chExt cx="21819676" cy="7449570"/>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36443"/>
              <a:ext cx="3568118" cy="1143924"/>
              <a:chOff x="1224541" y="6275010"/>
              <a:chExt cx="3568118" cy="1143924"/>
            </a:xfrm>
          </p:grpSpPr>
          <p:sp>
            <p:nvSpPr>
              <p:cNvPr id="45" name="Freeform 20"/>
              <p:cNvSpPr>
                <a:spLocks/>
              </p:cNvSpPr>
              <p:nvPr/>
            </p:nvSpPr>
            <p:spPr bwMode="auto">
              <a:xfrm rot="16200000" flipV="1">
                <a:off x="2746388" y="5372662"/>
                <a:ext cx="1096138"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128058" y="6275010"/>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3730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122619" cy="53586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3</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268523"/>
              </a:xfrm>
              <a:prstGeom prst="rect">
                <a:avLst/>
              </a:prstGeom>
            </p:spPr>
            <p:txBody>
              <a:bodyPr wrap="square">
                <a:spAutoFit/>
              </a:bodyPr>
              <a:lstStyle/>
              <a:p>
                <a:r>
                  <a:rPr lang="vi-VN" sz="5000" dirty="0">
                    <a:latin typeface="+mj-lt"/>
                  </a:rPr>
                  <a:t>Cho hình lập phương </a:t>
                </a:r>
                <a14:m>
                  <m:oMath xmlns:m="http://schemas.openxmlformats.org/officeDocument/2006/math">
                    <m:r>
                      <a:rPr lang="vi-VN" sz="5000" i="1">
                        <a:latin typeface="Cambria Math" panose="02040503050406030204" pitchFamily="18" charset="0"/>
                      </a:rPr>
                      <m:t>𝐴𝐵𝐶𝐷</m:t>
                    </m:r>
                    <m:r>
                      <a:rPr lang="vi-VN" sz="5000" i="1">
                        <a:latin typeface="Cambria Math" panose="02040503050406030204" pitchFamily="18" charset="0"/>
                      </a:rPr>
                      <m:t>.</m:t>
                    </m:r>
                    <m:r>
                      <a:rPr lang="vi-VN" sz="5000" i="1">
                        <a:latin typeface="Cambria Math" panose="02040503050406030204" pitchFamily="18" charset="0"/>
                      </a:rPr>
                      <m:t>𝐸𝐹𝐺𝐻</m:t>
                    </m:r>
                  </m:oMath>
                </a14:m>
                <a:r>
                  <a:rPr lang="vi-VN" sz="5000" dirty="0">
                    <a:latin typeface="+mj-lt"/>
                  </a:rPr>
                  <a:t> cạnh </a:t>
                </a:r>
                <a14:m>
                  <m:oMath xmlns:m="http://schemas.openxmlformats.org/officeDocument/2006/math">
                    <m:r>
                      <a:rPr lang="vi-VN" sz="5000" i="1">
                        <a:latin typeface="Cambria Math" panose="02040503050406030204" pitchFamily="18" charset="0"/>
                      </a:rPr>
                      <m:t>𝑎</m:t>
                    </m:r>
                  </m:oMath>
                </a14:m>
                <a:r>
                  <a:rPr lang="vi-VN" sz="5000" dirty="0">
                    <a:latin typeface="+mj-lt"/>
                  </a:rPr>
                  <a:t>. Gọi </a:t>
                </a:r>
                <a14:m>
                  <m:oMath xmlns:m="http://schemas.openxmlformats.org/officeDocument/2006/math">
                    <m:r>
                      <a:rPr lang="vi-VN" sz="5000" i="1">
                        <a:latin typeface="Cambria Math" panose="02040503050406030204" pitchFamily="18" charset="0"/>
                      </a:rPr>
                      <m:t>𝑀</m:t>
                    </m:r>
                  </m:oMath>
                </a14:m>
                <a:r>
                  <a:rPr lang="vi-VN" sz="5000" dirty="0">
                    <a:latin typeface="+mj-lt"/>
                  </a:rPr>
                  <a:t>, </a:t>
                </a:r>
                <a14:m>
                  <m:oMath xmlns:m="http://schemas.openxmlformats.org/officeDocument/2006/math">
                    <m:r>
                      <a:rPr lang="en-US" sz="5000" i="1">
                        <a:latin typeface="Cambria Math" panose="02040503050406030204" pitchFamily="18" charset="0"/>
                      </a:rPr>
                      <m:t>𝑁</m:t>
                    </m:r>
                  </m:oMath>
                </a14:m>
                <a:r>
                  <a:rPr lang="vi-VN" sz="5000" dirty="0">
                    <a:latin typeface="+mj-lt"/>
                  </a:rPr>
                  <a:t> lần lượt là trung điểm của </a:t>
                </a:r>
                <a14:m>
                  <m:oMath xmlns:m="http://schemas.openxmlformats.org/officeDocument/2006/math">
                    <m:r>
                      <a:rPr lang="vi-VN" sz="5000" i="1">
                        <a:latin typeface="Cambria Math" panose="02040503050406030204" pitchFamily="18" charset="0"/>
                      </a:rPr>
                      <m:t>𝐴𝐸</m:t>
                    </m:r>
                  </m:oMath>
                </a14:m>
                <a:r>
                  <a:rPr lang="vi-VN" sz="5000" dirty="0">
                    <a:latin typeface="+mj-lt"/>
                  </a:rPr>
                  <a:t> và </a:t>
                </a:r>
                <a14:m>
                  <m:oMath xmlns:m="http://schemas.openxmlformats.org/officeDocument/2006/math">
                    <m:r>
                      <a:rPr lang="vi-VN" sz="5000" i="1">
                        <a:latin typeface="Cambria Math" panose="02040503050406030204" pitchFamily="18" charset="0"/>
                      </a:rPr>
                      <m:t>𝐵𝐶</m:t>
                    </m:r>
                  </m:oMath>
                </a14:m>
                <a:r>
                  <a:rPr lang="vi-VN" sz="5000" dirty="0">
                    <a:latin typeface="+mj-lt"/>
                  </a:rPr>
                  <a:t>. </a:t>
                </a:r>
                <a:endParaRPr lang="en-US" sz="5000" dirty="0">
                  <a:latin typeface="+mj-lt"/>
                </a:endParaRPr>
              </a:p>
              <a:p>
                <a:r>
                  <a:rPr lang="vi-VN" sz="5000" dirty="0">
                    <a:latin typeface="+mj-lt"/>
                  </a:rPr>
                  <a:t>a) Tính độ dài đoạn thẳng </a:t>
                </a:r>
                <a14:m>
                  <m:oMath xmlns:m="http://schemas.openxmlformats.org/officeDocument/2006/math">
                    <m:r>
                      <a:rPr lang="vi-VN" sz="5000" i="1">
                        <a:latin typeface="Cambria Math" panose="02040503050406030204" pitchFamily="18" charset="0"/>
                      </a:rPr>
                      <m:t>𝑀𝑁</m:t>
                    </m:r>
                  </m:oMath>
                </a14:m>
                <a:r>
                  <a:rPr lang="vi-VN" sz="5000" dirty="0">
                    <a:latin typeface="+mj-lt"/>
                  </a:rPr>
                  <a:t>?</a:t>
                </a:r>
                <a:endParaRPr lang="en-US" sz="5000" dirty="0">
                  <a:latin typeface="+mj-lt"/>
                </a:endParaRPr>
              </a:p>
              <a:p>
                <a:r>
                  <a:rPr lang="vi-VN" sz="5000" dirty="0">
                    <a:latin typeface="+mj-lt"/>
                  </a:rPr>
                  <a:t>b) Tính góc giữa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𝑀𝑁</m:t>
                        </m:r>
                      </m:e>
                    </m:acc>
                  </m:oMath>
                </a14:m>
                <a:r>
                  <a:rPr lang="vi-VN" sz="5000" dirty="0">
                    <a:latin typeface="+mj-lt"/>
                  </a:rPr>
                  <a:t> và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𝐻𝐶</m:t>
                        </m:r>
                      </m:e>
                    </m:acc>
                  </m:oMath>
                </a14:m>
                <a:r>
                  <a:rPr lang="vi-VN" sz="5000" dirty="0">
                    <a:latin typeface="+mj-lt"/>
                  </a:rPr>
                  <a:t>?</a:t>
                </a:r>
                <a:endParaRPr lang="en-US" sz="5000" dirty="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268523"/>
              </a:xfrm>
              <a:prstGeom prst="rect">
                <a:avLst/>
              </a:prstGeom>
              <a:blipFill rotWithShape="0">
                <a:blip r:embed="rId3"/>
                <a:stretch>
                  <a:fillRect l="-1388" t="-4664" b="-8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07592" y="8329369"/>
                <a:ext cx="13207205"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𝑇𝑎</m:t>
                      </m:r>
                      <m:r>
                        <a:rPr lang="en-US" b="0" i="1" smtClean="0">
                          <a:latin typeface="Cambria Math"/>
                        </a:rPr>
                        <m:t> </m:t>
                      </m:r>
                      <m:r>
                        <a:rPr lang="en-US" b="0" i="1" smtClean="0">
                          <a:latin typeface="Cambria Math"/>
                        </a:rPr>
                        <m:t>𝑐</m:t>
                      </m:r>
                      <m:r>
                        <a:rPr lang="en-US" b="0" i="1" smtClean="0">
                          <a:latin typeface="Cambria Math"/>
                        </a:rPr>
                        <m:t>ó: </m:t>
                      </m:r>
                      <m:acc>
                        <m:accPr>
                          <m:chr m:val="⃗"/>
                          <m:ctrlPr>
                            <a:rPr lang="en-US" i="1">
                              <a:latin typeface="Cambria Math" panose="02040503050406030204" pitchFamily="18" charset="0"/>
                            </a:rPr>
                          </m:ctrlPr>
                        </m:accPr>
                        <m:e>
                          <m:r>
                            <a:rPr lang="vi-VN" b="0" i="1">
                              <a:latin typeface="Cambria Math"/>
                            </a:rPr>
                            <m:t>𝑀𝑁</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𝑀𝐴</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𝐵𝑁</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𝐴𝐷</m:t>
                          </m:r>
                        </m:e>
                      </m:acc>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107592" y="8329369"/>
                <a:ext cx="13207205" cy="1331198"/>
              </a:xfrm>
              <a:prstGeom prst="rect">
                <a:avLst/>
              </a:prstGeom>
              <a:blipFill rotWithShape="1">
                <a:blip r:embed="rId4"/>
                <a:stretch>
                  <a:fillRect r="-2262" b="-3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30265" y="9603364"/>
                <a:ext cx="12911321" cy="29655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b="1" i="1" smtClean="0">
                          <a:latin typeface="Cambria Math"/>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vi-VN" b="0" i="1">
                                  <a:latin typeface="Cambria Math"/>
                                </a:rPr>
                                <m:t>𝑀𝑁</m:t>
                              </m:r>
                            </m:e>
                          </m:acc>
                        </m:e>
                        <m:sup>
                          <m:r>
                            <a:rPr lang="vi-VN" b="0" i="1">
                              <a:latin typeface="Cambria Math"/>
                            </a:rPr>
                            <m:t>2</m:t>
                          </m:r>
                        </m:sup>
                      </m:sSup>
                      <m:r>
                        <a:rPr lang="vi-VN" b="0"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𝐴𝐷</m:t>
                                  </m:r>
                                </m:e>
                              </m:acc>
                            </m:e>
                          </m:d>
                        </m:e>
                        <m:sup>
                          <m:r>
                            <a:rPr lang="vi-VN" b="0" i="1">
                              <a:latin typeface="Cambria Math"/>
                            </a:rPr>
                            <m:t>2</m:t>
                          </m:r>
                        </m:sup>
                      </m:sSup>
                      <m:r>
                        <a:rPr lang="en-US" b="0" i="1" smtClean="0">
                          <a:latin typeface="Cambria Math"/>
                        </a:rPr>
                        <m:t>   </m:t>
                      </m:r>
                      <m:r>
                        <a:rPr lang="vi-VN" b="0" i="1">
                          <a:latin typeface="Cambria Math"/>
                        </a:rPr>
                        <m:t>=</m:t>
                      </m:r>
                      <m:f>
                        <m:fPr>
                          <m:ctrlPr>
                            <a:rPr lang="en-US" i="1">
                              <a:latin typeface="Cambria Math" panose="02040503050406030204" pitchFamily="18" charset="0"/>
                            </a:rPr>
                          </m:ctrlPr>
                        </m:fPr>
                        <m:num>
                          <m:r>
                            <a:rPr lang="vi-VN" b="0" i="1">
                              <a:latin typeface="Cambria Math"/>
                            </a:rPr>
                            <m:t>3</m:t>
                          </m:r>
                        </m:num>
                        <m:den>
                          <m:r>
                            <a:rPr lang="vi-VN" b="0" i="1">
                              <a:latin typeface="Cambria Math"/>
                            </a:rPr>
                            <m:t>2</m:t>
                          </m:r>
                        </m:den>
                      </m:f>
                      <m:sSup>
                        <m:sSupPr>
                          <m:ctrlPr>
                            <a:rPr lang="en-US" i="1">
                              <a:latin typeface="Cambria Math" panose="02040503050406030204" pitchFamily="18" charset="0"/>
                            </a:rPr>
                          </m:ctrlPr>
                        </m:sSupPr>
                        <m:e>
                          <m:r>
                            <a:rPr lang="vi-VN" b="0" i="1">
                              <a:latin typeface="Cambria Math"/>
                            </a:rPr>
                            <m:t>𝑎</m:t>
                          </m:r>
                        </m:e>
                        <m:sup>
                          <m:r>
                            <a:rPr lang="vi-VN" b="0" i="1">
                              <a:latin typeface="Cambria Math"/>
                            </a:rPr>
                            <m:t>2</m:t>
                          </m:r>
                        </m:sup>
                      </m:sSup>
                      <m:r>
                        <a:rPr lang="vi-VN" b="0" i="1">
                          <a:latin typeface="Cambria Math"/>
                        </a:rPr>
                        <m:t>−</m:t>
                      </m:r>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1</m:t>
                          </m:r>
                        </m:num>
                        <m:den>
                          <m:r>
                            <a:rPr lang="vi-VN" b="0" i="1">
                              <a:latin typeface="Cambria Math"/>
                            </a:rPr>
                            <m:t>2</m:t>
                          </m:r>
                        </m:den>
                      </m:f>
                      <m:acc>
                        <m:accPr>
                          <m:chr m:val="⃗"/>
                          <m:ctrlPr>
                            <a:rPr lang="en-US" i="1">
                              <a:latin typeface="Cambria Math" panose="02040503050406030204" pitchFamily="18" charset="0"/>
                            </a:rPr>
                          </m:ctrlPr>
                        </m:accPr>
                        <m:e>
                          <m:r>
                            <a:rPr lang="vi-VN" b="0" i="1">
                              <a:latin typeface="Cambria Math"/>
                            </a:rPr>
                            <m:t>𝐴𝐸</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𝐴𝐷</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𝐴𝐷</m:t>
                          </m:r>
                        </m:e>
                      </m:acc>
                      <m:r>
                        <a:rPr lang="vi-VN" b="0" i="1">
                          <a:latin typeface="Cambria Math"/>
                        </a:rPr>
                        <m:t>.</m:t>
                      </m:r>
                      <m:acc>
                        <m:accPr>
                          <m:chr m:val="⃗"/>
                          <m:ctrlPr>
                            <a:rPr lang="en-US" i="1">
                              <a:latin typeface="Cambria Math" panose="02040503050406030204" pitchFamily="18" charset="0"/>
                            </a:rPr>
                          </m:ctrlPr>
                        </m:accPr>
                        <m:e>
                          <m:r>
                            <a:rPr lang="vi-VN" b="0" i="1">
                              <a:latin typeface="Cambria Math"/>
                            </a:rPr>
                            <m:t>𝐴𝐵</m:t>
                          </m:r>
                        </m:e>
                      </m:acc>
                      <m:r>
                        <a:rPr lang="vi-VN" b="0" i="1">
                          <a:latin typeface="Cambria Math"/>
                        </a:rPr>
                        <m:t>=</m:t>
                      </m:r>
                      <m:f>
                        <m:fPr>
                          <m:ctrlPr>
                            <a:rPr lang="en-US" i="1">
                              <a:latin typeface="Cambria Math" panose="02040503050406030204" pitchFamily="18" charset="0"/>
                            </a:rPr>
                          </m:ctrlPr>
                        </m:fPr>
                        <m:num>
                          <m:r>
                            <a:rPr lang="vi-VN" b="0" i="1">
                              <a:latin typeface="Cambria Math"/>
                            </a:rPr>
                            <m:t>3</m:t>
                          </m:r>
                        </m:num>
                        <m:den>
                          <m:r>
                            <a:rPr lang="vi-VN" b="0" i="1">
                              <a:latin typeface="Cambria Math"/>
                            </a:rPr>
                            <m:t>2</m:t>
                          </m:r>
                        </m:den>
                      </m:f>
                      <m:sSup>
                        <m:sSupPr>
                          <m:ctrlPr>
                            <a:rPr lang="en-US" i="1">
                              <a:latin typeface="Cambria Math" panose="02040503050406030204" pitchFamily="18" charset="0"/>
                            </a:rPr>
                          </m:ctrlPr>
                        </m:sSupPr>
                        <m:e>
                          <m:r>
                            <a:rPr lang="vi-VN" b="0" i="1">
                              <a:latin typeface="Cambria Math"/>
                            </a:rPr>
                            <m:t>𝑎</m:t>
                          </m:r>
                        </m:e>
                        <m:sup>
                          <m:r>
                            <a:rPr lang="vi-VN" b="0" i="1">
                              <a:latin typeface="Cambria Math"/>
                            </a:rPr>
                            <m:t>2</m:t>
                          </m:r>
                        </m:sup>
                      </m:sSup>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330265" y="9603364"/>
                <a:ext cx="12911321" cy="2965555"/>
              </a:xfrm>
              <a:prstGeom prst="rect">
                <a:avLst/>
              </a:prstGeom>
              <a:blipFill rotWithShape="1">
                <a:blip r:embed="rId5"/>
                <a:stretch>
                  <a:fillRect b="-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642498" y="11088898"/>
                <a:ext cx="3616054"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a:latin typeface="Cambria Math"/>
                        </a:rPr>
                        <m:t>⇒</m:t>
                      </m:r>
                      <m:r>
                        <a:rPr lang="vi-VN" b="0" i="1">
                          <a:latin typeface="Cambria Math"/>
                        </a:rPr>
                        <m:t>𝑀𝑁</m:t>
                      </m:r>
                      <m:r>
                        <a:rPr lang="vi-VN" b="0" i="1">
                          <a:latin typeface="Cambria Math"/>
                        </a:rPr>
                        <m:t>=</m:t>
                      </m:r>
                      <m:f>
                        <m:fPr>
                          <m:ctrlPr>
                            <a:rPr lang="en-US" i="1">
                              <a:latin typeface="Cambria Math" panose="02040503050406030204" pitchFamily="18" charset="0"/>
                            </a:rPr>
                          </m:ctrlPr>
                        </m:fPr>
                        <m:num>
                          <m:r>
                            <a:rPr lang="vi-VN" b="0" i="1">
                              <a:latin typeface="Cambria Math"/>
                            </a:rPr>
                            <m:t>𝑎</m:t>
                          </m:r>
                          <m:rad>
                            <m:radPr>
                              <m:degHide m:val="on"/>
                              <m:ctrlPr>
                                <a:rPr lang="en-US" i="1">
                                  <a:latin typeface="Cambria Math" panose="02040503050406030204" pitchFamily="18" charset="0"/>
                                </a:rPr>
                              </m:ctrlPr>
                            </m:radPr>
                            <m:deg/>
                            <m:e>
                              <m:r>
                                <a:rPr lang="vi-VN" b="0" i="1">
                                  <a:latin typeface="Cambria Math"/>
                                </a:rPr>
                                <m:t>6</m:t>
                              </m:r>
                            </m:e>
                          </m:rad>
                        </m:num>
                        <m:den>
                          <m:r>
                            <a:rPr lang="vi-VN" b="0" i="1">
                              <a:latin typeface="Cambria Math"/>
                            </a:rPr>
                            <m:t>2</m:t>
                          </m:r>
                        </m:den>
                      </m:f>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4642498" y="11088898"/>
                <a:ext cx="3616054" cy="1480021"/>
              </a:xfrm>
              <a:prstGeom prst="rect">
                <a:avLst/>
              </a:prstGeom>
              <a:blipFill rotWithShape="1">
                <a:blip r:embed="rId6"/>
                <a:stretch>
                  <a:fillRect r="-6239" b="-3704"/>
                </a:stretch>
              </a:blipFill>
            </p:spPr>
            <p:txBody>
              <a:bodyPr/>
              <a:lstStyle/>
              <a:p>
                <a:r>
                  <a:rPr lang="en-US">
                    <a:noFill/>
                  </a:rPr>
                  <a:t> </a:t>
                </a:r>
              </a:p>
            </p:txBody>
          </p:sp>
        </mc:Fallback>
      </mc:AlternateContent>
      <p:pic>
        <p:nvPicPr>
          <p:cNvPr id="85" name="Picture 84" descr="C:\Users\Administrator.PC\Desktop\hinh vidu 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1910" y="7504626"/>
            <a:ext cx="5181599" cy="4311882"/>
          </a:xfrm>
          <a:prstGeom prst="rect">
            <a:avLst/>
          </a:prstGeom>
          <a:noFill/>
          <a:ln>
            <a:noFill/>
          </a:ln>
        </p:spPr>
      </p:pic>
    </p:spTree>
    <p:extLst>
      <p:ext uri="{BB962C8B-B14F-4D97-AF65-F5344CB8AC3E}">
        <p14:creationId xmlns:p14="http://schemas.microsoft.com/office/powerpoint/2010/main" val="13848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490986" y="6858000"/>
            <a:ext cx="21970936" cy="63998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3730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122619" cy="53586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3</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268523"/>
              </a:xfrm>
              <a:prstGeom prst="rect">
                <a:avLst/>
              </a:prstGeom>
            </p:spPr>
            <p:txBody>
              <a:bodyPr wrap="square">
                <a:spAutoFit/>
              </a:bodyPr>
              <a:lstStyle/>
              <a:p>
                <a:r>
                  <a:rPr lang="vi-VN" sz="5000" dirty="0">
                    <a:latin typeface="+mj-lt"/>
                  </a:rPr>
                  <a:t>Cho hình lập phương </a:t>
                </a:r>
                <a14:m>
                  <m:oMath xmlns:m="http://schemas.openxmlformats.org/officeDocument/2006/math">
                    <m:r>
                      <a:rPr lang="vi-VN" sz="5000" i="1">
                        <a:latin typeface="Cambria Math" panose="02040503050406030204" pitchFamily="18" charset="0"/>
                      </a:rPr>
                      <m:t>𝐴𝐵𝐶𝐷</m:t>
                    </m:r>
                    <m:r>
                      <a:rPr lang="vi-VN" sz="5000" i="1">
                        <a:latin typeface="Cambria Math" panose="02040503050406030204" pitchFamily="18" charset="0"/>
                      </a:rPr>
                      <m:t>.</m:t>
                    </m:r>
                    <m:r>
                      <a:rPr lang="vi-VN" sz="5000" i="1">
                        <a:latin typeface="Cambria Math" panose="02040503050406030204" pitchFamily="18" charset="0"/>
                      </a:rPr>
                      <m:t>𝐸𝐹𝐺𝐻</m:t>
                    </m:r>
                  </m:oMath>
                </a14:m>
                <a:r>
                  <a:rPr lang="vi-VN" sz="5000" dirty="0">
                    <a:latin typeface="+mj-lt"/>
                  </a:rPr>
                  <a:t> cạnh </a:t>
                </a:r>
                <a14:m>
                  <m:oMath xmlns:m="http://schemas.openxmlformats.org/officeDocument/2006/math">
                    <m:r>
                      <a:rPr lang="vi-VN" sz="5000" i="1">
                        <a:latin typeface="Cambria Math" panose="02040503050406030204" pitchFamily="18" charset="0"/>
                      </a:rPr>
                      <m:t>𝑎</m:t>
                    </m:r>
                  </m:oMath>
                </a14:m>
                <a:r>
                  <a:rPr lang="vi-VN" sz="5000" dirty="0">
                    <a:latin typeface="+mj-lt"/>
                  </a:rPr>
                  <a:t>. Gọi </a:t>
                </a:r>
                <a14:m>
                  <m:oMath xmlns:m="http://schemas.openxmlformats.org/officeDocument/2006/math">
                    <m:r>
                      <a:rPr lang="vi-VN" sz="5000" i="1">
                        <a:latin typeface="Cambria Math" panose="02040503050406030204" pitchFamily="18" charset="0"/>
                      </a:rPr>
                      <m:t>𝑀</m:t>
                    </m:r>
                  </m:oMath>
                </a14:m>
                <a:r>
                  <a:rPr lang="vi-VN" sz="5000" dirty="0">
                    <a:latin typeface="+mj-lt"/>
                  </a:rPr>
                  <a:t>, </a:t>
                </a:r>
                <a14:m>
                  <m:oMath xmlns:m="http://schemas.openxmlformats.org/officeDocument/2006/math">
                    <m:r>
                      <a:rPr lang="en-US" sz="5000" i="1">
                        <a:latin typeface="Cambria Math" panose="02040503050406030204" pitchFamily="18" charset="0"/>
                      </a:rPr>
                      <m:t>𝑁</m:t>
                    </m:r>
                  </m:oMath>
                </a14:m>
                <a:r>
                  <a:rPr lang="vi-VN" sz="5000" dirty="0">
                    <a:latin typeface="+mj-lt"/>
                  </a:rPr>
                  <a:t> lần lượt là trung điểm của </a:t>
                </a:r>
                <a14:m>
                  <m:oMath xmlns:m="http://schemas.openxmlformats.org/officeDocument/2006/math">
                    <m:r>
                      <a:rPr lang="vi-VN" sz="5000" i="1">
                        <a:latin typeface="Cambria Math" panose="02040503050406030204" pitchFamily="18" charset="0"/>
                      </a:rPr>
                      <m:t>𝐴𝐸</m:t>
                    </m:r>
                  </m:oMath>
                </a14:m>
                <a:r>
                  <a:rPr lang="vi-VN" sz="5000" dirty="0">
                    <a:latin typeface="+mj-lt"/>
                  </a:rPr>
                  <a:t> và </a:t>
                </a:r>
                <a14:m>
                  <m:oMath xmlns:m="http://schemas.openxmlformats.org/officeDocument/2006/math">
                    <m:r>
                      <a:rPr lang="vi-VN" sz="5000" i="1">
                        <a:latin typeface="Cambria Math" panose="02040503050406030204" pitchFamily="18" charset="0"/>
                      </a:rPr>
                      <m:t>𝐵𝐶</m:t>
                    </m:r>
                  </m:oMath>
                </a14:m>
                <a:r>
                  <a:rPr lang="vi-VN" sz="5000" dirty="0">
                    <a:latin typeface="+mj-lt"/>
                  </a:rPr>
                  <a:t>. </a:t>
                </a:r>
                <a:endParaRPr lang="en-US" sz="5000" dirty="0">
                  <a:latin typeface="+mj-lt"/>
                </a:endParaRPr>
              </a:p>
              <a:p>
                <a:r>
                  <a:rPr lang="vi-VN" sz="5000" dirty="0">
                    <a:latin typeface="+mj-lt"/>
                  </a:rPr>
                  <a:t>a) Tính độ dài đoạn thẳng </a:t>
                </a:r>
                <a14:m>
                  <m:oMath xmlns:m="http://schemas.openxmlformats.org/officeDocument/2006/math">
                    <m:r>
                      <a:rPr lang="vi-VN" sz="5000" i="1">
                        <a:latin typeface="Cambria Math" panose="02040503050406030204" pitchFamily="18" charset="0"/>
                      </a:rPr>
                      <m:t>𝑀𝑁</m:t>
                    </m:r>
                  </m:oMath>
                </a14:m>
                <a:r>
                  <a:rPr lang="vi-VN" sz="5000" dirty="0">
                    <a:latin typeface="+mj-lt"/>
                  </a:rPr>
                  <a:t>?</a:t>
                </a:r>
                <a:endParaRPr lang="en-US" sz="5000" dirty="0">
                  <a:latin typeface="+mj-lt"/>
                </a:endParaRPr>
              </a:p>
              <a:p>
                <a:r>
                  <a:rPr lang="vi-VN" sz="5000" dirty="0">
                    <a:latin typeface="+mj-lt"/>
                  </a:rPr>
                  <a:t>b) Tính góc giữa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𝑀𝑁</m:t>
                        </m:r>
                      </m:e>
                    </m:acc>
                  </m:oMath>
                </a14:m>
                <a:r>
                  <a:rPr lang="vi-VN" sz="5000" dirty="0">
                    <a:latin typeface="+mj-lt"/>
                  </a:rPr>
                  <a:t> và </a:t>
                </a:r>
                <a14:m>
                  <m:oMath xmlns:m="http://schemas.openxmlformats.org/officeDocument/2006/math">
                    <m:acc>
                      <m:accPr>
                        <m:chr m:val="⃗"/>
                        <m:ctrlPr>
                          <a:rPr lang="en-US" sz="5000" i="1">
                            <a:latin typeface="Cambria Math" panose="02040503050406030204" pitchFamily="18" charset="0"/>
                          </a:rPr>
                        </m:ctrlPr>
                      </m:accPr>
                      <m:e>
                        <m:r>
                          <a:rPr lang="vi-VN" sz="5000" i="1">
                            <a:latin typeface="Cambria Math" panose="02040503050406030204" pitchFamily="18" charset="0"/>
                          </a:rPr>
                          <m:t>𝐻𝐶</m:t>
                        </m:r>
                      </m:e>
                    </m:acc>
                  </m:oMath>
                </a14:m>
                <a:r>
                  <a:rPr lang="vi-VN" sz="5000" dirty="0">
                    <a:latin typeface="+mj-lt"/>
                  </a:rPr>
                  <a:t>?</a:t>
                </a:r>
                <a:endParaRPr lang="en-US" sz="5000" dirty="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268523"/>
              </a:xfrm>
              <a:prstGeom prst="rect">
                <a:avLst/>
              </a:prstGeom>
              <a:blipFill rotWithShape="0">
                <a:blip r:embed="rId3"/>
                <a:stretch>
                  <a:fillRect l="-1388" t="-4664" b="-8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083779" y="7984360"/>
                <a:ext cx="9222012" cy="856068"/>
              </a:xfrm>
              <a:prstGeom prst="rect">
                <a:avLst/>
              </a:prstGeom>
            </p:spPr>
            <p:txBody>
              <a:bodyPr wrap="none">
                <a:spAutoFit/>
              </a:bodyPr>
              <a:lstStyle/>
              <a:p>
                <a:r>
                  <a:rPr lang="en-US" sz="4400" b="0" dirty="0" smtClean="0"/>
                  <a:t>b</a:t>
                </a:r>
                <a14:m>
                  <m:oMath xmlns:m="http://schemas.openxmlformats.org/officeDocument/2006/math">
                    <m:r>
                      <a:rPr lang="en-US" sz="4400" b="0" i="1" smtClean="0">
                        <a:latin typeface="Cambria Math"/>
                      </a:rPr>
                      <m:t>) </m:t>
                    </m:r>
                    <m:r>
                      <a:rPr lang="en-US" sz="4400" b="0" i="1" smtClean="0">
                        <a:latin typeface="Cambria Math"/>
                      </a:rPr>
                      <m:t>𝑇𝑎</m:t>
                    </m:r>
                    <m:r>
                      <a:rPr lang="en-US" sz="4400" b="0" i="1" smtClean="0">
                        <a:latin typeface="Cambria Math"/>
                      </a:rPr>
                      <m:t> </m:t>
                    </m:r>
                    <m:r>
                      <a:rPr lang="en-US" sz="4400" b="0" i="1" smtClean="0">
                        <a:latin typeface="Cambria Math"/>
                      </a:rPr>
                      <m:t>𝑐</m:t>
                    </m:r>
                    <m:r>
                      <a:rPr lang="en-US" sz="4400" b="0" i="1" smtClean="0">
                        <a:latin typeface="Cambria Math"/>
                      </a:rPr>
                      <m:t>ó:</m:t>
                    </m:r>
                    <m:acc>
                      <m:accPr>
                        <m:chr m:val="⃗"/>
                        <m:ctrlPr>
                          <a:rPr lang="en-US" sz="4400" i="1">
                            <a:latin typeface="Cambria Math" panose="02040503050406030204" pitchFamily="18" charset="0"/>
                          </a:rPr>
                        </m:ctrlPr>
                      </m:accPr>
                      <m:e>
                        <m:r>
                          <a:rPr lang="vi-VN" sz="4400" b="0" i="1">
                            <a:latin typeface="Cambria Math"/>
                          </a:rPr>
                          <m:t>𝐻𝐶</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𝐻𝐷</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𝐷𝐶</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𝐴𝐵</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𝐴𝐸</m:t>
                        </m:r>
                      </m:e>
                    </m:acc>
                  </m:oMath>
                </a14:m>
                <a:r>
                  <a:rPr lang="vi-VN" sz="4400" dirty="0"/>
                  <a:t> </a:t>
                </a:r>
                <a:endParaRPr lang="en-US" sz="4400" dirty="0"/>
              </a:p>
            </p:txBody>
          </p:sp>
        </mc:Choice>
        <mc:Fallback xmlns="">
          <p:sp>
            <p:nvSpPr>
              <p:cNvPr id="14" name="Rectangle 13"/>
              <p:cNvSpPr>
                <a:spLocks noRot="1" noChangeAspect="1" noMove="1" noResize="1" noEditPoints="1" noAdjustHandles="1" noChangeArrowheads="1" noChangeShapeType="1" noTextEdit="1"/>
              </p:cNvSpPr>
              <p:nvPr/>
            </p:nvSpPr>
            <p:spPr>
              <a:xfrm>
                <a:off x="2083779" y="7984360"/>
                <a:ext cx="9222012" cy="856068"/>
              </a:xfrm>
              <a:prstGeom prst="rect">
                <a:avLst/>
              </a:prstGeom>
              <a:blipFill rotWithShape="0">
                <a:blip r:embed="rId4"/>
                <a:stretch>
                  <a:fillRect l="-2710" t="-4286"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30265" y="8855923"/>
                <a:ext cx="13368522" cy="16273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400" i="1">
                              <a:latin typeface="Cambria Math" panose="02040503050406030204" pitchFamily="18" charset="0"/>
                            </a:rPr>
                          </m:ctrlPr>
                        </m:accPr>
                        <m:e>
                          <m:r>
                            <a:rPr lang="vi-VN" sz="4400" b="0" i="1">
                              <a:latin typeface="Cambria Math"/>
                            </a:rPr>
                            <m:t>𝑀𝑁</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𝐻𝐶</m:t>
                          </m:r>
                        </m:e>
                      </m:acc>
                      <m:r>
                        <a:rPr lang="vi-VN" sz="4400" b="0" i="1">
                          <a:latin typeface="Cambria Math"/>
                        </a:rPr>
                        <m:t>=</m:t>
                      </m:r>
                      <m:d>
                        <m:dPr>
                          <m:ctrlPr>
                            <a:rPr lang="en-US" sz="4400" i="1">
                              <a:latin typeface="Cambria Math" panose="02040503050406030204" pitchFamily="18" charset="0"/>
                            </a:rPr>
                          </m:ctrlPr>
                        </m:dPr>
                        <m:e>
                          <m:r>
                            <a:rPr lang="vi-VN" sz="4400" b="0" i="1">
                              <a:latin typeface="Cambria Math"/>
                            </a:rPr>
                            <m:t>−</m:t>
                          </m:r>
                          <m:f>
                            <m:fPr>
                              <m:ctrlPr>
                                <a:rPr lang="en-US" sz="4400" i="1">
                                  <a:latin typeface="Cambria Math" panose="02040503050406030204" pitchFamily="18" charset="0"/>
                                </a:rPr>
                              </m:ctrlPr>
                            </m:fPr>
                            <m:num>
                              <m:r>
                                <a:rPr lang="vi-VN" sz="4400" b="0" i="1">
                                  <a:latin typeface="Cambria Math"/>
                                </a:rPr>
                                <m:t>1</m:t>
                              </m:r>
                            </m:num>
                            <m:den>
                              <m:r>
                                <a:rPr lang="vi-VN" sz="4400" b="0" i="1">
                                  <a:latin typeface="Cambria Math"/>
                                </a:rPr>
                                <m:t>2</m:t>
                              </m:r>
                            </m:den>
                          </m:f>
                          <m:acc>
                            <m:accPr>
                              <m:chr m:val="⃗"/>
                              <m:ctrlPr>
                                <a:rPr lang="en-US" sz="4400" i="1">
                                  <a:latin typeface="Cambria Math" panose="02040503050406030204" pitchFamily="18" charset="0"/>
                                </a:rPr>
                              </m:ctrlPr>
                            </m:accPr>
                            <m:e>
                              <m:r>
                                <a:rPr lang="vi-VN" sz="4400" b="0" i="1">
                                  <a:latin typeface="Cambria Math"/>
                                </a:rPr>
                                <m:t>𝐴𝐸</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𝐴𝐵</m:t>
                              </m:r>
                            </m:e>
                          </m:acc>
                          <m:r>
                            <a:rPr lang="vi-VN" sz="4400" b="0" i="1">
                              <a:latin typeface="Cambria Math"/>
                            </a:rPr>
                            <m:t>+</m:t>
                          </m:r>
                          <m:f>
                            <m:fPr>
                              <m:ctrlPr>
                                <a:rPr lang="en-US" sz="4400" i="1">
                                  <a:latin typeface="Cambria Math" panose="02040503050406030204" pitchFamily="18" charset="0"/>
                                </a:rPr>
                              </m:ctrlPr>
                            </m:fPr>
                            <m:num>
                              <m:r>
                                <a:rPr lang="vi-VN" sz="4400" b="0" i="1">
                                  <a:latin typeface="Cambria Math"/>
                                </a:rPr>
                                <m:t>1</m:t>
                              </m:r>
                            </m:num>
                            <m:den>
                              <m:r>
                                <a:rPr lang="vi-VN" sz="4400" b="0" i="1">
                                  <a:latin typeface="Cambria Math"/>
                                </a:rPr>
                                <m:t>2</m:t>
                              </m:r>
                            </m:den>
                          </m:f>
                          <m:acc>
                            <m:accPr>
                              <m:chr m:val="⃗"/>
                              <m:ctrlPr>
                                <a:rPr lang="en-US" sz="4400" i="1">
                                  <a:latin typeface="Cambria Math" panose="02040503050406030204" pitchFamily="18" charset="0"/>
                                </a:rPr>
                              </m:ctrlPr>
                            </m:accPr>
                            <m:e>
                              <m:r>
                                <a:rPr lang="vi-VN" sz="4400" b="0" i="1">
                                  <a:latin typeface="Cambria Math"/>
                                </a:rPr>
                                <m:t>𝐴𝐷</m:t>
                              </m:r>
                            </m:e>
                          </m:acc>
                        </m:e>
                      </m:d>
                      <m:r>
                        <a:rPr lang="vi-VN" sz="4400" b="0" i="1">
                          <a:latin typeface="Cambria Math"/>
                        </a:rPr>
                        <m:t>.</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vi-VN" sz="4400" b="0" i="1">
                                  <a:latin typeface="Cambria Math"/>
                                </a:rPr>
                                <m:t>𝐴𝐵</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𝐴𝐸</m:t>
                              </m:r>
                            </m:e>
                          </m:acc>
                        </m:e>
                      </m:d>
                      <m:r>
                        <a:rPr lang="vi-VN" sz="4400" b="0" i="1">
                          <a:latin typeface="Cambria Math"/>
                        </a:rPr>
                        <m:t>=</m:t>
                      </m:r>
                      <m:f>
                        <m:fPr>
                          <m:ctrlPr>
                            <a:rPr lang="en-US" sz="4400" i="1">
                              <a:latin typeface="Cambria Math" panose="02040503050406030204" pitchFamily="18" charset="0"/>
                            </a:rPr>
                          </m:ctrlPr>
                        </m:fPr>
                        <m:num>
                          <m:r>
                            <a:rPr lang="vi-VN" sz="4400" b="0" i="1">
                              <a:latin typeface="Cambria Math"/>
                            </a:rPr>
                            <m:t>3</m:t>
                          </m:r>
                          <m:sSup>
                            <m:sSupPr>
                              <m:ctrlPr>
                                <a:rPr lang="en-US" sz="4400" i="1">
                                  <a:latin typeface="Cambria Math" panose="02040503050406030204" pitchFamily="18" charset="0"/>
                                </a:rPr>
                              </m:ctrlPr>
                            </m:sSupPr>
                            <m:e>
                              <m:r>
                                <a:rPr lang="vi-VN" sz="4400" b="0" i="1">
                                  <a:latin typeface="Cambria Math"/>
                                </a:rPr>
                                <m:t>𝑎</m:t>
                              </m:r>
                            </m:e>
                            <m:sup>
                              <m:r>
                                <a:rPr lang="vi-VN" sz="4400" b="0" i="1">
                                  <a:latin typeface="Cambria Math"/>
                                </a:rPr>
                                <m:t>2</m:t>
                              </m:r>
                            </m:sup>
                          </m:sSup>
                        </m:num>
                        <m:den>
                          <m:r>
                            <a:rPr lang="vi-VN" sz="4400" b="0" i="1">
                              <a:latin typeface="Cambria Math"/>
                            </a:rPr>
                            <m:t>2</m:t>
                          </m:r>
                        </m:den>
                      </m:f>
                    </m:oMath>
                  </m:oMathPara>
                </a14:m>
                <a:endParaRPr lang="en-US" sz="4400" dirty="0"/>
              </a:p>
            </p:txBody>
          </p:sp>
        </mc:Choice>
        <mc:Fallback xmlns="">
          <p:sp>
            <p:nvSpPr>
              <p:cNvPr id="16" name="Rectangle 15"/>
              <p:cNvSpPr>
                <a:spLocks noRot="1" noChangeAspect="1" noMove="1" noResize="1" noEditPoints="1" noAdjustHandles="1" noChangeArrowheads="1" noChangeShapeType="1" noTextEdit="1"/>
              </p:cNvSpPr>
              <p:nvPr/>
            </p:nvSpPr>
            <p:spPr>
              <a:xfrm>
                <a:off x="2330265" y="8855923"/>
                <a:ext cx="13368522" cy="162730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2861457" y="11861052"/>
                <a:ext cx="7741350" cy="1517788"/>
              </a:xfrm>
              <a:prstGeom prst="rect">
                <a:avLst/>
              </a:prstGeom>
            </p:spPr>
            <p:txBody>
              <a:bodyPr wrap="none">
                <a:spAutoFit/>
              </a:bodyPr>
              <a:lstStyle/>
              <a:p>
                <a14:m>
                  <m:oMath xmlns:m="http://schemas.openxmlformats.org/officeDocument/2006/math">
                    <m:r>
                      <a:rPr lang="vi-VN" sz="4400" b="1" i="1">
                        <a:latin typeface="Cambria Math"/>
                      </a:rPr>
                      <m:t>⇒</m:t>
                    </m:r>
                  </m:oMath>
                </a14:m>
                <a:r>
                  <a:rPr lang="en-US" sz="4400" dirty="0" smtClean="0">
                    <a:latin typeface="Times New Roman" panose="02020603050405020304" pitchFamily="18" charset="0"/>
                    <a:cs typeface="Times New Roman" panose="02020603050405020304" pitchFamily="18" charset="0"/>
                  </a:rPr>
                  <a:t>Góc</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giữa </a:t>
                </a:r>
                <a14:m>
                  <m:oMath xmlns:m="http://schemas.openxmlformats.org/officeDocument/2006/math">
                    <m:acc>
                      <m:accPr>
                        <m:chr m:val="⃗"/>
                        <m:ctrlPr>
                          <a:rPr lang="en-US" sz="4400" i="1">
                            <a:latin typeface="Cambria Math" panose="02040503050406030204" pitchFamily="18" charset="0"/>
                          </a:rPr>
                        </m:ctrlPr>
                      </m:accPr>
                      <m:e>
                        <m:r>
                          <a:rPr lang="vi-VN" sz="4400" b="0" i="1">
                            <a:latin typeface="Cambria Math"/>
                          </a:rPr>
                          <m:t>𝑀𝑁</m:t>
                        </m:r>
                      </m:e>
                    </m:acc>
                  </m:oMath>
                </a14:m>
                <a:r>
                  <a:rPr lang="vi-VN" sz="4400" dirty="0">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4400" i="1">
                            <a:latin typeface="Cambria Math" panose="02040503050406030204" pitchFamily="18" charset="0"/>
                          </a:rPr>
                        </m:ctrlPr>
                      </m:accPr>
                      <m:e>
                        <m:r>
                          <a:rPr lang="vi-VN" sz="4400" b="0" i="1">
                            <a:latin typeface="Cambria Math"/>
                          </a:rPr>
                          <m:t>𝐻𝐶</m:t>
                        </m:r>
                      </m:e>
                    </m:acc>
                  </m:oMath>
                </a14:m>
                <a:r>
                  <a:rPr lang="vi-VN" sz="4400" dirty="0">
                    <a:latin typeface="Times New Roman" panose="02020603050405020304" pitchFamily="18" charset="0"/>
                    <a:cs typeface="Times New Roman" panose="02020603050405020304" pitchFamily="18" charset="0"/>
                  </a:rPr>
                  <a:t> bằng </a:t>
                </a:r>
                <a14:m>
                  <m:oMath xmlns:m="http://schemas.openxmlformats.org/officeDocument/2006/math">
                    <m:r>
                      <a:rPr lang="vi-VN" sz="4400" b="0" i="1">
                        <a:latin typeface="Cambria Math"/>
                      </a:rPr>
                      <m:t>60°</m:t>
                    </m:r>
                  </m:oMath>
                </a14:m>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2861457" y="11861052"/>
                <a:ext cx="7741350" cy="1517788"/>
              </a:xfrm>
              <a:prstGeom prst="rect">
                <a:avLst/>
              </a:prstGeom>
              <a:blipFill rotWithShape="0">
                <a:blip r:embed="rId6"/>
                <a:stretch>
                  <a:fillRect t="-2410" r="-2126"/>
                </a:stretch>
              </a:blipFill>
            </p:spPr>
            <p:txBody>
              <a:bodyPr/>
              <a:lstStyle/>
              <a:p>
                <a:r>
                  <a:rPr lang="en-US">
                    <a:noFill/>
                  </a:rPr>
                  <a:t> </a:t>
                </a:r>
              </a:p>
            </p:txBody>
          </p:sp>
        </mc:Fallback>
      </mc:AlternateContent>
      <p:pic>
        <p:nvPicPr>
          <p:cNvPr id="85" name="Picture 84" descr="C:\Users\Administrator.PC\Desktop\hinh vidu 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1910" y="7504626"/>
            <a:ext cx="5181599" cy="4311882"/>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2152680" y="10714069"/>
                <a:ext cx="10646761" cy="25835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4400" b="0" i="1">
                          <a:latin typeface="Cambria Math"/>
                        </a:rPr>
                        <m:t>𝑐𝑜𝑠</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vi-VN" sz="4400" b="0" i="1">
                                  <a:latin typeface="Cambria Math"/>
                                </a:rPr>
                                <m:t>𝑀𝑁</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𝐻𝐶</m:t>
                              </m:r>
                            </m:e>
                          </m:acc>
                        </m:e>
                      </m:d>
                      <m:r>
                        <a:rPr lang="vi-VN" sz="4400" b="0" i="1">
                          <a:latin typeface="Cambria Math"/>
                        </a:rPr>
                        <m:t>=</m:t>
                      </m:r>
                      <m:f>
                        <m:fPr>
                          <m:ctrlPr>
                            <a:rPr lang="en-US" sz="4400" i="1">
                              <a:latin typeface="Cambria Math" panose="02040503050406030204" pitchFamily="18" charset="0"/>
                            </a:rPr>
                          </m:ctrlPr>
                        </m:fPr>
                        <m:num>
                          <m:acc>
                            <m:accPr>
                              <m:chr m:val="⃗"/>
                              <m:ctrlPr>
                                <a:rPr lang="en-US" sz="4400" i="1">
                                  <a:latin typeface="Cambria Math" panose="02040503050406030204" pitchFamily="18" charset="0"/>
                                </a:rPr>
                              </m:ctrlPr>
                            </m:accPr>
                            <m:e>
                              <m:r>
                                <a:rPr lang="vi-VN" sz="4400" b="0" i="1">
                                  <a:latin typeface="Cambria Math"/>
                                </a:rPr>
                                <m:t>𝑀𝑁</m:t>
                              </m:r>
                            </m:e>
                          </m:acc>
                          <m:r>
                            <a:rPr lang="vi-VN" sz="4400" b="0" i="1">
                              <a:latin typeface="Cambria Math"/>
                            </a:rPr>
                            <m:t>.</m:t>
                          </m:r>
                          <m:acc>
                            <m:accPr>
                              <m:chr m:val="⃗"/>
                              <m:ctrlPr>
                                <a:rPr lang="en-US" sz="4400" i="1">
                                  <a:latin typeface="Cambria Math" panose="02040503050406030204" pitchFamily="18" charset="0"/>
                                </a:rPr>
                              </m:ctrlPr>
                            </m:accPr>
                            <m:e>
                              <m:r>
                                <a:rPr lang="vi-VN" sz="4400" b="0" i="1">
                                  <a:latin typeface="Cambria Math"/>
                                </a:rPr>
                                <m:t>𝐻𝐶</m:t>
                              </m:r>
                            </m:e>
                          </m:acc>
                        </m:num>
                        <m:den>
                          <m:r>
                            <a:rPr lang="vi-VN" sz="4400" b="0" i="1">
                              <a:latin typeface="Cambria Math"/>
                            </a:rPr>
                            <m:t>𝑀𝑁</m:t>
                          </m:r>
                          <m:r>
                            <a:rPr lang="vi-VN" sz="4400" b="0" i="1">
                              <a:latin typeface="Cambria Math"/>
                            </a:rPr>
                            <m:t>.</m:t>
                          </m:r>
                          <m:r>
                            <a:rPr lang="vi-VN" sz="4400" b="0" i="1">
                              <a:latin typeface="Cambria Math"/>
                            </a:rPr>
                            <m:t>𝐻𝐶</m:t>
                          </m:r>
                        </m:den>
                      </m:f>
                      <m:r>
                        <a:rPr lang="vi-VN" sz="4400" b="0" i="1">
                          <a:latin typeface="Cambria Math"/>
                        </a:rPr>
                        <m:t>=</m:t>
                      </m:r>
                      <m:f>
                        <m:fPr>
                          <m:ctrlPr>
                            <a:rPr lang="en-US" sz="4400" i="1">
                              <a:latin typeface="Cambria Math" panose="02040503050406030204" pitchFamily="18" charset="0"/>
                            </a:rPr>
                          </m:ctrlPr>
                        </m:fPr>
                        <m:num>
                          <m:f>
                            <m:fPr>
                              <m:ctrlPr>
                                <a:rPr lang="en-US" sz="4400" i="1">
                                  <a:latin typeface="Cambria Math" panose="02040503050406030204" pitchFamily="18" charset="0"/>
                                </a:rPr>
                              </m:ctrlPr>
                            </m:fPr>
                            <m:num>
                              <m:r>
                                <a:rPr lang="vi-VN" sz="4400" b="0" i="1">
                                  <a:latin typeface="Cambria Math"/>
                                </a:rPr>
                                <m:t>3</m:t>
                              </m:r>
                              <m:sSup>
                                <m:sSupPr>
                                  <m:ctrlPr>
                                    <a:rPr lang="en-US" sz="4400" i="1">
                                      <a:latin typeface="Cambria Math" panose="02040503050406030204" pitchFamily="18" charset="0"/>
                                    </a:rPr>
                                  </m:ctrlPr>
                                </m:sSupPr>
                                <m:e>
                                  <m:r>
                                    <a:rPr lang="vi-VN" sz="4400" b="0" i="1">
                                      <a:latin typeface="Cambria Math"/>
                                    </a:rPr>
                                    <m:t>𝑎</m:t>
                                  </m:r>
                                </m:e>
                                <m:sup>
                                  <m:r>
                                    <a:rPr lang="vi-VN" sz="4400" b="0" i="1">
                                      <a:latin typeface="Cambria Math"/>
                                    </a:rPr>
                                    <m:t>2</m:t>
                                  </m:r>
                                </m:sup>
                              </m:sSup>
                            </m:num>
                            <m:den>
                              <m:r>
                                <a:rPr lang="vi-VN" sz="4400" b="0" i="1">
                                  <a:latin typeface="Cambria Math"/>
                                </a:rPr>
                                <m:t>2</m:t>
                              </m:r>
                            </m:den>
                          </m:f>
                        </m:num>
                        <m:den>
                          <m:f>
                            <m:fPr>
                              <m:ctrlPr>
                                <a:rPr lang="en-US" sz="4400" i="1">
                                  <a:latin typeface="Cambria Math" panose="02040503050406030204" pitchFamily="18" charset="0"/>
                                </a:rPr>
                              </m:ctrlPr>
                            </m:fPr>
                            <m:num>
                              <m:r>
                                <a:rPr lang="vi-VN" sz="4400" b="0" i="1">
                                  <a:latin typeface="Cambria Math"/>
                                </a:rPr>
                                <m:t>𝑎</m:t>
                              </m:r>
                              <m:rad>
                                <m:radPr>
                                  <m:degHide m:val="on"/>
                                  <m:ctrlPr>
                                    <a:rPr lang="en-US" sz="4400" i="1">
                                      <a:latin typeface="Cambria Math" panose="02040503050406030204" pitchFamily="18" charset="0"/>
                                    </a:rPr>
                                  </m:ctrlPr>
                                </m:radPr>
                                <m:deg/>
                                <m:e>
                                  <m:r>
                                    <a:rPr lang="vi-VN" sz="4400" b="0" i="1">
                                      <a:latin typeface="Cambria Math"/>
                                    </a:rPr>
                                    <m:t>6</m:t>
                                  </m:r>
                                </m:e>
                              </m:rad>
                            </m:num>
                            <m:den>
                              <m:r>
                                <a:rPr lang="vi-VN" sz="4400" b="0" i="1">
                                  <a:latin typeface="Cambria Math"/>
                                </a:rPr>
                                <m:t>2</m:t>
                              </m:r>
                            </m:den>
                          </m:f>
                          <m:r>
                            <a:rPr lang="vi-VN" sz="4400" b="0" i="1">
                              <a:latin typeface="Cambria Math"/>
                            </a:rPr>
                            <m:t>.</m:t>
                          </m:r>
                          <m:r>
                            <a:rPr lang="vi-VN" sz="4400" b="0" i="1">
                              <a:latin typeface="Cambria Math"/>
                            </a:rPr>
                            <m:t>𝑎</m:t>
                          </m:r>
                          <m:rad>
                            <m:radPr>
                              <m:degHide m:val="on"/>
                              <m:ctrlPr>
                                <a:rPr lang="en-US" sz="4400" i="1">
                                  <a:latin typeface="Cambria Math" panose="02040503050406030204" pitchFamily="18" charset="0"/>
                                </a:rPr>
                              </m:ctrlPr>
                            </m:radPr>
                            <m:deg/>
                            <m:e>
                              <m:r>
                                <a:rPr lang="vi-VN" sz="4400" b="0" i="1">
                                  <a:latin typeface="Cambria Math"/>
                                </a:rPr>
                                <m:t>2</m:t>
                              </m:r>
                            </m:e>
                          </m:rad>
                        </m:den>
                      </m:f>
                      <m:r>
                        <a:rPr lang="vi-VN" sz="4400" b="0" i="1">
                          <a:latin typeface="Cambria Math"/>
                        </a:rPr>
                        <m:t>=</m:t>
                      </m:r>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vi-VN" sz="4400" b="0" i="1">
                                  <a:latin typeface="Cambria Math"/>
                                </a:rPr>
                                <m:t>3</m:t>
                              </m:r>
                            </m:e>
                          </m:rad>
                        </m:num>
                        <m:den>
                          <m:r>
                            <a:rPr lang="vi-VN" sz="4400" b="0" i="1">
                              <a:latin typeface="Cambria Math"/>
                            </a:rPr>
                            <m:t>2</m:t>
                          </m:r>
                        </m:den>
                      </m:f>
                    </m:oMath>
                  </m:oMathPara>
                </a14:m>
                <a:endParaRPr lang="en-US" sz="4400" dirty="0"/>
              </a:p>
            </p:txBody>
          </p:sp>
        </mc:Choice>
        <mc:Fallback xmlns="">
          <p:sp>
            <p:nvSpPr>
              <p:cNvPr id="13" name="Rectangle 12"/>
              <p:cNvSpPr>
                <a:spLocks noRot="1" noChangeAspect="1" noMove="1" noResize="1" noEditPoints="1" noAdjustHandles="1" noChangeArrowheads="1" noChangeShapeType="1" noTextEdit="1"/>
              </p:cNvSpPr>
              <p:nvPr/>
            </p:nvSpPr>
            <p:spPr>
              <a:xfrm>
                <a:off x="2152680" y="10714069"/>
                <a:ext cx="10646761" cy="2583528"/>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117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915987" y="6629400"/>
            <a:ext cx="22545935" cy="66284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1444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038843" cy="784317"/>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4</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526158"/>
              </a:xfrm>
              <a:prstGeom prst="rect">
                <a:avLst/>
              </a:prstGeom>
            </p:spPr>
            <p:txBody>
              <a:bodyPr wrap="square">
                <a:spAutoFit/>
              </a:bodyPr>
              <a:lstStyle/>
              <a:p>
                <a:r>
                  <a:rPr lang="vi-VN" sz="4400" dirty="0">
                    <a:latin typeface="+mj-lt"/>
                  </a:rPr>
                  <a:t>Cho hình chóp </a:t>
                </a:r>
                <a14:m>
                  <m:oMath xmlns:m="http://schemas.openxmlformats.org/officeDocument/2006/math">
                    <m:r>
                      <a:rPr lang="vi-VN" sz="4400" i="1">
                        <a:latin typeface="Cambria Math" panose="02040503050406030204" pitchFamily="18" charset="0"/>
                      </a:rPr>
                      <m:t>𝑆</m:t>
                    </m:r>
                    <m:r>
                      <a:rPr lang="vi-VN" sz="4400" i="1">
                        <a:latin typeface="Cambria Math" panose="02040503050406030204" pitchFamily="18" charset="0"/>
                      </a:rPr>
                      <m:t>.</m:t>
                    </m:r>
                    <m:r>
                      <a:rPr lang="vi-VN" sz="4400" i="1">
                        <a:latin typeface="Cambria Math" panose="02040503050406030204" pitchFamily="18" charset="0"/>
                      </a:rPr>
                      <m:t>𝐴𝐵𝐶𝐷</m:t>
                    </m:r>
                  </m:oMath>
                </a14:m>
                <a:r>
                  <a:rPr lang="vi-VN" sz="4400" dirty="0">
                    <a:latin typeface="+mj-lt"/>
                  </a:rPr>
                  <a:t> có đáy </a:t>
                </a:r>
                <a14:m>
                  <m:oMath xmlns:m="http://schemas.openxmlformats.org/officeDocument/2006/math">
                    <m:r>
                      <a:rPr lang="vi-VN" sz="4400" i="1">
                        <a:latin typeface="Cambria Math" panose="02040503050406030204" pitchFamily="18" charset="0"/>
                      </a:rPr>
                      <m:t>𝐴𝐵𝐶𝐷</m:t>
                    </m:r>
                  </m:oMath>
                </a14:m>
                <a:r>
                  <a:rPr lang="vi-VN" sz="4400" dirty="0">
                    <a:latin typeface="+mj-lt"/>
                  </a:rPr>
                  <a:t> là hình vuông cạnh bằng </a:t>
                </a:r>
                <a14:m>
                  <m:oMath xmlns:m="http://schemas.openxmlformats.org/officeDocument/2006/math">
                    <m:r>
                      <a:rPr lang="vi-VN" sz="4400" i="1">
                        <a:latin typeface="Cambria Math" panose="02040503050406030204" pitchFamily="18" charset="0"/>
                      </a:rPr>
                      <m:t>𝑎</m:t>
                    </m:r>
                  </m:oMath>
                </a14:m>
                <a:r>
                  <a:rPr lang="vi-VN" sz="4400" dirty="0">
                    <a:latin typeface="+mj-lt"/>
                  </a:rPr>
                  <a:t> có </a:t>
                </a:r>
                <a14:m>
                  <m:oMath xmlns:m="http://schemas.openxmlformats.org/officeDocument/2006/math">
                    <m:r>
                      <a:rPr lang="vi-VN" sz="4400" i="1">
                        <a:latin typeface="Cambria Math" panose="02040503050406030204" pitchFamily="18" charset="0"/>
                      </a:rPr>
                      <m:t>𝑆𝐴</m:t>
                    </m:r>
                  </m:oMath>
                </a14:m>
                <a:r>
                  <a:rPr lang="vi-VN" sz="4400" dirty="0">
                    <a:latin typeface="+mj-lt"/>
                  </a:rPr>
                  <a:t> vuông góc với mặt phẳng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𝐴𝐵𝐶𝐷</m:t>
                        </m:r>
                      </m:e>
                    </m:d>
                  </m:oMath>
                </a14:m>
                <a:r>
                  <a:rPr lang="vi-VN" sz="4400" dirty="0">
                    <a:latin typeface="+mj-lt"/>
                  </a:rPr>
                  <a:t> và  </a:t>
                </a:r>
                <a14:m>
                  <m:oMath xmlns:m="http://schemas.openxmlformats.org/officeDocument/2006/math">
                    <m:r>
                      <a:rPr lang="vi-VN" sz="4400" i="1">
                        <a:latin typeface="Cambria Math" panose="02040503050406030204" pitchFamily="18" charset="0"/>
                      </a:rPr>
                      <m:t>𝑆𝐴</m:t>
                    </m:r>
                    <m:r>
                      <a:rPr lang="vi-VN" sz="4400" i="1">
                        <a:latin typeface="Cambria Math" panose="02040503050406030204" pitchFamily="18" charset="0"/>
                      </a:rPr>
                      <m:t>=</m:t>
                    </m:r>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oMath>
                </a14:m>
                <a:r>
                  <a:rPr lang="vi-VN" sz="4400" dirty="0">
                    <a:latin typeface="+mj-lt"/>
                  </a:rPr>
                  <a:t>. </a:t>
                </a:r>
                <a:endParaRPr lang="en-US" sz="4400" dirty="0">
                  <a:latin typeface="+mj-lt"/>
                </a:endParaRPr>
              </a:p>
              <a:p>
                <a:r>
                  <a:rPr lang="vi-VN" sz="4400" dirty="0">
                    <a:latin typeface="+mj-lt"/>
                  </a:rPr>
                  <a:t>a ) Tính </a:t>
                </a:r>
                <a:r>
                  <a:rPr lang="vi-VN" sz="4400" dirty="0" smtClean="0">
                    <a:latin typeface="+mj-lt"/>
                  </a:rPr>
                  <a:t>góc giữa </a:t>
                </a:r>
                <a14:m>
                  <m:oMath xmlns:m="http://schemas.openxmlformats.org/officeDocument/2006/math">
                    <m:r>
                      <a:rPr lang="vi-VN" sz="4400" i="1">
                        <a:latin typeface="Cambria Math" panose="02040503050406030204" pitchFamily="18" charset="0"/>
                      </a:rPr>
                      <m:t>𝑆𝐶</m:t>
                    </m:r>
                  </m:oMath>
                </a14:m>
                <a:r>
                  <a:rPr lang="vi-VN" sz="4400" dirty="0">
                    <a:latin typeface="+mj-lt"/>
                  </a:rPr>
                  <a:t> và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𝐴𝐵𝐶𝐷</m:t>
                        </m:r>
                      </m:e>
                    </m:d>
                  </m:oMath>
                </a14:m>
                <a:r>
                  <a:rPr lang="vi-VN" sz="4400" dirty="0">
                    <a:latin typeface="+mj-lt"/>
                  </a:rPr>
                  <a:t>.</a:t>
                </a:r>
                <a:r>
                  <a:rPr lang="en-US" sz="4400" dirty="0" smtClean="0">
                    <a:latin typeface="+mj-lt"/>
                  </a:rPr>
                  <a:t>		</a:t>
                </a:r>
                <a:r>
                  <a:rPr lang="vi-VN" sz="4400" dirty="0" smtClean="0">
                    <a:latin typeface="+mj-lt"/>
                  </a:rPr>
                  <a:t>b</a:t>
                </a:r>
                <a:r>
                  <a:rPr lang="vi-VN" sz="4400" dirty="0">
                    <a:latin typeface="+mj-lt"/>
                  </a:rPr>
                  <a:t>) Tính tan của góc giữa </a:t>
                </a:r>
                <a14:m>
                  <m:oMath xmlns:m="http://schemas.openxmlformats.org/officeDocument/2006/math">
                    <m:r>
                      <a:rPr lang="vi-VN" sz="4400" i="1">
                        <a:latin typeface="Cambria Math" panose="02040503050406030204" pitchFamily="18" charset="0"/>
                      </a:rPr>
                      <m:t>𝑆𝐶</m:t>
                    </m:r>
                  </m:oMath>
                </a14:m>
                <a:r>
                  <a:rPr lang="vi-VN" sz="4400" dirty="0">
                    <a:latin typeface="+mj-lt"/>
                  </a:rPr>
                  <a:t> và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𝑆𝐴𝐵</m:t>
                        </m:r>
                      </m:e>
                    </m:d>
                  </m:oMath>
                </a14:m>
                <a:r>
                  <a:rPr lang="vi-VN" sz="4400" dirty="0">
                    <a:latin typeface="+mj-lt"/>
                  </a:rPr>
                  <a:t>.</a:t>
                </a:r>
                <a:endParaRPr lang="en-US" sz="4400" dirty="0">
                  <a:latin typeface="+mj-lt"/>
                </a:endParaRPr>
              </a:p>
              <a:p>
                <a:r>
                  <a:rPr lang="vi-VN" sz="4400" dirty="0">
                    <a:latin typeface="+mj-lt"/>
                  </a:rPr>
                  <a:t>c) Tính sin  của góc giữa </a:t>
                </a:r>
                <a14:m>
                  <m:oMath xmlns:m="http://schemas.openxmlformats.org/officeDocument/2006/math">
                    <m:r>
                      <a:rPr lang="vi-VN" sz="4400" i="1">
                        <a:latin typeface="Cambria Math" panose="02040503050406030204" pitchFamily="18" charset="0"/>
                      </a:rPr>
                      <m:t>𝐴𝐶</m:t>
                    </m:r>
                  </m:oMath>
                </a14:m>
                <a:r>
                  <a:rPr lang="vi-VN" sz="4400" dirty="0">
                    <a:latin typeface="+mj-lt"/>
                  </a:rPr>
                  <a:t>và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𝑆𝐵𝐶</m:t>
                        </m:r>
                      </m:e>
                    </m:d>
                  </m:oMath>
                </a14:m>
                <a:r>
                  <a:rPr lang="vi-VN" sz="4400" dirty="0">
                    <a:latin typeface="+mj-lt"/>
                  </a:rPr>
                  <a:t>.</a:t>
                </a:r>
                <a:endParaRPr lang="en-US" sz="4400" dirty="0">
                  <a:latin typeface="+mj-lt"/>
                </a:endParaRPr>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526158"/>
              </a:xfrm>
              <a:prstGeom prst="rect">
                <a:avLst/>
              </a:prstGeom>
              <a:blipFill rotWithShape="0">
                <a:blip r:embed="rId3"/>
                <a:stretch>
                  <a:fillRect l="-1157" t="-3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906588" y="9808910"/>
                <a:ext cx="9098901" cy="2534861"/>
              </a:xfrm>
              <a:prstGeom prst="rect">
                <a:avLst/>
              </a:prstGeom>
            </p:spPr>
            <p:txBody>
              <a:bodyPr wrap="none">
                <a:spAutoFit/>
              </a:bodyPr>
              <a:lstStyle/>
              <a:p>
                <a:endParaRPr lang="en-US" dirty="0"/>
              </a:p>
              <a:p>
                <a14:m>
                  <m:oMath xmlns:m="http://schemas.openxmlformats.org/officeDocument/2006/math">
                    <m:r>
                      <a:rPr lang="vi-VN" sz="4400" i="1">
                        <a:latin typeface="Cambria Math" panose="02040503050406030204" pitchFamily="18" charset="0"/>
                      </a:rPr>
                      <m:t>⇒</m:t>
                    </m:r>
                    <m:func>
                      <m:funcPr>
                        <m:ctrlPr>
                          <a:rPr lang="en-US" sz="4400" i="1">
                            <a:latin typeface="Cambria Math" panose="02040503050406030204" pitchFamily="18" charset="0"/>
                          </a:rPr>
                        </m:ctrlPr>
                      </m:funcPr>
                      <m:fName>
                        <m:r>
                          <a:rPr lang="vi-VN" sz="4400" i="1">
                            <a:latin typeface="Cambria Math" panose="02040503050406030204" pitchFamily="18" charset="0"/>
                          </a:rPr>
                          <m:t>𝑡𝑎𝑛</m:t>
                        </m:r>
                      </m:fName>
                      <m:e>
                        <m:r>
                          <a:rPr lang="vi-VN" sz="4400" i="1">
                            <a:latin typeface="Cambria Math" panose="02040503050406030204" pitchFamily="18" charset="0"/>
                          </a:rPr>
                          <m:t>𝛼</m:t>
                        </m:r>
                      </m:e>
                    </m:func>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𝑆𝐴</m:t>
                        </m:r>
                      </m:num>
                      <m:den>
                        <m:r>
                          <a:rPr lang="vi-VN" sz="4400" i="1">
                            <a:latin typeface="Cambria Math" panose="02040503050406030204" pitchFamily="18" charset="0"/>
                          </a:rPr>
                          <m:t>𝐴𝐶</m:t>
                        </m:r>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num>
                      <m:den>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den>
                    </m:f>
                    <m:r>
                      <a:rPr lang="vi-VN" sz="4400" i="1">
                        <a:latin typeface="Cambria Math" panose="02040503050406030204" pitchFamily="18" charset="0"/>
                      </a:rPr>
                      <m:t>=</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3</m:t>
                        </m:r>
                      </m:e>
                    </m:rad>
                    <m:r>
                      <a:rPr lang="vi-VN" sz="4400" i="1">
                        <a:latin typeface="Cambria Math" panose="02040503050406030204" pitchFamily="18" charset="0"/>
                      </a:rPr>
                      <m:t>⇒</m:t>
                    </m:r>
                    <m:r>
                      <a:rPr lang="vi-VN" sz="4400" i="1">
                        <a:latin typeface="Cambria Math" panose="02040503050406030204" pitchFamily="18" charset="0"/>
                      </a:rPr>
                      <m:t>𝛼</m:t>
                    </m:r>
                    <m:r>
                      <a:rPr lang="vi-VN" sz="4400" i="1">
                        <a:latin typeface="Cambria Math" panose="02040503050406030204" pitchFamily="18" charset="0"/>
                      </a:rPr>
                      <m:t>=60°</m:t>
                    </m:r>
                  </m:oMath>
                </a14:m>
                <a:r>
                  <a:rPr lang="vi-VN" sz="4400" dirty="0">
                    <a:latin typeface="+mj-lt"/>
                  </a:rPr>
                  <a:t>.</a:t>
                </a:r>
                <a:endParaRPr lang="en-US" sz="4400" dirty="0">
                  <a:latin typeface="+mj-lt"/>
                </a:endParaRPr>
              </a:p>
              <a:p>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906588" y="9808910"/>
                <a:ext cx="9098901" cy="2534861"/>
              </a:xfrm>
              <a:prstGeom prst="rect">
                <a:avLst/>
              </a:prstGeom>
              <a:blipFill rotWithShape="0">
                <a:blip r:embed="rId4"/>
                <a:stretch>
                  <a:fillRect r="-1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47477" y="7686674"/>
                <a:ext cx="15794310" cy="2306722"/>
              </a:xfrm>
              <a:prstGeom prst="rect">
                <a:avLst/>
              </a:prstGeom>
            </p:spPr>
            <p:txBody>
              <a:bodyPr wrap="square">
                <a:spAutoFit/>
              </a:bodyPr>
              <a:lstStyle/>
              <a:p>
                <a:r>
                  <a:rPr lang="en-US" sz="4400" dirty="0" smtClean="0">
                    <a:latin typeface="Times New Roman" panose="02020603050405020304" pitchFamily="18" charset="0"/>
                    <a:cs typeface="Times New Roman" panose="02020603050405020304" pitchFamily="18" charset="0"/>
                  </a:rPr>
                  <a:t>a. </a:t>
                </a:r>
                <a:r>
                  <a:rPr lang="vi-VN" sz="4400" dirty="0" smtClean="0">
                    <a:latin typeface="Times New Roman" panose="02020603050405020304" pitchFamily="18" charset="0"/>
                    <a:cs typeface="Times New Roman" panose="02020603050405020304" pitchFamily="18" charset="0"/>
                  </a:rPr>
                  <a:t>Ta </a:t>
                </a:r>
                <a:r>
                  <a:rPr lang="vi-VN" sz="4400" dirty="0">
                    <a:latin typeface="Times New Roman" panose="02020603050405020304" pitchFamily="18" charset="0"/>
                    <a:cs typeface="Times New Roman" panose="02020603050405020304" pitchFamily="18" charset="0"/>
                  </a:rPr>
                  <a:t>có:</a:t>
                </a:r>
                <a14:m>
                  <m:oMath xmlns:m="http://schemas.openxmlformats.org/officeDocument/2006/math">
                    <m:r>
                      <a:rPr lang="en-US" sz="4400" b="0" i="0" smtClean="0">
                        <a:latin typeface="Cambria Math"/>
                      </a:rPr>
                      <m:t> </m:t>
                    </m:r>
                    <m:r>
                      <a:rPr lang="vi-VN" sz="4400" i="1">
                        <a:latin typeface="Cambria Math"/>
                      </a:rPr>
                      <m:t>𝑆𝐴</m:t>
                    </m:r>
                    <m:r>
                      <a:rPr lang="vi-VN" sz="4400" i="1">
                        <a:latin typeface="Cambria Math"/>
                      </a:rPr>
                      <m:t>⊥</m:t>
                    </m:r>
                    <m:d>
                      <m:dPr>
                        <m:ctrlPr>
                          <a:rPr lang="en-US" sz="4400" i="1">
                            <a:latin typeface="Cambria Math" panose="02040503050406030204" pitchFamily="18" charset="0"/>
                          </a:rPr>
                        </m:ctrlPr>
                      </m:dPr>
                      <m:e>
                        <m:r>
                          <a:rPr lang="vi-VN" sz="4400" i="1">
                            <a:latin typeface="Cambria Math"/>
                          </a:rPr>
                          <m:t>𝐴𝐵𝐶𝐷</m:t>
                        </m:r>
                      </m:e>
                    </m:d>
                  </m:oMath>
                </a14:m>
                <a:r>
                  <a:rPr lang="vi-VN" sz="4400" dirty="0">
                    <a:latin typeface="Times New Roman" panose="02020603050405020304" pitchFamily="18" charset="0"/>
                    <a:cs typeface="Times New Roman" panose="02020603050405020304" pitchFamily="18" charset="0"/>
                  </a:rPr>
                  <a:t>nên hình chiếu của </a:t>
                </a:r>
                <a14:m>
                  <m:oMath xmlns:m="http://schemas.openxmlformats.org/officeDocument/2006/math">
                    <m:r>
                      <a:rPr lang="vi-VN" sz="4400" i="1">
                        <a:latin typeface="Cambria Math"/>
                      </a:rPr>
                      <m:t>𝑆𝐶</m:t>
                    </m:r>
                  </m:oMath>
                </a14:m>
                <a:r>
                  <a:rPr lang="vi-VN" sz="4400" dirty="0">
                    <a:latin typeface="Times New Roman" panose="02020603050405020304" pitchFamily="18" charset="0"/>
                    <a:cs typeface="Times New Roman" panose="02020603050405020304" pitchFamily="18" charset="0"/>
                  </a:rPr>
                  <a:t> lên </a:t>
                </a:r>
                <a14:m>
                  <m:oMath xmlns:m="http://schemas.openxmlformats.org/officeDocument/2006/math">
                    <m:d>
                      <m:dPr>
                        <m:ctrlPr>
                          <a:rPr lang="en-US" sz="4400" i="1">
                            <a:latin typeface="Cambria Math" panose="02040503050406030204" pitchFamily="18" charset="0"/>
                          </a:rPr>
                        </m:ctrlPr>
                      </m:dPr>
                      <m:e>
                        <m:r>
                          <a:rPr lang="vi-VN" sz="4400" i="1">
                            <a:latin typeface="Cambria Math"/>
                          </a:rPr>
                          <m:t>𝐴𝐵𝐶𝐷</m:t>
                        </m:r>
                      </m:e>
                    </m:d>
                  </m:oMath>
                </a14:m>
                <a:r>
                  <a:rPr lang="vi-VN" sz="4400" dirty="0">
                    <a:latin typeface="Times New Roman" panose="02020603050405020304" pitchFamily="18" charset="0"/>
                    <a:cs typeface="Times New Roman" panose="02020603050405020304" pitchFamily="18" charset="0"/>
                  </a:rPr>
                  <a:t> là </a:t>
                </a:r>
                <a14:m>
                  <m:oMath xmlns:m="http://schemas.openxmlformats.org/officeDocument/2006/math">
                    <m:r>
                      <a:rPr lang="vi-VN" sz="4400" i="1">
                        <a:latin typeface="Cambria Math"/>
                      </a:rPr>
                      <m:t>𝐴𝐶</m:t>
                    </m:r>
                  </m:oMath>
                </a14:m>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r>
                  <a:rPr lang="vi-VN"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𝑆𝐶</m:t>
                            </m:r>
                            <m:r>
                              <a:rPr lang="vi-VN" sz="4400" i="1">
                                <a:latin typeface="Cambria Math"/>
                              </a:rPr>
                              <m:t>;</m:t>
                            </m:r>
                            <m:d>
                              <m:dPr>
                                <m:ctrlPr>
                                  <a:rPr lang="en-US" sz="4400" i="1">
                                    <a:latin typeface="Cambria Math" panose="02040503050406030204" pitchFamily="18" charset="0"/>
                                  </a:rPr>
                                </m:ctrlPr>
                              </m:dPr>
                              <m:e>
                                <m:r>
                                  <a:rPr lang="vi-VN" sz="4400" i="1">
                                    <a:latin typeface="Cambria Math"/>
                                  </a:rPr>
                                  <m:t>𝐴𝐵𝐶𝐷</m:t>
                                </m:r>
                              </m:e>
                            </m:d>
                          </m:e>
                        </m:d>
                      </m:e>
                    </m:acc>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𝑆𝐶</m:t>
                            </m:r>
                            <m:r>
                              <a:rPr lang="vi-VN" sz="4400" i="1">
                                <a:latin typeface="Cambria Math"/>
                              </a:rPr>
                              <m:t>;</m:t>
                            </m:r>
                            <m:r>
                              <a:rPr lang="vi-VN" sz="4400" i="1">
                                <a:latin typeface="Cambria Math"/>
                              </a:rPr>
                              <m:t>𝐴𝐶</m:t>
                            </m:r>
                          </m:e>
                        </m:d>
                      </m:e>
                    </m:acc>
                    <m:r>
                      <a:rPr lang="vi-VN" sz="4400" i="1">
                        <a:latin typeface="Cambria Math"/>
                      </a:rPr>
                      <m:t>=</m:t>
                    </m:r>
                    <m:acc>
                      <m:accPr>
                        <m:chr m:val="̂"/>
                        <m:ctrlPr>
                          <a:rPr lang="en-US" sz="4400" i="1">
                            <a:latin typeface="Cambria Math" panose="02040503050406030204" pitchFamily="18" charset="0"/>
                          </a:rPr>
                        </m:ctrlPr>
                      </m:accPr>
                      <m:e>
                        <m:r>
                          <a:rPr lang="vi-VN" sz="4400" i="1">
                            <a:latin typeface="Cambria Math"/>
                          </a:rPr>
                          <m:t>𝑆𝐶𝐴</m:t>
                        </m:r>
                      </m:e>
                    </m:acc>
                    <m:r>
                      <a:rPr lang="vi-VN" sz="4400" i="1">
                        <a:latin typeface="Cambria Math"/>
                      </a:rPr>
                      <m:t>=</m:t>
                    </m:r>
                    <m:r>
                      <a:rPr lang="vi-VN" sz="4400" i="1">
                        <a:latin typeface="Cambria Math"/>
                      </a:rPr>
                      <m:t>𝛼</m:t>
                    </m:r>
                  </m:oMath>
                </a14:m>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047477" y="7686674"/>
                <a:ext cx="15794310" cy="2306722"/>
              </a:xfrm>
              <a:prstGeom prst="rect">
                <a:avLst/>
              </a:prstGeom>
              <a:blipFill rotWithShape="0">
                <a:blip r:embed="rId5"/>
                <a:stretch>
                  <a:fillRect l="-1582" t="-5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94403" y="9548946"/>
                <a:ext cx="12444240" cy="835293"/>
              </a:xfrm>
              <a:prstGeom prst="rect">
                <a:avLst/>
              </a:prstGeom>
            </p:spPr>
            <p:txBody>
              <a:bodyPr wrap="none">
                <a:spAutoFit/>
              </a:bodyPr>
              <a:lstStyle/>
              <a:p>
                <a14:m>
                  <m:oMath xmlns:m="http://schemas.openxmlformats.org/officeDocument/2006/math">
                    <m:r>
                      <a:rPr lang="vi-VN" sz="4400" i="1">
                        <a:latin typeface="Cambria Math" panose="02040503050406030204" pitchFamily="18" charset="0"/>
                      </a:rPr>
                      <m:t>𝐴𝐵𝐶𝐷</m:t>
                    </m:r>
                  </m:oMath>
                </a14:m>
                <a:r>
                  <a:rPr lang="vi-VN" sz="4400" dirty="0">
                    <a:latin typeface="+mj-lt"/>
                  </a:rPr>
                  <a:t> là hình vuông cạnh </a:t>
                </a:r>
                <a14:m>
                  <m:oMath xmlns:m="http://schemas.openxmlformats.org/officeDocument/2006/math">
                    <m:r>
                      <a:rPr lang="vi-VN" sz="4400" i="1">
                        <a:latin typeface="Cambria Math" panose="02040503050406030204" pitchFamily="18" charset="0"/>
                      </a:rPr>
                      <m:t>𝑎</m:t>
                    </m:r>
                    <m:r>
                      <a:rPr lang="vi-VN" sz="4400" i="1">
                        <a:latin typeface="Cambria Math" panose="02040503050406030204" pitchFamily="18" charset="0"/>
                      </a:rPr>
                      <m:t>⇒</m:t>
                    </m:r>
                    <m:r>
                      <a:rPr lang="vi-VN" sz="4400" i="1">
                        <a:latin typeface="Cambria Math" panose="02040503050406030204" pitchFamily="18" charset="0"/>
                      </a:rPr>
                      <m:t>𝐴𝐶</m:t>
                    </m:r>
                    <m:r>
                      <a:rPr lang="vi-VN" sz="4400" i="1">
                        <a:latin typeface="Cambria Math" panose="02040503050406030204" pitchFamily="18" charset="0"/>
                      </a:rPr>
                      <m:t>=</m:t>
                    </m:r>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oMath>
                </a14:m>
                <a:r>
                  <a:rPr lang="vi-VN" sz="4400" dirty="0">
                    <a:latin typeface="+mj-lt"/>
                  </a:rPr>
                  <a:t>, </a:t>
                </a:r>
                <a14:m>
                  <m:oMath xmlns:m="http://schemas.openxmlformats.org/officeDocument/2006/math">
                    <m:r>
                      <a:rPr lang="vi-VN" sz="4400" i="1">
                        <a:latin typeface="Cambria Math" panose="02040503050406030204" pitchFamily="18" charset="0"/>
                      </a:rPr>
                      <m:t>𝑆𝐴</m:t>
                    </m:r>
                    <m:r>
                      <a:rPr lang="vi-VN" sz="4400" i="1">
                        <a:latin typeface="Cambria Math" panose="02040503050406030204" pitchFamily="18" charset="0"/>
                      </a:rPr>
                      <m:t>=</m:t>
                    </m:r>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oMath>
                </a14:m>
                <a:endParaRPr lang="en-US" sz="4400" dirty="0">
                  <a:latin typeface="+mj-lt"/>
                </a:endParaRPr>
              </a:p>
            </p:txBody>
          </p:sp>
        </mc:Choice>
        <mc:Fallback xmlns="">
          <p:sp>
            <p:nvSpPr>
              <p:cNvPr id="13" name="Rectangle 12"/>
              <p:cNvSpPr>
                <a:spLocks noRot="1" noChangeAspect="1" noMove="1" noResize="1" noEditPoints="1" noAdjustHandles="1" noChangeArrowheads="1" noChangeShapeType="1" noTextEdit="1"/>
              </p:cNvSpPr>
              <p:nvPr/>
            </p:nvSpPr>
            <p:spPr>
              <a:xfrm>
                <a:off x="1794403" y="9548946"/>
                <a:ext cx="12444240" cy="835293"/>
              </a:xfrm>
              <a:prstGeom prst="rect">
                <a:avLst/>
              </a:prstGeom>
              <a:blipFill rotWithShape="0">
                <a:blip r:embed="rId6"/>
                <a:stretch>
                  <a:fillRect t="-8029" b="-32847"/>
                </a:stretch>
              </a:blipFill>
            </p:spPr>
            <p:txBody>
              <a:bodyPr/>
              <a:lstStyle/>
              <a:p>
                <a:r>
                  <a:rPr lang="en-US">
                    <a:noFill/>
                  </a:rPr>
                  <a:t> </a:t>
                </a:r>
              </a:p>
            </p:txBody>
          </p:sp>
        </mc:Fallback>
      </mc:AlternateContent>
      <p:pic>
        <p:nvPicPr>
          <p:cNvPr id="54" name="Picture 53"/>
          <p:cNvPicPr/>
          <p:nvPr/>
        </p:nvPicPr>
        <p:blipFill>
          <a:blip r:embed="rId7" cstate="print"/>
          <a:srcRect/>
          <a:stretch>
            <a:fillRect/>
          </a:stretch>
        </p:blipFill>
        <p:spPr bwMode="auto">
          <a:xfrm>
            <a:off x="17588713" y="7686674"/>
            <a:ext cx="5181600" cy="427672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Rectangle 5"/>
              <p:cNvSpPr/>
              <p:nvPr/>
            </p:nvSpPr>
            <p:spPr>
              <a:xfrm>
                <a:off x="1748241" y="11564198"/>
                <a:ext cx="9268819" cy="769441"/>
              </a:xfrm>
              <a:prstGeom prst="rect">
                <a:avLst/>
              </a:prstGeom>
            </p:spPr>
            <p:txBody>
              <a:bodyPr wrap="none">
                <a:spAutoFit/>
              </a:bodyPr>
              <a:lstStyle/>
              <a:p>
                <a:r>
                  <a:rPr lang="en-US" sz="4400" dirty="0" err="1" smtClean="0">
                    <a:latin typeface="Times New Roman" panose="02020603050405020304" pitchFamily="18" charset="0"/>
                    <a:cs typeface="Times New Roman" panose="02020603050405020304" pitchFamily="18" charset="0"/>
                  </a:rPr>
                  <a:t>Vậy</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góc </a:t>
                </a:r>
                <a:r>
                  <a:rPr lang="vi-VN" sz="4400" dirty="0">
                    <a:latin typeface="Times New Roman" panose="02020603050405020304" pitchFamily="18" charset="0"/>
                    <a:cs typeface="Times New Roman" panose="02020603050405020304" pitchFamily="18" charset="0"/>
                  </a:rPr>
                  <a:t>giữa </a:t>
                </a:r>
                <a14:m>
                  <m:oMath xmlns:m="http://schemas.openxmlformats.org/officeDocument/2006/math">
                    <m:r>
                      <a:rPr lang="vi-VN" sz="4400" i="1">
                        <a:latin typeface="Cambria Math"/>
                      </a:rPr>
                      <m:t>𝑆𝐶</m:t>
                    </m:r>
                  </m:oMath>
                </a14:m>
                <a:r>
                  <a:rPr lang="vi-VN" sz="4400" dirty="0">
                    <a:latin typeface="Times New Roman" panose="02020603050405020304" pitchFamily="18" charset="0"/>
                    <a:cs typeface="Times New Roman" panose="02020603050405020304" pitchFamily="18" charset="0"/>
                  </a:rPr>
                  <a:t> và </a:t>
                </a:r>
                <a14:m>
                  <m:oMath xmlns:m="http://schemas.openxmlformats.org/officeDocument/2006/math">
                    <m:d>
                      <m:dPr>
                        <m:ctrlPr>
                          <a:rPr lang="en-US" sz="4400" i="1">
                            <a:latin typeface="Cambria Math" panose="02040503050406030204" pitchFamily="18" charset="0"/>
                          </a:rPr>
                        </m:ctrlPr>
                      </m:dPr>
                      <m:e>
                        <m:r>
                          <a:rPr lang="vi-VN" sz="4400" i="1">
                            <a:latin typeface="Cambria Math"/>
                          </a:rPr>
                          <m:t>𝐴𝐵𝐶𝐷</m:t>
                        </m:r>
                      </m:e>
                    </m:d>
                  </m:oMath>
                </a14:m>
                <a:r>
                  <a:rPr lang="en-US" sz="4400" dirty="0" smtClean="0">
                    <a:latin typeface="Times New Roman" panose="02020603050405020304" pitchFamily="18" charset="0"/>
                    <a:cs typeface="Times New Roman" panose="02020603050405020304" pitchFamily="18" charset="0"/>
                  </a:rPr>
                  <a:t> bằng </a:t>
                </a:r>
                <a14:m>
                  <m:oMath xmlns:m="http://schemas.openxmlformats.org/officeDocument/2006/math">
                    <m:r>
                      <a:rPr lang="vi-VN" sz="4400" i="1">
                        <a:latin typeface="Cambria Math"/>
                      </a:rPr>
                      <m:t>60°</m:t>
                    </m:r>
                  </m:oMath>
                </a14:m>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748241" y="11564198"/>
                <a:ext cx="9268819" cy="769441"/>
              </a:xfrm>
              <a:prstGeom prst="rect">
                <a:avLst/>
              </a:prstGeom>
              <a:blipFill rotWithShape="0">
                <a:blip r:embed="rId8"/>
                <a:stretch>
                  <a:fillRect l="-2697" t="-15079" r="-1711" b="-38095"/>
                </a:stretch>
              </a:blipFill>
            </p:spPr>
            <p:txBody>
              <a:bodyPr/>
              <a:lstStyle/>
              <a:p>
                <a:r>
                  <a:rPr lang="en-US">
                    <a:noFill/>
                  </a:rPr>
                  <a:t> </a:t>
                </a:r>
              </a:p>
            </p:txBody>
          </p:sp>
        </mc:Fallback>
      </mc:AlternateContent>
    </p:spTree>
    <p:extLst>
      <p:ext uri="{BB962C8B-B14F-4D97-AF65-F5344CB8AC3E}">
        <p14:creationId xmlns:p14="http://schemas.microsoft.com/office/powerpoint/2010/main" val="37403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915987" y="6629400"/>
            <a:ext cx="22545935" cy="66284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41444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038843" cy="784317"/>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4</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764875"/>
                <a:ext cx="21078905" cy="3463192"/>
              </a:xfrm>
              <a:prstGeom prst="rect">
                <a:avLst/>
              </a:prstGeom>
            </p:spPr>
            <p:txBody>
              <a:bodyPr wrap="square">
                <a:spAutoFit/>
              </a:bodyPr>
              <a:lstStyle/>
              <a:p>
                <a:r>
                  <a:rPr lang="vi-VN" dirty="0"/>
                  <a:t>Cho hình chóp </a:t>
                </a:r>
                <a14:m>
                  <m:oMath xmlns:m="http://schemas.openxmlformats.org/officeDocument/2006/math">
                    <m:r>
                      <a:rPr lang="vi-VN" i="1">
                        <a:latin typeface="Cambria Math"/>
                      </a:rPr>
                      <m:t>𝑆</m:t>
                    </m:r>
                    <m:r>
                      <a:rPr lang="vi-VN" i="1">
                        <a:latin typeface="Cambria Math"/>
                      </a:rPr>
                      <m:t>.</m:t>
                    </m:r>
                    <m:r>
                      <a:rPr lang="vi-VN" i="1">
                        <a:latin typeface="Cambria Math"/>
                      </a:rPr>
                      <m:t>𝐴𝐵𝐶𝐷</m:t>
                    </m:r>
                  </m:oMath>
                </a14:m>
                <a:r>
                  <a:rPr lang="vi-VN" dirty="0"/>
                  <a:t> có đáy </a:t>
                </a:r>
                <a14:m>
                  <m:oMath xmlns:m="http://schemas.openxmlformats.org/officeDocument/2006/math">
                    <m:r>
                      <a:rPr lang="vi-VN" i="1">
                        <a:latin typeface="Cambria Math"/>
                      </a:rPr>
                      <m:t>𝐴𝐵𝐶𝐷</m:t>
                    </m:r>
                  </m:oMath>
                </a14:m>
                <a:r>
                  <a:rPr lang="vi-VN" dirty="0"/>
                  <a:t> là hình vuông cạnh bằng </a:t>
                </a:r>
                <a14:m>
                  <m:oMath xmlns:m="http://schemas.openxmlformats.org/officeDocument/2006/math">
                    <m:r>
                      <a:rPr lang="vi-VN" i="1">
                        <a:latin typeface="Cambria Math"/>
                      </a:rPr>
                      <m:t>𝑎</m:t>
                    </m:r>
                  </m:oMath>
                </a14:m>
                <a:r>
                  <a:rPr lang="vi-VN" dirty="0"/>
                  <a:t> có </a:t>
                </a:r>
                <a14:m>
                  <m:oMath xmlns:m="http://schemas.openxmlformats.org/officeDocument/2006/math">
                    <m:r>
                      <a:rPr lang="vi-VN" i="1">
                        <a:latin typeface="Cambria Math"/>
                      </a:rPr>
                      <m:t>𝑆𝐴</m:t>
                    </m:r>
                  </m:oMath>
                </a14:m>
                <a:r>
                  <a:rPr lang="vi-VN" dirty="0"/>
                  <a:t> vuông góc với mặt phẳng </a:t>
                </a:r>
                <a14:m>
                  <m:oMath xmlns:m="http://schemas.openxmlformats.org/officeDocument/2006/math">
                    <m:d>
                      <m:dPr>
                        <m:ctrlPr>
                          <a:rPr lang="en-US" i="1">
                            <a:latin typeface="Cambria Math" panose="02040503050406030204" pitchFamily="18" charset="0"/>
                          </a:rPr>
                        </m:ctrlPr>
                      </m:dPr>
                      <m:e>
                        <m:r>
                          <a:rPr lang="vi-VN" i="1">
                            <a:latin typeface="Cambria Math"/>
                          </a:rPr>
                          <m:t>𝐴𝐵𝐶𝐷</m:t>
                        </m:r>
                      </m:e>
                    </m:d>
                  </m:oMath>
                </a14:m>
                <a:r>
                  <a:rPr lang="vi-VN" dirty="0"/>
                  <a:t> và  </a:t>
                </a:r>
                <a14:m>
                  <m:oMath xmlns:m="http://schemas.openxmlformats.org/officeDocument/2006/math">
                    <m:r>
                      <a:rPr lang="vi-VN" i="1">
                        <a:latin typeface="Cambria Math"/>
                      </a:rPr>
                      <m:t>𝑆𝐴</m:t>
                    </m:r>
                    <m:r>
                      <a:rPr lang="vi-VN" i="1">
                        <a:latin typeface="Cambria Math"/>
                      </a:rPr>
                      <m:t>=</m:t>
                    </m:r>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6</m:t>
                        </m:r>
                      </m:e>
                    </m:rad>
                  </m:oMath>
                </a14:m>
                <a:r>
                  <a:rPr lang="vi-VN" dirty="0"/>
                  <a:t>. </a:t>
                </a:r>
                <a:endParaRPr lang="en-US" dirty="0"/>
              </a:p>
              <a:p>
                <a:r>
                  <a:rPr lang="vi-VN" dirty="0"/>
                  <a:t>a ) Tính góc giữa </a:t>
                </a:r>
                <a14:m>
                  <m:oMath xmlns:m="http://schemas.openxmlformats.org/officeDocument/2006/math">
                    <m:r>
                      <a:rPr lang="vi-VN" i="1">
                        <a:latin typeface="Cambria Math"/>
                      </a:rPr>
                      <m:t>𝑆𝐶</m:t>
                    </m:r>
                  </m:oMath>
                </a14:m>
                <a:r>
                  <a:rPr lang="vi-VN" dirty="0"/>
                  <a:t> và </a:t>
                </a:r>
                <a14:m>
                  <m:oMath xmlns:m="http://schemas.openxmlformats.org/officeDocument/2006/math">
                    <m:d>
                      <m:dPr>
                        <m:ctrlPr>
                          <a:rPr lang="en-US" i="1">
                            <a:latin typeface="Cambria Math" panose="02040503050406030204" pitchFamily="18" charset="0"/>
                          </a:rPr>
                        </m:ctrlPr>
                      </m:dPr>
                      <m:e>
                        <m:r>
                          <a:rPr lang="vi-VN" i="1">
                            <a:latin typeface="Cambria Math"/>
                          </a:rPr>
                          <m:t>𝐴𝐵𝐶𝐷</m:t>
                        </m:r>
                      </m:e>
                    </m:d>
                  </m:oMath>
                </a14:m>
                <a:r>
                  <a:rPr lang="vi-VN" dirty="0"/>
                  <a:t>.</a:t>
                </a:r>
                <a:r>
                  <a:rPr lang="en-US" dirty="0" smtClean="0"/>
                  <a:t>		</a:t>
                </a:r>
                <a:r>
                  <a:rPr lang="vi-VN" dirty="0" smtClean="0"/>
                  <a:t>b</a:t>
                </a:r>
                <a:r>
                  <a:rPr lang="vi-VN" dirty="0"/>
                  <a:t>) Tính tan của góc giữa </a:t>
                </a:r>
                <a14:m>
                  <m:oMath xmlns:m="http://schemas.openxmlformats.org/officeDocument/2006/math">
                    <m:r>
                      <a:rPr lang="vi-VN" i="1">
                        <a:latin typeface="Cambria Math"/>
                      </a:rPr>
                      <m:t>𝑆𝐶</m:t>
                    </m:r>
                  </m:oMath>
                </a14:m>
                <a:r>
                  <a:rPr lang="vi-VN" dirty="0"/>
                  <a:t> và </a:t>
                </a:r>
                <a14:m>
                  <m:oMath xmlns:m="http://schemas.openxmlformats.org/officeDocument/2006/math">
                    <m:d>
                      <m:dPr>
                        <m:ctrlPr>
                          <a:rPr lang="en-US" i="1">
                            <a:latin typeface="Cambria Math" panose="02040503050406030204" pitchFamily="18" charset="0"/>
                          </a:rPr>
                        </m:ctrlPr>
                      </m:dPr>
                      <m:e>
                        <m:r>
                          <a:rPr lang="vi-VN" i="1">
                            <a:latin typeface="Cambria Math"/>
                          </a:rPr>
                          <m:t>𝑆𝐴𝐵</m:t>
                        </m:r>
                      </m:e>
                    </m:d>
                  </m:oMath>
                </a14:m>
                <a:r>
                  <a:rPr lang="vi-VN" dirty="0"/>
                  <a:t>.</a:t>
                </a:r>
                <a:endParaRPr lang="en-US" dirty="0"/>
              </a:p>
              <a:p>
                <a:r>
                  <a:rPr lang="vi-VN" dirty="0"/>
                  <a:t>c) Tính sin  của góc giữa </a:t>
                </a:r>
                <a14:m>
                  <m:oMath xmlns:m="http://schemas.openxmlformats.org/officeDocument/2006/math">
                    <m:r>
                      <a:rPr lang="vi-VN" i="1">
                        <a:latin typeface="Cambria Math"/>
                      </a:rPr>
                      <m:t>𝐴𝐶</m:t>
                    </m:r>
                  </m:oMath>
                </a14:m>
                <a:r>
                  <a:rPr lang="vi-VN" dirty="0"/>
                  <a:t>và </a:t>
                </a:r>
                <a14:m>
                  <m:oMath xmlns:m="http://schemas.openxmlformats.org/officeDocument/2006/math">
                    <m:d>
                      <m:dPr>
                        <m:ctrlPr>
                          <a:rPr lang="en-US" i="1">
                            <a:latin typeface="Cambria Math" panose="02040503050406030204" pitchFamily="18" charset="0"/>
                          </a:rPr>
                        </m:ctrlPr>
                      </m:dPr>
                      <m:e>
                        <m:r>
                          <a:rPr lang="vi-VN" i="1">
                            <a:latin typeface="Cambria Math"/>
                          </a:rPr>
                          <m:t>𝑆𝐵𝐶</m:t>
                        </m:r>
                      </m:e>
                    </m:d>
                  </m:oMath>
                </a14:m>
                <a:r>
                  <a:rPr lang="vi-VN" dirty="0"/>
                  <a:t>.</a:t>
                </a:r>
                <a:endParaRPr lang="en-US" dirty="0"/>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28513" y="3764875"/>
                <a:ext cx="21078905" cy="3463192"/>
              </a:xfrm>
              <a:prstGeom prst="rect">
                <a:avLst/>
              </a:prstGeom>
              <a:blipFill rotWithShape="1">
                <a:blip r:embed="rId3"/>
                <a:stretch>
                  <a:fillRect l="-1128" t="-3521" r="-492" b="-7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32850" y="8734123"/>
                <a:ext cx="13654251" cy="3618042"/>
              </a:xfrm>
              <a:prstGeom prst="rect">
                <a:avLst/>
              </a:prstGeom>
            </p:spPr>
            <p:txBody>
              <a:bodyPr wrap="none">
                <a:spAutoFit/>
              </a:bodyPr>
              <a:lstStyle/>
              <a:p>
                <a:endParaRPr lang="en-US" dirty="0"/>
              </a:p>
              <a:p>
                <a14:m>
                  <m:oMath xmlns:m="http://schemas.openxmlformats.org/officeDocument/2006/math">
                    <m:r>
                      <a:rPr lang="vi-VN" i="1">
                        <a:latin typeface="Cambria Math"/>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vi-VN" i="1">
                                <a:latin typeface="Cambria Math"/>
                              </a:rPr>
                              <m:t>𝑆𝐶</m:t>
                            </m:r>
                            <m:r>
                              <a:rPr lang="vi-VN" i="1">
                                <a:latin typeface="Cambria Math"/>
                              </a:rPr>
                              <m:t>;</m:t>
                            </m:r>
                            <m:d>
                              <m:dPr>
                                <m:ctrlPr>
                                  <a:rPr lang="en-US" i="1">
                                    <a:latin typeface="Cambria Math" panose="02040503050406030204" pitchFamily="18" charset="0"/>
                                  </a:rPr>
                                </m:ctrlPr>
                              </m:dPr>
                              <m:e>
                                <m:r>
                                  <a:rPr lang="vi-VN" i="1">
                                    <a:latin typeface="Cambria Math"/>
                                  </a:rPr>
                                  <m:t>𝑆𝐴𝐵</m:t>
                                </m:r>
                              </m:e>
                            </m:d>
                          </m:e>
                        </m:d>
                      </m:e>
                    </m:acc>
                    <m:r>
                      <a:rPr lang="vi-VN" i="1">
                        <a:latin typeface="Cambria Math"/>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vi-VN" i="1">
                                <a:latin typeface="Cambria Math"/>
                              </a:rPr>
                              <m:t>𝑆𝐶</m:t>
                            </m:r>
                            <m:r>
                              <a:rPr lang="vi-VN" i="1">
                                <a:latin typeface="Cambria Math"/>
                              </a:rPr>
                              <m:t>;</m:t>
                            </m:r>
                            <m:r>
                              <a:rPr lang="vi-VN" i="1">
                                <a:latin typeface="Cambria Math"/>
                              </a:rPr>
                              <m:t>𝑆𝐵</m:t>
                            </m:r>
                          </m:e>
                        </m:d>
                      </m:e>
                    </m:acc>
                    <m:r>
                      <a:rPr lang="vi-VN" i="1">
                        <a:latin typeface="Cambria Math"/>
                      </a:rPr>
                      <m:t>=</m:t>
                    </m:r>
                    <m:acc>
                      <m:accPr>
                        <m:chr m:val="̂"/>
                        <m:ctrlPr>
                          <a:rPr lang="en-US" i="1">
                            <a:latin typeface="Cambria Math" panose="02040503050406030204" pitchFamily="18" charset="0"/>
                          </a:rPr>
                        </m:ctrlPr>
                      </m:accPr>
                      <m:e>
                        <m:r>
                          <a:rPr lang="vi-VN" i="1">
                            <a:latin typeface="Cambria Math"/>
                          </a:rPr>
                          <m:t>𝐶𝑆𝐵</m:t>
                        </m:r>
                      </m:e>
                    </m:acc>
                  </m:oMath>
                </a14:m>
                <a:r>
                  <a:rPr lang="vi-VN" dirty="0"/>
                  <a:t>.</a:t>
                </a:r>
                <a:endParaRPr lang="en-US" dirty="0"/>
              </a:p>
              <a:p>
                <a:r>
                  <a:rPr lang="vi-VN" dirty="0" smtClean="0"/>
                  <a:t>Ta </a:t>
                </a:r>
                <a:r>
                  <a:rPr lang="vi-VN" dirty="0"/>
                  <a:t>có </a:t>
                </a:r>
                <a14:m>
                  <m:oMath xmlns:m="http://schemas.openxmlformats.org/officeDocument/2006/math">
                    <m:r>
                      <a:rPr lang="vi-VN" i="1">
                        <a:latin typeface="Cambria Math"/>
                      </a:rPr>
                      <m:t>𝐴𝐵</m:t>
                    </m:r>
                    <m:r>
                      <a:rPr lang="vi-VN" i="1">
                        <a:latin typeface="Cambria Math"/>
                      </a:rPr>
                      <m:t>=</m:t>
                    </m:r>
                    <m:r>
                      <a:rPr lang="vi-VN" i="1">
                        <a:latin typeface="Cambria Math"/>
                      </a:rPr>
                      <m:t>𝑎</m:t>
                    </m:r>
                  </m:oMath>
                </a14:m>
                <a:r>
                  <a:rPr lang="vi-VN" dirty="0"/>
                  <a:t> ,</a:t>
                </a:r>
                <a14:m>
                  <m:oMath xmlns:m="http://schemas.openxmlformats.org/officeDocument/2006/math">
                    <m:r>
                      <a:rPr lang="vi-VN" i="1">
                        <a:latin typeface="Cambria Math"/>
                      </a:rPr>
                      <m:t>𝑆𝐴</m:t>
                    </m:r>
                    <m:r>
                      <a:rPr lang="vi-VN" i="1">
                        <a:latin typeface="Cambria Math"/>
                      </a:rPr>
                      <m:t>=</m:t>
                    </m:r>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6</m:t>
                        </m:r>
                      </m:e>
                    </m:rad>
                    <m:r>
                      <a:rPr lang="vi-VN" i="1">
                        <a:latin typeface="Cambria Math"/>
                      </a:rPr>
                      <m:t>⇒</m:t>
                    </m:r>
                    <m:r>
                      <a:rPr lang="vi-VN" i="1">
                        <a:latin typeface="Cambria Math"/>
                      </a:rPr>
                      <m:t>𝑆𝐵</m:t>
                    </m:r>
                    <m:r>
                      <a:rPr lang="vi-VN" i="1">
                        <a:latin typeface="Cambria Math"/>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6</m:t>
                                    </m:r>
                                  </m:e>
                                </m:rad>
                              </m:e>
                            </m:d>
                          </m:e>
                          <m:sup>
                            <m:r>
                              <a:rPr lang="vi-VN" i="1">
                                <a:latin typeface="Cambria Math"/>
                              </a:rPr>
                              <m:t>2</m:t>
                            </m:r>
                          </m:sup>
                        </m:sSup>
                        <m:r>
                          <a:rPr lang="vi-VN" i="1">
                            <a:latin typeface="Cambria Math"/>
                          </a:rPr>
                          <m:t>+</m:t>
                        </m:r>
                        <m:sSup>
                          <m:sSupPr>
                            <m:ctrlPr>
                              <a:rPr lang="en-US" i="1">
                                <a:latin typeface="Cambria Math" panose="02040503050406030204" pitchFamily="18" charset="0"/>
                              </a:rPr>
                            </m:ctrlPr>
                          </m:sSupPr>
                          <m:e>
                            <m:r>
                              <a:rPr lang="vi-VN" i="1">
                                <a:latin typeface="Cambria Math"/>
                              </a:rPr>
                              <m:t>𝑎</m:t>
                            </m:r>
                          </m:e>
                          <m:sup>
                            <m:r>
                              <a:rPr lang="vi-VN" i="1">
                                <a:latin typeface="Cambria Math"/>
                              </a:rPr>
                              <m:t>2</m:t>
                            </m:r>
                          </m:sup>
                        </m:sSup>
                      </m:e>
                    </m:rad>
                    <m:r>
                      <a:rPr lang="vi-VN" i="1">
                        <a:latin typeface="Cambria Math"/>
                      </a:rPr>
                      <m:t>=</m:t>
                    </m:r>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7</m:t>
                        </m:r>
                      </m:e>
                    </m:rad>
                  </m:oMath>
                </a14:m>
                <a:r>
                  <a:rPr lang="vi-VN" dirty="0"/>
                  <a:t>. </a:t>
                </a:r>
                <a:endParaRPr lang="en-US" dirty="0"/>
              </a:p>
              <a:p>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632850" y="8734123"/>
                <a:ext cx="13654251" cy="3618042"/>
              </a:xfrm>
              <a:prstGeom prst="rect">
                <a:avLst/>
              </a:prstGeom>
              <a:blipFill rotWithShape="1">
                <a:blip r:embed="rId4"/>
                <a:stretch>
                  <a:fillRect l="-1786" t="-3373" r="-1652" b="-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83894" y="7399277"/>
                <a:ext cx="15794310" cy="2077492"/>
              </a:xfrm>
              <a:prstGeom prst="rect">
                <a:avLst/>
              </a:prstGeom>
            </p:spPr>
            <p:txBody>
              <a:bodyPr wrap="square">
                <a:spAutoFit/>
              </a:bodyPr>
              <a:lstStyle/>
              <a:p>
                <a:r>
                  <a:rPr lang="en-US" dirty="0" smtClean="0"/>
                  <a:t>b. </a:t>
                </a:r>
                <a:r>
                  <a:rPr lang="vi-VN" dirty="0"/>
                  <a:t>Ta có:</a:t>
                </a:r>
                <a14:m>
                  <m:oMath xmlns:m="http://schemas.openxmlformats.org/officeDocument/2006/math">
                    <m:r>
                      <a:rPr lang="vi-VN" i="1">
                        <a:latin typeface="Cambria Math"/>
                      </a:rPr>
                      <m:t>𝐵𝐶</m:t>
                    </m:r>
                    <m:r>
                      <a:rPr lang="vi-VN" i="1">
                        <a:latin typeface="Cambria Math"/>
                      </a:rPr>
                      <m:t>⊥</m:t>
                    </m:r>
                    <m:r>
                      <a:rPr lang="vi-VN" i="1">
                        <a:latin typeface="Cambria Math"/>
                      </a:rPr>
                      <m:t>𝐴𝐵</m:t>
                    </m:r>
                  </m:oMath>
                </a14:m>
                <a:r>
                  <a:rPr lang="vi-VN" dirty="0"/>
                  <a:t> ( vì </a:t>
                </a:r>
                <a14:m>
                  <m:oMath xmlns:m="http://schemas.openxmlformats.org/officeDocument/2006/math">
                    <m:r>
                      <a:rPr lang="vi-VN" i="1">
                        <a:latin typeface="Cambria Math"/>
                      </a:rPr>
                      <m:t>𝐴𝐵𝐶𝐷</m:t>
                    </m:r>
                  </m:oMath>
                </a14:m>
                <a:r>
                  <a:rPr lang="vi-VN" dirty="0"/>
                  <a:t> là hình vuông ) </a:t>
                </a:r>
                <a14:m>
                  <m:oMath xmlns:m="http://schemas.openxmlformats.org/officeDocument/2006/math">
                    <m:d>
                      <m:dPr>
                        <m:ctrlPr>
                          <a:rPr lang="en-US" i="1">
                            <a:latin typeface="Cambria Math" panose="02040503050406030204" pitchFamily="18" charset="0"/>
                          </a:rPr>
                        </m:ctrlPr>
                      </m:dPr>
                      <m:e>
                        <m:r>
                          <a:rPr lang="vi-VN" i="1">
                            <a:latin typeface="Cambria Math"/>
                          </a:rPr>
                          <m:t>1</m:t>
                        </m:r>
                      </m:e>
                    </m:d>
                  </m:oMath>
                </a14:m>
                <a:r>
                  <a:rPr lang="vi-VN" dirty="0"/>
                  <a:t> .</a:t>
                </a:r>
                <a:endParaRPr lang="en-US" dirty="0"/>
              </a:p>
              <a:p>
                <a:r>
                  <a:rPr lang="vi-VN" dirty="0"/>
                  <a:t>	</a:t>
                </a:r>
                <a14:m>
                  <m:oMath xmlns:m="http://schemas.openxmlformats.org/officeDocument/2006/math">
                    <m:r>
                      <a:rPr lang="vi-VN" i="1">
                        <a:latin typeface="Cambria Math"/>
                      </a:rPr>
                      <m:t>𝑆𝐴</m:t>
                    </m:r>
                    <m:r>
                      <a:rPr lang="vi-VN" i="1">
                        <a:latin typeface="Cambria Math"/>
                      </a:rPr>
                      <m:t>⊥</m:t>
                    </m:r>
                    <m:r>
                      <a:rPr lang="vi-VN" i="1">
                        <a:latin typeface="Cambria Math"/>
                      </a:rPr>
                      <m:t>𝐵𝐶</m:t>
                    </m:r>
                  </m:oMath>
                </a14:m>
                <a:r>
                  <a:rPr lang="vi-VN" dirty="0"/>
                  <a:t>( vì</a:t>
                </a:r>
                <a14:m>
                  <m:oMath xmlns:m="http://schemas.openxmlformats.org/officeDocument/2006/math">
                    <m:r>
                      <a:rPr lang="vi-VN" i="1">
                        <a:latin typeface="Cambria Math"/>
                      </a:rPr>
                      <m:t>𝑆𝐴</m:t>
                    </m:r>
                    <m:r>
                      <a:rPr lang="vi-VN" i="1">
                        <a:latin typeface="Cambria Math"/>
                      </a:rPr>
                      <m:t>⊥</m:t>
                    </m:r>
                    <m:d>
                      <m:dPr>
                        <m:ctrlPr>
                          <a:rPr lang="en-US" i="1">
                            <a:latin typeface="Cambria Math" panose="02040503050406030204" pitchFamily="18" charset="0"/>
                          </a:rPr>
                        </m:ctrlPr>
                      </m:dPr>
                      <m:e>
                        <m:r>
                          <a:rPr lang="vi-VN" i="1">
                            <a:latin typeface="Cambria Math"/>
                          </a:rPr>
                          <m:t>𝐴𝐵𝐶𝐷</m:t>
                        </m:r>
                      </m:e>
                    </m:d>
                  </m:oMath>
                </a14:m>
                <a:r>
                  <a:rPr lang="vi-VN" dirty="0"/>
                  <a:t>) </a:t>
                </a:r>
                <a14:m>
                  <m:oMath xmlns:m="http://schemas.openxmlformats.org/officeDocument/2006/math">
                    <m:d>
                      <m:dPr>
                        <m:ctrlPr>
                          <a:rPr lang="en-US" i="1">
                            <a:latin typeface="Cambria Math" panose="02040503050406030204" pitchFamily="18" charset="0"/>
                          </a:rPr>
                        </m:ctrlPr>
                      </m:dPr>
                      <m:e>
                        <m:r>
                          <a:rPr lang="vi-VN" i="1">
                            <a:latin typeface="Cambria Math"/>
                          </a:rPr>
                          <m:t>2</m:t>
                        </m:r>
                      </m:e>
                    </m:d>
                  </m:oMath>
                </a14:m>
                <a:r>
                  <a:rPr lang="vi-VN" dirty="0"/>
                  <a:t>.</a:t>
                </a:r>
                <a:endParaRPr lang="en-US" dirty="0"/>
              </a:p>
              <a:p>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183894" y="7399277"/>
                <a:ext cx="15794310" cy="2077492"/>
              </a:xfrm>
              <a:prstGeom prst="rect">
                <a:avLst/>
              </a:prstGeom>
              <a:blipFill rotWithShape="1">
                <a:blip r:embed="rId5"/>
                <a:stretch>
                  <a:fillRect l="-1505" t="-64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97389" y="8679802"/>
                <a:ext cx="18245957" cy="754053"/>
              </a:xfrm>
              <a:prstGeom prst="rect">
                <a:avLst/>
              </a:prstGeom>
            </p:spPr>
            <p:txBody>
              <a:bodyPr wrap="none">
                <a:spAutoFit/>
              </a:bodyPr>
              <a:lstStyle/>
              <a:p>
                <a:r>
                  <a:rPr lang="vi-VN" dirty="0"/>
                  <a:t>Từ </a:t>
                </a:r>
                <a14:m>
                  <m:oMath xmlns:m="http://schemas.openxmlformats.org/officeDocument/2006/math">
                    <m:d>
                      <m:dPr>
                        <m:ctrlPr>
                          <a:rPr lang="en-US" i="1">
                            <a:latin typeface="Cambria Math" panose="02040503050406030204" pitchFamily="18" charset="0"/>
                          </a:rPr>
                        </m:ctrlPr>
                      </m:dPr>
                      <m:e>
                        <m:r>
                          <a:rPr lang="vi-VN" i="1">
                            <a:latin typeface="Cambria Math"/>
                          </a:rPr>
                          <m:t>1</m:t>
                        </m:r>
                      </m:e>
                    </m:d>
                  </m:oMath>
                </a14:m>
                <a:r>
                  <a:rPr lang="vi-VN" dirty="0"/>
                  <a:t> và </a:t>
                </a:r>
                <a14:m>
                  <m:oMath xmlns:m="http://schemas.openxmlformats.org/officeDocument/2006/math">
                    <m:d>
                      <m:dPr>
                        <m:ctrlPr>
                          <a:rPr lang="en-US" i="1">
                            <a:latin typeface="Cambria Math" panose="02040503050406030204" pitchFamily="18" charset="0"/>
                          </a:rPr>
                        </m:ctrlPr>
                      </m:dPr>
                      <m:e>
                        <m:r>
                          <a:rPr lang="vi-VN" i="1">
                            <a:latin typeface="Cambria Math"/>
                          </a:rPr>
                          <m:t>2</m:t>
                        </m:r>
                      </m:e>
                    </m:d>
                  </m:oMath>
                </a14:m>
                <a:r>
                  <a:rPr lang="vi-VN" dirty="0"/>
                  <a:t> suy ra </a:t>
                </a:r>
                <a14:m>
                  <m:oMath xmlns:m="http://schemas.openxmlformats.org/officeDocument/2006/math">
                    <m:r>
                      <a:rPr lang="vi-VN" i="1">
                        <a:latin typeface="Cambria Math"/>
                      </a:rPr>
                      <m:t>𝐵𝐶</m:t>
                    </m:r>
                    <m:r>
                      <a:rPr lang="vi-VN" i="1">
                        <a:latin typeface="Cambria Math"/>
                      </a:rPr>
                      <m:t>⊥</m:t>
                    </m:r>
                    <m:d>
                      <m:dPr>
                        <m:ctrlPr>
                          <a:rPr lang="en-US" i="1">
                            <a:latin typeface="Cambria Math" panose="02040503050406030204" pitchFamily="18" charset="0"/>
                          </a:rPr>
                        </m:ctrlPr>
                      </m:dPr>
                      <m:e>
                        <m:r>
                          <a:rPr lang="vi-VN" i="1">
                            <a:latin typeface="Cambria Math"/>
                          </a:rPr>
                          <m:t>𝑆𝐴𝐵</m:t>
                        </m:r>
                      </m:e>
                    </m:d>
                  </m:oMath>
                </a14:m>
                <a:r>
                  <a:rPr lang="vi-VN" dirty="0"/>
                  <a:t> suy ra hình chiếu của </a:t>
                </a:r>
                <a14:m>
                  <m:oMath xmlns:m="http://schemas.openxmlformats.org/officeDocument/2006/math">
                    <m:r>
                      <a:rPr lang="vi-VN" i="1">
                        <a:latin typeface="Cambria Math"/>
                      </a:rPr>
                      <m:t>𝑆𝐶</m:t>
                    </m:r>
                  </m:oMath>
                </a14:m>
                <a:r>
                  <a:rPr lang="vi-VN" dirty="0"/>
                  <a:t> lên </a:t>
                </a:r>
                <a14:m>
                  <m:oMath xmlns:m="http://schemas.openxmlformats.org/officeDocument/2006/math">
                    <m:d>
                      <m:dPr>
                        <m:ctrlPr>
                          <a:rPr lang="en-US" i="1">
                            <a:latin typeface="Cambria Math" panose="02040503050406030204" pitchFamily="18" charset="0"/>
                          </a:rPr>
                        </m:ctrlPr>
                      </m:dPr>
                      <m:e>
                        <m:r>
                          <a:rPr lang="vi-VN" i="1">
                            <a:latin typeface="Cambria Math"/>
                          </a:rPr>
                          <m:t>𝑆𝐴𝐵</m:t>
                        </m:r>
                      </m:e>
                    </m:d>
                  </m:oMath>
                </a14:m>
                <a:r>
                  <a:rPr lang="vi-VN" dirty="0"/>
                  <a:t> là </a:t>
                </a:r>
                <a14:m>
                  <m:oMath xmlns:m="http://schemas.openxmlformats.org/officeDocument/2006/math">
                    <m:r>
                      <a:rPr lang="vi-VN" i="1">
                        <a:latin typeface="Cambria Math"/>
                      </a:rPr>
                      <m:t>𝑆𝐵</m:t>
                    </m:r>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097389" y="8679802"/>
                <a:ext cx="18245957" cy="754053"/>
              </a:xfrm>
              <a:prstGeom prst="rect">
                <a:avLst/>
              </a:prstGeom>
              <a:blipFill rotWithShape="1">
                <a:blip r:embed="rId6"/>
                <a:stretch>
                  <a:fillRect l="-1303" t="-17742" r="-1069" b="-37903"/>
                </a:stretch>
              </a:blipFill>
            </p:spPr>
            <p:txBody>
              <a:bodyPr/>
              <a:lstStyle/>
              <a:p>
                <a:r>
                  <a:rPr lang="en-US">
                    <a:noFill/>
                  </a:rPr>
                  <a:t> </a:t>
                </a:r>
              </a:p>
            </p:txBody>
          </p:sp>
        </mc:Fallback>
      </mc:AlternateContent>
      <p:pic>
        <p:nvPicPr>
          <p:cNvPr id="54" name="Picture 53"/>
          <p:cNvPicPr/>
          <p:nvPr/>
        </p:nvPicPr>
        <p:blipFill>
          <a:blip r:embed="rId7" cstate="print"/>
          <a:srcRect/>
          <a:stretch>
            <a:fillRect/>
          </a:stretch>
        </p:blipFill>
        <p:spPr bwMode="auto">
          <a:xfrm>
            <a:off x="18813722" y="7392812"/>
            <a:ext cx="4648200" cy="34385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Rectangle 6"/>
              <p:cNvSpPr/>
              <p:nvPr/>
            </p:nvSpPr>
            <p:spPr>
              <a:xfrm>
                <a:off x="1471453" y="11582400"/>
                <a:ext cx="22304533" cy="1079142"/>
              </a:xfrm>
              <a:prstGeom prst="rect">
                <a:avLst/>
              </a:prstGeom>
            </p:spPr>
            <p:txBody>
              <a:bodyPr wrap="square">
                <a:spAutoFit/>
              </a:bodyPr>
              <a:lstStyle/>
              <a:p>
                <a:r>
                  <a:rPr lang="vi-VN" dirty="0" smtClean="0"/>
                  <a:t>Ta </a:t>
                </a:r>
                <a:r>
                  <a:rPr lang="vi-VN" dirty="0"/>
                  <a:t>có </a:t>
                </a:r>
                <a14:m>
                  <m:oMath xmlns:m="http://schemas.openxmlformats.org/officeDocument/2006/math">
                    <m:r>
                      <a:rPr lang="vi-VN" i="1">
                        <a:latin typeface="Cambria Math"/>
                      </a:rPr>
                      <m:t>𝐵𝐶</m:t>
                    </m:r>
                    <m:r>
                      <a:rPr lang="vi-VN" i="1">
                        <a:latin typeface="Cambria Math"/>
                      </a:rPr>
                      <m:t>⊥</m:t>
                    </m:r>
                    <m:d>
                      <m:dPr>
                        <m:ctrlPr>
                          <a:rPr lang="en-US" i="1">
                            <a:latin typeface="Cambria Math" panose="02040503050406030204" pitchFamily="18" charset="0"/>
                          </a:rPr>
                        </m:ctrlPr>
                      </m:dPr>
                      <m:e>
                        <m:r>
                          <a:rPr lang="vi-VN" i="1">
                            <a:latin typeface="Cambria Math"/>
                          </a:rPr>
                          <m:t>𝑆𝐴𝐵</m:t>
                        </m:r>
                      </m:e>
                    </m:d>
                  </m:oMath>
                </a14:m>
                <a:r>
                  <a:rPr lang="vi-VN" dirty="0"/>
                  <a:t> nên </a:t>
                </a:r>
                <a14:m>
                  <m:oMath xmlns:m="http://schemas.openxmlformats.org/officeDocument/2006/math">
                    <m:r>
                      <a:rPr lang="vi-VN" i="1">
                        <a:latin typeface="Cambria Math"/>
                      </a:rPr>
                      <m:t>𝐵𝐶</m:t>
                    </m:r>
                    <m:r>
                      <a:rPr lang="vi-VN" i="1">
                        <a:latin typeface="Cambria Math"/>
                      </a:rPr>
                      <m:t>⊥</m:t>
                    </m:r>
                    <m:r>
                      <a:rPr lang="vi-VN" i="1">
                        <a:latin typeface="Cambria Math"/>
                      </a:rPr>
                      <m:t>𝑆𝐵</m:t>
                    </m:r>
                  </m:oMath>
                </a14:m>
                <a:r>
                  <a:rPr lang="vi-VN" dirty="0"/>
                  <a:t> suy ra </a:t>
                </a:r>
                <a14:m>
                  <m:oMath xmlns:m="http://schemas.openxmlformats.org/officeDocument/2006/math">
                    <m:func>
                      <m:funcPr>
                        <m:ctrlPr>
                          <a:rPr lang="en-US" i="1">
                            <a:latin typeface="Cambria Math" panose="02040503050406030204" pitchFamily="18" charset="0"/>
                          </a:rPr>
                        </m:ctrlPr>
                      </m:funcPr>
                      <m:fName>
                        <m:r>
                          <a:rPr lang="vi-VN" i="1">
                            <a:latin typeface="Cambria Math"/>
                          </a:rPr>
                          <m:t>𝑡𝑎𝑛</m:t>
                        </m:r>
                      </m:fName>
                      <m:e>
                        <m:acc>
                          <m:accPr>
                            <m:chr m:val="̂"/>
                            <m:ctrlPr>
                              <a:rPr lang="en-US" i="1">
                                <a:latin typeface="Cambria Math" panose="02040503050406030204" pitchFamily="18" charset="0"/>
                              </a:rPr>
                            </m:ctrlPr>
                          </m:accPr>
                          <m:e>
                            <m:r>
                              <a:rPr lang="vi-VN" i="1">
                                <a:latin typeface="Cambria Math"/>
                              </a:rPr>
                              <m:t>𝐶𝑆𝐵</m:t>
                            </m:r>
                          </m:e>
                        </m:acc>
                      </m:e>
                    </m:func>
                    <m:r>
                      <a:rPr lang="vi-VN" i="1">
                        <a:latin typeface="Cambria Math"/>
                      </a:rPr>
                      <m:t>=</m:t>
                    </m:r>
                    <m:f>
                      <m:fPr>
                        <m:ctrlPr>
                          <a:rPr lang="en-US" i="1">
                            <a:latin typeface="Cambria Math" panose="02040503050406030204" pitchFamily="18" charset="0"/>
                          </a:rPr>
                        </m:ctrlPr>
                      </m:fPr>
                      <m:num>
                        <m:r>
                          <a:rPr lang="vi-VN" i="1">
                            <a:latin typeface="Cambria Math"/>
                          </a:rPr>
                          <m:t>𝐵𝐶</m:t>
                        </m:r>
                      </m:num>
                      <m:den>
                        <m:r>
                          <a:rPr lang="vi-VN" i="1">
                            <a:latin typeface="Cambria Math"/>
                          </a:rPr>
                          <m:t>𝑆𝐵</m:t>
                        </m:r>
                      </m:den>
                    </m:f>
                    <m:r>
                      <a:rPr lang="vi-VN" i="1">
                        <a:latin typeface="Cambria Math"/>
                      </a:rPr>
                      <m:t>=</m:t>
                    </m:r>
                    <m:f>
                      <m:fPr>
                        <m:ctrlPr>
                          <a:rPr lang="en-US" i="1">
                            <a:latin typeface="Cambria Math" panose="02040503050406030204" pitchFamily="18" charset="0"/>
                          </a:rPr>
                        </m:ctrlPr>
                      </m:fPr>
                      <m:num>
                        <m:r>
                          <a:rPr lang="vi-VN" i="1">
                            <a:latin typeface="Cambria Math"/>
                          </a:rPr>
                          <m:t>𝑎</m:t>
                        </m:r>
                      </m:num>
                      <m:den>
                        <m:r>
                          <a:rPr lang="vi-VN" i="1">
                            <a:latin typeface="Cambria Math"/>
                          </a:rPr>
                          <m:t>𝑎</m:t>
                        </m:r>
                        <m:rad>
                          <m:radPr>
                            <m:degHide m:val="on"/>
                            <m:ctrlPr>
                              <a:rPr lang="en-US" i="1">
                                <a:latin typeface="Cambria Math" panose="02040503050406030204" pitchFamily="18" charset="0"/>
                              </a:rPr>
                            </m:ctrlPr>
                          </m:radPr>
                          <m:deg/>
                          <m:e>
                            <m:r>
                              <a:rPr lang="vi-VN" i="1">
                                <a:latin typeface="Cambria Math"/>
                              </a:rPr>
                              <m:t>7</m:t>
                            </m:r>
                          </m:e>
                        </m:rad>
                      </m:den>
                    </m:f>
                    <m:r>
                      <a:rPr lang="vi-VN" i="1">
                        <a:latin typeface="Cambria Math"/>
                      </a:rPr>
                      <m:t>=</m:t>
                    </m:r>
                    <m:f>
                      <m:fPr>
                        <m:ctrlPr>
                          <a:rPr lang="en-US" i="1">
                            <a:latin typeface="Cambria Math" panose="02040503050406030204" pitchFamily="18" charset="0"/>
                          </a:rPr>
                        </m:ctrlPr>
                      </m:fPr>
                      <m:num>
                        <m:r>
                          <a:rPr lang="vi-VN" i="1">
                            <a:latin typeface="Cambria Math"/>
                          </a:rPr>
                          <m:t>1</m:t>
                        </m:r>
                      </m:num>
                      <m:den>
                        <m:rad>
                          <m:radPr>
                            <m:degHide m:val="on"/>
                            <m:ctrlPr>
                              <a:rPr lang="en-US" i="1">
                                <a:latin typeface="Cambria Math" panose="02040503050406030204" pitchFamily="18" charset="0"/>
                              </a:rPr>
                            </m:ctrlPr>
                          </m:radPr>
                          <m:deg/>
                          <m:e>
                            <m:r>
                              <a:rPr lang="vi-VN" i="1">
                                <a:latin typeface="Cambria Math"/>
                              </a:rPr>
                              <m:t>7</m:t>
                            </m:r>
                          </m:e>
                        </m:rad>
                      </m:den>
                    </m:f>
                  </m:oMath>
                </a14:m>
                <a:r>
                  <a:rPr lang="vi-VN" dirty="0"/>
                  <a:t>. </a:t>
                </a:r>
                <a:r>
                  <a:rPr lang="vi-VN" dirty="0" smtClean="0"/>
                  <a:t>Suy </a:t>
                </a:r>
                <a:r>
                  <a:rPr lang="vi-VN" dirty="0"/>
                  <a:t>ra </a:t>
                </a:r>
                <a14:m>
                  <m:oMath xmlns:m="http://schemas.openxmlformats.org/officeDocument/2006/math">
                    <m:func>
                      <m:funcPr>
                        <m:ctrlPr>
                          <a:rPr lang="en-US" i="1">
                            <a:latin typeface="Cambria Math" panose="02040503050406030204" pitchFamily="18" charset="0"/>
                          </a:rPr>
                        </m:ctrlPr>
                      </m:funcPr>
                      <m:fName>
                        <m:r>
                          <a:rPr lang="vi-VN" i="1">
                            <a:latin typeface="Cambria Math"/>
                          </a:rPr>
                          <m:t>𝑡𝑎𝑛</m:t>
                        </m:r>
                      </m:fName>
                      <m:e>
                        <m:acc>
                          <m:accPr>
                            <m:chr m:val="̂"/>
                            <m:ctrlPr>
                              <a:rPr lang="en-US" i="1">
                                <a:latin typeface="Cambria Math" panose="02040503050406030204" pitchFamily="18" charset="0"/>
                              </a:rPr>
                            </m:ctrlPr>
                          </m:accPr>
                          <m:e>
                            <m:r>
                              <a:rPr lang="vi-VN" i="1">
                                <a:latin typeface="Cambria Math"/>
                              </a:rPr>
                              <m:t>𝐶𝑆𝐵</m:t>
                            </m:r>
                          </m:e>
                        </m:acc>
                      </m:e>
                    </m:func>
                    <m:r>
                      <a:rPr lang="vi-VN" i="1">
                        <a:latin typeface="Cambria Math"/>
                      </a:rPr>
                      <m:t>=</m:t>
                    </m:r>
                    <m:f>
                      <m:fPr>
                        <m:ctrlPr>
                          <a:rPr lang="en-US" i="1">
                            <a:latin typeface="Cambria Math" panose="02040503050406030204" pitchFamily="18" charset="0"/>
                          </a:rPr>
                        </m:ctrlPr>
                      </m:fPr>
                      <m:num>
                        <m:r>
                          <a:rPr lang="vi-VN" i="1">
                            <a:latin typeface="Cambria Math"/>
                          </a:rPr>
                          <m:t>1</m:t>
                        </m:r>
                      </m:num>
                      <m:den>
                        <m:rad>
                          <m:radPr>
                            <m:degHide m:val="on"/>
                            <m:ctrlPr>
                              <a:rPr lang="en-US" i="1">
                                <a:latin typeface="Cambria Math" panose="02040503050406030204" pitchFamily="18" charset="0"/>
                              </a:rPr>
                            </m:ctrlPr>
                          </m:radPr>
                          <m:deg/>
                          <m:e>
                            <m:r>
                              <a:rPr lang="vi-VN" i="1">
                                <a:latin typeface="Cambria Math"/>
                              </a:rPr>
                              <m:t>7</m:t>
                            </m:r>
                          </m:e>
                        </m:rad>
                      </m:den>
                    </m:f>
                  </m:oMath>
                </a14:m>
                <a:r>
                  <a:rPr lang="vi-VN" dirty="0"/>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471453" y="11582400"/>
                <a:ext cx="22304533" cy="1079142"/>
              </a:xfrm>
              <a:prstGeom prst="rect">
                <a:avLst/>
              </a:prstGeom>
              <a:blipFill rotWithShape="1">
                <a:blip r:embed="rId8"/>
                <a:stretch>
                  <a:fillRect l="-1066" b="-10734"/>
                </a:stretch>
              </a:blipFill>
            </p:spPr>
            <p:txBody>
              <a:bodyPr/>
              <a:lstStyle/>
              <a:p>
                <a:r>
                  <a:rPr lang="en-US">
                    <a:noFill/>
                  </a:rPr>
                  <a:t> </a:t>
                </a:r>
              </a:p>
            </p:txBody>
          </p:sp>
        </mc:Fallback>
      </mc:AlternateContent>
    </p:spTree>
    <p:extLst>
      <p:ext uri="{BB962C8B-B14F-4D97-AF65-F5344CB8AC3E}">
        <p14:creationId xmlns:p14="http://schemas.microsoft.com/office/powerpoint/2010/main" val="31953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915987" y="6019800"/>
            <a:ext cx="22545935" cy="7238042"/>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845462"/>
              <a:chOff x="1224541" y="6305967"/>
              <a:chExt cx="3568119" cy="845462"/>
            </a:xfrm>
          </p:grpSpPr>
          <p:sp>
            <p:nvSpPr>
              <p:cNvPr id="4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122092" y="2484937"/>
            <a:ext cx="22653895" cy="3534863"/>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8876303" cy="940513"/>
                <a:chOff x="1311958" y="3405486"/>
                <a:chExt cx="8876303"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3038843" cy="784317"/>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4</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556474"/>
            </a:xfrm>
            <a:prstGeom prst="rect">
              <a:avLst/>
            </a:prstGeom>
            <a:noFill/>
          </p:spPr>
          <p:txBody>
            <a:bodyPr wrap="square" rtlCol="0">
              <a:spAutoFit/>
            </a:bodyPr>
            <a:lstStyle/>
            <a:p>
              <a:pPr>
                <a:tabLst>
                  <a:tab pos="3763963" algn="l"/>
                </a:tabLst>
              </a:pPr>
              <a:endParaRPr lang="en-US" sz="4800" dirty="0">
                <a:solidFill>
                  <a:srgbClr val="FF0000"/>
                </a:solidFill>
              </a:endParaRPr>
            </a:p>
          </p:txBody>
        </p:sp>
      </p:grpSp>
      <mc:AlternateContent xmlns:mc="http://schemas.openxmlformats.org/markup-compatibility/2006" xmlns:a14="http://schemas.microsoft.com/office/drawing/2010/main">
        <mc:Choice Requires="a14">
          <p:sp>
            <p:nvSpPr>
              <p:cNvPr id="8" name="Rectangle 7"/>
              <p:cNvSpPr/>
              <p:nvPr/>
            </p:nvSpPr>
            <p:spPr>
              <a:xfrm>
                <a:off x="1428513" y="3422154"/>
                <a:ext cx="21078905" cy="3165547"/>
              </a:xfrm>
              <a:prstGeom prst="rect">
                <a:avLst/>
              </a:prstGeom>
            </p:spPr>
            <p:txBody>
              <a:bodyPr wrap="square">
                <a:spAutoFit/>
              </a:bodyPr>
              <a:lstStyle/>
              <a:p>
                <a:r>
                  <a:rPr lang="vi-VN" sz="5000" dirty="0">
                    <a:latin typeface="+mj-lt"/>
                  </a:rPr>
                  <a:t>Cho hình chóp </a:t>
                </a:r>
                <a14:m>
                  <m:oMath xmlns:m="http://schemas.openxmlformats.org/officeDocument/2006/math">
                    <m:r>
                      <a:rPr lang="vi-VN" sz="5000" i="1">
                        <a:latin typeface="Cambria Math" panose="02040503050406030204" pitchFamily="18" charset="0"/>
                      </a:rPr>
                      <m:t>𝑆</m:t>
                    </m:r>
                    <m:r>
                      <a:rPr lang="vi-VN" sz="5000" i="1">
                        <a:latin typeface="Cambria Math" panose="02040503050406030204" pitchFamily="18" charset="0"/>
                      </a:rPr>
                      <m:t>.</m:t>
                    </m:r>
                    <m:r>
                      <a:rPr lang="vi-VN" sz="5000" i="1">
                        <a:latin typeface="Cambria Math" panose="02040503050406030204" pitchFamily="18" charset="0"/>
                      </a:rPr>
                      <m:t>𝐴𝐵𝐶𝐷</m:t>
                    </m:r>
                  </m:oMath>
                </a14:m>
                <a:r>
                  <a:rPr lang="vi-VN" sz="5000" dirty="0">
                    <a:latin typeface="+mj-lt"/>
                  </a:rPr>
                  <a:t> có đáy </a:t>
                </a:r>
                <a14:m>
                  <m:oMath xmlns:m="http://schemas.openxmlformats.org/officeDocument/2006/math">
                    <m:r>
                      <a:rPr lang="vi-VN" sz="5000" i="1">
                        <a:latin typeface="Cambria Math" panose="02040503050406030204" pitchFamily="18" charset="0"/>
                      </a:rPr>
                      <m:t>𝐴𝐵𝐶𝐷</m:t>
                    </m:r>
                  </m:oMath>
                </a14:m>
                <a:r>
                  <a:rPr lang="vi-VN" sz="5000" dirty="0">
                    <a:latin typeface="+mj-lt"/>
                  </a:rPr>
                  <a:t> là hình vuông cạnh bằng </a:t>
                </a:r>
                <a14:m>
                  <m:oMath xmlns:m="http://schemas.openxmlformats.org/officeDocument/2006/math">
                    <m:r>
                      <a:rPr lang="vi-VN" sz="5000" i="1">
                        <a:latin typeface="Cambria Math" panose="02040503050406030204" pitchFamily="18" charset="0"/>
                      </a:rPr>
                      <m:t>𝑎</m:t>
                    </m:r>
                  </m:oMath>
                </a14:m>
                <a:r>
                  <a:rPr lang="vi-VN" sz="5000" dirty="0">
                    <a:latin typeface="+mj-lt"/>
                  </a:rPr>
                  <a:t> có </a:t>
                </a:r>
                <a14:m>
                  <m:oMath xmlns:m="http://schemas.openxmlformats.org/officeDocument/2006/math">
                    <m:r>
                      <a:rPr lang="vi-VN" sz="5000" i="1">
                        <a:latin typeface="Cambria Math" panose="02040503050406030204" pitchFamily="18" charset="0"/>
                      </a:rPr>
                      <m:t>𝑆𝐴</m:t>
                    </m:r>
                  </m:oMath>
                </a14:m>
                <a:r>
                  <a:rPr lang="vi-VN" sz="5000" dirty="0">
                    <a:latin typeface="+mj-lt"/>
                  </a:rPr>
                  <a:t> vuông góc với mặt phẳng </a:t>
                </a:r>
                <a14:m>
                  <m:oMath xmlns:m="http://schemas.openxmlformats.org/officeDocument/2006/math">
                    <m:d>
                      <m:dPr>
                        <m:ctrlPr>
                          <a:rPr lang="en-US" sz="5000" i="1">
                            <a:latin typeface="Cambria Math" panose="02040503050406030204" pitchFamily="18" charset="0"/>
                          </a:rPr>
                        </m:ctrlPr>
                      </m:dPr>
                      <m:e>
                        <m:r>
                          <a:rPr lang="vi-VN" sz="5000" i="1">
                            <a:latin typeface="Cambria Math" panose="02040503050406030204" pitchFamily="18" charset="0"/>
                          </a:rPr>
                          <m:t>𝐴𝐵𝐶𝐷</m:t>
                        </m:r>
                      </m:e>
                    </m:d>
                  </m:oMath>
                </a14:m>
                <a:r>
                  <a:rPr lang="vi-VN" sz="5000" dirty="0">
                    <a:latin typeface="+mj-lt"/>
                  </a:rPr>
                  <a:t> và  </a:t>
                </a:r>
                <a14:m>
                  <m:oMath xmlns:m="http://schemas.openxmlformats.org/officeDocument/2006/math">
                    <m:r>
                      <a:rPr lang="vi-VN" sz="5000" i="1">
                        <a:latin typeface="Cambria Math" panose="02040503050406030204" pitchFamily="18" charset="0"/>
                      </a:rPr>
                      <m:t>𝑆𝐴</m:t>
                    </m:r>
                    <m:r>
                      <a:rPr lang="vi-VN" sz="5000" i="1">
                        <a:latin typeface="Cambria Math" panose="02040503050406030204" pitchFamily="18" charset="0"/>
                      </a:rPr>
                      <m:t>=</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6</m:t>
                        </m:r>
                      </m:e>
                    </m:rad>
                  </m:oMath>
                </a14:m>
                <a:r>
                  <a:rPr lang="vi-VN" sz="5000" dirty="0">
                    <a:latin typeface="+mj-lt"/>
                  </a:rPr>
                  <a:t>. </a:t>
                </a:r>
                <a:endParaRPr lang="en-US" sz="5000" dirty="0">
                  <a:latin typeface="+mj-lt"/>
                </a:endParaRPr>
              </a:p>
              <a:p>
                <a:r>
                  <a:rPr lang="vi-VN" sz="5000" dirty="0" smtClean="0">
                    <a:latin typeface="+mj-lt"/>
                  </a:rPr>
                  <a:t>c</a:t>
                </a:r>
                <a:r>
                  <a:rPr lang="vi-VN" sz="5000" dirty="0">
                    <a:latin typeface="+mj-lt"/>
                  </a:rPr>
                  <a:t>) Tính sin  của góc giữa </a:t>
                </a:r>
                <a14:m>
                  <m:oMath xmlns:m="http://schemas.openxmlformats.org/officeDocument/2006/math">
                    <m:r>
                      <a:rPr lang="vi-VN" sz="5000" i="1">
                        <a:latin typeface="Cambria Math" panose="02040503050406030204" pitchFamily="18" charset="0"/>
                      </a:rPr>
                      <m:t>𝐴𝐶</m:t>
                    </m:r>
                  </m:oMath>
                </a14:m>
                <a:r>
                  <a:rPr lang="vi-VN" sz="5000" dirty="0">
                    <a:latin typeface="+mj-lt"/>
                  </a:rPr>
                  <a:t>và </a:t>
                </a:r>
                <a14:m>
                  <m:oMath xmlns:m="http://schemas.openxmlformats.org/officeDocument/2006/math">
                    <m:d>
                      <m:dPr>
                        <m:ctrlPr>
                          <a:rPr lang="en-US" sz="5000" i="1">
                            <a:latin typeface="Cambria Math" panose="02040503050406030204" pitchFamily="18" charset="0"/>
                          </a:rPr>
                        </m:ctrlPr>
                      </m:dPr>
                      <m:e>
                        <m:r>
                          <a:rPr lang="vi-VN" sz="5000" i="1">
                            <a:latin typeface="Cambria Math" panose="02040503050406030204" pitchFamily="18" charset="0"/>
                          </a:rPr>
                          <m:t>𝑆𝐵𝐶</m:t>
                        </m:r>
                      </m:e>
                    </m:d>
                  </m:oMath>
                </a14:m>
                <a:r>
                  <a:rPr lang="vi-VN" sz="5000" dirty="0">
                    <a:latin typeface="+mj-lt"/>
                  </a:rPr>
                  <a:t>.</a:t>
                </a:r>
                <a:endParaRPr lang="en-US" sz="5000" dirty="0">
                  <a:latin typeface="+mj-lt"/>
                </a:endParaRPr>
              </a:p>
              <a:p>
                <a:endParaRPr lang="en-US" sz="4500" dirty="0"/>
              </a:p>
            </p:txBody>
          </p:sp>
        </mc:Choice>
        <mc:Fallback xmlns="">
          <p:sp>
            <p:nvSpPr>
              <p:cNvPr id="8" name="Rectangle 7"/>
              <p:cNvSpPr>
                <a:spLocks noRot="1" noChangeAspect="1" noMove="1" noResize="1" noEditPoints="1" noAdjustHandles="1" noChangeArrowheads="1" noChangeShapeType="1" noTextEdit="1"/>
              </p:cNvSpPr>
              <p:nvPr/>
            </p:nvSpPr>
            <p:spPr>
              <a:xfrm>
                <a:off x="1428513" y="3422154"/>
                <a:ext cx="21078905" cy="3165547"/>
              </a:xfrm>
              <a:prstGeom prst="rect">
                <a:avLst/>
              </a:prstGeom>
              <a:blipFill rotWithShape="0">
                <a:blip r:embed="rId3"/>
                <a:stretch>
                  <a:fillRect l="-1388" t="-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760402" y="6411435"/>
                <a:ext cx="15794310" cy="2169825"/>
              </a:xfrm>
              <a:prstGeom prst="rect">
                <a:avLst/>
              </a:prstGeom>
            </p:spPr>
            <p:txBody>
              <a:bodyPr wrap="square">
                <a:spAutoFit/>
              </a:bodyPr>
              <a:lstStyle/>
              <a:p>
                <a:r>
                  <a:rPr lang="en-US" sz="4500" dirty="0" smtClean="0">
                    <a:latin typeface="Times New Roman" panose="02020603050405020304" pitchFamily="18" charset="0"/>
                    <a:cs typeface="Times New Roman" panose="02020603050405020304" pitchFamily="18" charset="0"/>
                  </a:rPr>
                  <a:t>c. </a:t>
                </a:r>
                <a:r>
                  <a:rPr lang="vi-VN" sz="4500" dirty="0">
                    <a:latin typeface="Times New Roman" panose="02020603050405020304" pitchFamily="18" charset="0"/>
                    <a:cs typeface="Times New Roman" panose="02020603050405020304" pitchFamily="18" charset="0"/>
                  </a:rPr>
                  <a:t>Kẻ </a:t>
                </a:r>
                <a:r>
                  <a:rPr lang="en-US" sz="4500" dirty="0" smtClean="0">
                    <a:latin typeface="Times New Roman" panose="02020603050405020304" pitchFamily="18" charset="0"/>
                    <a:cs typeface="Times New Roman" panose="02020603050405020304" pitchFamily="18" charset="0"/>
                  </a:rPr>
                  <a:t>AF</a:t>
                </a:r>
                <a14:m>
                  <m:oMath xmlns:m="http://schemas.openxmlformats.org/officeDocument/2006/math">
                    <m:r>
                      <a:rPr lang="vi-VN" sz="4500" i="1">
                        <a:latin typeface="Cambria Math"/>
                      </a:rPr>
                      <m:t>⊥</m:t>
                    </m:r>
                    <m:r>
                      <a:rPr lang="en-US" sz="4500" b="0" i="1" smtClean="0">
                        <a:latin typeface="Cambria Math"/>
                      </a:rPr>
                      <m:t>𝑆𝐵</m:t>
                    </m:r>
                    <m:r>
                      <a:rPr lang="en-US" sz="4500" b="0" i="1" smtClean="0">
                        <a:latin typeface="Cambria Math"/>
                      </a:rPr>
                      <m:t> </m:t>
                    </m:r>
                    <m:d>
                      <m:dPr>
                        <m:ctrlPr>
                          <a:rPr lang="en-US" sz="4500" i="1">
                            <a:latin typeface="Cambria Math" panose="02040503050406030204" pitchFamily="18" charset="0"/>
                          </a:rPr>
                        </m:ctrlPr>
                      </m:dPr>
                      <m:e>
                        <m:r>
                          <a:rPr lang="vi-VN" sz="4500" i="1">
                            <a:latin typeface="Cambria Math"/>
                          </a:rPr>
                          <m:t>1</m:t>
                        </m:r>
                      </m:e>
                    </m:d>
                  </m:oMath>
                </a14:m>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r>
                  <a:rPr lang="vi-VN" sz="4500" dirty="0" smtClean="0">
                    <a:latin typeface="Times New Roman" panose="02020603050405020304" pitchFamily="18" charset="0"/>
                    <a:cs typeface="Times New Roman" panose="02020603050405020304" pitchFamily="18" charset="0"/>
                  </a:rPr>
                  <a:t>Ta </a:t>
                </a:r>
                <a:r>
                  <a:rPr lang="vi-VN" sz="4500" dirty="0">
                    <a:latin typeface="Times New Roman" panose="02020603050405020304" pitchFamily="18" charset="0"/>
                    <a:cs typeface="Times New Roman" panose="02020603050405020304" pitchFamily="18" charset="0"/>
                  </a:rPr>
                  <a:t>có </a:t>
                </a:r>
                <a14:m>
                  <m:oMath xmlns:m="http://schemas.openxmlformats.org/officeDocument/2006/math">
                    <m:r>
                      <a:rPr lang="vi-VN" sz="4500" i="1">
                        <a:latin typeface="Cambria Math"/>
                      </a:rPr>
                      <m:t>𝐵𝐶</m:t>
                    </m:r>
                    <m:r>
                      <a:rPr lang="vi-VN" sz="4500" i="1">
                        <a:latin typeface="Cambria Math"/>
                      </a:rPr>
                      <m:t>⊥</m:t>
                    </m:r>
                    <m:d>
                      <m:dPr>
                        <m:ctrlPr>
                          <a:rPr lang="en-US" sz="4500" i="1">
                            <a:latin typeface="Cambria Math" panose="02040503050406030204" pitchFamily="18" charset="0"/>
                          </a:rPr>
                        </m:ctrlPr>
                      </m:dPr>
                      <m:e>
                        <m:r>
                          <a:rPr lang="vi-VN" sz="4500" i="1">
                            <a:latin typeface="Cambria Math"/>
                          </a:rPr>
                          <m:t>𝑆𝐴𝐵</m:t>
                        </m:r>
                      </m:e>
                    </m:d>
                  </m:oMath>
                </a14:m>
                <a:r>
                  <a:rPr lang="vi-VN" sz="4500" dirty="0">
                    <a:latin typeface="Times New Roman" panose="02020603050405020304" pitchFamily="18" charset="0"/>
                    <a:cs typeface="Times New Roman" panose="02020603050405020304" pitchFamily="18" charset="0"/>
                  </a:rPr>
                  <a:t> mà </a:t>
                </a:r>
                <a14:m>
                  <m:oMath xmlns:m="http://schemas.openxmlformats.org/officeDocument/2006/math">
                    <m:r>
                      <a:rPr lang="vi-VN" sz="4500" i="1">
                        <a:latin typeface="Cambria Math"/>
                      </a:rPr>
                      <m:t>𝐴𝐹</m:t>
                    </m:r>
                    <m:r>
                      <a:rPr lang="vi-VN" sz="4500" i="1">
                        <a:latin typeface="Cambria Math"/>
                      </a:rPr>
                      <m:t>⊂</m:t>
                    </m:r>
                    <m:d>
                      <m:dPr>
                        <m:ctrlPr>
                          <a:rPr lang="en-US" sz="4500" i="1">
                            <a:latin typeface="Cambria Math" panose="02040503050406030204" pitchFamily="18" charset="0"/>
                          </a:rPr>
                        </m:ctrlPr>
                      </m:dPr>
                      <m:e>
                        <m:r>
                          <a:rPr lang="vi-VN" sz="4500" i="1">
                            <a:latin typeface="Cambria Math"/>
                          </a:rPr>
                          <m:t>𝑆𝐴𝐵</m:t>
                        </m:r>
                      </m:e>
                    </m:d>
                  </m:oMath>
                </a14:m>
                <a:r>
                  <a:rPr lang="en-US" sz="4500" dirty="0" smtClean="0">
                    <a:latin typeface="Times New Roman" panose="02020603050405020304" pitchFamily="18" charset="0"/>
                    <a:cs typeface="Times New Roman" panose="02020603050405020304" pitchFamily="18" charset="0"/>
                  </a:rPr>
                  <a:t> </a:t>
                </a:r>
                <a:r>
                  <a:rPr lang="vi-VN" sz="4500" dirty="0" smtClean="0">
                    <a:latin typeface="Times New Roman" panose="02020603050405020304" pitchFamily="18" charset="0"/>
                    <a:cs typeface="Times New Roman" panose="02020603050405020304" pitchFamily="18" charset="0"/>
                  </a:rPr>
                  <a:t>suy </a:t>
                </a:r>
                <a:r>
                  <a:rPr lang="vi-VN" sz="4500" dirty="0">
                    <a:latin typeface="Times New Roman" panose="02020603050405020304" pitchFamily="18" charset="0"/>
                    <a:cs typeface="Times New Roman" panose="02020603050405020304" pitchFamily="18" charset="0"/>
                  </a:rPr>
                  <a:t>ra </a:t>
                </a:r>
                <a14:m>
                  <m:oMath xmlns:m="http://schemas.openxmlformats.org/officeDocument/2006/math">
                    <m:r>
                      <a:rPr lang="vi-VN" sz="4500" i="1">
                        <a:latin typeface="Cambria Math"/>
                      </a:rPr>
                      <m:t>𝐵𝐶</m:t>
                    </m:r>
                    <m:r>
                      <a:rPr lang="vi-VN" sz="4500" i="1">
                        <a:latin typeface="Cambria Math"/>
                      </a:rPr>
                      <m:t>⊥</m:t>
                    </m:r>
                    <m:r>
                      <m:rPr>
                        <m:sty m:val="p"/>
                      </m:rPr>
                      <a:rPr lang="en-US">
                        <a:latin typeface="Cambria Math" panose="02040503050406030204" pitchFamily="18" charset="0"/>
                      </a:rPr>
                      <m:t>AF</m:t>
                    </m:r>
                    <m:r>
                      <a:rPr lang="en-US" b="0" i="0" smtClean="0">
                        <a:latin typeface="Cambria Math" panose="02040503050406030204" pitchFamily="18" charset="0"/>
                      </a:rPr>
                      <m:t>  </m:t>
                    </m:r>
                    <m:r>
                      <a:rPr lang="en-US">
                        <a:latin typeface="Cambria Math" panose="02040503050406030204" pitchFamily="18" charset="0"/>
                      </a:rPr>
                      <m:t>(2</m:t>
                    </m:r>
                    <m:r>
                      <a:rPr lang="en-US" sz="4500" b="0" i="0" smtClean="0">
                        <a:latin typeface="Cambria Math" panose="02040503050406030204" pitchFamily="18" charset="0"/>
                      </a:rPr>
                      <m:t>)</m:t>
                    </m:r>
                  </m:oMath>
                </a14:m>
                <a:r>
                  <a:rPr lang="vi-VN" sz="4500" dirty="0" smtClean="0">
                    <a:latin typeface="Times New Roman" panose="02020603050405020304" pitchFamily="18" charset="0"/>
                    <a:cs typeface="Times New Roman" panose="02020603050405020304" pitchFamily="18" charset="0"/>
                  </a:rPr>
                  <a:t>.</a:t>
                </a:r>
                <a:endParaRPr lang="en-US" sz="4500" dirty="0">
                  <a:latin typeface="Times New Roman" panose="02020603050405020304" pitchFamily="18" charset="0"/>
                  <a:cs typeface="Times New Roman" panose="02020603050405020304" pitchFamily="18" charset="0"/>
                </a:endParaRPr>
              </a:p>
              <a:p>
                <a:endParaRPr lang="en-US" sz="45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760402" y="6411435"/>
                <a:ext cx="15794310" cy="2169825"/>
              </a:xfrm>
              <a:prstGeom prst="rect">
                <a:avLst/>
              </a:prstGeom>
              <a:blipFill rotWithShape="0">
                <a:blip r:embed="rId4"/>
                <a:stretch>
                  <a:fillRect l="-1621" t="-6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19192" y="7717045"/>
                <a:ext cx="18878465" cy="2322111"/>
              </a:xfrm>
              <a:prstGeom prst="rect">
                <a:avLst/>
              </a:prstGeom>
            </p:spPr>
            <p:txBody>
              <a:bodyPr wrap="square">
                <a:spAutoFit/>
              </a:bodyPr>
              <a:lstStyle/>
              <a:p>
                <a:r>
                  <a:rPr lang="vi-VN" sz="4400" dirty="0"/>
                  <a:t>Từ </a:t>
                </a:r>
                <a14:m>
                  <m:oMath xmlns:m="http://schemas.openxmlformats.org/officeDocument/2006/math">
                    <m:d>
                      <m:dPr>
                        <m:ctrlPr>
                          <a:rPr lang="en-US" sz="4400" i="1">
                            <a:latin typeface="Cambria Math" panose="02040503050406030204" pitchFamily="18" charset="0"/>
                          </a:rPr>
                        </m:ctrlPr>
                      </m:dPr>
                      <m:e>
                        <m:r>
                          <a:rPr lang="vi-VN" sz="4400" i="1">
                            <a:latin typeface="Cambria Math"/>
                          </a:rPr>
                          <m:t>1</m:t>
                        </m:r>
                      </m:e>
                    </m:d>
                  </m:oMath>
                </a14:m>
                <a:r>
                  <a:rPr lang="vi-VN" sz="4400" dirty="0"/>
                  <a:t> và </a:t>
                </a:r>
                <a14:m>
                  <m:oMath xmlns:m="http://schemas.openxmlformats.org/officeDocument/2006/math">
                    <m:d>
                      <m:dPr>
                        <m:ctrlPr>
                          <a:rPr lang="en-US" sz="4400" i="1">
                            <a:latin typeface="Cambria Math" panose="02040503050406030204" pitchFamily="18" charset="0"/>
                          </a:rPr>
                        </m:ctrlPr>
                      </m:dPr>
                      <m:e>
                        <m:r>
                          <a:rPr lang="vi-VN" sz="4400" i="1">
                            <a:latin typeface="Cambria Math"/>
                          </a:rPr>
                          <m:t>2</m:t>
                        </m:r>
                      </m:e>
                    </m:d>
                  </m:oMath>
                </a14:m>
                <a:endParaRPr lang="en-US" sz="4400" dirty="0" smtClean="0"/>
              </a:p>
              <a:p>
                <a:r>
                  <a:rPr lang="vi-VN" sz="4400" dirty="0" smtClean="0"/>
                  <a:t> </a:t>
                </a:r>
                <a:r>
                  <a:rPr lang="vi-VN" sz="4400" dirty="0"/>
                  <a:t>suy ra </a:t>
                </a:r>
                <a14:m>
                  <m:oMath xmlns:m="http://schemas.openxmlformats.org/officeDocument/2006/math">
                    <m:r>
                      <a:rPr lang="vi-VN" sz="4400" i="1">
                        <a:latin typeface="Cambria Math"/>
                      </a:rPr>
                      <m:t>𝐴𝐹</m:t>
                    </m:r>
                    <m:r>
                      <a:rPr lang="vi-VN" sz="4400" i="1">
                        <a:latin typeface="Cambria Math"/>
                      </a:rPr>
                      <m:t>⊥</m:t>
                    </m:r>
                    <m:d>
                      <m:dPr>
                        <m:ctrlPr>
                          <a:rPr lang="en-US" sz="4400" i="1">
                            <a:latin typeface="Cambria Math" panose="02040503050406030204" pitchFamily="18" charset="0"/>
                          </a:rPr>
                        </m:ctrlPr>
                      </m:dPr>
                      <m:e>
                        <m:r>
                          <a:rPr lang="vi-VN" sz="4400" i="1">
                            <a:latin typeface="Cambria Math"/>
                          </a:rPr>
                          <m:t>𝑆𝐵𝐶</m:t>
                        </m:r>
                      </m:e>
                    </m:d>
                  </m:oMath>
                </a14:m>
                <a:r>
                  <a:rPr lang="vi-VN" sz="4400" dirty="0"/>
                  <a:t> suy ra hình chiếu của </a:t>
                </a:r>
                <a14:m>
                  <m:oMath xmlns:m="http://schemas.openxmlformats.org/officeDocument/2006/math">
                    <m:r>
                      <a:rPr lang="vi-VN" sz="4400" i="1">
                        <a:latin typeface="Cambria Math"/>
                      </a:rPr>
                      <m:t>𝐴𝐶</m:t>
                    </m:r>
                  </m:oMath>
                </a14:m>
                <a:r>
                  <a:rPr lang="vi-VN" sz="4400" dirty="0"/>
                  <a:t> lên </a:t>
                </a:r>
                <a14:m>
                  <m:oMath xmlns:m="http://schemas.openxmlformats.org/officeDocument/2006/math">
                    <m:d>
                      <m:dPr>
                        <m:ctrlPr>
                          <a:rPr lang="en-US" sz="4400" i="1">
                            <a:latin typeface="Cambria Math" panose="02040503050406030204" pitchFamily="18" charset="0"/>
                          </a:rPr>
                        </m:ctrlPr>
                      </m:dPr>
                      <m:e>
                        <m:r>
                          <a:rPr lang="vi-VN" sz="4400" i="1">
                            <a:latin typeface="Cambria Math"/>
                          </a:rPr>
                          <m:t>𝑆𝐵𝐶</m:t>
                        </m:r>
                      </m:e>
                    </m:d>
                  </m:oMath>
                </a14:m>
                <a:r>
                  <a:rPr lang="vi-VN" sz="4400" dirty="0"/>
                  <a:t> </a:t>
                </a:r>
                <a:r>
                  <a:rPr lang="vi-VN" sz="4400" dirty="0" smtClean="0"/>
                  <a:t>là </a:t>
                </a:r>
                <a14:m>
                  <m:oMath xmlns:m="http://schemas.openxmlformats.org/officeDocument/2006/math">
                    <m:r>
                      <a:rPr lang="vi-VN" sz="4400" i="1">
                        <a:latin typeface="Cambria Math"/>
                      </a:rPr>
                      <m:t>𝐹𝐶</m:t>
                    </m:r>
                  </m:oMath>
                </a14:m>
                <a:r>
                  <a:rPr lang="vi-VN" sz="4400" dirty="0"/>
                  <a:t>	</a:t>
                </a:r>
                <a:endParaRPr lang="en-US" sz="4400" i="1" dirty="0" smtClean="0">
                  <a:latin typeface="Cambria Math"/>
                </a:endParaRPr>
              </a:p>
              <a:p>
                <a14:m>
                  <m:oMath xmlns:m="http://schemas.openxmlformats.org/officeDocument/2006/math">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𝐴𝐶</m:t>
                            </m:r>
                            <m:r>
                              <a:rPr lang="vi-VN" sz="4400" i="1">
                                <a:latin typeface="Cambria Math"/>
                              </a:rPr>
                              <m:t>;</m:t>
                            </m:r>
                            <m:d>
                              <m:dPr>
                                <m:ctrlPr>
                                  <a:rPr lang="en-US" sz="4400" i="1">
                                    <a:latin typeface="Cambria Math" panose="02040503050406030204" pitchFamily="18" charset="0"/>
                                  </a:rPr>
                                </m:ctrlPr>
                              </m:dPr>
                              <m:e>
                                <m:r>
                                  <a:rPr lang="vi-VN" sz="4400" i="1">
                                    <a:latin typeface="Cambria Math"/>
                                  </a:rPr>
                                  <m:t>𝑆𝐵𝐶</m:t>
                                </m:r>
                              </m:e>
                            </m:d>
                          </m:e>
                        </m:d>
                      </m:e>
                    </m:acc>
                    <m:r>
                      <a:rPr lang="vi-VN" sz="4400" i="1">
                        <a:latin typeface="Cambria Math"/>
                      </a:rPr>
                      <m:t>=</m:t>
                    </m:r>
                    <m:acc>
                      <m:accPr>
                        <m:chr m:val="̂"/>
                        <m:ctrlPr>
                          <a:rPr lang="en-US" sz="4400" i="1">
                            <a:latin typeface="Cambria Math" panose="02040503050406030204" pitchFamily="18" charset="0"/>
                          </a:rPr>
                        </m:ctrlPr>
                      </m:accPr>
                      <m:e>
                        <m:d>
                          <m:dPr>
                            <m:ctrlPr>
                              <a:rPr lang="en-US" sz="4400" i="1">
                                <a:latin typeface="Cambria Math" panose="02040503050406030204" pitchFamily="18" charset="0"/>
                              </a:rPr>
                            </m:ctrlPr>
                          </m:dPr>
                          <m:e>
                            <m:r>
                              <a:rPr lang="vi-VN" sz="4400" i="1">
                                <a:latin typeface="Cambria Math"/>
                              </a:rPr>
                              <m:t>𝐴𝐶</m:t>
                            </m:r>
                            <m:r>
                              <a:rPr lang="vi-VN" sz="4400" i="1">
                                <a:latin typeface="Cambria Math"/>
                              </a:rPr>
                              <m:t>;</m:t>
                            </m:r>
                            <m:r>
                              <a:rPr lang="vi-VN" sz="4400" i="1">
                                <a:latin typeface="Cambria Math"/>
                              </a:rPr>
                              <m:t>𝐹𝐶</m:t>
                            </m:r>
                          </m:e>
                        </m:d>
                      </m:e>
                    </m:acc>
                    <m:r>
                      <a:rPr lang="vi-VN" sz="4400" i="1">
                        <a:latin typeface="Cambria Math"/>
                      </a:rPr>
                      <m:t>=</m:t>
                    </m:r>
                    <m:acc>
                      <m:accPr>
                        <m:chr m:val="̂"/>
                        <m:ctrlPr>
                          <a:rPr lang="en-US" sz="4400" i="1">
                            <a:latin typeface="Cambria Math" panose="02040503050406030204" pitchFamily="18" charset="0"/>
                          </a:rPr>
                        </m:ctrlPr>
                      </m:accPr>
                      <m:e>
                        <m:r>
                          <a:rPr lang="vi-VN" sz="4400" i="1">
                            <a:latin typeface="Cambria Math"/>
                          </a:rPr>
                          <m:t>𝐴𝐶𝐹</m:t>
                        </m:r>
                      </m:e>
                    </m:acc>
                  </m:oMath>
                </a14:m>
                <a:r>
                  <a:rPr lang="vi-VN" sz="4400" dirty="0"/>
                  <a:t>.</a:t>
                </a:r>
                <a:endParaRPr lang="en-US" sz="4400" dirty="0"/>
              </a:p>
            </p:txBody>
          </p:sp>
        </mc:Choice>
        <mc:Fallback xmlns="">
          <p:sp>
            <p:nvSpPr>
              <p:cNvPr id="13" name="Rectangle 12"/>
              <p:cNvSpPr>
                <a:spLocks noRot="1" noChangeAspect="1" noMove="1" noResize="1" noEditPoints="1" noAdjustHandles="1" noChangeArrowheads="1" noChangeShapeType="1" noTextEdit="1"/>
              </p:cNvSpPr>
              <p:nvPr/>
            </p:nvSpPr>
            <p:spPr>
              <a:xfrm>
                <a:off x="1319192" y="7717045"/>
                <a:ext cx="18878465" cy="2322111"/>
              </a:xfrm>
              <a:prstGeom prst="rect">
                <a:avLst/>
              </a:prstGeom>
              <a:blipFill rotWithShape="0">
                <a:blip r:embed="rId5"/>
                <a:stretch>
                  <a:fillRect l="-1292" t="-6299" b="-9186"/>
                </a:stretch>
              </a:blipFill>
            </p:spPr>
            <p:txBody>
              <a:bodyPr/>
              <a:lstStyle/>
              <a:p>
                <a:r>
                  <a:rPr lang="en-US">
                    <a:noFill/>
                  </a:rPr>
                  <a:t> </a:t>
                </a:r>
              </a:p>
            </p:txBody>
          </p:sp>
        </mc:Fallback>
      </mc:AlternateContent>
      <p:pic>
        <p:nvPicPr>
          <p:cNvPr id="54" name="Picture 53"/>
          <p:cNvPicPr/>
          <p:nvPr/>
        </p:nvPicPr>
        <p:blipFill>
          <a:blip r:embed="rId6" cstate="print"/>
          <a:srcRect/>
          <a:stretch>
            <a:fillRect/>
          </a:stretch>
        </p:blipFill>
        <p:spPr bwMode="auto">
          <a:xfrm>
            <a:off x="17763470" y="7176846"/>
            <a:ext cx="5427176" cy="4095483"/>
          </a:xfrm>
          <a:prstGeom prst="rect">
            <a:avLst/>
          </a:prstGeom>
          <a:noFill/>
          <a:ln w="9525">
            <a:noFill/>
            <a:miter lim="800000"/>
            <a:headEnd/>
            <a:tailEnd/>
          </a:ln>
        </p:spPr>
      </p:pic>
      <p:sp>
        <p:nvSpPr>
          <p:cNvPr id="15" name="Rectangle 3"/>
          <p:cNvSpPr>
            <a:spLocks noChangeArrowheads="1"/>
          </p:cNvSpPr>
          <p:nvPr/>
        </p:nvSpPr>
        <p:spPr bwMode="auto">
          <a:xfrm>
            <a:off x="0" y="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6381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5"/>
          <p:cNvSpPr>
            <a:spLocks noChangeArrowheads="1"/>
          </p:cNvSpPr>
          <p:nvPr/>
        </p:nvSpPr>
        <p:spPr bwMode="auto">
          <a:xfrm>
            <a:off x="0" y="83820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Từ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hình chiếu của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vi-VN" sz="1200" b="0" i="1" u="none" strike="noStrike" cap="none" normalizeH="0" baseline="0" dirty="0" smtClean="0">
                <a:ln>
                  <a:noFill/>
                </a:ln>
                <a:solidFill>
                  <a:schemeClr val="tx1"/>
                </a:solidFill>
                <a:effectLst/>
                <a:latin typeface="Times New Roman" pitchFamily="18" charset="0"/>
                <a:ea typeface="Arial" pitchFamily="34" charset="0"/>
                <a:cs typeface="Cambria Math" pitchFamily="18" charset="0"/>
              </a:rPr>
              <a:t>⇒</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AC;SBC=AC;FC=ACF</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AB=a</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AF=SA.ABSB=a67=a427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sinACF=AFAC=a427a2=217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8"/>
          <p:cNvSpPr>
            <a:spLocks noChangeArrowheads="1"/>
          </p:cNvSpPr>
          <p:nvPr/>
        </p:nvSpPr>
        <p:spPr bwMode="auto">
          <a:xfrm>
            <a:off x="152400" y="15240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9"/>
          <p:cNvSpPr>
            <a:spLocks noChangeArrowheads="1"/>
          </p:cNvSpPr>
          <p:nvPr/>
        </p:nvSpPr>
        <p:spPr bwMode="auto">
          <a:xfrm>
            <a:off x="152400" y="7905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0"/>
          <p:cNvSpPr>
            <a:spLocks noChangeArrowheads="1"/>
          </p:cNvSpPr>
          <p:nvPr/>
        </p:nvSpPr>
        <p:spPr bwMode="auto">
          <a:xfrm>
            <a:off x="152400" y="99060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Từ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hình chiếu của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vi-VN" sz="1200" b="0" i="1" u="none" strike="noStrike" cap="none" normalizeH="0" baseline="0" dirty="0" smtClean="0">
                <a:ln>
                  <a:noFill/>
                </a:ln>
                <a:solidFill>
                  <a:schemeClr val="tx1"/>
                </a:solidFill>
                <a:effectLst/>
                <a:latin typeface="Times New Roman" pitchFamily="18" charset="0"/>
                <a:ea typeface="Arial" pitchFamily="34" charset="0"/>
                <a:cs typeface="Cambria Math" pitchFamily="18" charset="0"/>
              </a:rPr>
              <a:t>⇒</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AC;SBC=AC;FC=ACF</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AB=a</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AF=SA.ABSB=a67=a427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sinACF=AFAC=a427a2=217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3"/>
          <p:cNvSpPr>
            <a:spLocks noChangeArrowheads="1"/>
          </p:cNvSpPr>
          <p:nvPr/>
        </p:nvSpPr>
        <p:spPr bwMode="auto">
          <a:xfrm>
            <a:off x="304800" y="30480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4"/>
          <p:cNvSpPr>
            <a:spLocks noChangeArrowheads="1"/>
          </p:cNvSpPr>
          <p:nvPr/>
        </p:nvSpPr>
        <p:spPr bwMode="auto">
          <a:xfrm>
            <a:off x="304800" y="9429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15"/>
          <p:cNvSpPr>
            <a:spLocks noChangeArrowheads="1"/>
          </p:cNvSpPr>
          <p:nvPr/>
        </p:nvSpPr>
        <p:spPr bwMode="auto">
          <a:xfrm>
            <a:off x="304800" y="114300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Từ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và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2</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hình chiếu của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là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vi-VN" sz="1200" b="0" i="1" u="none" strike="noStrike" cap="none" normalizeH="0" baseline="0" dirty="0" smtClean="0">
                <a:ln>
                  <a:noFill/>
                </a:ln>
                <a:solidFill>
                  <a:schemeClr val="tx1"/>
                </a:solidFill>
                <a:effectLst/>
                <a:latin typeface="Times New Roman" pitchFamily="18" charset="0"/>
                <a:ea typeface="Arial" pitchFamily="34" charset="0"/>
                <a:cs typeface="Cambria Math" pitchFamily="18" charset="0"/>
              </a:rPr>
              <a:t>⇒</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AC;SBC=AC;FC=ACF</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AB=a</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AF=SA.ABSB=a67=a427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AF⊥SBC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nên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AF⊥FC</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sinACF=AFAC=a427a2=217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Suy ra </a:t>
            </a:r>
            <a:r>
              <a:rPr kumimoji="0" lang="vi-VN" sz="1200" b="0" i="1" u="none" strike="noStrike" cap="none" normalizeH="0" baseline="0" dirty="0" smtClean="0">
                <a:ln>
                  <a:noFill/>
                </a:ln>
                <a:solidFill>
                  <a:schemeClr val="tx1"/>
                </a:solidFill>
                <a:effectLst/>
                <a:latin typeface="Cambria Math" pitchFamily="18" charset="0"/>
                <a:ea typeface="Arial" pitchFamily="34" charset="0"/>
                <a:cs typeface="Times New Roman" pitchFamily="18" charset="0"/>
              </a:rPr>
              <a:t>sinACF=217</a:t>
            </a:r>
            <a:r>
              <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18"/>
          <p:cNvSpPr>
            <a:spLocks noChangeArrowheads="1"/>
          </p:cNvSpPr>
          <p:nvPr/>
        </p:nvSpPr>
        <p:spPr bwMode="auto">
          <a:xfrm>
            <a:off x="457200" y="457200"/>
            <a:ext cx="2438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Kẻ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19"/>
          <p:cNvSpPr>
            <a:spLocks noChangeArrowheads="1"/>
          </p:cNvSpPr>
          <p:nvPr/>
        </p:nvSpPr>
        <p:spPr bwMode="auto">
          <a:xfrm>
            <a:off x="457200" y="1095375"/>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1</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Ta có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BC⊥SAB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mà </a:t>
            </a:r>
            <a:r>
              <a:rPr kumimoji="0" lang="vi-VN" sz="1200" b="0" i="1" u="none" strike="noStrike" cap="none" normalizeH="0" baseline="0" smtClean="0">
                <a:ln>
                  <a:noFill/>
                </a:ln>
                <a:solidFill>
                  <a:schemeClr val="tx1"/>
                </a:solidFill>
                <a:effectLst/>
                <a:latin typeface="Cambria Math" pitchFamily="18" charset="0"/>
                <a:ea typeface="Arial" pitchFamily="34" charset="0"/>
                <a:cs typeface="Times New Roman" pitchFamily="18" charset="0"/>
              </a:rPr>
              <a:t>AF⊂SAB</a:t>
            </a:r>
            <a:r>
              <a:rPr kumimoji="0" lang="vi-VN" sz="12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suy ra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0"/>
          <p:cNvSpPr>
            <a:spLocks noChangeArrowheads="1"/>
          </p:cNvSpPr>
          <p:nvPr/>
        </p:nvSpPr>
        <p:spPr bwMode="auto">
          <a:xfrm>
            <a:off x="12558415" y="1079957"/>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p:txBody>
      </p:sp>
      <mc:AlternateContent xmlns:mc="http://schemas.openxmlformats.org/markup-compatibility/2006" xmlns:a14="http://schemas.microsoft.com/office/drawing/2010/main">
        <mc:Choice Requires="a14">
          <p:sp>
            <p:nvSpPr>
              <p:cNvPr id="61" name="Rectangle 60"/>
              <p:cNvSpPr/>
              <p:nvPr/>
            </p:nvSpPr>
            <p:spPr>
              <a:xfrm>
                <a:off x="1219806" y="10208343"/>
                <a:ext cx="9722598" cy="1214820"/>
              </a:xfrm>
              <a:prstGeom prst="rect">
                <a:avLst/>
              </a:prstGeom>
            </p:spPr>
            <p:txBody>
              <a:bodyPr wrap="none">
                <a:spAutoFit/>
              </a:bodyPr>
              <a:lstStyle/>
              <a:p>
                <a:r>
                  <a:rPr lang="vi-VN" sz="4400" dirty="0">
                    <a:latin typeface="+mj-lt"/>
                  </a:rPr>
                  <a:t>Ta có </a:t>
                </a:r>
                <a14:m>
                  <m:oMath xmlns:m="http://schemas.openxmlformats.org/officeDocument/2006/math">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𝑎</m:t>
                    </m:r>
                  </m:oMath>
                </a14:m>
                <a:r>
                  <a:rPr lang="vi-VN" sz="4400" dirty="0">
                    <a:latin typeface="+mj-lt"/>
                  </a:rPr>
                  <a:t> , </a:t>
                </a:r>
                <a14:m>
                  <m:oMath xmlns:m="http://schemas.openxmlformats.org/officeDocument/2006/math">
                    <m:r>
                      <a:rPr lang="vi-VN" sz="4400" i="1">
                        <a:latin typeface="Cambria Math" panose="02040503050406030204" pitchFamily="18" charset="0"/>
                      </a:rPr>
                      <m:t>𝐴𝐹</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𝑆𝐴</m:t>
                        </m:r>
                        <m:r>
                          <a:rPr lang="vi-VN" sz="4400" i="1">
                            <a:latin typeface="Cambria Math" panose="02040503050406030204" pitchFamily="18" charset="0"/>
                          </a:rPr>
                          <m:t>.</m:t>
                        </m:r>
                        <m:r>
                          <a:rPr lang="vi-VN" sz="4400" i="1">
                            <a:latin typeface="Cambria Math" panose="02040503050406030204" pitchFamily="18" charset="0"/>
                          </a:rPr>
                          <m:t>𝐴𝐵</m:t>
                        </m:r>
                      </m:num>
                      <m:den>
                        <m:r>
                          <a:rPr lang="vi-VN" sz="4400" i="1">
                            <a:latin typeface="Cambria Math" panose="02040503050406030204" pitchFamily="18" charset="0"/>
                          </a:rPr>
                          <m:t>𝑆𝐵</m:t>
                        </m:r>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6</m:t>
                            </m:r>
                          </m:e>
                        </m:rad>
                      </m:num>
                      <m:den>
                        <m:rad>
                          <m:radPr>
                            <m:degHide m:val="on"/>
                            <m:ctrlPr>
                              <a:rPr lang="en-US" sz="4400" i="1">
                                <a:latin typeface="Cambria Math" panose="02040503050406030204" pitchFamily="18" charset="0"/>
                              </a:rPr>
                            </m:ctrlPr>
                          </m:radPr>
                          <m:deg/>
                          <m:e>
                            <m:r>
                              <a:rPr lang="vi-VN" sz="4400" i="1">
                                <a:latin typeface="Cambria Math" panose="02040503050406030204" pitchFamily="18" charset="0"/>
                              </a:rPr>
                              <m:t>7</m:t>
                            </m:r>
                          </m:e>
                        </m:rad>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42</m:t>
                            </m:r>
                          </m:e>
                        </m:rad>
                      </m:num>
                      <m:den>
                        <m:r>
                          <a:rPr lang="vi-VN" sz="4400" i="1">
                            <a:latin typeface="Cambria Math" panose="02040503050406030204" pitchFamily="18" charset="0"/>
                          </a:rPr>
                          <m:t>7</m:t>
                        </m:r>
                      </m:den>
                    </m:f>
                  </m:oMath>
                </a14:m>
                <a:r>
                  <a:rPr lang="vi-VN" sz="4400" dirty="0">
                    <a:latin typeface="+mj-lt"/>
                  </a:rPr>
                  <a:t> .</a:t>
                </a:r>
                <a:endParaRPr lang="en-US" sz="4400" dirty="0">
                  <a:latin typeface="+mj-lt"/>
                </a:endParaRPr>
              </a:p>
            </p:txBody>
          </p:sp>
        </mc:Choice>
        <mc:Fallback xmlns="">
          <p:sp>
            <p:nvSpPr>
              <p:cNvPr id="61" name="Rectangle 60"/>
              <p:cNvSpPr>
                <a:spLocks noRot="1" noChangeAspect="1" noMove="1" noResize="1" noEditPoints="1" noAdjustHandles="1" noChangeArrowheads="1" noChangeShapeType="1" noTextEdit="1"/>
              </p:cNvSpPr>
              <p:nvPr/>
            </p:nvSpPr>
            <p:spPr>
              <a:xfrm>
                <a:off x="1219806" y="10208343"/>
                <a:ext cx="9722598" cy="1214820"/>
              </a:xfrm>
              <a:prstGeom prst="rect">
                <a:avLst/>
              </a:prstGeom>
              <a:blipFill rotWithShape="0">
                <a:blip r:embed="rId7"/>
                <a:stretch>
                  <a:fillRect l="-2508" r="-1630" b="-8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1097389" y="11127322"/>
                <a:ext cx="18395710" cy="1478353"/>
              </a:xfrm>
              <a:prstGeom prst="rect">
                <a:avLst/>
              </a:prstGeom>
            </p:spPr>
            <p:txBody>
              <a:bodyPr wrap="square">
                <a:spAutoFit/>
              </a:bodyPr>
              <a:lstStyle/>
              <a:p>
                <a:r>
                  <a:rPr lang="vi-VN" sz="4400" dirty="0" smtClean="0">
                    <a:latin typeface="+mj-lt"/>
                  </a:rPr>
                  <a:t>Ta có </a:t>
                </a:r>
                <a14:m>
                  <m:oMath xmlns:m="http://schemas.openxmlformats.org/officeDocument/2006/math">
                    <m:r>
                      <a:rPr lang="vi-VN" sz="4400" i="1">
                        <a:latin typeface="Cambria Math" panose="02040503050406030204" pitchFamily="18" charset="0"/>
                      </a:rPr>
                      <m:t>𝐴𝐹</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𝑆𝐵𝐶</m:t>
                        </m:r>
                      </m:e>
                    </m:d>
                  </m:oMath>
                </a14:m>
                <a:r>
                  <a:rPr lang="vi-VN" sz="4400" dirty="0">
                    <a:latin typeface="+mj-lt"/>
                  </a:rPr>
                  <a:t> nên </a:t>
                </a:r>
                <a14:m>
                  <m:oMath xmlns:m="http://schemas.openxmlformats.org/officeDocument/2006/math">
                    <m:r>
                      <a:rPr lang="vi-VN" sz="4400" i="1">
                        <a:latin typeface="Cambria Math" panose="02040503050406030204" pitchFamily="18" charset="0"/>
                      </a:rPr>
                      <m:t>𝐴𝐹</m:t>
                    </m:r>
                    <m:r>
                      <a:rPr lang="vi-VN" sz="4400" i="1">
                        <a:latin typeface="Cambria Math" panose="02040503050406030204" pitchFamily="18" charset="0"/>
                      </a:rPr>
                      <m:t>⊥</m:t>
                    </m:r>
                    <m:r>
                      <a:rPr lang="vi-VN" sz="4400" i="1">
                        <a:latin typeface="Cambria Math" panose="02040503050406030204" pitchFamily="18" charset="0"/>
                      </a:rPr>
                      <m:t>𝐹𝐶</m:t>
                    </m:r>
                  </m:oMath>
                </a14:m>
                <a:r>
                  <a:rPr lang="vi-VN" sz="4400" dirty="0">
                    <a:latin typeface="+mj-lt"/>
                  </a:rPr>
                  <a:t> suy ra </a:t>
                </a:r>
                <a14:m>
                  <m:oMath xmlns:m="http://schemas.openxmlformats.org/officeDocument/2006/math">
                    <m:func>
                      <m:funcPr>
                        <m:ctrlPr>
                          <a:rPr lang="en-US" sz="4400" i="1">
                            <a:latin typeface="Cambria Math" panose="02040503050406030204" pitchFamily="18" charset="0"/>
                          </a:rPr>
                        </m:ctrlPr>
                      </m:funcPr>
                      <m:fName>
                        <m:r>
                          <a:rPr lang="vi-VN" sz="4400" i="1">
                            <a:latin typeface="Cambria Math" panose="02040503050406030204" pitchFamily="18" charset="0"/>
                          </a:rPr>
                          <m:t>𝑠𝑖𝑛</m:t>
                        </m:r>
                      </m:fName>
                      <m:e>
                        <m:acc>
                          <m:accPr>
                            <m:chr m:val="̂"/>
                            <m:ctrlPr>
                              <a:rPr lang="en-US" sz="4400" i="1">
                                <a:latin typeface="Cambria Math" panose="02040503050406030204" pitchFamily="18" charset="0"/>
                              </a:rPr>
                            </m:ctrlPr>
                          </m:accPr>
                          <m:e>
                            <m:r>
                              <a:rPr lang="vi-VN" sz="4400" i="1">
                                <a:latin typeface="Cambria Math" panose="02040503050406030204" pitchFamily="18" charset="0"/>
                              </a:rPr>
                              <m:t>𝐴𝐶𝐹</m:t>
                            </m:r>
                          </m:e>
                        </m:acc>
                      </m:e>
                    </m:func>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𝐴𝐹</m:t>
                        </m:r>
                      </m:num>
                      <m:den>
                        <m:r>
                          <a:rPr lang="vi-VN" sz="4400" i="1">
                            <a:latin typeface="Cambria Math" panose="02040503050406030204" pitchFamily="18" charset="0"/>
                          </a:rPr>
                          <m:t>𝐴𝐶</m:t>
                        </m:r>
                      </m:den>
                    </m:f>
                    <m:r>
                      <a:rPr lang="vi-VN" sz="4400" i="1">
                        <a:latin typeface="Cambria Math" panose="02040503050406030204" pitchFamily="18" charset="0"/>
                      </a:rPr>
                      <m:t>=</m:t>
                    </m:r>
                    <m:f>
                      <m:fPr>
                        <m:ctrlPr>
                          <a:rPr lang="en-US" sz="4400" i="1">
                            <a:latin typeface="Cambria Math" panose="02040503050406030204" pitchFamily="18" charset="0"/>
                          </a:rPr>
                        </m:ctrlPr>
                      </m:fPr>
                      <m:num>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42</m:t>
                                </m:r>
                              </m:e>
                            </m:rad>
                          </m:num>
                          <m:den>
                            <m:r>
                              <a:rPr lang="vi-VN" sz="4400" i="1">
                                <a:latin typeface="Cambria Math" panose="02040503050406030204" pitchFamily="18" charset="0"/>
                              </a:rPr>
                              <m:t>7</m:t>
                            </m:r>
                          </m:den>
                        </m:f>
                      </m:num>
                      <m:den>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den>
                    </m:f>
                    <m:r>
                      <a:rPr lang="vi-VN" sz="4400" i="1">
                        <a:latin typeface="Cambria Math" panose="02040503050406030204" pitchFamily="18" charset="0"/>
                      </a:rPr>
                      <m:t>=</m:t>
                    </m:r>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21</m:t>
                            </m:r>
                          </m:e>
                        </m:rad>
                      </m:num>
                      <m:den>
                        <m:r>
                          <a:rPr lang="vi-VN" sz="4400" i="1">
                            <a:latin typeface="Cambria Math" panose="02040503050406030204" pitchFamily="18" charset="0"/>
                          </a:rPr>
                          <m:t>7</m:t>
                        </m:r>
                      </m:den>
                    </m:f>
                  </m:oMath>
                </a14:m>
                <a:r>
                  <a:rPr lang="vi-VN" sz="4400" dirty="0">
                    <a:latin typeface="+mj-lt"/>
                  </a:rPr>
                  <a:t>. </a:t>
                </a:r>
                <a:endParaRPr lang="en-US" sz="4400" dirty="0">
                  <a:latin typeface="+mj-lt"/>
                </a:endParaRPr>
              </a:p>
            </p:txBody>
          </p:sp>
        </mc:Choice>
        <mc:Fallback xmlns="">
          <p:sp>
            <p:nvSpPr>
              <p:cNvPr id="63" name="Rectangle 62"/>
              <p:cNvSpPr>
                <a:spLocks noRot="1" noChangeAspect="1" noMove="1" noResize="1" noEditPoints="1" noAdjustHandles="1" noChangeArrowheads="1" noChangeShapeType="1" noTextEdit="1"/>
              </p:cNvSpPr>
              <p:nvPr/>
            </p:nvSpPr>
            <p:spPr>
              <a:xfrm>
                <a:off x="1097389" y="11127322"/>
                <a:ext cx="18395710" cy="1478353"/>
              </a:xfrm>
              <a:prstGeom prst="rect">
                <a:avLst/>
              </a:prstGeom>
              <a:blipFill rotWithShape="0">
                <a:blip r:embed="rId8"/>
                <a:stretch>
                  <a:fillRect l="-1325" b="-6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16954391" y="11417337"/>
                <a:ext cx="5294976" cy="1181349"/>
              </a:xfrm>
              <a:prstGeom prst="rect">
                <a:avLst/>
              </a:prstGeom>
            </p:spPr>
            <p:txBody>
              <a:bodyPr wrap="none">
                <a:spAutoFit/>
              </a:bodyPr>
              <a:lstStyle/>
              <a:p>
                <a:r>
                  <a:rPr lang="vi-VN" sz="4400" dirty="0">
                    <a:latin typeface="+mj-lt"/>
                  </a:rPr>
                  <a:t>Suy ra </a:t>
                </a:r>
                <a14:m>
                  <m:oMath xmlns:m="http://schemas.openxmlformats.org/officeDocument/2006/math">
                    <m:func>
                      <m:funcPr>
                        <m:ctrlPr>
                          <a:rPr lang="en-US" sz="4400" i="1">
                            <a:latin typeface="Cambria Math" panose="02040503050406030204" pitchFamily="18" charset="0"/>
                          </a:rPr>
                        </m:ctrlPr>
                      </m:funcPr>
                      <m:fName>
                        <m:r>
                          <a:rPr lang="vi-VN" sz="4400" i="1">
                            <a:latin typeface="Cambria Math" panose="02040503050406030204" pitchFamily="18" charset="0"/>
                          </a:rPr>
                          <m:t>𝑠𝑖𝑛</m:t>
                        </m:r>
                      </m:fName>
                      <m:e>
                        <m:acc>
                          <m:accPr>
                            <m:chr m:val="̂"/>
                            <m:ctrlPr>
                              <a:rPr lang="en-US" sz="4400" i="1">
                                <a:latin typeface="Cambria Math" panose="02040503050406030204" pitchFamily="18" charset="0"/>
                              </a:rPr>
                            </m:ctrlPr>
                          </m:accPr>
                          <m:e>
                            <m:r>
                              <a:rPr lang="vi-VN" sz="4400" i="1">
                                <a:latin typeface="Cambria Math" panose="02040503050406030204" pitchFamily="18" charset="0"/>
                              </a:rPr>
                              <m:t>𝐴𝐶𝐹</m:t>
                            </m:r>
                          </m:e>
                        </m:acc>
                      </m:e>
                    </m:func>
                    <m:r>
                      <a:rPr lang="vi-VN" sz="4400" i="1">
                        <a:latin typeface="Cambria Math" panose="02040503050406030204" pitchFamily="18" charset="0"/>
                      </a:rPr>
                      <m:t>=</m:t>
                    </m:r>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21</m:t>
                            </m:r>
                          </m:e>
                        </m:rad>
                      </m:num>
                      <m:den>
                        <m:r>
                          <a:rPr lang="vi-VN" sz="4400" i="1">
                            <a:latin typeface="Cambria Math" panose="02040503050406030204" pitchFamily="18" charset="0"/>
                          </a:rPr>
                          <m:t>7</m:t>
                        </m:r>
                      </m:den>
                    </m:f>
                  </m:oMath>
                </a14:m>
                <a:r>
                  <a:rPr lang="vi-VN" dirty="0"/>
                  <a:t>.</a:t>
                </a:r>
                <a:endParaRPr 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16954391" y="11417337"/>
                <a:ext cx="5294976" cy="1181349"/>
              </a:xfrm>
              <a:prstGeom prst="rect">
                <a:avLst/>
              </a:prstGeom>
              <a:blipFill rotWithShape="0">
                <a:blip r:embed="rId9"/>
                <a:stretch>
                  <a:fillRect l="-4603" r="-3682" b="-11340"/>
                </a:stretch>
              </a:blipFill>
            </p:spPr>
            <p:txBody>
              <a:bodyPr/>
              <a:lstStyle/>
              <a:p>
                <a:r>
                  <a:rPr lang="en-US">
                    <a:noFill/>
                  </a:rPr>
                  <a:t> </a:t>
                </a:r>
              </a:p>
            </p:txBody>
          </p:sp>
        </mc:Fallback>
      </mc:AlternateContent>
    </p:spTree>
    <p:extLst>
      <p:ext uri="{BB962C8B-B14F-4D97-AF65-F5344CB8AC3E}">
        <p14:creationId xmlns:p14="http://schemas.microsoft.com/office/powerpoint/2010/main" val="37767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4501" y="2326114"/>
            <a:ext cx="23553473" cy="2042880"/>
            <a:chOff x="534987" y="1869705"/>
            <a:chExt cx="22794788" cy="1895298"/>
          </a:xfrm>
        </p:grpSpPr>
        <p:grpSp>
          <p:nvGrpSpPr>
            <p:cNvPr id="21" name="Group 20"/>
            <p:cNvGrpSpPr/>
            <p:nvPr/>
          </p:nvGrpSpPr>
          <p:grpSpPr>
            <a:xfrm>
              <a:off x="534987" y="1869705"/>
              <a:ext cx="22794788" cy="1176338"/>
              <a:chOff x="534987" y="1647866"/>
              <a:chExt cx="22794788" cy="1176338"/>
            </a:xfrm>
          </p:grpSpPr>
          <p:sp>
            <p:nvSpPr>
              <p:cNvPr id="25" name="Rounded Rectangle 24"/>
              <p:cNvSpPr/>
              <p:nvPr/>
            </p:nvSpPr>
            <p:spPr bwMode="auto">
              <a:xfrm>
                <a:off x="534988" y="1827005"/>
                <a:ext cx="22794787" cy="99719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791420" y="1764282"/>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1</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4013116" y="1920987"/>
              <a:ext cx="19316658" cy="18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dirty="0" err="1">
                  <a:solidFill>
                    <a:srgbClr val="000000"/>
                  </a:solidFill>
                  <a:latin typeface="Times New Roman" panose="02020603050405020304" pitchFamily="18" charset="0"/>
                  <a:ea typeface="Times New Roman" panose="02020603050405020304" pitchFamily="18" charset="0"/>
                </a:rPr>
                <a:t>Trong</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các</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mệnh</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đề</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sau</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mệnh</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đề</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nào</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đúng</a:t>
              </a:r>
              <a:r>
                <a:rPr lang="en-US" sz="4800" dirty="0">
                  <a:latin typeface="Times New Roman" panose="02020603050405020304" pitchFamily="18" charset="0"/>
                  <a:ea typeface="Times New Roman" panose="02020603050405020304" pitchFamily="18" charset="0"/>
                </a:rPr>
                <a:t>.</a:t>
              </a:r>
            </a:p>
            <a:p>
              <a:pPr algn="just">
                <a:lnSpc>
                  <a:spcPct val="115000"/>
                </a:lnSpc>
                <a:spcBef>
                  <a:spcPts val="1200"/>
                </a:spcBef>
                <a:buClr>
                  <a:srgbClr val="0000FF"/>
                </a:buClr>
                <a:tabLst>
                  <a:tab pos="1259903" algn="l"/>
                </a:tabLst>
              </a:pPr>
              <a:endParaRPr lang="en-US" sz="4800" dirty="0">
                <a:latin typeface="+mj-lt"/>
                <a:ea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48043" y="4138448"/>
            <a:ext cx="23396438" cy="6696256"/>
            <a:chOff x="223992" y="2635281"/>
            <a:chExt cx="11696696" cy="3348128"/>
          </a:xfrm>
        </p:grpSpPr>
        <p:sp>
          <p:nvSpPr>
            <p:cNvPr id="51" name="Rectangle 50"/>
            <p:cNvSpPr/>
            <p:nvPr/>
          </p:nvSpPr>
          <p:spPr>
            <a:xfrm>
              <a:off x="531850" y="3385080"/>
              <a:ext cx="11223421" cy="96390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5" y="344433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53" name="TextBox 52"/>
            <p:cNvSpPr txBox="1"/>
            <p:nvPr/>
          </p:nvSpPr>
          <p:spPr>
            <a:xfrm>
              <a:off x="840554" y="3431456"/>
              <a:ext cx="11080134" cy="738664"/>
            </a:xfrm>
            <a:prstGeom prst="rect">
              <a:avLst/>
            </a:prstGeom>
            <a:noFill/>
          </p:spPr>
          <p:txBody>
            <a:bodyPr wrap="square" rtlCol="0">
              <a:spAutoFit/>
            </a:bodyPr>
            <a:lstStyle>
              <a:defPPr>
                <a:defRPr lang="vi-VN"/>
              </a:defPPr>
              <a:lvl1pPr>
                <a:defRPr sz="3200" i="1">
                  <a:solidFill>
                    <a:schemeClr val="bg1"/>
                  </a:solidFill>
                </a:defRPr>
              </a:lvl1pPr>
            </a:lstStyle>
            <a:p>
              <a:r>
                <a:rPr lang="en-US" sz="4500" i="0" dirty="0" err="1">
                  <a:latin typeface="Times New Roman" panose="02020603050405020304" pitchFamily="18" charset="0"/>
                  <a:ea typeface="Times New Roman" panose="02020603050405020304" pitchFamily="18" charset="0"/>
                </a:rPr>
                <a:t>Có</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duy</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nhất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mặt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phẳng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đi</a:t>
              </a:r>
              <a:r>
                <a:rPr lang="en-US" sz="4500" i="0" dirty="0">
                  <a:latin typeface="Times New Roman" panose="02020603050405020304" pitchFamily="18" charset="0"/>
                  <a:ea typeface="Times New Roman" panose="02020603050405020304" pitchFamily="18" charset="0"/>
                </a:rPr>
                <a:t> qua </a:t>
              </a:r>
              <a:r>
                <a:rPr lang="en-US" sz="4500" i="0" dirty="0" err="1">
                  <a:latin typeface="Times New Roman" panose="02020603050405020304" pitchFamily="18" charset="0"/>
                  <a:ea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điểm</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trước</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và</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vuông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góc</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với</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đường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thẳng</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rPr>
                <a:t>trước</a:t>
              </a:r>
              <a:r>
                <a:rPr lang="en-US" sz="4500" i="0" dirty="0" smtClean="0">
                  <a:latin typeface="Times New Roman" panose="02020603050405020304" pitchFamily="18" charset="0"/>
                  <a:ea typeface="Times New Roman" panose="02020603050405020304" pitchFamily="18" charset="0"/>
                </a:rPr>
                <a:t>.</a:t>
              </a:r>
              <a:endParaRPr lang="en-US" sz="4500" i="0" dirty="0">
                <a:latin typeface="Times New Roman" panose="02020603050405020304" pitchFamily="18" charset="0"/>
                <a:ea typeface="Times New Roman" panose="02020603050405020304" pitchFamily="18" charset="0"/>
              </a:endParaRPr>
            </a:p>
          </p:txBody>
        </p:sp>
        <p:sp>
          <p:nvSpPr>
            <p:cNvPr id="54" name="Rectangle 53"/>
            <p:cNvSpPr/>
            <p:nvPr/>
          </p:nvSpPr>
          <p:spPr>
            <a:xfrm>
              <a:off x="514537" y="2635281"/>
              <a:ext cx="11223420" cy="80905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56" name="TextBox 55"/>
            <p:cNvSpPr txBox="1"/>
            <p:nvPr/>
          </p:nvSpPr>
          <p:spPr>
            <a:xfrm>
              <a:off x="898180" y="2704178"/>
              <a:ext cx="10839776" cy="738664"/>
            </a:xfrm>
            <a:prstGeom prst="rect">
              <a:avLst/>
            </a:prstGeom>
            <a:noFill/>
          </p:spPr>
          <p:txBody>
            <a:bodyPr wrap="square" rtlCol="0">
              <a:spAutoFit/>
            </a:bodyPr>
            <a:lstStyle>
              <a:defPPr>
                <a:defRPr lang="vi-VN"/>
              </a:defPPr>
              <a:lvl1pPr>
                <a:defRPr sz="3200" i="1">
                  <a:solidFill>
                    <a:schemeClr val="bg1"/>
                  </a:solidFill>
                </a:defRPr>
              </a:lvl1pPr>
            </a:lstStyle>
            <a:p>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phẳng</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phẳng</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500" i="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i="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i="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500" i="0" dirty="0">
                <a:latin typeface="Times New Roman" panose="02020603050405020304" pitchFamily="18" charset="0"/>
                <a:cs typeface="Times New Roman" panose="02020603050405020304" pitchFamily="18" charset="0"/>
              </a:endParaRPr>
            </a:p>
          </p:txBody>
        </p:sp>
        <p:sp>
          <p:nvSpPr>
            <p:cNvPr id="57" name="Rectangle 56"/>
            <p:cNvSpPr/>
            <p:nvPr/>
          </p:nvSpPr>
          <p:spPr>
            <a:xfrm>
              <a:off x="535132" y="4147665"/>
              <a:ext cx="11220139" cy="8170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59" name="TextBox 58"/>
            <p:cNvSpPr txBox="1"/>
            <p:nvPr/>
          </p:nvSpPr>
          <p:spPr>
            <a:xfrm>
              <a:off x="915494" y="4141237"/>
              <a:ext cx="10822462" cy="784830"/>
            </a:xfrm>
            <a:prstGeom prst="rect">
              <a:avLst/>
            </a:prstGeom>
            <a:noFill/>
          </p:spPr>
          <p:txBody>
            <a:bodyPr wrap="square" rtlCol="0">
              <a:spAutoFit/>
            </a:bodyPr>
            <a:lstStyle>
              <a:defPPr>
                <a:defRPr lang="vi-VN"/>
              </a:defPPr>
              <a:lvl1pPr>
                <a:defRPr sz="3200" i="1">
                  <a:solidFill>
                    <a:schemeClr val="bg1"/>
                  </a:solidFill>
                </a:defRPr>
              </a:lvl1pPr>
            </a:lstStyle>
            <a:p>
              <a:r>
                <a:rPr lang="en-US" sz="4800" i="0" dirty="0" err="1">
                  <a:latin typeface="Times New Roman" panose="02020603050405020304" pitchFamily="18" charset="0"/>
                  <a:ea typeface="Times New Roman" panose="02020603050405020304" pitchFamily="18" charset="0"/>
                </a:rPr>
                <a:t>Có</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vô</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số</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một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mặt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phẳng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đi</a:t>
              </a:r>
              <a:r>
                <a:rPr lang="en-US" sz="4800" i="0" dirty="0">
                  <a:latin typeface="Times New Roman" panose="02020603050405020304" pitchFamily="18" charset="0"/>
                  <a:ea typeface="Times New Roman" panose="02020603050405020304" pitchFamily="18" charset="0"/>
                </a:rPr>
                <a:t> qua </a:t>
              </a:r>
              <a:r>
                <a:rPr lang="en-US" sz="4800" i="0" dirty="0" err="1">
                  <a:latin typeface="Times New Roman" panose="02020603050405020304" pitchFamily="18" charset="0"/>
                  <a:ea typeface="Times New Roman" panose="02020603050405020304" pitchFamily="18" charset="0"/>
                </a:rPr>
                <a:t>một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đường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thẳng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cho</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trước</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và</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vuông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góc</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với</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một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mặt</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phẳng</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cho</a:t>
              </a:r>
              <a:r>
                <a:rPr lang="en-US" sz="4800" i="0" dirty="0">
                  <a:latin typeface="Times New Roman" panose="02020603050405020304" pitchFamily="18" charset="0"/>
                  <a:ea typeface="Times New Roman" panose="02020603050405020304" pitchFamily="18" charset="0"/>
                </a:rPr>
                <a:t> </a:t>
              </a:r>
              <a:r>
                <a:rPr lang="en-US" sz="4800" i="0" dirty="0" err="1">
                  <a:latin typeface="Times New Roman" panose="02020603050405020304" pitchFamily="18" charset="0"/>
                  <a:ea typeface="Times New Roman" panose="02020603050405020304" pitchFamily="18" charset="0"/>
                </a:rPr>
                <a:t>trước</a:t>
              </a:r>
              <a:r>
                <a:rPr lang="en-US" sz="4800" i="0" dirty="0" smtClean="0">
                  <a:latin typeface="Times New Roman" panose="02020603050405020304" pitchFamily="18" charset="0"/>
                  <a:ea typeface="Times New Roman" panose="02020603050405020304" pitchFamily="18" charset="0"/>
                </a:rPr>
                <a:t>.</a:t>
              </a:r>
              <a:endParaRPr lang="en-US" sz="4800" i="0" dirty="0">
                <a:latin typeface="Times New Roman" panose="02020603050405020304" pitchFamily="18" charset="0"/>
                <a:ea typeface="Times New Roman" panose="02020603050405020304" pitchFamily="18" charset="0"/>
              </a:endParaRPr>
            </a:p>
          </p:txBody>
        </p:sp>
        <p:sp>
          <p:nvSpPr>
            <p:cNvPr id="60" name="Rectangle 59"/>
            <p:cNvSpPr/>
            <p:nvPr/>
          </p:nvSpPr>
          <p:spPr>
            <a:xfrm>
              <a:off x="539160" y="4856021"/>
              <a:ext cx="11216111" cy="112738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62" name="TextBox 61"/>
            <p:cNvSpPr txBox="1"/>
            <p:nvPr/>
          </p:nvSpPr>
          <p:spPr>
            <a:xfrm>
              <a:off x="835034" y="4859803"/>
              <a:ext cx="10902922" cy="1029417"/>
            </a:xfrm>
            <a:prstGeom prst="rect">
              <a:avLst/>
            </a:prstGeom>
            <a:noFill/>
          </p:spPr>
          <p:txBody>
            <a:bodyPr wrap="square" rtlCol="0">
              <a:spAutoFit/>
            </a:bodyPr>
            <a:lstStyle>
              <a:defPPr>
                <a:defRPr lang="vi-VN"/>
              </a:defPPr>
              <a:lvl1pPr>
                <a:defRPr sz="3200" i="1">
                  <a:solidFill>
                    <a:schemeClr val="bg1"/>
                  </a:solidFill>
                </a:defRPr>
              </a:lvl1pPr>
            </a:lstStyle>
            <a:p>
              <a:pPr lvl="0" defTabSz="914400" eaLnBrk="0" fontAlgn="base" hangingPunct="0">
                <a:lnSpc>
                  <a:spcPct val="150000"/>
                </a:lnSpc>
                <a:spcBef>
                  <a:spcPct val="0"/>
                </a:spcBef>
                <a:spcAft>
                  <a:spcPct val="0"/>
                </a:spcAft>
              </a:pP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duy</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nhất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đi</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qua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vuông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góc</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altLang="en-US" sz="4500" i="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500" i="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4500" i="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4500" i="0" dirty="0"/>
                <a:t> </a:t>
              </a:r>
            </a:p>
          </p:txBody>
        </p:sp>
      </p:grpSp>
      <p:sp>
        <p:nvSpPr>
          <p:cNvPr id="67" name="Oval 66"/>
          <p:cNvSpPr/>
          <p:nvPr/>
        </p:nvSpPr>
        <p:spPr>
          <a:xfrm>
            <a:off x="463333" y="5792208"/>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8066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heel(1)">
                                      <p:cBhvr>
                                        <p:cTn id="1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4501" y="2326115"/>
            <a:ext cx="23553473" cy="1267937"/>
            <a:chOff x="534987" y="1647866"/>
            <a:chExt cx="22794788" cy="1176338"/>
          </a:xfrm>
        </p:grpSpPr>
        <p:sp>
          <p:nvSpPr>
            <p:cNvPr id="25" name="Rounded Rectangle 24"/>
            <p:cNvSpPr/>
            <p:nvPr/>
          </p:nvSpPr>
          <p:spPr bwMode="auto">
            <a:xfrm>
              <a:off x="534988" y="1827005"/>
              <a:ext cx="22794787" cy="99719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02097" y="1764282"/>
                <a:ext cx="1685096" cy="77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2</a:t>
                </a:r>
              </a:p>
            </p:txBody>
          </p:sp>
        </p:grpSp>
      </p:grpSp>
      <p:grpSp>
        <p:nvGrpSpPr>
          <p:cNvPr id="50" name="Group 49"/>
          <p:cNvGrpSpPr/>
          <p:nvPr/>
        </p:nvGrpSpPr>
        <p:grpSpPr>
          <a:xfrm>
            <a:off x="448044" y="4138448"/>
            <a:ext cx="9307144" cy="6148552"/>
            <a:chOff x="223992" y="2635281"/>
            <a:chExt cx="11700548" cy="3074276"/>
          </a:xfrm>
        </p:grpSpPr>
        <p:sp>
          <p:nvSpPr>
            <p:cNvPr id="51" name="Rectangle 50"/>
            <p:cNvSpPr/>
            <p:nvPr/>
          </p:nvSpPr>
          <p:spPr>
            <a:xfrm>
              <a:off x="531850" y="3385080"/>
              <a:ext cx="11223421" cy="96390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6" y="3444335"/>
              <a:ext cx="971741"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53" name="TextBox 52"/>
            <p:cNvSpPr txBox="1"/>
            <p:nvPr/>
          </p:nvSpPr>
          <p:spPr>
            <a:xfrm>
              <a:off x="844406" y="3486107"/>
              <a:ext cx="11080134" cy="392415"/>
            </a:xfrm>
            <a:prstGeom prst="rect">
              <a:avLst/>
            </a:prstGeom>
            <a:noFill/>
          </p:spPr>
          <p:txBody>
            <a:bodyPr wrap="square" rtlCol="0">
              <a:spAutoFit/>
            </a:bodyPr>
            <a:lstStyle>
              <a:defPPr>
                <a:defRPr lang="vi-VN"/>
              </a:defPPr>
              <a:lvl1pPr>
                <a:defRPr sz="3200" i="1">
                  <a:solidFill>
                    <a:schemeClr val="bg1"/>
                  </a:solidFill>
                </a:defRPr>
              </a:lvl1pPr>
            </a:lstStyle>
            <a:p>
              <a:endParaRPr lang="en-US" sz="4500" i="0" dirty="0">
                <a:latin typeface="+mj-lt"/>
              </a:endParaRPr>
            </a:p>
          </p:txBody>
        </p:sp>
        <p:sp>
          <p:nvSpPr>
            <p:cNvPr id="54" name="Rectangle 53"/>
            <p:cNvSpPr/>
            <p:nvPr/>
          </p:nvSpPr>
          <p:spPr>
            <a:xfrm>
              <a:off x="514537" y="2635281"/>
              <a:ext cx="11223420" cy="80905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98905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57" name="Rectangle 56"/>
            <p:cNvSpPr/>
            <p:nvPr/>
          </p:nvSpPr>
          <p:spPr>
            <a:xfrm>
              <a:off x="535132" y="4147665"/>
              <a:ext cx="11220139" cy="8170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1018286"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59" name="TextBox 58"/>
            <p:cNvSpPr txBox="1"/>
            <p:nvPr/>
          </p:nvSpPr>
          <p:spPr>
            <a:xfrm>
              <a:off x="915494" y="4141237"/>
              <a:ext cx="10293538" cy="415499"/>
            </a:xfrm>
            <a:prstGeom prst="rect">
              <a:avLst/>
            </a:prstGeom>
            <a:noFill/>
          </p:spPr>
          <p:txBody>
            <a:bodyPr wrap="square" rtlCol="0">
              <a:spAutoFit/>
            </a:bodyPr>
            <a:lstStyle>
              <a:defPPr>
                <a:defRPr lang="vi-VN"/>
              </a:defPPr>
              <a:lvl1pPr>
                <a:defRPr sz="3200" i="1">
                  <a:solidFill>
                    <a:schemeClr val="bg1"/>
                  </a:solidFill>
                </a:defRPr>
              </a:lvl1pPr>
            </a:lstStyle>
            <a:p>
              <a:endParaRPr lang="en-US" sz="4800" dirty="0">
                <a:latin typeface="+mj-lt"/>
              </a:endParaRPr>
            </a:p>
          </p:txBody>
        </p:sp>
        <p:sp>
          <p:nvSpPr>
            <p:cNvPr id="60" name="Rectangle 59"/>
            <p:cNvSpPr/>
            <p:nvPr/>
          </p:nvSpPr>
          <p:spPr>
            <a:xfrm>
              <a:off x="539160" y="4856021"/>
              <a:ext cx="11216111" cy="853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1031239"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62" name="TextBox 61"/>
            <p:cNvSpPr txBox="1"/>
            <p:nvPr/>
          </p:nvSpPr>
          <p:spPr>
            <a:xfrm>
              <a:off x="835034" y="4859803"/>
              <a:ext cx="10746651" cy="392415"/>
            </a:xfrm>
            <a:prstGeom prst="rect">
              <a:avLst/>
            </a:prstGeom>
            <a:noFill/>
          </p:spPr>
          <p:txBody>
            <a:bodyPr wrap="square" rtlCol="0">
              <a:spAutoFit/>
            </a:bodyPr>
            <a:lstStyle>
              <a:defPPr>
                <a:defRPr lang="vi-VN"/>
              </a:defPPr>
              <a:lvl1pPr>
                <a:defRPr sz="3200" i="1">
                  <a:solidFill>
                    <a:schemeClr val="bg1"/>
                  </a:solidFill>
                </a:defRPr>
              </a:lvl1pPr>
            </a:lstStyle>
            <a:p>
              <a:endParaRPr lang="en-US" sz="4500" dirty="0">
                <a:latin typeface="+mj-lt"/>
              </a:endParaRPr>
            </a:p>
          </p:txBody>
        </p:sp>
      </p:grpSp>
      <p:sp>
        <p:nvSpPr>
          <p:cNvPr id="67" name="Oval 66"/>
          <p:cNvSpPr/>
          <p:nvPr/>
        </p:nvSpPr>
        <p:spPr>
          <a:xfrm>
            <a:off x="285039" y="427952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3547364" y="2505647"/>
                <a:ext cx="19966240" cy="1023101"/>
              </a:xfrm>
              <a:prstGeom prst="rect">
                <a:avLst/>
              </a:prstGeom>
            </p:spPr>
            <p:txBody>
              <a:bodyPr wrap="square">
                <a:spAutoFit/>
              </a:bodyPr>
              <a:lstStyle/>
              <a:p>
                <a:r>
                  <a:rPr lang="vi-VN" dirty="0"/>
                  <a:t>Cho hình hộp </a:t>
                </a:r>
                <a14:m>
                  <m:oMath xmlns:m="http://schemas.openxmlformats.org/officeDocument/2006/math">
                    <m:r>
                      <a:rPr lang="vi-VN" i="1">
                        <a:latin typeface="Cambria Math"/>
                      </a:rPr>
                      <m:t>𝐴𝐵𝐶𝐷</m:t>
                    </m:r>
                    <m:r>
                      <a:rPr lang="vi-VN" i="1">
                        <a:latin typeface="Cambria Math"/>
                      </a:rPr>
                      <m:t>.</m:t>
                    </m:r>
                    <m:sSup>
                      <m:sSupPr>
                        <m:ctrlPr>
                          <a:rPr lang="en-US" i="1">
                            <a:latin typeface="Cambria Math" panose="02040503050406030204" pitchFamily="18" charset="0"/>
                          </a:rPr>
                        </m:ctrlPr>
                      </m:sSupPr>
                      <m:e>
                        <m:r>
                          <a:rPr lang="vi-VN" i="1">
                            <a:latin typeface="Cambria Math"/>
                          </a:rPr>
                          <m:t>𝐴</m:t>
                        </m:r>
                      </m:e>
                      <m:sup>
                        <m:r>
                          <a:rPr lang="vi-VN" i="1">
                            <a:latin typeface="Cambria Math"/>
                          </a:rPr>
                          <m:t>′</m:t>
                        </m:r>
                      </m:sup>
                    </m:sSup>
                    <m:sSup>
                      <m:sSupPr>
                        <m:ctrlPr>
                          <a:rPr lang="en-US" i="1">
                            <a:latin typeface="Cambria Math" panose="02040503050406030204" pitchFamily="18" charset="0"/>
                          </a:rPr>
                        </m:ctrlPr>
                      </m:sSupPr>
                      <m:e>
                        <m:r>
                          <a:rPr lang="vi-VN" i="1">
                            <a:latin typeface="Cambria Math"/>
                          </a:rPr>
                          <m:t>𝐵</m:t>
                        </m:r>
                      </m:e>
                      <m:sup>
                        <m:r>
                          <a:rPr lang="vi-VN" i="1">
                            <a:latin typeface="Cambria Math"/>
                          </a:rPr>
                          <m:t>′</m:t>
                        </m:r>
                      </m:sup>
                    </m:sSup>
                    <m:sSup>
                      <m:sSupPr>
                        <m:ctrlPr>
                          <a:rPr lang="en-US" i="1">
                            <a:latin typeface="Cambria Math" panose="02040503050406030204" pitchFamily="18" charset="0"/>
                          </a:rPr>
                        </m:ctrlPr>
                      </m:sSupPr>
                      <m:e>
                        <m:r>
                          <a:rPr lang="vi-VN" i="1">
                            <a:latin typeface="Cambria Math"/>
                          </a:rPr>
                          <m:t>𝐶</m:t>
                        </m:r>
                      </m:e>
                      <m:sup>
                        <m:r>
                          <a:rPr lang="vi-VN" i="1">
                            <a:latin typeface="Cambria Math"/>
                          </a:rPr>
                          <m:t>′</m:t>
                        </m:r>
                      </m:sup>
                    </m:sSup>
                    <m:sSup>
                      <m:sSupPr>
                        <m:ctrlPr>
                          <a:rPr lang="en-US" i="1">
                            <a:latin typeface="Cambria Math" panose="02040503050406030204" pitchFamily="18" charset="0"/>
                          </a:rPr>
                        </m:ctrlPr>
                      </m:sSupPr>
                      <m:e>
                        <m:r>
                          <a:rPr lang="vi-VN" i="1">
                            <a:latin typeface="Cambria Math"/>
                          </a:rPr>
                          <m:t>𝐷</m:t>
                        </m:r>
                      </m:e>
                      <m:sup>
                        <m:r>
                          <a:rPr lang="vi-VN" i="1">
                            <a:latin typeface="Cambria Math"/>
                          </a:rPr>
                          <m:t>′</m:t>
                        </m:r>
                      </m:sup>
                    </m:sSup>
                  </m:oMath>
                </a14:m>
                <a:r>
                  <a:rPr lang="vi-VN" dirty="0"/>
                  <a:t> .Công thức biểu diễn </a:t>
                </a:r>
                <a14:m>
                  <m:oMath xmlns:m="http://schemas.openxmlformats.org/officeDocument/2006/math">
                    <m:acc>
                      <m:accPr>
                        <m:chr m:val="⃗"/>
                        <m:ctrlPr>
                          <a:rPr lang="en-US" i="1">
                            <a:latin typeface="Cambria Math" panose="02040503050406030204" pitchFamily="18" charset="0"/>
                          </a:rPr>
                        </m:ctrlPr>
                      </m:accPr>
                      <m:e>
                        <m:r>
                          <a:rPr lang="vi-VN" i="1">
                            <a:latin typeface="Cambria Math"/>
                          </a:rPr>
                          <m:t>𝐴</m:t>
                        </m:r>
                        <m:sSup>
                          <m:sSupPr>
                            <m:ctrlPr>
                              <a:rPr lang="en-US" i="1">
                                <a:latin typeface="Cambria Math" panose="02040503050406030204" pitchFamily="18" charset="0"/>
                              </a:rPr>
                            </m:ctrlPr>
                          </m:sSupPr>
                          <m:e>
                            <m:r>
                              <a:rPr lang="vi-VN" i="1">
                                <a:latin typeface="Cambria Math"/>
                              </a:rPr>
                              <m:t>𝐶</m:t>
                            </m:r>
                          </m:e>
                          <m:sup>
                            <m:r>
                              <a:rPr lang="vi-VN" i="1">
                                <a:latin typeface="Cambria Math"/>
                              </a:rPr>
                              <m:t>′</m:t>
                            </m:r>
                          </m:sup>
                        </m:sSup>
                      </m:e>
                    </m:acc>
                  </m:oMath>
                </a14:m>
                <a:r>
                  <a:rPr lang="vi-VN" dirty="0"/>
                  <a:t> nào sau đây là đúng.</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547364" y="2505647"/>
                <a:ext cx="19966240" cy="1023101"/>
              </a:xfrm>
              <a:prstGeom prst="rect">
                <a:avLst/>
              </a:prstGeom>
              <a:blipFill rotWithShape="1">
                <a:blip r:embed="rId2"/>
                <a:stretch>
                  <a:fillRect l="-1221" b="-27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0" y="4256958"/>
                <a:ext cx="6217337" cy="840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32850" y="4256958"/>
                <a:ext cx="6217337" cy="84087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20873" y="5840100"/>
                <a:ext cx="5575564" cy="84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920873" y="5840100"/>
                <a:ext cx="5575564" cy="84087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9909" y="7164866"/>
                <a:ext cx="5575564" cy="84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989909" y="7164866"/>
                <a:ext cx="5575564" cy="84087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022246" y="8979907"/>
                <a:ext cx="5987537" cy="84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𝐶</m:t>
                              </m:r>
                            </m:e>
                            <m:sup>
                              <m:r>
                                <a:rPr lang="vi-VN" i="1">
                                  <a:solidFill>
                                    <a:schemeClr val="bg1"/>
                                  </a:solidFill>
                                  <a:latin typeface="Cambria Math"/>
                                </a:rPr>
                                <m:t>′</m:t>
                              </m:r>
                            </m:sup>
                          </m:sSup>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𝐴𝐵</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𝐴𝐷</m:t>
                          </m:r>
                        </m:e>
                      </m:acc>
                      <m:r>
                        <a:rPr lang="vi-VN" i="1">
                          <a:solidFill>
                            <a:schemeClr val="bg1"/>
                          </a:solidFill>
                          <a:latin typeface="Cambria Math"/>
                        </a:rPr>
                        <m:t>+</m:t>
                      </m:r>
                      <m:acc>
                        <m:accPr>
                          <m:chr m:val="⃗"/>
                          <m:ctrlPr>
                            <a:rPr lang="en-US" i="1">
                              <a:solidFill>
                                <a:schemeClr val="bg1"/>
                              </a:solidFill>
                              <a:latin typeface="Cambria Math" panose="02040503050406030204" pitchFamily="18" charset="0"/>
                            </a:rPr>
                          </m:ctrlPr>
                        </m:accPr>
                        <m:e>
                          <m:r>
                            <a:rPr lang="vi-VN" i="1">
                              <a:solidFill>
                                <a:schemeClr val="bg1"/>
                              </a:solidFill>
                              <a:latin typeface="Cambria Math"/>
                            </a:rPr>
                            <m:t>𝐴</m:t>
                          </m:r>
                          <m:sSup>
                            <m:sSupPr>
                              <m:ctrlPr>
                                <a:rPr lang="en-US" i="1">
                                  <a:solidFill>
                                    <a:schemeClr val="bg1"/>
                                  </a:solidFill>
                                  <a:latin typeface="Cambria Math" panose="02040503050406030204" pitchFamily="18" charset="0"/>
                                </a:rPr>
                              </m:ctrlPr>
                            </m:sSupPr>
                            <m:e>
                              <m:r>
                                <a:rPr lang="vi-VN" i="1">
                                  <a:solidFill>
                                    <a:schemeClr val="bg1"/>
                                  </a:solidFill>
                                  <a:latin typeface="Cambria Math"/>
                                </a:rPr>
                                <m:t>𝐴</m:t>
                              </m:r>
                            </m:e>
                            <m:sup>
                              <m:r>
                                <a:rPr lang="vi-VN" i="1">
                                  <a:solidFill>
                                    <a:schemeClr val="bg1"/>
                                  </a:solidFill>
                                  <a:latin typeface="Cambria Math"/>
                                </a:rPr>
                                <m:t>′</m:t>
                              </m:r>
                            </m:sup>
                          </m:sSup>
                        </m:e>
                      </m:acc>
                    </m:oMath>
                  </m:oMathPara>
                </a14:m>
                <a:endParaRPr lang="en-US"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022246" y="8979907"/>
                <a:ext cx="5987537" cy="840871"/>
              </a:xfrm>
              <a:prstGeom prst="rect">
                <a:avLst/>
              </a:prstGeom>
              <a:blipFill rotWithShape="0">
                <a:blip r:embed="rId6"/>
                <a:stretch>
                  <a:fillRect/>
                </a:stretch>
              </a:blipFill>
            </p:spPr>
            <p:txBody>
              <a:bodyPr/>
              <a:lstStyle/>
              <a:p>
                <a:r>
                  <a:rPr lang="en-US">
                    <a:noFill/>
                  </a:rPr>
                  <a:t> </a:t>
                </a:r>
              </a:p>
            </p:txBody>
          </p:sp>
        </mc:Fallback>
      </mc:AlternateContent>
      <p:pic>
        <p:nvPicPr>
          <p:cNvPr id="49" name="Picture 4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75352" y="4138448"/>
            <a:ext cx="9271636" cy="6148552"/>
          </a:xfrm>
          <a:prstGeom prst="rect">
            <a:avLst/>
          </a:prstGeom>
          <a:noFill/>
          <a:ln>
            <a:noFill/>
          </a:ln>
        </p:spPr>
      </p:pic>
      <p:grpSp>
        <p:nvGrpSpPr>
          <p:cNvPr id="63" name="Group 10"/>
          <p:cNvGrpSpPr/>
          <p:nvPr/>
        </p:nvGrpSpPr>
        <p:grpSpPr>
          <a:xfrm>
            <a:off x="448044" y="10287000"/>
            <a:ext cx="22743974" cy="2970842"/>
            <a:chOff x="1270511" y="5867400"/>
            <a:chExt cx="21819676" cy="7418613"/>
          </a:xfrm>
        </p:grpSpPr>
        <p:sp>
          <p:nvSpPr>
            <p:cNvPr id="64" name="Rounded Rectangle 63"/>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0"/>
            <p:cNvGrpSpPr/>
            <p:nvPr/>
          </p:nvGrpSpPr>
          <p:grpSpPr>
            <a:xfrm>
              <a:off x="1270511" y="5867400"/>
              <a:ext cx="3811677" cy="2663956"/>
              <a:chOff x="1224541" y="6305967"/>
              <a:chExt cx="3811677" cy="2663956"/>
            </a:xfrm>
          </p:grpSpPr>
          <p:sp>
            <p:nvSpPr>
              <p:cNvPr id="66" name="Freeform 20"/>
              <p:cNvSpPr>
                <a:spLocks/>
              </p:cNvSpPr>
              <p:nvPr/>
            </p:nvSpPr>
            <p:spPr bwMode="auto">
              <a:xfrm rot="16200000" flipV="1">
                <a:off x="2092674" y="6026379"/>
                <a:ext cx="2647125" cy="3239963"/>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2361197" y="6305967"/>
                <a:ext cx="2307898" cy="1998260"/>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9" name="Round Diagonal Corner Rectangle 6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 name="Rectangle 14"/>
              <p:cNvSpPr/>
              <p:nvPr/>
            </p:nvSpPr>
            <p:spPr>
              <a:xfrm>
                <a:off x="4915855" y="10470119"/>
                <a:ext cx="17259931" cy="2531142"/>
              </a:xfrm>
              <a:prstGeom prst="rect">
                <a:avLst/>
              </a:prstGeom>
            </p:spPr>
            <p:txBody>
              <a:bodyPr wrap="square">
                <a:spAutoFit/>
              </a:bodyPr>
              <a:lstStyle/>
              <a:p>
                <a:r>
                  <a:rPr lang="vi-VN" dirty="0" smtClean="0">
                    <a:latin typeface="+mj-lt"/>
                  </a:rPr>
                  <a:t>Ta có</a:t>
                </a:r>
                <a:r>
                  <a:rPr lang="en-US" dirty="0" smtClean="0">
                    <a:latin typeface="+mj-lt"/>
                  </a:rPr>
                  <a:t> </a:t>
                </a:r>
                <a14:m>
                  <m:oMath xmlns:m="http://schemas.openxmlformats.org/officeDocument/2006/math">
                    <m:r>
                      <a:rPr lang="vi-VN" i="1">
                        <a:latin typeface="Cambria Math" panose="02040503050406030204" pitchFamily="18" charset="0"/>
                      </a:rPr>
                      <m:t>𝐴</m:t>
                    </m:r>
                    <m:sSup>
                      <m:sSupPr>
                        <m:ctrlPr>
                          <a:rPr lang="en-US" i="1">
                            <a:latin typeface="Cambria Math" panose="02040503050406030204" pitchFamily="18" charset="0"/>
                          </a:rPr>
                        </m:ctrlPr>
                      </m:sSupPr>
                      <m:e>
                        <m:r>
                          <a:rPr lang="vi-VN" i="1">
                            <a:latin typeface="Cambria Math" panose="02040503050406030204" pitchFamily="18" charset="0"/>
                          </a:rPr>
                          <m:t>𝐶</m:t>
                        </m:r>
                      </m:e>
                      <m:sup>
                        <m:r>
                          <a:rPr lang="vi-VN" i="1">
                            <a:latin typeface="Cambria Math" panose="02040503050406030204" pitchFamily="18" charset="0"/>
                          </a:rPr>
                          <m:t>′</m:t>
                        </m:r>
                      </m:sup>
                    </m:sSup>
                  </m:oMath>
                </a14:m>
                <a:r>
                  <a:rPr lang="vi-VN" dirty="0">
                    <a:latin typeface="+mj-lt"/>
                  </a:rPr>
                  <a:t>là đường chéo của hình hộp nên ta có đẳng thức vecto biểu diễu</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r>
                          <a:rPr lang="vi-VN" i="1">
                            <a:latin typeface="Cambria Math" panose="02040503050406030204" pitchFamily="18" charset="0"/>
                          </a:rPr>
                          <m:t>𝐴</m:t>
                        </m:r>
                        <m:sSup>
                          <m:sSupPr>
                            <m:ctrlPr>
                              <a:rPr lang="en-US" i="1">
                                <a:latin typeface="Cambria Math" panose="02040503050406030204" pitchFamily="18" charset="0"/>
                              </a:rPr>
                            </m:ctrlPr>
                          </m:sSupPr>
                          <m:e>
                            <m:r>
                              <a:rPr lang="vi-VN" i="1">
                                <a:latin typeface="Cambria Math" panose="02040503050406030204" pitchFamily="18" charset="0"/>
                              </a:rPr>
                              <m:t>𝐶</m:t>
                            </m:r>
                          </m:e>
                          <m:sup>
                            <m:r>
                              <a:rPr lang="vi-VN" i="1">
                                <a:latin typeface="Cambria Math" panose="02040503050406030204" pitchFamily="18" charset="0"/>
                              </a:rPr>
                              <m:t>′</m:t>
                            </m:r>
                          </m:sup>
                        </m:sSup>
                      </m:e>
                    </m:acc>
                  </m:oMath>
                </a14:m>
                <a:r>
                  <a:rPr lang="vi-VN" dirty="0">
                    <a:latin typeface="+mj-lt"/>
                  </a:rPr>
                  <a:t>như sau:</a:t>
                </a:r>
                <a:endParaRPr lang="en-US" dirty="0">
                  <a:latin typeface="+mj-lt"/>
                </a:endParaRP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vi-VN" i="1">
                              <a:latin typeface="Cambria Math"/>
                            </a:rPr>
                            <m:t>𝐴</m:t>
                          </m:r>
                          <m:sSup>
                            <m:sSupPr>
                              <m:ctrlPr>
                                <a:rPr lang="en-US" i="1">
                                  <a:latin typeface="Cambria Math" panose="02040503050406030204" pitchFamily="18" charset="0"/>
                                </a:rPr>
                              </m:ctrlPr>
                            </m:sSupPr>
                            <m:e>
                              <m:r>
                                <a:rPr lang="vi-VN" i="1">
                                  <a:latin typeface="Cambria Math"/>
                                </a:rPr>
                                <m:t>𝐶</m:t>
                              </m:r>
                            </m:e>
                            <m:sup>
                              <m:r>
                                <a:rPr lang="vi-VN" i="1">
                                  <a:latin typeface="Cambria Math"/>
                                </a:rPr>
                                <m:t>′</m:t>
                              </m:r>
                            </m:sup>
                          </m:sSup>
                        </m:e>
                      </m:acc>
                      <m:r>
                        <a:rPr lang="vi-VN" i="1">
                          <a:latin typeface="Cambria Math"/>
                        </a:rPr>
                        <m:t>=</m:t>
                      </m:r>
                      <m:acc>
                        <m:accPr>
                          <m:chr m:val="⃗"/>
                          <m:ctrlPr>
                            <a:rPr lang="en-US" i="1">
                              <a:latin typeface="Cambria Math" panose="02040503050406030204" pitchFamily="18" charset="0"/>
                            </a:rPr>
                          </m:ctrlPr>
                        </m:accPr>
                        <m:e>
                          <m:r>
                            <a:rPr lang="vi-VN" i="1">
                              <a:latin typeface="Cambria Math"/>
                            </a:rPr>
                            <m:t>𝐴𝐵</m:t>
                          </m:r>
                        </m:e>
                      </m:acc>
                      <m:r>
                        <a:rPr lang="vi-VN" i="1">
                          <a:latin typeface="Cambria Math"/>
                        </a:rPr>
                        <m:t>+</m:t>
                      </m:r>
                      <m:acc>
                        <m:accPr>
                          <m:chr m:val="⃗"/>
                          <m:ctrlPr>
                            <a:rPr lang="en-US" i="1">
                              <a:latin typeface="Cambria Math" panose="02040503050406030204" pitchFamily="18" charset="0"/>
                            </a:rPr>
                          </m:ctrlPr>
                        </m:accPr>
                        <m:e>
                          <m:r>
                            <a:rPr lang="vi-VN" i="1">
                              <a:latin typeface="Cambria Math"/>
                            </a:rPr>
                            <m:t>𝐴𝐷</m:t>
                          </m:r>
                        </m:e>
                      </m:acc>
                      <m:r>
                        <a:rPr lang="vi-VN" i="1">
                          <a:latin typeface="Cambria Math"/>
                        </a:rPr>
                        <m:t>+</m:t>
                      </m:r>
                      <m:acc>
                        <m:accPr>
                          <m:chr m:val="⃗"/>
                          <m:ctrlPr>
                            <a:rPr lang="en-US" i="1">
                              <a:latin typeface="Cambria Math" panose="02040503050406030204" pitchFamily="18" charset="0"/>
                            </a:rPr>
                          </m:ctrlPr>
                        </m:accPr>
                        <m:e>
                          <m:r>
                            <a:rPr lang="vi-VN" i="1">
                              <a:latin typeface="Cambria Math"/>
                            </a:rPr>
                            <m:t>𝐴</m:t>
                          </m:r>
                          <m:sSup>
                            <m:sSupPr>
                              <m:ctrlPr>
                                <a:rPr lang="en-US" i="1">
                                  <a:latin typeface="Cambria Math" panose="02040503050406030204" pitchFamily="18" charset="0"/>
                                </a:rPr>
                              </m:ctrlPr>
                            </m:sSupPr>
                            <m:e>
                              <m:r>
                                <a:rPr lang="vi-VN" i="1">
                                  <a:latin typeface="Cambria Math"/>
                                </a:rPr>
                                <m:t>𝐴</m:t>
                              </m:r>
                            </m:e>
                            <m:sup>
                              <m:r>
                                <a:rPr lang="vi-VN" i="1">
                                  <a:latin typeface="Cambria Math"/>
                                </a:rPr>
                                <m:t>′</m:t>
                              </m:r>
                            </m:sup>
                          </m:sSup>
                        </m:e>
                      </m:acc>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915855" y="10470119"/>
                <a:ext cx="17259931" cy="2531142"/>
              </a:xfrm>
              <a:prstGeom prst="rect">
                <a:avLst/>
              </a:prstGeom>
              <a:blipFill rotWithShape="0">
                <a:blip r:embed="rId8"/>
                <a:stretch>
                  <a:fillRect l="-1377" t="-1687"/>
                </a:stretch>
              </a:blipFill>
            </p:spPr>
            <p:txBody>
              <a:bodyPr/>
              <a:lstStyle/>
              <a:p>
                <a:r>
                  <a:rPr lang="en-US">
                    <a:noFill/>
                  </a:rPr>
                  <a:t> </a:t>
                </a:r>
              </a:p>
            </p:txBody>
          </p:sp>
        </mc:Fallback>
      </mc:AlternateContent>
    </p:spTree>
    <p:extLst>
      <p:ext uri="{BB962C8B-B14F-4D97-AF65-F5344CB8AC3E}">
        <p14:creationId xmlns:p14="http://schemas.microsoft.com/office/powerpoint/2010/main" val="7544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heel(1)">
                                      <p:cBhvr>
                                        <p:cTn id="38"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 grpId="0"/>
      <p:bldP spid="6" grpId="0"/>
      <p:bldP spid="9"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45" name="Group 44"/>
          <p:cNvGrpSpPr/>
          <p:nvPr/>
        </p:nvGrpSpPr>
        <p:grpSpPr>
          <a:xfrm>
            <a:off x="7382894" y="5565305"/>
            <a:ext cx="4861016" cy="1657942"/>
            <a:chOff x="1380347" y="3163074"/>
            <a:chExt cx="3397215" cy="817728"/>
          </a:xfrm>
        </p:grpSpPr>
        <p:sp>
          <p:nvSpPr>
            <p:cNvPr id="46" name="Rectangle 45"/>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3269643" y="5486400"/>
            <a:ext cx="5013611" cy="1736847"/>
            <a:chOff x="1380347" y="3163074"/>
            <a:chExt cx="3471271" cy="817728"/>
          </a:xfrm>
        </p:grpSpPr>
        <p:sp>
          <p:nvSpPr>
            <p:cNvPr id="61" name="Rectangle 60"/>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9210055" y="5565305"/>
            <a:ext cx="4565931" cy="1657942"/>
            <a:chOff x="1380347" y="3163074"/>
            <a:chExt cx="3378188" cy="817728"/>
          </a:xfrm>
        </p:grpSpPr>
        <p:sp>
          <p:nvSpPr>
            <p:cNvPr id="85" name="Rectangle 84"/>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71810" y="2454601"/>
            <a:ext cx="22664057" cy="2669419"/>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1" y="1720891"/>
                <a:ext cx="22443393"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781188" y="1700171"/>
                  <a:ext cx="1784463" cy="10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3</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1237304" y="5565305"/>
            <a:ext cx="5079134" cy="1443413"/>
            <a:chOff x="1380347" y="3163074"/>
            <a:chExt cx="3331918" cy="817728"/>
          </a:xfrm>
        </p:grpSpPr>
        <p:sp>
          <p:nvSpPr>
            <p:cNvPr id="105" name="Rectangle 104"/>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107" name="Oval 106"/>
          <p:cNvSpPr/>
          <p:nvPr/>
        </p:nvSpPr>
        <p:spPr>
          <a:xfrm>
            <a:off x="1296987" y="5703702"/>
            <a:ext cx="962704" cy="1157762"/>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mc:AlternateContent xmlns:mc="http://schemas.openxmlformats.org/markup-compatibility/2006" xmlns:a14="http://schemas.microsoft.com/office/drawing/2010/main">
        <mc:Choice Requires="a14">
          <p:sp>
            <p:nvSpPr>
              <p:cNvPr id="108" name="Rectangle 107"/>
              <p:cNvSpPr/>
              <p:nvPr/>
            </p:nvSpPr>
            <p:spPr>
              <a:xfrm>
                <a:off x="3190860" y="5630470"/>
                <a:ext cx="1881349" cy="1335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𝟐</m:t>
                          </m:r>
                        </m:num>
                        <m:den>
                          <m:r>
                            <a:rPr lang="vi-VN" b="1" i="1">
                              <a:solidFill>
                                <a:schemeClr val="bg1"/>
                              </a:solidFill>
                              <a:latin typeface="Cambria Math" panose="02040503050406030204" pitchFamily="18" charset="0"/>
                            </a:rPr>
                            <m:t>𝟑</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3190860" y="5630470"/>
                <a:ext cx="1881349" cy="13354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9245283" y="5709373"/>
                <a:ext cx="1881349" cy="133549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𝟏</m:t>
                          </m:r>
                        </m:num>
                        <m:den>
                          <m:r>
                            <a:rPr lang="vi-VN" b="1" i="1">
                              <a:solidFill>
                                <a:schemeClr val="bg1"/>
                              </a:solidFill>
                              <a:latin typeface="Cambria Math" panose="02040503050406030204" pitchFamily="18" charset="0"/>
                            </a:rPr>
                            <m:t>𝟑</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9245283" y="5709373"/>
                <a:ext cx="1881349" cy="133549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712982" y="5649452"/>
                <a:ext cx="1881349"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𝟏</m:t>
                          </m:r>
                        </m:num>
                        <m:den>
                          <m:r>
                            <a:rPr lang="vi-VN" b="1" i="1">
                              <a:solidFill>
                                <a:schemeClr val="bg1"/>
                              </a:solidFill>
                              <a:latin typeface="Cambria Math" panose="02040503050406030204" pitchFamily="18" charset="0"/>
                            </a:rPr>
                            <m:t>𝟒</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712982" y="5649452"/>
                <a:ext cx="1881349" cy="133119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1055789" y="5649452"/>
                <a:ext cx="1881349"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𝟏</m:t>
                          </m:r>
                        </m:num>
                        <m:den>
                          <m:r>
                            <a:rPr lang="vi-VN" b="1" i="1">
                              <a:solidFill>
                                <a:schemeClr val="bg1"/>
                              </a:solidFill>
                              <a:latin typeface="Cambria Math" panose="02040503050406030204" pitchFamily="18" charset="0"/>
                            </a:rPr>
                            <m:t>𝟐</m:t>
                          </m:r>
                        </m:den>
                      </m:f>
                      <m:r>
                        <a:rPr lang="vi-VN" b="1"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1055789" y="5649452"/>
                <a:ext cx="1881349" cy="1331198"/>
              </a:xfrm>
              <a:prstGeom prst="rect">
                <a:avLst/>
              </a:prstGeom>
              <a:blipFill rotWithShape="0">
                <a:blip r:embed="rId6"/>
                <a:stretch>
                  <a:fillRect/>
                </a:stretch>
              </a:blipFill>
            </p:spPr>
            <p:txBody>
              <a:bodyPr/>
              <a:lstStyle/>
              <a:p>
                <a:r>
                  <a:rPr lang="en-US">
                    <a:noFill/>
                  </a:rPr>
                  <a:t> </a:t>
                </a:r>
              </a:p>
            </p:txBody>
          </p:sp>
        </mc:Fallback>
      </mc:AlternateContent>
      <p:grpSp>
        <p:nvGrpSpPr>
          <p:cNvPr id="113" name="Group 112"/>
          <p:cNvGrpSpPr/>
          <p:nvPr/>
        </p:nvGrpSpPr>
        <p:grpSpPr>
          <a:xfrm>
            <a:off x="571810" y="7462671"/>
            <a:ext cx="22617763" cy="5796129"/>
            <a:chOff x="1270510" y="5267367"/>
            <a:chExt cx="22617763" cy="3784309"/>
          </a:xfrm>
        </p:grpSpPr>
        <p:sp>
          <p:nvSpPr>
            <p:cNvPr id="115" name="Rounded Rectangle 114"/>
            <p:cNvSpPr/>
            <p:nvPr/>
          </p:nvSpPr>
          <p:spPr>
            <a:xfrm>
              <a:off x="1284909" y="5638800"/>
              <a:ext cx="22603364" cy="341287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14" name="Rectangle 113"/>
              <p:cNvSpPr/>
              <p:nvPr/>
            </p:nvSpPr>
            <p:spPr>
              <a:xfrm>
                <a:off x="612319" y="8563975"/>
                <a:ext cx="22623548" cy="5456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4400" dirty="0">
                    <a:latin typeface="+mj-lt"/>
                  </a:rPr>
                  <a:t>Gọi </a:t>
                </a:r>
                <a14:m>
                  <m:oMath xmlns:m="http://schemas.openxmlformats.org/officeDocument/2006/math">
                    <m:r>
                      <a:rPr lang="vi-VN" sz="4400" i="1">
                        <a:latin typeface="Cambria Math" panose="02040503050406030204" pitchFamily="18" charset="0"/>
                      </a:rPr>
                      <m:t>𝑂</m:t>
                    </m:r>
                  </m:oMath>
                </a14:m>
                <a:r>
                  <a:rPr lang="vi-VN" sz="4400" dirty="0">
                    <a:latin typeface="+mj-lt"/>
                  </a:rPr>
                  <a:t> là tâm của hình hình hành </a:t>
                </a:r>
                <a14:m>
                  <m:oMath xmlns:m="http://schemas.openxmlformats.org/officeDocument/2006/math">
                    <m:r>
                      <a:rPr lang="vi-VN" sz="4400" i="1">
                        <a:latin typeface="Cambria Math" panose="02040503050406030204" pitchFamily="18" charset="0"/>
                      </a:rPr>
                      <m:t>𝐴𝐵𝐶𝐷</m:t>
                    </m:r>
                  </m:oMath>
                </a14:m>
                <a:r>
                  <a:rPr lang="vi-VN" sz="4400" dirty="0">
                    <a:latin typeface="+mj-lt"/>
                  </a:rPr>
                  <a:t> và </a:t>
                </a:r>
                <a14:m>
                  <m:oMath xmlns:m="http://schemas.openxmlformats.org/officeDocument/2006/math">
                    <m:r>
                      <a:rPr lang="vi-VN" sz="4400" i="1">
                        <a:latin typeface="Cambria Math" panose="02040503050406030204" pitchFamily="18" charset="0"/>
                      </a:rPr>
                      <m:t>𝐼</m:t>
                    </m:r>
                  </m:oMath>
                </a14:m>
                <a:r>
                  <a:rPr lang="vi-VN" sz="4400" dirty="0">
                    <a:latin typeface="+mj-lt"/>
                  </a:rPr>
                  <a:t> là trung điểm của </a:t>
                </a:r>
                <a14:m>
                  <m:oMath xmlns:m="http://schemas.openxmlformats.org/officeDocument/2006/math">
                    <m:r>
                      <a:rPr lang="vi-VN" sz="4400" i="1">
                        <a:latin typeface="Cambria Math" panose="02040503050406030204" pitchFamily="18" charset="0"/>
                      </a:rPr>
                      <m:t>𝐷</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vi-VN" sz="4400" dirty="0">
                    <a:latin typeface="+mj-lt"/>
                  </a:rPr>
                  <a:t>Nối </a:t>
                </a:r>
                <a14:m>
                  <m:oMath xmlns:m="http://schemas.openxmlformats.org/officeDocument/2006/math">
                    <m:sSup>
                      <m:sSupPr>
                        <m:ctrlPr>
                          <a:rPr lang="en-US" sz="4400" i="1">
                            <a:latin typeface="Cambria Math" panose="02040503050406030204" pitchFamily="18" charset="0"/>
                          </a:rPr>
                        </m:ctrlPr>
                      </m:sSupPr>
                      <m:e>
                        <m:r>
                          <a:rPr lang="vi-VN" sz="4400" i="1">
                            <a:latin typeface="Cambria Math" panose="02040503050406030204" pitchFamily="18" charset="0"/>
                          </a:rPr>
                          <m:t>𝐶</m:t>
                        </m:r>
                      </m:e>
                      <m:sup>
                        <m:r>
                          <a:rPr lang="vi-VN" sz="4400" i="1">
                            <a:latin typeface="Cambria Math" panose="02040503050406030204" pitchFamily="18" charset="0"/>
                          </a:rPr>
                          <m:t>′</m:t>
                        </m:r>
                      </m:sup>
                    </m:sSup>
                    <m:r>
                      <a:rPr lang="vi-VN" sz="4400" i="1">
                        <a:latin typeface="Cambria Math" panose="02040503050406030204" pitchFamily="18" charset="0"/>
                      </a:rPr>
                      <m:t>𝐷</m:t>
                    </m:r>
                  </m:oMath>
                </a14:m>
                <a:r>
                  <a:rPr lang="vi-VN" sz="4400" dirty="0">
                    <a:latin typeface="+mj-lt"/>
                  </a:rPr>
                  <a:t> cắt </a:t>
                </a:r>
                <a14:m>
                  <m:oMath xmlns:m="http://schemas.openxmlformats.org/officeDocument/2006/math">
                    <m:r>
                      <a:rPr lang="vi-VN" sz="4400" i="1">
                        <a:latin typeface="Cambria Math" panose="02040503050406030204" pitchFamily="18" charset="0"/>
                      </a:rPr>
                      <m:t>𝐶𝐼</m:t>
                    </m:r>
                  </m:oMath>
                </a14:m>
                <a:r>
                  <a:rPr lang="vi-VN" sz="4400" dirty="0">
                    <a:latin typeface="+mj-lt"/>
                  </a:rPr>
                  <a:t> tại </a:t>
                </a:r>
                <a14:m>
                  <m:oMath xmlns:m="http://schemas.openxmlformats.org/officeDocument/2006/math">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r>
                      <a:rPr lang="vi-VN" sz="4400" i="1">
                        <a:latin typeface="Cambria Math" panose="02040503050406030204" pitchFamily="18" charset="0"/>
                      </a:rPr>
                      <m:t>⇒</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oMath>
                </a14:m>
                <a:r>
                  <a:rPr lang="vi-VN" sz="4400" dirty="0">
                    <a:latin typeface="+mj-lt"/>
                  </a:rPr>
                  <a:t> là trọng tâm của tam giác </a:t>
                </a:r>
                <a14:m>
                  <m:oMath xmlns:m="http://schemas.openxmlformats.org/officeDocument/2006/math">
                    <m:r>
                      <a:rPr lang="vi-VN" sz="4400" i="1">
                        <a:latin typeface="Cambria Math" panose="02040503050406030204" pitchFamily="18" charset="0"/>
                      </a:rPr>
                      <m:t>𝐶𝐷</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vi-VN" sz="4400" dirty="0">
                    <a:latin typeface="+mj-lt"/>
                  </a:rPr>
                  <a:t>Ta có </a:t>
                </a:r>
                <a14:m>
                  <m:oMath xmlns:m="http://schemas.openxmlformats.org/officeDocument/2006/math">
                    <m:r>
                      <a:rPr lang="vi-VN" sz="4400" i="1">
                        <a:latin typeface="Cambria Math" panose="02040503050406030204" pitchFamily="18" charset="0"/>
                      </a:rPr>
                      <m:t>𝑂𝐼</m:t>
                    </m:r>
                  </m:oMath>
                </a14:m>
                <a:r>
                  <a:rPr lang="vi-VN" sz="4400" dirty="0">
                    <a:latin typeface="+mj-lt"/>
                  </a:rPr>
                  <a:t> là đường trung bình của tam giác </a:t>
                </a:r>
                <a14:m>
                  <m:oMath xmlns:m="http://schemas.openxmlformats.org/officeDocument/2006/math">
                    <m:r>
                      <a:rPr lang="vi-VN" sz="4400" i="1">
                        <a:latin typeface="Cambria Math" panose="02040503050406030204" pitchFamily="18" charset="0"/>
                      </a:rPr>
                      <m:t>𝐵𝐷</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oMath>
                </a14:m>
                <a:r>
                  <a:rPr lang="vi-VN" sz="4400" dirty="0">
                    <a:latin typeface="+mj-lt"/>
                  </a:rPr>
                  <a:t> suy ra </a:t>
                </a:r>
                <a14:m>
                  <m:oMath xmlns:m="http://schemas.openxmlformats.org/officeDocument/2006/math">
                    <m:r>
                      <a:rPr lang="vi-VN" sz="4400" i="1">
                        <a:latin typeface="Cambria Math" panose="02040503050406030204" pitchFamily="18" charset="0"/>
                      </a:rPr>
                      <m:t>𝑂𝐼</m:t>
                    </m:r>
                  </m:oMath>
                </a14:m>
                <a:r>
                  <a:rPr lang="vi-VN" sz="4400" dirty="0">
                    <a:latin typeface="+mj-lt"/>
                  </a:rPr>
                  <a:t>//</a:t>
                </a:r>
                <a14:m>
                  <m:oMath xmlns:m="http://schemas.openxmlformats.org/officeDocument/2006/math">
                    <m:r>
                      <a:rPr lang="vi-VN" sz="4400" i="1">
                        <a:latin typeface="Cambria Math" panose="02040503050406030204" pitchFamily="18" charset="0"/>
                      </a:rPr>
                      <m:t>𝐵</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vi-VN" sz="4400" dirty="0">
                    <a:latin typeface="+mj-lt"/>
                  </a:rPr>
                  <a:t>Mặt khác </a:t>
                </a:r>
                <a14:m>
                  <m:oMath xmlns:m="http://schemas.openxmlformats.org/officeDocument/2006/math">
                    <m:f>
                      <m:fPr>
                        <m:ctrlPr>
                          <a:rPr lang="en-US" sz="4400" i="1">
                            <a:latin typeface="Cambria Math" panose="02040503050406030204" pitchFamily="18" charset="0"/>
                          </a:rPr>
                        </m:ctrlPr>
                      </m:fPr>
                      <m:num>
                        <m:r>
                          <a:rPr lang="vi-VN" sz="4400" i="1">
                            <a:latin typeface="Cambria Math" panose="02040503050406030204" pitchFamily="18" charset="0"/>
                          </a:rPr>
                          <m:t>𝐶</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num>
                      <m:den>
                        <m:r>
                          <a:rPr lang="vi-VN" sz="4400" i="1">
                            <a:latin typeface="Cambria Math" panose="02040503050406030204" pitchFamily="18" charset="0"/>
                          </a:rPr>
                          <m:t>𝐶𝐼</m:t>
                        </m:r>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𝐶𝑀</m:t>
                        </m:r>
                      </m:num>
                      <m:den>
                        <m:r>
                          <a:rPr lang="vi-VN" sz="4400" i="1">
                            <a:latin typeface="Cambria Math" panose="02040503050406030204" pitchFamily="18" charset="0"/>
                          </a:rPr>
                          <m:t>𝐶𝑂</m:t>
                        </m:r>
                      </m:den>
                    </m:f>
                  </m:oMath>
                </a14:m>
                <a:r>
                  <a:rPr lang="vi-VN" sz="4400" dirty="0">
                    <a:latin typeface="+mj-lt"/>
                  </a:rPr>
                  <a:t> nên </a:t>
                </a:r>
                <a14:m>
                  <m:oMath xmlns:m="http://schemas.openxmlformats.org/officeDocument/2006/math">
                    <m:r>
                      <a:rPr lang="vi-VN" sz="4400" i="1">
                        <a:latin typeface="Cambria Math" panose="02040503050406030204" pitchFamily="18" charset="0"/>
                      </a:rPr>
                      <m:t>𝑀</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oMath>
                </a14:m>
                <a:r>
                  <a:rPr lang="vi-VN" sz="4400" dirty="0">
                    <a:latin typeface="+mj-lt"/>
                  </a:rPr>
                  <a:t>//</a:t>
                </a:r>
                <a14:m>
                  <m:oMath xmlns:m="http://schemas.openxmlformats.org/officeDocument/2006/math">
                    <m:r>
                      <a:rPr lang="vi-VN" sz="4400" i="1">
                        <a:latin typeface="Cambria Math" panose="02040503050406030204" pitchFamily="18" charset="0"/>
                      </a:rPr>
                      <m:t>𝑂𝐼</m:t>
                    </m:r>
                  </m:oMath>
                </a14:m>
                <a:r>
                  <a:rPr lang="vi-VN" sz="4400" dirty="0">
                    <a:latin typeface="+mj-lt"/>
                  </a:rPr>
                  <a:t> suy ra </a:t>
                </a:r>
                <a14:m>
                  <m:oMath xmlns:m="http://schemas.openxmlformats.org/officeDocument/2006/math">
                    <m:r>
                      <a:rPr lang="vi-VN" sz="4400" i="1">
                        <a:latin typeface="Cambria Math" panose="02040503050406030204" pitchFamily="18" charset="0"/>
                      </a:rPr>
                      <m:t>𝑀</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oMath>
                </a14:m>
                <a:r>
                  <a:rPr lang="vi-VN" sz="4400" dirty="0">
                    <a:latin typeface="+mj-lt"/>
                  </a:rPr>
                  <a:t>//</a:t>
                </a:r>
                <a14:m>
                  <m:oMath xmlns:m="http://schemas.openxmlformats.org/officeDocument/2006/math">
                    <m:r>
                      <a:rPr lang="vi-VN" sz="4400" i="1">
                        <a:latin typeface="Cambria Math" panose="02040503050406030204" pitchFamily="18" charset="0"/>
                      </a:rPr>
                      <m:t>𝐵</m:t>
                    </m:r>
                    <m:sSup>
                      <m:sSupPr>
                        <m:ctrlPr>
                          <a:rPr lang="en-US" sz="4400" i="1">
                            <a:latin typeface="Cambria Math" panose="02040503050406030204" pitchFamily="18" charset="0"/>
                          </a:rPr>
                        </m:ctrlPr>
                      </m:sSupPr>
                      <m:e>
                        <m:r>
                          <a:rPr lang="vi-VN" sz="4400" i="1">
                            <a:latin typeface="Cambria Math" panose="02040503050406030204" pitchFamily="18" charset="0"/>
                          </a:rPr>
                          <m:t>𝐷</m:t>
                        </m:r>
                      </m:e>
                      <m:sup>
                        <m:r>
                          <a:rPr lang="vi-VN" sz="4400" i="1">
                            <a:latin typeface="Cambria Math" panose="02040503050406030204" pitchFamily="18" charset="0"/>
                          </a:rPr>
                          <m:t>′</m:t>
                        </m:r>
                      </m:sup>
                    </m:sSup>
                    <m:r>
                      <a:rPr lang="vi-VN" sz="4400" i="1">
                        <a:latin typeface="Cambria Math" panose="02040503050406030204" pitchFamily="18" charset="0"/>
                      </a:rPr>
                      <m:t>.</m:t>
                    </m:r>
                  </m:oMath>
                </a14:m>
                <a:endParaRPr lang="en-US" sz="4400" dirty="0">
                  <a:latin typeface="+mj-lt"/>
                </a:endParaRPr>
              </a:p>
              <a:p>
                <a:r>
                  <a:rPr lang="fr-FR" sz="4400" dirty="0">
                    <a:latin typeface="+mj-lt"/>
                  </a:rPr>
                  <a:t>Theo </a:t>
                </a:r>
                <a:r>
                  <a:rPr lang="fr-FR" sz="4400" dirty="0" err="1">
                    <a:latin typeface="+mj-lt"/>
                  </a:rPr>
                  <a:t>bài</a:t>
                </a:r>
                <a:r>
                  <a:rPr lang="fr-FR" sz="4400" dirty="0">
                    <a:latin typeface="+mj-lt"/>
                  </a:rPr>
                  <a:t> ra, ta </a:t>
                </a:r>
                <a:r>
                  <a:rPr lang="fr-FR" sz="4400" dirty="0" err="1">
                    <a:latin typeface="+mj-lt"/>
                  </a:rPr>
                  <a:t>có</a:t>
                </a:r>
                <a:r>
                  <a:rPr lang="fr-FR" sz="4400" dirty="0">
                    <a:latin typeface="+mj-lt"/>
                  </a:rPr>
                  <a:t> </a:t>
                </a:r>
                <a14:m>
                  <m:oMath xmlns:m="http://schemas.openxmlformats.org/officeDocument/2006/math">
                    <m:r>
                      <a:rPr lang="vi-VN" sz="4400" i="1">
                        <a:latin typeface="Cambria Math" panose="02040503050406030204" pitchFamily="18" charset="0"/>
                      </a:rPr>
                      <m:t>𝑀𝑁</m:t>
                    </m:r>
                  </m:oMath>
                </a14:m>
                <a:r>
                  <a:rPr lang="fr-FR" sz="4400" dirty="0">
                    <a:latin typeface="+mj-lt"/>
                  </a:rPr>
                  <a:t>//BD’</a:t>
                </a:r>
                <a14:m>
                  <m:oMath xmlns:m="http://schemas.openxmlformats.org/officeDocument/2006/math">
                    <m:r>
                      <a:rPr lang="en-US" sz="4400" i="1" smtClean="0">
                        <a:latin typeface="Cambria Math" panose="02040503050406030204" pitchFamily="18" charset="0"/>
                      </a:rPr>
                      <m:t> </m:t>
                    </m:r>
                    <m:r>
                      <a:rPr lang="en-US"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𝑁</m:t>
                    </m:r>
                    <m:r>
                      <a:rPr lang="vi-VN" sz="4400" i="1">
                        <a:latin typeface="Cambria Math" panose="02040503050406030204" pitchFamily="18" charset="0"/>
                      </a:rPr>
                      <m:t>≡</m:t>
                    </m:r>
                    <m:sSup>
                      <m:sSupPr>
                        <m:ctrlPr>
                          <a:rPr lang="en-US" sz="4400" i="1">
                            <a:latin typeface="Cambria Math" panose="02040503050406030204" pitchFamily="18" charset="0"/>
                          </a:rPr>
                        </m:ctrlPr>
                      </m:sSupPr>
                      <m:e>
                        <m:r>
                          <a:rPr lang="vi-VN" sz="4400" i="1">
                            <a:latin typeface="Cambria Math" panose="02040503050406030204" pitchFamily="18" charset="0"/>
                          </a:rPr>
                          <m:t>𝑁</m:t>
                        </m:r>
                      </m:e>
                      <m:sup>
                        <m:r>
                          <a:rPr lang="vi-VN" sz="4400" i="1">
                            <a:latin typeface="Cambria Math" panose="02040503050406030204" pitchFamily="18" charset="0"/>
                          </a:rPr>
                          <m:t>′</m:t>
                        </m:r>
                      </m:sup>
                    </m:sSup>
                    <m:r>
                      <a:rPr lang="vi-VN" sz="4400" i="1">
                        <a:latin typeface="Cambria Math" panose="02040503050406030204" pitchFamily="18" charset="0"/>
                      </a:rPr>
                      <m:t>⇒</m:t>
                    </m:r>
                    <m:sSup>
                      <m:sSupPr>
                        <m:ctrlPr>
                          <a:rPr lang="en-US" sz="4400" i="1">
                            <a:latin typeface="Cambria Math" panose="02040503050406030204" pitchFamily="18" charset="0"/>
                          </a:rPr>
                        </m:ctrlPr>
                      </m:sSupPr>
                      <m:e>
                        <m:r>
                          <a:rPr lang="vi-VN" sz="4400" i="1">
                            <a:latin typeface="Cambria Math" panose="02040503050406030204" pitchFamily="18" charset="0"/>
                          </a:rPr>
                          <m:t>𝐶</m:t>
                        </m:r>
                      </m:e>
                      <m:sup>
                        <m:r>
                          <a:rPr lang="vi-VN" sz="4400" i="1">
                            <a:latin typeface="Cambria Math" panose="02040503050406030204" pitchFamily="18" charset="0"/>
                          </a:rPr>
                          <m:t>′</m:t>
                        </m:r>
                      </m:sup>
                    </m:sSup>
                    <m:r>
                      <a:rPr lang="vi-VN" sz="4400" i="1">
                        <a:latin typeface="Cambria Math" panose="02040503050406030204" pitchFamily="18" charset="0"/>
                      </a:rPr>
                      <m:t>𝑁</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r>
                          <a:rPr lang="vi-VN" sz="4400" i="1">
                            <a:latin typeface="Cambria Math" panose="02040503050406030204" pitchFamily="18" charset="0"/>
                          </a:rPr>
                          <m:t>3</m:t>
                        </m:r>
                      </m:den>
                    </m:f>
                    <m:sSup>
                      <m:sSupPr>
                        <m:ctrlPr>
                          <a:rPr lang="en-US" sz="4400" i="1">
                            <a:latin typeface="Cambria Math" panose="02040503050406030204" pitchFamily="18" charset="0"/>
                          </a:rPr>
                        </m:ctrlPr>
                      </m:sSupPr>
                      <m:e>
                        <m:r>
                          <a:rPr lang="vi-VN" sz="4400" i="1">
                            <a:latin typeface="Cambria Math" panose="02040503050406030204" pitchFamily="18" charset="0"/>
                          </a:rPr>
                          <m:t>𝐶</m:t>
                        </m:r>
                      </m:e>
                      <m:sup>
                        <m:r>
                          <a:rPr lang="vi-VN" sz="4400" i="1">
                            <a:latin typeface="Cambria Math" panose="02040503050406030204" pitchFamily="18" charset="0"/>
                          </a:rPr>
                          <m:t>′</m:t>
                        </m:r>
                      </m:sup>
                    </m:sSup>
                    <m:r>
                      <a:rPr lang="vi-VN" sz="4400" i="1">
                        <a:latin typeface="Cambria Math" panose="02040503050406030204" pitchFamily="18" charset="0"/>
                      </a:rPr>
                      <m:t>𝐷</m:t>
                    </m:r>
                    <m:r>
                      <a:rPr lang="vi-VN" sz="4400" i="1">
                        <a:latin typeface="Cambria Math" panose="02040503050406030204" pitchFamily="18" charset="0"/>
                      </a:rPr>
                      <m:t>⇒</m:t>
                    </m:r>
                    <m:r>
                      <a:rPr lang="vi-VN" sz="4400" i="1">
                        <a:latin typeface="Cambria Math" panose="02040503050406030204" pitchFamily="18" charset="0"/>
                      </a:rPr>
                      <m:t>𝑥</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r>
                          <a:rPr lang="vi-VN" sz="4400" i="1">
                            <a:latin typeface="Cambria Math" panose="02040503050406030204" pitchFamily="18" charset="0"/>
                          </a:rPr>
                          <m:t>3</m:t>
                        </m:r>
                      </m:den>
                    </m:f>
                    <m:r>
                      <a:rPr lang="vi-VN" sz="4400" i="1">
                        <a:latin typeface="Cambria Math" panose="02040503050406030204" pitchFamily="18" charset="0"/>
                      </a:rPr>
                      <m:t>.</m:t>
                    </m:r>
                  </m:oMath>
                </a14:m>
                <a:endParaRPr lang="en-US" sz="4400" dirty="0">
                  <a:latin typeface="+mj-lt"/>
                </a:endParaRPr>
              </a:p>
              <a:p>
                <a:pPr algn="just"/>
                <a:endParaRPr lang="en-US" sz="4400" dirty="0">
                  <a:latin typeface="+mj-lt"/>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12319" y="8563975"/>
                <a:ext cx="22623548" cy="5456825"/>
              </a:xfrm>
              <a:prstGeom prst="rect">
                <a:avLst/>
              </a:prstGeom>
              <a:blipFill rotWithShape="0">
                <a:blip r:embed="rId7"/>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06535" y="3044161"/>
                <a:ext cx="21113656" cy="1787925"/>
              </a:xfrm>
              <a:prstGeom prst="rect">
                <a:avLst/>
              </a:prstGeom>
            </p:spPr>
            <p:txBody>
              <a:bodyPr wrap="square">
                <a:spAutoFit/>
              </a:bodyPr>
              <a:lstStyle/>
              <a:p>
                <a:r>
                  <a:rPr lang="en-US" sz="4800" dirty="0" smtClean="0">
                    <a:latin typeface="+mj-lt"/>
                  </a:rPr>
                  <a:t>                  </a:t>
                </a:r>
                <a:r>
                  <a:rPr lang="vi-VN" sz="4800" dirty="0" smtClean="0">
                    <a:latin typeface="+mj-lt"/>
                  </a:rPr>
                  <a:t>Cho </a:t>
                </a:r>
                <a:r>
                  <a:rPr lang="vi-VN" sz="4800" dirty="0">
                    <a:latin typeface="+mj-lt"/>
                  </a:rPr>
                  <a:t>hình hộp </a:t>
                </a:r>
                <a14:m>
                  <m:oMath xmlns:m="http://schemas.openxmlformats.org/officeDocument/2006/math">
                    <m:r>
                      <a:rPr lang="vi-VN" sz="4800" i="1">
                        <a:latin typeface="Cambria Math" panose="02040503050406030204" pitchFamily="18" charset="0"/>
                      </a:rPr>
                      <m:t>𝐴𝐵𝐶𝐷</m:t>
                    </m:r>
                    <m:r>
                      <a:rPr lang="vi-VN" sz="4800" i="1">
                        <a:latin typeface="Cambria Math" panose="02040503050406030204" pitchFamily="18" charset="0"/>
                      </a:rPr>
                      <m:t>.</m:t>
                    </m:r>
                    <m:sSup>
                      <m:sSupPr>
                        <m:ctrlPr>
                          <a:rPr lang="en-US" sz="4800" i="1">
                            <a:latin typeface="Cambria Math" panose="02040503050406030204" pitchFamily="18" charset="0"/>
                          </a:rPr>
                        </m:ctrlPr>
                      </m:sSupPr>
                      <m:e>
                        <m:r>
                          <a:rPr lang="vi-VN" sz="4800" i="1">
                            <a:latin typeface="Cambria Math" panose="02040503050406030204" pitchFamily="18" charset="0"/>
                          </a:rPr>
                          <m:t>𝐴</m:t>
                        </m:r>
                      </m:e>
                      <m:sup>
                        <m:r>
                          <a:rPr lang="vi-VN" sz="4800" i="1">
                            <a:latin typeface="Cambria Math" panose="02040503050406030204" pitchFamily="18" charset="0"/>
                          </a:rPr>
                          <m:t>′</m:t>
                        </m:r>
                      </m:sup>
                    </m:sSup>
                    <m:sSup>
                      <m:sSupPr>
                        <m:ctrlPr>
                          <a:rPr lang="en-US" sz="4800" i="1">
                            <a:latin typeface="Cambria Math" panose="02040503050406030204" pitchFamily="18" charset="0"/>
                          </a:rPr>
                        </m:ctrlPr>
                      </m:sSupPr>
                      <m:e>
                        <m:r>
                          <a:rPr lang="vi-VN" sz="4800" i="1">
                            <a:latin typeface="Cambria Math" panose="02040503050406030204" pitchFamily="18" charset="0"/>
                          </a:rPr>
                          <m:t>𝐵</m:t>
                        </m:r>
                      </m:e>
                      <m:sup>
                        <m:r>
                          <a:rPr lang="vi-VN" sz="4800" i="1">
                            <a:latin typeface="Cambria Math" panose="02040503050406030204" pitchFamily="18" charset="0"/>
                          </a:rPr>
                          <m:t>′</m:t>
                        </m:r>
                      </m:sup>
                    </m:sSup>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sSup>
                      <m:sSupPr>
                        <m:ctrlPr>
                          <a:rPr lang="en-US" sz="4800" i="1">
                            <a:latin typeface="Cambria Math" panose="02040503050406030204" pitchFamily="18" charset="0"/>
                          </a:rPr>
                        </m:ctrlPr>
                      </m:sSupPr>
                      <m:e>
                        <m:r>
                          <a:rPr lang="vi-VN" sz="4800" i="1">
                            <a:latin typeface="Cambria Math" panose="02040503050406030204" pitchFamily="18" charset="0"/>
                          </a:rPr>
                          <m:t>𝐷</m:t>
                        </m:r>
                      </m:e>
                      <m:sup>
                        <m:r>
                          <a:rPr lang="vi-VN" sz="4800" i="1">
                            <a:latin typeface="Cambria Math" panose="02040503050406030204" pitchFamily="18" charset="0"/>
                          </a:rPr>
                          <m:t>′</m:t>
                        </m:r>
                      </m:sup>
                    </m:sSup>
                    <m:r>
                      <a:rPr lang="vi-VN" sz="4800" i="1">
                        <a:latin typeface="Cambria Math" panose="02040503050406030204" pitchFamily="18" charset="0"/>
                      </a:rPr>
                      <m:t>.</m:t>
                    </m:r>
                  </m:oMath>
                </a14:m>
                <a:r>
                  <a:rPr lang="vi-VN" sz="4800" dirty="0">
                    <a:latin typeface="+mj-lt"/>
                  </a:rPr>
                  <a:t> Gọi </a:t>
                </a:r>
                <a14:m>
                  <m:oMath xmlns:m="http://schemas.openxmlformats.org/officeDocument/2006/math">
                    <m:r>
                      <a:rPr lang="vi-VN" sz="4800" i="1">
                        <a:latin typeface="Cambria Math" panose="02040503050406030204" pitchFamily="18" charset="0"/>
                      </a:rPr>
                      <m:t>𝑀</m:t>
                    </m:r>
                  </m:oMath>
                </a14:m>
                <a:r>
                  <a:rPr lang="vi-VN" sz="4800" dirty="0">
                    <a:latin typeface="+mj-lt"/>
                  </a:rPr>
                  <a:t> là điểm trên cạnh </a:t>
                </a:r>
                <a14:m>
                  <m:oMath xmlns:m="http://schemas.openxmlformats.org/officeDocument/2006/math">
                    <m:r>
                      <a:rPr lang="vi-VN" sz="4800" i="1">
                        <a:latin typeface="Cambria Math" panose="02040503050406030204" pitchFamily="18" charset="0"/>
                      </a:rPr>
                      <m:t>𝐴𝐶</m:t>
                    </m:r>
                  </m:oMath>
                </a14:m>
                <a:r>
                  <a:rPr lang="vi-VN" sz="4800" dirty="0">
                    <a:latin typeface="+mj-lt"/>
                  </a:rPr>
                  <a:t> sao cho </a:t>
                </a:r>
                <a14:m>
                  <m:oMath xmlns:m="http://schemas.openxmlformats.org/officeDocument/2006/math">
                    <m:r>
                      <a:rPr lang="vi-VN" sz="4800" i="1">
                        <a:latin typeface="Cambria Math" panose="02040503050406030204" pitchFamily="18" charset="0"/>
                      </a:rPr>
                      <m:t>𝐴𝐶</m:t>
                    </m:r>
                    <m:r>
                      <a:rPr lang="vi-VN" sz="4800" i="1">
                        <a:latin typeface="Cambria Math" panose="02040503050406030204" pitchFamily="18" charset="0"/>
                      </a:rPr>
                      <m:t>=3</m:t>
                    </m:r>
                    <m:r>
                      <a:rPr lang="vi-VN" sz="4800" i="1">
                        <a:latin typeface="Cambria Math" panose="02040503050406030204" pitchFamily="18" charset="0"/>
                      </a:rPr>
                      <m:t>𝑀𝐶</m:t>
                    </m:r>
                    <m:r>
                      <a:rPr lang="vi-VN" sz="4800" i="1">
                        <a:latin typeface="Cambria Math" panose="02040503050406030204" pitchFamily="18" charset="0"/>
                      </a:rPr>
                      <m:t>.</m:t>
                    </m:r>
                  </m:oMath>
                </a14:m>
                <a:r>
                  <a:rPr lang="vi-VN" sz="4800" dirty="0">
                    <a:latin typeface="+mj-lt"/>
                  </a:rPr>
                  <a:t> Lấy </a:t>
                </a:r>
                <a14:m>
                  <m:oMath xmlns:m="http://schemas.openxmlformats.org/officeDocument/2006/math">
                    <m:r>
                      <a:rPr lang="vi-VN" sz="4800" i="1">
                        <a:latin typeface="Cambria Math" panose="02040503050406030204" pitchFamily="18" charset="0"/>
                      </a:rPr>
                      <m:t>𝑁</m:t>
                    </m:r>
                  </m:oMath>
                </a14:m>
                <a:r>
                  <a:rPr lang="vi-VN" sz="4800" dirty="0">
                    <a:latin typeface="+mj-lt"/>
                  </a:rPr>
                  <a:t> trên đoạn </a:t>
                </a:r>
                <a14:m>
                  <m:oMath xmlns:m="http://schemas.openxmlformats.org/officeDocument/2006/math">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r>
                      <a:rPr lang="vi-VN" sz="4800" i="1">
                        <a:latin typeface="Cambria Math" panose="02040503050406030204" pitchFamily="18" charset="0"/>
                      </a:rPr>
                      <m:t>𝐷</m:t>
                    </m:r>
                  </m:oMath>
                </a14:m>
                <a:r>
                  <a:rPr lang="vi-VN" sz="4800" dirty="0">
                    <a:latin typeface="+mj-lt"/>
                  </a:rPr>
                  <a:t> sao cho </a:t>
                </a:r>
                <a14:m>
                  <m:oMath xmlns:m="http://schemas.openxmlformats.org/officeDocument/2006/math">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r>
                      <a:rPr lang="vi-VN" sz="4800" i="1">
                        <a:latin typeface="Cambria Math" panose="02040503050406030204" pitchFamily="18" charset="0"/>
                      </a:rPr>
                      <m:t>𝑁</m:t>
                    </m:r>
                    <m:r>
                      <a:rPr lang="vi-VN" sz="4800" i="1">
                        <a:latin typeface="Cambria Math" panose="02040503050406030204" pitchFamily="18" charset="0"/>
                      </a:rPr>
                      <m:t>=</m:t>
                    </m:r>
                    <m:r>
                      <a:rPr lang="vi-VN" sz="4800" i="1">
                        <a:latin typeface="Cambria Math" panose="02040503050406030204" pitchFamily="18" charset="0"/>
                      </a:rPr>
                      <m:t>𝑥</m:t>
                    </m:r>
                    <m:sSup>
                      <m:sSupPr>
                        <m:ctrlPr>
                          <a:rPr lang="en-US" sz="4800" i="1">
                            <a:latin typeface="Cambria Math" panose="02040503050406030204" pitchFamily="18" charset="0"/>
                          </a:rPr>
                        </m:ctrlPr>
                      </m:sSupPr>
                      <m:e>
                        <m:r>
                          <a:rPr lang="vi-VN" sz="4800" i="1">
                            <a:latin typeface="Cambria Math" panose="02040503050406030204" pitchFamily="18" charset="0"/>
                          </a:rPr>
                          <m:t>𝐶</m:t>
                        </m:r>
                      </m:e>
                      <m:sup>
                        <m:r>
                          <a:rPr lang="vi-VN" sz="4800" i="1">
                            <a:latin typeface="Cambria Math" panose="02040503050406030204" pitchFamily="18" charset="0"/>
                          </a:rPr>
                          <m:t>′</m:t>
                        </m:r>
                      </m:sup>
                    </m:sSup>
                    <m:r>
                      <a:rPr lang="vi-VN" sz="4800" i="1">
                        <a:latin typeface="Cambria Math" panose="02040503050406030204" pitchFamily="18" charset="0"/>
                      </a:rPr>
                      <m:t>𝐷</m:t>
                    </m:r>
                    <m:r>
                      <a:rPr lang="vi-VN" sz="4800" i="1">
                        <a:latin typeface="Cambria Math" panose="02040503050406030204" pitchFamily="18" charset="0"/>
                      </a:rPr>
                      <m:t>.</m:t>
                    </m:r>
                  </m:oMath>
                </a14:m>
                <a:r>
                  <a:rPr lang="vi-VN" sz="4800" dirty="0">
                    <a:latin typeface="+mj-lt"/>
                  </a:rPr>
                  <a:t> Với giá trị nào của </a:t>
                </a:r>
                <a14:m>
                  <m:oMath xmlns:m="http://schemas.openxmlformats.org/officeDocument/2006/math">
                    <m:r>
                      <a:rPr lang="vi-VN" sz="4800" i="1">
                        <a:latin typeface="Cambria Math" panose="02040503050406030204" pitchFamily="18" charset="0"/>
                      </a:rPr>
                      <m:t>𝑥</m:t>
                    </m:r>
                  </m:oMath>
                </a14:m>
                <a:r>
                  <a:rPr lang="vi-VN" sz="4800" dirty="0">
                    <a:latin typeface="+mj-lt"/>
                  </a:rPr>
                  <a:t> thì </a:t>
                </a:r>
                <a14:m>
                  <m:oMath xmlns:m="http://schemas.openxmlformats.org/officeDocument/2006/math">
                    <m:r>
                      <a:rPr lang="vi-VN" sz="4800" i="1">
                        <a:latin typeface="Cambria Math" panose="02040503050406030204" pitchFamily="18" charset="0"/>
                      </a:rPr>
                      <m:t>𝑀𝑁</m:t>
                    </m:r>
                    <m:r>
                      <a:rPr lang="vi-VN" sz="4800" i="1">
                        <a:latin typeface="Cambria Math" panose="02040503050406030204" pitchFamily="18" charset="0"/>
                      </a:rPr>
                      <m:t>∥</m:t>
                    </m:r>
                    <m:r>
                      <a:rPr lang="vi-VN" sz="4800" i="1">
                        <a:latin typeface="Cambria Math" panose="02040503050406030204" pitchFamily="18" charset="0"/>
                      </a:rPr>
                      <m:t>𝐵</m:t>
                    </m:r>
                    <m:sSup>
                      <m:sSupPr>
                        <m:ctrlPr>
                          <a:rPr lang="en-US" sz="4800" i="1">
                            <a:latin typeface="Cambria Math" panose="02040503050406030204" pitchFamily="18" charset="0"/>
                          </a:rPr>
                        </m:ctrlPr>
                      </m:sSupPr>
                      <m:e>
                        <m:r>
                          <a:rPr lang="vi-VN" sz="4800" i="1">
                            <a:latin typeface="Cambria Math" panose="02040503050406030204" pitchFamily="18" charset="0"/>
                          </a:rPr>
                          <m:t>𝐷</m:t>
                        </m:r>
                      </m:e>
                      <m:sup>
                        <m:r>
                          <a:rPr lang="vi-VN" sz="4800" i="1">
                            <a:latin typeface="Cambria Math" panose="02040503050406030204" pitchFamily="18" charset="0"/>
                          </a:rPr>
                          <m:t>′</m:t>
                        </m:r>
                      </m:sup>
                    </m:sSup>
                    <m:r>
                      <a:rPr lang="vi-VN" sz="4800" i="1">
                        <a:latin typeface="Cambria Math" panose="02040503050406030204" pitchFamily="18" charset="0"/>
                      </a:rPr>
                      <m:t>.</m:t>
                    </m:r>
                  </m:oMath>
                </a14:m>
                <a:endParaRPr lang="en-US" sz="4800" dirty="0">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1806535" y="3044161"/>
                <a:ext cx="21113656" cy="1787925"/>
              </a:xfrm>
              <a:prstGeom prst="rect">
                <a:avLst/>
              </a:prstGeom>
              <a:blipFill rotWithShape="0">
                <a:blip r:embed="rId8"/>
                <a:stretch>
                  <a:fillRect t="-2381" b="-16327"/>
                </a:stretch>
              </a:blipFill>
            </p:spPr>
            <p:txBody>
              <a:bodyPr/>
              <a:lstStyle/>
              <a:p>
                <a:r>
                  <a:rPr lang="en-US">
                    <a:noFill/>
                  </a:rPr>
                  <a:t> </a:t>
                </a:r>
              </a:p>
            </p:txBody>
          </p:sp>
        </mc:Fallback>
      </mc:AlternateContent>
      <p:sp>
        <p:nvSpPr>
          <p:cNvPr id="6" name="TextBox 5"/>
          <p:cNvSpPr txBox="1"/>
          <p:nvPr/>
        </p:nvSpPr>
        <p:spPr>
          <a:xfrm>
            <a:off x="21143818" y="1970311"/>
            <a:ext cx="184731" cy="754053"/>
          </a:xfrm>
          <a:prstGeom prst="rect">
            <a:avLst/>
          </a:prstGeom>
          <a:noFill/>
        </p:spPr>
        <p:txBody>
          <a:bodyPr wrap="none" rtlCol="0">
            <a:spAutoFit/>
          </a:bodyPr>
          <a:lstStyle/>
          <a:p>
            <a:endParaRPr lang="en-US" dirty="0"/>
          </a:p>
        </p:txBody>
      </p:sp>
      <p:pic>
        <p:nvPicPr>
          <p:cNvPr id="51" name="Picture 5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94331" y="8460181"/>
            <a:ext cx="6325860" cy="4341419"/>
          </a:xfrm>
          <a:prstGeom prst="rect">
            <a:avLst/>
          </a:prstGeom>
          <a:noFill/>
          <a:ln>
            <a:noFill/>
          </a:ln>
        </p:spPr>
      </p:pic>
    </p:spTree>
    <p:extLst>
      <p:ext uri="{BB962C8B-B14F-4D97-AF65-F5344CB8AC3E}">
        <p14:creationId xmlns:p14="http://schemas.microsoft.com/office/powerpoint/2010/main" val="9930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wipe(left)">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4">
                                            <p:txEl>
                                              <p:pRg st="0" end="0"/>
                                            </p:txEl>
                                          </p:spTgt>
                                        </p:tgtEl>
                                        <p:attrNameLst>
                                          <p:attrName>style.visibility</p:attrName>
                                        </p:attrNameLst>
                                      </p:cBhvr>
                                      <p:to>
                                        <p:strVal val="visible"/>
                                      </p:to>
                                    </p:set>
                                    <p:animEffect transition="in" filter="wipe(left)">
                                      <p:cBhvr>
                                        <p:cTn id="41" dur="500"/>
                                        <p:tgtEl>
                                          <p:spTgt spid="1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4">
                                            <p:txEl>
                                              <p:pRg st="1" end="1"/>
                                            </p:txEl>
                                          </p:spTgt>
                                        </p:tgtEl>
                                        <p:attrNameLst>
                                          <p:attrName>style.visibility</p:attrName>
                                        </p:attrNameLst>
                                      </p:cBhvr>
                                      <p:to>
                                        <p:strVal val="visible"/>
                                      </p:to>
                                    </p:set>
                                    <p:animEffect transition="in" filter="wipe(left)">
                                      <p:cBhvr>
                                        <p:cTn id="46" dur="500"/>
                                        <p:tgtEl>
                                          <p:spTgt spid="11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4">
                                            <p:txEl>
                                              <p:pRg st="2" end="2"/>
                                            </p:txEl>
                                          </p:spTgt>
                                        </p:tgtEl>
                                        <p:attrNameLst>
                                          <p:attrName>style.visibility</p:attrName>
                                        </p:attrNameLst>
                                      </p:cBhvr>
                                      <p:to>
                                        <p:strVal val="visible"/>
                                      </p:to>
                                    </p:set>
                                    <p:animEffect transition="in" filter="wipe(left)">
                                      <p:cBhvr>
                                        <p:cTn id="51" dur="500"/>
                                        <p:tgtEl>
                                          <p:spTgt spid="11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4">
                                            <p:txEl>
                                              <p:pRg st="3" end="3"/>
                                            </p:txEl>
                                          </p:spTgt>
                                        </p:tgtEl>
                                        <p:attrNameLst>
                                          <p:attrName>style.visibility</p:attrName>
                                        </p:attrNameLst>
                                      </p:cBhvr>
                                      <p:to>
                                        <p:strVal val="visible"/>
                                      </p:to>
                                    </p:set>
                                    <p:animEffect transition="in" filter="wipe(left)">
                                      <p:cBhvr>
                                        <p:cTn id="56" dur="500"/>
                                        <p:tgtEl>
                                          <p:spTgt spid="11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4">
                                            <p:txEl>
                                              <p:pRg st="4" end="4"/>
                                            </p:txEl>
                                          </p:spTgt>
                                        </p:tgtEl>
                                        <p:attrNameLst>
                                          <p:attrName>style.visibility</p:attrName>
                                        </p:attrNameLst>
                                      </p:cBhvr>
                                      <p:to>
                                        <p:strVal val="visible"/>
                                      </p:to>
                                    </p:set>
                                    <p:animEffect transition="in" filter="wipe(left)">
                                      <p:cBhvr>
                                        <p:cTn id="61" dur="500"/>
                                        <p:tgtEl>
                                          <p:spTgt spid="11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wheel(1)">
                                      <p:cBhvr>
                                        <p:cTn id="66"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45" name="Group 44"/>
          <p:cNvGrpSpPr/>
          <p:nvPr/>
        </p:nvGrpSpPr>
        <p:grpSpPr>
          <a:xfrm>
            <a:off x="7382894" y="6096000"/>
            <a:ext cx="4329738" cy="1042191"/>
            <a:chOff x="1380347" y="3163074"/>
            <a:chExt cx="3397215" cy="817728"/>
          </a:xfrm>
        </p:grpSpPr>
        <p:sp>
          <p:nvSpPr>
            <p:cNvPr id="46" name="Rectangle 45"/>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3269644" y="6017095"/>
            <a:ext cx="4424122" cy="1042191"/>
            <a:chOff x="1380347" y="3163074"/>
            <a:chExt cx="3471271" cy="817728"/>
          </a:xfrm>
        </p:grpSpPr>
        <p:sp>
          <p:nvSpPr>
            <p:cNvPr id="61" name="Rectangle 60"/>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9210056" y="6096000"/>
            <a:ext cx="4305488" cy="1042191"/>
            <a:chOff x="1380347" y="3163074"/>
            <a:chExt cx="3378188" cy="817728"/>
          </a:xfrm>
        </p:grpSpPr>
        <p:sp>
          <p:nvSpPr>
            <p:cNvPr id="85" name="Rectangle 84"/>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71810" y="3391422"/>
            <a:ext cx="22664057" cy="1409178"/>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1" y="1720891"/>
                <a:ext cx="22443393"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781188" y="1700171"/>
                  <a:ext cx="1784463" cy="10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4</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1237304" y="6096000"/>
            <a:ext cx="4246517" cy="1042191"/>
            <a:chOff x="1380347" y="3163074"/>
            <a:chExt cx="3331918" cy="817728"/>
          </a:xfrm>
        </p:grpSpPr>
        <p:sp>
          <p:nvSpPr>
            <p:cNvPr id="105" name="Rectangle 104"/>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107" name="Oval 106"/>
          <p:cNvSpPr/>
          <p:nvPr/>
        </p:nvSpPr>
        <p:spPr>
          <a:xfrm>
            <a:off x="7355778" y="6214919"/>
            <a:ext cx="918932" cy="844645"/>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mc:AlternateContent xmlns:mc="http://schemas.openxmlformats.org/markup-compatibility/2006" xmlns:a14="http://schemas.microsoft.com/office/drawing/2010/main">
        <mc:Choice Requires="a14">
          <p:sp>
            <p:nvSpPr>
              <p:cNvPr id="108" name="Rectangle 107"/>
              <p:cNvSpPr/>
              <p:nvPr/>
            </p:nvSpPr>
            <p:spPr>
              <a:xfrm>
                <a:off x="3190860" y="6161165"/>
                <a:ext cx="883255"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3190860" y="6161165"/>
                <a:ext cx="883255" cy="75405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9245283" y="6240068"/>
                <a:ext cx="1187825" cy="75405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i="1" smtClean="0">
                          <a:solidFill>
                            <a:schemeClr val="bg1"/>
                          </a:solidFill>
                          <a:latin typeface="Cambria Math"/>
                        </a:rPr>
                        <m:t>6</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9245283" y="6240068"/>
                <a:ext cx="1187825" cy="75405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712982" y="6180147"/>
                <a:ext cx="1178977"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9</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712982" y="6180147"/>
                <a:ext cx="1178977" cy="7540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1055789" y="6180147"/>
                <a:ext cx="1178977"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3</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0</m:t>
                          </m:r>
                        </m:e>
                        <m:sup>
                          <m:r>
                            <a:rPr lang="en-US" i="1">
                              <a:solidFill>
                                <a:schemeClr val="bg1"/>
                              </a:solidFill>
                              <a:latin typeface="Cambria Math"/>
                            </a:rPr>
                            <m:t>𝑜</m:t>
                          </m:r>
                        </m:sup>
                      </m:sSup>
                    </m:oMath>
                  </m:oMathPara>
                </a14:m>
                <a:endParaRPr lang="en-US" dirty="0">
                  <a:solidFill>
                    <a:schemeClr val="bg1"/>
                  </a:solidFill>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1055789" y="6180147"/>
                <a:ext cx="1178977" cy="754053"/>
              </a:xfrm>
              <a:prstGeom prst="rect">
                <a:avLst/>
              </a:prstGeom>
              <a:blipFill rotWithShape="0">
                <a:blip r:embed="rId6"/>
                <a:stretch>
                  <a:fillRect/>
                </a:stretch>
              </a:blipFill>
            </p:spPr>
            <p:txBody>
              <a:bodyPr/>
              <a:lstStyle/>
              <a:p>
                <a:r>
                  <a:rPr lang="en-US">
                    <a:noFill/>
                  </a:rPr>
                  <a:t> </a:t>
                </a:r>
              </a:p>
            </p:txBody>
          </p:sp>
        </mc:Fallback>
      </mc:AlternateContent>
      <p:grpSp>
        <p:nvGrpSpPr>
          <p:cNvPr id="113" name="Group 112"/>
          <p:cNvGrpSpPr/>
          <p:nvPr/>
        </p:nvGrpSpPr>
        <p:grpSpPr>
          <a:xfrm>
            <a:off x="571810" y="7462671"/>
            <a:ext cx="22617763" cy="5415129"/>
            <a:chOff x="1270510" y="5267367"/>
            <a:chExt cx="22617763" cy="3784309"/>
          </a:xfrm>
        </p:grpSpPr>
        <p:sp>
          <p:nvSpPr>
            <p:cNvPr id="115" name="Rounded Rectangle 114"/>
            <p:cNvSpPr/>
            <p:nvPr/>
          </p:nvSpPr>
          <p:spPr>
            <a:xfrm>
              <a:off x="1284909" y="5638800"/>
              <a:ext cx="22603364" cy="341287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14" name="Rectangle 113"/>
              <p:cNvSpPr/>
              <p:nvPr/>
            </p:nvSpPr>
            <p:spPr>
              <a:xfrm>
                <a:off x="612319" y="8706723"/>
                <a:ext cx="22623548" cy="2379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4400" dirty="0" smtClean="0">
                    <a:latin typeface="+mj-lt"/>
                  </a:rPr>
                  <a:t>Nhận </a:t>
                </a:r>
                <a:r>
                  <a:rPr lang="vi-VN" sz="4400" dirty="0">
                    <a:latin typeface="+mj-lt"/>
                  </a:rPr>
                  <a:t>xét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𝐸𝐺</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𝐴𝐶</m:t>
                        </m:r>
                      </m:e>
                    </m:acc>
                  </m:oMath>
                </a14:m>
                <a:r>
                  <a:rPr lang="vi-VN" sz="4400" dirty="0">
                    <a:latin typeface="+mj-lt"/>
                  </a:rPr>
                  <a:t> nên </a:t>
                </a:r>
                <a14:m>
                  <m:oMath xmlns:m="http://schemas.openxmlformats.org/officeDocument/2006/math">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𝐴𝐹</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𝐸𝐺</m:t>
                            </m:r>
                          </m:e>
                        </m:acc>
                      </m:e>
                    </m:d>
                    <m:r>
                      <a:rPr lang="en-US" sz="4400" i="1">
                        <a:latin typeface="Cambria Math" panose="02040503050406030204" pitchFamily="18" charset="0"/>
                      </a:rPr>
                      <m:t>=</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𝐴𝐹</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𝐴𝐶</m:t>
                            </m:r>
                          </m:e>
                        </m:acc>
                      </m:e>
                    </m:d>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𝐹𝐴𝐶</m:t>
                        </m:r>
                      </m:e>
                    </m:acc>
                  </m:oMath>
                </a14:m>
                <a:r>
                  <a:rPr lang="vi-VN" sz="4400" dirty="0">
                    <a:latin typeface="+mj-lt"/>
                  </a:rPr>
                  <a:t>.</a:t>
                </a:r>
                <a:endParaRPr lang="en-US" sz="4400" dirty="0">
                  <a:latin typeface="+mj-lt"/>
                </a:endParaRPr>
              </a:p>
              <a:p>
                <a:r>
                  <a:rPr lang="vi-VN" sz="4400" dirty="0">
                    <a:latin typeface="+mj-lt"/>
                  </a:rPr>
                  <a:t>Tam giác </a:t>
                </a:r>
                <a14:m>
                  <m:oMath xmlns:m="http://schemas.openxmlformats.org/officeDocument/2006/math">
                    <m:r>
                      <a:rPr lang="en-US" sz="4400" i="1">
                        <a:latin typeface="Cambria Math" panose="02040503050406030204" pitchFamily="18" charset="0"/>
                      </a:rPr>
                      <m:t>𝐹𝐴𝐶</m:t>
                    </m:r>
                  </m:oMath>
                </a14:m>
                <a:r>
                  <a:rPr lang="vi-VN" sz="4400" dirty="0">
                    <a:latin typeface="+mj-lt"/>
                  </a:rPr>
                  <a:t> là tam giác đều nên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𝐹𝐴𝐶</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𝑜</m:t>
                        </m:r>
                      </m:sup>
                    </m:sSup>
                  </m:oMath>
                </a14:m>
                <a:r>
                  <a:rPr lang="vi-VN" sz="4400" dirty="0">
                    <a:latin typeface="+mj-lt"/>
                  </a:rPr>
                  <a:t>.</a:t>
                </a:r>
                <a:endParaRPr lang="en-US" sz="4400" dirty="0">
                  <a:latin typeface="+mj-lt"/>
                </a:endParaRPr>
              </a:p>
              <a:p>
                <a:pPr algn="just"/>
                <a:endParaRPr lang="en-US" sz="4400" dirty="0">
                  <a:latin typeface="+mj-lt"/>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12319" y="8706723"/>
                <a:ext cx="22623548" cy="2379572"/>
              </a:xfrm>
              <a:prstGeom prst="rect">
                <a:avLst/>
              </a:prstGeom>
              <a:blipFill rotWithShape="0">
                <a:blip r:embed="rId7"/>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46467" y="3590509"/>
                <a:ext cx="18791320" cy="925446"/>
              </a:xfrm>
              <a:prstGeom prst="rect">
                <a:avLst/>
              </a:prstGeom>
            </p:spPr>
            <p:txBody>
              <a:bodyPr wrap="square">
                <a:spAutoFit/>
              </a:bodyPr>
              <a:lstStyle/>
              <a:p>
                <a:r>
                  <a:rPr lang="nl-NL" sz="4800" dirty="0">
                    <a:latin typeface="Times New Roman" panose="02020603050405020304" pitchFamily="18" charset="0"/>
                    <a:cs typeface="Times New Roman" panose="02020603050405020304" pitchFamily="18" charset="0"/>
                  </a:rPr>
                  <a:t>Cho hình lập phương </a:t>
                </a:r>
                <a14:m>
                  <m:oMath xmlns:m="http://schemas.openxmlformats.org/officeDocument/2006/math">
                    <m:r>
                      <a:rPr lang="en-US" sz="4800" i="1">
                        <a:latin typeface="Cambria Math"/>
                      </a:rPr>
                      <m:t>𝐴𝐵𝐶𝐷</m:t>
                    </m:r>
                    <m:r>
                      <a:rPr lang="en-US" sz="4800" i="1">
                        <a:latin typeface="Cambria Math"/>
                      </a:rPr>
                      <m:t>.</m:t>
                    </m:r>
                    <m:r>
                      <a:rPr lang="en-US" sz="4800" i="1">
                        <a:latin typeface="Cambria Math"/>
                      </a:rPr>
                      <m:t>𝐸𝐹𝐺𝐻</m:t>
                    </m:r>
                  </m:oMath>
                </a14:m>
                <a:r>
                  <a:rPr lang="nl-NL" sz="4800" dirty="0">
                    <a:latin typeface="Times New Roman" panose="02020603050405020304" pitchFamily="18" charset="0"/>
                    <a:cs typeface="Times New Roman" panose="02020603050405020304" pitchFamily="18" charset="0"/>
                  </a:rPr>
                  <a:t>. Góc giữa cặp vectơ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𝐴𝐹</m:t>
                        </m:r>
                      </m:e>
                    </m:acc>
                  </m:oMath>
                </a14:m>
                <a:r>
                  <a:rPr lang="nl-NL" sz="4800" dirty="0">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𝐸𝐺</m:t>
                        </m:r>
                      </m:e>
                    </m:acc>
                  </m:oMath>
                </a14:m>
                <a:r>
                  <a:rPr lang="nl-NL" sz="4800" dirty="0">
                    <a:latin typeface="Times New Roman" panose="02020603050405020304" pitchFamily="18" charset="0"/>
                    <a:cs typeface="Times New Roman" panose="02020603050405020304" pitchFamily="18" charset="0"/>
                  </a:rPr>
                  <a:t> bằng</a:t>
                </a:r>
                <a:endParaRPr lang="en-US" sz="48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46467" y="3590509"/>
                <a:ext cx="18791320" cy="925446"/>
              </a:xfrm>
              <a:prstGeom prst="rect">
                <a:avLst/>
              </a:prstGeom>
              <a:blipFill rotWithShape="0">
                <a:blip r:embed="rId8"/>
                <a:stretch>
                  <a:fillRect l="-1460" t="-4605" b="-34211"/>
                </a:stretch>
              </a:blipFill>
            </p:spPr>
            <p:txBody>
              <a:bodyPr/>
              <a:lstStyle/>
              <a:p>
                <a:r>
                  <a:rPr lang="en-US">
                    <a:noFill/>
                  </a:rPr>
                  <a:t> </a:t>
                </a:r>
              </a:p>
            </p:txBody>
          </p:sp>
        </mc:Fallback>
      </mc:AlternateContent>
      <p:pic>
        <p:nvPicPr>
          <p:cNvPr id="55" name="Picture 54"/>
          <p:cNvPicPr/>
          <p:nvPr/>
        </p:nvPicPr>
        <p:blipFill>
          <a:blip r:embed="rId9" cstate="print"/>
          <a:srcRect/>
          <a:stretch>
            <a:fillRect/>
          </a:stretch>
        </p:blipFill>
        <p:spPr bwMode="auto">
          <a:xfrm>
            <a:off x="16142108" y="8729547"/>
            <a:ext cx="5001710" cy="3412875"/>
          </a:xfrm>
          <a:prstGeom prst="rect">
            <a:avLst/>
          </a:prstGeom>
          <a:noFill/>
          <a:ln w="9525">
            <a:noFill/>
            <a:miter lim="800000"/>
            <a:headEnd/>
            <a:tailEnd/>
          </a:ln>
        </p:spPr>
      </p:pic>
      <p:sp>
        <p:nvSpPr>
          <p:cNvPr id="6" name="TextBox 5"/>
          <p:cNvSpPr txBox="1"/>
          <p:nvPr/>
        </p:nvSpPr>
        <p:spPr>
          <a:xfrm>
            <a:off x="21143818" y="1970311"/>
            <a:ext cx="184731"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10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4">
                                            <p:txEl>
                                              <p:pRg st="0" end="0"/>
                                            </p:txEl>
                                          </p:spTgt>
                                        </p:tgtEl>
                                        <p:attrNameLst>
                                          <p:attrName>style.visibility</p:attrName>
                                        </p:attrNameLst>
                                      </p:cBhvr>
                                      <p:to>
                                        <p:strVal val="visible"/>
                                      </p:to>
                                    </p:set>
                                    <p:animEffect transition="in" filter="wipe(left)">
                                      <p:cBhvr>
                                        <p:cTn id="39" dur="500"/>
                                        <p:tgtEl>
                                          <p:spTgt spid="1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4">
                                            <p:txEl>
                                              <p:pRg st="1" end="1"/>
                                            </p:txEl>
                                          </p:spTgt>
                                        </p:tgtEl>
                                        <p:attrNameLst>
                                          <p:attrName>style.visibility</p:attrName>
                                        </p:attrNameLst>
                                      </p:cBhvr>
                                      <p:to>
                                        <p:strVal val="visible"/>
                                      </p:to>
                                    </p:set>
                                    <p:animEffect transition="in" filter="wipe(left)">
                                      <p:cBhvr>
                                        <p:cTn id="44" dur="500"/>
                                        <p:tgtEl>
                                          <p:spTgt spid="11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heel(1)">
                                      <p:cBhvr>
                                        <p:cTn id="49"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45" name="Group 44"/>
          <p:cNvGrpSpPr/>
          <p:nvPr/>
        </p:nvGrpSpPr>
        <p:grpSpPr>
          <a:xfrm>
            <a:off x="7061577" y="5412905"/>
            <a:ext cx="4861016" cy="1567296"/>
            <a:chOff x="1380347" y="3163074"/>
            <a:chExt cx="3397215" cy="817728"/>
          </a:xfrm>
        </p:grpSpPr>
        <p:sp>
          <p:nvSpPr>
            <p:cNvPr id="46" name="Rectangle 45"/>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2948326" y="5334000"/>
            <a:ext cx="5013611" cy="1646201"/>
            <a:chOff x="1380347" y="3163074"/>
            <a:chExt cx="3471271" cy="817728"/>
          </a:xfrm>
        </p:grpSpPr>
        <p:sp>
          <p:nvSpPr>
            <p:cNvPr id="61" name="Rectangle 60"/>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8746787" y="5412905"/>
            <a:ext cx="4565931" cy="1567296"/>
            <a:chOff x="1380347" y="3163074"/>
            <a:chExt cx="3378188" cy="817728"/>
          </a:xfrm>
        </p:grpSpPr>
        <p:sp>
          <p:nvSpPr>
            <p:cNvPr id="85" name="Rectangle 84"/>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71810" y="2454601"/>
            <a:ext cx="22664057" cy="2669419"/>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1" y="1720891"/>
                <a:ext cx="22443393"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781188" y="1700171"/>
                  <a:ext cx="1784463" cy="53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5</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915987" y="5412905"/>
            <a:ext cx="5079134" cy="1443413"/>
            <a:chOff x="1380347" y="3163074"/>
            <a:chExt cx="3331918" cy="817728"/>
          </a:xfrm>
        </p:grpSpPr>
        <p:sp>
          <p:nvSpPr>
            <p:cNvPr id="105" name="Rectangle 104"/>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107" name="Oval 106"/>
          <p:cNvSpPr/>
          <p:nvPr/>
        </p:nvSpPr>
        <p:spPr>
          <a:xfrm>
            <a:off x="12983483" y="5562599"/>
            <a:ext cx="962704" cy="1263593"/>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mc:AlternateContent xmlns:mc="http://schemas.openxmlformats.org/markup-compatibility/2006" xmlns:a14="http://schemas.microsoft.com/office/drawing/2010/main">
        <mc:Choice Requires="a14">
          <p:sp>
            <p:nvSpPr>
              <p:cNvPr id="108" name="Rectangle 107"/>
              <p:cNvSpPr/>
              <p:nvPr/>
            </p:nvSpPr>
            <p:spPr>
              <a:xfrm>
                <a:off x="2921134" y="5667663"/>
                <a:ext cx="1648207"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solidFill>
                            <a:schemeClr val="bg1"/>
                          </a:solidFill>
                          <a:latin typeface="Cambria Math" panose="02040503050406030204" pitchFamily="18" charset="0"/>
                        </a:rPr>
                        <m:t>135°</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921134" y="5667663"/>
                <a:ext cx="1648207" cy="86177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8926524" y="5625173"/>
                <a:ext cx="1808507" cy="86177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5000" i="1" smtClean="0">
                          <a:solidFill>
                            <a:schemeClr val="bg1"/>
                          </a:solidFill>
                          <a:latin typeface="Cambria Math" panose="02040503050406030204" pitchFamily="18" charset="0"/>
                        </a:rPr>
                        <m:t>150°</m:t>
                      </m:r>
                      <m:r>
                        <m:rPr>
                          <m:nor/>
                        </m:rPr>
                        <a:rPr lang="fr-FR" sz="5000">
                          <a:solidFill>
                            <a:schemeClr val="bg1"/>
                          </a:solidFill>
                          <a:latin typeface="Times New Roman" panose="02020603050405020304" pitchFamily="18" charset="0"/>
                          <a:cs typeface="Times New Roman" panose="02020603050405020304" pitchFamily="18" charset="0"/>
                        </a:rPr>
                        <m:t>.</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8926524" y="5625173"/>
                <a:ext cx="1808507" cy="86177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667100" y="5710058"/>
                <a:ext cx="1808508"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solidFill>
                            <a:schemeClr val="bg1"/>
                          </a:solidFill>
                          <a:latin typeface="Cambria Math" panose="02040503050406030204" pitchFamily="18" charset="0"/>
                        </a:rPr>
                        <m:t>120°</m:t>
                      </m:r>
                      <m:r>
                        <m:rPr>
                          <m:nor/>
                        </m:rPr>
                        <a:rPr lang="fr-FR" sz="5000">
                          <a:solidFill>
                            <a:schemeClr val="bg1"/>
                          </a:solidFill>
                          <a:latin typeface="Times New Roman" panose="02020603050405020304" pitchFamily="18" charset="0"/>
                          <a:cs typeface="Times New Roman" panose="02020603050405020304" pitchFamily="18" charset="0"/>
                        </a:rPr>
                        <m:t>.</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667100" y="5710058"/>
                <a:ext cx="1808508" cy="8617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0704696" y="5679360"/>
                <a:ext cx="1454244"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solidFill>
                            <a:schemeClr val="bg1"/>
                          </a:solidFill>
                          <a:latin typeface="Cambria Math" panose="02040503050406030204" pitchFamily="18" charset="0"/>
                        </a:rPr>
                        <m:t>60°</m:t>
                      </m:r>
                      <m:r>
                        <m:rPr>
                          <m:nor/>
                        </m:rPr>
                        <a:rPr lang="fr-FR" sz="5000">
                          <a:solidFill>
                            <a:schemeClr val="bg1"/>
                          </a:solidFill>
                          <a:latin typeface="Times New Roman" panose="02020603050405020304" pitchFamily="18" charset="0"/>
                          <a:cs typeface="Times New Roman" panose="02020603050405020304" pitchFamily="18" charset="0"/>
                        </a:rPr>
                        <m:t>.</m:t>
                      </m:r>
                    </m:oMath>
                  </m:oMathPara>
                </a14:m>
                <a:endParaRPr lang="en-US" sz="5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1" name="Rectangle 110"/>
              <p:cNvSpPr>
                <a:spLocks noRot="1" noChangeAspect="1" noMove="1" noResize="1" noEditPoints="1" noAdjustHandles="1" noChangeArrowheads="1" noChangeShapeType="1" noTextEdit="1"/>
              </p:cNvSpPr>
              <p:nvPr/>
            </p:nvSpPr>
            <p:spPr>
              <a:xfrm>
                <a:off x="20704696" y="5679360"/>
                <a:ext cx="1454244" cy="861774"/>
              </a:xfrm>
              <a:prstGeom prst="rect">
                <a:avLst/>
              </a:prstGeom>
              <a:blipFill rotWithShape="0">
                <a:blip r:embed="rId6"/>
                <a:stretch>
                  <a:fillRect/>
                </a:stretch>
              </a:blipFill>
            </p:spPr>
            <p:txBody>
              <a:bodyPr/>
              <a:lstStyle/>
              <a:p>
                <a:r>
                  <a:rPr lang="en-US">
                    <a:noFill/>
                  </a:rPr>
                  <a:t> </a:t>
                </a:r>
              </a:p>
            </p:txBody>
          </p:sp>
        </mc:Fallback>
      </mc:AlternateContent>
      <p:grpSp>
        <p:nvGrpSpPr>
          <p:cNvPr id="113" name="Group 112"/>
          <p:cNvGrpSpPr/>
          <p:nvPr/>
        </p:nvGrpSpPr>
        <p:grpSpPr>
          <a:xfrm>
            <a:off x="571810" y="6934200"/>
            <a:ext cx="22617763" cy="6561707"/>
            <a:chOff x="1270510" y="5267367"/>
            <a:chExt cx="22617763" cy="3784309"/>
          </a:xfrm>
        </p:grpSpPr>
        <p:sp>
          <p:nvSpPr>
            <p:cNvPr id="115" name="Rounded Rectangle 114"/>
            <p:cNvSpPr/>
            <p:nvPr/>
          </p:nvSpPr>
          <p:spPr>
            <a:xfrm>
              <a:off x="1284909" y="5568741"/>
              <a:ext cx="22603364" cy="3482935"/>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14" name="Rectangle 113"/>
              <p:cNvSpPr/>
              <p:nvPr/>
            </p:nvSpPr>
            <p:spPr>
              <a:xfrm>
                <a:off x="612319" y="8153400"/>
                <a:ext cx="22623548" cy="5832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fr-FR" sz="4400" dirty="0"/>
                  <a:t>Ta </a:t>
                </a:r>
                <a:r>
                  <a:rPr lang="fr-FR" sz="4400" dirty="0" err="1"/>
                  <a:t>có</a:t>
                </a:r>
                <a:r>
                  <a:rPr lang="fr-FR" sz="4400" dirty="0"/>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𝑂𝐴</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𝑂𝐵</m:t>
                                    </m:r>
                                  </m:e>
                                </m:acc>
                              </m:e>
                            </m:d>
                          </m:e>
                          <m:e>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𝑂𝐵</m:t>
                                </m:r>
                              </m:e>
                            </m:acc>
                          </m:e>
                        </m:eqArr>
                      </m:e>
                    </m:d>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2</m:t>
                        </m:r>
                      </m:den>
                    </m:f>
                  </m:oMath>
                </a14:m>
                <a:r>
                  <a:rPr lang="fr-FR" sz="4400" dirty="0"/>
                  <a:t>.</a:t>
                </a:r>
                <a:endParaRPr lang="en-US" sz="4400" dirty="0"/>
              </a:p>
              <a:p>
                <a14:m>
                  <m:oMath xmlns:m="http://schemas.openxmlformats.org/officeDocument/2006/math">
                    <m:r>
                      <a:rPr lang="en-US" sz="4400" i="1">
                        <a:latin typeface="Cambria Math" panose="02040503050406030204" pitchFamily="18" charset="0"/>
                      </a:rPr>
                      <m:t>𝐵𝐶</m:t>
                    </m:r>
                    <m:r>
                      <a:rPr lang="en-US" sz="4400" i="1">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e>
                    </m:rad>
                    <m:r>
                      <a:rPr lang="en-US" sz="4400" i="1">
                        <a:latin typeface="Cambria Math" panose="02040503050406030204" pitchFamily="18" charset="0"/>
                      </a:rPr>
                      <m:t>=</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oMath>
                </a14:m>
                <a:r>
                  <a:rPr lang="fr-FR" sz="4400" dirty="0"/>
                  <a:t> </a:t>
                </a:r>
                <a:r>
                  <a:rPr lang="fr-FR" sz="4400" dirty="0" smtClean="0"/>
                  <a:t> và </a:t>
                </a:r>
                <a14:m>
                  <m:oMath xmlns:m="http://schemas.openxmlformats.org/officeDocument/2006/math">
                    <m:r>
                      <a:rPr lang="en-US" sz="4400" i="1">
                        <a:latin typeface="Cambria Math" panose="02040503050406030204" pitchFamily="18" charset="0"/>
                      </a:rPr>
                      <m:t>𝑂𝑀</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𝐴𝐵</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𝑂</m:t>
                        </m:r>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2</m:t>
                            </m:r>
                          </m:sup>
                        </m:sSup>
                      </m:e>
                    </m:rad>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num>
                      <m:den>
                        <m:r>
                          <a:rPr lang="en-US" sz="4400" i="1">
                            <a:latin typeface="Cambria Math" panose="02040503050406030204" pitchFamily="18" charset="0"/>
                          </a:rPr>
                          <m:t>2</m:t>
                        </m:r>
                      </m:den>
                    </m:f>
                  </m:oMath>
                </a14:m>
                <a:r>
                  <a:rPr lang="fr-FR" sz="4400" dirty="0"/>
                  <a:t>.</a:t>
                </a:r>
                <a:endParaRPr lang="en-US" sz="4400" dirty="0"/>
              </a:p>
              <a:p>
                <a:r>
                  <a:rPr lang="fr-FR" sz="4400" dirty="0"/>
                  <a:t>Do </a:t>
                </a:r>
                <a:r>
                  <a:rPr lang="fr-FR" sz="4400" dirty="0" err="1"/>
                  <a:t>đó</a:t>
                </a:r>
                <a:r>
                  <a:rPr lang="fr-FR" sz="4400" dirty="0"/>
                  <a:t>: </a:t>
                </a:r>
                <a14:m>
                  <m:oMath xmlns:m="http://schemas.openxmlformats.org/officeDocument/2006/math">
                    <m:func>
                      <m:funcPr>
                        <m:ctrlPr>
                          <a:rPr lang="en-US" sz="4400" i="1">
                            <a:latin typeface="Cambria Math" panose="02040503050406030204" pitchFamily="18" charset="0"/>
                          </a:rPr>
                        </m:ctrlPr>
                      </m:funcPr>
                      <m:fName>
                        <m:r>
                          <a:rPr lang="en-US" sz="4400" i="1">
                            <a:latin typeface="Cambria Math" panose="02040503050406030204" pitchFamily="18" charset="0"/>
                          </a:rPr>
                          <m:t>𝑐𝑜𝑠</m:t>
                        </m:r>
                      </m:fName>
                      <m:e>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e>
                        </m:d>
                      </m:e>
                    </m:func>
                    <m:r>
                      <a:rPr lang="en-US" sz="4400" i="1">
                        <a:latin typeface="Cambria Math" panose="02040503050406030204" pitchFamily="18" charset="0"/>
                      </a:rPr>
                      <m:t>=</m:t>
                    </m:r>
                    <m:f>
                      <m:fPr>
                        <m:ctrlPr>
                          <a:rPr lang="en-US" sz="4400" i="1">
                            <a:latin typeface="Cambria Math" panose="02040503050406030204" pitchFamily="18" charset="0"/>
                          </a:rPr>
                        </m:ctrlPr>
                      </m:fPr>
                      <m:num>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num>
                      <m:den>
                        <m:r>
                          <a:rPr lang="en-US" sz="4400" i="1">
                            <a:latin typeface="Cambria Math" panose="02040503050406030204" pitchFamily="18" charset="0"/>
                          </a:rPr>
                          <m:t>𝑂𝑀</m:t>
                        </m:r>
                        <m:r>
                          <a:rPr lang="en-US" sz="4400" i="1">
                            <a:latin typeface="Cambria Math" panose="02040503050406030204" pitchFamily="18" charset="0"/>
                          </a:rPr>
                          <m:t>.</m:t>
                        </m:r>
                        <m:r>
                          <a:rPr lang="en-US" sz="4400" i="1">
                            <a:latin typeface="Cambria Math" panose="02040503050406030204" pitchFamily="18" charset="0"/>
                          </a:rPr>
                          <m:t>𝐵𝐶</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m:t>
                        </m:r>
                        <m:f>
                          <m:fPr>
                            <m:ctrlPr>
                              <a:rPr lang="en-US" sz="4400" i="1">
                                <a:latin typeface="Cambria Math" panose="02040503050406030204" pitchFamily="18" charset="0"/>
                              </a:rPr>
                            </m:ctrlPr>
                          </m:fPr>
                          <m:num>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2</m:t>
                            </m:r>
                          </m:den>
                        </m:f>
                      </m:num>
                      <m:den>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2</m:t>
                            </m:r>
                          </m:e>
                        </m:rad>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𝑂𝑀</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𝐵𝐶</m:t>
                            </m:r>
                          </m:e>
                        </m:acc>
                      </m:e>
                    </m:d>
                    <m:r>
                      <a:rPr lang="en-US" sz="4400" i="1">
                        <a:latin typeface="Cambria Math" panose="02040503050406030204" pitchFamily="18" charset="0"/>
                      </a:rPr>
                      <m:t>=120°</m:t>
                    </m:r>
                  </m:oMath>
                </a14:m>
                <a:r>
                  <a:rPr lang="fr-FR" sz="4400" dirty="0"/>
                  <a:t>.</a:t>
                </a:r>
                <a:endParaRPr lang="en-US" sz="4400" dirty="0"/>
              </a:p>
              <a:p>
                <a:pPr algn="just"/>
                <a:endParaRPr lang="en-US" sz="4400" dirty="0">
                  <a:latin typeface="+mj-lt"/>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612319" y="8153400"/>
                <a:ext cx="22623548" cy="5832632"/>
              </a:xfrm>
              <a:prstGeom prst="rect">
                <a:avLst/>
              </a:prstGeom>
              <a:blipFill rotWithShape="0">
                <a:blip r:embed="rId7"/>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5507" y="2895600"/>
                <a:ext cx="21734684" cy="1664110"/>
              </a:xfrm>
              <a:prstGeom prst="rect">
                <a:avLst/>
              </a:prstGeom>
            </p:spPr>
            <p:txBody>
              <a:bodyPr wrap="square">
                <a:spAutoFit/>
              </a:bodyPr>
              <a:lstStyle/>
              <a:p>
                <a:r>
                  <a:rPr lang="en-US" sz="4800" dirty="0" smtClean="0">
                    <a:latin typeface="+mj-lt"/>
                  </a:rPr>
                  <a:t>                      </a:t>
                </a:r>
                <a:r>
                  <a:rPr lang="fr-FR" sz="4800" dirty="0" smtClean="0">
                    <a:latin typeface="Times New Roman" panose="02020603050405020304" pitchFamily="18" charset="0"/>
                    <a:cs typeface="Times New Roman" panose="02020603050405020304" pitchFamily="18" charset="0"/>
                  </a:rPr>
                  <a:t>Cho </a:t>
                </a:r>
                <a:r>
                  <a:rPr lang="fr-FR" sz="4800" dirty="0" err="1">
                    <a:latin typeface="Times New Roman" panose="02020603050405020304" pitchFamily="18" charset="0"/>
                    <a:cs typeface="Times New Roman" panose="02020603050405020304" pitchFamily="18" charset="0"/>
                  </a:rPr>
                  <a:t>hình</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chóp</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m:t>
                    </m:r>
                    <m:r>
                      <a:rPr lang="en-US" sz="4800" i="1">
                        <a:latin typeface="Cambria Math" panose="02040503050406030204" pitchFamily="18" charset="0"/>
                      </a:rPr>
                      <m:t>.</m:t>
                    </m:r>
                    <m:r>
                      <a:rPr lang="en-US" sz="4800" i="1">
                        <a:latin typeface="Cambria Math" panose="02040503050406030204" pitchFamily="18" charset="0"/>
                      </a:rPr>
                      <m:t>𝐴𝐵𝐶</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có</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ba</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cạnh</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𝑂𝐴</m:t>
                    </m:r>
                  </m:oMath>
                </a14:m>
                <a:r>
                  <a:rPr lang="fr-FR" sz="4800" dirty="0">
                    <a:latin typeface="Times New Roman" panose="02020603050405020304" pitchFamily="18" charset="0"/>
                    <a:cs typeface="Times New Roman" panose="02020603050405020304" pitchFamily="18" charset="0"/>
                  </a:rPr>
                  <a:t>,</a:t>
                </a:r>
                <a14:m>
                  <m:oMath xmlns:m="http://schemas.openxmlformats.org/officeDocument/2006/math">
                    <m:r>
                      <a:rPr lang="en-US" sz="4800" i="1">
                        <a:latin typeface="Cambria Math" panose="02040503050406030204" pitchFamily="18" charset="0"/>
                      </a:rPr>
                      <m:t>𝑂𝐵</m:t>
                    </m:r>
                  </m:oMath>
                </a14:m>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𝑂𝐶</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đôi</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một</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vuông</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góc</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và</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𝑂𝐴</m:t>
                    </m:r>
                    <m:r>
                      <a:rPr lang="en-US" sz="4800" i="1">
                        <a:latin typeface="Cambria Math" panose="02040503050406030204" pitchFamily="18" charset="0"/>
                      </a:rPr>
                      <m:t>=</m:t>
                    </m:r>
                    <m:r>
                      <a:rPr lang="en-US" sz="4800" i="1">
                        <a:latin typeface="Cambria Math" panose="02040503050406030204" pitchFamily="18" charset="0"/>
                      </a:rPr>
                      <m:t>𝑂𝐵</m:t>
                    </m:r>
                    <m:r>
                      <a:rPr lang="en-US" sz="4800" i="1">
                        <a:latin typeface="Cambria Math" panose="02040503050406030204" pitchFamily="18" charset="0"/>
                      </a:rPr>
                      <m:t>=</m:t>
                    </m:r>
                    <m:r>
                      <a:rPr lang="en-US" sz="4800" i="1">
                        <a:latin typeface="Cambria Math" panose="02040503050406030204" pitchFamily="18" charset="0"/>
                      </a:rPr>
                      <m:t>𝑂𝐶</m:t>
                    </m:r>
                    <m:r>
                      <a:rPr lang="en-US" sz="4800" i="1">
                        <a:latin typeface="Cambria Math" panose="02040503050406030204" pitchFamily="18" charset="0"/>
                      </a:rPr>
                      <m:t>=</m:t>
                    </m:r>
                    <m:r>
                      <a:rPr lang="en-US" sz="4800" i="1">
                        <a:latin typeface="Cambria Math" panose="02040503050406030204" pitchFamily="18" charset="0"/>
                      </a:rPr>
                      <m:t>𝑎</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Gọi</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𝑀</m:t>
                    </m:r>
                  </m:oMath>
                </a14:m>
                <a:r>
                  <a:rPr lang="fr-FR" sz="4800" dirty="0">
                    <a:latin typeface="Times New Roman" panose="02020603050405020304" pitchFamily="18" charset="0"/>
                    <a:cs typeface="Times New Roman" panose="02020603050405020304" pitchFamily="18" charset="0"/>
                  </a:rPr>
                  <a:t> là </a:t>
                </a:r>
                <a:r>
                  <a:rPr lang="fr-FR" sz="4800" dirty="0" err="1">
                    <a:latin typeface="Times New Roman" panose="02020603050405020304" pitchFamily="18" charset="0"/>
                    <a:cs typeface="Times New Roman" panose="02020603050405020304" pitchFamily="18" charset="0"/>
                  </a:rPr>
                  <a:t>trung</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điểm</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cạnh</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r>
                      <a:rPr lang="en-US" sz="4800" i="1">
                        <a:latin typeface="Cambria Math" panose="02040503050406030204" pitchFamily="18" charset="0"/>
                      </a:rPr>
                      <m:t>𝐴𝐵</m:t>
                    </m:r>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Góc</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tạo</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bởi</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hai</a:t>
                </a:r>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vectơ</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panose="02040503050406030204" pitchFamily="18" charset="0"/>
                          </a:rPr>
                          <m:t>𝐵𝐶</m:t>
                        </m:r>
                      </m:e>
                    </m:acc>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và</a:t>
                </a:r>
                <a:r>
                  <a:rPr lang="fr-FR" sz="4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panose="02040503050406030204" pitchFamily="18" charset="0"/>
                          </a:rPr>
                          <m:t>𝑂𝑀</m:t>
                        </m:r>
                      </m:e>
                    </m:acc>
                  </m:oMath>
                </a14:m>
                <a:r>
                  <a:rPr lang="fr-FR" sz="4800" dirty="0">
                    <a:latin typeface="Times New Roman" panose="02020603050405020304" pitchFamily="18" charset="0"/>
                    <a:cs typeface="Times New Roman" panose="02020603050405020304" pitchFamily="18" charset="0"/>
                  </a:rPr>
                  <a:t> </a:t>
                </a:r>
                <a:r>
                  <a:rPr lang="fr-FR" sz="4800" dirty="0" err="1">
                    <a:latin typeface="Times New Roman" panose="02020603050405020304" pitchFamily="18" charset="0"/>
                    <a:cs typeface="Times New Roman" panose="02020603050405020304" pitchFamily="18" charset="0"/>
                  </a:rPr>
                  <a:t>bằng</a:t>
                </a:r>
                <a:endParaRPr lang="en-US" sz="48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5507" y="2895600"/>
                <a:ext cx="21734684" cy="1664110"/>
              </a:xfrm>
              <a:prstGeom prst="rect">
                <a:avLst/>
              </a:prstGeom>
              <a:blipFill rotWithShape="0">
                <a:blip r:embed="rId8"/>
                <a:stretch>
                  <a:fillRect t="-9158" b="-18681"/>
                </a:stretch>
              </a:blipFill>
            </p:spPr>
            <p:txBody>
              <a:bodyPr/>
              <a:lstStyle/>
              <a:p>
                <a:r>
                  <a:rPr lang="en-US">
                    <a:noFill/>
                  </a:rPr>
                  <a:t> </a:t>
                </a:r>
              </a:p>
            </p:txBody>
          </p:sp>
        </mc:Fallback>
      </mc:AlternateContent>
      <p:sp>
        <p:nvSpPr>
          <p:cNvPr id="6" name="TextBox 5"/>
          <p:cNvSpPr txBox="1"/>
          <p:nvPr/>
        </p:nvSpPr>
        <p:spPr>
          <a:xfrm>
            <a:off x="21143818" y="1970311"/>
            <a:ext cx="184731" cy="754053"/>
          </a:xfrm>
          <a:prstGeom prst="rect">
            <a:avLst/>
          </a:prstGeom>
          <a:noFill/>
        </p:spPr>
        <p:txBody>
          <a:bodyPr wrap="none" rtlCol="0">
            <a:spAutoFit/>
          </a:bodyPr>
          <a:lstStyle/>
          <a:p>
            <a:endParaRPr lang="en-US" dirty="0"/>
          </a:p>
        </p:txBody>
      </p:sp>
      <p:pic>
        <p:nvPicPr>
          <p:cNvPr id="52" name="Picture 51"/>
          <p:cNvPicPr/>
          <p:nvPr/>
        </p:nvPicPr>
        <p:blipFill>
          <a:blip r:embed="rId9" cstate="print"/>
          <a:srcRect t="3864" b="3864"/>
          <a:stretch>
            <a:fillRect/>
          </a:stretch>
        </p:blipFill>
        <p:spPr bwMode="auto">
          <a:xfrm>
            <a:off x="16796925" y="8408870"/>
            <a:ext cx="6236351" cy="4316530"/>
          </a:xfrm>
          <a:prstGeom prst="rect">
            <a:avLst/>
          </a:prstGeom>
          <a:noFill/>
          <a:ln w="9525">
            <a:noFill/>
            <a:miter lim="800000"/>
            <a:headEnd/>
            <a:tailEnd/>
          </a:ln>
        </p:spPr>
      </p:pic>
    </p:spTree>
    <p:extLst>
      <p:ext uri="{BB962C8B-B14F-4D97-AF65-F5344CB8AC3E}">
        <p14:creationId xmlns:p14="http://schemas.microsoft.com/office/powerpoint/2010/main" val="30564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left)">
                                      <p:cBhvr>
                                        <p:cTn id="36" dur="5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4">
                                            <p:txEl>
                                              <p:pRg st="0" end="0"/>
                                            </p:txEl>
                                          </p:spTgt>
                                        </p:tgtEl>
                                        <p:attrNameLst>
                                          <p:attrName>style.visibility</p:attrName>
                                        </p:attrNameLst>
                                      </p:cBhvr>
                                      <p:to>
                                        <p:strVal val="visible"/>
                                      </p:to>
                                    </p:set>
                                    <p:animEffect transition="in" filter="wipe(left)">
                                      <p:cBhvr>
                                        <p:cTn id="41" dur="500"/>
                                        <p:tgtEl>
                                          <p:spTgt spid="1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4">
                                            <p:txEl>
                                              <p:pRg st="1" end="1"/>
                                            </p:txEl>
                                          </p:spTgt>
                                        </p:tgtEl>
                                        <p:attrNameLst>
                                          <p:attrName>style.visibility</p:attrName>
                                        </p:attrNameLst>
                                      </p:cBhvr>
                                      <p:to>
                                        <p:strVal val="visible"/>
                                      </p:to>
                                    </p:set>
                                    <p:animEffect transition="in" filter="wipe(left)">
                                      <p:cBhvr>
                                        <p:cTn id="46" dur="500"/>
                                        <p:tgtEl>
                                          <p:spTgt spid="11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4">
                                            <p:txEl>
                                              <p:pRg st="2" end="2"/>
                                            </p:txEl>
                                          </p:spTgt>
                                        </p:tgtEl>
                                        <p:attrNameLst>
                                          <p:attrName>style.visibility</p:attrName>
                                        </p:attrNameLst>
                                      </p:cBhvr>
                                      <p:to>
                                        <p:strVal val="visible"/>
                                      </p:to>
                                    </p:set>
                                    <p:animEffect transition="in" filter="wipe(left)">
                                      <p:cBhvr>
                                        <p:cTn id="51" dur="500"/>
                                        <p:tgtEl>
                                          <p:spTgt spid="11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wheel(1)">
                                      <p:cBhvr>
                                        <p:cTn id="56"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VEC TƠ TRONG KHÔNG GIAN</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668319"/>
            <a:ext cx="23310761" cy="9405703"/>
            <a:chOff x="1076414" y="4364685"/>
            <a:chExt cx="23989353" cy="9120374"/>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8525386" cy="317242"/>
              </a:xfrm>
              <a:prstGeom prst="rect">
                <a:avLst/>
              </a:prstGeom>
              <a:noFill/>
            </p:spPr>
            <p:txBody>
              <a:bodyPr wrap="square" rtlCol="0">
                <a:spAutoFit/>
              </a:bodyPr>
              <a:lstStyle/>
              <a:p>
                <a:pPr algn="just"/>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64685"/>
              <a:ext cx="16629560" cy="800219"/>
              <a:chOff x="166396" y="8741872"/>
              <a:chExt cx="16629560" cy="800219"/>
            </a:xfrm>
          </p:grpSpPr>
          <p:sp>
            <p:nvSpPr>
              <p:cNvPr id="24" name="Freeform 20"/>
              <p:cNvSpPr>
                <a:spLocks/>
              </p:cNvSpPr>
              <p:nvPr/>
            </p:nvSpPr>
            <p:spPr bwMode="auto">
              <a:xfrm>
                <a:off x="384522" y="8755081"/>
                <a:ext cx="1287771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673" y="8741872"/>
                <a:ext cx="15863283" cy="800219"/>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1:Chứng minh </a:t>
                </a:r>
                <a:r>
                  <a:rPr lang="en-US" sz="4600" b="1" dirty="0" err="1" smtClean="0">
                    <a:solidFill>
                      <a:schemeClr val="bg1"/>
                    </a:solidFill>
                    <a:latin typeface="Tahoma" pitchFamily="34" charset="0"/>
                    <a:ea typeface="Tahoma" pitchFamily="34" charset="0"/>
                    <a:cs typeface="Tahoma" pitchFamily="34" charset="0"/>
                  </a:rPr>
                  <a:t>đẳng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thức</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vectơ</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p:sp>
        <p:nvSpPr>
          <p:cNvPr id="7" name="Rectangle 6"/>
          <p:cNvSpPr/>
          <p:nvPr/>
        </p:nvSpPr>
        <p:spPr>
          <a:xfrm>
            <a:off x="534987" y="4164955"/>
            <a:ext cx="23310761" cy="5016758"/>
          </a:xfrm>
          <a:prstGeom prst="rect">
            <a:avLst/>
          </a:prstGeom>
        </p:spPr>
        <p:txBody>
          <a:bodyPr wrap="square">
            <a:spAutoFit/>
          </a:bodyPr>
          <a:lstStyle/>
          <a:p>
            <a:r>
              <a:rPr lang="vi-VN" sz="4800" b="1" dirty="0"/>
              <a:t>	</a:t>
            </a:r>
            <a:r>
              <a:rPr lang="vi-VN" sz="6400" b="1" dirty="0">
                <a:solidFill>
                  <a:srgbClr val="FF0000"/>
                </a:solidFill>
                <a:latin typeface="+mj-lt"/>
                <a:sym typeface="Wingdings"/>
              </a:rPr>
              <a:t></a:t>
            </a:r>
            <a:r>
              <a:rPr lang="vi-VN" sz="6400" b="1" dirty="0">
                <a:solidFill>
                  <a:srgbClr val="FF0000"/>
                </a:solidFill>
                <a:latin typeface="+mj-lt"/>
              </a:rPr>
              <a:t> Phương pháp:</a:t>
            </a:r>
            <a:endParaRPr lang="en-US" sz="6400" dirty="0">
              <a:solidFill>
                <a:srgbClr val="FF0000"/>
              </a:solidFill>
              <a:latin typeface="+mj-lt"/>
            </a:endParaRPr>
          </a:p>
          <a:p>
            <a:r>
              <a:rPr lang="vi-VN" sz="6400" dirty="0" smtClean="0">
                <a:latin typeface="+mj-lt"/>
              </a:rPr>
              <a:t>+ </a:t>
            </a:r>
            <a:r>
              <a:rPr lang="vi-VN" sz="6400" dirty="0">
                <a:latin typeface="+mj-lt"/>
              </a:rPr>
              <a:t>Biến đổi tương đương, sử dụng các quy tắc cộng, trừ vectơ, quy tắc đường chéo hình bình hành, quy tắc hình hộp, quy tắc trung điểm, quy tắc trọng tâm</a:t>
            </a:r>
            <a:r>
              <a:rPr lang="vi-VN" sz="6400" dirty="0" smtClean="0">
                <a:latin typeface="+mj-lt"/>
              </a:rPr>
              <a:t>.</a:t>
            </a:r>
            <a:endParaRPr lang="en-US" sz="6400" dirty="0">
              <a:latin typeface="+mj-lt"/>
            </a:endParaRPr>
          </a:p>
          <a:p>
            <a:r>
              <a:rPr lang="vi-VN" sz="6400" dirty="0" smtClean="0">
                <a:latin typeface="+mj-lt"/>
              </a:rPr>
              <a:t>+ </a:t>
            </a:r>
            <a:r>
              <a:rPr lang="vi-VN" sz="6400" dirty="0">
                <a:latin typeface="+mj-lt"/>
              </a:rPr>
              <a:t>Đưa về các vectơ bằng nhau để áp dụng các quy tắc phù hợp.</a:t>
            </a:r>
            <a:endParaRPr lang="en-US" sz="6400" dirty="0">
              <a:latin typeface="+mj-lt"/>
            </a:endParaRPr>
          </a:p>
        </p:txBody>
      </p:sp>
    </p:spTree>
    <p:extLst>
      <p:ext uri="{BB962C8B-B14F-4D97-AF65-F5344CB8AC3E}">
        <p14:creationId xmlns:p14="http://schemas.microsoft.com/office/powerpoint/2010/main" val="13320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TRẮC NGHIỆM KHÁCH QUAN.</a:t>
              </a:r>
              <a:endParaRPr lang="en-US" sz="4800" b="1" dirty="0">
                <a:solidFill>
                  <a:srgbClr val="145F82"/>
                </a:solidFill>
                <a:latin typeface="Tahoma" pitchFamily="34" charset="0"/>
                <a:ea typeface="Tahoma" pitchFamily="34" charset="0"/>
                <a:cs typeface="Tahoma" pitchFamily="34" charset="0"/>
              </a:endParaRPr>
            </a:p>
          </p:txBody>
        </p:sp>
      </p:grpSp>
      <p:grpSp>
        <p:nvGrpSpPr>
          <p:cNvPr id="87" name="Group 86"/>
          <p:cNvGrpSpPr/>
          <p:nvPr/>
        </p:nvGrpSpPr>
        <p:grpSpPr>
          <a:xfrm>
            <a:off x="571810" y="3391421"/>
            <a:ext cx="23206192" cy="1734629"/>
            <a:chOff x="534987" y="1869705"/>
            <a:chExt cx="22664057" cy="1869748"/>
          </a:xfrm>
        </p:grpSpPr>
        <p:grpSp>
          <p:nvGrpSpPr>
            <p:cNvPr id="88" name="Group 87"/>
            <p:cNvGrpSpPr/>
            <p:nvPr/>
          </p:nvGrpSpPr>
          <p:grpSpPr>
            <a:xfrm>
              <a:off x="534987" y="1869705"/>
              <a:ext cx="22664057" cy="1869748"/>
              <a:chOff x="534987" y="1647866"/>
              <a:chExt cx="22664057" cy="1869748"/>
            </a:xfrm>
          </p:grpSpPr>
          <p:sp>
            <p:nvSpPr>
              <p:cNvPr id="90" name="Rounded Rectangle 89"/>
              <p:cNvSpPr/>
              <p:nvPr/>
            </p:nvSpPr>
            <p:spPr bwMode="auto">
              <a:xfrm>
                <a:off x="755650" y="1720891"/>
                <a:ext cx="22443394" cy="1796723"/>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dirty="0"/>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300">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a:latin typeface="+mn-lt"/>
                      <a:cs typeface="+mn-cs"/>
                    </a:endParaRPr>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a:latin typeface="+mn-lt"/>
                      <a:cs typeface="+mn-cs"/>
                    </a:endParaRPr>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a:solidFill>
                      <a:schemeClr val="tx1"/>
                    </a:solidFill>
                  </a:endParaRPr>
                </a:p>
              </p:txBody>
            </p:sp>
            <p:sp>
              <p:nvSpPr>
                <p:cNvPr id="96" name="TextBox 13"/>
                <p:cNvSpPr txBox="1">
                  <a:spLocks noChangeArrowheads="1"/>
                </p:cNvSpPr>
                <p:nvPr/>
              </p:nvSpPr>
              <p:spPr bwMode="auto">
                <a:xfrm>
                  <a:off x="1802033" y="1700171"/>
                  <a:ext cx="1742775" cy="82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Câu</a:t>
                  </a:r>
                  <a:r>
                    <a:rPr lang="en-US" sz="4400" b="1" dirty="0" smtClean="0">
                      <a:solidFill>
                        <a:schemeClr val="bg1"/>
                      </a:solidFill>
                      <a:latin typeface="Tahoma" pitchFamily="34" charset="0"/>
                      <a:cs typeface="Tahoma" pitchFamily="34" charset="0"/>
                    </a:rPr>
                    <a:t> 6</a:t>
                  </a:r>
                  <a:endParaRPr lang="en-US" sz="4400" b="1" dirty="0">
                    <a:solidFill>
                      <a:schemeClr val="bg1"/>
                    </a:solidFill>
                    <a:latin typeface="Tahoma" pitchFamily="34" charset="0"/>
                    <a:cs typeface="Tahoma" pitchFamily="34" charset="0"/>
                  </a:endParaRPr>
                </a:p>
              </p:txBody>
            </p:sp>
          </p:grpSp>
        </p:grpSp>
        <p:sp>
          <p:nvSpPr>
            <p:cNvPr id="89" name="Rectangle 88"/>
            <p:cNvSpPr/>
            <p:nvPr/>
          </p:nvSpPr>
          <p:spPr>
            <a:xfrm>
              <a:off x="4040187" y="1945905"/>
              <a:ext cx="18468976" cy="9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defTabSz="914400"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13" name="Group 112"/>
          <p:cNvGrpSpPr/>
          <p:nvPr/>
        </p:nvGrpSpPr>
        <p:grpSpPr>
          <a:xfrm>
            <a:off x="571810" y="6897071"/>
            <a:ext cx="22617763" cy="6361729"/>
            <a:chOff x="1270510" y="5267367"/>
            <a:chExt cx="22617763" cy="3784309"/>
          </a:xfrm>
        </p:grpSpPr>
        <p:sp>
          <p:nvSpPr>
            <p:cNvPr id="115" name="Rounded Rectangle 114"/>
            <p:cNvSpPr/>
            <p:nvPr/>
          </p:nvSpPr>
          <p:spPr>
            <a:xfrm>
              <a:off x="1284909" y="5638800"/>
              <a:ext cx="22603364" cy="341287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2296330" y="6349326"/>
                <a:ext cx="3308919" cy="769441"/>
              </a:xfrm>
              <a:prstGeom prst="rect">
                <a:avLst/>
              </a:prstGeom>
              <a:noFill/>
            </p:spPr>
            <p:txBody>
              <a:bodyPr wrap="none" rtlCol="0">
                <a:spAutoFit/>
              </a:bodyPr>
              <a:lstStyle/>
              <a:p>
                <a:r>
                  <a:rPr lang="en-US" sz="4400" b="1" dirty="0" err="1" smtClean="0">
                    <a:solidFill>
                      <a:schemeClr val="accent6">
                        <a:lumMod val="50000"/>
                      </a:schemeClr>
                    </a:solidFill>
                    <a:latin typeface="Tahoma" pitchFamily="34" charset="0"/>
                    <a:ea typeface="Tahoma" pitchFamily="34" charset="0"/>
                    <a:cs typeface="Tahoma" pitchFamily="34" charset="0"/>
                  </a:rPr>
                  <a:t>Hướng</a:t>
                </a:r>
                <a:r>
                  <a:rPr lang="en-US" sz="4400" b="1" dirty="0" smtClean="0">
                    <a:solidFill>
                      <a:schemeClr val="accent6">
                        <a:lumMod val="50000"/>
                      </a:schemeClr>
                    </a:solidFill>
                    <a:latin typeface="Tahoma" pitchFamily="34" charset="0"/>
                    <a:ea typeface="Tahoma" pitchFamily="34" charset="0"/>
                    <a:cs typeface="Tahoma" pitchFamily="34" charset="0"/>
                  </a:rPr>
                  <a:t> </a:t>
                </a:r>
                <a:r>
                  <a:rPr lang="en-US" sz="4400" b="1" dirty="0" err="1" smtClean="0">
                    <a:solidFill>
                      <a:schemeClr val="accent6">
                        <a:lumMod val="50000"/>
                      </a:schemeClr>
                    </a:solidFill>
                    <a:latin typeface="Tahoma" pitchFamily="34" charset="0"/>
                    <a:ea typeface="Tahoma" pitchFamily="34" charset="0"/>
                    <a:cs typeface="Tahoma" pitchFamily="34" charset="0"/>
                  </a:rPr>
                  <a:t>dẫn</a:t>
                </a:r>
                <a:endParaRPr lang="en-US" sz="4400"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4" name="Rectangle 113"/>
          <p:cNvSpPr/>
          <p:nvPr/>
        </p:nvSpPr>
        <p:spPr>
          <a:xfrm>
            <a:off x="612319" y="8706723"/>
            <a:ext cx="22623548" cy="8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endParaRPr lang="en-US"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4146467" y="3590509"/>
            <a:ext cx="18791320" cy="830997"/>
          </a:xfrm>
          <a:prstGeom prst="rect">
            <a:avLst/>
          </a:prstGeom>
        </p:spPr>
        <p:txBody>
          <a:bodyPr wrap="square">
            <a:spAutoFit/>
          </a:bodyPr>
          <a:lstStyle/>
          <a:p>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4146467" y="3533897"/>
                <a:ext cx="20010520" cy="1446550"/>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𝑆</m:t>
                    </m:r>
                    <m:r>
                      <a:rPr lang="en-US" sz="4400" i="1">
                        <a:latin typeface="Cambria Math"/>
                      </a:rPr>
                      <m:t>.</m:t>
                    </m:r>
                    <m:r>
                      <a:rPr lang="en-US" sz="4400" i="1">
                        <a:latin typeface="Cambria Math"/>
                      </a:rPr>
                      <m:t>𝐴𝐵𝐶𝐷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𝐴𝐵𝐶𝐷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𝑂</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𝑆𝐴</m:t>
                    </m:r>
                    <m:r>
                      <a:rPr lang="en-US" sz="4400" i="1">
                        <a:latin typeface="Cambria Math"/>
                      </a:rPr>
                      <m:t>=</m:t>
                    </m:r>
                    <m:r>
                      <a:rPr lang="en-US" sz="4400" i="1">
                        <a:latin typeface="Cambria Math"/>
                      </a:rPr>
                      <m:t>𝑆𝐶</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a:rPr>
                      <m:t>𝑆𝐵</m:t>
                    </m:r>
                    <m:r>
                      <a:rPr lang="en-US" sz="4400" i="1">
                        <a:latin typeface="Cambria Math"/>
                      </a:rPr>
                      <m:t>=</m:t>
                    </m:r>
                    <m:r>
                      <a:rPr lang="en-US" sz="4400" i="1">
                        <a:latin typeface="Cambria Math"/>
                      </a:rPr>
                      <m:t>𝑆𝐷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4146467" y="3533897"/>
                <a:ext cx="20010520" cy="1446550"/>
              </a:xfrm>
              <a:prstGeom prst="rect">
                <a:avLst/>
              </a:prstGeom>
              <a:blipFill rotWithShape="0">
                <a:blip r:embed="rId3"/>
                <a:stretch>
                  <a:fillRect l="-1218" t="-8439" b="-19831"/>
                </a:stretch>
              </a:blipFill>
            </p:spPr>
            <p:txBody>
              <a:bodyPr/>
              <a:lstStyle/>
              <a:p>
                <a:r>
                  <a:rPr lang="en-US">
                    <a:noFill/>
                  </a:rPr>
                  <a:t> </a:t>
                </a:r>
              </a:p>
            </p:txBody>
          </p:sp>
        </mc:Fallback>
      </mc:AlternateContent>
      <p:grpSp>
        <p:nvGrpSpPr>
          <p:cNvPr id="53" name="Group 52"/>
          <p:cNvGrpSpPr/>
          <p:nvPr/>
        </p:nvGrpSpPr>
        <p:grpSpPr>
          <a:xfrm>
            <a:off x="7181333" y="5550387"/>
            <a:ext cx="4329738" cy="1042191"/>
            <a:chOff x="1380347" y="3163074"/>
            <a:chExt cx="3397215" cy="817728"/>
          </a:xfrm>
        </p:grpSpPr>
        <p:sp>
          <p:nvSpPr>
            <p:cNvPr id="54" name="Rectangle 53"/>
            <p:cNvSpPr/>
            <p:nvPr/>
          </p:nvSpPr>
          <p:spPr>
            <a:xfrm>
              <a:off x="1765249" y="3163074"/>
              <a:ext cx="3012313"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56" name="Oval 5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B</a:t>
              </a:r>
              <a:endParaRPr lang="en-US" dirty="0"/>
            </a:p>
          </p:txBody>
        </p:sp>
      </p:grpSp>
      <p:grpSp>
        <p:nvGrpSpPr>
          <p:cNvPr id="57" name="Group 56"/>
          <p:cNvGrpSpPr/>
          <p:nvPr/>
        </p:nvGrpSpPr>
        <p:grpSpPr>
          <a:xfrm>
            <a:off x="13326923" y="5550387"/>
            <a:ext cx="4424122" cy="1042191"/>
            <a:chOff x="1380347" y="3163074"/>
            <a:chExt cx="3471271" cy="817728"/>
          </a:xfrm>
        </p:grpSpPr>
        <p:sp>
          <p:nvSpPr>
            <p:cNvPr id="58" name="Rectangle 57"/>
            <p:cNvSpPr/>
            <p:nvPr/>
          </p:nvSpPr>
          <p:spPr>
            <a:xfrm>
              <a:off x="1765249" y="3163074"/>
              <a:ext cx="308636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59" name="Oval 58"/>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C</a:t>
              </a:r>
              <a:endParaRPr lang="en-US" dirty="0"/>
            </a:p>
          </p:txBody>
        </p:sp>
      </p:grpSp>
      <p:grpSp>
        <p:nvGrpSpPr>
          <p:cNvPr id="60" name="Group 59"/>
          <p:cNvGrpSpPr/>
          <p:nvPr/>
        </p:nvGrpSpPr>
        <p:grpSpPr>
          <a:xfrm>
            <a:off x="19472514" y="5550387"/>
            <a:ext cx="4305488" cy="1042191"/>
            <a:chOff x="1380347" y="3163074"/>
            <a:chExt cx="3378188" cy="817728"/>
          </a:xfrm>
        </p:grpSpPr>
        <p:sp>
          <p:nvSpPr>
            <p:cNvPr id="64" name="Rectangle 63"/>
            <p:cNvSpPr/>
            <p:nvPr/>
          </p:nvSpPr>
          <p:spPr>
            <a:xfrm>
              <a:off x="1765249" y="3163074"/>
              <a:ext cx="299328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5" name="Oval 64"/>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D</a:t>
              </a:r>
              <a:endParaRPr lang="en-US" dirty="0"/>
            </a:p>
          </p:txBody>
        </p:sp>
      </p:grpSp>
      <p:grpSp>
        <p:nvGrpSpPr>
          <p:cNvPr id="66" name="Group 65"/>
          <p:cNvGrpSpPr/>
          <p:nvPr/>
        </p:nvGrpSpPr>
        <p:grpSpPr>
          <a:xfrm>
            <a:off x="1035743" y="5550387"/>
            <a:ext cx="4246517" cy="1042191"/>
            <a:chOff x="1380347" y="3163074"/>
            <a:chExt cx="3331918" cy="817728"/>
          </a:xfrm>
        </p:grpSpPr>
        <p:sp>
          <p:nvSpPr>
            <p:cNvPr id="67" name="Rectangle 66"/>
            <p:cNvSpPr/>
            <p:nvPr/>
          </p:nvSpPr>
          <p:spPr>
            <a:xfrm>
              <a:off x="1765249" y="3163074"/>
              <a:ext cx="2947016"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8" name="Oval 67"/>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A</a:t>
              </a:r>
              <a:endParaRPr lang="en-US" dirty="0"/>
            </a:p>
          </p:txBody>
        </p:sp>
      </p:grpSp>
      <p:sp>
        <p:nvSpPr>
          <p:cNvPr id="69" name="Oval 68"/>
          <p:cNvSpPr/>
          <p:nvPr/>
        </p:nvSpPr>
        <p:spPr>
          <a:xfrm>
            <a:off x="1028866" y="5684187"/>
            <a:ext cx="918932" cy="844645"/>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p>
        </p:txBody>
      </p:sp>
      <mc:AlternateContent xmlns:mc="http://schemas.openxmlformats.org/markup-compatibility/2006" xmlns:a14="http://schemas.microsoft.com/office/drawing/2010/main">
        <mc:Choice Requires="a14">
          <p:sp>
            <p:nvSpPr>
              <p:cNvPr id="70" name="Rectangle 69"/>
              <p:cNvSpPr/>
              <p:nvPr/>
            </p:nvSpPr>
            <p:spPr>
              <a:xfrm>
                <a:off x="1884214" y="5635901"/>
                <a:ext cx="3526350"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𝑆𝑂</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𝐴𝐵𝐶𝐷</m:t>
                          </m:r>
                        </m:e>
                      </m:d>
                    </m:oMath>
                  </m:oMathPara>
                </a14:m>
                <a:endParaRPr lang="en-US" dirty="0">
                  <a:solidFill>
                    <a:schemeClr val="bg1"/>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1884214" y="5635901"/>
                <a:ext cx="3526350" cy="75405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8100265" y="5669939"/>
                <a:ext cx="321722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𝐶𝐷</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𝑆𝐵𝐷</m:t>
                          </m:r>
                        </m:e>
                      </m:d>
                    </m:oMath>
                  </m:oMathPara>
                </a14:m>
                <a:endParaRPr lang="en-US" dirty="0">
                  <a:solidFill>
                    <a:schemeClr val="bg1"/>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a:off x="8100265" y="5669939"/>
                <a:ext cx="3217226" cy="7540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4511421" y="5634534"/>
                <a:ext cx="3299301"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𝐴𝐵</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𝑆𝐴𝐶</m:t>
                          </m:r>
                        </m:e>
                      </m:d>
                      <m:r>
                        <m:rPr>
                          <m:nor/>
                        </m:rPr>
                        <a:rPr lang="en-US">
                          <a:solidFill>
                            <a:schemeClr val="bg1"/>
                          </a:solidFill>
                        </a:rPr>
                        <m:t>.</m:t>
                      </m:r>
                    </m:oMath>
                  </m:oMathPara>
                </a14:m>
                <a:endParaRPr lang="en-US" dirty="0">
                  <a:solidFill>
                    <a:schemeClr val="bg1"/>
                  </a:solidFill>
                </a:endParaRPr>
              </a:p>
            </p:txBody>
          </p:sp>
        </mc:Choice>
        <mc:Fallback xmlns="">
          <p:sp>
            <p:nvSpPr>
              <p:cNvPr id="72" name="Rectangle 71"/>
              <p:cNvSpPr>
                <a:spLocks noRot="1" noChangeAspect="1" noMove="1" noResize="1" noEditPoints="1" noAdjustHandles="1" noChangeArrowheads="1" noChangeShapeType="1" noTextEdit="1"/>
              </p:cNvSpPr>
              <p:nvPr/>
            </p:nvSpPr>
            <p:spPr>
              <a:xfrm>
                <a:off x="14511421" y="5634534"/>
                <a:ext cx="3299301" cy="75405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20352769" y="5635901"/>
                <a:ext cx="314842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𝐵𝐶</m:t>
                      </m:r>
                      <m:r>
                        <a:rPr lang="en-US" i="1" smtClean="0">
                          <a:solidFill>
                            <a:schemeClr val="bg1"/>
                          </a:solidFill>
                          <a:latin typeface="Cambria Math"/>
                        </a:rPr>
                        <m:t>⊥</m:t>
                      </m:r>
                      <m:d>
                        <m:dPr>
                          <m:ctrlPr>
                            <a:rPr lang="en-US" i="1">
                              <a:solidFill>
                                <a:schemeClr val="bg1"/>
                              </a:solidFill>
                              <a:latin typeface="Cambria Math" panose="02040503050406030204" pitchFamily="18" charset="0"/>
                            </a:rPr>
                          </m:ctrlPr>
                        </m:dPr>
                        <m:e>
                          <m:r>
                            <a:rPr lang="en-US" i="1">
                              <a:solidFill>
                                <a:schemeClr val="bg1"/>
                              </a:solidFill>
                              <a:latin typeface="Cambria Math"/>
                            </a:rPr>
                            <m:t>𝑆𝐴𝐶</m:t>
                          </m:r>
                        </m:e>
                      </m:d>
                    </m:oMath>
                  </m:oMathPara>
                </a14:m>
                <a:endParaRPr lang="en-US" dirty="0">
                  <a:solidFill>
                    <a:schemeClr val="bg1"/>
                  </a:solidFill>
                </a:endParaRPr>
              </a:p>
            </p:txBody>
          </p:sp>
        </mc:Choice>
        <mc:Fallback xmlns="">
          <p:sp>
            <p:nvSpPr>
              <p:cNvPr id="73" name="Rectangle 72"/>
              <p:cNvSpPr>
                <a:spLocks noRot="1" noChangeAspect="1" noMove="1" noResize="1" noEditPoints="1" noAdjustHandles="1" noChangeArrowheads="1" noChangeShapeType="1" noTextEdit="1"/>
              </p:cNvSpPr>
              <p:nvPr/>
            </p:nvSpPr>
            <p:spPr>
              <a:xfrm>
                <a:off x="20352769" y="5635901"/>
                <a:ext cx="3148426" cy="75405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71021" y="9137615"/>
                <a:ext cx="10446470" cy="1324337"/>
              </a:xfrm>
              <a:prstGeom prst="rect">
                <a:avLst/>
              </a:prstGeom>
            </p:spPr>
            <p:txBody>
              <a:bodyPr wrap="square">
                <a:spAutoFit/>
              </a:bodyPr>
              <a:lstStyle/>
              <a:p>
                <a:pPr algn="just"/>
                <a:r>
                  <a:rPr lang="en-US" sz="4800" dirty="0" smtClean="0">
                    <a:latin typeface="Times New Roman" panose="02020603050405020304" pitchFamily="18" charset="0"/>
                    <a:cs typeface="Times New Roman" panose="02020603050405020304" pitchFamily="18" charset="0"/>
                  </a:rPr>
                  <a:t>Ta </a:t>
                </a:r>
                <a:r>
                  <a:rPr lang="en-US" sz="4800" dirty="0" err="1" smtClean="0">
                    <a:latin typeface="Times New Roman" panose="02020603050405020304" pitchFamily="18" charset="0"/>
                    <a:cs typeface="Times New Roman" panose="02020603050405020304" pitchFamily="18" charset="0"/>
                  </a:rPr>
                  <a:t>có</a:t>
                </a:r>
                <a:r>
                  <a:rPr lang="en-US" sz="48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smtClean="0">
                            <a:latin typeface="Cambria Math" panose="02040503050406030204" pitchFamily="18" charset="0"/>
                          </a:rPr>
                        </m:ctrlPr>
                      </m:dPr>
                      <m:e>
                        <m:eqArr>
                          <m:eqArrPr>
                            <m:ctrlPr>
                              <a:rPr lang="en-US" sz="4800" i="1">
                                <a:latin typeface="Cambria Math" panose="02040503050406030204" pitchFamily="18" charset="0"/>
                              </a:rPr>
                            </m:ctrlPr>
                          </m:eqArrPr>
                          <m:e>
                            <m:r>
                              <a:rPr lang="en-US" sz="4800" i="1">
                                <a:latin typeface="Cambria Math"/>
                              </a:rPr>
                              <m:t>𝑆𝑂</m:t>
                            </m:r>
                            <m:r>
                              <a:rPr lang="en-US" sz="4800" i="1">
                                <a:latin typeface="Cambria Math"/>
                              </a:rPr>
                              <m:t>⊥</m:t>
                            </m:r>
                            <m:r>
                              <a:rPr lang="en-US" sz="4800" i="1">
                                <a:latin typeface="Cambria Math"/>
                              </a:rPr>
                              <m:t>𝐴𝐶</m:t>
                            </m:r>
                            <m:r>
                              <m:rPr>
                                <m:nor/>
                              </m:rPr>
                              <a:rPr lang="en-US" sz="4800" dirty="0">
                                <a:latin typeface="Times New Roman" panose="02020603050405020304" pitchFamily="18" charset="0"/>
                                <a:cs typeface="Times New Roman" panose="02020603050405020304" pitchFamily="18" charset="0"/>
                              </a:rPr>
                              <m:t> </m:t>
                            </m:r>
                          </m:e>
                          <m:e>
                            <m:r>
                              <a:rPr lang="en-US" sz="4800" i="1">
                                <a:latin typeface="Cambria Math"/>
                              </a:rPr>
                              <m:t>𝑆𝑂</m:t>
                            </m:r>
                            <m:r>
                              <a:rPr lang="en-US" sz="4800" i="1">
                                <a:latin typeface="Cambria Math"/>
                              </a:rPr>
                              <m:t>⊥</m:t>
                            </m:r>
                            <m:r>
                              <m:rPr>
                                <m:nor/>
                              </m:rPr>
                              <a:rPr lang="en-US" sz="4800" dirty="0">
                                <a:latin typeface="Times New Roman" panose="02020603050405020304" pitchFamily="18" charset="0"/>
                                <a:cs typeface="Times New Roman" panose="02020603050405020304" pitchFamily="18" charset="0"/>
                              </a:rPr>
                              <m:t> </m:t>
                            </m:r>
                            <m:r>
                              <a:rPr lang="en-US" sz="4800" i="1" dirty="0">
                                <a:latin typeface="Cambria Math"/>
                              </a:rPr>
                              <m:t>𝐵𝐷</m:t>
                            </m:r>
                            <m:r>
                              <m:rPr>
                                <m:nor/>
                              </m:rPr>
                              <a:rPr lang="en-US" sz="4800" dirty="0">
                                <a:latin typeface="Times New Roman" panose="02020603050405020304" pitchFamily="18" charset="0"/>
                                <a:cs typeface="Times New Roman" panose="02020603050405020304" pitchFamily="18" charset="0"/>
                              </a:rPr>
                              <m:t> </m:t>
                            </m:r>
                          </m:e>
                        </m:eqArr>
                        <m:r>
                          <a:rPr lang="en-US" sz="48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4800" i="1">
                            <a:latin typeface="Cambria Math"/>
                          </a:rPr>
                          <m:t>𝑆𝑂</m:t>
                        </m:r>
                        <m:r>
                          <a:rPr lang="en-US" sz="4800" i="1">
                            <a:latin typeface="Cambria Math"/>
                          </a:rPr>
                          <m:t>⊥</m:t>
                        </m:r>
                        <m:d>
                          <m:dPr>
                            <m:ctrlPr>
                              <a:rPr lang="en-US" sz="4800" i="1">
                                <a:latin typeface="Cambria Math" panose="02040503050406030204" pitchFamily="18" charset="0"/>
                              </a:rPr>
                            </m:ctrlPr>
                          </m:dPr>
                          <m:e>
                            <m:r>
                              <a:rPr lang="en-US" sz="4800" i="1">
                                <a:latin typeface="Cambria Math"/>
                              </a:rPr>
                              <m:t>𝐴𝐵𝐶𝐷</m:t>
                            </m:r>
                          </m:e>
                        </m:d>
                        <m:r>
                          <m:rPr>
                            <m:nor/>
                          </m:rPr>
                          <a:rPr lang="en-US" sz="4800" dirty="0">
                            <a:solidFill>
                              <a:schemeClr val="bg1"/>
                            </a:solidFill>
                            <a:latin typeface="Times New Roman" panose="02020603050405020304" pitchFamily="18" charset="0"/>
                            <a:cs typeface="Times New Roman" panose="02020603050405020304" pitchFamily="18" charset="0"/>
                          </a:rPr>
                          <m:t> </m:t>
                        </m:r>
                      </m:e>
                    </m:d>
                    <m:r>
                      <a:rPr lang="en-US" sz="4800" b="0" i="1" dirty="0" smtClean="0">
                        <a:solidFill>
                          <a:schemeClr val="bg1"/>
                        </a:solidFill>
                        <a:latin typeface="Cambria Math" panose="02040503050406030204" pitchFamily="18" charset="0"/>
                      </a:rPr>
                      <m:t>.</m:t>
                    </m:r>
                  </m:oMath>
                </a14:m>
                <a:endParaRPr lang="en-US" sz="48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71021" y="9137615"/>
                <a:ext cx="10446470" cy="1324337"/>
              </a:xfrm>
              <a:prstGeom prst="rect">
                <a:avLst/>
              </a:prstGeom>
              <a:blipFill rotWithShape="0">
                <a:blip r:embed="rId8"/>
                <a:stretch>
                  <a:fillRect l="-2684" b="-5069"/>
                </a:stretch>
              </a:blipFill>
            </p:spPr>
            <p:txBody>
              <a:bodyPr/>
              <a:lstStyle/>
              <a:p>
                <a:r>
                  <a:rPr lang="en-US">
                    <a:noFill/>
                  </a:rPr>
                  <a:t> </a:t>
                </a:r>
              </a:p>
            </p:txBody>
          </p:sp>
        </mc:Fallback>
      </mc:AlternateContent>
      <p:pic>
        <p:nvPicPr>
          <p:cNvPr id="52" name="Picture 51"/>
          <p:cNvPicPr/>
          <p:nvPr/>
        </p:nvPicPr>
        <p:blipFill>
          <a:blip r:embed="rId9" cstate="print"/>
          <a:srcRect/>
          <a:stretch>
            <a:fillRect/>
          </a:stretch>
        </p:blipFill>
        <p:spPr bwMode="auto">
          <a:xfrm>
            <a:off x="14535420" y="7589207"/>
            <a:ext cx="7609199" cy="5238400"/>
          </a:xfrm>
          <a:prstGeom prst="rect">
            <a:avLst/>
          </a:prstGeom>
          <a:noFill/>
          <a:ln w="9525">
            <a:noFill/>
            <a:miter lim="800000"/>
            <a:headEnd/>
            <a:tailEnd/>
          </a:ln>
        </p:spPr>
      </p:pic>
    </p:spTree>
    <p:extLst>
      <p:ext uri="{BB962C8B-B14F-4D97-AF65-F5344CB8AC3E}">
        <p14:creationId xmlns:p14="http://schemas.microsoft.com/office/powerpoint/2010/main" val="1605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nodePh="1">
                                  <p:stCondLst>
                                    <p:cond delay="0"/>
                                  </p:stCondLst>
                                  <p:endCondLst>
                                    <p:cond evt="begin" delay="0">
                                      <p:tn val="37"/>
                                    </p:cond>
                                  </p:end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500"/>
                                        <p:tgtEl>
                                          <p:spTgt spid="11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heel(1)">
                                      <p:cBhvr>
                                        <p:cTn id="48"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9" grpId="0"/>
      <p:bldP spid="69" grpId="0" animBg="1"/>
      <p:bldP spid="70" grpId="0"/>
      <p:bldP spid="71" grpId="0"/>
      <p:bldP spid="72" grpId="0"/>
      <p:bldP spid="7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068" y="1515168"/>
            <a:ext cx="6961968" cy="960327"/>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grpSp>
      <p:grpSp>
        <p:nvGrpSpPr>
          <p:cNvPr id="32" name="Group 31"/>
          <p:cNvGrpSpPr/>
          <p:nvPr/>
        </p:nvGrpSpPr>
        <p:grpSpPr>
          <a:xfrm>
            <a:off x="922774" y="2610019"/>
            <a:ext cx="22319814" cy="2829143"/>
            <a:chOff x="920676" y="2610322"/>
            <a:chExt cx="14635752" cy="2829470"/>
          </a:xfrm>
        </p:grpSpPr>
        <p:sp>
          <p:nvSpPr>
            <p:cNvPr id="217089" name="Rounded Rectangle 217088"/>
            <p:cNvSpPr/>
            <p:nvPr/>
          </p:nvSpPr>
          <p:spPr>
            <a:xfrm>
              <a:off x="5365380" y="2610322"/>
              <a:ext cx="10191048" cy="2829470"/>
            </a:xfrm>
            <a:prstGeom prst="roundRect">
              <a:avLst>
                <a:gd name="adj" fmla="val 6384"/>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88" name="Pentagon 217087"/>
            <p:cNvSpPr/>
            <p:nvPr/>
          </p:nvSpPr>
          <p:spPr>
            <a:xfrm>
              <a:off x="920676" y="3232969"/>
              <a:ext cx="4444703" cy="1923231"/>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1717" y="3840600"/>
              <a:ext cx="4392488" cy="1323592"/>
            </a:xfrm>
            <a:prstGeom prst="rect">
              <a:avLst/>
            </a:prstGeom>
            <a:noFill/>
          </p:spPr>
          <p:txBody>
            <a:bodyPr wrap="square" rtlCol="0">
              <a:spAutoFit/>
            </a:bodyPr>
            <a:lstStyle/>
            <a:p>
              <a:r>
                <a:rPr lang="en-US" sz="4000" b="1" dirty="0" smtClean="0">
                  <a:solidFill>
                    <a:schemeClr val="bg1"/>
                  </a:solidFill>
                  <a:latin typeface="Tahoma" pitchFamily="34" charset="0"/>
                  <a:ea typeface="Tahoma" pitchFamily="34" charset="0"/>
                  <a:cs typeface="Tahoma" pitchFamily="34" charset="0"/>
                </a:rPr>
                <a:t>VECTƠ TRONG KHÔNG GIAN</a:t>
              </a:r>
              <a:endParaRPr lang="en-US" sz="4000" b="1" dirty="0">
                <a:solidFill>
                  <a:schemeClr val="bg1"/>
                </a:solidFill>
                <a:latin typeface="Tahoma" pitchFamily="34" charset="0"/>
                <a:ea typeface="Tahoma" pitchFamily="34" charset="0"/>
                <a:cs typeface="Tahoma" pitchFamily="34" charset="0"/>
              </a:endParaRPr>
            </a:p>
          </p:txBody>
        </p:sp>
      </p:grpSp>
      <p:grpSp>
        <p:nvGrpSpPr>
          <p:cNvPr id="35" name="Group 34"/>
          <p:cNvGrpSpPr/>
          <p:nvPr/>
        </p:nvGrpSpPr>
        <p:grpSpPr>
          <a:xfrm>
            <a:off x="922776" y="9310170"/>
            <a:ext cx="22291284" cy="2904537"/>
            <a:chOff x="920678" y="8818999"/>
            <a:chExt cx="18599149" cy="2904873"/>
          </a:xfrm>
        </p:grpSpPr>
        <p:sp>
          <p:nvSpPr>
            <p:cNvPr id="55" name="Rounded Rectangle 54"/>
            <p:cNvSpPr/>
            <p:nvPr/>
          </p:nvSpPr>
          <p:spPr>
            <a:xfrm>
              <a:off x="6619535" y="9006074"/>
              <a:ext cx="12900292" cy="2105291"/>
            </a:xfrm>
            <a:prstGeom prst="roundRect">
              <a:avLst>
                <a:gd name="adj" fmla="val 1074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err="1" smtClean="0">
                  <a:solidFill>
                    <a:schemeClr val="tx1"/>
                  </a:solidFill>
                  <a:latin typeface="Times New Roman" panose="02020603050405020304" pitchFamily="18" charset="0"/>
                  <a:cs typeface="Times New Roman" panose="02020603050405020304" pitchFamily="18" charset="0"/>
                </a:rPr>
                <a:t>Góc</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giữa</a:t>
              </a:r>
              <a:r>
                <a:rPr lang="vi-VN" sz="5000" dirty="0" smtClean="0">
                  <a:solidFill>
                    <a:schemeClr val="tx1"/>
                  </a:solidFill>
                  <a:latin typeface="Times New Roman" panose="02020603050405020304" pitchFamily="18" charset="0"/>
                  <a:cs typeface="Times New Roman" panose="02020603050405020304" pitchFamily="18" charset="0"/>
                </a:rPr>
                <a:t> đường thẳng </a:t>
              </a:r>
              <a:r>
                <a:rPr lang="en-US" sz="5000" dirty="0" err="1" smtClean="0">
                  <a:solidFill>
                    <a:schemeClr val="tx1"/>
                  </a:solidFill>
                  <a:latin typeface="Times New Roman" panose="02020603050405020304" pitchFamily="18" charset="0"/>
                  <a:cs typeface="Times New Roman" panose="02020603050405020304" pitchFamily="18" charset="0"/>
                </a:rPr>
                <a:t>và</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mặt</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phẳng</a:t>
              </a:r>
              <a:r>
                <a:rPr lang="en-US" sz="5000" dirty="0" smtClean="0">
                  <a:solidFill>
                    <a:schemeClr val="tx1"/>
                  </a:solidFill>
                  <a:latin typeface="Times New Roman" panose="02020603050405020304" pitchFamily="18" charset="0"/>
                  <a:cs typeface="Times New Roman" panose="02020603050405020304" pitchFamily="18" charset="0"/>
                </a:rPr>
                <a:t> </a:t>
              </a:r>
              <a:r>
                <a:rPr lang="en-US" sz="5000" dirty="0" err="1" smtClean="0">
                  <a:solidFill>
                    <a:schemeClr val="tx1"/>
                  </a:solidFill>
                  <a:latin typeface="Times New Roman" panose="02020603050405020304" pitchFamily="18" charset="0"/>
                  <a:cs typeface="Times New Roman" panose="02020603050405020304" pitchFamily="18" charset="0"/>
                </a:rPr>
                <a:t>là</a:t>
              </a:r>
              <a:r>
                <a:rPr lang="vi-VN" sz="5000" dirty="0" smtClean="0">
                  <a:latin typeface="Times New Roman" panose="02020603050405020304" pitchFamily="18" charset="0"/>
                  <a:ea typeface="Calibri" panose="020F0502020204030204" pitchFamily="34" charset="0"/>
                </a:rPr>
                <a:t> </a:t>
              </a:r>
              <a:r>
                <a:rPr lang="vi-VN" sz="5000" dirty="0">
                  <a:solidFill>
                    <a:schemeClr val="tx1"/>
                  </a:solidFill>
                  <a:latin typeface="Times New Roman" panose="02020603050405020304" pitchFamily="18" charset="0"/>
                  <a:ea typeface="Calibri" panose="020F0502020204030204" pitchFamily="34" charset="0"/>
                </a:rPr>
                <a:t>góc giữa </a:t>
              </a:r>
              <a:r>
                <a:rPr lang="vi-VN" sz="5000" dirty="0" smtClean="0">
                  <a:solidFill>
                    <a:schemeClr val="tx1"/>
                  </a:solidFill>
                  <a:latin typeface="Times New Roman" panose="02020603050405020304" pitchFamily="18" charset="0"/>
                  <a:ea typeface="Calibri" panose="020F0502020204030204" pitchFamily="34" charset="0"/>
                </a:rPr>
                <a:t>đường thẳng</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đó</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và</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hình</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chiếu</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của</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nó</a:t>
              </a:r>
              <a:r>
                <a:rPr lang="en-US" sz="5000" dirty="0" smtClean="0">
                  <a:solidFill>
                    <a:schemeClr val="tx1"/>
                  </a:solidFill>
                  <a:latin typeface="Times New Roman" panose="02020603050405020304" pitchFamily="18" charset="0"/>
                  <a:ea typeface="Calibri" panose="020F0502020204030204" pitchFamily="34" charset="0"/>
                </a:rPr>
                <a:t> </a:t>
              </a:r>
              <a:r>
                <a:rPr lang="en-US" sz="5000" dirty="0" err="1" smtClean="0">
                  <a:solidFill>
                    <a:schemeClr val="tx1"/>
                  </a:solidFill>
                  <a:latin typeface="Times New Roman" panose="02020603050405020304" pitchFamily="18" charset="0"/>
                  <a:ea typeface="Calibri" panose="020F0502020204030204" pitchFamily="34" charset="0"/>
                </a:rPr>
                <a:t>lên</a:t>
              </a:r>
              <a:r>
                <a:rPr lang="vi-VN" sz="5000" dirty="0" smtClean="0">
                  <a:solidFill>
                    <a:schemeClr val="tx1"/>
                  </a:solidFill>
                  <a:latin typeface="Times New Roman" panose="02020603050405020304" pitchFamily="18" charset="0"/>
                  <a:ea typeface="Calibri" panose="020F0502020204030204" pitchFamily="34" charset="0"/>
                </a:rPr>
                <a:t> </a:t>
              </a:r>
              <a:r>
                <a:rPr lang="vi-VN" sz="5000" dirty="0">
                  <a:solidFill>
                    <a:schemeClr val="tx1"/>
                  </a:solidFill>
                  <a:latin typeface="Times New Roman" panose="02020603050405020304" pitchFamily="18" charset="0"/>
                  <a:ea typeface="Calibri" panose="020F0502020204030204" pitchFamily="34" charset="0"/>
                </a:rPr>
                <a:t>mặt phẳng </a:t>
              </a:r>
              <a:r>
                <a:rPr lang="vi-VN" sz="5000" dirty="0" smtClean="0">
                  <a:solidFill>
                    <a:schemeClr val="tx1"/>
                  </a:solidFill>
                  <a:latin typeface="Times New Roman" panose="02020603050405020304" pitchFamily="18" charset="0"/>
                  <a:ea typeface="Calibri" panose="020F0502020204030204" pitchFamily="34" charset="0"/>
                </a:rPr>
                <a:t>đó</a:t>
              </a:r>
              <a:r>
                <a:rPr lang="en-US" sz="5000" dirty="0" smtClean="0">
                  <a:solidFill>
                    <a:schemeClr val="tx1"/>
                  </a:solidFill>
                  <a:latin typeface="Times New Roman" panose="02020603050405020304" pitchFamily="18" charset="0"/>
                  <a:ea typeface="Calibri" panose="020F0502020204030204" pitchFamily="34" charset="0"/>
                </a:rPr>
                <a:t>.</a:t>
              </a:r>
              <a:endParaRPr lang="en-US" sz="5000" dirty="0">
                <a:solidFill>
                  <a:schemeClr val="tx1"/>
                </a:solidFill>
                <a:latin typeface="Times New Roman" panose="02020603050405020304" pitchFamily="18" charset="0"/>
                <a:cs typeface="Times New Roman" panose="02020603050405020304" pitchFamily="18" charset="0"/>
              </a:endParaRPr>
            </a:p>
          </p:txBody>
        </p:sp>
        <p:sp>
          <p:nvSpPr>
            <p:cNvPr id="52" name="Pentagon 51"/>
            <p:cNvSpPr/>
            <p:nvPr/>
          </p:nvSpPr>
          <p:spPr>
            <a:xfrm>
              <a:off x="920678" y="8818999"/>
              <a:ext cx="5320418" cy="2904873"/>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63457" y="9301827"/>
              <a:ext cx="3862453" cy="1939217"/>
            </a:xfrm>
            <a:prstGeom prst="rect">
              <a:avLst/>
            </a:prstGeom>
            <a:noFill/>
          </p:spPr>
          <p:txBody>
            <a:bodyPr wrap="square" rtlCol="0">
              <a:spAutoFit/>
            </a:bodyPr>
            <a:lstStyle/>
            <a:p>
              <a:r>
                <a:rPr lang="en-US" sz="4000" b="1" dirty="0" smtClean="0">
                  <a:solidFill>
                    <a:schemeClr val="bg1"/>
                  </a:solidFill>
                  <a:latin typeface="Tahoma" pitchFamily="34" charset="0"/>
                  <a:ea typeface="Tahoma" pitchFamily="34" charset="0"/>
                  <a:cs typeface="Tahoma" pitchFamily="34" charset="0"/>
                </a:rPr>
                <a:t>GÓC GIỮA ĐƯỜNG THẲNG VÀ MẶT PHẲNG</a:t>
              </a:r>
              <a:endParaRPr lang="en-US" sz="4000" b="1" dirty="0">
                <a:solidFill>
                  <a:schemeClr val="bg1"/>
                </a:solidFill>
                <a:latin typeface="Tahoma" pitchFamily="34" charset="0"/>
                <a:ea typeface="Tahoma" pitchFamily="34" charset="0"/>
                <a:cs typeface="Tahoma" pitchFamily="34" charset="0"/>
              </a:endParaRPr>
            </a:p>
          </p:txBody>
        </p:sp>
      </p:grpSp>
      <p:grpSp>
        <p:nvGrpSpPr>
          <p:cNvPr id="33" name="Group 32"/>
          <p:cNvGrpSpPr/>
          <p:nvPr/>
        </p:nvGrpSpPr>
        <p:grpSpPr>
          <a:xfrm>
            <a:off x="984242" y="6035133"/>
            <a:ext cx="22258345" cy="2251305"/>
            <a:chOff x="920677" y="6035834"/>
            <a:chExt cx="10982011" cy="2251566"/>
          </a:xfrm>
        </p:grpSpPr>
        <mc:AlternateContent xmlns:mc="http://schemas.openxmlformats.org/markup-compatibility/2006" xmlns:a14="http://schemas.microsoft.com/office/drawing/2010/main">
          <mc:Choice Requires="a14">
            <p:sp>
              <p:nvSpPr>
                <p:cNvPr id="47" name="Rounded Rectangle 46"/>
                <p:cNvSpPr/>
                <p:nvPr/>
              </p:nvSpPr>
              <p:spPr>
                <a:xfrm>
                  <a:off x="4234666" y="6035834"/>
                  <a:ext cx="7668022" cy="2047096"/>
                </a:xfrm>
                <a:prstGeom prst="roundRect">
                  <a:avLst>
                    <a:gd name="adj" fmla="val 956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000" dirty="0" smtClean="0">
                      <a:solidFill>
                        <a:schemeClr val="tx1"/>
                      </a:solidFill>
                      <a:latin typeface="+mj-lt"/>
                    </a:rPr>
                    <a:t>Chứng </a:t>
                  </a:r>
                  <a:r>
                    <a:rPr lang="vi-VN" sz="5000" dirty="0">
                      <a:solidFill>
                        <a:schemeClr val="tx1"/>
                      </a:solidFill>
                      <a:latin typeface="+mj-lt"/>
                    </a:rPr>
                    <a:t>minh đường thẳng </a:t>
                  </a:r>
                  <a14:m>
                    <m:oMath xmlns:m="http://schemas.openxmlformats.org/officeDocument/2006/math">
                      <m:r>
                        <a:rPr lang="vi-VN" sz="5000" i="1">
                          <a:solidFill>
                            <a:schemeClr val="tx1"/>
                          </a:solidFill>
                          <a:latin typeface="Cambria Math" panose="02040503050406030204" pitchFamily="18" charset="0"/>
                        </a:rPr>
                        <m:t>𝑑</m:t>
                      </m:r>
                    </m:oMath>
                  </a14:m>
                  <a:r>
                    <a:rPr lang="vi-VN" sz="5000" dirty="0">
                      <a:solidFill>
                        <a:schemeClr val="tx1"/>
                      </a:solidFill>
                      <a:latin typeface="+mj-lt"/>
                    </a:rPr>
                    <a:t> vuông góc với hai đường thẳng cắt nhau cùng chứa trong mặt phẳng </a:t>
                  </a:r>
                  <a14:m>
                    <m:oMath xmlns:m="http://schemas.openxmlformats.org/officeDocument/2006/math">
                      <m:r>
                        <a:rPr lang="vi-VN" sz="5000" i="1">
                          <a:solidFill>
                            <a:schemeClr val="tx1"/>
                          </a:solidFill>
                          <a:latin typeface="Cambria Math" panose="02040503050406030204" pitchFamily="18" charset="0"/>
                        </a:rPr>
                        <m:t>(</m:t>
                      </m:r>
                      <m:r>
                        <a:rPr lang="vi-VN" sz="5000" i="1">
                          <a:solidFill>
                            <a:schemeClr val="tx1"/>
                          </a:solidFill>
                          <a:latin typeface="Cambria Math" panose="02040503050406030204" pitchFamily="18" charset="0"/>
                        </a:rPr>
                        <m:t>𝑃</m:t>
                      </m:r>
                      <m:r>
                        <a:rPr lang="vi-VN" sz="5000" i="1">
                          <a:solidFill>
                            <a:schemeClr val="tx1"/>
                          </a:solidFill>
                          <a:latin typeface="Cambria Math" panose="02040503050406030204" pitchFamily="18" charset="0"/>
                        </a:rPr>
                        <m:t>)</m:t>
                      </m:r>
                    </m:oMath>
                  </a14:m>
                  <a:r>
                    <a:rPr lang="vi-VN" sz="5000" dirty="0">
                      <a:solidFill>
                        <a:schemeClr val="tx1"/>
                      </a:solidFill>
                      <a:latin typeface="+mj-lt"/>
                    </a:rPr>
                    <a:t>.</a:t>
                  </a:r>
                  <a:endParaRPr lang="en-US" sz="5000" dirty="0">
                    <a:solidFill>
                      <a:schemeClr val="tx1"/>
                    </a:solidFill>
                    <a:latin typeface="+mj-lt"/>
                    <a:cs typeface="Times New Roman" panose="02020603050405020304" pitchFamily="18" charset="0"/>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4234666" y="6035834"/>
                  <a:ext cx="7668022" cy="2047096"/>
                </a:xfrm>
                <a:prstGeom prst="roundRect">
                  <a:avLst>
                    <a:gd name="adj" fmla="val 9561"/>
                  </a:avLst>
                </a:prstGeom>
                <a:blipFill rotWithShape="0">
                  <a:blip r:embed="rId2"/>
                  <a:stretch>
                    <a:fillRect/>
                  </a:stretch>
                </a:blipFill>
                <a:ln>
                  <a:no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46" name="Pentagon 45"/>
            <p:cNvSpPr/>
            <p:nvPr/>
          </p:nvSpPr>
          <p:spPr>
            <a:xfrm>
              <a:off x="920677" y="6267293"/>
              <a:ext cx="3057112" cy="2020107"/>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182678" y="6348183"/>
              <a:ext cx="2829644" cy="1939217"/>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 </a:t>
              </a:r>
              <a:r>
                <a:rPr lang="en-US" sz="4000" b="1" dirty="0" smtClean="0">
                  <a:solidFill>
                    <a:schemeClr val="bg1"/>
                  </a:solidFill>
                  <a:latin typeface="Tahoma" pitchFamily="34" charset="0"/>
                  <a:ea typeface="Tahoma" pitchFamily="34" charset="0"/>
                  <a:cs typeface="Tahoma" pitchFamily="34" charset="0"/>
                </a:rPr>
                <a:t>CHỨNG MINH </a:t>
              </a:r>
              <a:r>
                <a:rPr lang="vi-VN" sz="4000" b="1" dirty="0" smtClean="0">
                  <a:solidFill>
                    <a:schemeClr val="bg1"/>
                  </a:solidFill>
                  <a:latin typeface="Tahoma" pitchFamily="34" charset="0"/>
                  <a:ea typeface="Tahoma" pitchFamily="34" charset="0"/>
                  <a:cs typeface="Tahoma" pitchFamily="34" charset="0"/>
                </a:rPr>
                <a:t> </a:t>
              </a:r>
              <a:r>
                <a:rPr lang="en-US" sz="4000" b="1" dirty="0" smtClean="0">
                  <a:solidFill>
                    <a:schemeClr val="bg1"/>
                  </a:solidFill>
                  <a:latin typeface="Tahoma" pitchFamily="34" charset="0"/>
                  <a:ea typeface="Tahoma" pitchFamily="34" charset="0"/>
                  <a:cs typeface="Tahoma" pitchFamily="34" charset="0"/>
                </a:rPr>
                <a:t>ĐƯỜNG THẲNG </a:t>
              </a:r>
              <a:r>
                <a:rPr lang="vi-VN" sz="4000" b="1" dirty="0" smtClean="0">
                  <a:solidFill>
                    <a:schemeClr val="bg1"/>
                  </a:solidFill>
                  <a:latin typeface="Tahoma" pitchFamily="34" charset="0"/>
                  <a:ea typeface="Tahoma" pitchFamily="34" charset="0"/>
                  <a:cs typeface="Tahoma" pitchFamily="34" charset="0"/>
                </a:rPr>
                <a:t>VUÔNG GÓC</a:t>
              </a:r>
              <a:r>
                <a:rPr lang="en-US" sz="4000" b="1" dirty="0" smtClean="0">
                  <a:solidFill>
                    <a:schemeClr val="bg1"/>
                  </a:solidFill>
                  <a:latin typeface="Tahoma" pitchFamily="34" charset="0"/>
                  <a:ea typeface="Tahoma" pitchFamily="34" charset="0"/>
                  <a:cs typeface="Tahoma" pitchFamily="34" charset="0"/>
                </a:rPr>
                <a:t> MP</a:t>
              </a:r>
              <a:endParaRPr lang="en-US" sz="4000" b="1" dirty="0">
                <a:solidFill>
                  <a:schemeClr val="bg1"/>
                </a:solidFill>
                <a:latin typeface="Tahoma" pitchFamily="34" charset="0"/>
                <a:ea typeface="Tahoma" pitchFamily="34" charset="0"/>
                <a:cs typeface="Tahoma" pitchFamily="34" charset="0"/>
              </a:endParaRPr>
            </a:p>
          </p:txBody>
        </p:sp>
      </p:grpSp>
      <p:sp>
        <p:nvSpPr>
          <p:cNvPr id="37" name="TextBox 36"/>
          <p:cNvSpPr txBox="1"/>
          <p:nvPr/>
        </p:nvSpPr>
        <p:spPr>
          <a:xfrm>
            <a:off x="7724394" y="3232594"/>
            <a:ext cx="15518193" cy="2292935"/>
          </a:xfrm>
          <a:prstGeom prst="rect">
            <a:avLst/>
          </a:prstGeom>
          <a:noFill/>
        </p:spPr>
        <p:txBody>
          <a:bodyPr wrap="square" rtlCol="0">
            <a:spAutoFit/>
          </a:bodyPr>
          <a:lstStyle/>
          <a:p>
            <a:r>
              <a:rPr lang="vi-VN" sz="5000" dirty="0">
                <a:latin typeface="+mj-lt"/>
              </a:rPr>
              <a:t>quy tắc cộng, trừ vectơ, quy tắc đường chéo hình bình hành, quy tắc hình hộp, quy tắc trung điểm, quy tắc trọng tâm.</a:t>
            </a:r>
            <a:endParaRPr lang="en-US" sz="5000" dirty="0">
              <a:latin typeface="+mj-lt"/>
            </a:endParaRPr>
          </a:p>
          <a:p>
            <a:endParaRPr lang="en-US" dirty="0">
              <a:latin typeface="+mj-lt"/>
            </a:endParaRPr>
          </a:p>
        </p:txBody>
      </p:sp>
    </p:spTree>
    <p:extLst>
      <p:ext uri="{BB962C8B-B14F-4D97-AF65-F5344CB8AC3E}">
        <p14:creationId xmlns:p14="http://schemas.microsoft.com/office/powerpoint/2010/main" val="35610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a:t>
              </a:r>
              <a:r>
                <a:rPr lang="en-US" sz="4800" b="1" dirty="0">
                  <a:solidFill>
                    <a:srgbClr val="145F82"/>
                  </a:solidFill>
                  <a:latin typeface="Tahoma" pitchFamily="34" charset="0"/>
                  <a:ea typeface="Tahoma" pitchFamily="34" charset="0"/>
                  <a:cs typeface="Tahoma" pitchFamily="34" charset="0"/>
                </a:rPr>
                <a:t>NHỚ- VEC TƠ TRONG KHÔNG GIAN</a:t>
              </a:r>
            </a:p>
          </p:txBody>
        </p:sp>
      </p:grpSp>
      <p:grpSp>
        <p:nvGrpSpPr>
          <p:cNvPr id="43" name="Group 42"/>
          <p:cNvGrpSpPr/>
          <p:nvPr/>
        </p:nvGrpSpPr>
        <p:grpSpPr>
          <a:xfrm>
            <a:off x="450984" y="2590800"/>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2: </a:t>
                </a:r>
                <a:r>
                  <a:rPr lang="vi-VN" sz="4800" b="1" dirty="0" smtClean="0">
                    <a:solidFill>
                      <a:schemeClr val="bg1"/>
                    </a:solidFill>
                    <a:latin typeface="Tahoma" pitchFamily="34" charset="0"/>
                    <a:ea typeface="Tahoma" pitchFamily="34" charset="0"/>
                    <a:cs typeface="Tahoma" pitchFamily="34" charset="0"/>
                  </a:rPr>
                  <a:t>Biểu </a:t>
                </a:r>
                <a:r>
                  <a:rPr lang="vi-VN" sz="4800" b="1" dirty="0">
                    <a:solidFill>
                      <a:schemeClr val="bg1"/>
                    </a:solidFill>
                    <a:latin typeface="Tahoma" pitchFamily="34" charset="0"/>
                    <a:ea typeface="Tahoma" pitchFamily="34" charset="0"/>
                    <a:cs typeface="Tahoma" pitchFamily="34" charset="0"/>
                  </a:rPr>
                  <a:t>diễn một vectơ qua ba vectơ không </a:t>
                </a:r>
                <a:r>
                  <a:rPr lang="vi-VN" sz="4800" b="1" dirty="0" smtClean="0">
                    <a:solidFill>
                      <a:schemeClr val="bg1"/>
                    </a:solidFill>
                    <a:latin typeface="Tahoma" pitchFamily="34" charset="0"/>
                    <a:ea typeface="Tahoma" pitchFamily="34" charset="0"/>
                    <a:cs typeface="Tahoma" pitchFamily="34" charset="0"/>
                  </a:rPr>
                  <a:t>đồng</a:t>
                </a:r>
                <a:r>
                  <a:rPr lang="en-US" sz="4800" b="1" dirty="0" smtClean="0">
                    <a:solidFill>
                      <a:schemeClr val="bg1"/>
                    </a:solidFill>
                    <a:latin typeface="Tahoma" pitchFamily="34" charset="0"/>
                    <a:ea typeface="Tahoma" pitchFamily="34" charset="0"/>
                    <a:cs typeface="Tahoma" pitchFamily="34" charset="0"/>
                  </a:rPr>
                  <a:t> </a:t>
                </a:r>
                <a:r>
                  <a:rPr lang="vi-VN" sz="4800" b="1" dirty="0" smtClean="0">
                    <a:solidFill>
                      <a:schemeClr val="bg1"/>
                    </a:solidFill>
                    <a:latin typeface="Tahoma" pitchFamily="34" charset="0"/>
                    <a:ea typeface="Tahoma" pitchFamily="34" charset="0"/>
                    <a:cs typeface="Tahoma" pitchFamily="34" charset="0"/>
                  </a:rPr>
                  <a:t>phẳng</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736227"/>
                <a:ext cx="23183541" cy="11363495"/>
              </a:xfrm>
              <a:prstGeom prst="rect">
                <a:avLst/>
              </a:prstGeom>
            </p:spPr>
            <p:txBody>
              <a:bodyPr wrap="square">
                <a:spAutoFit/>
              </a:bodyPr>
              <a:lstStyle/>
              <a:p>
                <a:r>
                  <a:rPr lang="vi-VN" dirty="0" smtClean="0"/>
                  <a:t>	</a:t>
                </a:r>
                <a:r>
                  <a:rPr lang="vi-VN" dirty="0">
                    <a:solidFill>
                      <a:srgbClr val="FF0000"/>
                    </a:solidFill>
                    <a:sym typeface="Wingdings"/>
                  </a:rPr>
                  <a:t></a:t>
                </a:r>
                <a:r>
                  <a:rPr lang="vi-VN" dirty="0">
                    <a:solidFill>
                      <a:srgbClr val="FF0000"/>
                    </a:solidFill>
                  </a:rPr>
                  <a:t> </a:t>
                </a:r>
                <a:r>
                  <a:rPr lang="vi-VN" b="1" dirty="0">
                    <a:solidFill>
                      <a:srgbClr val="FF0000"/>
                    </a:solidFill>
                  </a:rPr>
                  <a:t>Phương </a:t>
                </a:r>
                <a:r>
                  <a:rPr lang="vi-VN" b="1" dirty="0" smtClean="0">
                    <a:solidFill>
                      <a:srgbClr val="FF0000"/>
                    </a:solidFill>
                  </a:rPr>
                  <a:t>pháp</a:t>
                </a:r>
                <a:endParaRPr lang="en-US" b="1" dirty="0" smtClean="0"/>
              </a:p>
              <a:p>
                <a:r>
                  <a:rPr lang="vi-VN" sz="4600" dirty="0">
                    <a:latin typeface="+mj-lt"/>
                  </a:rPr>
                  <a:t>1) Sử dụng các quy tắc cộng, trừ vectơ và các tính chất </a:t>
                </a:r>
                <a:r>
                  <a:rPr lang="vi-VN" sz="4600" dirty="0" smtClean="0">
                    <a:latin typeface="+mj-lt"/>
                  </a:rPr>
                  <a:t>đã </a:t>
                </a:r>
                <a:r>
                  <a:rPr lang="vi-VN" sz="4600" dirty="0">
                    <a:latin typeface="+mj-lt"/>
                  </a:rPr>
                  <a:t>được học trong hình học phẳng</a:t>
                </a:r>
                <a:endParaRPr lang="en-US" sz="4600" dirty="0">
                  <a:latin typeface="+mj-lt"/>
                </a:endParaRPr>
              </a:p>
              <a:p>
                <a:r>
                  <a:rPr lang="en-US" sz="4600" dirty="0" smtClean="0">
                    <a:latin typeface="+mj-lt"/>
                  </a:rPr>
                  <a:t>+ </a:t>
                </a:r>
                <a:r>
                  <a:rPr lang="vi-VN" sz="4600" dirty="0" smtClean="0">
                    <a:latin typeface="+mj-lt"/>
                  </a:rPr>
                  <a:t>Với </a:t>
                </a:r>
                <a:r>
                  <a:rPr lang="vi-VN" sz="4600" dirty="0">
                    <a:latin typeface="+mj-lt"/>
                  </a:rPr>
                  <a:t>ba điểm </a:t>
                </a:r>
                <a14:m>
                  <m:oMath xmlns:m="http://schemas.openxmlformats.org/officeDocument/2006/math">
                    <m:r>
                      <a:rPr lang="vi-VN" sz="4600" b="0" i="1">
                        <a:latin typeface="Cambria Math" panose="02040503050406030204" pitchFamily="18" charset="0"/>
                      </a:rPr>
                      <m:t>𝐴</m:t>
                    </m:r>
                  </m:oMath>
                </a14:m>
                <a:r>
                  <a:rPr lang="vi-VN" sz="4600" dirty="0">
                    <a:latin typeface="+mj-lt"/>
                  </a:rPr>
                  <a:t>, </a:t>
                </a:r>
                <a14:m>
                  <m:oMath xmlns:m="http://schemas.openxmlformats.org/officeDocument/2006/math">
                    <m:r>
                      <a:rPr lang="en-US" sz="4600" b="0" i="1">
                        <a:latin typeface="Cambria Math" panose="02040503050406030204" pitchFamily="18" charset="0"/>
                      </a:rPr>
                      <m:t>𝐵</m:t>
                    </m:r>
                  </m:oMath>
                </a14:m>
                <a:r>
                  <a:rPr lang="vi-VN" sz="4600" dirty="0">
                    <a:latin typeface="+mj-lt"/>
                  </a:rPr>
                  <a:t>, </a:t>
                </a:r>
                <a14:m>
                  <m:oMath xmlns:m="http://schemas.openxmlformats.org/officeDocument/2006/math">
                    <m:r>
                      <a:rPr lang="vi-VN" sz="4600" b="0" i="1">
                        <a:latin typeface="Cambria Math" panose="02040503050406030204" pitchFamily="18" charset="0"/>
                      </a:rPr>
                      <m:t>𝐶</m:t>
                    </m:r>
                  </m:oMath>
                </a14:m>
                <a:r>
                  <a:rPr lang="vi-VN" sz="4600" dirty="0">
                    <a:latin typeface="+mj-lt"/>
                  </a:rPr>
                  <a:t> bất kỳ ta luôn có</a:t>
                </a:r>
                <a:r>
                  <a:rPr lang="vi-VN" sz="4600" dirty="0" smtClean="0">
                    <a:solidFill>
                      <a:srgbClr val="0000FF"/>
                    </a:solidFill>
                    <a:latin typeface="+mj-lt"/>
                  </a:rPr>
                  <a:t>: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𝐵𝐶</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𝐴𝐶</m:t>
                        </m:r>
                      </m:e>
                    </m:acc>
                  </m:oMath>
                </a14:m>
                <a:r>
                  <a:rPr lang="en-US" sz="4600" dirty="0" smtClean="0">
                    <a:solidFill>
                      <a:srgbClr val="0000FF"/>
                    </a:solidFill>
                    <a:latin typeface="+mj-lt"/>
                  </a:rPr>
                  <a:t>; </a:t>
                </a:r>
                <a14:m>
                  <m:oMath xmlns:m="http://schemas.openxmlformats.org/officeDocument/2006/math">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𝐴𝐶</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𝐶𝐵</m:t>
                        </m:r>
                      </m:e>
                    </m:acc>
                  </m:oMath>
                </a14:m>
                <a:r>
                  <a:rPr lang="vi-VN" sz="4600" dirty="0">
                    <a:solidFill>
                      <a:srgbClr val="0000FF"/>
                    </a:solidFill>
                    <a:latin typeface="+mj-lt"/>
                  </a:rPr>
                  <a:t>.</a:t>
                </a:r>
                <a:endParaRPr lang="en-US" sz="4600" dirty="0">
                  <a:solidFill>
                    <a:srgbClr val="0000FF"/>
                  </a:solidFill>
                  <a:latin typeface="+mj-lt"/>
                </a:endParaRPr>
              </a:p>
              <a:p>
                <a:r>
                  <a:rPr lang="en-US" sz="4600" dirty="0" smtClean="0">
                    <a:solidFill>
                      <a:schemeClr val="accent1">
                        <a:lumMod val="75000"/>
                      </a:schemeClr>
                    </a:solidFill>
                    <a:latin typeface="+mj-lt"/>
                  </a:rPr>
                  <a:t>+ </a:t>
                </a:r>
                <a:r>
                  <a:rPr lang="vi-VN" sz="4600" dirty="0" smtClean="0">
                    <a:latin typeface="+mj-lt"/>
                  </a:rPr>
                  <a:t>Cho </a:t>
                </a:r>
                <a:r>
                  <a:rPr lang="vi-VN" sz="4600" dirty="0">
                    <a:latin typeface="+mj-lt"/>
                  </a:rPr>
                  <a:t>hình bình hành </a:t>
                </a:r>
                <a14:m>
                  <m:oMath xmlns:m="http://schemas.openxmlformats.org/officeDocument/2006/math">
                    <m:r>
                      <a:rPr lang="vi-VN" sz="4600" b="0" i="1">
                        <a:latin typeface="Cambria Math" panose="02040503050406030204" pitchFamily="18" charset="0"/>
                      </a:rPr>
                      <m:t>𝐴𝐵𝐶𝐷</m:t>
                    </m:r>
                  </m:oMath>
                </a14:m>
                <a:r>
                  <a:rPr lang="vi-VN" sz="4600" dirty="0">
                    <a:latin typeface="+mj-lt"/>
                  </a:rPr>
                  <a:t> 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𝐴𝐷</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𝐴𝐶</m:t>
                        </m:r>
                      </m:e>
                    </m:acc>
                  </m:oMath>
                </a14:m>
                <a:r>
                  <a:rPr lang="vi-VN" sz="4600" dirty="0">
                    <a:solidFill>
                      <a:srgbClr val="0000FF"/>
                    </a:solidFill>
                    <a:latin typeface="+mj-lt"/>
                  </a:rPr>
                  <a:t>.</a:t>
                </a:r>
                <a:endParaRPr lang="en-US" sz="4600" dirty="0">
                  <a:solidFill>
                    <a:srgbClr val="0000FF"/>
                  </a:solidFill>
                  <a:latin typeface="+mj-lt"/>
                </a:endParaRPr>
              </a:p>
              <a:p>
                <a:r>
                  <a:rPr lang="en-US" sz="4600" dirty="0" smtClean="0">
                    <a:latin typeface="+mj-lt"/>
                  </a:rPr>
                  <a:t>+ </a:t>
                </a:r>
                <a:r>
                  <a:rPr lang="vi-VN" sz="4600" dirty="0" smtClean="0">
                    <a:latin typeface="+mj-lt"/>
                  </a:rPr>
                  <a:t>Nếu </a:t>
                </a:r>
                <a14:m>
                  <m:oMath xmlns:m="http://schemas.openxmlformats.org/officeDocument/2006/math">
                    <m:r>
                      <a:rPr lang="vi-VN" sz="4600" b="0" i="1">
                        <a:latin typeface="Cambria Math" panose="02040503050406030204" pitchFamily="18" charset="0"/>
                      </a:rPr>
                      <m:t>𝐼</m:t>
                    </m:r>
                    <m:r>
                      <a:rPr lang="en-US" sz="4600" b="0" i="1" smtClean="0">
                        <a:latin typeface="Cambria Math" panose="02040503050406030204" pitchFamily="18" charset="0"/>
                      </a:rPr>
                      <m:t> </m:t>
                    </m:r>
                  </m:oMath>
                </a14:m>
                <a:r>
                  <a:rPr lang="vi-VN" sz="4600" dirty="0">
                    <a:latin typeface="+mj-lt"/>
                  </a:rPr>
                  <a:t>là trung điểm của đoạn thẳng </a:t>
                </a:r>
                <a14:m>
                  <m:oMath xmlns:m="http://schemas.openxmlformats.org/officeDocument/2006/math">
                    <m:r>
                      <a:rPr lang="vi-VN" sz="4600" b="0" i="1">
                        <a:latin typeface="Cambria Math" panose="02040503050406030204" pitchFamily="18" charset="0"/>
                      </a:rPr>
                      <m:t>𝐴𝐵</m:t>
                    </m:r>
                  </m:oMath>
                </a14:m>
                <a:r>
                  <a:rPr lang="vi-VN" sz="4600" dirty="0">
                    <a:latin typeface="+mj-lt"/>
                  </a:rPr>
                  <a:t> thì với mọi điểm </a:t>
                </a:r>
                <a14:m>
                  <m:oMath xmlns:m="http://schemas.openxmlformats.org/officeDocument/2006/math">
                    <m:r>
                      <a:rPr lang="vi-VN" sz="4600" b="0" i="1">
                        <a:latin typeface="Cambria Math" panose="02040503050406030204" pitchFamily="18" charset="0"/>
                      </a:rPr>
                      <m:t>𝑀</m:t>
                    </m:r>
                  </m:oMath>
                </a14:m>
                <a:r>
                  <a:rPr lang="en-US" sz="4600" dirty="0" smtClean="0">
                    <a:latin typeface="+mj-lt"/>
                  </a:rPr>
                  <a:t> </a:t>
                </a:r>
                <a:r>
                  <a:rPr lang="vi-VN" sz="4600" dirty="0">
                    <a:latin typeface="+mj-lt"/>
                  </a:rPr>
                  <a:t>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𝑀𝐼</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r>
                          <a:rPr lang="vi-VN" sz="4600" b="0" i="1">
                            <a:solidFill>
                              <a:srgbClr val="0000FF"/>
                            </a:solidFill>
                            <a:latin typeface="Cambria Math" panose="02040503050406030204" pitchFamily="18" charset="0"/>
                          </a:rPr>
                          <m:t>1</m:t>
                        </m:r>
                      </m:num>
                      <m:den>
                        <m:r>
                          <a:rPr lang="vi-VN" sz="4600" b="0" i="1">
                            <a:solidFill>
                              <a:srgbClr val="0000FF"/>
                            </a:solidFill>
                            <a:latin typeface="Cambria Math" panose="02040503050406030204" pitchFamily="18" charset="0"/>
                          </a:rPr>
                          <m:t>2</m:t>
                        </m:r>
                      </m:den>
                    </m:f>
                    <m:d>
                      <m:dPr>
                        <m:ctrlPr>
                          <a:rPr lang="en-US" sz="4600" i="1">
                            <a:solidFill>
                              <a:srgbClr val="0000FF"/>
                            </a:solidFill>
                            <a:latin typeface="Cambria Math" panose="02040503050406030204" pitchFamily="18" charset="0"/>
                          </a:rPr>
                        </m:ctrlPr>
                      </m:dPr>
                      <m:e>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𝑀𝐴</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𝑀𝐵</m:t>
                            </m:r>
                          </m:e>
                        </m:acc>
                      </m:e>
                    </m:d>
                  </m:oMath>
                </a14:m>
                <a:r>
                  <a:rPr lang="en-US" sz="4600" dirty="0" smtClean="0">
                    <a:latin typeface="+mj-lt"/>
                  </a:rPr>
                  <a:t>.</a:t>
                </a:r>
                <a:endParaRPr lang="en-US" sz="4600" dirty="0">
                  <a:latin typeface="+mj-lt"/>
                </a:endParaRPr>
              </a:p>
              <a:p>
                <a:r>
                  <a:rPr lang="en-US" sz="4600" dirty="0" smtClean="0">
                    <a:latin typeface="+mj-lt"/>
                  </a:rPr>
                  <a:t>+ </a:t>
                </a:r>
                <a:r>
                  <a:rPr lang="vi-VN" sz="4600" dirty="0" smtClean="0">
                    <a:latin typeface="+mj-lt"/>
                  </a:rPr>
                  <a:t>Nếu </a:t>
                </a:r>
                <a14:m>
                  <m:oMath xmlns:m="http://schemas.openxmlformats.org/officeDocument/2006/math">
                    <m:r>
                      <a:rPr lang="vi-VN" sz="4600" b="0" i="1">
                        <a:latin typeface="Cambria Math" panose="02040503050406030204" pitchFamily="18" charset="0"/>
                      </a:rPr>
                      <m:t>𝐺</m:t>
                    </m:r>
                    <m:r>
                      <a:rPr lang="en-US" sz="4600" b="0" i="1" smtClean="0">
                        <a:latin typeface="Cambria Math" panose="02040503050406030204" pitchFamily="18" charset="0"/>
                      </a:rPr>
                      <m:t> </m:t>
                    </m:r>
                  </m:oMath>
                </a14:m>
                <a:r>
                  <a:rPr lang="vi-VN" sz="4600" dirty="0">
                    <a:latin typeface="+mj-lt"/>
                  </a:rPr>
                  <a:t>là trọng tâm tam giác </a:t>
                </a:r>
                <a14:m>
                  <m:oMath xmlns:m="http://schemas.openxmlformats.org/officeDocument/2006/math">
                    <m:r>
                      <a:rPr lang="vi-VN" sz="4600" b="0" i="1">
                        <a:latin typeface="Cambria Math" panose="02040503050406030204" pitchFamily="18" charset="0"/>
                      </a:rPr>
                      <m:t>𝐴𝐵𝐶</m:t>
                    </m:r>
                  </m:oMath>
                </a14:m>
                <a:r>
                  <a:rPr lang="vi-VN" sz="4600" dirty="0">
                    <a:latin typeface="+mj-lt"/>
                  </a:rPr>
                  <a:t> thì với mọi điểm </a:t>
                </a:r>
                <a14:m>
                  <m:oMath xmlns:m="http://schemas.openxmlformats.org/officeDocument/2006/math">
                    <m:r>
                      <a:rPr lang="vi-VN" sz="4600" b="0" i="1">
                        <a:latin typeface="Cambria Math" panose="02040503050406030204" pitchFamily="18" charset="0"/>
                      </a:rPr>
                      <m:t>𝑀</m:t>
                    </m:r>
                  </m:oMath>
                </a14:m>
                <a:r>
                  <a:rPr lang="en-US" sz="4600" dirty="0" smtClean="0">
                    <a:latin typeface="+mj-lt"/>
                  </a:rPr>
                  <a:t> </a:t>
                </a:r>
                <a:r>
                  <a:rPr lang="vi-VN" sz="4600" dirty="0">
                    <a:latin typeface="+mj-lt"/>
                  </a:rPr>
                  <a:t>ta có</a:t>
                </a:r>
                <a:r>
                  <a:rPr lang="vi-VN" sz="4600" dirty="0" smtClean="0">
                    <a:solidFill>
                      <a:srgbClr val="0000FF"/>
                    </a:solidFill>
                    <a:latin typeface="+mj-lt"/>
                  </a:rPr>
                  <a:t>: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𝑀𝐺</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r>
                          <a:rPr lang="vi-VN" sz="4600" b="0" i="1">
                            <a:solidFill>
                              <a:srgbClr val="0000FF"/>
                            </a:solidFill>
                            <a:latin typeface="Cambria Math" panose="02040503050406030204" pitchFamily="18" charset="0"/>
                          </a:rPr>
                          <m:t>1</m:t>
                        </m:r>
                      </m:num>
                      <m:den>
                        <m:r>
                          <a:rPr lang="vi-VN" sz="4600" b="0" i="1">
                            <a:solidFill>
                              <a:srgbClr val="0000FF"/>
                            </a:solidFill>
                            <a:latin typeface="Cambria Math" panose="02040503050406030204" pitchFamily="18" charset="0"/>
                          </a:rPr>
                          <m:t>3</m:t>
                        </m:r>
                      </m:den>
                    </m:f>
                    <m:d>
                      <m:dPr>
                        <m:ctrlPr>
                          <a:rPr lang="en-US" sz="4600" i="1">
                            <a:solidFill>
                              <a:srgbClr val="0000FF"/>
                            </a:solidFill>
                            <a:latin typeface="Cambria Math" panose="02040503050406030204" pitchFamily="18" charset="0"/>
                          </a:rPr>
                        </m:ctrlPr>
                      </m:dPr>
                      <m:e>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𝑀𝐴</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𝑀𝐶</m:t>
                            </m:r>
                          </m:e>
                        </m:acc>
                      </m:e>
                    </m:d>
                  </m:oMath>
                </a14:m>
                <a:r>
                  <a:rPr lang="en-US" sz="4600" dirty="0" smtClean="0">
                    <a:latin typeface="+mj-lt"/>
                  </a:rPr>
                  <a:t>.</a:t>
                </a:r>
                <a:endParaRPr lang="en-US" sz="4600" dirty="0">
                  <a:latin typeface="+mj-lt"/>
                </a:endParaRPr>
              </a:p>
              <a:p>
                <a:r>
                  <a:rPr lang="en-US" sz="4600" dirty="0" smtClean="0">
                    <a:latin typeface="+mj-lt"/>
                  </a:rPr>
                  <a:t>+ </a:t>
                </a:r>
                <a:r>
                  <a:rPr lang="vi-VN" sz="4600" dirty="0" smtClean="0">
                    <a:latin typeface="+mj-lt"/>
                  </a:rPr>
                  <a:t>Điểm </a:t>
                </a:r>
                <a14:m>
                  <m:oMath xmlns:m="http://schemas.openxmlformats.org/officeDocument/2006/math">
                    <m:r>
                      <a:rPr lang="vi-VN" sz="4600" b="0" i="1">
                        <a:latin typeface="Cambria Math" panose="02040503050406030204" pitchFamily="18" charset="0"/>
                      </a:rPr>
                      <m:t>𝑀</m:t>
                    </m:r>
                    <m:r>
                      <a:rPr lang="en-US" sz="4600" b="0" i="1" smtClean="0">
                        <a:latin typeface="Cambria Math" panose="02040503050406030204" pitchFamily="18" charset="0"/>
                      </a:rPr>
                      <m:t> </m:t>
                    </m:r>
                  </m:oMath>
                </a14:m>
                <a:r>
                  <a:rPr lang="vi-VN" sz="4600" dirty="0">
                    <a:latin typeface="+mj-lt"/>
                  </a:rPr>
                  <a:t>chia đoạn thẳng </a:t>
                </a:r>
                <a14:m>
                  <m:oMath xmlns:m="http://schemas.openxmlformats.org/officeDocument/2006/math">
                    <m:r>
                      <a:rPr lang="vi-VN" sz="4600" b="0" i="1">
                        <a:latin typeface="Cambria Math" panose="02040503050406030204" pitchFamily="18" charset="0"/>
                      </a:rPr>
                      <m:t>𝐴𝐵</m:t>
                    </m:r>
                    <m:r>
                      <a:rPr lang="en-US" sz="4600" b="0" i="1" smtClean="0">
                        <a:latin typeface="Cambria Math" panose="02040503050406030204" pitchFamily="18" charset="0"/>
                      </a:rPr>
                      <m:t> </m:t>
                    </m:r>
                  </m:oMath>
                </a14:m>
                <a:r>
                  <a:rPr lang="vi-VN" sz="4600" dirty="0">
                    <a:latin typeface="+mj-lt"/>
                  </a:rPr>
                  <a:t>theo tỉ số </a:t>
                </a:r>
                <a14:m>
                  <m:oMath xmlns:m="http://schemas.openxmlformats.org/officeDocument/2006/math">
                    <m:r>
                      <a:rPr lang="vi-VN" sz="4600" b="0" i="1">
                        <a:latin typeface="Cambria Math" panose="02040503050406030204" pitchFamily="18" charset="0"/>
                      </a:rPr>
                      <m:t>𝑘</m:t>
                    </m:r>
                    <m:r>
                      <a:rPr lang="vi-VN" sz="4600" b="0" i="1">
                        <a:latin typeface="Cambria Math" panose="02040503050406030204" pitchFamily="18" charset="0"/>
                      </a:rPr>
                      <m:t>≠1</m:t>
                    </m:r>
                  </m:oMath>
                </a14:m>
                <a:r>
                  <a:rPr lang="vi-VN" sz="4600" dirty="0">
                    <a:latin typeface="+mj-lt"/>
                  </a:rPr>
                  <a:t> tức là </a:t>
                </a:r>
                <a14:m>
                  <m:oMath xmlns:m="http://schemas.openxmlformats.org/officeDocument/2006/math">
                    <m:acc>
                      <m:accPr>
                        <m:chr m:val="⃗"/>
                        <m:ctrlPr>
                          <a:rPr lang="en-US" sz="4600" i="1">
                            <a:latin typeface="Cambria Math" panose="02040503050406030204" pitchFamily="18" charset="0"/>
                          </a:rPr>
                        </m:ctrlPr>
                      </m:accPr>
                      <m:e>
                        <m:r>
                          <a:rPr lang="vi-VN" sz="4600" b="0" i="1">
                            <a:latin typeface="Cambria Math" panose="02040503050406030204" pitchFamily="18" charset="0"/>
                          </a:rPr>
                          <m:t>𝑀𝐴</m:t>
                        </m:r>
                      </m:e>
                    </m:acc>
                    <m:r>
                      <a:rPr lang="vi-VN" sz="4600" b="0" i="1">
                        <a:latin typeface="Cambria Math" panose="02040503050406030204" pitchFamily="18" charset="0"/>
                      </a:rPr>
                      <m:t>=</m:t>
                    </m:r>
                    <m:r>
                      <a:rPr lang="vi-VN" sz="4600" b="0" i="1">
                        <a:latin typeface="Cambria Math" panose="02040503050406030204" pitchFamily="18" charset="0"/>
                      </a:rPr>
                      <m:t>𝑘</m:t>
                    </m:r>
                    <m:acc>
                      <m:accPr>
                        <m:chr m:val="⃗"/>
                        <m:ctrlPr>
                          <a:rPr lang="en-US" sz="4600" i="1">
                            <a:latin typeface="Cambria Math" panose="02040503050406030204" pitchFamily="18" charset="0"/>
                          </a:rPr>
                        </m:ctrlPr>
                      </m:accPr>
                      <m:e>
                        <m:r>
                          <a:rPr lang="vi-VN" sz="4600" b="0" i="1">
                            <a:latin typeface="Cambria Math" panose="02040503050406030204" pitchFamily="18" charset="0"/>
                          </a:rPr>
                          <m:t>𝑀𝐵</m:t>
                        </m:r>
                      </m:e>
                    </m:acc>
                  </m:oMath>
                </a14:m>
                <a:r>
                  <a:rPr lang="vi-VN" sz="4600" dirty="0">
                    <a:latin typeface="+mj-lt"/>
                  </a:rPr>
                  <a:t> thì 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𝑂𝑀</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𝑂𝐴</m:t>
                            </m:r>
                          </m:e>
                        </m:acc>
                        <m:r>
                          <a:rPr lang="vi-VN" sz="4600" b="0" i="1">
                            <a:solidFill>
                              <a:srgbClr val="0000FF"/>
                            </a:solidFill>
                            <a:latin typeface="Cambria Math" panose="02040503050406030204" pitchFamily="18" charset="0"/>
                          </a:rPr>
                          <m:t>−</m:t>
                        </m:r>
                        <m:r>
                          <a:rPr lang="vi-VN" sz="4600" b="0" i="1">
                            <a:solidFill>
                              <a:srgbClr val="0000FF"/>
                            </a:solidFill>
                            <a:latin typeface="Cambria Math" panose="02040503050406030204" pitchFamily="18" charset="0"/>
                          </a:rPr>
                          <m:t>𝑘</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𝑂𝐵</m:t>
                            </m:r>
                          </m:e>
                        </m:acc>
                      </m:num>
                      <m:den>
                        <m:r>
                          <a:rPr lang="vi-VN" sz="4600" b="0" i="1">
                            <a:solidFill>
                              <a:srgbClr val="0000FF"/>
                            </a:solidFill>
                            <a:latin typeface="Cambria Math" panose="02040503050406030204" pitchFamily="18" charset="0"/>
                          </a:rPr>
                          <m:t>1−</m:t>
                        </m:r>
                        <m:r>
                          <a:rPr lang="vi-VN" sz="4600" b="0" i="1">
                            <a:solidFill>
                              <a:srgbClr val="0000FF"/>
                            </a:solidFill>
                            <a:latin typeface="Cambria Math" panose="02040503050406030204" pitchFamily="18" charset="0"/>
                          </a:rPr>
                          <m:t>𝑘</m:t>
                        </m:r>
                      </m:den>
                    </m:f>
                  </m:oMath>
                </a14:m>
                <a:endParaRPr lang="en-US" sz="4600" dirty="0" smtClean="0">
                  <a:latin typeface="+mj-lt"/>
                </a:endParaRPr>
              </a:p>
              <a:p>
                <a:r>
                  <a:rPr lang="vi-VN" sz="4600" dirty="0">
                    <a:latin typeface="+mj-lt"/>
                  </a:rPr>
                  <a:t>2) Sử dụng các quy tắc vectơ và các tính chất vectơ trong không gian</a:t>
                </a:r>
                <a:endParaRPr lang="en-US" sz="4600" dirty="0">
                  <a:latin typeface="+mj-lt"/>
                </a:endParaRPr>
              </a:p>
              <a:p>
                <a:r>
                  <a:rPr lang="vi-VN" sz="4600" dirty="0" smtClean="0">
                    <a:latin typeface="+mj-lt"/>
                  </a:rPr>
                  <a:t>- </a:t>
                </a:r>
                <a:r>
                  <a:rPr lang="vi-VN" sz="4600" dirty="0">
                    <a:latin typeface="+mj-lt"/>
                  </a:rPr>
                  <a:t>Quy tắc hình </a:t>
                </a:r>
                <a:r>
                  <a:rPr lang="vi-VN" sz="4600" dirty="0" smtClean="0">
                    <a:latin typeface="+mj-lt"/>
                  </a:rPr>
                  <a:t>hộp:</a:t>
                </a:r>
                <a:r>
                  <a:rPr lang="en-US" sz="4600" dirty="0" smtClean="0">
                    <a:latin typeface="+mj-lt"/>
                  </a:rPr>
                  <a:t> </a:t>
                </a:r>
                <a:r>
                  <a:rPr lang="vi-VN" sz="4600" dirty="0" smtClean="0">
                    <a:latin typeface="+mj-lt"/>
                  </a:rPr>
                  <a:t>Cho </a:t>
                </a:r>
                <a:r>
                  <a:rPr lang="vi-VN" sz="4600" dirty="0">
                    <a:latin typeface="+mj-lt"/>
                  </a:rPr>
                  <a:t>hình hộp </a:t>
                </a:r>
                <a14:m>
                  <m:oMath xmlns:m="http://schemas.openxmlformats.org/officeDocument/2006/math">
                    <m:r>
                      <a:rPr lang="vi-VN" sz="4600" b="0" i="1">
                        <a:latin typeface="Cambria Math" panose="02040503050406030204" pitchFamily="18" charset="0"/>
                      </a:rPr>
                      <m:t>𝐴𝐵𝐶𝐷</m:t>
                    </m:r>
                    <m:r>
                      <a:rPr lang="vi-VN" sz="4600" b="0" i="1">
                        <a:latin typeface="Cambria Math" panose="02040503050406030204" pitchFamily="18" charset="0"/>
                      </a:rPr>
                      <m:t>.</m:t>
                    </m:r>
                    <m:sSup>
                      <m:sSupPr>
                        <m:ctrlPr>
                          <a:rPr lang="en-US" sz="4600" i="1">
                            <a:latin typeface="Cambria Math" panose="02040503050406030204" pitchFamily="18" charset="0"/>
                          </a:rPr>
                        </m:ctrlPr>
                      </m:sSupPr>
                      <m:e>
                        <m:r>
                          <a:rPr lang="vi-VN" sz="4600" b="0" i="1">
                            <a:latin typeface="Cambria Math" panose="02040503050406030204" pitchFamily="18" charset="0"/>
                          </a:rPr>
                          <m:t>𝐴</m:t>
                        </m:r>
                      </m:e>
                      <m:sup>
                        <m:r>
                          <a:rPr lang="vi-VN" sz="4600" b="0" i="1">
                            <a:latin typeface="Cambria Math" panose="02040503050406030204" pitchFamily="18" charset="0"/>
                          </a:rPr>
                          <m:t>′</m:t>
                        </m:r>
                      </m:sup>
                    </m:sSup>
                    <m:sSup>
                      <m:sSupPr>
                        <m:ctrlPr>
                          <a:rPr lang="en-US" sz="4600" i="1">
                            <a:latin typeface="Cambria Math" panose="02040503050406030204" pitchFamily="18" charset="0"/>
                          </a:rPr>
                        </m:ctrlPr>
                      </m:sSupPr>
                      <m:e>
                        <m:r>
                          <a:rPr lang="vi-VN" sz="4600" b="0" i="1">
                            <a:latin typeface="Cambria Math" panose="02040503050406030204" pitchFamily="18" charset="0"/>
                          </a:rPr>
                          <m:t>𝐵</m:t>
                        </m:r>
                      </m:e>
                      <m:sup>
                        <m:r>
                          <a:rPr lang="vi-VN" sz="4600" b="0" i="1">
                            <a:latin typeface="Cambria Math" panose="02040503050406030204" pitchFamily="18" charset="0"/>
                          </a:rPr>
                          <m:t>′</m:t>
                        </m:r>
                      </m:sup>
                    </m:sSup>
                    <m:sSup>
                      <m:sSupPr>
                        <m:ctrlPr>
                          <a:rPr lang="en-US" sz="4600" i="1">
                            <a:latin typeface="Cambria Math" panose="02040503050406030204" pitchFamily="18" charset="0"/>
                          </a:rPr>
                        </m:ctrlPr>
                      </m:sSupPr>
                      <m:e>
                        <m:r>
                          <a:rPr lang="vi-VN" sz="4600" b="0" i="1">
                            <a:latin typeface="Cambria Math" panose="02040503050406030204" pitchFamily="18" charset="0"/>
                          </a:rPr>
                          <m:t>𝐶</m:t>
                        </m:r>
                      </m:e>
                      <m:sup>
                        <m:r>
                          <a:rPr lang="vi-VN" sz="4600" b="0" i="1">
                            <a:latin typeface="Cambria Math" panose="02040503050406030204" pitchFamily="18" charset="0"/>
                          </a:rPr>
                          <m:t>′</m:t>
                        </m:r>
                      </m:sup>
                    </m:sSup>
                    <m:sSup>
                      <m:sSupPr>
                        <m:ctrlPr>
                          <a:rPr lang="en-US" sz="4600" i="1">
                            <a:latin typeface="Cambria Math" panose="02040503050406030204" pitchFamily="18" charset="0"/>
                          </a:rPr>
                        </m:ctrlPr>
                      </m:sSupPr>
                      <m:e>
                        <m:r>
                          <a:rPr lang="vi-VN" sz="4600" b="0" i="1">
                            <a:latin typeface="Cambria Math" panose="02040503050406030204" pitchFamily="18" charset="0"/>
                          </a:rPr>
                          <m:t>𝐷</m:t>
                        </m:r>
                      </m:e>
                      <m:sup>
                        <m:r>
                          <a:rPr lang="vi-VN" sz="4600" b="0" i="1">
                            <a:latin typeface="Cambria Math" panose="02040503050406030204" pitchFamily="18" charset="0"/>
                          </a:rPr>
                          <m:t>′</m:t>
                        </m:r>
                      </m:sup>
                    </m:sSup>
                  </m:oMath>
                </a14:m>
                <a:r>
                  <a:rPr lang="vi-VN" sz="4600" dirty="0">
                    <a:latin typeface="+mj-lt"/>
                  </a:rPr>
                  <a:t> ta có: </a:t>
                </a: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m:t>
                        </m:r>
                        <m:sSup>
                          <m:sSupPr>
                            <m:ctrlPr>
                              <a:rPr lang="en-US" sz="4600" i="1">
                                <a:solidFill>
                                  <a:srgbClr val="0000FF"/>
                                </a:solidFill>
                                <a:latin typeface="Cambria Math" panose="02040503050406030204" pitchFamily="18" charset="0"/>
                              </a:rPr>
                            </m:ctrlPr>
                          </m:sSupPr>
                          <m:e>
                            <m:r>
                              <a:rPr lang="vi-VN" sz="4600" b="0" i="1">
                                <a:solidFill>
                                  <a:srgbClr val="0000FF"/>
                                </a:solidFill>
                                <a:latin typeface="Cambria Math" panose="02040503050406030204" pitchFamily="18" charset="0"/>
                              </a:rPr>
                              <m:t>𝐶</m:t>
                            </m:r>
                          </m:e>
                          <m:sup>
                            <m:r>
                              <a:rPr lang="vi-VN" sz="4600" b="0" i="1">
                                <a:solidFill>
                                  <a:srgbClr val="0000FF"/>
                                </a:solidFill>
                                <a:latin typeface="Cambria Math" panose="02040503050406030204" pitchFamily="18" charset="0"/>
                              </a:rPr>
                              <m:t>′</m:t>
                            </m:r>
                          </m:sup>
                        </m:sSup>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𝐴𝐷</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𝐴</m:t>
                        </m:r>
                        <m:r>
                          <a:rPr lang="vi-VN" sz="4600" b="0" i="1">
                            <a:solidFill>
                              <a:srgbClr val="0000FF"/>
                            </a:solidFill>
                            <a:latin typeface="Cambria Math" panose="02040503050406030204" pitchFamily="18" charset="0"/>
                          </a:rPr>
                          <m:t>​</m:t>
                        </m:r>
                        <m:sSup>
                          <m:sSupPr>
                            <m:ctrlPr>
                              <a:rPr lang="en-US" sz="4600" i="1">
                                <a:solidFill>
                                  <a:srgbClr val="0000FF"/>
                                </a:solidFill>
                                <a:latin typeface="Cambria Math" panose="02040503050406030204" pitchFamily="18" charset="0"/>
                              </a:rPr>
                            </m:ctrlPr>
                          </m:sSupPr>
                          <m:e>
                            <m:r>
                              <a:rPr lang="vi-VN" sz="4600" b="0" i="1">
                                <a:solidFill>
                                  <a:srgbClr val="0000FF"/>
                                </a:solidFill>
                                <a:latin typeface="Cambria Math" panose="02040503050406030204" pitchFamily="18" charset="0"/>
                              </a:rPr>
                              <m:t>𝐴</m:t>
                            </m:r>
                          </m:e>
                          <m:sup>
                            <m:r>
                              <a:rPr lang="vi-VN" sz="4600" b="0" i="1">
                                <a:solidFill>
                                  <a:srgbClr val="0000FF"/>
                                </a:solidFill>
                                <a:latin typeface="Cambria Math" panose="02040503050406030204" pitchFamily="18" charset="0"/>
                              </a:rPr>
                              <m:t>′</m:t>
                            </m:r>
                          </m:sup>
                        </m:sSup>
                      </m:e>
                    </m:acc>
                  </m:oMath>
                </a14:m>
                <a:r>
                  <a:rPr lang="vi-VN" sz="4600" dirty="0">
                    <a:solidFill>
                      <a:srgbClr val="0000FF"/>
                    </a:solidFill>
                    <a:latin typeface="+mj-lt"/>
                  </a:rPr>
                  <a:t>.</a:t>
                </a:r>
                <a:endParaRPr lang="en-US" sz="4600" dirty="0">
                  <a:solidFill>
                    <a:srgbClr val="0000FF"/>
                  </a:solidFill>
                  <a:latin typeface="+mj-lt"/>
                </a:endParaRPr>
              </a:p>
              <a:p>
                <a:r>
                  <a:rPr lang="vi-VN" sz="4600" dirty="0" smtClean="0">
                    <a:latin typeface="+mj-lt"/>
                  </a:rPr>
                  <a:t>- </a:t>
                </a:r>
                <a:r>
                  <a:rPr lang="vi-VN" sz="4600" dirty="0">
                    <a:latin typeface="+mj-lt"/>
                  </a:rPr>
                  <a:t>Tính chất trọng tâm tứ </a:t>
                </a:r>
                <a:r>
                  <a:rPr lang="vi-VN" sz="4600" dirty="0" smtClean="0">
                    <a:latin typeface="+mj-lt"/>
                  </a:rPr>
                  <a:t>diện:Nếu </a:t>
                </a:r>
                <a14:m>
                  <m:oMath xmlns:m="http://schemas.openxmlformats.org/officeDocument/2006/math">
                    <m:r>
                      <a:rPr lang="vi-VN" sz="4600" b="0" i="1">
                        <a:latin typeface="Cambria Math" panose="02040503050406030204" pitchFamily="18" charset="0"/>
                      </a:rPr>
                      <m:t>𝐺</m:t>
                    </m:r>
                  </m:oMath>
                </a14:m>
                <a:r>
                  <a:rPr lang="vi-VN" sz="4600" dirty="0">
                    <a:latin typeface="+mj-lt"/>
                  </a:rPr>
                  <a:t>là trọng tâm tứ diện </a:t>
                </a:r>
                <a14:m>
                  <m:oMath xmlns:m="http://schemas.openxmlformats.org/officeDocument/2006/math">
                    <m:r>
                      <a:rPr lang="vi-VN" sz="4600" b="0" i="1">
                        <a:latin typeface="Cambria Math" panose="02040503050406030204" pitchFamily="18" charset="0"/>
                      </a:rPr>
                      <m:t>𝐴𝐵𝐶𝐷</m:t>
                    </m:r>
                  </m:oMath>
                </a14:m>
                <a:r>
                  <a:rPr lang="vi-VN" sz="4600" dirty="0">
                    <a:latin typeface="+mj-lt"/>
                  </a:rPr>
                  <a:t> thì với mọi điểm </a:t>
                </a:r>
                <a14:m>
                  <m:oMath xmlns:m="http://schemas.openxmlformats.org/officeDocument/2006/math">
                    <m:r>
                      <a:rPr lang="vi-VN" sz="4600" b="0" i="1">
                        <a:latin typeface="Cambria Math" panose="02040503050406030204" pitchFamily="18" charset="0"/>
                      </a:rPr>
                      <m:t>𝑀</m:t>
                    </m:r>
                    <m:r>
                      <a:rPr lang="en-US" sz="4600" b="0" i="1" smtClean="0">
                        <a:latin typeface="Cambria Math" panose="02040503050406030204" pitchFamily="18" charset="0"/>
                      </a:rPr>
                      <m:t> </m:t>
                    </m:r>
                  </m:oMath>
                </a14:m>
                <a:r>
                  <a:rPr lang="vi-VN" sz="4600" dirty="0">
                    <a:latin typeface="+mj-lt"/>
                  </a:rPr>
                  <a:t>ta có: </a:t>
                </a:r>
                <a:endParaRPr lang="en-US" sz="4600" dirty="0">
                  <a:latin typeface="+mj-lt"/>
                </a:endParaRPr>
              </a:p>
              <a:p>
                <a:pPr algn="ctr"/>
                <a14:m>
                  <m:oMath xmlns:m="http://schemas.openxmlformats.org/officeDocument/2006/math">
                    <m:acc>
                      <m:accPr>
                        <m:chr m:val="⃗"/>
                        <m:ctrlPr>
                          <a:rPr lang="en-US" sz="4600" i="1" smtClean="0">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𝑀𝐺</m:t>
                        </m:r>
                      </m:e>
                    </m:acc>
                    <m:r>
                      <a:rPr lang="vi-VN" sz="4600" b="0" i="1">
                        <a:solidFill>
                          <a:srgbClr val="0000FF"/>
                        </a:solidFill>
                        <a:latin typeface="Cambria Math" panose="02040503050406030204" pitchFamily="18" charset="0"/>
                      </a:rPr>
                      <m:t>=</m:t>
                    </m:r>
                    <m:f>
                      <m:fPr>
                        <m:ctrlPr>
                          <a:rPr lang="en-US" sz="4600" i="1">
                            <a:solidFill>
                              <a:srgbClr val="0000FF"/>
                            </a:solidFill>
                            <a:latin typeface="Cambria Math" panose="02040503050406030204" pitchFamily="18" charset="0"/>
                          </a:rPr>
                        </m:ctrlPr>
                      </m:fPr>
                      <m:num>
                        <m:r>
                          <a:rPr lang="vi-VN" sz="4600" b="0" i="1">
                            <a:solidFill>
                              <a:srgbClr val="0000FF"/>
                            </a:solidFill>
                            <a:latin typeface="Cambria Math" panose="02040503050406030204" pitchFamily="18" charset="0"/>
                          </a:rPr>
                          <m:t>1</m:t>
                        </m:r>
                      </m:num>
                      <m:den>
                        <m:r>
                          <a:rPr lang="vi-VN" sz="4600" b="0" i="1">
                            <a:solidFill>
                              <a:srgbClr val="0000FF"/>
                            </a:solidFill>
                            <a:latin typeface="Cambria Math" panose="02040503050406030204" pitchFamily="18" charset="0"/>
                          </a:rPr>
                          <m:t>4</m:t>
                        </m:r>
                      </m:den>
                    </m:f>
                    <m:d>
                      <m:dPr>
                        <m:ctrlPr>
                          <a:rPr lang="en-US" sz="4600" i="1">
                            <a:solidFill>
                              <a:srgbClr val="0000FF"/>
                            </a:solidFill>
                            <a:latin typeface="Cambria Math" panose="02040503050406030204" pitchFamily="18" charset="0"/>
                          </a:rPr>
                        </m:ctrlPr>
                      </m:dPr>
                      <m:e>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𝑀𝐴</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𝑀𝐵</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𝑀𝐶</m:t>
                            </m:r>
                          </m:e>
                        </m:acc>
                        <m:r>
                          <a:rPr lang="vi-VN" sz="4600" b="0" i="1">
                            <a:solidFill>
                              <a:srgbClr val="0000FF"/>
                            </a:solidFill>
                            <a:latin typeface="Cambria Math" panose="02040503050406030204" pitchFamily="18" charset="0"/>
                          </a:rPr>
                          <m:t>+</m:t>
                        </m:r>
                        <m:acc>
                          <m:accPr>
                            <m:chr m:val="⃗"/>
                            <m:ctrlPr>
                              <a:rPr lang="en-US" sz="4600" i="1">
                                <a:solidFill>
                                  <a:srgbClr val="0000FF"/>
                                </a:solidFill>
                                <a:latin typeface="Cambria Math" panose="02040503050406030204" pitchFamily="18" charset="0"/>
                              </a:rPr>
                            </m:ctrlPr>
                          </m:accPr>
                          <m:e>
                            <m:r>
                              <a:rPr lang="vi-VN" sz="4600" b="0" i="1">
                                <a:solidFill>
                                  <a:srgbClr val="0000FF"/>
                                </a:solidFill>
                                <a:latin typeface="Cambria Math" panose="02040503050406030204" pitchFamily="18" charset="0"/>
                              </a:rPr>
                              <m:t>𝑀𝐷</m:t>
                            </m:r>
                          </m:e>
                        </m:acc>
                      </m:e>
                    </m:d>
                  </m:oMath>
                </a14:m>
                <a:r>
                  <a:rPr lang="en-US" sz="4600" dirty="0" smtClean="0">
                    <a:solidFill>
                      <a:schemeClr val="accent2"/>
                    </a:solidFill>
                    <a:latin typeface="+mj-lt"/>
                  </a:rPr>
                  <a:t>.</a:t>
                </a:r>
                <a:endParaRPr lang="en-US" sz="4600" dirty="0">
                  <a:solidFill>
                    <a:schemeClr val="accent2"/>
                  </a:solidFill>
                  <a:latin typeface="+mj-lt"/>
                </a:endParaRPr>
              </a:p>
              <a:p>
                <a:endParaRPr lang="en-US" sz="4600" dirty="0" smtClean="0">
                  <a:latin typeface="+mj-lt"/>
                </a:endParaRPr>
              </a:p>
              <a:p>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32114" y="3736227"/>
                <a:ext cx="23183541" cy="11363495"/>
              </a:xfrm>
              <a:prstGeom prst="rect">
                <a:avLst/>
              </a:prstGeom>
              <a:blipFill rotWithShape="0">
                <a:blip r:embed="rId3"/>
                <a:stretch>
                  <a:fillRect l="-1131" t="-1180"/>
                </a:stretch>
              </a:blipFill>
            </p:spPr>
            <p:txBody>
              <a:bodyPr/>
              <a:lstStyle/>
              <a:p>
                <a:r>
                  <a:rPr lang="en-US">
                    <a:noFill/>
                  </a:rPr>
                  <a:t> </a:t>
                </a:r>
              </a:p>
            </p:txBody>
          </p:sp>
        </mc:Fallback>
      </mc:AlternateContent>
      <p:sp>
        <p:nvSpPr>
          <p:cNvPr id="7" name="TextBox 6"/>
          <p:cNvSpPr txBox="1"/>
          <p:nvPr/>
        </p:nvSpPr>
        <p:spPr>
          <a:xfrm>
            <a:off x="22632987" y="2057400"/>
            <a:ext cx="184731"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77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left)">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left)">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wipe(left)">
                                      <p:cBhvr>
                                        <p:cTn id="57" dur="5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wipe(left)">
                                      <p:cBhvr>
                                        <p:cTn id="6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GÓC GIỮA HAI ĐƯỜNG THẲNG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1021764"/>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a:t>
                </a:r>
                <a:r>
                  <a:rPr lang="vi-VN" sz="4800" b="1" dirty="0" smtClean="0"/>
                  <a:t> </a:t>
                </a:r>
                <a:r>
                  <a:rPr lang="vi-VN" sz="4800" b="1" dirty="0" smtClean="0">
                    <a:solidFill>
                      <a:schemeClr val="bg1"/>
                    </a:solidFill>
                    <a:latin typeface="Tahoma" pitchFamily="34" charset="0"/>
                    <a:ea typeface="Tahoma" pitchFamily="34" charset="0"/>
                    <a:cs typeface="Tahoma" pitchFamily="34" charset="0"/>
                  </a:rPr>
                  <a:t>T</a:t>
                </a:r>
                <a:r>
                  <a:rPr lang="en-US" sz="4800" b="1" dirty="0" err="1" smtClean="0">
                    <a:solidFill>
                      <a:schemeClr val="bg1"/>
                    </a:solidFill>
                    <a:latin typeface="Tahoma" pitchFamily="34" charset="0"/>
                    <a:ea typeface="Tahoma" pitchFamily="34" charset="0"/>
                    <a:cs typeface="Tahoma" pitchFamily="34" charset="0"/>
                  </a:rPr>
                  <a:t>ìm</a:t>
                </a:r>
                <a:r>
                  <a:rPr lang="vi-VN" sz="4800" b="1" dirty="0" smtClean="0">
                    <a:solidFill>
                      <a:schemeClr val="bg1"/>
                    </a:solidFill>
                    <a:latin typeface="Tahoma" pitchFamily="34" charset="0"/>
                    <a:ea typeface="Tahoma" pitchFamily="34" charset="0"/>
                    <a:cs typeface="Tahoma" pitchFamily="34" charset="0"/>
                  </a:rPr>
                  <a:t> </a:t>
                </a:r>
                <a:r>
                  <a:rPr lang="vi-VN" sz="4800" b="1" dirty="0">
                    <a:solidFill>
                      <a:schemeClr val="bg1"/>
                    </a:solidFill>
                    <a:latin typeface="Tahoma" pitchFamily="34" charset="0"/>
                    <a:ea typeface="Tahoma" pitchFamily="34" charset="0"/>
                    <a:cs typeface="Tahoma" pitchFamily="34" charset="0"/>
                  </a:rPr>
                  <a:t>góc giữa hai </a:t>
                </a:r>
                <a:r>
                  <a:rPr lang="en-US" sz="4800" b="1" dirty="0" err="1" smtClean="0">
                    <a:solidFill>
                      <a:schemeClr val="bg1"/>
                    </a:solidFill>
                    <a:latin typeface="Tahoma" pitchFamily="34" charset="0"/>
                    <a:ea typeface="Tahoma" pitchFamily="34" charset="0"/>
                    <a:cs typeface="Tahoma" pitchFamily="34" charset="0"/>
                  </a:rPr>
                  <a:t>đường</a:t>
                </a:r>
                <a:r>
                  <a:rPr lang="vi-VN" sz="4800" b="1" dirty="0" smtClean="0">
                    <a:solidFill>
                      <a:schemeClr val="bg1"/>
                    </a:solidFill>
                    <a:latin typeface="Tahoma" pitchFamily="34" charset="0"/>
                    <a:ea typeface="Tahoma" pitchFamily="34" charset="0"/>
                    <a:cs typeface="Tahoma" pitchFamily="34" charset="0"/>
                  </a:rPr>
                  <a:t> </a:t>
                </a:r>
                <a:r>
                  <a:rPr lang="vi-VN" sz="4800" b="1" dirty="0">
                    <a:solidFill>
                      <a:schemeClr val="bg1"/>
                    </a:solidFill>
                    <a:latin typeface="Tahoma" pitchFamily="34" charset="0"/>
                    <a:ea typeface="Tahoma" pitchFamily="34" charset="0"/>
                    <a:cs typeface="Tahoma" pitchFamily="34" charset="0"/>
                  </a:rPr>
                  <a:t>thẳng</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441899"/>
                <a:ext cx="23183541" cy="11292963"/>
              </a:xfrm>
              <a:prstGeom prst="rect">
                <a:avLst/>
              </a:prstGeom>
            </p:spPr>
            <p:txBody>
              <a:bodyPr wrap="square">
                <a:spAutoFit/>
              </a:bodyPr>
              <a:lstStyle/>
              <a:p>
                <a:r>
                  <a:rPr lang="vi-VN" sz="4800" b="1" u="sng" dirty="0" smtClean="0"/>
                  <a:t>Cách </a:t>
                </a:r>
                <a:r>
                  <a:rPr lang="vi-VN" sz="4800" b="1" u="sng" dirty="0"/>
                  <a:t>1:</a:t>
                </a:r>
                <a:r>
                  <a:rPr lang="vi-VN" sz="4800" b="1" dirty="0"/>
                  <a:t>  </a:t>
                </a:r>
                <a:r>
                  <a:rPr lang="vi-VN" sz="4800" dirty="0"/>
                  <a:t>Để xác định góc giữa hai đường thẳng </a:t>
                </a:r>
                <a14:m>
                  <m:oMath xmlns:m="http://schemas.openxmlformats.org/officeDocument/2006/math">
                    <m:r>
                      <a:rPr lang="vi-VN" sz="4800" i="1">
                        <a:latin typeface="Cambria Math"/>
                      </a:rPr>
                      <m:t>𝑎</m:t>
                    </m:r>
                  </m:oMath>
                </a14:m>
                <a:r>
                  <a:rPr lang="vi-VN" sz="4800" dirty="0"/>
                  <a:t> và </a:t>
                </a:r>
                <a14:m>
                  <m:oMath xmlns:m="http://schemas.openxmlformats.org/officeDocument/2006/math">
                    <m:r>
                      <a:rPr lang="vi-VN" sz="4800" i="1">
                        <a:latin typeface="Cambria Math"/>
                      </a:rPr>
                      <m:t>𝑏</m:t>
                    </m:r>
                  </m:oMath>
                </a14:m>
                <a:r>
                  <a:rPr lang="vi-VN" sz="4800" dirty="0"/>
                  <a:t> </a:t>
                </a:r>
                <a:endParaRPr lang="en-US" sz="4800" dirty="0" smtClean="0"/>
              </a:p>
              <a:p>
                <a:r>
                  <a:rPr lang="vi-VN" sz="4800" dirty="0" smtClean="0"/>
                  <a:t>ta </a:t>
                </a:r>
                <a:r>
                  <a:rPr lang="vi-VN" sz="4800" dirty="0"/>
                  <a:t>lấy điểm </a:t>
                </a:r>
                <a14:m>
                  <m:oMath xmlns:m="http://schemas.openxmlformats.org/officeDocument/2006/math">
                    <m:r>
                      <a:rPr lang="vi-VN" sz="4800" i="1">
                        <a:latin typeface="Cambria Math"/>
                      </a:rPr>
                      <m:t>𝑂</m:t>
                    </m:r>
                  </m:oMath>
                </a14:m>
                <a:r>
                  <a:rPr lang="vi-VN" sz="4800" dirty="0"/>
                  <a:t> bất kì, sau đó dựng hai đường thẳng </a:t>
                </a:r>
                <a14:m>
                  <m:oMath xmlns:m="http://schemas.openxmlformats.org/officeDocument/2006/math">
                    <m:sSup>
                      <m:sSupPr>
                        <m:ctrlPr>
                          <a:rPr lang="en-US" sz="4800" i="1">
                            <a:latin typeface="Cambria Math" panose="02040503050406030204" pitchFamily="18" charset="0"/>
                          </a:rPr>
                        </m:ctrlPr>
                      </m:sSupPr>
                      <m:e>
                        <m:r>
                          <a:rPr lang="vi-VN" sz="4800" i="1">
                            <a:latin typeface="Cambria Math"/>
                          </a:rPr>
                          <m:t>𝑎</m:t>
                        </m:r>
                      </m:e>
                      <m:sup>
                        <m:r>
                          <a:rPr lang="vi-VN" sz="4800" i="1">
                            <a:latin typeface="Cambria Math"/>
                          </a:rPr>
                          <m:t>′</m:t>
                        </m:r>
                      </m:sup>
                    </m:sSup>
                  </m:oMath>
                </a14:m>
                <a:r>
                  <a:rPr lang="vi-VN" sz="4800" dirty="0"/>
                  <a:t> và </a:t>
                </a:r>
                <a14:m>
                  <m:oMath xmlns:m="http://schemas.openxmlformats.org/officeDocument/2006/math">
                    <m:sSup>
                      <m:sSupPr>
                        <m:ctrlPr>
                          <a:rPr lang="en-US" sz="4800" i="1">
                            <a:latin typeface="Cambria Math" panose="02040503050406030204" pitchFamily="18" charset="0"/>
                          </a:rPr>
                        </m:ctrlPr>
                      </m:sSupPr>
                      <m:e>
                        <m:r>
                          <a:rPr lang="vi-VN" sz="4800" i="1">
                            <a:latin typeface="Cambria Math"/>
                          </a:rPr>
                          <m:t>𝑏</m:t>
                        </m:r>
                      </m:e>
                      <m:sup>
                        <m:r>
                          <a:rPr lang="vi-VN" sz="4800" i="1">
                            <a:latin typeface="Cambria Math"/>
                          </a:rPr>
                          <m:t>′</m:t>
                        </m:r>
                      </m:sup>
                    </m:sSup>
                  </m:oMath>
                </a14:m>
                <a:endParaRPr lang="en-US" sz="4800" dirty="0" smtClean="0"/>
              </a:p>
              <a:p>
                <a:r>
                  <a:rPr lang="vi-VN" sz="4800" dirty="0" smtClean="0"/>
                  <a:t>cùng </a:t>
                </a:r>
                <a:r>
                  <a:rPr lang="vi-VN" sz="4800" dirty="0"/>
                  <a:t>đi qua </a:t>
                </a:r>
                <a14:m>
                  <m:oMath xmlns:m="http://schemas.openxmlformats.org/officeDocument/2006/math">
                    <m:r>
                      <a:rPr lang="vi-VN" sz="4800" i="1">
                        <a:latin typeface="Cambria Math"/>
                      </a:rPr>
                      <m:t>𝑂</m:t>
                    </m:r>
                  </m:oMath>
                </a14:m>
                <a:r>
                  <a:rPr lang="vi-VN" sz="4800" dirty="0"/>
                  <a:t> đồng thời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𝑎</m:t>
                        </m:r>
                      </m:e>
                      <m:sup>
                        <m:r>
                          <a:rPr lang="en-US" sz="4800" b="0" i="1" smtClean="0">
                            <a:latin typeface="Cambria Math" panose="02040503050406030204" pitchFamily="18" charset="0"/>
                          </a:rPr>
                          <m:t>′</m:t>
                        </m:r>
                      </m:sup>
                    </m:sSup>
                    <m:r>
                      <a:rPr lang="en-US" sz="4800" b="0" i="1" smtClean="0">
                        <a:latin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𝑎</m:t>
                    </m:r>
                    <m:r>
                      <a:rPr lang="en-US" sz="4800" b="0" i="1" smtClean="0">
                        <a:latin typeface="Cambria Math" panose="02040503050406030204" pitchFamily="18" charset="0"/>
                        <a:ea typeface="Cambria Math" panose="02040503050406030204" pitchFamily="18" charset="0"/>
                      </a:rPr>
                      <m:t>, </m:t>
                    </m:r>
                    <m:sSup>
                      <m:sSupPr>
                        <m:ctrlPr>
                          <a:rPr lang="en-US" sz="4800" i="1">
                            <a:latin typeface="Cambria Math" panose="02040503050406030204" pitchFamily="18" charset="0"/>
                          </a:rPr>
                        </m:ctrlPr>
                      </m:sSupPr>
                      <m:e>
                        <m:r>
                          <a:rPr lang="en-US" sz="4800" b="0" i="1" smtClean="0">
                            <a:latin typeface="Cambria Math" panose="02040503050406030204" pitchFamily="18" charset="0"/>
                          </a:rPr>
                          <m:t> </m:t>
                        </m:r>
                        <m:r>
                          <a:rPr lang="vi-VN" sz="4800" i="1">
                            <a:latin typeface="Cambria Math"/>
                          </a:rPr>
                          <m:t>𝑏</m:t>
                        </m:r>
                      </m:e>
                      <m:sup>
                        <m:r>
                          <a:rPr lang="vi-VN" sz="4800" i="1">
                            <a:latin typeface="Cambria Math"/>
                          </a:rPr>
                          <m:t>′</m:t>
                        </m:r>
                      </m:sup>
                    </m:sSup>
                    <m:r>
                      <m:rPr>
                        <m:nor/>
                      </m:rPr>
                      <a:rPr lang="vi-VN" sz="4800"/>
                      <m:t>//</m:t>
                    </m:r>
                    <m:r>
                      <a:rPr lang="vi-VN" sz="4800" i="1">
                        <a:latin typeface="Cambria Math"/>
                      </a:rPr>
                      <m:t>𝑏</m:t>
                    </m:r>
                  </m:oMath>
                </a14:m>
                <a:r>
                  <a:rPr lang="vi-VN" sz="4800" dirty="0"/>
                  <a:t>. Khi đó </a:t>
                </a:r>
                <a14:m>
                  <m:oMath xmlns:m="http://schemas.openxmlformats.org/officeDocument/2006/math">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m:t>
                    </m:r>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vi-VN" sz="4800" i="1">
                                    <a:latin typeface="Cambria Math"/>
                                  </a:rPr>
                                  <m:t>𝑎</m:t>
                                </m:r>
                              </m:e>
                              <m:sup>
                                <m:r>
                                  <a:rPr lang="vi-VN" sz="4800" i="1">
                                    <a:latin typeface="Cambria Math"/>
                                  </a:rPr>
                                  <m:t>′</m:t>
                                </m:r>
                              </m:sup>
                            </m:sSup>
                            <m:r>
                              <a:rPr lang="vi-VN" sz="4800" i="1">
                                <a:latin typeface="Cambria Math"/>
                              </a:rPr>
                              <m:t>,</m:t>
                            </m:r>
                            <m:sSup>
                              <m:sSupPr>
                                <m:ctrlPr>
                                  <a:rPr lang="en-US" sz="4800" i="1">
                                    <a:latin typeface="Cambria Math" panose="02040503050406030204" pitchFamily="18" charset="0"/>
                                  </a:rPr>
                                </m:ctrlPr>
                              </m:sSupPr>
                              <m:e>
                                <m:r>
                                  <a:rPr lang="vi-VN" sz="4800" i="1">
                                    <a:latin typeface="Cambria Math"/>
                                  </a:rPr>
                                  <m:t>𝑏</m:t>
                                </m:r>
                              </m:e>
                              <m:sup>
                                <m:r>
                                  <a:rPr lang="vi-VN" sz="4800" i="1">
                                    <a:latin typeface="Cambria Math"/>
                                  </a:rPr>
                                  <m:t>′</m:t>
                                </m:r>
                              </m:sup>
                            </m:sSup>
                          </m:e>
                        </m:d>
                      </m:e>
                    </m:acc>
                    <m:r>
                      <a:rPr lang="vi-VN" sz="4800" i="1">
                        <a:latin typeface="Cambria Math"/>
                      </a:rPr>
                      <m:t>.</m:t>
                    </m:r>
                  </m:oMath>
                </a14:m>
                <a:endParaRPr lang="en-US" sz="4800" dirty="0"/>
              </a:p>
              <a:p>
                <a:endParaRPr lang="en-US" sz="4800" b="1" u="sng" dirty="0"/>
              </a:p>
              <a:p>
                <a:r>
                  <a:rPr lang="vi-VN" sz="4800" b="1" u="sng" dirty="0" smtClean="0"/>
                  <a:t>Cách </a:t>
                </a:r>
                <a:r>
                  <a:rPr lang="vi-VN" sz="4800" b="1" u="sng" dirty="0"/>
                  <a:t>2</a:t>
                </a:r>
                <a:r>
                  <a:rPr lang="vi-VN" sz="4800" dirty="0"/>
                  <a:t>: Tìm hai vectơ chỉ phương </a:t>
                </a:r>
                <a14:m>
                  <m:oMath xmlns:m="http://schemas.openxmlformats.org/officeDocument/2006/math">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m:t>
                            </m:r>
                          </m:sub>
                        </m:sSub>
                      </m:e>
                    </m:acc>
                    <m:r>
                      <a:rPr lang="vi-VN" sz="4800" i="1">
                        <a:latin typeface="Cambria Math"/>
                      </a:rPr>
                      <m:t>,</m:t>
                    </m:r>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2</m:t>
                            </m:r>
                          </m:sub>
                        </m:sSub>
                      </m:e>
                    </m:acc>
                  </m:oMath>
                </a14:m>
                <a:r>
                  <a:rPr lang="vi-VN" sz="4800" dirty="0"/>
                  <a:t> lần lượt của </a:t>
                </a:r>
                <a:r>
                  <a:rPr lang="vi-VN" sz="4800" dirty="0" smtClean="0"/>
                  <a:t>hai đường </a:t>
                </a:r>
                <a:r>
                  <a:rPr lang="vi-VN" sz="4800" dirty="0"/>
                  <a:t>thẳng </a:t>
                </a:r>
                <a14:m>
                  <m:oMath xmlns:m="http://schemas.openxmlformats.org/officeDocument/2006/math">
                    <m:r>
                      <a:rPr lang="vi-VN" sz="4800" i="1">
                        <a:latin typeface="Cambria Math"/>
                      </a:rPr>
                      <m:t>𝑎</m:t>
                    </m:r>
                    <m:r>
                      <a:rPr lang="vi-VN" sz="4800" i="1">
                        <a:latin typeface="Cambria Math"/>
                      </a:rPr>
                      <m:t>,</m:t>
                    </m:r>
                    <m:r>
                      <a:rPr lang="vi-VN" sz="4800" i="1">
                        <a:latin typeface="Cambria Math"/>
                      </a:rPr>
                      <m:t>𝑏</m:t>
                    </m:r>
                  </m:oMath>
                </a14:m>
                <a:r>
                  <a:rPr lang="vi-VN" sz="4800" dirty="0"/>
                  <a:t> . </a:t>
                </a:r>
                <a:endParaRPr lang="en-US" sz="4800" dirty="0" smtClean="0"/>
              </a:p>
              <a:p>
                <a:r>
                  <a:rPr lang="vi-VN" sz="4800" dirty="0" smtClean="0"/>
                  <a:t>Khi </a:t>
                </a:r>
                <a:r>
                  <a:rPr lang="vi-VN" sz="4800" dirty="0"/>
                  <a:t>đó góc giữa hai đường thẳng xác định bởi </a:t>
                </a:r>
                <a14:m>
                  <m:oMath xmlns:m="http://schemas.openxmlformats.org/officeDocument/2006/math">
                    <m:func>
                      <m:funcPr>
                        <m:ctrlPr>
                          <a:rPr lang="en-US" sz="4800" i="1">
                            <a:latin typeface="Cambria Math" panose="02040503050406030204" pitchFamily="18" charset="0"/>
                          </a:rPr>
                        </m:ctrlPr>
                      </m:funcPr>
                      <m:fName>
                        <m:r>
                          <a:rPr lang="vi-VN" sz="4800" i="1">
                            <a:latin typeface="Cambria Math"/>
                          </a:rPr>
                          <m:t>𝑐𝑜𝑠</m:t>
                        </m:r>
                      </m:fName>
                      <m:e>
                        <m:d>
                          <m:dPr>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r>
                                  <a:rPr lang="vi-VN" sz="4800" i="1">
                                    <a:latin typeface="Cambria Math"/>
                                  </a:rPr>
                                  <m:t>𝑎</m:t>
                                </m:r>
                                <m:r>
                                  <a:rPr lang="vi-VN" sz="4800" i="1">
                                    <a:latin typeface="Cambria Math"/>
                                  </a:rPr>
                                  <m:t>,</m:t>
                                </m:r>
                                <m:r>
                                  <a:rPr lang="vi-VN" sz="4800" i="1">
                                    <a:latin typeface="Cambria Math"/>
                                  </a:rPr>
                                  <m:t>𝑏</m:t>
                                </m:r>
                              </m:e>
                            </m:acc>
                          </m:e>
                        </m:d>
                      </m:e>
                    </m:func>
                    <m:r>
                      <a:rPr lang="vi-VN" sz="4800" i="1">
                        <a:latin typeface="Cambria Math"/>
                      </a:rPr>
                      <m:t>=</m:t>
                    </m:r>
                    <m:f>
                      <m:fPr>
                        <m:ctrlPr>
                          <a:rPr lang="en-US" sz="4800" i="1">
                            <a:latin typeface="Cambria Math" panose="02040503050406030204" pitchFamily="18" charset="0"/>
                          </a:rPr>
                        </m:ctrlPr>
                      </m:fPr>
                      <m:num>
                        <m:d>
                          <m:dPr>
                            <m:begChr m:val="|"/>
                            <m:endChr m:val="|"/>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m:t>
                                    </m:r>
                                  </m:sub>
                                </m:sSub>
                              </m:e>
                            </m:acc>
                            <m:acc>
                              <m:accPr>
                                <m:chr m:val="⃗"/>
                                <m:ctrlPr>
                                  <a:rPr lang="en-US" sz="4800" i="1">
                                    <a:latin typeface="Cambria Math" panose="02040503050406030204" pitchFamily="18" charset="0"/>
                                  </a:rPr>
                                </m:ctrlPr>
                              </m:accPr>
                              <m:e>
                                <m:r>
                                  <a:rPr lang="vi-VN" sz="4800" i="1">
                                    <a:latin typeface="Cambria Math"/>
                                  </a:rPr>
                                  <m:t>.</m:t>
                                </m:r>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2</m:t>
                                    </m:r>
                                  </m:sub>
                                </m:sSub>
                              </m:e>
                            </m:acc>
                          </m:e>
                        </m:d>
                      </m:num>
                      <m:den>
                        <m:d>
                          <m:dPr>
                            <m:begChr m:val="|"/>
                            <m:endChr m:val="|"/>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m:t>
                                    </m:r>
                                  </m:sub>
                                </m:sSub>
                              </m:e>
                            </m:acc>
                          </m:e>
                        </m:d>
                        <m:r>
                          <a:rPr lang="vi-VN" sz="4800" i="1">
                            <a:latin typeface="Cambria Math"/>
                          </a:rPr>
                          <m:t>.</m:t>
                        </m:r>
                        <m:d>
                          <m:dPr>
                            <m:begChr m:val="|"/>
                            <m:endChr m:val="|"/>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2</m:t>
                                    </m:r>
                                  </m:sub>
                                </m:sSub>
                              </m:e>
                            </m:acc>
                          </m:e>
                        </m:d>
                      </m:den>
                    </m:f>
                  </m:oMath>
                </a14:m>
                <a:r>
                  <a:rPr lang="vi-VN" sz="4800" dirty="0"/>
                  <a:t>.</a:t>
                </a:r>
                <a:endParaRPr lang="en-US" sz="4800" dirty="0"/>
              </a:p>
              <a:p>
                <a:r>
                  <a:rPr lang="vi-VN" sz="4800" b="1" dirty="0"/>
                  <a:t>Chú ý:</a:t>
                </a:r>
                <a:endParaRPr lang="en-US" sz="4800" dirty="0"/>
              </a:p>
              <a:p>
                <a:r>
                  <a:rPr lang="vi-VN" sz="4800" b="1" dirty="0" smtClean="0"/>
                  <a:t>1</a:t>
                </a:r>
                <a:r>
                  <a:rPr lang="en-US" sz="4800" b="1" dirty="0" smtClean="0"/>
                  <a:t>.</a:t>
                </a:r>
                <a:r>
                  <a:rPr lang="vi-VN" sz="4800" dirty="0" smtClean="0"/>
                  <a:t> </a:t>
                </a:r>
                <a:r>
                  <a:rPr lang="vi-VN" sz="4800" dirty="0"/>
                  <a:t>Giả sử </a:t>
                </a:r>
                <a14:m>
                  <m:oMath xmlns:m="http://schemas.openxmlformats.org/officeDocument/2006/math">
                    <m:acc>
                      <m:accPr>
                        <m:chr m:val="⃗"/>
                        <m:ctrlPr>
                          <a:rPr lang="en-US" sz="4800" i="1">
                            <a:latin typeface="Cambria Math" panose="02040503050406030204" pitchFamily="18" charset="0"/>
                          </a:rPr>
                        </m:ctrlPr>
                      </m:accPr>
                      <m:e>
                        <m:r>
                          <a:rPr lang="vi-VN" sz="4800" i="1">
                            <a:latin typeface="Cambria Math"/>
                          </a:rPr>
                          <m:t>𝑢</m:t>
                        </m:r>
                      </m:e>
                    </m:acc>
                  </m:oMath>
                </a14:m>
                <a:r>
                  <a:rPr lang="vi-VN" sz="4800" dirty="0"/>
                  <a:t> là VTCP của </a:t>
                </a:r>
                <a14:m>
                  <m:oMath xmlns:m="http://schemas.openxmlformats.org/officeDocument/2006/math">
                    <m:r>
                      <a:rPr lang="vi-VN" sz="4800" i="1">
                        <a:latin typeface="Cambria Math"/>
                      </a:rPr>
                      <m:t>𝑎</m:t>
                    </m:r>
                  </m:oMath>
                </a14:m>
                <a:r>
                  <a:rPr lang="vi-VN" sz="4800" dirty="0"/>
                  <a:t>, </a:t>
                </a:r>
                <a14:m>
                  <m:oMath xmlns:m="http://schemas.openxmlformats.org/officeDocument/2006/math">
                    <m:acc>
                      <m:accPr>
                        <m:chr m:val="⃗"/>
                        <m:ctrlPr>
                          <a:rPr lang="en-US" sz="4800" i="1">
                            <a:latin typeface="Cambria Math" panose="02040503050406030204" pitchFamily="18" charset="0"/>
                          </a:rPr>
                        </m:ctrlPr>
                      </m:accPr>
                      <m:e>
                        <m:r>
                          <a:rPr lang="vi-VN" sz="4800" i="1">
                            <a:latin typeface="Cambria Math"/>
                          </a:rPr>
                          <m:t>𝑣</m:t>
                        </m:r>
                      </m:e>
                    </m:acc>
                  </m:oMath>
                </a14:m>
                <a:r>
                  <a:rPr lang="vi-VN" sz="4800" dirty="0"/>
                  <a:t> là VTCP của </a:t>
                </a:r>
                <a14:m>
                  <m:oMath xmlns:m="http://schemas.openxmlformats.org/officeDocument/2006/math">
                    <m:r>
                      <a:rPr lang="vi-VN" sz="4800" i="1">
                        <a:latin typeface="Cambria Math"/>
                      </a:rPr>
                      <m:t>𝑏</m:t>
                    </m:r>
                  </m:oMath>
                </a14:m>
                <a:r>
                  <a:rPr lang="vi-VN" sz="4800" dirty="0"/>
                  <a:t>, </a:t>
                </a:r>
                <a14:m>
                  <m:oMath xmlns:m="http://schemas.openxmlformats.org/officeDocument/2006/math">
                    <m:r>
                      <a:rPr lang="vi-VN" sz="4800" i="1">
                        <a:latin typeface="Cambria Math"/>
                      </a:rPr>
                      <m:t>(</m:t>
                    </m:r>
                    <m:acc>
                      <m:accPr>
                        <m:chr m:val="⃗"/>
                        <m:ctrlPr>
                          <a:rPr lang="en-US" sz="4800" i="1">
                            <a:latin typeface="Cambria Math" panose="02040503050406030204" pitchFamily="18" charset="0"/>
                          </a:rPr>
                        </m:ctrlPr>
                      </m:accPr>
                      <m:e>
                        <m:r>
                          <a:rPr lang="vi-VN" sz="4800" i="1">
                            <a:latin typeface="Cambria Math"/>
                          </a:rPr>
                          <m:t>𝑢</m:t>
                        </m:r>
                      </m:e>
                    </m:acc>
                    <m:r>
                      <a:rPr lang="vi-VN" sz="4800" i="1">
                        <a:latin typeface="Cambria Math"/>
                      </a:rPr>
                      <m:t>,</m:t>
                    </m:r>
                    <m:acc>
                      <m:accPr>
                        <m:chr m:val="⃗"/>
                        <m:ctrlPr>
                          <a:rPr lang="en-US" sz="4800" i="1">
                            <a:latin typeface="Cambria Math" panose="02040503050406030204" pitchFamily="18" charset="0"/>
                          </a:rPr>
                        </m:ctrlPr>
                      </m:accPr>
                      <m:e>
                        <m:r>
                          <a:rPr lang="vi-VN" sz="4800" i="1">
                            <a:latin typeface="Cambria Math"/>
                          </a:rPr>
                          <m:t>𝑣</m:t>
                        </m:r>
                      </m:e>
                    </m:acc>
                    <m:r>
                      <a:rPr lang="vi-VN" sz="4800" i="1">
                        <a:latin typeface="Cambria Math"/>
                      </a:rPr>
                      <m:t>)=</m:t>
                    </m:r>
                    <m:r>
                      <a:rPr lang="vi-VN" sz="4800" i="1">
                        <a:latin typeface="Cambria Math"/>
                      </a:rPr>
                      <m:t>𝛼</m:t>
                    </m:r>
                  </m:oMath>
                </a14:m>
                <a:r>
                  <a:rPr lang="vi-VN" sz="4800" dirty="0"/>
                  <a:t>. </a:t>
                </a:r>
                <a:endParaRPr lang="en-US" sz="4800" dirty="0"/>
              </a:p>
              <a:p>
                <a:r>
                  <a:rPr lang="vi-VN" sz="4800" dirty="0"/>
                  <a:t>Khi đó: </a:t>
                </a:r>
                <a14:m>
                  <m:oMath xmlns:m="http://schemas.openxmlformats.org/officeDocument/2006/math">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vi-VN" sz="4800" i="1">
                                <a:latin typeface="Cambria Math"/>
                              </a:rPr>
                              <m:t>𝛼</m:t>
                            </m:r>
                            <m:r>
                              <a:rPr lang="en-US" sz="4800" b="0" i="1" smtClean="0">
                                <a:latin typeface="Cambria Math"/>
                              </a:rPr>
                              <m:t> </m:t>
                            </m:r>
                            <m:r>
                              <a:rPr lang="en-US" sz="4800" b="0" i="1" smtClean="0">
                                <a:latin typeface="Cambria Math"/>
                              </a:rPr>
                              <m:t>𝑛</m:t>
                            </m:r>
                            <m:r>
                              <a:rPr lang="en-US" sz="4800" b="0" i="1" smtClean="0">
                                <a:latin typeface="Cambria Math"/>
                              </a:rPr>
                              <m:t>ế</m:t>
                            </m:r>
                            <m:r>
                              <a:rPr lang="vi-VN" sz="4800" i="1">
                                <a:latin typeface="Cambria Math"/>
                              </a:rPr>
                              <m:t>𝑢</m:t>
                            </m:r>
                            <m:r>
                              <a:rPr lang="en-US" sz="4800" b="0" i="1" smtClean="0">
                                <a:latin typeface="Cambria Math"/>
                              </a:rPr>
                              <m:t> </m:t>
                            </m:r>
                            <m:r>
                              <a:rPr lang="vi-VN" sz="4800" i="1">
                                <a:latin typeface="Cambria Math"/>
                              </a:rPr>
                              <m:t>0°≤</m:t>
                            </m:r>
                            <m:r>
                              <a:rPr lang="vi-VN" sz="4800" i="1">
                                <a:latin typeface="Cambria Math"/>
                              </a:rPr>
                              <m:t>𝛼</m:t>
                            </m:r>
                            <m:r>
                              <a:rPr lang="vi-VN" sz="4800" i="1">
                                <a:latin typeface="Cambria Math"/>
                              </a:rPr>
                              <m:t>≤90°</m:t>
                            </m:r>
                          </m:e>
                          <m:e>
                            <m:r>
                              <a:rPr lang="vi-VN" sz="4800" i="1">
                                <a:latin typeface="Cambria Math"/>
                              </a:rPr>
                              <m:t>180°−</m:t>
                            </m:r>
                            <m:r>
                              <a:rPr lang="vi-VN" sz="4800" i="1">
                                <a:latin typeface="Cambria Math"/>
                              </a:rPr>
                              <m:t>𝛼</m:t>
                            </m:r>
                            <m:r>
                              <a:rPr lang="en-US" sz="4800" b="0" i="1" smtClean="0">
                                <a:latin typeface="Cambria Math"/>
                              </a:rPr>
                              <m:t> </m:t>
                            </m:r>
                            <m:r>
                              <a:rPr lang="en-US" sz="4800" b="0" i="1" smtClean="0">
                                <a:latin typeface="Cambria Math"/>
                              </a:rPr>
                              <m:t>𝑛</m:t>
                            </m:r>
                            <m:r>
                              <a:rPr lang="en-US" sz="4800" b="0" i="1" smtClean="0">
                                <a:latin typeface="Cambria Math"/>
                              </a:rPr>
                              <m:t>ế</m:t>
                            </m:r>
                            <m:r>
                              <a:rPr lang="en-US" sz="4800" b="0" i="1" smtClean="0">
                                <a:latin typeface="Cambria Math"/>
                              </a:rPr>
                              <m:t>𝑢</m:t>
                            </m:r>
                            <m:r>
                              <a:rPr lang="en-US" sz="4800" b="0" i="1" smtClean="0">
                                <a:latin typeface="Cambria Math"/>
                              </a:rPr>
                              <m:t> 90°&lt;</m:t>
                            </m:r>
                            <m:r>
                              <a:rPr lang="vi-VN" sz="4800" i="1">
                                <a:latin typeface="Cambria Math"/>
                              </a:rPr>
                              <m:t>𝛼</m:t>
                            </m:r>
                            <m:r>
                              <a:rPr lang="vi-VN" sz="4800" i="1">
                                <a:latin typeface="Cambria Math"/>
                              </a:rPr>
                              <m:t>≤180°.</m:t>
                            </m:r>
                          </m:e>
                        </m:eqArr>
                      </m:e>
                    </m:d>
                  </m:oMath>
                </a14:m>
                <a:endParaRPr lang="en-US" sz="4800" dirty="0"/>
              </a:p>
              <a:p>
                <a:r>
                  <a:rPr lang="vi-VN" sz="4800" b="1" dirty="0" smtClean="0"/>
                  <a:t>2</a:t>
                </a:r>
                <a:r>
                  <a:rPr lang="en-US" sz="4800" b="1" dirty="0" smtClean="0"/>
                  <a:t>.</a:t>
                </a:r>
                <a:r>
                  <a:rPr lang="vi-VN" sz="4800" dirty="0" smtClean="0"/>
                  <a:t> </a:t>
                </a:r>
                <a:r>
                  <a:rPr lang="vi-VN" sz="4800" dirty="0"/>
                  <a:t>Nếu </a:t>
                </a:r>
                <a14:m>
                  <m:oMath xmlns:m="http://schemas.openxmlformats.org/officeDocument/2006/math">
                    <m:r>
                      <a:rPr lang="en-US" sz="4800" b="0" i="1" smtClean="0">
                        <a:latin typeface="Cambria Math" panose="02040503050406030204" pitchFamily="18" charset="0"/>
                      </a:rPr>
                      <m:t>𝑎</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𝑏</m:t>
                    </m:r>
                  </m:oMath>
                </a14:m>
                <a:r>
                  <a:rPr lang="vi-VN" sz="4800" i="1" dirty="0" smtClean="0"/>
                  <a:t> </a:t>
                </a:r>
                <a:r>
                  <a:rPr lang="vi-VN" sz="4800" dirty="0"/>
                  <a:t>hoặc </a:t>
                </a:r>
                <a:r>
                  <a:rPr lang="vi-VN" sz="4800" i="1" dirty="0"/>
                  <a:t>a </a:t>
                </a:r>
                <a:r>
                  <a:rPr lang="vi-VN" sz="4800" dirty="0">
                    <a:sym typeface="Symbol"/>
                  </a:rPr>
                  <a:t></a:t>
                </a:r>
                <a:r>
                  <a:rPr lang="vi-VN" sz="4800" dirty="0"/>
                  <a:t> </a:t>
                </a:r>
                <a:r>
                  <a:rPr lang="vi-VN" sz="4800" i="1" dirty="0"/>
                  <a:t>b</a:t>
                </a:r>
                <a:r>
                  <a:rPr lang="vi-VN" sz="4800" dirty="0"/>
                  <a:t> thì </a:t>
                </a:r>
                <a14:m>
                  <m:oMath xmlns:m="http://schemas.openxmlformats.org/officeDocument/2006/math">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=0°.</m:t>
                    </m:r>
                  </m:oMath>
                </a14:m>
                <a:r>
                  <a:rPr lang="vi-VN" sz="4800" dirty="0"/>
                  <a:t> </a:t>
                </a:r>
                <a:endParaRPr lang="en-US" sz="4800" dirty="0"/>
              </a:p>
              <a:p>
                <a:r>
                  <a:rPr lang="vi-VN" sz="4800" b="1" dirty="0" smtClean="0"/>
                  <a:t>3</a:t>
                </a:r>
                <a:r>
                  <a:rPr lang="en-US" sz="4800" b="1" dirty="0" smtClean="0"/>
                  <a:t>.</a:t>
                </a:r>
                <a:r>
                  <a:rPr lang="vi-VN" sz="4800" dirty="0" smtClean="0"/>
                  <a:t> </a:t>
                </a:r>
                <a14:m>
                  <m:oMath xmlns:m="http://schemas.openxmlformats.org/officeDocument/2006/math">
                    <m:r>
                      <a:rPr lang="vi-VN" sz="4800" i="1">
                        <a:latin typeface="Cambria Math"/>
                      </a:rPr>
                      <m:t>0°≤</m:t>
                    </m:r>
                    <m:acc>
                      <m:accPr>
                        <m:chr m:val="̂"/>
                        <m:ctrlPr>
                          <a:rPr lang="en-US" sz="4800" i="1">
                            <a:latin typeface="Cambria Math" panose="02040503050406030204" pitchFamily="18" charset="0"/>
                          </a:rPr>
                        </m:ctrlPr>
                      </m:accPr>
                      <m:e>
                        <m:d>
                          <m:dPr>
                            <m:ctrlPr>
                              <a:rPr lang="en-US" sz="4800" i="1">
                                <a:latin typeface="Cambria Math" panose="02040503050406030204" pitchFamily="18" charset="0"/>
                              </a:rPr>
                            </m:ctrlPr>
                          </m:dPr>
                          <m:e>
                            <m:r>
                              <a:rPr lang="vi-VN" sz="4800" i="1">
                                <a:latin typeface="Cambria Math"/>
                              </a:rPr>
                              <m:t>𝑎</m:t>
                            </m:r>
                            <m:r>
                              <a:rPr lang="vi-VN" sz="4800" i="1">
                                <a:latin typeface="Cambria Math"/>
                              </a:rPr>
                              <m:t>,</m:t>
                            </m:r>
                            <m:r>
                              <a:rPr lang="vi-VN" sz="4800" i="1">
                                <a:latin typeface="Cambria Math"/>
                              </a:rPr>
                              <m:t>𝑏</m:t>
                            </m:r>
                          </m:e>
                        </m:d>
                      </m:e>
                    </m:acc>
                    <m:r>
                      <a:rPr lang="vi-VN" sz="4800" i="1">
                        <a:latin typeface="Cambria Math"/>
                      </a:rPr>
                      <m:t>≤90°.</m:t>
                    </m:r>
                  </m:oMath>
                </a14:m>
                <a:endParaRPr lang="en-US" sz="4800" dirty="0"/>
              </a:p>
              <a:p>
                <a:endParaRPr lang="en-US" sz="4800" dirty="0" smtClean="0"/>
              </a:p>
              <a:p>
                <a:endParaRPr lang="en-US" sz="4800" dirty="0"/>
              </a:p>
            </p:txBody>
          </p:sp>
        </mc:Choice>
        <mc:Fallback xmlns="">
          <p:sp>
            <p:nvSpPr>
              <p:cNvPr id="9" name="Rectangle 8"/>
              <p:cNvSpPr>
                <a:spLocks noRot="1" noChangeAspect="1" noMove="1" noResize="1" noEditPoints="1" noAdjustHandles="1" noChangeArrowheads="1" noChangeShapeType="1" noTextEdit="1"/>
              </p:cNvSpPr>
              <p:nvPr/>
            </p:nvSpPr>
            <p:spPr>
              <a:xfrm>
                <a:off x="632114" y="3441899"/>
                <a:ext cx="23183541" cy="11292963"/>
              </a:xfrm>
              <a:prstGeom prst="rect">
                <a:avLst/>
              </a:prstGeom>
              <a:blipFill rotWithShape="0">
                <a:blip r:embed="rId3"/>
                <a:stretch>
                  <a:fillRect l="-1210" t="-1458"/>
                </a:stretch>
              </a:blipFill>
            </p:spPr>
            <p:txBody>
              <a:bodyPr/>
              <a:lstStyle/>
              <a:p>
                <a:r>
                  <a:rPr lang="en-US">
                    <a:noFill/>
                  </a:rPr>
                  <a:t> </a:t>
                </a:r>
              </a:p>
            </p:txBody>
          </p:sp>
        </mc:Fallback>
      </mc:AlternateContent>
      <p:pic>
        <p:nvPicPr>
          <p:cNvPr id="38" name="Picture 37"/>
          <p:cNvPicPr/>
          <p:nvPr/>
        </p:nvPicPr>
        <p:blipFill>
          <a:blip r:embed="rId4" cstate="print"/>
          <a:srcRect/>
          <a:stretch>
            <a:fillRect/>
          </a:stretch>
        </p:blipFill>
        <p:spPr bwMode="auto">
          <a:xfrm>
            <a:off x="17222787" y="3481108"/>
            <a:ext cx="6290403" cy="2462492"/>
          </a:xfrm>
          <a:prstGeom prst="rect">
            <a:avLst/>
          </a:prstGeom>
          <a:noFill/>
          <a:ln w="9525">
            <a:noFill/>
            <a:miter lim="800000"/>
            <a:headEnd/>
            <a:tailEnd/>
          </a:ln>
        </p:spPr>
      </p:pic>
      <p:sp>
        <p:nvSpPr>
          <p:cNvPr id="6" name="TextBox 5"/>
          <p:cNvSpPr txBox="1"/>
          <p:nvPr/>
        </p:nvSpPr>
        <p:spPr>
          <a:xfrm>
            <a:off x="22175787" y="2057400"/>
            <a:ext cx="184731"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51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wipe(left)">
                                      <p:cBhvr>
                                        <p:cTn id="57" dur="500"/>
                                        <p:tgtEl>
                                          <p:spTgt spid="9">
                                            <p:txEl>
                                              <p:pRg st="10" end="10"/>
                                            </p:txEl>
                                          </p:spTgt>
                                        </p:tgtEl>
                                      </p:cBhvr>
                                    </p:animEffect>
                                  </p:childTnLst>
                                </p:cTn>
                              </p:par>
                              <p:par>
                                <p:cTn id="58" presetID="1"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24271267" cy="830997"/>
            <a:chOff x="-288924" y="1892299"/>
            <a:chExt cx="2427126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21894782"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ĐƯỜNG THẲNG VUÔNG GÓC VỚI MẶT PHẲNG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1:</a:t>
                </a:r>
                <a:r>
                  <a:rPr lang="vi-VN" sz="4800" b="1" dirty="0" smtClean="0"/>
                  <a:t> </a:t>
                </a:r>
                <a:r>
                  <a:rPr lang="en-US" sz="4800" b="1" dirty="0" err="1" smtClean="0">
                    <a:solidFill>
                      <a:schemeClr val="bg1"/>
                    </a:solidFill>
                    <a:latin typeface="Tahoma" pitchFamily="34" charset="0"/>
                    <a:ea typeface="Tahoma" pitchFamily="34" charset="0"/>
                    <a:cs typeface="Tahoma" pitchFamily="34" charset="0"/>
                  </a:rPr>
                  <a:t>Chứng</a:t>
                </a:r>
                <a:r>
                  <a:rPr lang="en-US" sz="4800" b="1" dirty="0" smtClean="0">
                    <a:solidFill>
                      <a:schemeClr val="bg1"/>
                    </a:solidFill>
                    <a:latin typeface="Tahoma" pitchFamily="34" charset="0"/>
                    <a:ea typeface="Tahoma" pitchFamily="34" charset="0"/>
                    <a:cs typeface="Tahoma" pitchFamily="34" charset="0"/>
                  </a:rPr>
                  <a:t> minh </a:t>
                </a:r>
                <a:r>
                  <a:rPr lang="en-US" sz="4800" b="1" dirty="0" err="1" smtClean="0">
                    <a:solidFill>
                      <a:schemeClr val="bg1"/>
                    </a:solidFill>
                    <a:latin typeface="Tahoma" pitchFamily="34" charset="0"/>
                    <a:ea typeface="Tahoma" pitchFamily="34" charset="0"/>
                    <a:cs typeface="Tahoma" pitchFamily="34" charset="0"/>
                  </a:rPr>
                  <a:t>đường</a:t>
                </a:r>
                <a:r>
                  <a:rPr lang="vi-VN" sz="4800" b="1" dirty="0" smtClean="0">
                    <a:solidFill>
                      <a:schemeClr val="bg1"/>
                    </a:solidFill>
                    <a:latin typeface="Tahoma" pitchFamily="34" charset="0"/>
                    <a:ea typeface="Tahoma" pitchFamily="34" charset="0"/>
                    <a:cs typeface="Tahoma" pitchFamily="34" charset="0"/>
                  </a:rPr>
                  <a:t> thẳng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vuông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góc</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với</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mặt</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phẳng</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mc:Choice xmlns:a14="http://schemas.microsoft.com/office/drawing/2010/main" Requires="a14">
          <p:sp>
            <p:nvSpPr>
              <p:cNvPr id="9" name="Rectangle 8"/>
              <p:cNvSpPr/>
              <p:nvPr/>
            </p:nvSpPr>
            <p:spPr>
              <a:xfrm>
                <a:off x="632114" y="3441899"/>
                <a:ext cx="23183541" cy="9325630"/>
              </a:xfrm>
              <a:prstGeom prst="rect">
                <a:avLst/>
              </a:prstGeom>
            </p:spPr>
            <p:txBody>
              <a:bodyPr wrap="square">
                <a:spAutoFit/>
              </a:bodyPr>
              <a:lstStyle/>
              <a:p>
                <a:r>
                  <a:rPr lang="vi-VN" sz="4800" b="1" dirty="0"/>
                  <a:t>	</a:t>
                </a:r>
                <a:r>
                  <a:rPr lang="vi-VN" sz="5600" b="1" dirty="0">
                    <a:solidFill>
                      <a:srgbClr val="FF0000"/>
                    </a:solidFill>
                    <a:latin typeface="+mj-lt"/>
                    <a:sym typeface="Wingdings"/>
                  </a:rPr>
                  <a:t></a:t>
                </a:r>
                <a:r>
                  <a:rPr lang="vi-VN" sz="5600" b="1" dirty="0">
                    <a:solidFill>
                      <a:srgbClr val="FF0000"/>
                    </a:solidFill>
                    <a:latin typeface="+mj-lt"/>
                  </a:rPr>
                  <a:t> Phương pháp:</a:t>
                </a:r>
                <a:endParaRPr lang="en-US" sz="5600" dirty="0">
                  <a:solidFill>
                    <a:srgbClr val="FF0000"/>
                  </a:solidFill>
                  <a:latin typeface="+mj-lt"/>
                </a:endParaRPr>
              </a:p>
              <a:p>
                <a:r>
                  <a:rPr lang="vi-VN" sz="5600" b="1" dirty="0" smtClean="0">
                    <a:latin typeface="+mj-lt"/>
                  </a:rPr>
                  <a:t>Cách </a:t>
                </a:r>
                <a:r>
                  <a:rPr lang="vi-VN" sz="5600" b="1" dirty="0">
                    <a:latin typeface="+mj-lt"/>
                  </a:rPr>
                  <a:t>1:</a:t>
                </a:r>
                <a:r>
                  <a:rPr lang="vi-VN" sz="5600" dirty="0">
                    <a:latin typeface="+mj-lt"/>
                  </a:rPr>
                  <a:t> Chứng minh đường thẳng </a:t>
                </a:r>
                <a14:m>
                  <m:oMath xmlns:m="http://schemas.openxmlformats.org/officeDocument/2006/math">
                    <m:r>
                      <a:rPr lang="vi-VN" sz="5600" i="1">
                        <a:latin typeface="Cambria Math" panose="02040503050406030204" pitchFamily="18" charset="0"/>
                      </a:rPr>
                      <m:t>𝑑</m:t>
                    </m:r>
                  </m:oMath>
                </a14:m>
                <a:r>
                  <a:rPr lang="vi-VN" sz="5600" dirty="0">
                    <a:latin typeface="+mj-lt"/>
                  </a:rPr>
                  <a:t> vuông góc với </a:t>
                </a:r>
                <a:endParaRPr lang="en-US" sz="5600" dirty="0" smtClean="0">
                  <a:latin typeface="+mj-lt"/>
                </a:endParaRPr>
              </a:p>
              <a:p>
                <a:r>
                  <a:rPr lang="vi-VN" sz="5600" dirty="0" smtClean="0">
                    <a:latin typeface="+mj-lt"/>
                  </a:rPr>
                  <a:t>hai </a:t>
                </a:r>
                <a:r>
                  <a:rPr lang="vi-VN" sz="5600" dirty="0">
                    <a:latin typeface="+mj-lt"/>
                  </a:rPr>
                  <a:t>đường thẳng cắt nhau cùng chứa trong mặt phẳng </a:t>
                </a:r>
                <a14:m>
                  <m:oMath xmlns:m="http://schemas.openxmlformats.org/officeDocument/2006/math">
                    <m:r>
                      <a:rPr lang="vi-VN" sz="5600" i="1">
                        <a:latin typeface="Cambria Math" panose="02040503050406030204" pitchFamily="18" charset="0"/>
                      </a:rPr>
                      <m:t>(</m:t>
                    </m:r>
                    <m:r>
                      <a:rPr lang="vi-VN" sz="5600" i="1">
                        <a:latin typeface="Cambria Math" panose="02040503050406030204" pitchFamily="18" charset="0"/>
                      </a:rPr>
                      <m:t>𝑃</m:t>
                    </m:r>
                    <m:r>
                      <a:rPr lang="vi-VN" sz="5600" i="1">
                        <a:latin typeface="Cambria Math" panose="02040503050406030204" pitchFamily="18" charset="0"/>
                      </a:rPr>
                      <m:t>)</m:t>
                    </m:r>
                  </m:oMath>
                </a14:m>
                <a:r>
                  <a:rPr lang="vi-VN" sz="5600" dirty="0">
                    <a:latin typeface="+mj-lt"/>
                  </a:rPr>
                  <a:t>.</a:t>
                </a:r>
                <a:endParaRPr lang="en-US" sz="5600" dirty="0">
                  <a:latin typeface="+mj-lt"/>
                </a:endParaRPr>
              </a:p>
              <a:p>
                <a:endParaRPr lang="en-US" sz="5600" b="1" dirty="0">
                  <a:latin typeface="+mj-lt"/>
                </a:endParaRPr>
              </a:p>
              <a:p>
                <a:r>
                  <a:rPr lang="vi-VN" sz="5600" b="1" dirty="0" smtClean="0">
                    <a:latin typeface="+mj-lt"/>
                  </a:rPr>
                  <a:t>Cách </a:t>
                </a:r>
                <a:r>
                  <a:rPr lang="vi-VN" sz="5600" b="1" dirty="0">
                    <a:latin typeface="+mj-lt"/>
                  </a:rPr>
                  <a:t>2:</a:t>
                </a:r>
                <a:r>
                  <a:rPr lang="vi-VN" sz="5600" dirty="0">
                    <a:latin typeface="+mj-lt"/>
                  </a:rPr>
                  <a:t> Chứng minh </a:t>
                </a:r>
                <a14:m>
                  <m:oMath xmlns:m="http://schemas.openxmlformats.org/officeDocument/2006/math">
                    <m:r>
                      <a:rPr lang="vi-VN" sz="5600" i="1">
                        <a:latin typeface="Cambria Math" panose="02040503050406030204" pitchFamily="18" charset="0"/>
                      </a:rPr>
                      <m:t>𝑑</m:t>
                    </m:r>
                  </m:oMath>
                </a14:m>
                <a:r>
                  <a:rPr lang="vi-VN" sz="5600" dirty="0">
                    <a:latin typeface="+mj-lt"/>
                  </a:rPr>
                  <a:t> song song với </a:t>
                </a:r>
                <a14:m>
                  <m:oMath xmlns:m="http://schemas.openxmlformats.org/officeDocument/2006/math">
                    <m:r>
                      <a:rPr lang="vi-VN" sz="5600" i="1">
                        <a:latin typeface="Cambria Math" panose="02040503050406030204" pitchFamily="18" charset="0"/>
                      </a:rPr>
                      <m:t>𝑎</m:t>
                    </m:r>
                  </m:oMath>
                </a14:m>
                <a:r>
                  <a:rPr lang="vi-VN" sz="5600" dirty="0">
                    <a:latin typeface="+mj-lt"/>
                  </a:rPr>
                  <a:t> mà </a:t>
                </a:r>
                <a14:m>
                  <m:oMath xmlns:m="http://schemas.openxmlformats.org/officeDocument/2006/math">
                    <m:r>
                      <a:rPr lang="vi-VN" sz="5600" i="1">
                        <a:latin typeface="Cambria Math" panose="02040503050406030204" pitchFamily="18" charset="0"/>
                      </a:rPr>
                      <m:t>𝑎</m:t>
                    </m:r>
                    <m:r>
                      <a:rPr lang="vi-VN" sz="5600" i="1">
                        <a:latin typeface="Cambria Math" panose="02040503050406030204" pitchFamily="18" charset="0"/>
                      </a:rPr>
                      <m:t>⊥(</m:t>
                    </m:r>
                    <m:r>
                      <a:rPr lang="vi-VN" sz="5600" i="1">
                        <a:latin typeface="Cambria Math" panose="02040503050406030204" pitchFamily="18" charset="0"/>
                      </a:rPr>
                      <m:t>𝑃</m:t>
                    </m:r>
                    <m:r>
                      <a:rPr lang="vi-VN" sz="5600" i="1">
                        <a:latin typeface="Cambria Math" panose="02040503050406030204" pitchFamily="18" charset="0"/>
                      </a:rPr>
                      <m:t>)</m:t>
                    </m:r>
                  </m:oMath>
                </a14:m>
                <a:r>
                  <a:rPr lang="vi-VN" sz="5600" dirty="0">
                    <a:latin typeface="+mj-lt"/>
                  </a:rPr>
                  <a:t>.</a:t>
                </a:r>
                <a:endParaRPr lang="en-US" sz="5600" dirty="0">
                  <a:latin typeface="+mj-lt"/>
                </a:endParaRPr>
              </a:p>
              <a:p>
                <a:endParaRPr lang="en-US" sz="5600" b="1" dirty="0" smtClean="0">
                  <a:latin typeface="+mj-lt"/>
                </a:endParaRPr>
              </a:p>
              <a:p>
                <a:endParaRPr lang="en-US" sz="5600" b="1" dirty="0">
                  <a:latin typeface="+mj-lt"/>
                </a:endParaRPr>
              </a:p>
              <a:p>
                <a:endParaRPr lang="en-US" sz="5600" b="1" dirty="0" smtClean="0">
                  <a:latin typeface="+mj-lt"/>
                </a:endParaRPr>
              </a:p>
              <a:p>
                <a:r>
                  <a:rPr lang="vi-VN" sz="5600" b="1" dirty="0" smtClean="0">
                    <a:latin typeface="+mj-lt"/>
                  </a:rPr>
                  <a:t>Cách </a:t>
                </a:r>
                <a:r>
                  <a:rPr lang="vi-VN" sz="5600" b="1" dirty="0">
                    <a:latin typeface="+mj-lt"/>
                  </a:rPr>
                  <a:t>3:</a:t>
                </a:r>
                <a:r>
                  <a:rPr lang="vi-VN" sz="5600" dirty="0">
                    <a:latin typeface="+mj-lt"/>
                  </a:rPr>
                  <a:t> Chứng minh </a:t>
                </a:r>
                <a14:m>
                  <m:oMath xmlns:m="http://schemas.openxmlformats.org/officeDocument/2006/math">
                    <m:r>
                      <a:rPr lang="vi-VN" sz="5600" i="1">
                        <a:latin typeface="Cambria Math" panose="02040503050406030204" pitchFamily="18" charset="0"/>
                      </a:rPr>
                      <m:t>𝑑</m:t>
                    </m:r>
                    <m:r>
                      <a:rPr lang="vi-VN" sz="5600" i="1">
                        <a:latin typeface="Cambria Math" panose="02040503050406030204" pitchFamily="18" charset="0"/>
                      </a:rPr>
                      <m:t>⊥(</m:t>
                    </m:r>
                    <m:r>
                      <a:rPr lang="vi-VN" sz="5600" i="1">
                        <a:latin typeface="Cambria Math" panose="02040503050406030204" pitchFamily="18" charset="0"/>
                      </a:rPr>
                      <m:t>𝑄</m:t>
                    </m:r>
                    <m:r>
                      <a:rPr lang="vi-VN" sz="5600" i="1">
                        <a:latin typeface="Cambria Math" panose="02040503050406030204" pitchFamily="18" charset="0"/>
                      </a:rPr>
                      <m:t>)</m:t>
                    </m:r>
                  </m:oMath>
                </a14:m>
                <a:r>
                  <a:rPr lang="vi-VN" sz="5600" dirty="0">
                    <a:latin typeface="+mj-lt"/>
                  </a:rPr>
                  <a:t> </a:t>
                </a:r>
                <a:r>
                  <a:rPr lang="en-US" sz="5600" dirty="0" smtClean="0">
                    <a:latin typeface="Times New Roman" panose="02020603050405020304" pitchFamily="18" charset="0"/>
                    <a:cs typeface="Times New Roman" panose="02020603050405020304" pitchFamily="18" charset="0"/>
                  </a:rPr>
                  <a:t>mà</a:t>
                </a:r>
                <a:r>
                  <a:rPr lang="vi-VN" sz="5600" dirty="0" smtClean="0">
                    <a:latin typeface="Times New Roman" panose="02020603050405020304" pitchFamily="18" charset="0"/>
                    <a:cs typeface="Times New Roman" panose="02020603050405020304" pitchFamily="18" charset="0"/>
                  </a:rPr>
                  <a:t> </a:t>
                </a:r>
                <a14:m>
                  <m:oMath xmlns:m="http://schemas.openxmlformats.org/officeDocument/2006/math">
                    <m:r>
                      <a:rPr lang="vi-VN" sz="5600" i="1">
                        <a:latin typeface="Cambria Math" panose="02040503050406030204" pitchFamily="18" charset="0"/>
                      </a:rPr>
                      <m:t>(</m:t>
                    </m:r>
                    <m:r>
                      <a:rPr lang="vi-VN" sz="5600" i="1">
                        <a:latin typeface="Cambria Math" panose="02040503050406030204" pitchFamily="18" charset="0"/>
                      </a:rPr>
                      <m:t>𝑄</m:t>
                    </m:r>
                    <m:r>
                      <a:rPr lang="vi-VN" sz="5600" i="1">
                        <a:latin typeface="Cambria Math" panose="02040503050406030204" pitchFamily="18" charset="0"/>
                      </a:rPr>
                      <m:t>)</m:t>
                    </m:r>
                    <m:r>
                      <m:rPr>
                        <m:nor/>
                      </m:rPr>
                      <a:rPr lang="vi-VN" sz="5600">
                        <a:latin typeface="+mj-lt"/>
                      </a:rPr>
                      <m:t>//</m:t>
                    </m:r>
                    <m:r>
                      <a:rPr lang="vi-VN" sz="5600">
                        <a:latin typeface="Cambria Math" panose="02040503050406030204" pitchFamily="18" charset="0"/>
                      </a:rPr>
                      <m:t>(</m:t>
                    </m:r>
                    <m:r>
                      <a:rPr lang="vi-VN" sz="5600" i="1">
                        <a:latin typeface="Cambria Math" panose="02040503050406030204" pitchFamily="18" charset="0"/>
                      </a:rPr>
                      <m:t>𝑃</m:t>
                    </m:r>
                    <m:r>
                      <a:rPr lang="vi-VN" sz="5600">
                        <a:latin typeface="Cambria Math" panose="02040503050406030204" pitchFamily="18" charset="0"/>
                      </a:rPr>
                      <m:t>)</m:t>
                    </m:r>
                  </m:oMath>
                </a14:m>
                <a:r>
                  <a:rPr lang="vi-VN" sz="5600" dirty="0">
                    <a:latin typeface="+mj-lt"/>
                  </a:rPr>
                  <a:t>.</a:t>
                </a:r>
                <a:endParaRPr lang="en-US" sz="5600" dirty="0">
                  <a:latin typeface="+mj-lt"/>
                </a:endParaRPr>
              </a:p>
              <a:p>
                <a:endParaRPr lang="en-US" sz="4800" dirty="0" smtClean="0"/>
              </a:p>
              <a:p>
                <a:endParaRPr lang="en-US" sz="4800" dirty="0"/>
              </a:p>
            </p:txBody>
          </p:sp>
        </mc:Choice>
        <mc:Fallback>
          <p:sp>
            <p:nvSpPr>
              <p:cNvPr id="9" name="Rectangle 8"/>
              <p:cNvSpPr>
                <a:spLocks noRot="1" noChangeAspect="1" noMove="1" noResize="1" noEditPoints="1" noAdjustHandles="1" noChangeArrowheads="1" noChangeShapeType="1" noTextEdit="1"/>
              </p:cNvSpPr>
              <p:nvPr/>
            </p:nvSpPr>
            <p:spPr>
              <a:xfrm>
                <a:off x="632114" y="3441899"/>
                <a:ext cx="23183541" cy="9325630"/>
              </a:xfrm>
              <a:prstGeom prst="rect">
                <a:avLst/>
              </a:prstGeom>
              <a:blipFill rotWithShape="0">
                <a:blip r:embed="rId3"/>
                <a:stretch>
                  <a:fillRect l="-1473" t="-2027"/>
                </a:stretch>
              </a:blipFill>
            </p:spPr>
            <p:txBody>
              <a:bodyPr/>
              <a:lstStyle/>
              <a:p>
                <a:r>
                  <a:rPr lang="en-US">
                    <a:noFill/>
                  </a:rPr>
                  <a:t> </a:t>
                </a:r>
              </a:p>
            </p:txBody>
          </p:sp>
        </mc:Fallback>
      </mc:AlternateContent>
      <p:sp>
        <p:nvSpPr>
          <p:cNvPr id="6" name="TextBox 5"/>
          <p:cNvSpPr txBox="1"/>
          <p:nvPr/>
        </p:nvSpPr>
        <p:spPr>
          <a:xfrm>
            <a:off x="23513190" y="1981200"/>
            <a:ext cx="184731" cy="754053"/>
          </a:xfrm>
          <a:prstGeom prst="rect">
            <a:avLst/>
          </a:prstGeom>
          <a:noFill/>
        </p:spPr>
        <p:txBody>
          <a:bodyPr wrap="none" rtlCol="0">
            <a:spAutoFit/>
          </a:bodyPr>
          <a:lstStyle/>
          <a:p>
            <a:endParaRPr lang="en-US" dirty="0"/>
          </a:p>
        </p:txBody>
      </p:sp>
      <p:pic>
        <p:nvPicPr>
          <p:cNvPr id="38" name="Picture 37"/>
          <p:cNvPicPr/>
          <p:nvPr/>
        </p:nvPicPr>
        <p:blipFill>
          <a:blip r:embed="rId4" cstate="print"/>
          <a:srcRect/>
          <a:stretch>
            <a:fillRect/>
          </a:stretch>
        </p:blipFill>
        <p:spPr bwMode="auto">
          <a:xfrm>
            <a:off x="17171473" y="2347338"/>
            <a:ext cx="6246533" cy="4069459"/>
          </a:xfrm>
          <a:prstGeom prst="rect">
            <a:avLst/>
          </a:prstGeom>
          <a:noFill/>
          <a:ln w="9525">
            <a:noFill/>
            <a:miter lim="800000"/>
            <a:headEnd/>
            <a:tailEnd/>
          </a:ln>
        </p:spPr>
      </p:pic>
      <p:pic>
        <p:nvPicPr>
          <p:cNvPr id="7" name="Picture 6"/>
          <p:cNvPicPr>
            <a:picLocks noChangeAspect="1"/>
          </p:cNvPicPr>
          <p:nvPr/>
        </p:nvPicPr>
        <p:blipFill>
          <a:blip r:embed="rId5"/>
          <a:stretch>
            <a:fillRect/>
          </a:stretch>
        </p:blipFill>
        <p:spPr>
          <a:xfrm>
            <a:off x="16767934" y="5315997"/>
            <a:ext cx="6172200" cy="4091500"/>
          </a:xfrm>
          <a:prstGeom prst="rect">
            <a:avLst/>
          </a:prstGeom>
        </p:spPr>
      </p:pic>
      <p:pic>
        <p:nvPicPr>
          <p:cNvPr id="11" name="Picture 10"/>
          <p:cNvPicPr>
            <a:picLocks noChangeAspect="1"/>
          </p:cNvPicPr>
          <p:nvPr/>
        </p:nvPicPr>
        <p:blipFill>
          <a:blip r:embed="rId6"/>
          <a:stretch>
            <a:fillRect/>
          </a:stretch>
        </p:blipFill>
        <p:spPr>
          <a:xfrm>
            <a:off x="12973552" y="7890098"/>
            <a:ext cx="5837721" cy="4648781"/>
          </a:xfrm>
          <a:prstGeom prst="rect">
            <a:avLst/>
          </a:prstGeom>
        </p:spPr>
      </p:pic>
    </p:spTree>
    <p:extLst>
      <p:ext uri="{BB962C8B-B14F-4D97-AF65-F5344CB8AC3E}">
        <p14:creationId xmlns:p14="http://schemas.microsoft.com/office/powerpoint/2010/main" val="29963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down)">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wipe(left)">
                                      <p:cBhvr>
                                        <p:cTn id="40" dur="500"/>
                                        <p:tgtEl>
                                          <p:spTgt spid="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24271267" cy="830997"/>
            <a:chOff x="-288924" y="1892299"/>
            <a:chExt cx="2427126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21894782"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ĐƯỜNG THẲNG VUÔNG GÓC VỚI MẶT PHẲNG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r>
                  <a:rPr lang="en-US" sz="4600" b="1" dirty="0" smtClean="0">
                    <a:solidFill>
                      <a:schemeClr val="bg1"/>
                    </a:solidFill>
                    <a:latin typeface="Tahoma" pitchFamily="34" charset="0"/>
                    <a:ea typeface="Tahoma" pitchFamily="34" charset="0"/>
                    <a:cs typeface="Tahoma" pitchFamily="34" charset="0"/>
                  </a:rPr>
                  <a:t>:</a:t>
                </a:r>
                <a:r>
                  <a:rPr lang="vi-VN" sz="4800" b="1" dirty="0" smtClean="0"/>
                  <a:t> </a:t>
                </a:r>
                <a:r>
                  <a:rPr lang="en-US" sz="4800" b="1" dirty="0" err="1" smtClean="0">
                    <a:solidFill>
                      <a:schemeClr val="bg1"/>
                    </a:solidFill>
                    <a:latin typeface="Tahoma" pitchFamily="34" charset="0"/>
                    <a:ea typeface="Tahoma" pitchFamily="34" charset="0"/>
                    <a:cs typeface="Tahoma" pitchFamily="34" charset="0"/>
                  </a:rPr>
                  <a:t>Chứng</a:t>
                </a:r>
                <a:r>
                  <a:rPr lang="en-US" sz="4800" b="1" dirty="0" smtClean="0">
                    <a:solidFill>
                      <a:schemeClr val="bg1"/>
                    </a:solidFill>
                    <a:latin typeface="Tahoma" pitchFamily="34" charset="0"/>
                    <a:ea typeface="Tahoma" pitchFamily="34" charset="0"/>
                    <a:cs typeface="Tahoma" pitchFamily="34" charset="0"/>
                  </a:rPr>
                  <a:t> minh </a:t>
                </a:r>
                <a:r>
                  <a:rPr lang="en-US" sz="4800" b="1" dirty="0" err="1" smtClean="0">
                    <a:solidFill>
                      <a:schemeClr val="bg1"/>
                    </a:solidFill>
                    <a:latin typeface="Tahoma" pitchFamily="34" charset="0"/>
                    <a:ea typeface="Tahoma" pitchFamily="34" charset="0"/>
                    <a:cs typeface="Tahoma" pitchFamily="34" charset="0"/>
                  </a:rPr>
                  <a:t>hai</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đường</a:t>
                </a:r>
                <a:r>
                  <a:rPr lang="vi-VN" sz="4800" b="1" dirty="0" smtClean="0">
                    <a:solidFill>
                      <a:schemeClr val="bg1"/>
                    </a:solidFill>
                    <a:latin typeface="Tahoma" pitchFamily="34" charset="0"/>
                    <a:ea typeface="Tahoma" pitchFamily="34" charset="0"/>
                    <a:cs typeface="Tahoma" pitchFamily="34" charset="0"/>
                  </a:rPr>
                  <a:t> thẳng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vuông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góc</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441899"/>
                <a:ext cx="23183541" cy="6740307"/>
              </a:xfrm>
              <a:prstGeom prst="rect">
                <a:avLst/>
              </a:prstGeom>
            </p:spPr>
            <p:txBody>
              <a:bodyPr wrap="square">
                <a:spAutoFit/>
              </a:bodyPr>
              <a:lstStyle/>
              <a:p>
                <a:r>
                  <a:rPr lang="vi-VN" sz="4800" b="1" dirty="0" smtClean="0"/>
                  <a:t>	</a:t>
                </a:r>
                <a:r>
                  <a:rPr lang="vi-VN" sz="4800" b="1" dirty="0">
                    <a:solidFill>
                      <a:srgbClr val="FF0000"/>
                    </a:solidFill>
                    <a:sym typeface="Wingdings"/>
                  </a:rPr>
                  <a:t></a:t>
                </a:r>
                <a:r>
                  <a:rPr lang="vi-VN" sz="4800" b="1" dirty="0">
                    <a:solidFill>
                      <a:srgbClr val="FF0000"/>
                    </a:solidFill>
                  </a:rPr>
                  <a:t> Phương pháp:</a:t>
                </a:r>
                <a:endParaRPr lang="en-US" sz="4800" dirty="0">
                  <a:solidFill>
                    <a:srgbClr val="FF0000"/>
                  </a:solidFill>
                </a:endParaRPr>
              </a:p>
              <a:p>
                <a:r>
                  <a:rPr lang="vi-VN" sz="4800" b="1" dirty="0" smtClean="0"/>
                  <a:t>Cách </a:t>
                </a:r>
                <a:r>
                  <a:rPr lang="vi-VN" sz="4800" b="1" dirty="0"/>
                  <a:t>1: </a:t>
                </a:r>
                <a:r>
                  <a:rPr lang="vi-VN" sz="4800" dirty="0"/>
                  <a:t>Chọn 1 mặt phẳng </a:t>
                </a:r>
                <a14:m>
                  <m:oMath xmlns:m="http://schemas.openxmlformats.org/officeDocument/2006/math">
                    <m:r>
                      <a:rPr lang="vi-VN" sz="4800" i="1">
                        <a:latin typeface="Cambria Math"/>
                      </a:rPr>
                      <m:t>(</m:t>
                    </m:r>
                    <m:r>
                      <a:rPr lang="vi-VN" sz="4800" i="1" smtClean="0">
                        <a:latin typeface="Cambria Math" panose="02040503050406030204" pitchFamily="18" charset="0"/>
                        <a:ea typeface="Cambria Math" panose="02040503050406030204" pitchFamily="18" charset="0"/>
                      </a:rPr>
                      <m:t>𝛼</m:t>
                    </m:r>
                    <m:r>
                      <a:rPr lang="vi-VN" sz="4800" i="1">
                        <a:latin typeface="Cambria Math"/>
                      </a:rPr>
                      <m:t>)</m:t>
                    </m:r>
                  </m:oMath>
                </a14:m>
                <a:r>
                  <a:rPr lang="vi-VN" sz="4800" dirty="0"/>
                  <a:t> chứa đường thẳng </a:t>
                </a:r>
                <a14:m>
                  <m:oMath xmlns:m="http://schemas.openxmlformats.org/officeDocument/2006/math">
                    <m:r>
                      <a:rPr lang="en-US" sz="4800" b="0" i="1" smtClean="0">
                        <a:latin typeface="Cambria Math" panose="02040503050406030204" pitchFamily="18" charset="0"/>
                      </a:rPr>
                      <m:t>𝑎</m:t>
                    </m:r>
                  </m:oMath>
                </a14:m>
                <a:r>
                  <a:rPr lang="vi-VN" sz="4800" dirty="0" smtClean="0"/>
                  <a:t>, </a:t>
                </a:r>
                <a:endParaRPr lang="en-US" sz="4800" dirty="0" smtClean="0"/>
              </a:p>
              <a:p>
                <a:r>
                  <a:rPr lang="vi-VN" sz="4800" dirty="0" smtClean="0"/>
                  <a:t>sau </a:t>
                </a:r>
                <a:r>
                  <a:rPr lang="vi-VN" sz="4800" dirty="0"/>
                  <a:t>đó chứng minh </a:t>
                </a:r>
                <a14:m>
                  <m:oMath xmlns:m="http://schemas.openxmlformats.org/officeDocument/2006/math">
                    <m:r>
                      <m:rPr>
                        <m:sty m:val="p"/>
                      </m:rPr>
                      <a:rPr lang="en-US" sz="4800" b="0" i="0" smtClean="0">
                        <a:latin typeface="Cambria Math" panose="02040503050406030204" pitchFamily="18" charset="0"/>
                      </a:rPr>
                      <m:t>d</m:t>
                    </m:r>
                    <m:r>
                      <a:rPr lang="vi-VN" sz="4800" i="1">
                        <a:latin typeface="Cambria Math"/>
                      </a:rPr>
                      <m:t>⊥(</m:t>
                    </m:r>
                    <m:r>
                      <a:rPr lang="vi-VN" sz="4800" i="1" smtClean="0">
                        <a:latin typeface="Cambria Math" panose="02040503050406030204" pitchFamily="18" charset="0"/>
                        <a:ea typeface="Cambria Math" panose="02040503050406030204" pitchFamily="18" charset="0"/>
                      </a:rPr>
                      <m:t>𝛼</m:t>
                    </m:r>
                    <m:r>
                      <a:rPr lang="vi-VN" sz="4800" i="1">
                        <a:latin typeface="Cambria Math"/>
                      </a:rPr>
                      <m:t>)</m:t>
                    </m:r>
                  </m:oMath>
                </a14:m>
                <a:r>
                  <a:rPr lang="vi-VN" sz="4800" dirty="0"/>
                  <a:t>.Từ đó suy ra </a:t>
                </a:r>
                <a14:m>
                  <m:oMath xmlns:m="http://schemas.openxmlformats.org/officeDocument/2006/math">
                    <m:r>
                      <a:rPr lang="vi-VN" sz="4800" i="1">
                        <a:latin typeface="Cambria Math"/>
                      </a:rPr>
                      <m:t>𝑎</m:t>
                    </m:r>
                    <m:r>
                      <a:rPr lang="vi-VN" sz="4800" i="1">
                        <a:latin typeface="Cambria Math"/>
                      </a:rPr>
                      <m:t>⊥</m:t>
                    </m:r>
                    <m:r>
                      <a:rPr lang="en-US" sz="4800" b="0" i="1" smtClean="0">
                        <a:latin typeface="Cambria Math" panose="02040503050406030204" pitchFamily="18" charset="0"/>
                      </a:rPr>
                      <m:t>𝑑</m:t>
                    </m:r>
                  </m:oMath>
                </a14:m>
                <a:r>
                  <a:rPr lang="vi-VN" sz="4800" dirty="0"/>
                  <a:t>.</a:t>
                </a:r>
                <a:endParaRPr lang="en-US" sz="4800" dirty="0"/>
              </a:p>
              <a:p>
                <a:endParaRPr lang="en-US" sz="4800" b="1" dirty="0" smtClean="0"/>
              </a:p>
              <a:p>
                <a:endParaRPr lang="en-US" sz="4800" b="1" dirty="0"/>
              </a:p>
              <a:p>
                <a:endParaRPr lang="en-US" sz="4800" b="1" dirty="0" smtClean="0"/>
              </a:p>
              <a:p>
                <a:r>
                  <a:rPr lang="vi-VN" sz="4800" b="1" dirty="0" smtClean="0"/>
                  <a:t>Cách </a:t>
                </a:r>
                <a:r>
                  <a:rPr lang="vi-VN" sz="4800" b="1" dirty="0"/>
                  <a:t>2: </a:t>
                </a:r>
                <a:r>
                  <a:rPr lang="vi-VN" sz="4800" dirty="0"/>
                  <a:t>Sử dụng định lý ba đường vuông góc</a:t>
                </a:r>
                <a:endParaRPr lang="en-US" sz="4800" dirty="0"/>
              </a:p>
              <a:p>
                <a:endParaRPr lang="en-US" sz="4800" dirty="0" smtClean="0"/>
              </a:p>
              <a:p>
                <a:endParaRPr lang="en-US" sz="4800" dirty="0"/>
              </a:p>
            </p:txBody>
          </p:sp>
        </mc:Choice>
        <mc:Fallback xmlns="">
          <p:sp>
            <p:nvSpPr>
              <p:cNvPr id="9" name="Rectangle 8"/>
              <p:cNvSpPr>
                <a:spLocks noRot="1" noChangeAspect="1" noMove="1" noResize="1" noEditPoints="1" noAdjustHandles="1" noChangeArrowheads="1" noChangeShapeType="1" noTextEdit="1"/>
              </p:cNvSpPr>
              <p:nvPr/>
            </p:nvSpPr>
            <p:spPr>
              <a:xfrm>
                <a:off x="632114" y="3441899"/>
                <a:ext cx="23183541" cy="6740307"/>
              </a:xfrm>
              <a:prstGeom prst="rect">
                <a:avLst/>
              </a:prstGeom>
              <a:blipFill rotWithShape="0">
                <a:blip r:embed="rId3"/>
                <a:stretch>
                  <a:fillRect l="-1210" t="-2443"/>
                </a:stretch>
              </a:blipFill>
            </p:spPr>
            <p:txBody>
              <a:bodyPr/>
              <a:lstStyle/>
              <a:p>
                <a:r>
                  <a:rPr lang="en-US">
                    <a:noFill/>
                  </a:rPr>
                  <a:t> </a:t>
                </a:r>
              </a:p>
            </p:txBody>
          </p:sp>
        </mc:Fallback>
      </mc:AlternateContent>
      <p:pic>
        <p:nvPicPr>
          <p:cNvPr id="38" name="Picture 37"/>
          <p:cNvPicPr/>
          <p:nvPr/>
        </p:nvPicPr>
        <p:blipFill>
          <a:blip r:embed="rId4" cstate="print"/>
          <a:srcRect/>
          <a:stretch>
            <a:fillRect/>
          </a:stretch>
        </p:blipFill>
        <p:spPr bwMode="auto">
          <a:xfrm>
            <a:off x="17070387" y="3657139"/>
            <a:ext cx="6096000" cy="4420061"/>
          </a:xfrm>
          <a:prstGeom prst="rect">
            <a:avLst/>
          </a:prstGeom>
          <a:noFill/>
          <a:ln w="9525">
            <a:noFill/>
            <a:miter lim="800000"/>
            <a:headEnd/>
            <a:tailEnd/>
          </a:ln>
        </p:spPr>
      </p:pic>
      <p:pic>
        <p:nvPicPr>
          <p:cNvPr id="41" name="Picture 40"/>
          <p:cNvPicPr/>
          <p:nvPr/>
        </p:nvPicPr>
        <p:blipFill>
          <a:blip r:embed="rId5" cstate="print"/>
          <a:srcRect/>
          <a:stretch>
            <a:fillRect/>
          </a:stretch>
        </p:blipFill>
        <p:spPr bwMode="auto">
          <a:xfrm>
            <a:off x="15851187" y="7467600"/>
            <a:ext cx="7315200" cy="4724399"/>
          </a:xfrm>
          <a:prstGeom prst="rect">
            <a:avLst/>
          </a:prstGeom>
          <a:noFill/>
          <a:ln w="9525">
            <a:noFill/>
            <a:miter lim="800000"/>
            <a:headEnd/>
            <a:tailEnd/>
          </a:ln>
        </p:spPr>
      </p:pic>
    </p:spTree>
    <p:extLst>
      <p:ext uri="{BB962C8B-B14F-4D97-AF65-F5344CB8AC3E}">
        <p14:creationId xmlns:p14="http://schemas.microsoft.com/office/powerpoint/2010/main" val="142519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wipe(left)">
                                      <p:cBhvr>
                                        <p:cTn id="29" dur="500"/>
                                        <p:tgtEl>
                                          <p:spTgt spid="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24271267" cy="830997"/>
            <a:chOff x="-288924" y="1892299"/>
            <a:chExt cx="2427126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21894782"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KIẾN THỨC CẦN NHỚ- ĐƯỜNG THẲNG VUÔNG GÓC VỚI MẶT PHẲNG</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34987" y="2389436"/>
            <a:ext cx="23545800" cy="10640763"/>
            <a:chOff x="1076414" y="4377894"/>
            <a:chExt cx="23989353" cy="9107165"/>
          </a:xfrm>
        </p:grpSpPr>
        <p:grpSp>
          <p:nvGrpSpPr>
            <p:cNvPr id="22" name="Group 5"/>
            <p:cNvGrpSpPr/>
            <p:nvPr/>
          </p:nvGrpSpPr>
          <p:grpSpPr>
            <a:xfrm>
              <a:off x="1096244" y="4671091"/>
              <a:ext cx="23969523" cy="8813968"/>
              <a:chOff x="465446" y="1083939"/>
              <a:chExt cx="9438946" cy="3470099"/>
            </a:xfrm>
          </p:grpSpPr>
          <p:sp>
            <p:nvSpPr>
              <p:cNvPr id="39" name="Rounded Rectangle 38"/>
              <p:cNvSpPr/>
              <p:nvPr/>
            </p:nvSpPr>
            <p:spPr>
              <a:xfrm>
                <a:off x="465446" y="1083939"/>
                <a:ext cx="9438946" cy="347009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698996" y="1336358"/>
                <a:ext cx="9182264" cy="317242"/>
              </a:xfrm>
              <a:prstGeom prst="rect">
                <a:avLst/>
              </a:prstGeom>
              <a:noFill/>
            </p:spPr>
            <p:txBody>
              <a:bodyPr wrap="square" rtlCol="0">
                <a:spAutoFit/>
              </a:bodyPr>
              <a:lstStyle/>
              <a:p>
                <a:endParaRPr lang="vi-VN" sz="4800" i="1" dirty="0">
                  <a:solidFill>
                    <a:schemeClr val="tx1"/>
                  </a:solidFill>
                  <a:latin typeface="Times New Roman" panose="02020603050405020304" pitchFamily="18" charset="0"/>
                  <a:cs typeface="Times New Roman" panose="02020603050405020304" pitchFamily="18" charset="0"/>
                </a:endParaRPr>
              </a:p>
            </p:txBody>
          </p:sp>
        </p:grpSp>
        <p:grpSp>
          <p:nvGrpSpPr>
            <p:cNvPr id="23" name="Group 65"/>
            <p:cNvGrpSpPr/>
            <p:nvPr/>
          </p:nvGrpSpPr>
          <p:grpSpPr>
            <a:xfrm>
              <a:off x="1076414" y="4377894"/>
              <a:ext cx="21721852" cy="781943"/>
              <a:chOff x="166396" y="8755081"/>
              <a:chExt cx="21721852" cy="781943"/>
            </a:xfrm>
          </p:grpSpPr>
          <p:sp>
            <p:nvSpPr>
              <p:cNvPr id="24" name="Freeform 20"/>
              <p:cNvSpPr>
                <a:spLocks/>
              </p:cNvSpPr>
              <p:nvPr/>
            </p:nvSpPr>
            <p:spPr bwMode="auto">
              <a:xfrm>
                <a:off x="384522" y="8755081"/>
                <a:ext cx="1946485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22373" y="8775036"/>
                <a:ext cx="20865875" cy="711230"/>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Dạng</a:t>
                </a:r>
                <a:r>
                  <a:rPr lang="en-US" sz="4600" b="1" dirty="0" smtClean="0">
                    <a:solidFill>
                      <a:schemeClr val="bg1"/>
                    </a:solidFill>
                    <a:latin typeface="Tahoma" pitchFamily="34" charset="0"/>
                    <a:ea typeface="Tahoma" pitchFamily="34" charset="0"/>
                    <a:cs typeface="Tahoma" pitchFamily="34" charset="0"/>
                  </a:rPr>
                  <a:t> 3:</a:t>
                </a:r>
                <a:r>
                  <a:rPr lang="vi-VN" sz="4800" b="1" dirty="0" smtClean="0"/>
                  <a:t> </a:t>
                </a:r>
                <a:r>
                  <a:rPr lang="en-US" sz="4800" b="1" dirty="0" err="1" smtClean="0">
                    <a:solidFill>
                      <a:schemeClr val="bg1"/>
                    </a:solidFill>
                    <a:latin typeface="Tahoma" pitchFamily="34" charset="0"/>
                    <a:ea typeface="Tahoma" pitchFamily="34" charset="0"/>
                    <a:cs typeface="Tahoma" pitchFamily="34" charset="0"/>
                  </a:rPr>
                  <a:t>Tính</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góc</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giữa</a:t>
                </a:r>
                <a:r>
                  <a:rPr lang="en-US" sz="4800" b="1" dirty="0">
                    <a:solidFill>
                      <a:schemeClr val="bg1"/>
                    </a:solidFill>
                    <a:latin typeface="Tahoma" pitchFamily="34" charset="0"/>
                    <a:ea typeface="Tahoma" pitchFamily="34" charset="0"/>
                    <a:cs typeface="Tahoma" pitchFamily="34" charset="0"/>
                  </a:rPr>
                  <a:t> </a:t>
                </a:r>
                <a:r>
                  <a:rPr lang="en-US" sz="4800" b="1" dirty="0" err="1">
                    <a:solidFill>
                      <a:schemeClr val="bg1"/>
                    </a:solidFill>
                    <a:latin typeface="Tahoma" pitchFamily="34" charset="0"/>
                    <a:ea typeface="Tahoma" pitchFamily="34" charset="0"/>
                    <a:cs typeface="Tahoma" pitchFamily="34" charset="0"/>
                  </a:rPr>
                  <a:t>đường</a:t>
                </a:r>
                <a:r>
                  <a:rPr lang="vi-VN" sz="4800" b="1" dirty="0">
                    <a:solidFill>
                      <a:schemeClr val="bg1"/>
                    </a:solidFill>
                    <a:latin typeface="Tahoma" pitchFamily="34" charset="0"/>
                    <a:ea typeface="Tahoma" pitchFamily="34" charset="0"/>
                    <a:cs typeface="Tahoma" pitchFamily="34" charset="0"/>
                  </a:rPr>
                  <a:t> </a:t>
                </a:r>
                <a:r>
                  <a:rPr lang="vi-VN" sz="4800" b="1" dirty="0" smtClean="0">
                    <a:solidFill>
                      <a:schemeClr val="bg1"/>
                    </a:solidFill>
                    <a:latin typeface="Tahoma" pitchFamily="34" charset="0"/>
                    <a:ea typeface="Tahoma" pitchFamily="34" charset="0"/>
                    <a:cs typeface="Tahoma" pitchFamily="34" charset="0"/>
                  </a:rPr>
                  <a:t>thẳng</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và</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mặt</a:t>
                </a:r>
                <a:r>
                  <a:rPr lang="en-US" sz="4800" b="1" dirty="0" smtClean="0">
                    <a:solidFill>
                      <a:schemeClr val="bg1"/>
                    </a:solidFill>
                    <a:latin typeface="Tahoma" pitchFamily="34" charset="0"/>
                    <a:ea typeface="Tahoma" pitchFamily="34" charset="0"/>
                    <a:cs typeface="Tahoma" pitchFamily="34" charset="0"/>
                  </a:rPr>
                  <a:t> </a:t>
                </a:r>
                <a:r>
                  <a:rPr lang="en-US" sz="4800" b="1" dirty="0" err="1" smtClean="0">
                    <a:solidFill>
                      <a:schemeClr val="bg1"/>
                    </a:solidFill>
                    <a:latin typeface="Tahoma" pitchFamily="34" charset="0"/>
                    <a:ea typeface="Tahoma" pitchFamily="34" charset="0"/>
                    <a:cs typeface="Tahoma" pitchFamily="34" charset="0"/>
                  </a:rPr>
                  <a:t>phẳng</a:t>
                </a:r>
                <a:r>
                  <a:rPr lang="en-US" sz="4800" b="1" dirty="0" smtClean="0">
                    <a:solidFill>
                      <a:schemeClr val="bg1"/>
                    </a:solidFill>
                    <a:latin typeface="Tahoma" pitchFamily="34" charset="0"/>
                    <a:ea typeface="Tahoma" pitchFamily="34" charset="0"/>
                    <a:cs typeface="Tahoma" pitchFamily="34" charset="0"/>
                  </a:rPr>
                  <a:t> </a:t>
                </a:r>
                <a:endParaRPr lang="en-US" sz="4800" dirty="0">
                  <a:solidFill>
                    <a:schemeClr val="bg1"/>
                  </a:solidFill>
                  <a:latin typeface="Tahoma" pitchFamily="34" charset="0"/>
                  <a:ea typeface="Tahoma" pitchFamily="34" charset="0"/>
                  <a:cs typeface="Tahoma" pitchFamily="34" charset="0"/>
                </a:endParaRPr>
              </a:p>
            </p:txBody>
          </p:sp>
        </p:grpSp>
      </p:grpSp>
      <p:sp>
        <p:nvSpPr>
          <p:cNvPr id="10" name="Rectangle 9"/>
          <p:cNvSpPr/>
          <p:nvPr/>
        </p:nvSpPr>
        <p:spPr>
          <a:xfrm>
            <a:off x="829735" y="4341148"/>
            <a:ext cx="22683455" cy="830997"/>
          </a:xfrm>
          <a:prstGeom prst="rect">
            <a:avLst/>
          </a:prstGeom>
        </p:spPr>
        <p:txBody>
          <a:bodyPr wrap="square">
            <a:spAutoFit/>
          </a:bodyPr>
          <a:lstStyle/>
          <a:p>
            <a:pPr algn="just"/>
            <a:endParaRPr lang="en-US" sz="4800" dirty="0"/>
          </a:p>
        </p:txBody>
      </p:sp>
      <mc:AlternateContent xmlns:mc="http://schemas.openxmlformats.org/markup-compatibility/2006" xmlns:a14="http://schemas.microsoft.com/office/drawing/2010/main">
        <mc:Choice Requires="a14">
          <p:sp>
            <p:nvSpPr>
              <p:cNvPr id="9" name="Rectangle 8"/>
              <p:cNvSpPr/>
              <p:nvPr/>
            </p:nvSpPr>
            <p:spPr>
              <a:xfrm>
                <a:off x="632114" y="3441899"/>
                <a:ext cx="23183541" cy="10719601"/>
              </a:xfrm>
              <a:prstGeom prst="rect">
                <a:avLst/>
              </a:prstGeom>
            </p:spPr>
            <p:txBody>
              <a:bodyPr wrap="square">
                <a:spAutoFit/>
              </a:bodyPr>
              <a:lstStyle/>
              <a:p>
                <a:r>
                  <a:rPr lang="vi-VN" sz="4500" b="1" dirty="0" smtClean="0"/>
                  <a:t>	</a:t>
                </a:r>
                <a:r>
                  <a:rPr lang="vi-VN" sz="4500" b="1" dirty="0">
                    <a:solidFill>
                      <a:srgbClr val="FF0000"/>
                    </a:solidFill>
                    <a:sym typeface="Wingdings"/>
                  </a:rPr>
                  <a:t></a:t>
                </a:r>
                <a:r>
                  <a:rPr lang="vi-VN" sz="4500" b="1" dirty="0">
                    <a:solidFill>
                      <a:srgbClr val="FF0000"/>
                    </a:solidFill>
                  </a:rPr>
                  <a:t> Phương pháp:</a:t>
                </a:r>
                <a:endParaRPr lang="en-US" sz="4500" dirty="0">
                  <a:solidFill>
                    <a:srgbClr val="FF0000"/>
                  </a:solidFill>
                </a:endParaRPr>
              </a:p>
              <a:p>
                <a:r>
                  <a:rPr lang="vi-VN" sz="4500" dirty="0" smtClean="0"/>
                  <a:t>Để </a:t>
                </a:r>
                <a:r>
                  <a:rPr lang="vi-VN" sz="4500" dirty="0"/>
                  <a:t>tìm góc giữa đường thẳng </a:t>
                </a:r>
                <a14:m>
                  <m:oMath xmlns:m="http://schemas.openxmlformats.org/officeDocument/2006/math">
                    <m:r>
                      <a:rPr lang="en-US" sz="4500" b="0" i="1" smtClean="0">
                        <a:latin typeface="Cambria Math" panose="02040503050406030204" pitchFamily="18" charset="0"/>
                      </a:rPr>
                      <m:t>𝑑</m:t>
                    </m:r>
                  </m:oMath>
                </a14:m>
                <a:r>
                  <a:rPr lang="vi-VN" sz="4500" dirty="0" smtClean="0"/>
                  <a:t> </a:t>
                </a:r>
                <a:r>
                  <a:rPr lang="vi-VN" sz="4500" dirty="0"/>
                  <a:t>và mặt phẳng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𝛼</m:t>
                        </m:r>
                      </m:e>
                    </m:d>
                  </m:oMath>
                </a14:m>
                <a:r>
                  <a:rPr lang="vi-VN" sz="4500" dirty="0"/>
                  <a:t> ta thường dùng các cách sau đây: </a:t>
                </a:r>
                <a:endParaRPr lang="en-US" sz="4500" dirty="0"/>
              </a:p>
              <a:p>
                <a:pPr lvl="0"/>
                <a:r>
                  <a:rPr lang="vi-VN" sz="4500" b="1" dirty="0">
                    <a:solidFill>
                      <a:srgbClr val="FF0000"/>
                    </a:solidFill>
                  </a:rPr>
                  <a:t>Cách 1: </a:t>
                </a:r>
                <a:r>
                  <a:rPr lang="vi-VN" sz="4500" dirty="0"/>
                  <a:t> </a:t>
                </a:r>
                <a:endParaRPr lang="en-US" sz="4500" dirty="0"/>
              </a:p>
              <a:p>
                <a:r>
                  <a:rPr lang="vi-VN" sz="4500" b="1" dirty="0"/>
                  <a:t>Bước </a:t>
                </a:r>
                <a:r>
                  <a:rPr lang="vi-VN" sz="4500" b="1" dirty="0" smtClean="0"/>
                  <a:t>1</a:t>
                </a:r>
                <a:r>
                  <a:rPr lang="vi-VN" sz="4500" dirty="0" smtClean="0"/>
                  <a:t>.Tìm </a:t>
                </a:r>
                <a14:m>
                  <m:oMath xmlns:m="http://schemas.openxmlformats.org/officeDocument/2006/math">
                    <m:r>
                      <a:rPr lang="vi-VN" sz="4500" i="1">
                        <a:latin typeface="Cambria Math"/>
                      </a:rPr>
                      <m:t>𝑂</m:t>
                    </m:r>
                    <m:r>
                      <a:rPr lang="vi-VN" sz="4500" i="1">
                        <a:latin typeface="Cambria Math"/>
                      </a:rPr>
                      <m:t>=</m:t>
                    </m:r>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oMath>
                </a14:m>
                <a:r>
                  <a:rPr lang="vi-VN" sz="4500" dirty="0"/>
                  <a:t>.</a:t>
                </a:r>
                <a:endParaRPr lang="en-US" sz="4500" dirty="0" smtClean="0"/>
              </a:p>
              <a:p>
                <a:r>
                  <a:rPr lang="vi-VN" sz="4500" b="1" dirty="0" smtClean="0"/>
                  <a:t>Bước 2</a:t>
                </a:r>
                <a:r>
                  <a:rPr lang="vi-VN" sz="4500" dirty="0" smtClean="0"/>
                  <a:t>.</a:t>
                </a:r>
                <a:r>
                  <a:rPr lang="en-US" sz="4500" dirty="0" smtClean="0"/>
                  <a:t> </a:t>
                </a:r>
                <a:r>
                  <a:rPr lang="vi-VN" sz="4500" dirty="0" smtClean="0"/>
                  <a:t>Lấy </a:t>
                </a:r>
                <a14:m>
                  <m:oMath xmlns:m="http://schemas.openxmlformats.org/officeDocument/2006/math">
                    <m:r>
                      <a:rPr lang="vi-VN" sz="4500" i="1">
                        <a:latin typeface="Cambria Math"/>
                      </a:rPr>
                      <m:t>𝐴</m:t>
                    </m:r>
                    <m:r>
                      <a:rPr lang="vi-VN" sz="4500" i="1">
                        <a:latin typeface="Cambria Math"/>
                      </a:rPr>
                      <m:t>∈</m:t>
                    </m:r>
                    <m:r>
                      <a:rPr lang="en-US" sz="4500" b="0" i="1" smtClean="0">
                        <a:latin typeface="Cambria Math" panose="02040503050406030204" pitchFamily="18" charset="0"/>
                      </a:rPr>
                      <m:t>𝑑</m:t>
                    </m:r>
                  </m:oMath>
                </a14:m>
                <a:r>
                  <a:rPr lang="vi-VN" sz="4500" dirty="0"/>
                  <a:t> và dựng </a:t>
                </a:r>
                <a14:m>
                  <m:oMath xmlns:m="http://schemas.openxmlformats.org/officeDocument/2006/math">
                    <m:r>
                      <a:rPr lang="vi-VN" sz="4500" i="1">
                        <a:latin typeface="Cambria Math"/>
                      </a:rPr>
                      <m:t>𝐴𝐻</m:t>
                    </m:r>
                    <m:r>
                      <a:rPr lang="vi-VN" sz="4500" i="1">
                        <a:latin typeface="Cambria Math"/>
                      </a:rPr>
                      <m:t>⊥(</m:t>
                    </m:r>
                    <m:r>
                      <a:rPr lang="vi-VN" sz="4500" i="1">
                        <a:latin typeface="Cambria Math"/>
                      </a:rPr>
                      <m:t>𝛼</m:t>
                    </m:r>
                    <m:r>
                      <a:rPr lang="vi-VN" sz="4500" i="1">
                        <a:latin typeface="Cambria Math"/>
                      </a:rPr>
                      <m:t>)</m:t>
                    </m:r>
                  </m:oMath>
                </a14:m>
                <a:r>
                  <a:rPr lang="vi-VN" sz="4500" dirty="0"/>
                  <a:t> tại </a:t>
                </a:r>
                <a14:m>
                  <m:oMath xmlns:m="http://schemas.openxmlformats.org/officeDocument/2006/math">
                    <m:r>
                      <a:rPr lang="vi-VN" sz="4500" i="1">
                        <a:latin typeface="Cambria Math"/>
                      </a:rPr>
                      <m:t>𝐻</m:t>
                    </m:r>
                  </m:oMath>
                </a14:m>
                <a:r>
                  <a:rPr lang="vi-VN" sz="4500" dirty="0" smtClean="0"/>
                  <a:t>.</a:t>
                </a:r>
                <a:endParaRPr lang="en-US" sz="4500" dirty="0" smtClean="0"/>
              </a:p>
              <a:p>
                <a:r>
                  <a:rPr lang="vi-VN" sz="4500" dirty="0" smtClean="0"/>
                  <a:t> Khi </a:t>
                </a:r>
                <a:r>
                  <a:rPr lang="vi-VN" sz="4500" dirty="0"/>
                  <a:t>đó </a:t>
                </a:r>
                <a14:m>
                  <m:oMath xmlns:m="http://schemas.openxmlformats.org/officeDocument/2006/math">
                    <m:d>
                      <m:dPr>
                        <m:ctrlPr>
                          <a:rPr lang="en-US" sz="4500" i="1">
                            <a:latin typeface="Cambria Math" panose="02040503050406030204" pitchFamily="18" charset="0"/>
                          </a:rPr>
                        </m:ctrlPr>
                      </m:d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d>
                    <m:r>
                      <a:rPr lang="vi-VN" sz="4500" i="1">
                        <a:latin typeface="Cambria Math"/>
                      </a:rPr>
                      <m:t>=(</m:t>
                    </m:r>
                    <m:r>
                      <a:rPr lang="en-US" sz="4500" b="0" i="1" smtClean="0">
                        <a:latin typeface="Cambria Math" panose="02040503050406030204" pitchFamily="18" charset="0"/>
                      </a:rPr>
                      <m:t>𝑑</m:t>
                    </m:r>
                    <m:r>
                      <a:rPr lang="vi-VN" sz="4500" i="1">
                        <a:latin typeface="Cambria Math"/>
                      </a:rPr>
                      <m:t>,</m:t>
                    </m:r>
                    <m:r>
                      <a:rPr lang="en-US" sz="4500" b="0" i="1" smtClean="0">
                        <a:latin typeface="Cambria Math" panose="02040503050406030204" pitchFamily="18" charset="0"/>
                      </a:rPr>
                      <m:t>𝑑</m:t>
                    </m:r>
                    <m:r>
                      <a:rPr lang="vi-VN" sz="4500" i="1">
                        <a:latin typeface="Cambria Math"/>
                      </a:rPr>
                      <m:t>′)=</m:t>
                    </m:r>
                    <m:acc>
                      <m:accPr>
                        <m:chr m:val="̂"/>
                        <m:ctrlPr>
                          <a:rPr lang="en-US" sz="4500" i="1">
                            <a:latin typeface="Cambria Math" panose="02040503050406030204" pitchFamily="18" charset="0"/>
                          </a:rPr>
                        </m:ctrlPr>
                      </m:accPr>
                      <m:e>
                        <m:r>
                          <a:rPr lang="vi-VN" sz="4500" i="1">
                            <a:latin typeface="Cambria Math"/>
                          </a:rPr>
                          <m:t>𝐴𝑂𝐻</m:t>
                        </m:r>
                      </m:e>
                    </m:acc>
                  </m:oMath>
                </a14:m>
                <a:r>
                  <a:rPr lang="vi-VN" sz="4500" dirty="0"/>
                  <a:t>.</a:t>
                </a:r>
                <a:endParaRPr lang="en-US" sz="4500" dirty="0"/>
              </a:p>
              <a:p>
                <a:r>
                  <a:rPr lang="vi-VN" sz="4500" b="1" dirty="0"/>
                  <a:t>Bước </a:t>
                </a:r>
                <a:r>
                  <a:rPr lang="vi-VN" sz="4500" b="1" dirty="0" smtClean="0"/>
                  <a:t>3.</a:t>
                </a:r>
                <a:r>
                  <a:rPr lang="en-US" sz="4500" b="1" dirty="0" smtClean="0"/>
                  <a:t> </a:t>
                </a:r>
                <a:r>
                  <a:rPr lang="vi-VN" sz="4500" dirty="0" smtClean="0"/>
                  <a:t>Tính </a:t>
                </a:r>
                <a:r>
                  <a:rPr lang="vi-VN" sz="4500" dirty="0"/>
                  <a:t>số đo của góc </a:t>
                </a:r>
                <a14:m>
                  <m:oMath xmlns:m="http://schemas.openxmlformats.org/officeDocument/2006/math">
                    <m:acc>
                      <m:accPr>
                        <m:chr m:val="̂"/>
                        <m:ctrlPr>
                          <a:rPr lang="en-US" sz="4500" i="1">
                            <a:latin typeface="Cambria Math" panose="02040503050406030204" pitchFamily="18" charset="0"/>
                          </a:rPr>
                        </m:ctrlPr>
                      </m:accPr>
                      <m:e>
                        <m:r>
                          <a:rPr lang="vi-VN" sz="4500" i="1">
                            <a:latin typeface="Cambria Math"/>
                          </a:rPr>
                          <m:t>𝐴𝑂𝐻</m:t>
                        </m:r>
                      </m:e>
                    </m:acc>
                  </m:oMath>
                </a14:m>
                <a:endParaRPr lang="en-US" sz="4500" dirty="0"/>
              </a:p>
              <a:p>
                <a:r>
                  <a:rPr lang="vi-VN" sz="4500" b="1" dirty="0">
                    <a:sym typeface="Wingdings"/>
                  </a:rPr>
                  <a:t></a:t>
                </a:r>
                <a:r>
                  <a:rPr lang="vi-VN" sz="4500" b="1" dirty="0"/>
                  <a:t> Chú ý: </a:t>
                </a:r>
                <a14:m>
                  <m:oMath xmlns:m="http://schemas.openxmlformats.org/officeDocument/2006/math">
                    <m:sSup>
                      <m:sSupPr>
                        <m:ctrlPr>
                          <a:rPr lang="en-US" sz="4500" i="1">
                            <a:latin typeface="Cambria Math" panose="02040503050406030204" pitchFamily="18" charset="0"/>
                          </a:rPr>
                        </m:ctrlPr>
                      </m:sSupPr>
                      <m:e>
                        <m:r>
                          <a:rPr lang="vi-VN" sz="4500" i="1">
                            <a:latin typeface="Cambria Math"/>
                          </a:rPr>
                          <m:t>0</m:t>
                        </m:r>
                      </m:e>
                      <m:sup>
                        <m:r>
                          <a:rPr lang="vi-VN" sz="4500" i="1">
                            <a:latin typeface="Cambria Math"/>
                          </a:rPr>
                          <m:t>0</m:t>
                        </m:r>
                      </m:sup>
                    </m:sSup>
                    <m:r>
                      <a:rPr lang="vi-VN" sz="4500" i="1">
                        <a:latin typeface="Cambria Math"/>
                      </a:rPr>
                      <m:t>≤</m:t>
                    </m:r>
                    <m:d>
                      <m:dPr>
                        <m:ctrlPr>
                          <a:rPr lang="en-US" sz="4500" i="1">
                            <a:latin typeface="Cambria Math" panose="02040503050406030204" pitchFamily="18" charset="0"/>
                          </a:rPr>
                        </m:ctrlPr>
                      </m:d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d>
                    <m:r>
                      <a:rPr lang="vi-VN" sz="4500" i="1">
                        <a:latin typeface="Cambria Math"/>
                      </a:rPr>
                      <m:t>≤9</m:t>
                    </m:r>
                    <m:sSup>
                      <m:sSupPr>
                        <m:ctrlPr>
                          <a:rPr lang="en-US" sz="4500" i="1">
                            <a:latin typeface="Cambria Math" panose="02040503050406030204" pitchFamily="18" charset="0"/>
                          </a:rPr>
                        </m:ctrlPr>
                      </m:sSupPr>
                      <m:e>
                        <m:r>
                          <a:rPr lang="vi-VN" sz="4500" i="1">
                            <a:latin typeface="Cambria Math"/>
                          </a:rPr>
                          <m:t>0</m:t>
                        </m:r>
                      </m:e>
                      <m:sup>
                        <m:r>
                          <a:rPr lang="vi-VN" sz="4500" i="1">
                            <a:latin typeface="Cambria Math"/>
                          </a:rPr>
                          <m:t>0</m:t>
                        </m:r>
                      </m:sup>
                    </m:sSup>
                  </m:oMath>
                </a14:m>
                <a:endParaRPr lang="en-US" sz="4500" dirty="0"/>
              </a:p>
              <a:p>
                <a:pPr lvl="0"/>
                <a:r>
                  <a:rPr lang="vi-VN" sz="4500" b="1" dirty="0">
                    <a:solidFill>
                      <a:srgbClr val="FF0000"/>
                    </a:solidFill>
                  </a:rPr>
                  <a:t>Cách 2: </a:t>
                </a:r>
                <a:r>
                  <a:rPr lang="vi-VN" sz="4500" dirty="0"/>
                  <a:t>Tính gián tiếp theo một trong hai hướng sau:</a:t>
                </a:r>
                <a:endParaRPr lang="en-US" sz="4500" dirty="0"/>
              </a:p>
              <a:p>
                <a:r>
                  <a:rPr lang="vi-VN" sz="4500" b="1" dirty="0"/>
                  <a:t>Hướng 1:</a:t>
                </a:r>
                <a:r>
                  <a:rPr lang="vi-VN" sz="4500" dirty="0"/>
                  <a:t> Chọn một đường thẳng </a:t>
                </a:r>
                <a14:m>
                  <m:oMath xmlns:m="http://schemas.openxmlformats.org/officeDocument/2006/math">
                    <m:r>
                      <a:rPr lang="vi-VN" sz="4500" i="1">
                        <a:latin typeface="Cambria Math"/>
                      </a:rPr>
                      <m:t>𝑑</m:t>
                    </m:r>
                    <m:r>
                      <m:rPr>
                        <m:nor/>
                      </m:rPr>
                      <a:rPr lang="vi-VN" sz="4500"/>
                      <m:t>// </m:t>
                    </m:r>
                    <m:r>
                      <a:rPr lang="vi-VN" sz="4500" i="1">
                        <a:latin typeface="Cambria Math"/>
                      </a:rPr>
                      <m:t>𝑎</m:t>
                    </m:r>
                  </m:oMath>
                </a14:m>
                <a:r>
                  <a:rPr lang="vi-VN" sz="4500" dirty="0"/>
                  <a:t> mà góc giữa </a:t>
                </a:r>
                <a14:m>
                  <m:oMath xmlns:m="http://schemas.openxmlformats.org/officeDocument/2006/math">
                    <m:r>
                      <a:rPr lang="en-US" sz="4500" b="0" i="1" smtClean="0">
                        <a:latin typeface="Cambria Math" panose="02040503050406030204" pitchFamily="18" charset="0"/>
                      </a:rPr>
                      <m:t>𝑎</m:t>
                    </m:r>
                  </m:oMath>
                </a14:m>
                <a:r>
                  <a:rPr lang="vi-VN" sz="4500" dirty="0" smtClean="0"/>
                  <a:t> </a:t>
                </a:r>
                <a:r>
                  <a:rPr lang="vi-VN" sz="4500" dirty="0"/>
                  <a:t>và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𝛼</m:t>
                        </m:r>
                      </m:e>
                    </m:d>
                  </m:oMath>
                </a14:m>
                <a:r>
                  <a:rPr lang="vi-VN" sz="4500" dirty="0"/>
                  <a:t> có thể tính được. </a:t>
                </a:r>
                <a:endParaRPr lang="en-US" sz="4500" dirty="0"/>
              </a:p>
              <a:p>
                <a:r>
                  <a:rPr lang="vi-VN" sz="4500" dirty="0"/>
                  <a:t>Từ đó ta có: </a:t>
                </a:r>
                <a14:m>
                  <m:oMath xmlns:m="http://schemas.openxmlformats.org/officeDocument/2006/math">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acc>
                      </m:e>
                    </m:d>
                    <m:r>
                      <a:rPr lang="vi-VN" sz="4500" i="1">
                        <a:latin typeface="Cambria Math"/>
                      </a:rPr>
                      <m:t>=</m:t>
                    </m:r>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𝑎</m:t>
                            </m:r>
                            <m:r>
                              <a:rPr lang="vi-VN" sz="4500" i="1">
                                <a:latin typeface="Cambria Math"/>
                              </a:rPr>
                              <m:t>,(</m:t>
                            </m:r>
                            <m:r>
                              <a:rPr lang="vi-VN" sz="4500" i="1">
                                <a:latin typeface="Cambria Math"/>
                              </a:rPr>
                              <m:t>𝛼</m:t>
                            </m:r>
                            <m:r>
                              <a:rPr lang="vi-VN" sz="4500" i="1">
                                <a:latin typeface="Cambria Math"/>
                              </a:rPr>
                              <m:t>)</m:t>
                            </m:r>
                          </m:e>
                        </m:acc>
                      </m:e>
                    </m:d>
                  </m:oMath>
                </a14:m>
                <a:endParaRPr lang="en-US" sz="4500" dirty="0"/>
              </a:p>
              <a:p>
                <a:r>
                  <a:rPr lang="vi-VN" sz="4500" b="1" dirty="0"/>
                  <a:t>Hướng 2:</a:t>
                </a:r>
                <a:r>
                  <a:rPr lang="vi-VN" sz="4500" dirty="0"/>
                  <a:t> Chọn một mặt phẳng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𝛽</m:t>
                        </m:r>
                      </m:e>
                    </m:d>
                    <m:r>
                      <m:rPr>
                        <m:nor/>
                      </m:rPr>
                      <a:rPr lang="vi-VN" sz="4500"/>
                      <m:t>// </m:t>
                    </m:r>
                    <m:d>
                      <m:dPr>
                        <m:ctrlPr>
                          <a:rPr lang="en-US" sz="4500" i="1">
                            <a:latin typeface="Cambria Math" panose="02040503050406030204" pitchFamily="18" charset="0"/>
                          </a:rPr>
                        </m:ctrlPr>
                      </m:dPr>
                      <m:e>
                        <m:r>
                          <a:rPr lang="vi-VN" sz="4500" i="1">
                            <a:latin typeface="Cambria Math"/>
                          </a:rPr>
                          <m:t>𝛼</m:t>
                        </m:r>
                      </m:e>
                    </m:d>
                  </m:oMath>
                </a14:m>
                <a:r>
                  <a:rPr lang="vi-VN" sz="4500" dirty="0"/>
                  <a:t> mà góc giữa </a:t>
                </a:r>
                <a14:m>
                  <m:oMath xmlns:m="http://schemas.openxmlformats.org/officeDocument/2006/math">
                    <m:r>
                      <a:rPr lang="en-US" sz="4500" b="0" i="1" smtClean="0">
                        <a:latin typeface="Cambria Math" panose="02040503050406030204" pitchFamily="18" charset="0"/>
                      </a:rPr>
                      <m:t>𝑑</m:t>
                    </m:r>
                  </m:oMath>
                </a14:m>
                <a:r>
                  <a:rPr lang="vi-VN" sz="4500" dirty="0" smtClean="0"/>
                  <a:t> </a:t>
                </a:r>
                <a:r>
                  <a:rPr lang="vi-VN" sz="4500" dirty="0"/>
                  <a:t>và </a:t>
                </a:r>
                <a14:m>
                  <m:oMath xmlns:m="http://schemas.openxmlformats.org/officeDocument/2006/math">
                    <m:d>
                      <m:dPr>
                        <m:ctrlPr>
                          <a:rPr lang="en-US" sz="4500" i="1">
                            <a:latin typeface="Cambria Math" panose="02040503050406030204" pitchFamily="18" charset="0"/>
                          </a:rPr>
                        </m:ctrlPr>
                      </m:dPr>
                      <m:e>
                        <m:r>
                          <a:rPr lang="vi-VN" sz="4500" i="1">
                            <a:latin typeface="Cambria Math"/>
                          </a:rPr>
                          <m:t>𝛽</m:t>
                        </m:r>
                      </m:e>
                    </m:d>
                  </m:oMath>
                </a14:m>
                <a:r>
                  <a:rPr lang="vi-VN" sz="4500" dirty="0"/>
                  <a:t> có thể tính được. </a:t>
                </a:r>
                <a:endParaRPr lang="en-US" sz="4500" dirty="0"/>
              </a:p>
              <a:p>
                <a:r>
                  <a:rPr lang="vi-VN" sz="4500" dirty="0"/>
                  <a:t>	Từ đó ta có: </a:t>
                </a:r>
                <a14:m>
                  <m:oMath xmlns:m="http://schemas.openxmlformats.org/officeDocument/2006/math">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𝑑</m:t>
                            </m:r>
                            <m:r>
                              <a:rPr lang="vi-VN" sz="4500" i="1">
                                <a:latin typeface="Cambria Math"/>
                              </a:rPr>
                              <m:t>,(</m:t>
                            </m:r>
                            <m:r>
                              <a:rPr lang="vi-VN" sz="4500" i="1">
                                <a:latin typeface="Cambria Math"/>
                              </a:rPr>
                              <m:t>𝛼</m:t>
                            </m:r>
                            <m:r>
                              <a:rPr lang="vi-VN" sz="4500" i="1">
                                <a:latin typeface="Cambria Math"/>
                              </a:rPr>
                              <m:t>)</m:t>
                            </m:r>
                          </m:e>
                        </m:acc>
                      </m:e>
                    </m:d>
                    <m:r>
                      <a:rPr lang="vi-VN" sz="4500" i="1">
                        <a:latin typeface="Cambria Math"/>
                      </a:rPr>
                      <m:t>=</m:t>
                    </m:r>
                    <m:d>
                      <m:dPr>
                        <m:ctrlPr>
                          <a:rPr lang="en-US" sz="4500" i="1">
                            <a:latin typeface="Cambria Math" panose="02040503050406030204" pitchFamily="18" charset="0"/>
                          </a:rPr>
                        </m:ctrlPr>
                      </m:dPr>
                      <m:e>
                        <m:acc>
                          <m:accPr>
                            <m:chr m:val="̂"/>
                            <m:ctrlPr>
                              <a:rPr lang="en-US" sz="4500" i="1">
                                <a:latin typeface="Cambria Math" panose="02040503050406030204" pitchFamily="18" charset="0"/>
                              </a:rPr>
                            </m:ctrlPr>
                          </m:accPr>
                          <m:e>
                            <m:r>
                              <a:rPr lang="en-US" sz="4500" b="0" i="1" smtClean="0">
                                <a:latin typeface="Cambria Math" panose="02040503050406030204" pitchFamily="18" charset="0"/>
                              </a:rPr>
                              <m:t>𝑑</m:t>
                            </m:r>
                            <m:r>
                              <a:rPr lang="vi-VN" sz="4500" i="1">
                                <a:latin typeface="Cambria Math"/>
                              </a:rPr>
                              <m:t>,(</m:t>
                            </m:r>
                            <m:r>
                              <a:rPr lang="vi-VN" sz="4500" i="1">
                                <a:latin typeface="Cambria Math"/>
                              </a:rPr>
                              <m:t>𝛽</m:t>
                            </m:r>
                            <m:r>
                              <a:rPr lang="vi-VN" sz="4500" i="1">
                                <a:latin typeface="Cambria Math"/>
                              </a:rPr>
                              <m:t>)</m:t>
                            </m:r>
                          </m:e>
                        </m:acc>
                      </m:e>
                    </m:d>
                  </m:oMath>
                </a14:m>
                <a:endParaRPr lang="en-US" sz="4500" dirty="0"/>
              </a:p>
              <a:p>
                <a:endParaRPr lang="en-US" sz="4500" dirty="0" smtClean="0"/>
              </a:p>
              <a:p>
                <a:endParaRPr lang="en-US" sz="4500" dirty="0"/>
              </a:p>
            </p:txBody>
          </p:sp>
        </mc:Choice>
        <mc:Fallback xmlns="">
          <p:sp>
            <p:nvSpPr>
              <p:cNvPr id="9" name="Rectangle 8"/>
              <p:cNvSpPr>
                <a:spLocks noRot="1" noChangeAspect="1" noMove="1" noResize="1" noEditPoints="1" noAdjustHandles="1" noChangeArrowheads="1" noChangeShapeType="1" noTextEdit="1"/>
              </p:cNvSpPr>
              <p:nvPr/>
            </p:nvSpPr>
            <p:spPr>
              <a:xfrm>
                <a:off x="632114" y="3441899"/>
                <a:ext cx="23183541" cy="10719601"/>
              </a:xfrm>
              <a:prstGeom prst="rect">
                <a:avLst/>
              </a:prstGeom>
              <a:blipFill rotWithShape="0">
                <a:blip r:embed="rId3"/>
                <a:stretch>
                  <a:fillRect l="-1104" t="-1422"/>
                </a:stretch>
              </a:blipFill>
            </p:spPr>
            <p:txBody>
              <a:bodyPr/>
              <a:lstStyle/>
              <a:p>
                <a:r>
                  <a:rPr lang="en-US">
                    <a:noFill/>
                  </a:rPr>
                  <a:t> </a:t>
                </a:r>
              </a:p>
            </p:txBody>
          </p:sp>
        </mc:Fallback>
      </mc:AlternateContent>
      <p:pic>
        <p:nvPicPr>
          <p:cNvPr id="38" name="Picture 37"/>
          <p:cNvPicPr/>
          <p:nvPr/>
        </p:nvPicPr>
        <p:blipFill>
          <a:blip r:embed="rId4" cstate="print"/>
          <a:srcRect/>
          <a:stretch>
            <a:fillRect/>
          </a:stretch>
        </p:blipFill>
        <p:spPr bwMode="auto">
          <a:xfrm>
            <a:off x="16384587" y="5297543"/>
            <a:ext cx="6530833" cy="3683074"/>
          </a:xfrm>
          <a:prstGeom prst="rect">
            <a:avLst/>
          </a:prstGeom>
          <a:noFill/>
          <a:ln w="9525">
            <a:noFill/>
            <a:miter lim="800000"/>
            <a:headEnd/>
            <a:tailEnd/>
          </a:ln>
        </p:spPr>
      </p:pic>
    </p:spTree>
    <p:extLst>
      <p:ext uri="{BB962C8B-B14F-4D97-AF65-F5344CB8AC3E}">
        <p14:creationId xmlns:p14="http://schemas.microsoft.com/office/powerpoint/2010/main" val="11615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wipe(left)">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wipe(left)">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wipe(left)">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wipe(left)">
                                      <p:cBhvr>
                                        <p:cTn id="51" dur="500"/>
                                        <p:tgtEl>
                                          <p:spTgt spid="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wipe(left)">
                                      <p:cBhvr>
                                        <p:cTn id="56" dur="500"/>
                                        <p:tgtEl>
                                          <p:spTgt spid="9">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wipe(left)">
                                      <p:cBhvr>
                                        <p:cTn id="61" dur="500"/>
                                        <p:tgtEl>
                                          <p:spTgt spid="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animEffect transition="in" filter="wipe(left)">
                                      <p:cBhvr>
                                        <p:cTn id="66" dur="500"/>
                                        <p:tgtEl>
                                          <p:spTgt spid="9">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
                                            <p:txEl>
                                              <p:pRg st="11" end="11"/>
                                            </p:txEl>
                                          </p:spTgt>
                                        </p:tgtEl>
                                        <p:attrNameLst>
                                          <p:attrName>style.visibility</p:attrName>
                                        </p:attrNameLst>
                                      </p:cBhvr>
                                      <p:to>
                                        <p:strVal val="visible"/>
                                      </p:to>
                                    </p:set>
                                    <p:animEffect transition="in" filter="wipe(left)">
                                      <p:cBhvr>
                                        <p:cTn id="71" dur="500"/>
                                        <p:tgtEl>
                                          <p:spTgt spid="9">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
                                            <p:txEl>
                                              <p:pRg st="12" end="12"/>
                                            </p:txEl>
                                          </p:spTgt>
                                        </p:tgtEl>
                                        <p:attrNameLst>
                                          <p:attrName>style.visibility</p:attrName>
                                        </p:attrNameLst>
                                      </p:cBhvr>
                                      <p:to>
                                        <p:strVal val="visible"/>
                                      </p:to>
                                    </p:set>
                                    <p:animEffect transition="in" filter="wipe(left)">
                                      <p:cBhvr>
                                        <p:cTn id="76"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221082" y="8914442"/>
            <a:ext cx="21970936" cy="4343400"/>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9" cy="1645871"/>
              <a:chOff x="1224541" y="6305967"/>
              <a:chExt cx="3568119" cy="1645871"/>
            </a:xfrm>
          </p:grpSpPr>
          <p:sp>
            <p:nvSpPr>
              <p:cNvPr id="45" name="Freeform 20"/>
              <p:cNvSpPr>
                <a:spLocks/>
              </p:cNvSpPr>
              <p:nvPr/>
            </p:nvSpPr>
            <p:spPr bwMode="auto">
              <a:xfrm rot="16200000" flipV="1">
                <a:off x="2479937" y="5639115"/>
                <a:ext cx="162904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1272674" y="2484937"/>
            <a:ext cx="22046113" cy="6400635"/>
            <a:chOff x="1272674" y="3461657"/>
            <a:chExt cx="21841827" cy="4286159"/>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9174742" cy="977404"/>
                <a:chOff x="1311958" y="3405486"/>
                <a:chExt cx="9174742" cy="977404"/>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8196755" cy="89327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1/TRANG 121 SGK</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1" name="TextBox 10"/>
                <p:cNvSpPr txBox="1"/>
                <p:nvPr/>
              </p:nvSpPr>
              <p:spPr>
                <a:xfrm>
                  <a:off x="1549673" y="4495185"/>
                  <a:ext cx="21564827" cy="3029689"/>
                </a:xfrm>
                <a:prstGeom prst="rect">
                  <a:avLst/>
                </a:prstGeom>
                <a:noFill/>
              </p:spPr>
              <p:txBody>
                <a:bodyPr wrap="square" rtlCol="0">
                  <a:spAutoFit/>
                </a:bodyPr>
                <a:lstStyle/>
                <a:p>
                  <a:pPr marL="914400" indent="-914400">
                    <a:buAutoNum type="alphaLcParenR"/>
                    <a:tabLst>
                      <a:tab pos="3763963" algn="l"/>
                    </a:tabLst>
                  </a:pPr>
                  <a:r>
                    <a:rPr lang="en-US" sz="4800" dirty="0" smtClean="0">
                      <a:solidFill>
                        <a:schemeClr val="tx1"/>
                      </a:solidFill>
                      <a:latin typeface="Times New Roman" panose="02020603050405020304" pitchFamily="18" charset="0"/>
                      <a:cs typeface="Times New Roman" panose="02020603050405020304" pitchFamily="18" charset="0"/>
                    </a:rPr>
                    <a:t>Hai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phân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biệt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một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smtClean="0">
                      <a:solidFill>
                        <a:schemeClr val="tx1"/>
                      </a:solidFill>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Hai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phân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biệt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a:solidFill>
                        <a:schemeClr val="tx1"/>
                      </a:solidFill>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phẳng</a:t>
                  </a:r>
                  <a:r>
                    <a:rPr lang="en-US" sz="48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4800" i="1">
                          <a:solidFill>
                            <a:schemeClr val="tx1"/>
                          </a:solidFill>
                          <a:latin typeface="Cambria Math"/>
                        </a:rPr>
                        <m:t>(</m:t>
                      </m:r>
                      <m:r>
                        <a:rPr lang="vi-VN" sz="4800" i="1">
                          <a:solidFill>
                            <a:schemeClr val="tx1"/>
                          </a:solidFill>
                          <a:latin typeface="Cambria Math"/>
                        </a:rPr>
                        <m:t>𝛼</m:t>
                      </m:r>
                      <m:r>
                        <a:rPr lang="vi-VN" sz="4800" i="1">
                          <a:solidFill>
                            <a:schemeClr val="tx1"/>
                          </a:solidFill>
                          <a:latin typeface="Cambria Math"/>
                        </a:rPr>
                        <m:t>)</m:t>
                      </m:r>
                    </m:oMath>
                  </a14:m>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vuông</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smtClean="0">
                      <a:solidFill>
                        <a:schemeClr val="tx1"/>
                      </a:solidFill>
                      <a:latin typeface="Times New Roman" panose="02020603050405020304" pitchFamily="18" charset="0"/>
                      <a:cs typeface="Times New Roman" panose="02020603050405020304" pitchFamily="18" charset="0"/>
                    </a:rPr>
                    <a:t>b </a:t>
                  </a:r>
                  <a:r>
                    <a:rPr lang="en-US" sz="4800" dirty="0" err="1" smtClean="0">
                      <a:solidFill>
                        <a:schemeClr val="tx1"/>
                      </a:solidFill>
                      <a:latin typeface="Times New Roman" panose="02020603050405020304" pitchFamily="18" charset="0"/>
                      <a:cs typeface="Times New Roman" panose="02020603050405020304" pitchFamily="18" charset="0"/>
                    </a:rPr>
                    <a:t>mà</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b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smtClean="0">
                      <a:solidFill>
                        <a:schemeClr val="tx1"/>
                      </a:solidFill>
                      <a:latin typeface="Times New Roman" panose="02020603050405020304" pitchFamily="18" charset="0"/>
                      <a:cs typeface="Times New Roman" panose="02020603050405020304" pitchFamily="18" charset="0"/>
                    </a:rPr>
                    <a:t>a </a:t>
                  </a:r>
                  <a:r>
                    <a:rPr lang="en-US" sz="4800" dirty="0" err="1" smtClean="0">
                      <a:solidFill>
                        <a:schemeClr val="tx1"/>
                      </a:solidFill>
                      <a:latin typeface="Times New Roman" panose="02020603050405020304" pitchFamily="18" charset="0"/>
                      <a:cs typeface="Times New Roman" panose="02020603050405020304" pitchFamily="18" charset="0"/>
                    </a:rPr>
                    <a:t>thì</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a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4800" i="1">
                          <a:solidFill>
                            <a:schemeClr val="tx1"/>
                          </a:solidFill>
                          <a:latin typeface="Cambria Math"/>
                        </a:rPr>
                        <m:t>(</m:t>
                      </m:r>
                      <m:r>
                        <a:rPr lang="vi-VN" sz="4800" i="1">
                          <a:solidFill>
                            <a:schemeClr val="tx1"/>
                          </a:solidFill>
                          <a:latin typeface="Cambria Math"/>
                        </a:rPr>
                        <m:t>𝛼</m:t>
                      </m:r>
                      <m:r>
                        <a:rPr lang="vi-VN" sz="4800" i="1">
                          <a:solidFill>
                            <a:schemeClr val="tx1"/>
                          </a:solidFill>
                          <a:latin typeface="Cambria Math"/>
                        </a:rPr>
                        <m:t>)</m:t>
                      </m:r>
                    </m:oMath>
                  </a14:m>
                  <a:endParaRPr lang="en-US" sz="4800" dirty="0" smtClean="0">
                    <a:solidFill>
                      <a:schemeClr val="tx1"/>
                    </a:solidFill>
                    <a:latin typeface="Times New Roman" panose="02020603050405020304" pitchFamily="18" charset="0"/>
                    <a:cs typeface="Times New Roman" panose="02020603050405020304" pitchFamily="18" charset="0"/>
                  </a:endParaRP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Hai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phân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biệt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mặt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a:solidFill>
                        <a:schemeClr val="tx1"/>
                      </a:solidFill>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solidFill>
                        <a:schemeClr val="tx1"/>
                      </a:solidFill>
                      <a:latin typeface="Times New Roman" panose="02020603050405020304" pitchFamily="18" charset="0"/>
                      <a:cs typeface="Times New Roman" panose="02020603050405020304" pitchFamily="18" charset="0"/>
                    </a:rPr>
                    <a:t>Hai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cùng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vuông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góc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với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một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đường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thẳng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thì</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chúng</a:t>
                  </a:r>
                  <a:r>
                    <a:rPr lang="en-US" sz="4800" dirty="0">
                      <a:solidFill>
                        <a:schemeClr val="tx1"/>
                      </a:solidFill>
                      <a:latin typeface="Times New Roman" panose="02020603050405020304" pitchFamily="18" charset="0"/>
                      <a:cs typeface="Times New Roman" panose="02020603050405020304" pitchFamily="18" charset="0"/>
                    </a:rPr>
                    <a:t> song </a:t>
                  </a:r>
                  <a:r>
                    <a:rPr lang="en-US" sz="4800" dirty="0" err="1">
                      <a:solidFill>
                        <a:schemeClr val="tx1"/>
                      </a:solidFill>
                      <a:latin typeface="Times New Roman" panose="02020603050405020304" pitchFamily="18" charset="0"/>
                      <a:cs typeface="Times New Roman" panose="02020603050405020304" pitchFamily="18" charset="0"/>
                    </a:rPr>
                    <a:t>song</a:t>
                  </a:r>
                  <a:r>
                    <a:rPr lang="en-US" sz="4800" dirty="0" smtClean="0">
                      <a:solidFill>
                        <a:schemeClr val="tx1"/>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49673" y="4495185"/>
                  <a:ext cx="21564827" cy="3029689"/>
                </a:xfrm>
                <a:prstGeom prst="rect">
                  <a:avLst/>
                </a:prstGeom>
                <a:blipFill rotWithShape="0">
                  <a:blip r:embed="rId3"/>
                  <a:stretch>
                    <a:fillRect l="-1148" t="-2965" r="-336" b="-6334"/>
                  </a:stretch>
                </a:blipFill>
              </p:spPr>
              <p:txBody>
                <a:bodyPr/>
                <a:lstStyle/>
                <a:p>
                  <a:r>
                    <a:rPr lang="en-US">
                      <a:noFill/>
                    </a:rPr>
                    <a:t> </a:t>
                  </a:r>
                </a:p>
              </p:txBody>
            </p:sp>
          </mc:Fallback>
        </mc:AlternateContent>
      </p:grpSp>
      <p:grpSp>
        <p:nvGrpSpPr>
          <p:cNvPr id="54" name="Group 34"/>
          <p:cNvGrpSpPr>
            <a:grpSpLocks/>
          </p:cNvGrpSpPr>
          <p:nvPr/>
        </p:nvGrpSpPr>
        <p:grpSpPr bwMode="auto">
          <a:xfrm>
            <a:off x="15927387" y="9660567"/>
            <a:ext cx="5511800" cy="3276600"/>
            <a:chOff x="1056" y="1968"/>
            <a:chExt cx="3472" cy="2064"/>
          </a:xfrm>
        </p:grpSpPr>
        <p:sp>
          <p:nvSpPr>
            <p:cNvPr id="60" name="Text Box 6"/>
            <p:cNvSpPr txBox="1">
              <a:spLocks noChangeArrowheads="1"/>
            </p:cNvSpPr>
            <p:nvPr/>
          </p:nvSpPr>
          <p:spPr bwMode="auto">
            <a:xfrm>
              <a:off x="1056" y="2592"/>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61" name="Text Box 7"/>
            <p:cNvSpPr txBox="1">
              <a:spLocks noChangeArrowheads="1"/>
            </p:cNvSpPr>
            <p:nvPr/>
          </p:nvSpPr>
          <p:spPr bwMode="auto">
            <a:xfrm>
              <a:off x="1776" y="19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62" name="Text Box 8"/>
            <p:cNvSpPr txBox="1">
              <a:spLocks noChangeArrowheads="1"/>
            </p:cNvSpPr>
            <p:nvPr/>
          </p:nvSpPr>
          <p:spPr bwMode="auto">
            <a:xfrm>
              <a:off x="3936" y="2112"/>
              <a:ext cx="59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63" name="Text Box 9"/>
            <p:cNvSpPr txBox="1">
              <a:spLocks noChangeArrowheads="1"/>
            </p:cNvSpPr>
            <p:nvPr/>
          </p:nvSpPr>
          <p:spPr bwMode="auto">
            <a:xfrm>
              <a:off x="3168" y="268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85" name="Text Box 10"/>
            <p:cNvSpPr txBox="1">
              <a:spLocks noChangeArrowheads="1"/>
            </p:cNvSpPr>
            <p:nvPr/>
          </p:nvSpPr>
          <p:spPr bwMode="auto">
            <a:xfrm>
              <a:off x="1056" y="3696"/>
              <a:ext cx="59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86" name="Text Box 11"/>
            <p:cNvSpPr txBox="1">
              <a:spLocks noChangeArrowheads="1"/>
            </p:cNvSpPr>
            <p:nvPr/>
          </p:nvSpPr>
          <p:spPr bwMode="auto">
            <a:xfrm>
              <a:off x="3888" y="31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87" name="Text Box 12"/>
            <p:cNvSpPr txBox="1">
              <a:spLocks noChangeArrowheads="1"/>
            </p:cNvSpPr>
            <p:nvPr/>
          </p:nvSpPr>
          <p:spPr bwMode="auto">
            <a:xfrm>
              <a:off x="3025" y="375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88" name="Text Box 13"/>
            <p:cNvSpPr txBox="1">
              <a:spLocks noChangeArrowheads="1"/>
            </p:cNvSpPr>
            <p:nvPr/>
          </p:nvSpPr>
          <p:spPr bwMode="auto">
            <a:xfrm>
              <a:off x="2112" y="2976"/>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89" name="Line 14"/>
            <p:cNvSpPr>
              <a:spLocks noChangeShapeType="1"/>
            </p:cNvSpPr>
            <p:nvPr/>
          </p:nvSpPr>
          <p:spPr bwMode="auto">
            <a:xfrm>
              <a:off x="2084" y="3238"/>
              <a:ext cx="1774"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5"/>
            <p:cNvSpPr>
              <a:spLocks noChangeShapeType="1"/>
            </p:cNvSpPr>
            <p:nvPr/>
          </p:nvSpPr>
          <p:spPr bwMode="auto">
            <a:xfrm>
              <a:off x="1358" y="3782"/>
              <a:ext cx="17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6"/>
            <p:cNvSpPr>
              <a:spLocks noChangeShapeType="1"/>
            </p:cNvSpPr>
            <p:nvPr/>
          </p:nvSpPr>
          <p:spPr bwMode="auto">
            <a:xfrm flipV="1">
              <a:off x="1346" y="3234"/>
              <a:ext cx="739" cy="54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7"/>
            <p:cNvSpPr>
              <a:spLocks noChangeShapeType="1"/>
            </p:cNvSpPr>
            <p:nvPr/>
          </p:nvSpPr>
          <p:spPr bwMode="auto">
            <a:xfrm flipV="1">
              <a:off x="3140" y="3232"/>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8"/>
            <p:cNvSpPr>
              <a:spLocks noChangeShapeType="1"/>
            </p:cNvSpPr>
            <p:nvPr/>
          </p:nvSpPr>
          <p:spPr bwMode="auto">
            <a:xfrm>
              <a:off x="2079" y="2226"/>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9"/>
            <p:cNvSpPr>
              <a:spLocks noChangeShapeType="1"/>
            </p:cNvSpPr>
            <p:nvPr/>
          </p:nvSpPr>
          <p:spPr bwMode="auto">
            <a:xfrm>
              <a:off x="1363" y="2779"/>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20"/>
            <p:cNvSpPr>
              <a:spLocks noChangeShapeType="1"/>
            </p:cNvSpPr>
            <p:nvPr/>
          </p:nvSpPr>
          <p:spPr bwMode="auto">
            <a:xfrm flipV="1">
              <a:off x="1343" y="2228"/>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21"/>
            <p:cNvSpPr>
              <a:spLocks noChangeShapeType="1"/>
            </p:cNvSpPr>
            <p:nvPr/>
          </p:nvSpPr>
          <p:spPr bwMode="auto">
            <a:xfrm flipV="1">
              <a:off x="3140"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22"/>
            <p:cNvSpPr>
              <a:spLocks noChangeShapeType="1"/>
            </p:cNvSpPr>
            <p:nvPr/>
          </p:nvSpPr>
          <p:spPr bwMode="auto">
            <a:xfrm flipV="1">
              <a:off x="3868" y="2228"/>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23"/>
            <p:cNvSpPr>
              <a:spLocks noChangeShapeType="1"/>
            </p:cNvSpPr>
            <p:nvPr/>
          </p:nvSpPr>
          <p:spPr bwMode="auto">
            <a:xfrm flipV="1">
              <a:off x="2084" y="2235"/>
              <a:ext cx="0" cy="1003"/>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24"/>
            <p:cNvSpPr>
              <a:spLocks noChangeShapeType="1"/>
            </p:cNvSpPr>
            <p:nvPr/>
          </p:nvSpPr>
          <p:spPr bwMode="auto">
            <a:xfrm flipV="1">
              <a:off x="1345"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25"/>
            <p:cNvSpPr>
              <a:spLocks noChangeShapeType="1"/>
            </p:cNvSpPr>
            <p:nvPr/>
          </p:nvSpPr>
          <p:spPr bwMode="auto">
            <a:xfrm flipV="1">
              <a:off x="3138" y="2247"/>
              <a:ext cx="711" cy="5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TextBox 5"/>
          <p:cNvSpPr txBox="1"/>
          <p:nvPr/>
        </p:nvSpPr>
        <p:spPr>
          <a:xfrm>
            <a:off x="1748952" y="9878054"/>
            <a:ext cx="2062635" cy="2077492"/>
          </a:xfrm>
          <a:prstGeom prst="rect">
            <a:avLst/>
          </a:prstGeom>
          <a:noFill/>
        </p:spPr>
        <p:txBody>
          <a:bodyPr wrap="square" rtlCol="0">
            <a:spAutoFit/>
          </a:bodyPr>
          <a:lstStyle/>
          <a:p>
            <a:pPr marL="742950" indent="-742950">
              <a:buAutoNum type="alphaLcParenR"/>
            </a:pPr>
            <a:r>
              <a:rPr lang="en-US" dirty="0" err="1" smtClean="0"/>
              <a:t>Sai</a:t>
            </a:r>
            <a:r>
              <a:rPr lang="en-US" dirty="0" smtClean="0"/>
              <a:t>		</a:t>
            </a:r>
            <a:endParaRPr lang="en-US" dirty="0"/>
          </a:p>
        </p:txBody>
      </p:sp>
      <p:sp>
        <p:nvSpPr>
          <p:cNvPr id="104" name="TextBox 103"/>
          <p:cNvSpPr txBox="1"/>
          <p:nvPr/>
        </p:nvSpPr>
        <p:spPr>
          <a:xfrm>
            <a:off x="5144941" y="9937660"/>
            <a:ext cx="12654435" cy="754053"/>
          </a:xfrm>
          <a:prstGeom prst="rect">
            <a:avLst/>
          </a:prstGeom>
          <a:noFill/>
        </p:spPr>
        <p:txBody>
          <a:bodyPr wrap="square" rtlCol="0">
            <a:spAutoFit/>
          </a:bodyPr>
          <a:lstStyle/>
          <a:p>
            <a:r>
              <a:rPr lang="en-US" dirty="0" smtClean="0"/>
              <a:t>b) </a:t>
            </a:r>
            <a:r>
              <a:rPr lang="en-US" dirty="0" err="1" smtClean="0"/>
              <a:t>Đúng</a:t>
            </a:r>
            <a:r>
              <a:rPr lang="en-US" dirty="0" smtClean="0"/>
              <a:t>		</a:t>
            </a:r>
            <a:endParaRPr lang="en-US" dirty="0"/>
          </a:p>
        </p:txBody>
      </p:sp>
      <p:sp>
        <p:nvSpPr>
          <p:cNvPr id="105" name="TextBox 104"/>
          <p:cNvSpPr txBox="1"/>
          <p:nvPr/>
        </p:nvSpPr>
        <p:spPr>
          <a:xfrm>
            <a:off x="9831387" y="9878054"/>
            <a:ext cx="2062635" cy="2077492"/>
          </a:xfrm>
          <a:prstGeom prst="rect">
            <a:avLst/>
          </a:prstGeom>
          <a:noFill/>
        </p:spPr>
        <p:txBody>
          <a:bodyPr wrap="square" rtlCol="0">
            <a:spAutoFit/>
          </a:bodyPr>
          <a:lstStyle/>
          <a:p>
            <a:r>
              <a:rPr lang="en-US" dirty="0" smtClean="0"/>
              <a:t>c) </a:t>
            </a:r>
            <a:r>
              <a:rPr lang="en-US" dirty="0" err="1" smtClean="0"/>
              <a:t>Sai</a:t>
            </a:r>
            <a:r>
              <a:rPr lang="en-US" dirty="0" smtClean="0"/>
              <a:t>		</a:t>
            </a:r>
            <a:endParaRPr lang="en-US" dirty="0"/>
          </a:p>
        </p:txBody>
      </p:sp>
      <p:sp>
        <p:nvSpPr>
          <p:cNvPr id="106" name="TextBox 105"/>
          <p:cNvSpPr txBox="1"/>
          <p:nvPr/>
        </p:nvSpPr>
        <p:spPr>
          <a:xfrm>
            <a:off x="5088523" y="10999132"/>
            <a:ext cx="2062635" cy="2077492"/>
          </a:xfrm>
          <a:prstGeom prst="rect">
            <a:avLst/>
          </a:prstGeom>
          <a:noFill/>
        </p:spPr>
        <p:txBody>
          <a:bodyPr wrap="square" rtlCol="0">
            <a:spAutoFit/>
          </a:bodyPr>
          <a:lstStyle/>
          <a:p>
            <a:r>
              <a:rPr lang="en-US" dirty="0" smtClean="0"/>
              <a:t>e) </a:t>
            </a:r>
            <a:r>
              <a:rPr lang="en-US" dirty="0" err="1" smtClean="0"/>
              <a:t>Sai</a:t>
            </a:r>
            <a:r>
              <a:rPr lang="en-US" dirty="0" smtClean="0"/>
              <a:t>		</a:t>
            </a:r>
            <a:endParaRPr lang="en-US" dirty="0"/>
          </a:p>
        </p:txBody>
      </p:sp>
      <p:sp>
        <p:nvSpPr>
          <p:cNvPr id="107" name="TextBox 106"/>
          <p:cNvSpPr txBox="1"/>
          <p:nvPr/>
        </p:nvSpPr>
        <p:spPr>
          <a:xfrm>
            <a:off x="1839982" y="10999132"/>
            <a:ext cx="12654435" cy="754053"/>
          </a:xfrm>
          <a:prstGeom prst="rect">
            <a:avLst/>
          </a:prstGeom>
          <a:noFill/>
        </p:spPr>
        <p:txBody>
          <a:bodyPr wrap="square" rtlCol="0">
            <a:spAutoFit/>
          </a:bodyPr>
          <a:lstStyle/>
          <a:p>
            <a:r>
              <a:rPr lang="en-US" dirty="0"/>
              <a:t>d</a:t>
            </a:r>
            <a:r>
              <a:rPr lang="en-US" dirty="0" smtClean="0"/>
              <a:t>) </a:t>
            </a:r>
            <a:r>
              <a:rPr lang="en-US" dirty="0" err="1" smtClean="0"/>
              <a:t>Đúng</a:t>
            </a:r>
            <a:r>
              <a:rPr lang="en-US" dirty="0" smtClean="0"/>
              <a:t>		</a:t>
            </a:r>
            <a:endParaRPr lang="en-US" dirty="0"/>
          </a:p>
        </p:txBody>
      </p:sp>
    </p:spTree>
    <p:extLst>
      <p:ext uri="{BB962C8B-B14F-4D97-AF65-F5344CB8AC3E}">
        <p14:creationId xmlns:p14="http://schemas.microsoft.com/office/powerpoint/2010/main" val="32239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4" grpId="0"/>
      <p:bldP spid="105" grpId="0"/>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LUYỆN TẬP.</a:t>
              </a:r>
              <a:endParaRPr lang="en-US" sz="4800" b="1" dirty="0">
                <a:solidFill>
                  <a:srgbClr val="145F82"/>
                </a:solidFill>
                <a:latin typeface="Tahoma" pitchFamily="34" charset="0"/>
                <a:ea typeface="Tahoma" pitchFamily="34" charset="0"/>
                <a:cs typeface="Tahoma" pitchFamily="34" charset="0"/>
              </a:endParaRPr>
            </a:p>
          </p:txBody>
        </p:sp>
      </p:grpSp>
      <p:grpSp>
        <p:nvGrpSpPr>
          <p:cNvPr id="41" name="Group 10"/>
          <p:cNvGrpSpPr/>
          <p:nvPr/>
        </p:nvGrpSpPr>
        <p:grpSpPr>
          <a:xfrm>
            <a:off x="1221082" y="8914442"/>
            <a:ext cx="21970936" cy="4343400"/>
            <a:chOff x="1270511" y="5867400"/>
            <a:chExt cx="21819676" cy="7418613"/>
          </a:xfrm>
        </p:grpSpPr>
        <p:sp>
          <p:nvSpPr>
            <p:cNvPr id="42" name="Rounded Rectangle 41"/>
            <p:cNvSpPr/>
            <p:nvPr/>
          </p:nvSpPr>
          <p:spPr>
            <a:xfrm>
              <a:off x="1272210" y="6139009"/>
              <a:ext cx="21817977" cy="7147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60"/>
            <p:cNvGrpSpPr/>
            <p:nvPr/>
          </p:nvGrpSpPr>
          <p:grpSpPr>
            <a:xfrm>
              <a:off x="1270511" y="5867400"/>
              <a:ext cx="3568118" cy="1274396"/>
              <a:chOff x="1224541" y="6305967"/>
              <a:chExt cx="3568118" cy="1274396"/>
            </a:xfrm>
          </p:grpSpPr>
          <p:sp>
            <p:nvSpPr>
              <p:cNvPr id="45" name="Freeform 20"/>
              <p:cNvSpPr>
                <a:spLocks/>
              </p:cNvSpPr>
              <p:nvPr/>
            </p:nvSpPr>
            <p:spPr bwMode="auto">
              <a:xfrm rot="16200000" flipV="1">
                <a:off x="2665673" y="5453377"/>
                <a:ext cx="1257567"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687387" y="2484937"/>
            <a:ext cx="23114501" cy="6806373"/>
            <a:chOff x="1272674" y="3461657"/>
            <a:chExt cx="21841827" cy="4557860"/>
          </a:xfrm>
        </p:grpSpPr>
        <p:grpSp>
          <p:nvGrpSpPr>
            <p:cNvPr id="49" name="Group 54"/>
            <p:cNvGrpSpPr/>
            <p:nvPr/>
          </p:nvGrpSpPr>
          <p:grpSpPr>
            <a:xfrm>
              <a:off x="1272674" y="3461657"/>
              <a:ext cx="21841827" cy="4286159"/>
              <a:chOff x="1268078" y="3405486"/>
              <a:chExt cx="21841827" cy="4286159"/>
            </a:xfrm>
          </p:grpSpPr>
          <p:sp>
            <p:nvSpPr>
              <p:cNvPr id="50" name="Rounded Rectangle 49"/>
              <p:cNvSpPr/>
              <p:nvPr/>
            </p:nvSpPr>
            <p:spPr>
              <a:xfrm>
                <a:off x="1268078" y="3790950"/>
                <a:ext cx="21841827" cy="390069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67"/>
              <p:cNvGrpSpPr/>
              <p:nvPr/>
            </p:nvGrpSpPr>
            <p:grpSpPr>
              <a:xfrm>
                <a:off x="1268078" y="3405486"/>
                <a:ext cx="9174742" cy="940513"/>
                <a:chOff x="1311958" y="3405486"/>
                <a:chExt cx="9174742" cy="940513"/>
              </a:xfrm>
            </p:grpSpPr>
            <p:sp>
              <p:nvSpPr>
                <p:cNvPr id="52" name="Freeform 20"/>
                <p:cNvSpPr>
                  <a:spLocks/>
                </p:cNvSpPr>
                <p:nvPr/>
              </p:nvSpPr>
              <p:spPr bwMode="auto">
                <a:xfrm rot="5400000">
                  <a:off x="5733771" y="-141303"/>
                  <a:ext cx="793396" cy="811558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2289945" y="3489617"/>
                  <a:ext cx="8196755" cy="53586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BÀI TẬP 2/TRANG 121 SGK</a:t>
                  </a:r>
                  <a:endParaRPr lang="en-US" sz="4600" b="1" dirty="0">
                    <a:solidFill>
                      <a:schemeClr val="bg1"/>
                    </a:solidFill>
                    <a:latin typeface="Tahoma" pitchFamily="34" charset="0"/>
                    <a:ea typeface="Tahoma" pitchFamily="34" charset="0"/>
                    <a:cs typeface="Tahoma" pitchFamily="34" charset="0"/>
                  </a:endParaRPr>
                </a:p>
              </p:txBody>
            </p:sp>
            <p:grpSp>
              <p:nvGrpSpPr>
                <p:cNvPr id="55" name="Group 70"/>
                <p:cNvGrpSpPr/>
                <p:nvPr/>
              </p:nvGrpSpPr>
              <p:grpSpPr>
                <a:xfrm>
                  <a:off x="1311958" y="3405486"/>
                  <a:ext cx="950173" cy="940513"/>
                  <a:chOff x="1311958" y="3405486"/>
                  <a:chExt cx="950173" cy="940513"/>
                </a:xfrm>
              </p:grpSpPr>
              <p:sp>
                <p:nvSpPr>
                  <p:cNvPr id="56" name="Rectangle 5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extBox 10"/>
            <p:cNvSpPr txBox="1"/>
            <p:nvPr/>
          </p:nvSpPr>
          <p:spPr>
            <a:xfrm>
              <a:off x="1549673" y="4495185"/>
              <a:ext cx="21564827" cy="3524332"/>
            </a:xfrm>
            <a:prstGeom prst="rect">
              <a:avLst/>
            </a:prstGeom>
            <a:noFill/>
          </p:spPr>
          <p:txBody>
            <a:bodyPr wrap="square" rtlCol="0">
              <a:spAutoFit/>
            </a:bodyPr>
            <a:lstStyle/>
            <a:p>
              <a:pPr marL="914400" indent="-914400">
                <a:buFontTx/>
                <a:buAutoNum type="alphaLcParenR"/>
                <a:tabLst>
                  <a:tab pos="3763963" algn="l"/>
                </a:tabLst>
              </a:pPr>
              <a:r>
                <a:rPr lang="en-US" sz="4800" dirty="0" err="1" smtClean="0">
                  <a:latin typeface="Times New Roman" panose="02020603050405020304" pitchFamily="18" charset="0"/>
                  <a:cs typeface="Times New Roman" panose="02020603050405020304" pitchFamily="18" charset="0"/>
                </a:rPr>
                <a:t>Khoảng</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giữa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ngắn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nằm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smtClean="0">
                  <a:latin typeface="Times New Roman" panose="02020603050405020304" pitchFamily="18" charset="0"/>
                  <a:cs typeface="Times New Roman" panose="02020603050405020304" pitchFamily="18" charset="0"/>
                </a:rPr>
                <a:t>Qua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khác</a:t>
              </a:r>
              <a:r>
                <a:rPr lang="en-US" sz="4800" dirty="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a:latin typeface="Times New Roman" panose="02020603050405020304" pitchFamily="18" charset="0"/>
                  <a:cs typeface="Times New Roman" panose="02020603050405020304" pitchFamily="18" charset="0"/>
                </a:rPr>
                <a:t>Qua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khác</a:t>
              </a:r>
              <a:r>
                <a:rPr lang="en-US" sz="4800" dirty="0" smtClean="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a:t>
              </a:r>
            </a:p>
            <a:p>
              <a:pPr marL="914400" indent="-914400">
                <a:buFontTx/>
                <a:buAutoNum type="alphaLcParenR"/>
                <a:tabLst>
                  <a:tab pos="3763963" algn="l"/>
                </a:tabLst>
              </a:pPr>
              <a:endParaRPr lang="en-US" sz="4800" dirty="0">
                <a:solidFill>
                  <a:srgbClr val="FF0000"/>
                </a:solidFill>
              </a:endParaRPr>
            </a:p>
          </p:txBody>
        </p:sp>
      </p:grpSp>
      <p:sp>
        <p:nvSpPr>
          <p:cNvPr id="6" name="TextBox 5"/>
          <p:cNvSpPr txBox="1"/>
          <p:nvPr/>
        </p:nvSpPr>
        <p:spPr>
          <a:xfrm>
            <a:off x="1748952" y="9878054"/>
            <a:ext cx="12654435" cy="754053"/>
          </a:xfrm>
          <a:prstGeom prst="rect">
            <a:avLst/>
          </a:prstGeom>
          <a:noFill/>
        </p:spPr>
        <p:txBody>
          <a:bodyPr wrap="square" rtlCol="0">
            <a:spAutoFit/>
          </a:bodyPr>
          <a:lstStyle/>
          <a:p>
            <a:pPr marL="742950" indent="-742950">
              <a:buAutoNum type="alphaLcParenR"/>
            </a:pPr>
            <a:r>
              <a:rPr lang="en-US" dirty="0" err="1"/>
              <a:t>Đúng</a:t>
            </a:r>
            <a:r>
              <a:rPr lang="en-US" dirty="0"/>
              <a:t> </a:t>
            </a:r>
            <a:r>
              <a:rPr lang="en-US" dirty="0" smtClean="0"/>
              <a:t>		</a:t>
            </a:r>
            <a:endParaRPr lang="en-US" dirty="0"/>
          </a:p>
        </p:txBody>
      </p:sp>
      <p:sp>
        <p:nvSpPr>
          <p:cNvPr id="101" name="TextBox 100"/>
          <p:cNvSpPr txBox="1"/>
          <p:nvPr/>
        </p:nvSpPr>
        <p:spPr>
          <a:xfrm>
            <a:off x="12152289" y="9966271"/>
            <a:ext cx="12654435" cy="754053"/>
          </a:xfrm>
          <a:prstGeom prst="rect">
            <a:avLst/>
          </a:prstGeom>
          <a:noFill/>
        </p:spPr>
        <p:txBody>
          <a:bodyPr wrap="square" rtlCol="0">
            <a:spAutoFit/>
          </a:bodyPr>
          <a:lstStyle/>
          <a:p>
            <a:r>
              <a:rPr lang="en-US" dirty="0" smtClean="0"/>
              <a:t>d) </a:t>
            </a:r>
            <a:r>
              <a:rPr lang="en-US" dirty="0" err="1" smtClean="0"/>
              <a:t>Sai</a:t>
            </a:r>
            <a:endParaRPr lang="en-US" dirty="0"/>
          </a:p>
        </p:txBody>
      </p:sp>
      <p:sp>
        <p:nvSpPr>
          <p:cNvPr id="102" name="TextBox 101"/>
          <p:cNvSpPr txBox="1"/>
          <p:nvPr/>
        </p:nvSpPr>
        <p:spPr>
          <a:xfrm>
            <a:off x="7850187" y="9878053"/>
            <a:ext cx="12654435" cy="754053"/>
          </a:xfrm>
          <a:prstGeom prst="rect">
            <a:avLst/>
          </a:prstGeom>
          <a:noFill/>
        </p:spPr>
        <p:txBody>
          <a:bodyPr wrap="square" rtlCol="0">
            <a:spAutoFit/>
          </a:bodyPr>
          <a:lstStyle/>
          <a:p>
            <a:r>
              <a:rPr lang="en-US" dirty="0" smtClean="0"/>
              <a:t>c) </a:t>
            </a:r>
            <a:r>
              <a:rPr lang="en-US" dirty="0" err="1" smtClean="0"/>
              <a:t>Sai</a:t>
            </a:r>
            <a:endParaRPr lang="en-US" dirty="0"/>
          </a:p>
        </p:txBody>
      </p:sp>
      <p:sp>
        <p:nvSpPr>
          <p:cNvPr id="103" name="TextBox 102"/>
          <p:cNvSpPr txBox="1"/>
          <p:nvPr/>
        </p:nvSpPr>
        <p:spPr>
          <a:xfrm>
            <a:off x="4870898" y="9878054"/>
            <a:ext cx="12654435" cy="754053"/>
          </a:xfrm>
          <a:prstGeom prst="rect">
            <a:avLst/>
          </a:prstGeom>
          <a:noFill/>
        </p:spPr>
        <p:txBody>
          <a:bodyPr wrap="square" rtlCol="0">
            <a:spAutoFit/>
          </a:bodyPr>
          <a:lstStyle/>
          <a:p>
            <a:r>
              <a:rPr lang="en-US" dirty="0" smtClean="0"/>
              <a:t>b) </a:t>
            </a:r>
            <a:r>
              <a:rPr lang="en-US" dirty="0" err="1" smtClean="0"/>
              <a:t>Sai</a:t>
            </a:r>
            <a:endParaRPr lang="en-US" dirty="0"/>
          </a:p>
        </p:txBody>
      </p:sp>
      <p:grpSp>
        <p:nvGrpSpPr>
          <p:cNvPr id="105" name="Group 34"/>
          <p:cNvGrpSpPr>
            <a:grpSpLocks/>
          </p:cNvGrpSpPr>
          <p:nvPr/>
        </p:nvGrpSpPr>
        <p:grpSpPr bwMode="auto">
          <a:xfrm>
            <a:off x="15927387" y="9660567"/>
            <a:ext cx="5511800" cy="3276600"/>
            <a:chOff x="1056" y="1968"/>
            <a:chExt cx="3472" cy="2064"/>
          </a:xfrm>
        </p:grpSpPr>
        <p:sp>
          <p:nvSpPr>
            <p:cNvPr id="106" name="Text Box 6"/>
            <p:cNvSpPr txBox="1">
              <a:spLocks noChangeArrowheads="1"/>
            </p:cNvSpPr>
            <p:nvPr/>
          </p:nvSpPr>
          <p:spPr bwMode="auto">
            <a:xfrm>
              <a:off x="1056" y="2592"/>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107" name="Text Box 7"/>
            <p:cNvSpPr txBox="1">
              <a:spLocks noChangeArrowheads="1"/>
            </p:cNvSpPr>
            <p:nvPr/>
          </p:nvSpPr>
          <p:spPr bwMode="auto">
            <a:xfrm>
              <a:off x="1776" y="19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108" name="Text Box 8"/>
            <p:cNvSpPr txBox="1">
              <a:spLocks noChangeArrowheads="1"/>
            </p:cNvSpPr>
            <p:nvPr/>
          </p:nvSpPr>
          <p:spPr bwMode="auto">
            <a:xfrm>
              <a:off x="3936" y="2112"/>
              <a:ext cx="59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109" name="Text Box 9"/>
            <p:cNvSpPr txBox="1">
              <a:spLocks noChangeArrowheads="1"/>
            </p:cNvSpPr>
            <p:nvPr/>
          </p:nvSpPr>
          <p:spPr bwMode="auto">
            <a:xfrm>
              <a:off x="3168" y="268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110" name="Text Box 10"/>
            <p:cNvSpPr txBox="1">
              <a:spLocks noChangeArrowheads="1"/>
            </p:cNvSpPr>
            <p:nvPr/>
          </p:nvSpPr>
          <p:spPr bwMode="auto">
            <a:xfrm>
              <a:off x="1056" y="3696"/>
              <a:ext cx="59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A’</a:t>
              </a:r>
            </a:p>
          </p:txBody>
        </p:sp>
        <p:sp>
          <p:nvSpPr>
            <p:cNvPr id="111" name="Text Box 11"/>
            <p:cNvSpPr txBox="1">
              <a:spLocks noChangeArrowheads="1"/>
            </p:cNvSpPr>
            <p:nvPr/>
          </p:nvSpPr>
          <p:spPr bwMode="auto">
            <a:xfrm>
              <a:off x="3888" y="316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C’</a:t>
              </a:r>
            </a:p>
          </p:txBody>
        </p:sp>
        <p:sp>
          <p:nvSpPr>
            <p:cNvPr id="112" name="Text Box 12"/>
            <p:cNvSpPr txBox="1">
              <a:spLocks noChangeArrowheads="1"/>
            </p:cNvSpPr>
            <p:nvPr/>
          </p:nvSpPr>
          <p:spPr bwMode="auto">
            <a:xfrm>
              <a:off x="3025" y="3758"/>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B’</a:t>
              </a:r>
            </a:p>
          </p:txBody>
        </p:sp>
        <p:sp>
          <p:nvSpPr>
            <p:cNvPr id="113" name="Text Box 13"/>
            <p:cNvSpPr txBox="1">
              <a:spLocks noChangeArrowheads="1"/>
            </p:cNvSpPr>
            <p:nvPr/>
          </p:nvSpPr>
          <p:spPr bwMode="auto">
            <a:xfrm>
              <a:off x="2112" y="2976"/>
              <a:ext cx="59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solidFill>
                    <a:srgbClr val="00CC00"/>
                  </a:solidFill>
                </a:rPr>
                <a:t>D’</a:t>
              </a:r>
            </a:p>
          </p:txBody>
        </p:sp>
        <p:sp>
          <p:nvSpPr>
            <p:cNvPr id="114" name="Line 14"/>
            <p:cNvSpPr>
              <a:spLocks noChangeShapeType="1"/>
            </p:cNvSpPr>
            <p:nvPr/>
          </p:nvSpPr>
          <p:spPr bwMode="auto">
            <a:xfrm>
              <a:off x="2084" y="3238"/>
              <a:ext cx="1774"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5"/>
            <p:cNvSpPr>
              <a:spLocks noChangeShapeType="1"/>
            </p:cNvSpPr>
            <p:nvPr/>
          </p:nvSpPr>
          <p:spPr bwMode="auto">
            <a:xfrm>
              <a:off x="1358" y="3782"/>
              <a:ext cx="17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6"/>
            <p:cNvSpPr>
              <a:spLocks noChangeShapeType="1"/>
            </p:cNvSpPr>
            <p:nvPr/>
          </p:nvSpPr>
          <p:spPr bwMode="auto">
            <a:xfrm flipV="1">
              <a:off x="1346" y="3234"/>
              <a:ext cx="739" cy="547"/>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7"/>
            <p:cNvSpPr>
              <a:spLocks noChangeShapeType="1"/>
            </p:cNvSpPr>
            <p:nvPr/>
          </p:nvSpPr>
          <p:spPr bwMode="auto">
            <a:xfrm flipV="1">
              <a:off x="3140" y="3232"/>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8"/>
            <p:cNvSpPr>
              <a:spLocks noChangeShapeType="1"/>
            </p:cNvSpPr>
            <p:nvPr/>
          </p:nvSpPr>
          <p:spPr bwMode="auto">
            <a:xfrm>
              <a:off x="2079" y="2226"/>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9"/>
            <p:cNvSpPr>
              <a:spLocks noChangeShapeType="1"/>
            </p:cNvSpPr>
            <p:nvPr/>
          </p:nvSpPr>
          <p:spPr bwMode="auto">
            <a:xfrm>
              <a:off x="1363" y="2779"/>
              <a:ext cx="177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20"/>
            <p:cNvSpPr>
              <a:spLocks noChangeShapeType="1"/>
            </p:cNvSpPr>
            <p:nvPr/>
          </p:nvSpPr>
          <p:spPr bwMode="auto">
            <a:xfrm flipV="1">
              <a:off x="1343" y="2228"/>
              <a:ext cx="739" cy="5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21"/>
            <p:cNvSpPr>
              <a:spLocks noChangeShapeType="1"/>
            </p:cNvSpPr>
            <p:nvPr/>
          </p:nvSpPr>
          <p:spPr bwMode="auto">
            <a:xfrm flipV="1">
              <a:off x="3140"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22"/>
            <p:cNvSpPr>
              <a:spLocks noChangeShapeType="1"/>
            </p:cNvSpPr>
            <p:nvPr/>
          </p:nvSpPr>
          <p:spPr bwMode="auto">
            <a:xfrm flipV="1">
              <a:off x="3868" y="2228"/>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3"/>
            <p:cNvSpPr>
              <a:spLocks noChangeShapeType="1"/>
            </p:cNvSpPr>
            <p:nvPr/>
          </p:nvSpPr>
          <p:spPr bwMode="auto">
            <a:xfrm flipV="1">
              <a:off x="2084" y="2235"/>
              <a:ext cx="0" cy="1003"/>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24"/>
            <p:cNvSpPr>
              <a:spLocks noChangeShapeType="1"/>
            </p:cNvSpPr>
            <p:nvPr/>
          </p:nvSpPr>
          <p:spPr bwMode="auto">
            <a:xfrm flipV="1">
              <a:off x="1345" y="2769"/>
              <a:ext cx="0" cy="10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25"/>
            <p:cNvSpPr>
              <a:spLocks noChangeShapeType="1"/>
            </p:cNvSpPr>
            <p:nvPr/>
          </p:nvSpPr>
          <p:spPr bwMode="auto">
            <a:xfrm flipV="1">
              <a:off x="3138" y="2247"/>
              <a:ext cx="711" cy="5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346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1" grpId="0"/>
      <p:bldP spid="102" grpId="0"/>
      <p:bldP spid="10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25&quot;&gt;&lt;property id=&quot;20148&quot; value=&quot;5&quot;/&gt;&lt;property id=&quot;20300&quot; value=&quot;Slide 13&quot;/&gt;&lt;property id=&quot;20307&quot; value=&quot;280&quot;/&gt;&lt;/object&gt;&lt;object type=&quot;3&quot; unique_id=&quot;10525&quot;&gt;&lt;property id=&quot;20148&quot; value=&quot;5&quot;/&gt;&lt;property id=&quot;20300&quot; value=&quot;Slide 1&quot;/&gt;&lt;property id=&quot;20307&quot; value=&quot;301&quot;/&gt;&lt;/object&gt;&lt;object type=&quot;3&quot; unique_id=&quot;10526&quot;&gt;&lt;property id=&quot;20148&quot; value=&quot;5&quot;/&gt;&lt;property id=&quot;20300&quot; value=&quot;Slide 2&quot;/&gt;&lt;property id=&quot;20307&quot; value=&quot;302&quot;/&gt;&lt;/object&gt;&lt;object type=&quot;3&quot; unique_id=&quot;10529&quot;&gt;&lt;property id=&quot;20148&quot; value=&quot;5&quot;/&gt;&lt;property id=&quot;20300&quot; value=&quot;Slide 4&quot;/&gt;&lt;property id=&quot;20307&quot; value=&quot;305&quot;/&gt;&lt;/object&gt;&lt;object type=&quot;3&quot; unique_id=&quot;10532&quot;&gt;&lt;property id=&quot;20148&quot; value=&quot;5&quot;/&gt;&lt;property id=&quot;20300&quot; value=&quot;Slide 10&quot;/&gt;&lt;property id=&quot;20307&quot; value=&quot;310&quot;/&gt;&lt;/object&gt;&lt;object type=&quot;3&quot; unique_id=&quot;10533&quot;&gt;&lt;property id=&quot;20148&quot; value=&quot;5&quot;/&gt;&lt;property id=&quot;20300&quot; value=&quot;Slide 12&quot;/&gt;&lt;property id=&quot;20307&quot; value=&quot;311&quot;/&gt;&lt;/object&gt;&lt;object type=&quot;3&quot; unique_id=&quot;10535&quot;&gt;&lt;property id=&quot;20148&quot; value=&quot;5&quot;/&gt;&lt;property id=&quot;20300&quot; value=&quot;Slide 11&quot;/&gt;&lt;property id=&quot;20307&quot; value=&quot;313&quot;/&gt;&lt;/object&gt;&lt;object type=&quot;3&quot; unique_id=&quot;10593&quot;&gt;&lt;property id=&quot;20148&quot; value=&quot;5&quot;/&gt;&lt;property id=&quot;20300&quot; value=&quot;Slide 3&quot;/&gt;&lt;property id=&quot;20307&quot; value=&quot;314&quot;/&gt;&lt;/object&gt;&lt;object type=&quot;3&quot; unique_id=&quot;10594&quot;&gt;&lt;property id=&quot;20148&quot; value=&quot;5&quot;/&gt;&lt;property id=&quot;20300&quot; value=&quot;Slide 5&quot;/&gt;&lt;property id=&quot;20307&quot; value=&quot;315&quot;/&gt;&lt;/object&gt;&lt;object type=&quot;3&quot; unique_id=&quot;10595&quot;&gt;&lt;property id=&quot;20148&quot; value=&quot;5&quot;/&gt;&lt;property id=&quot;20300&quot; value=&quot;Slide 6&quot;/&gt;&lt;property id=&quot;20307&quot; value=&quot;316&quot;/&gt;&lt;/object&gt;&lt;object type=&quot;3&quot; unique_id=&quot;10596&quot;&gt;&lt;property id=&quot;20148&quot; value=&quot;5&quot;/&gt;&lt;property id=&quot;20300&quot; value=&quot;Slide 7&quot;/&gt;&lt;property id=&quot;20307&quot; value=&quot;317&quot;/&gt;&lt;/object&gt;&lt;object type=&quot;3&quot; unique_id=&quot;10597&quot;&gt;&lt;property id=&quot;20148&quot; value=&quot;5&quot;/&gt;&lt;property id=&quot;20300&quot; value=&quot;Slide 8&quot;/&gt;&lt;property id=&quot;20307&quot; value=&quot;318&quot;/&gt;&lt;/object&gt;&lt;object type=&quot;3&quot; unique_id=&quot;10598&quot;&gt;&lt;property id=&quot;20148&quot; value=&quot;5&quot;/&gt;&lt;property id=&quot;20300&quot; value=&quot;Slide 9&quot;/&gt;&lt;property id=&quot;20307&quot; value=&quot;319&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1315</Words>
  <Application>Microsoft Office PowerPoint</Application>
  <PresentationFormat>Custom</PresentationFormat>
  <Paragraphs>355</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AvantGarde</vt:lpstr>
      <vt:lpstr>AvantGarde-Demi</vt:lpstr>
      <vt:lpstr>Calibri</vt:lpstr>
      <vt:lpstr>Cambria Math</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AutoBVT</cp:lastModifiedBy>
  <cp:revision>140</cp:revision>
  <dcterms:created xsi:type="dcterms:W3CDTF">2013-08-31T11:42:51Z</dcterms:created>
  <dcterms:modified xsi:type="dcterms:W3CDTF">2020-03-07T11:01:17Z</dcterms:modified>
</cp:coreProperties>
</file>