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327" r:id="rId2"/>
    <p:sldId id="446" r:id="rId3"/>
    <p:sldId id="452" r:id="rId4"/>
    <p:sldId id="448" r:id="rId5"/>
    <p:sldId id="427" r:id="rId6"/>
    <p:sldId id="445" r:id="rId7"/>
    <p:sldId id="450" r:id="rId8"/>
    <p:sldId id="440" r:id="rId9"/>
    <p:sldId id="444" r:id="rId10"/>
    <p:sldId id="340" r:id="rId11"/>
  </p:sldIdLst>
  <p:sldSz cx="16276638" cy="9144000"/>
  <p:notesSz cx="6858000" cy="9144000"/>
  <p:custDataLst>
    <p:tags r:id="rId13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717550" indent="-26035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1436688" indent="-52228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2154238" indent="-78263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2873375" indent="-1044575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512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3333FF"/>
    <a:srgbClr val="FF0066"/>
    <a:srgbClr val="C5F3F3"/>
    <a:srgbClr val="FF7C80"/>
    <a:srgbClr val="FF6600"/>
    <a:srgbClr val="6600CC"/>
    <a:srgbClr val="FF00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876" autoAdjust="0"/>
    <p:restoredTop sz="94660"/>
  </p:normalViewPr>
  <p:slideViewPr>
    <p:cSldViewPr>
      <p:cViewPr varScale="1">
        <p:scale>
          <a:sx n="48" d="100"/>
          <a:sy n="48" d="100"/>
        </p:scale>
        <p:origin x="882" y="48"/>
      </p:cViewPr>
      <p:guideLst>
        <p:guide orient="horz" pos="2880"/>
        <p:guide pos="5127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77825" y="685800"/>
            <a:ext cx="610235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45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45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51C4FA25-5DD5-485C-BCD2-EF739D2A719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1386817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1pPr>
    <a:lvl2pPr marL="717550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2pPr>
    <a:lvl3pPr marL="1436688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3pPr>
    <a:lvl4pPr marL="2154238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4pPr>
    <a:lvl5pPr marL="2873375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5pPr>
    <a:lvl6pPr marL="3592220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4310664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5029109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5747553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EB5B8007-F28A-4C3E-A48D-DDE012D8153F}" type="slidenum">
              <a:rPr lang="en-US" altLang="en-US" sz="1200">
                <a:cs typeface="Arial" charset="0"/>
              </a:rPr>
              <a:pPr algn="r" eaLnBrk="1" hangingPunct="1"/>
              <a:t>10</a:t>
            </a:fld>
            <a:endParaRPr lang="en-US" altLang="en-US" sz="1200">
              <a:cs typeface="Arial" charset="0"/>
            </a:endParaRPr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77825" y="685800"/>
            <a:ext cx="6102350" cy="3429000"/>
          </a:xfrm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vi-VN" altLang="en-US">
              <a:cs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20748" y="2840569"/>
            <a:ext cx="13835142" cy="196003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41496" y="5181600"/>
            <a:ext cx="11393647" cy="2336800"/>
          </a:xfrm>
        </p:spPr>
        <p:txBody>
          <a:bodyPr/>
          <a:lstStyle>
            <a:lvl1pPr marL="0" indent="0" algn="ctr">
              <a:buNone/>
              <a:defRPr/>
            </a:lvl1pPr>
            <a:lvl2pPr marL="718444" indent="0" algn="ctr">
              <a:buNone/>
              <a:defRPr/>
            </a:lvl2pPr>
            <a:lvl3pPr marL="1436888" indent="0" algn="ctr">
              <a:buNone/>
              <a:defRPr/>
            </a:lvl3pPr>
            <a:lvl4pPr marL="2155332" indent="0" algn="ctr">
              <a:buNone/>
              <a:defRPr/>
            </a:lvl4pPr>
            <a:lvl5pPr marL="2873776" indent="0" algn="ctr">
              <a:buNone/>
              <a:defRPr/>
            </a:lvl5pPr>
            <a:lvl6pPr marL="3592220" indent="0" algn="ctr">
              <a:buNone/>
              <a:defRPr/>
            </a:lvl6pPr>
            <a:lvl7pPr marL="4310664" indent="0" algn="ctr">
              <a:buNone/>
              <a:defRPr/>
            </a:lvl7pPr>
            <a:lvl8pPr marL="5029109" indent="0" algn="ctr">
              <a:buNone/>
              <a:defRPr/>
            </a:lvl8pPr>
            <a:lvl9pPr marL="5747553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B01423-D198-4896-B996-AF6CD71AA32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7225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D28DD1-89CB-4A9B-8160-1008CEEB8C2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920928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800562" y="366186"/>
            <a:ext cx="3662244" cy="780203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3832" y="366186"/>
            <a:ext cx="10715453" cy="78020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4A9502-423E-4957-ACD4-EFEAFA45681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138348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00BA3F-51CF-473C-BBC7-9F80CB3FD93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606691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743" y="5875867"/>
            <a:ext cx="13835142" cy="1816100"/>
          </a:xfrm>
        </p:spPr>
        <p:txBody>
          <a:bodyPr anchor="t"/>
          <a:lstStyle>
            <a:lvl1pPr algn="l">
              <a:defRPr sz="6300" b="1" cap="all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5743" y="3875619"/>
            <a:ext cx="13835142" cy="2000249"/>
          </a:xfrm>
        </p:spPr>
        <p:txBody>
          <a:bodyPr anchor="b"/>
          <a:lstStyle>
            <a:lvl1pPr marL="0" indent="0">
              <a:buNone/>
              <a:defRPr sz="3100"/>
            </a:lvl1pPr>
            <a:lvl2pPr marL="718444" indent="0">
              <a:buNone/>
              <a:defRPr sz="2800"/>
            </a:lvl2pPr>
            <a:lvl3pPr marL="1436888" indent="0">
              <a:buNone/>
              <a:defRPr sz="2500"/>
            </a:lvl3pPr>
            <a:lvl4pPr marL="2155332" indent="0">
              <a:buNone/>
              <a:defRPr sz="2200"/>
            </a:lvl4pPr>
            <a:lvl5pPr marL="2873776" indent="0">
              <a:buNone/>
              <a:defRPr sz="2200"/>
            </a:lvl5pPr>
            <a:lvl6pPr marL="3592220" indent="0">
              <a:buNone/>
              <a:defRPr sz="2200"/>
            </a:lvl6pPr>
            <a:lvl7pPr marL="4310664" indent="0">
              <a:buNone/>
              <a:defRPr sz="2200"/>
            </a:lvl7pPr>
            <a:lvl8pPr marL="5029109" indent="0">
              <a:buNone/>
              <a:defRPr sz="2200"/>
            </a:lvl8pPr>
            <a:lvl9pPr marL="5747553" indent="0">
              <a:buNone/>
              <a:defRPr sz="2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E9DFC9-E0D6-4E70-95EC-EE956DA6257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459216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3832" y="2133602"/>
            <a:ext cx="7188848" cy="6034617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3958" y="2133602"/>
            <a:ext cx="7188848" cy="6034617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EE0E17-1536-48C6-87E3-A861F0C00F0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317564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3832" y="2046817"/>
            <a:ext cx="7191675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18444" indent="0">
              <a:buNone/>
              <a:defRPr sz="3100" b="1"/>
            </a:lvl2pPr>
            <a:lvl3pPr marL="1436888" indent="0">
              <a:buNone/>
              <a:defRPr sz="2800" b="1"/>
            </a:lvl3pPr>
            <a:lvl4pPr marL="2155332" indent="0">
              <a:buNone/>
              <a:defRPr sz="2500" b="1"/>
            </a:lvl4pPr>
            <a:lvl5pPr marL="2873776" indent="0">
              <a:buNone/>
              <a:defRPr sz="2500" b="1"/>
            </a:lvl5pPr>
            <a:lvl6pPr marL="3592220" indent="0">
              <a:buNone/>
              <a:defRPr sz="2500" b="1"/>
            </a:lvl6pPr>
            <a:lvl7pPr marL="4310664" indent="0">
              <a:buNone/>
              <a:defRPr sz="2500" b="1"/>
            </a:lvl7pPr>
            <a:lvl8pPr marL="5029109" indent="0">
              <a:buNone/>
              <a:defRPr sz="2500" b="1"/>
            </a:lvl8pPr>
            <a:lvl9pPr marL="5747553" indent="0">
              <a:buNone/>
              <a:defRPr sz="2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3832" y="2899833"/>
            <a:ext cx="7191675" cy="5268384"/>
          </a:xfrm>
        </p:spPr>
        <p:txBody>
          <a:bodyPr/>
          <a:lstStyle>
            <a:lvl1pPr>
              <a:defRPr sz="3800"/>
            </a:lvl1pPr>
            <a:lvl2pPr>
              <a:defRPr sz="31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268307" y="2046817"/>
            <a:ext cx="7194500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18444" indent="0">
              <a:buNone/>
              <a:defRPr sz="3100" b="1"/>
            </a:lvl2pPr>
            <a:lvl3pPr marL="1436888" indent="0">
              <a:buNone/>
              <a:defRPr sz="2800" b="1"/>
            </a:lvl3pPr>
            <a:lvl4pPr marL="2155332" indent="0">
              <a:buNone/>
              <a:defRPr sz="2500" b="1"/>
            </a:lvl4pPr>
            <a:lvl5pPr marL="2873776" indent="0">
              <a:buNone/>
              <a:defRPr sz="2500" b="1"/>
            </a:lvl5pPr>
            <a:lvl6pPr marL="3592220" indent="0">
              <a:buNone/>
              <a:defRPr sz="2500" b="1"/>
            </a:lvl6pPr>
            <a:lvl7pPr marL="4310664" indent="0">
              <a:buNone/>
              <a:defRPr sz="2500" b="1"/>
            </a:lvl7pPr>
            <a:lvl8pPr marL="5029109" indent="0">
              <a:buNone/>
              <a:defRPr sz="2500" b="1"/>
            </a:lvl8pPr>
            <a:lvl9pPr marL="5747553" indent="0">
              <a:buNone/>
              <a:defRPr sz="2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268307" y="2899833"/>
            <a:ext cx="7194500" cy="5268384"/>
          </a:xfrm>
        </p:spPr>
        <p:txBody>
          <a:bodyPr/>
          <a:lstStyle>
            <a:lvl1pPr>
              <a:defRPr sz="3800"/>
            </a:lvl1pPr>
            <a:lvl2pPr>
              <a:defRPr sz="31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30A47B-B3AA-4408-B89E-78641CC5715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312869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D8FA65-B14B-4883-88C7-F7A3A55E9A2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314973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8BE4F5-A3A4-4A0F-A638-D990D725B4C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687294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833" y="364067"/>
            <a:ext cx="5354902" cy="1549400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63713" y="364068"/>
            <a:ext cx="9099093" cy="7804151"/>
          </a:xfrm>
        </p:spPr>
        <p:txBody>
          <a:bodyPr/>
          <a:lstStyle>
            <a:lvl1pPr>
              <a:defRPr sz="5000"/>
            </a:lvl1pPr>
            <a:lvl2pPr>
              <a:defRPr sz="4400"/>
            </a:lvl2pPr>
            <a:lvl3pPr>
              <a:defRPr sz="3800"/>
            </a:lvl3pPr>
            <a:lvl4pPr>
              <a:defRPr sz="3100"/>
            </a:lvl4pPr>
            <a:lvl5pPr>
              <a:defRPr sz="3100"/>
            </a:lvl5pPr>
            <a:lvl6pPr>
              <a:defRPr sz="3100"/>
            </a:lvl6pPr>
            <a:lvl7pPr>
              <a:defRPr sz="3100"/>
            </a:lvl7pPr>
            <a:lvl8pPr>
              <a:defRPr sz="3100"/>
            </a:lvl8pPr>
            <a:lvl9pPr>
              <a:defRPr sz="31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3833" y="1913468"/>
            <a:ext cx="5354902" cy="6254751"/>
          </a:xfrm>
        </p:spPr>
        <p:txBody>
          <a:bodyPr/>
          <a:lstStyle>
            <a:lvl1pPr marL="0" indent="0">
              <a:buNone/>
              <a:defRPr sz="2200"/>
            </a:lvl1pPr>
            <a:lvl2pPr marL="718444" indent="0">
              <a:buNone/>
              <a:defRPr sz="1900"/>
            </a:lvl2pPr>
            <a:lvl3pPr marL="1436888" indent="0">
              <a:buNone/>
              <a:defRPr sz="1600"/>
            </a:lvl3pPr>
            <a:lvl4pPr marL="2155332" indent="0">
              <a:buNone/>
              <a:defRPr sz="1400"/>
            </a:lvl4pPr>
            <a:lvl5pPr marL="2873776" indent="0">
              <a:buNone/>
              <a:defRPr sz="1400"/>
            </a:lvl5pPr>
            <a:lvl6pPr marL="3592220" indent="0">
              <a:buNone/>
              <a:defRPr sz="1400"/>
            </a:lvl6pPr>
            <a:lvl7pPr marL="4310664" indent="0">
              <a:buNone/>
              <a:defRPr sz="1400"/>
            </a:lvl7pPr>
            <a:lvl8pPr marL="5029109" indent="0">
              <a:buNone/>
              <a:defRPr sz="1400"/>
            </a:lvl8pPr>
            <a:lvl9pPr marL="5747553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99C05A-73D7-488D-87AE-9FA1D515BA9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394107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90335" y="6400801"/>
            <a:ext cx="9765983" cy="755651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190335" y="817033"/>
            <a:ext cx="9765983" cy="5486400"/>
          </a:xfrm>
        </p:spPr>
        <p:txBody>
          <a:bodyPr/>
          <a:lstStyle>
            <a:lvl1pPr marL="0" indent="0">
              <a:buNone/>
              <a:defRPr sz="5000"/>
            </a:lvl1pPr>
            <a:lvl2pPr marL="718444" indent="0">
              <a:buNone/>
              <a:defRPr sz="4400"/>
            </a:lvl2pPr>
            <a:lvl3pPr marL="1436888" indent="0">
              <a:buNone/>
              <a:defRPr sz="3800"/>
            </a:lvl3pPr>
            <a:lvl4pPr marL="2155332" indent="0">
              <a:buNone/>
              <a:defRPr sz="3100"/>
            </a:lvl4pPr>
            <a:lvl5pPr marL="2873776" indent="0">
              <a:buNone/>
              <a:defRPr sz="3100"/>
            </a:lvl5pPr>
            <a:lvl6pPr marL="3592220" indent="0">
              <a:buNone/>
              <a:defRPr sz="3100"/>
            </a:lvl6pPr>
            <a:lvl7pPr marL="4310664" indent="0">
              <a:buNone/>
              <a:defRPr sz="3100"/>
            </a:lvl7pPr>
            <a:lvl8pPr marL="5029109" indent="0">
              <a:buNone/>
              <a:defRPr sz="3100"/>
            </a:lvl8pPr>
            <a:lvl9pPr marL="5747553" indent="0">
              <a:buNone/>
              <a:defRPr sz="3100"/>
            </a:lvl9pPr>
          </a:lstStyle>
          <a:p>
            <a:pPr lvl="0"/>
            <a:endParaRPr lang="vi-VN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190335" y="7156452"/>
            <a:ext cx="9765983" cy="1073149"/>
          </a:xfrm>
        </p:spPr>
        <p:txBody>
          <a:bodyPr/>
          <a:lstStyle>
            <a:lvl1pPr marL="0" indent="0">
              <a:buNone/>
              <a:defRPr sz="2200"/>
            </a:lvl1pPr>
            <a:lvl2pPr marL="718444" indent="0">
              <a:buNone/>
              <a:defRPr sz="1900"/>
            </a:lvl2pPr>
            <a:lvl3pPr marL="1436888" indent="0">
              <a:buNone/>
              <a:defRPr sz="1600"/>
            </a:lvl3pPr>
            <a:lvl4pPr marL="2155332" indent="0">
              <a:buNone/>
              <a:defRPr sz="1400"/>
            </a:lvl4pPr>
            <a:lvl5pPr marL="2873776" indent="0">
              <a:buNone/>
              <a:defRPr sz="1400"/>
            </a:lvl5pPr>
            <a:lvl6pPr marL="3592220" indent="0">
              <a:buNone/>
              <a:defRPr sz="1400"/>
            </a:lvl6pPr>
            <a:lvl7pPr marL="4310664" indent="0">
              <a:buNone/>
              <a:defRPr sz="1400"/>
            </a:lvl7pPr>
            <a:lvl8pPr marL="5029109" indent="0">
              <a:buNone/>
              <a:defRPr sz="1400"/>
            </a:lvl8pPr>
            <a:lvl9pPr marL="5747553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090DF4-68DF-4AAF-98F9-EB3836BAB8B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58833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813832" y="366713"/>
            <a:ext cx="14648974" cy="15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13832" y="2133600"/>
            <a:ext cx="14648974" cy="6034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13832" y="8326438"/>
            <a:ext cx="3797882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2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561185" y="8326438"/>
            <a:ext cx="5154269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2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1664924" y="8326438"/>
            <a:ext cx="3797882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2200"/>
            </a:lvl1pPr>
          </a:lstStyle>
          <a:p>
            <a:pPr>
              <a:defRPr/>
            </a:pPr>
            <a:fld id="{F4264759-E7CE-4A8C-955C-20DA2A50E45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5pPr>
      <a:lvl6pPr marL="718444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6pPr>
      <a:lvl7pPr marL="1436888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7pPr>
      <a:lvl8pPr marL="2155332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8pPr>
      <a:lvl9pPr marL="2873776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9pPr>
    </p:titleStyle>
    <p:bodyStyle>
      <a:lvl1pPr marL="538163" indent="-538163" algn="l" rtl="0" eaLnBrk="0" fontAlgn="base" hangingPunct="0">
        <a:spcBef>
          <a:spcPct val="20000"/>
        </a:spcBef>
        <a:spcAft>
          <a:spcPct val="0"/>
        </a:spcAft>
        <a:buChar char="•"/>
        <a:defRPr sz="5000">
          <a:solidFill>
            <a:schemeClr val="tx1"/>
          </a:solidFill>
          <a:latin typeface="+mn-lt"/>
          <a:ea typeface="+mn-ea"/>
          <a:cs typeface="+mn-cs"/>
        </a:defRPr>
      </a:lvl1pPr>
      <a:lvl2pPr marL="1166813" indent="-447675" algn="l" rtl="0" eaLnBrk="0" fontAlgn="base" hangingPunct="0">
        <a:spcBef>
          <a:spcPct val="20000"/>
        </a:spcBef>
        <a:spcAft>
          <a:spcPct val="0"/>
        </a:spcAft>
        <a:buChar char="–"/>
        <a:defRPr sz="4400">
          <a:solidFill>
            <a:schemeClr val="tx1"/>
          </a:solidFill>
          <a:latin typeface="+mn-lt"/>
        </a:defRPr>
      </a:lvl2pPr>
      <a:lvl3pPr marL="1795463" indent="-358775" algn="l" rtl="0" eaLnBrk="0" fontAlgn="base" hangingPunct="0">
        <a:spcBef>
          <a:spcPct val="20000"/>
        </a:spcBef>
        <a:spcAft>
          <a:spcPct val="0"/>
        </a:spcAft>
        <a:buChar char="•"/>
        <a:defRPr sz="3800">
          <a:solidFill>
            <a:schemeClr val="tx1"/>
          </a:solidFill>
          <a:latin typeface="+mn-lt"/>
        </a:defRPr>
      </a:lvl3pPr>
      <a:lvl4pPr marL="2513013" indent="-358775" algn="l" rtl="0" eaLnBrk="0" fontAlgn="base" hangingPunct="0">
        <a:spcBef>
          <a:spcPct val="20000"/>
        </a:spcBef>
        <a:spcAft>
          <a:spcPct val="0"/>
        </a:spcAft>
        <a:buChar char="–"/>
        <a:defRPr sz="3100">
          <a:solidFill>
            <a:schemeClr val="tx1"/>
          </a:solidFill>
          <a:latin typeface="+mn-lt"/>
        </a:defRPr>
      </a:lvl4pPr>
      <a:lvl5pPr marL="3232150" indent="-358775" algn="l" rtl="0" eaLnBrk="0" fontAlgn="base" hangingPunct="0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5pPr>
      <a:lvl6pPr marL="3951442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6pPr>
      <a:lvl7pPr marL="4669887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7pPr>
      <a:lvl8pPr marL="5388331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8pPr>
      <a:lvl9pPr marL="6106775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9pPr>
    </p:bodyStyle>
    <p:otherStyle>
      <a:defPPr>
        <a:defRPr lang="vi-VN"/>
      </a:defPPr>
      <a:lvl1pPr marL="0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18444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436888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155332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73776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92220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310664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5029109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747553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3" Type="http://schemas.openxmlformats.org/officeDocument/2006/relationships/image" Target="../media/image3.png"/><Relationship Id="rId7" Type="http://schemas.openxmlformats.org/officeDocument/2006/relationships/image" Target="../media/image7.gi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gif"/><Relationship Id="rId5" Type="http://schemas.openxmlformats.org/officeDocument/2006/relationships/image" Target="../media/image5.wmf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2.xml"/><Relationship Id="rId4" Type="http://schemas.openxmlformats.org/officeDocument/2006/relationships/image" Target="../media/image11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3"/>
          <p:cNvSpPr txBox="1">
            <a:spLocks noChangeArrowheads="1"/>
          </p:cNvSpPr>
          <p:nvPr/>
        </p:nvSpPr>
        <p:spPr bwMode="auto">
          <a:xfrm>
            <a:off x="3197197" y="723901"/>
            <a:ext cx="10037260" cy="684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43689" tIns="71844" rIns="143689" bIns="71844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3500" b="1">
                <a:solidFill>
                  <a:srgbClr val="FF0066"/>
                </a:solidFill>
                <a:latin typeface="Times New Roman" pitchFamily="18" charset="0"/>
              </a:rPr>
              <a:t>TRƯỜNG TIỂU HỌC ……</a:t>
            </a:r>
          </a:p>
        </p:txBody>
      </p:sp>
      <p:pic>
        <p:nvPicPr>
          <p:cNvPr id="2051" name="Picture 1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8677" y="5827200"/>
            <a:ext cx="1739080" cy="2257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057" name="Text Box 14"/>
          <p:cNvSpPr txBox="1">
            <a:spLocks noChangeArrowheads="1"/>
          </p:cNvSpPr>
          <p:nvPr/>
        </p:nvSpPr>
        <p:spPr bwMode="auto">
          <a:xfrm>
            <a:off x="1204119" y="4114800"/>
            <a:ext cx="13868400" cy="1699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1800"/>
              </a:spcBef>
              <a:defRPr/>
            </a:pPr>
            <a:r>
              <a:rPr lang="en-US" sz="40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Môn</a:t>
            </a:r>
            <a:r>
              <a:rPr 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Tiếng</a:t>
            </a:r>
            <a:r>
              <a:rPr 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Việt</a:t>
            </a:r>
            <a:r>
              <a:rPr 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lớp</a:t>
            </a:r>
            <a:r>
              <a:rPr 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3</a:t>
            </a:r>
          </a:p>
          <a:p>
            <a:pPr algn="ctr" eaLnBrk="1" hangingPunct="1">
              <a:spcBef>
                <a:spcPts val="1800"/>
              </a:spcBef>
              <a:defRPr/>
            </a:pPr>
            <a:r>
              <a:rPr lang="en-US" sz="4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BÀI VIẾT 3: MỘT MÁI NHÀ CHUNG</a:t>
            </a:r>
          </a:p>
        </p:txBody>
      </p:sp>
      <p:sp>
        <p:nvSpPr>
          <p:cNvPr id="2059" name="Text Box 17"/>
          <p:cNvSpPr txBox="1">
            <a:spLocks noChangeArrowheads="1"/>
          </p:cNvSpPr>
          <p:nvPr/>
        </p:nvSpPr>
        <p:spPr bwMode="auto">
          <a:xfrm>
            <a:off x="2480250" y="2057400"/>
            <a:ext cx="11471154" cy="18070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en-US" sz="5400" b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CHÀO MỪNG QUÝ THẦY CÔ</a:t>
            </a:r>
          </a:p>
          <a:p>
            <a:pPr algn="ctr" eaLnBrk="1" hangingPunct="1">
              <a:spcBef>
                <a:spcPts val="0"/>
              </a:spcBef>
              <a:defRPr/>
            </a:pPr>
            <a:r>
              <a:rPr lang="en-US" sz="5400" b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VỀ DỰ GIỜ THĂM LỚP</a:t>
            </a:r>
          </a:p>
        </p:txBody>
      </p:sp>
      <p:sp>
        <p:nvSpPr>
          <p:cNvPr id="2054" name="Text Box 18"/>
          <p:cNvSpPr txBox="1">
            <a:spLocks noChangeArrowheads="1"/>
          </p:cNvSpPr>
          <p:nvPr/>
        </p:nvSpPr>
        <p:spPr bwMode="auto">
          <a:xfrm>
            <a:off x="3382959" y="7200900"/>
            <a:ext cx="5974560" cy="884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43689" tIns="71844" rIns="143689" bIns="71844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400" b="1" i="1">
                <a:solidFill>
                  <a:srgbClr val="FF0066"/>
                </a:solidFill>
                <a:latin typeface="Times New Roman" pitchFamily="18" charset="0"/>
              </a:rPr>
              <a:t>Giáo viên:</a:t>
            </a:r>
          </a:p>
          <a:p>
            <a:pPr eaLnBrk="1" hangingPunct="1"/>
            <a:r>
              <a:rPr lang="en-US" altLang="en-US" sz="2400" b="1" i="1">
                <a:solidFill>
                  <a:srgbClr val="FF0066"/>
                </a:solidFill>
                <a:latin typeface="Times New Roman" pitchFamily="18" charset="0"/>
              </a:rPr>
              <a:t>Lớp:  3</a:t>
            </a:r>
          </a:p>
        </p:txBody>
      </p:sp>
      <p:pic>
        <p:nvPicPr>
          <p:cNvPr id="2055" name="Picture 22" descr="bd21315_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40079" y="5867400"/>
            <a:ext cx="5616086" cy="204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6" name="Picture 5" descr="POINSET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 flipV="1">
            <a:off x="1112658" y="331495"/>
            <a:ext cx="2081213" cy="26691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Picture 5" descr="POINSET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13122398" y="413107"/>
            <a:ext cx="2089150" cy="2498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Straight Connector 4"/>
          <p:cNvCxnSpPr/>
          <p:nvPr/>
        </p:nvCxnSpPr>
        <p:spPr>
          <a:xfrm flipV="1">
            <a:off x="5407784" y="1447800"/>
            <a:ext cx="5985862" cy="0"/>
          </a:xfrm>
          <a:prstGeom prst="line">
            <a:avLst/>
          </a:prstGeom>
          <a:ln>
            <a:solidFill>
              <a:srgbClr val="FF0066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pic>
        <p:nvPicPr>
          <p:cNvPr id="3" name="Picture 7" descr="BƯỚM 58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9961410">
            <a:off x="13131113" y="984250"/>
            <a:ext cx="1474263" cy="1922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60" name="Picture 8" descr="animal-14[1]"/>
          <p:cNvPicPr>
            <a:picLocks noChangeAspect="1" noChangeArrowheads="1" noCrop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417220" flipH="1">
            <a:off x="2541409" y="6100454"/>
            <a:ext cx="1211090" cy="881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5" descr="POINSET3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76919" y="5781235"/>
            <a:ext cx="3396458" cy="24229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repeatCount="1000000" accel="36000" decel="2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4750" fill="hold"/>
                                        <p:tgtEl>
                                          <p:spTgt spid="205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7" presetID="21" presetClass="emph" presetSubtype="0" repeatCount="20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8" dur="2000" fill="hold"/>
                                        <p:tgtEl>
                                          <p:spTgt spid="205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9" dur="2000" fill="hold"/>
                                        <p:tgtEl>
                                          <p:spTgt spid="205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0" dur="2000" fill="hold"/>
                                        <p:tgtEl>
                                          <p:spTgt spid="205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11" dur="2000" fill="hold"/>
                                        <p:tgtEl>
                                          <p:spTgt spid="205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9" grpId="0"/>
      <p:bldP spid="2059" grpId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Anh dep 1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193" y="388938"/>
            <a:ext cx="14920252" cy="8755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WordArt 3"/>
          <p:cNvSpPr>
            <a:spLocks noChangeArrowheads="1" noChangeShapeType="1" noTextEdit="1"/>
          </p:cNvSpPr>
          <p:nvPr/>
        </p:nvSpPr>
        <p:spPr bwMode="auto">
          <a:xfrm>
            <a:off x="3337719" y="4114800"/>
            <a:ext cx="9601200" cy="11255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5700" b="1" kern="10" dirty="0">
                <a:ln w="1905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"/>
                <a:cs typeface="Arial"/>
              </a:rPr>
              <a:t>XIN CHÂN THÀNH CẢM ƠN </a:t>
            </a:r>
          </a:p>
          <a:p>
            <a:pPr algn="ctr"/>
            <a:r>
              <a:rPr lang="vi-VN" sz="5700" b="1" kern="10" dirty="0">
                <a:ln w="1905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"/>
                <a:cs typeface="Arial"/>
              </a:rPr>
              <a:t>QUÝ THẦY CÔ GIÁO VÀ CÁC EM</a:t>
            </a:r>
            <a:endParaRPr lang="en-US" sz="5700" b="1" kern="10" dirty="0">
              <a:ln w="19050">
                <a:solidFill>
                  <a:srgbClr val="FFFF00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Arial"/>
              <a:cs typeface="Arial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l="37115" t="34061" r="35945" b="41799"/>
          <a:stretch/>
        </p:blipFill>
        <p:spPr>
          <a:xfrm>
            <a:off x="594519" y="2678983"/>
            <a:ext cx="6311109" cy="4648200"/>
          </a:xfrm>
          <a:prstGeom prst="rect">
            <a:avLst/>
          </a:prstGeom>
        </p:spPr>
      </p:pic>
      <p:grpSp>
        <p:nvGrpSpPr>
          <p:cNvPr id="3" name="Group 2"/>
          <p:cNvGrpSpPr/>
          <p:nvPr/>
        </p:nvGrpSpPr>
        <p:grpSpPr>
          <a:xfrm>
            <a:off x="4086034" y="76200"/>
            <a:ext cx="7938485" cy="1971020"/>
            <a:chOff x="4086034" y="228600"/>
            <a:chExt cx="7938485" cy="1971020"/>
          </a:xfrm>
        </p:grpSpPr>
        <p:grpSp>
          <p:nvGrpSpPr>
            <p:cNvPr id="4" name="Group 3"/>
            <p:cNvGrpSpPr/>
            <p:nvPr/>
          </p:nvGrpSpPr>
          <p:grpSpPr>
            <a:xfrm>
              <a:off x="4086034" y="228600"/>
              <a:ext cx="7938485" cy="1494202"/>
              <a:chOff x="3781234" y="334942"/>
              <a:chExt cx="7938485" cy="1190933"/>
            </a:xfrm>
          </p:grpSpPr>
          <p:grpSp>
            <p:nvGrpSpPr>
              <p:cNvPr id="6" name="Group 5"/>
              <p:cNvGrpSpPr/>
              <p:nvPr/>
            </p:nvGrpSpPr>
            <p:grpSpPr>
              <a:xfrm>
                <a:off x="4617134" y="334942"/>
                <a:ext cx="6255239" cy="892950"/>
                <a:chOff x="4539228" y="395901"/>
                <a:chExt cx="6149694" cy="892950"/>
              </a:xfrm>
            </p:grpSpPr>
            <p:grpSp>
              <p:nvGrpSpPr>
                <p:cNvPr id="8" name="Group 7"/>
                <p:cNvGrpSpPr/>
                <p:nvPr/>
              </p:nvGrpSpPr>
              <p:grpSpPr>
                <a:xfrm>
                  <a:off x="4539228" y="395901"/>
                  <a:ext cx="6149694" cy="892950"/>
                  <a:chOff x="4539228" y="395901"/>
                  <a:chExt cx="6149694" cy="892950"/>
                </a:xfrm>
              </p:grpSpPr>
              <p:sp>
                <p:nvSpPr>
                  <p:cNvPr id="10" name="TextBox 9"/>
                  <p:cNvSpPr txBox="1"/>
                  <p:nvPr/>
                </p:nvSpPr>
                <p:spPr>
                  <a:xfrm>
                    <a:off x="4539228" y="395901"/>
                    <a:ext cx="6149694" cy="584775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US" sz="3200" dirty="0" err="1">
                        <a:solidFill>
                          <a:srgbClr val="0000CC"/>
                        </a:solidFill>
                        <a:latin typeface="Times New Roman" pitchFamily="18" charset="0"/>
                        <a:cs typeface="Times New Roman" pitchFamily="18" charset="0"/>
                      </a:rPr>
                      <a:t>Thứ</a:t>
                    </a:r>
                    <a:r>
                      <a:rPr lang="en-US" sz="3200" dirty="0">
                        <a:solidFill>
                          <a:srgbClr val="0000CC"/>
                        </a:solidFill>
                        <a:latin typeface="Times New Roman" pitchFamily="18" charset="0"/>
                        <a:cs typeface="Times New Roman" pitchFamily="18" charset="0"/>
                      </a:rPr>
                      <a:t>……</a:t>
                    </a:r>
                    <a:r>
                      <a:rPr lang="en-US" sz="3200" dirty="0" err="1">
                        <a:solidFill>
                          <a:srgbClr val="0000CC"/>
                        </a:solidFill>
                        <a:latin typeface="Times New Roman" pitchFamily="18" charset="0"/>
                        <a:cs typeface="Times New Roman" pitchFamily="18" charset="0"/>
                      </a:rPr>
                      <a:t>ngày</a:t>
                    </a:r>
                    <a:r>
                      <a:rPr lang="en-US" sz="3200" dirty="0">
                        <a:solidFill>
                          <a:srgbClr val="0000CC"/>
                        </a:solidFill>
                        <a:latin typeface="Times New Roman" pitchFamily="18" charset="0"/>
                        <a:cs typeface="Times New Roman" pitchFamily="18" charset="0"/>
                      </a:rPr>
                      <a:t>…..</a:t>
                    </a:r>
                    <a:r>
                      <a:rPr lang="en-US" sz="3200" dirty="0" err="1">
                        <a:solidFill>
                          <a:srgbClr val="0000CC"/>
                        </a:solidFill>
                        <a:latin typeface="Times New Roman" pitchFamily="18" charset="0"/>
                        <a:cs typeface="Times New Roman" pitchFamily="18" charset="0"/>
                      </a:rPr>
                      <a:t>tháng</a:t>
                    </a:r>
                    <a:r>
                      <a:rPr lang="en-US" sz="3200" dirty="0">
                        <a:solidFill>
                          <a:srgbClr val="0000CC"/>
                        </a:solidFill>
                        <a:latin typeface="Times New Roman" pitchFamily="18" charset="0"/>
                        <a:cs typeface="Times New Roman" pitchFamily="18" charset="0"/>
                      </a:rPr>
                      <a:t>…..</a:t>
                    </a:r>
                    <a:r>
                      <a:rPr lang="en-US" sz="3200" dirty="0" err="1">
                        <a:solidFill>
                          <a:srgbClr val="0000CC"/>
                        </a:solidFill>
                        <a:latin typeface="Times New Roman" pitchFamily="18" charset="0"/>
                        <a:cs typeface="Times New Roman" pitchFamily="18" charset="0"/>
                      </a:rPr>
                      <a:t>năm</a:t>
                    </a:r>
                    <a:r>
                      <a:rPr lang="en-US" sz="3200" dirty="0">
                        <a:solidFill>
                          <a:srgbClr val="0000CC"/>
                        </a:solidFill>
                        <a:latin typeface="Times New Roman" pitchFamily="18" charset="0"/>
                        <a:cs typeface="Times New Roman" pitchFamily="18" charset="0"/>
                      </a:rPr>
                      <a:t>…….</a:t>
                    </a:r>
                  </a:p>
                </p:txBody>
              </p:sp>
              <p:sp>
                <p:nvSpPr>
                  <p:cNvPr id="11" name="TextBox 10"/>
                  <p:cNvSpPr txBox="1"/>
                  <p:nvPr/>
                </p:nvSpPr>
                <p:spPr>
                  <a:xfrm>
                    <a:off x="6489451" y="765631"/>
                    <a:ext cx="2261748" cy="523220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US" sz="2800" b="1" dirty="0">
                        <a:solidFill>
                          <a:srgbClr val="FF0066"/>
                        </a:solidFill>
                        <a:latin typeface="Times New Roman" pitchFamily="18" charset="0"/>
                        <a:cs typeface="Times New Roman" pitchFamily="18" charset="0"/>
                      </a:rPr>
                      <a:t>TIẾNG VIỆT</a:t>
                    </a:r>
                  </a:p>
                </p:txBody>
              </p:sp>
            </p:grpSp>
            <p:cxnSp>
              <p:nvCxnSpPr>
                <p:cNvPr id="9" name="Straight Connector 8"/>
                <p:cNvCxnSpPr/>
                <p:nvPr/>
              </p:nvCxnSpPr>
              <p:spPr>
                <a:xfrm>
                  <a:off x="6676405" y="1122389"/>
                  <a:ext cx="1887840" cy="0"/>
                </a:xfrm>
                <a:prstGeom prst="line">
                  <a:avLst/>
                </a:prstGeom>
                <a:ln>
                  <a:solidFill>
                    <a:srgbClr val="FF0066"/>
                  </a:solidFill>
                </a:ln>
              </p:spPr>
              <p:style>
                <a:lnRef idx="2">
                  <a:schemeClr val="dk1"/>
                </a:lnRef>
                <a:fillRef idx="0">
                  <a:schemeClr val="dk1"/>
                </a:fillRef>
                <a:effectRef idx="1">
                  <a:schemeClr val="dk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7" name="Text Box 14"/>
              <p:cNvSpPr txBox="1">
                <a:spLocks noChangeArrowheads="1"/>
              </p:cNvSpPr>
              <p:nvPr/>
            </p:nvSpPr>
            <p:spPr bwMode="auto">
              <a:xfrm>
                <a:off x="3781234" y="1066800"/>
                <a:ext cx="7938485" cy="45907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 lIns="143689" tIns="71844" rIns="143689" bIns="71844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ts val="0"/>
                  </a:spcBef>
                  <a:defRPr/>
                </a:pPr>
                <a:r>
                  <a:rPr lang="en-US" sz="2800" b="1" dirty="0" err="1">
                    <a:solidFill>
                      <a:srgbClr val="0000CC"/>
                    </a:solidFill>
                    <a:latin typeface="Times New Roman" pitchFamily="18" charset="0"/>
                  </a:rPr>
                  <a:t>Bài</a:t>
                </a:r>
                <a:r>
                  <a:rPr lang="en-US" sz="2800" b="1" dirty="0">
                    <a:solidFill>
                      <a:srgbClr val="0000CC"/>
                    </a:solidFill>
                    <a:latin typeface="Times New Roman" pitchFamily="18" charset="0"/>
                  </a:rPr>
                  <a:t> </a:t>
                </a:r>
                <a:r>
                  <a:rPr lang="en-US" sz="2800" b="1" dirty="0" err="1">
                    <a:solidFill>
                      <a:srgbClr val="0000CC"/>
                    </a:solidFill>
                    <a:latin typeface="Times New Roman" pitchFamily="18" charset="0"/>
                  </a:rPr>
                  <a:t>viết</a:t>
                </a:r>
                <a:r>
                  <a:rPr lang="en-US" sz="2800" b="1" dirty="0">
                    <a:solidFill>
                      <a:srgbClr val="0000CC"/>
                    </a:solidFill>
                    <a:latin typeface="Times New Roman" pitchFamily="18" charset="0"/>
                  </a:rPr>
                  <a:t> 3: </a:t>
                </a:r>
                <a:r>
                  <a:rPr lang="en-US" sz="2800" b="1" dirty="0" err="1">
                    <a:solidFill>
                      <a:srgbClr val="0000CC"/>
                    </a:solidFill>
                    <a:latin typeface="Times New Roman" pitchFamily="18" charset="0"/>
                  </a:rPr>
                  <a:t>Chính</a:t>
                </a:r>
                <a:r>
                  <a:rPr lang="en-US" sz="2800" b="1" dirty="0">
                    <a:solidFill>
                      <a:srgbClr val="0000CC"/>
                    </a:solidFill>
                    <a:latin typeface="Times New Roman" pitchFamily="18" charset="0"/>
                  </a:rPr>
                  <a:t> </a:t>
                </a:r>
                <a:r>
                  <a:rPr lang="en-US" sz="2800" b="1" dirty="0" err="1">
                    <a:solidFill>
                      <a:srgbClr val="0000CC"/>
                    </a:solidFill>
                    <a:latin typeface="Times New Roman" pitchFamily="18" charset="0"/>
                  </a:rPr>
                  <a:t>tả</a:t>
                </a:r>
                <a:r>
                  <a:rPr lang="en-US" sz="2800" b="1" dirty="0">
                    <a:solidFill>
                      <a:srgbClr val="0000CC"/>
                    </a:solidFill>
                    <a:latin typeface="Times New Roman" pitchFamily="18" charset="0"/>
                  </a:rPr>
                  <a:t> (</a:t>
                </a:r>
                <a:r>
                  <a:rPr lang="en-US" sz="2800" b="1" dirty="0" err="1">
                    <a:solidFill>
                      <a:srgbClr val="0000CC"/>
                    </a:solidFill>
                    <a:latin typeface="Times New Roman" pitchFamily="18" charset="0"/>
                  </a:rPr>
                  <a:t>Nhớ</a:t>
                </a:r>
                <a:r>
                  <a:rPr lang="en-US" sz="2800" b="1" dirty="0">
                    <a:solidFill>
                      <a:srgbClr val="0000CC"/>
                    </a:solidFill>
                    <a:latin typeface="Times New Roman" pitchFamily="18" charset="0"/>
                  </a:rPr>
                  <a:t> – </a:t>
                </a:r>
                <a:r>
                  <a:rPr lang="en-US" sz="2800" b="1" dirty="0" err="1">
                    <a:solidFill>
                      <a:srgbClr val="0000CC"/>
                    </a:solidFill>
                    <a:latin typeface="Times New Roman" pitchFamily="18" charset="0"/>
                  </a:rPr>
                  <a:t>viết</a:t>
                </a:r>
                <a:r>
                  <a:rPr lang="en-US" sz="2800" b="1" dirty="0">
                    <a:solidFill>
                      <a:srgbClr val="0000CC"/>
                    </a:solidFill>
                    <a:latin typeface="Times New Roman" pitchFamily="18" charset="0"/>
                  </a:rPr>
                  <a:t>: </a:t>
                </a:r>
              </a:p>
            </p:txBody>
          </p:sp>
        </p:grpSp>
        <p:sp>
          <p:nvSpPr>
            <p:cNvPr id="5" name="TextBox 4"/>
            <p:cNvSpPr txBox="1"/>
            <p:nvPr/>
          </p:nvSpPr>
          <p:spPr>
            <a:xfrm>
              <a:off x="5776119" y="1676400"/>
              <a:ext cx="51054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eaLnBrk="1" hangingPunct="1">
                <a:spcBef>
                  <a:spcPts val="0"/>
                </a:spcBef>
                <a:defRPr/>
              </a:pPr>
              <a:r>
                <a:rPr lang="en-US" sz="2800" b="1" dirty="0">
                  <a:solidFill>
                    <a:srgbClr val="FF33CC"/>
                  </a:solidFill>
                  <a:latin typeface="Times New Roman" pitchFamily="18" charset="0"/>
                </a:rPr>
                <a:t>MỘT MÁI NHÀ CHUNG (T3)</a:t>
              </a:r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1325653" y="2001875"/>
            <a:ext cx="7192562" cy="677108"/>
            <a:chOff x="1508919" y="1888664"/>
            <a:chExt cx="6269914" cy="623163"/>
          </a:xfrm>
        </p:grpSpPr>
        <p:sp>
          <p:nvSpPr>
            <p:cNvPr id="13" name="Rectangle 12"/>
            <p:cNvSpPr/>
            <p:nvPr/>
          </p:nvSpPr>
          <p:spPr>
            <a:xfrm>
              <a:off x="1508919" y="1888664"/>
              <a:ext cx="6269914" cy="62316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just"/>
              <a:r>
                <a:rPr lang="en-US" sz="3800" b="1" dirty="0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1. </a:t>
              </a:r>
              <a:r>
                <a:rPr lang="en-US" sz="3800" b="1" dirty="0" err="1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Nội</a:t>
              </a:r>
              <a:r>
                <a:rPr lang="en-US" sz="3800" b="1" dirty="0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 dung </a:t>
              </a:r>
              <a:r>
                <a:rPr lang="en-US" sz="3800" b="1" dirty="0" err="1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bài</a:t>
              </a:r>
              <a:r>
                <a:rPr lang="en-US" sz="3800" b="1" dirty="0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viết</a:t>
              </a:r>
              <a:r>
                <a:rPr lang="en-US" sz="3800" b="1" dirty="0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.</a:t>
              </a:r>
            </a:p>
          </p:txBody>
        </p:sp>
        <p:cxnSp>
          <p:nvCxnSpPr>
            <p:cNvPr id="14" name="Straight Connector 13"/>
            <p:cNvCxnSpPr/>
            <p:nvPr/>
          </p:nvCxnSpPr>
          <p:spPr>
            <a:xfrm flipV="1">
              <a:off x="1673234" y="2449698"/>
              <a:ext cx="3555497" cy="7928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5" name="TextBox 14"/>
          <p:cNvSpPr txBox="1"/>
          <p:nvPr/>
        </p:nvSpPr>
        <p:spPr>
          <a:xfrm>
            <a:off x="6722406" y="2478693"/>
            <a:ext cx="3968608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Mái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chim</a:t>
            </a: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Lợp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nghìn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lá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biếc</a:t>
            </a: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Mái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</a:t>
            </a: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Sóng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xanh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rập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rình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Mái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dím</a:t>
            </a: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Sâu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lòng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Mái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ốc</a:t>
            </a: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Tròn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vo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bên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mình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11491119" y="2611476"/>
            <a:ext cx="4044808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Mái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Nghiêng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giàn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gấc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đỏ</a:t>
            </a: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Mái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Hoa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giấy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lợp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hồng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Mọi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mái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riêng</a:t>
            </a: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mái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chung</a:t>
            </a: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bầu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trời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xanh</a:t>
            </a: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Xanh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vô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cùng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1650895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3781234" y="42893"/>
            <a:ext cx="7938485" cy="2030773"/>
            <a:chOff x="3781234" y="42893"/>
            <a:chExt cx="7938485" cy="2030773"/>
          </a:xfrm>
        </p:grpSpPr>
        <p:grpSp>
          <p:nvGrpSpPr>
            <p:cNvPr id="14" name="Group 13"/>
            <p:cNvGrpSpPr/>
            <p:nvPr/>
          </p:nvGrpSpPr>
          <p:grpSpPr>
            <a:xfrm>
              <a:off x="4617134" y="42893"/>
              <a:ext cx="6255239" cy="1013727"/>
              <a:chOff x="4539228" y="103852"/>
              <a:chExt cx="6149694" cy="1013727"/>
            </a:xfrm>
          </p:grpSpPr>
          <p:grpSp>
            <p:nvGrpSpPr>
              <p:cNvPr id="15" name="Group 14"/>
              <p:cNvGrpSpPr/>
              <p:nvPr/>
            </p:nvGrpSpPr>
            <p:grpSpPr>
              <a:xfrm>
                <a:off x="4539228" y="103852"/>
                <a:ext cx="6149694" cy="1013727"/>
                <a:chOff x="4539228" y="103852"/>
                <a:chExt cx="6149694" cy="1013727"/>
              </a:xfrm>
            </p:grpSpPr>
            <p:sp>
              <p:nvSpPr>
                <p:cNvPr id="17" name="TextBox 16"/>
                <p:cNvSpPr txBox="1"/>
                <p:nvPr/>
              </p:nvSpPr>
              <p:spPr>
                <a:xfrm>
                  <a:off x="4539228" y="103852"/>
                  <a:ext cx="6149694" cy="58477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3200">
                      <a:solidFill>
                        <a:srgbClr val="0000CC"/>
                      </a:solidFill>
                      <a:latin typeface="Times New Roman" pitchFamily="18" charset="0"/>
                      <a:cs typeface="Times New Roman" pitchFamily="18" charset="0"/>
                    </a:rPr>
                    <a:t>Thứ……ngày…..tháng…..năm…….</a:t>
                  </a:r>
                </a:p>
              </p:txBody>
            </p:sp>
            <p:sp>
              <p:nvSpPr>
                <p:cNvPr id="18" name="TextBox 17"/>
                <p:cNvSpPr txBox="1"/>
                <p:nvPr/>
              </p:nvSpPr>
              <p:spPr>
                <a:xfrm>
                  <a:off x="6486305" y="594359"/>
                  <a:ext cx="2261748" cy="52322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2800" b="1">
                      <a:solidFill>
                        <a:srgbClr val="FF0066"/>
                      </a:solidFill>
                      <a:latin typeface="Times New Roman" pitchFamily="18" charset="0"/>
                      <a:cs typeface="Times New Roman" pitchFamily="18" charset="0"/>
                    </a:rPr>
                    <a:t>TIẾNG VIỆT</a:t>
                  </a:r>
                </a:p>
              </p:txBody>
            </p:sp>
          </p:grpSp>
          <p:cxnSp>
            <p:nvCxnSpPr>
              <p:cNvPr id="16" name="Straight Connector 15"/>
              <p:cNvCxnSpPr/>
              <p:nvPr/>
            </p:nvCxnSpPr>
            <p:spPr>
              <a:xfrm>
                <a:off x="6676405" y="1082039"/>
                <a:ext cx="1887840" cy="0"/>
              </a:xfrm>
              <a:prstGeom prst="line">
                <a:avLst/>
              </a:prstGeom>
              <a:ln>
                <a:solidFill>
                  <a:srgbClr val="FF0066"/>
                </a:solidFill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19" name="Text Box 14"/>
            <p:cNvSpPr txBox="1">
              <a:spLocks noChangeArrowheads="1"/>
            </p:cNvSpPr>
            <p:nvPr/>
          </p:nvSpPr>
          <p:spPr bwMode="auto">
            <a:xfrm>
              <a:off x="3781234" y="1066800"/>
              <a:ext cx="7938485" cy="10068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143689" tIns="71844" rIns="143689" bIns="71844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ts val="0"/>
                </a:spcBef>
                <a:defRPr/>
              </a:pPr>
              <a:r>
                <a:rPr lang="en-US" sz="2800" b="1" dirty="0" err="1">
                  <a:solidFill>
                    <a:srgbClr val="0000CC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</a:rPr>
                <a:t>Bài</a:t>
              </a:r>
              <a:r>
                <a:rPr lang="en-US" sz="2800" b="1" dirty="0">
                  <a:solidFill>
                    <a:srgbClr val="0000CC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</a:rPr>
                <a:t> </a:t>
              </a:r>
              <a:r>
                <a:rPr lang="en-US" sz="2800" b="1" dirty="0" err="1">
                  <a:solidFill>
                    <a:srgbClr val="0000CC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</a:rPr>
                <a:t>viết</a:t>
              </a:r>
              <a:r>
                <a:rPr lang="en-US" sz="2800" b="1" dirty="0">
                  <a:solidFill>
                    <a:srgbClr val="0000CC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</a:rPr>
                <a:t> 3. </a:t>
              </a:r>
              <a:r>
                <a:rPr lang="en-US" sz="2800" b="1" dirty="0" err="1">
                  <a:solidFill>
                    <a:srgbClr val="0000CC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</a:rPr>
                <a:t>Chính</a:t>
              </a:r>
              <a:r>
                <a:rPr lang="en-US" sz="2800" b="1" dirty="0">
                  <a:solidFill>
                    <a:srgbClr val="0000CC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</a:rPr>
                <a:t> </a:t>
              </a:r>
              <a:r>
                <a:rPr lang="en-US" sz="2800" b="1" dirty="0" err="1">
                  <a:solidFill>
                    <a:srgbClr val="0000CC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</a:rPr>
                <a:t>tả</a:t>
              </a:r>
              <a:r>
                <a:rPr lang="en-US" sz="2800" b="1" dirty="0">
                  <a:solidFill>
                    <a:srgbClr val="0000CC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</a:rPr>
                <a:t>: </a:t>
              </a:r>
              <a:r>
                <a:rPr lang="en-US" sz="2800" b="1" dirty="0" err="1">
                  <a:solidFill>
                    <a:srgbClr val="0000CC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</a:rPr>
                <a:t>Nhớ</a:t>
              </a:r>
              <a:r>
                <a:rPr lang="en-US" sz="2800" b="1" dirty="0">
                  <a:solidFill>
                    <a:srgbClr val="0000CC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</a:rPr>
                <a:t> - </a:t>
              </a:r>
              <a:r>
                <a:rPr lang="en-US" sz="2800" b="1" dirty="0" err="1">
                  <a:solidFill>
                    <a:srgbClr val="0000CC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</a:rPr>
                <a:t>viết</a:t>
              </a:r>
              <a:r>
                <a:rPr lang="en-US" sz="2800" b="1" dirty="0">
                  <a:solidFill>
                    <a:srgbClr val="0000CC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</a:rPr>
                <a:t>. </a:t>
              </a:r>
            </a:p>
            <a:p>
              <a:pPr algn="ctr" eaLnBrk="1" hangingPunct="1">
                <a:spcBef>
                  <a:spcPts val="0"/>
                </a:spcBef>
                <a:defRPr/>
              </a:pPr>
              <a:r>
                <a:rPr lang="en-US" sz="2800" b="1" dirty="0">
                  <a:solidFill>
                    <a:srgbClr val="0000CC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</a:rPr>
                <a:t>MỘT MÁI NHÀ CHUNG</a:t>
              </a:r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1545522" y="2360203"/>
            <a:ext cx="7037658" cy="677108"/>
            <a:chOff x="1508919" y="1888664"/>
            <a:chExt cx="6269914" cy="677108"/>
          </a:xfrm>
        </p:grpSpPr>
        <p:sp>
          <p:nvSpPr>
            <p:cNvPr id="20" name="Rectangle 19"/>
            <p:cNvSpPr/>
            <p:nvPr/>
          </p:nvSpPr>
          <p:spPr>
            <a:xfrm>
              <a:off x="1508919" y="1888664"/>
              <a:ext cx="6269914" cy="67710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3800" b="1" dirty="0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3. </a:t>
              </a:r>
              <a:r>
                <a:rPr lang="en-US" sz="3800" b="1" dirty="0" err="1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Tìm</a:t>
              </a:r>
              <a:r>
                <a:rPr lang="en-US" sz="3800" b="1" dirty="0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hiểu</a:t>
              </a:r>
              <a:r>
                <a:rPr lang="en-US" sz="3800" b="1" dirty="0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về</a:t>
              </a:r>
              <a:r>
                <a:rPr lang="en-US" sz="3800" b="1" dirty="0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 ý </a:t>
              </a:r>
              <a:r>
                <a:rPr lang="en-US" sz="3800" b="1" dirty="0" err="1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nghĩa</a:t>
              </a:r>
              <a:r>
                <a:rPr lang="en-US" sz="3800" b="1" dirty="0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bài</a:t>
              </a:r>
              <a:r>
                <a:rPr lang="en-US" sz="3800" b="1" dirty="0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viết</a:t>
              </a:r>
              <a:r>
                <a:rPr lang="en-US" sz="3800" b="1" dirty="0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 .</a:t>
              </a:r>
            </a:p>
          </p:txBody>
        </p:sp>
        <p:cxnSp>
          <p:nvCxnSpPr>
            <p:cNvPr id="21" name="Straight Connector 20"/>
            <p:cNvCxnSpPr>
              <a:cxnSpLocks/>
            </p:cNvCxnSpPr>
            <p:nvPr/>
          </p:nvCxnSpPr>
          <p:spPr>
            <a:xfrm flipV="1">
              <a:off x="1673234" y="2490779"/>
              <a:ext cx="5391105" cy="28976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2" name="Rectangle 21">
            <a:extLst>
              <a:ext uri="{FF2B5EF4-FFF2-40B4-BE49-F238E27FC236}">
                <a16:creationId xmlns:a16="http://schemas.microsoft.com/office/drawing/2014/main" id="{B9C84BBF-0C33-41F5-B723-7EA2840AF720}"/>
              </a:ext>
            </a:extLst>
          </p:cNvPr>
          <p:cNvSpPr/>
          <p:nvPr/>
        </p:nvSpPr>
        <p:spPr>
          <a:xfrm>
            <a:off x="1545522" y="3377249"/>
            <a:ext cx="10210641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thơ</a:t>
            </a:r>
            <a:r>
              <a:rPr lang="en-US" sz="3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nói</a:t>
            </a:r>
            <a:r>
              <a:rPr lang="en-US" sz="3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sz="3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“</a:t>
            </a:r>
            <a:r>
              <a:rPr lang="en-US" sz="3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3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mái</a:t>
            </a:r>
            <a:r>
              <a:rPr lang="en-US" sz="3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nhà</a:t>
            </a:r>
            <a:r>
              <a:rPr lang="en-US" sz="3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riêng</a:t>
            </a:r>
            <a:r>
              <a:rPr lang="en-US" sz="3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” </a:t>
            </a:r>
            <a:r>
              <a:rPr lang="en-US" sz="3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3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C80D72D1-81D0-4D9E-A8AB-75EF1CB998A8}"/>
              </a:ext>
            </a:extLst>
          </p:cNvPr>
          <p:cNvSpPr/>
          <p:nvPr/>
        </p:nvSpPr>
        <p:spPr>
          <a:xfrm>
            <a:off x="1545522" y="4117028"/>
            <a:ext cx="13478504" cy="12618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mái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nhà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riêng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hà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chim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cá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nhím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ốc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AD3225E0-2453-4DC9-87ED-A4A174E90656}"/>
              </a:ext>
            </a:extLst>
          </p:cNvPr>
          <p:cNvSpPr/>
          <p:nvPr/>
        </p:nvSpPr>
        <p:spPr>
          <a:xfrm>
            <a:off x="1453282" y="5753875"/>
            <a:ext cx="13311340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3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hiểu</a:t>
            </a:r>
            <a:r>
              <a:rPr lang="en-US" sz="3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ngôi</a:t>
            </a:r>
            <a:r>
              <a:rPr lang="en-US" sz="3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nhà</a:t>
            </a:r>
            <a:r>
              <a:rPr lang="en-US" sz="3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chung</a:t>
            </a:r>
            <a:r>
              <a:rPr lang="en-US" sz="3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muôn</a:t>
            </a:r>
            <a:r>
              <a:rPr lang="en-US" sz="3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loài</a:t>
            </a:r>
            <a:r>
              <a:rPr lang="en-US" sz="3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dưới</a:t>
            </a:r>
            <a:r>
              <a:rPr lang="en-US" sz="3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mái</a:t>
            </a:r>
            <a:r>
              <a:rPr lang="en-US" sz="3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nhà</a:t>
            </a:r>
            <a:r>
              <a:rPr lang="en-US" sz="3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ấy</a:t>
            </a:r>
            <a:r>
              <a:rPr lang="en-US" sz="3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sz="3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AD3225E0-2453-4DC9-87ED-A4A174E90656}"/>
              </a:ext>
            </a:extLst>
          </p:cNvPr>
          <p:cNvSpPr/>
          <p:nvPr/>
        </p:nvSpPr>
        <p:spPr>
          <a:xfrm>
            <a:off x="1472466" y="6477000"/>
            <a:ext cx="13272972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Trái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Đất</a:t>
            </a:r>
            <a:endParaRPr lang="en-US" sz="38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3023969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23" grpId="0"/>
      <p:bldP spid="28" grpId="0"/>
      <p:bldP spid="3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3781234" y="42893"/>
            <a:ext cx="7938485" cy="2030773"/>
            <a:chOff x="3781234" y="42893"/>
            <a:chExt cx="7938485" cy="2030773"/>
          </a:xfrm>
        </p:grpSpPr>
        <p:grpSp>
          <p:nvGrpSpPr>
            <p:cNvPr id="14" name="Group 13"/>
            <p:cNvGrpSpPr/>
            <p:nvPr/>
          </p:nvGrpSpPr>
          <p:grpSpPr>
            <a:xfrm>
              <a:off x="4617134" y="42893"/>
              <a:ext cx="6255239" cy="1013727"/>
              <a:chOff x="4539228" y="103852"/>
              <a:chExt cx="6149694" cy="1013727"/>
            </a:xfrm>
          </p:grpSpPr>
          <p:grpSp>
            <p:nvGrpSpPr>
              <p:cNvPr id="15" name="Group 14"/>
              <p:cNvGrpSpPr/>
              <p:nvPr/>
            </p:nvGrpSpPr>
            <p:grpSpPr>
              <a:xfrm>
                <a:off x="4539228" y="103852"/>
                <a:ext cx="6149694" cy="1013727"/>
                <a:chOff x="4539228" y="103852"/>
                <a:chExt cx="6149694" cy="1013727"/>
              </a:xfrm>
            </p:grpSpPr>
            <p:sp>
              <p:nvSpPr>
                <p:cNvPr id="17" name="TextBox 16"/>
                <p:cNvSpPr txBox="1"/>
                <p:nvPr/>
              </p:nvSpPr>
              <p:spPr>
                <a:xfrm>
                  <a:off x="4539228" y="103852"/>
                  <a:ext cx="6149694" cy="58477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3200">
                      <a:solidFill>
                        <a:srgbClr val="0000CC"/>
                      </a:solidFill>
                      <a:latin typeface="Times New Roman" pitchFamily="18" charset="0"/>
                      <a:cs typeface="Times New Roman" pitchFamily="18" charset="0"/>
                    </a:rPr>
                    <a:t>Thứ……ngày…..tháng…..năm…….</a:t>
                  </a:r>
                </a:p>
              </p:txBody>
            </p:sp>
            <p:sp>
              <p:nvSpPr>
                <p:cNvPr id="18" name="TextBox 17"/>
                <p:cNvSpPr txBox="1"/>
                <p:nvPr/>
              </p:nvSpPr>
              <p:spPr>
                <a:xfrm>
                  <a:off x="6486305" y="594359"/>
                  <a:ext cx="2261748" cy="52322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2800" b="1">
                      <a:solidFill>
                        <a:srgbClr val="FF0066"/>
                      </a:solidFill>
                      <a:latin typeface="Times New Roman" pitchFamily="18" charset="0"/>
                      <a:cs typeface="Times New Roman" pitchFamily="18" charset="0"/>
                    </a:rPr>
                    <a:t>TIẾNG VIỆT</a:t>
                  </a:r>
                </a:p>
              </p:txBody>
            </p:sp>
          </p:grpSp>
          <p:cxnSp>
            <p:nvCxnSpPr>
              <p:cNvPr id="16" name="Straight Connector 15"/>
              <p:cNvCxnSpPr/>
              <p:nvPr/>
            </p:nvCxnSpPr>
            <p:spPr>
              <a:xfrm>
                <a:off x="6676405" y="1082039"/>
                <a:ext cx="1887840" cy="0"/>
              </a:xfrm>
              <a:prstGeom prst="line">
                <a:avLst/>
              </a:prstGeom>
              <a:ln>
                <a:solidFill>
                  <a:srgbClr val="FF0066"/>
                </a:solidFill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19" name="Text Box 14"/>
            <p:cNvSpPr txBox="1">
              <a:spLocks noChangeArrowheads="1"/>
            </p:cNvSpPr>
            <p:nvPr/>
          </p:nvSpPr>
          <p:spPr bwMode="auto">
            <a:xfrm>
              <a:off x="3781234" y="1066800"/>
              <a:ext cx="7938485" cy="10068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143689" tIns="71844" rIns="143689" bIns="71844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ts val="0"/>
                </a:spcBef>
                <a:defRPr/>
              </a:pPr>
              <a:r>
                <a:rPr lang="en-US" sz="2800" b="1" dirty="0" err="1">
                  <a:solidFill>
                    <a:srgbClr val="0000CC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</a:rPr>
                <a:t>Bài</a:t>
              </a:r>
              <a:r>
                <a:rPr lang="en-US" sz="2800" b="1" dirty="0">
                  <a:solidFill>
                    <a:srgbClr val="0000CC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</a:rPr>
                <a:t> </a:t>
              </a:r>
              <a:r>
                <a:rPr lang="en-US" sz="2800" b="1" dirty="0" err="1">
                  <a:solidFill>
                    <a:srgbClr val="0000CC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</a:rPr>
                <a:t>viết</a:t>
              </a:r>
              <a:r>
                <a:rPr lang="en-US" sz="2800" b="1" dirty="0">
                  <a:solidFill>
                    <a:srgbClr val="0000CC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</a:rPr>
                <a:t> 3. </a:t>
              </a:r>
              <a:r>
                <a:rPr lang="en-US" sz="2800" b="1" dirty="0" err="1">
                  <a:solidFill>
                    <a:srgbClr val="0000CC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</a:rPr>
                <a:t>Chính</a:t>
              </a:r>
              <a:r>
                <a:rPr lang="en-US" sz="2800" b="1" dirty="0">
                  <a:solidFill>
                    <a:srgbClr val="0000CC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</a:rPr>
                <a:t> </a:t>
              </a:r>
              <a:r>
                <a:rPr lang="en-US" sz="2800" b="1" dirty="0" err="1">
                  <a:solidFill>
                    <a:srgbClr val="0000CC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</a:rPr>
                <a:t>tả</a:t>
              </a:r>
              <a:r>
                <a:rPr lang="en-US" sz="2800" b="1" dirty="0">
                  <a:solidFill>
                    <a:srgbClr val="0000CC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</a:rPr>
                <a:t>: </a:t>
              </a:r>
              <a:r>
                <a:rPr lang="en-US" sz="2800" b="1" dirty="0" err="1">
                  <a:solidFill>
                    <a:srgbClr val="0000CC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</a:rPr>
                <a:t>Nhớ</a:t>
              </a:r>
              <a:r>
                <a:rPr lang="en-US" sz="2800" b="1" dirty="0">
                  <a:solidFill>
                    <a:srgbClr val="0000CC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</a:rPr>
                <a:t> - </a:t>
              </a:r>
              <a:r>
                <a:rPr lang="en-US" sz="2800" b="1" dirty="0" err="1">
                  <a:solidFill>
                    <a:srgbClr val="0000CC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</a:rPr>
                <a:t>viết</a:t>
              </a:r>
              <a:r>
                <a:rPr lang="en-US" sz="2800" b="1" dirty="0">
                  <a:solidFill>
                    <a:srgbClr val="0000CC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</a:rPr>
                <a:t>. </a:t>
              </a:r>
            </a:p>
            <a:p>
              <a:pPr algn="ctr" eaLnBrk="1" hangingPunct="1">
                <a:spcBef>
                  <a:spcPts val="0"/>
                </a:spcBef>
                <a:defRPr/>
              </a:pPr>
              <a:r>
                <a:rPr lang="en-US" sz="2800" b="1" dirty="0">
                  <a:solidFill>
                    <a:srgbClr val="0000CC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</a:rPr>
                <a:t>MỘT MÁI NHÀ CHUNG</a:t>
              </a:r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1509078" y="2049394"/>
            <a:ext cx="7037658" cy="677108"/>
            <a:chOff x="1508919" y="1888664"/>
            <a:chExt cx="6269914" cy="677108"/>
          </a:xfrm>
        </p:grpSpPr>
        <p:sp>
          <p:nvSpPr>
            <p:cNvPr id="20" name="Rectangle 19"/>
            <p:cNvSpPr/>
            <p:nvPr/>
          </p:nvSpPr>
          <p:spPr>
            <a:xfrm>
              <a:off x="1508919" y="1888664"/>
              <a:ext cx="6269914" cy="67710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3800" b="1" dirty="0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3. </a:t>
              </a:r>
              <a:r>
                <a:rPr lang="en-US" sz="3800" b="1" dirty="0" err="1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Tìm</a:t>
              </a:r>
              <a:r>
                <a:rPr lang="en-US" sz="3800" b="1" dirty="0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hiểu</a:t>
              </a:r>
              <a:r>
                <a:rPr lang="en-US" sz="3800" b="1" dirty="0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về</a:t>
              </a:r>
              <a:r>
                <a:rPr lang="en-US" sz="3800" b="1" dirty="0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 ý </a:t>
              </a:r>
              <a:r>
                <a:rPr lang="en-US" sz="3800" b="1" dirty="0" err="1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nghĩa</a:t>
              </a:r>
              <a:r>
                <a:rPr lang="en-US" sz="3800" b="1" dirty="0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bài</a:t>
              </a:r>
              <a:r>
                <a:rPr lang="en-US" sz="3800" b="1" dirty="0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viết</a:t>
              </a:r>
              <a:r>
                <a:rPr lang="en-US" sz="3800" b="1" dirty="0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 .</a:t>
              </a:r>
            </a:p>
          </p:txBody>
        </p:sp>
        <p:cxnSp>
          <p:nvCxnSpPr>
            <p:cNvPr id="21" name="Straight Connector 20"/>
            <p:cNvCxnSpPr>
              <a:cxnSpLocks/>
            </p:cNvCxnSpPr>
            <p:nvPr/>
          </p:nvCxnSpPr>
          <p:spPr>
            <a:xfrm flipV="1">
              <a:off x="1673234" y="2490779"/>
              <a:ext cx="5391105" cy="28976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2" name="Rectangle 21">
            <a:extLst>
              <a:ext uri="{FF2B5EF4-FFF2-40B4-BE49-F238E27FC236}">
                <a16:creationId xmlns:a16="http://schemas.microsoft.com/office/drawing/2014/main" id="{B9C84BBF-0C33-41F5-B723-7EA2840AF720}"/>
              </a:ext>
            </a:extLst>
          </p:cNvPr>
          <p:cNvSpPr/>
          <p:nvPr/>
        </p:nvSpPr>
        <p:spPr>
          <a:xfrm>
            <a:off x="1509078" y="2726502"/>
            <a:ext cx="6781641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sz="3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dòng</a:t>
            </a:r>
            <a:r>
              <a:rPr lang="en-US" sz="3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thơ</a:t>
            </a:r>
            <a:r>
              <a:rPr lang="en-US" sz="3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mấy</a:t>
            </a:r>
            <a:r>
              <a:rPr lang="en-US" sz="3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3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C80D72D1-81D0-4D9E-A8AB-75EF1CB998A8}"/>
              </a:ext>
            </a:extLst>
          </p:cNvPr>
          <p:cNvSpPr/>
          <p:nvPr/>
        </p:nvSpPr>
        <p:spPr>
          <a:xfrm>
            <a:off x="1532579" y="3428467"/>
            <a:ext cx="7014157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dòng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thơ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4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AD3225E0-2453-4DC9-87ED-A4A174E90656}"/>
              </a:ext>
            </a:extLst>
          </p:cNvPr>
          <p:cNvSpPr/>
          <p:nvPr/>
        </p:nvSpPr>
        <p:spPr>
          <a:xfrm>
            <a:off x="1509078" y="4178418"/>
            <a:ext cx="9517060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3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đầu</a:t>
            </a:r>
            <a:r>
              <a:rPr lang="en-US" sz="3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sz="3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dòng</a:t>
            </a:r>
            <a:r>
              <a:rPr lang="en-US" sz="3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thơ</a:t>
            </a:r>
            <a:r>
              <a:rPr lang="en-US" sz="3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3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3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thế</a:t>
            </a:r>
            <a:r>
              <a:rPr lang="en-US" sz="3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3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C80D72D1-81D0-4D9E-A8AB-75EF1CB998A8}"/>
              </a:ext>
            </a:extLst>
          </p:cNvPr>
          <p:cNvSpPr/>
          <p:nvPr/>
        </p:nvSpPr>
        <p:spPr>
          <a:xfrm>
            <a:off x="1546965" y="4870615"/>
            <a:ext cx="7014157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đầu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dòng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thơ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hoa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AD3225E0-2453-4DC9-87ED-A4A174E90656}"/>
              </a:ext>
            </a:extLst>
          </p:cNvPr>
          <p:cNvSpPr/>
          <p:nvPr/>
        </p:nvSpPr>
        <p:spPr>
          <a:xfrm>
            <a:off x="1532579" y="5630334"/>
            <a:ext cx="9517060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Dòng</a:t>
            </a:r>
            <a:r>
              <a:rPr lang="en-US" sz="3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thơ</a:t>
            </a:r>
            <a:r>
              <a:rPr lang="en-US" sz="3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3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dấm</a:t>
            </a:r>
            <a:r>
              <a:rPr lang="en-US" sz="3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chấm</a:t>
            </a:r>
            <a:r>
              <a:rPr lang="en-US" sz="3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AD3225E0-2453-4DC9-87ED-A4A174E90656}"/>
              </a:ext>
            </a:extLst>
          </p:cNvPr>
          <p:cNvSpPr/>
          <p:nvPr/>
        </p:nvSpPr>
        <p:spPr>
          <a:xfrm>
            <a:off x="1546965" y="6349158"/>
            <a:ext cx="9517060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Dòng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thơ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tư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khổ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thơ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chấm</a:t>
            </a:r>
            <a:endParaRPr lang="en-US" sz="38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C80D72D1-81D0-4D9E-A8AB-75EF1CB998A8}"/>
              </a:ext>
            </a:extLst>
          </p:cNvPr>
          <p:cNvSpPr/>
          <p:nvPr/>
        </p:nvSpPr>
        <p:spPr>
          <a:xfrm>
            <a:off x="1546965" y="7082250"/>
            <a:ext cx="10020355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3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sz="3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khổ</a:t>
            </a:r>
            <a:r>
              <a:rPr lang="en-US" sz="3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thơ</a:t>
            </a:r>
            <a:r>
              <a:rPr lang="en-US" sz="3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ta </a:t>
            </a:r>
            <a:r>
              <a:rPr lang="en-US" sz="3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sz="3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3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thế</a:t>
            </a:r>
            <a:r>
              <a:rPr lang="en-US" sz="3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3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AD3225E0-2453-4DC9-87ED-A4A174E90656}"/>
              </a:ext>
            </a:extLst>
          </p:cNvPr>
          <p:cNvSpPr/>
          <p:nvPr/>
        </p:nvSpPr>
        <p:spPr>
          <a:xfrm>
            <a:off x="1518296" y="7815342"/>
            <a:ext cx="9517060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khổ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thơ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,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1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dòng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611619774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23" grpId="0"/>
      <p:bldP spid="24" grpId="0"/>
      <p:bldP spid="25" grpId="0"/>
      <p:bldP spid="28" grpId="0"/>
      <p:bldP spid="31" grpId="0"/>
      <p:bldP spid="32" grpId="0"/>
      <p:bldP spid="3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3781234" y="42893"/>
            <a:ext cx="7938485" cy="2030773"/>
            <a:chOff x="3781234" y="42893"/>
            <a:chExt cx="7938485" cy="2030773"/>
          </a:xfrm>
        </p:grpSpPr>
        <p:grpSp>
          <p:nvGrpSpPr>
            <p:cNvPr id="14" name="Group 13"/>
            <p:cNvGrpSpPr/>
            <p:nvPr/>
          </p:nvGrpSpPr>
          <p:grpSpPr>
            <a:xfrm>
              <a:off x="4617134" y="42893"/>
              <a:ext cx="6255239" cy="1013727"/>
              <a:chOff x="4539228" y="103852"/>
              <a:chExt cx="6149694" cy="1013727"/>
            </a:xfrm>
          </p:grpSpPr>
          <p:grpSp>
            <p:nvGrpSpPr>
              <p:cNvPr id="15" name="Group 14"/>
              <p:cNvGrpSpPr/>
              <p:nvPr/>
            </p:nvGrpSpPr>
            <p:grpSpPr>
              <a:xfrm>
                <a:off x="4539228" y="103852"/>
                <a:ext cx="6149694" cy="1013727"/>
                <a:chOff x="4539228" y="103852"/>
                <a:chExt cx="6149694" cy="1013727"/>
              </a:xfrm>
            </p:grpSpPr>
            <p:sp>
              <p:nvSpPr>
                <p:cNvPr id="17" name="TextBox 16"/>
                <p:cNvSpPr txBox="1"/>
                <p:nvPr/>
              </p:nvSpPr>
              <p:spPr>
                <a:xfrm>
                  <a:off x="4539228" y="103852"/>
                  <a:ext cx="6149694" cy="58477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3200">
                      <a:solidFill>
                        <a:srgbClr val="0000CC"/>
                      </a:solidFill>
                      <a:latin typeface="Times New Roman" pitchFamily="18" charset="0"/>
                      <a:cs typeface="Times New Roman" pitchFamily="18" charset="0"/>
                    </a:rPr>
                    <a:t>Thứ……ngày…..tháng…..năm…….</a:t>
                  </a:r>
                </a:p>
              </p:txBody>
            </p:sp>
            <p:sp>
              <p:nvSpPr>
                <p:cNvPr id="18" name="TextBox 17"/>
                <p:cNvSpPr txBox="1"/>
                <p:nvPr/>
              </p:nvSpPr>
              <p:spPr>
                <a:xfrm>
                  <a:off x="6486305" y="594359"/>
                  <a:ext cx="2261748" cy="52322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2800" b="1">
                      <a:solidFill>
                        <a:srgbClr val="FF0066"/>
                      </a:solidFill>
                      <a:latin typeface="Times New Roman" pitchFamily="18" charset="0"/>
                      <a:cs typeface="Times New Roman" pitchFamily="18" charset="0"/>
                    </a:rPr>
                    <a:t>TIẾNG VIỆT</a:t>
                  </a:r>
                </a:p>
              </p:txBody>
            </p:sp>
          </p:grpSp>
          <p:cxnSp>
            <p:nvCxnSpPr>
              <p:cNvPr id="16" name="Straight Connector 15"/>
              <p:cNvCxnSpPr/>
              <p:nvPr/>
            </p:nvCxnSpPr>
            <p:spPr>
              <a:xfrm>
                <a:off x="6676405" y="1082039"/>
                <a:ext cx="1887840" cy="0"/>
              </a:xfrm>
              <a:prstGeom prst="line">
                <a:avLst/>
              </a:prstGeom>
              <a:ln>
                <a:solidFill>
                  <a:srgbClr val="FF0066"/>
                </a:solidFill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19" name="Text Box 14"/>
            <p:cNvSpPr txBox="1">
              <a:spLocks noChangeArrowheads="1"/>
            </p:cNvSpPr>
            <p:nvPr/>
          </p:nvSpPr>
          <p:spPr bwMode="auto">
            <a:xfrm>
              <a:off x="3781234" y="1066800"/>
              <a:ext cx="7938485" cy="10068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143689" tIns="71844" rIns="143689" bIns="71844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ts val="0"/>
                </a:spcBef>
                <a:defRPr/>
              </a:pPr>
              <a:r>
                <a:rPr lang="en-US" sz="2800" b="1" dirty="0" err="1">
                  <a:solidFill>
                    <a:srgbClr val="0000CC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</a:rPr>
                <a:t>Bài</a:t>
              </a:r>
              <a:r>
                <a:rPr lang="en-US" sz="2800" b="1" dirty="0">
                  <a:solidFill>
                    <a:srgbClr val="0000CC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</a:rPr>
                <a:t> </a:t>
              </a:r>
              <a:r>
                <a:rPr lang="en-US" sz="2800" b="1" dirty="0" err="1">
                  <a:solidFill>
                    <a:srgbClr val="0000CC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</a:rPr>
                <a:t>viết</a:t>
              </a:r>
              <a:r>
                <a:rPr lang="en-US" sz="2800" b="1" dirty="0">
                  <a:solidFill>
                    <a:srgbClr val="0000CC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</a:rPr>
                <a:t> 3. </a:t>
              </a:r>
              <a:r>
                <a:rPr lang="en-US" sz="2800" b="1" dirty="0" err="1">
                  <a:solidFill>
                    <a:srgbClr val="0000CC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</a:rPr>
                <a:t>Chính</a:t>
              </a:r>
              <a:r>
                <a:rPr lang="en-US" sz="2800" b="1" dirty="0">
                  <a:solidFill>
                    <a:srgbClr val="0000CC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</a:rPr>
                <a:t> </a:t>
              </a:r>
              <a:r>
                <a:rPr lang="en-US" sz="2800" b="1" dirty="0" err="1">
                  <a:solidFill>
                    <a:srgbClr val="0000CC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</a:rPr>
                <a:t>tả</a:t>
              </a:r>
              <a:r>
                <a:rPr lang="en-US" sz="2800" b="1" dirty="0">
                  <a:solidFill>
                    <a:srgbClr val="0000CC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</a:rPr>
                <a:t>: </a:t>
              </a:r>
              <a:r>
                <a:rPr lang="en-US" sz="2800" b="1" dirty="0" err="1">
                  <a:solidFill>
                    <a:srgbClr val="0000CC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</a:rPr>
                <a:t>Nhớ</a:t>
              </a:r>
              <a:r>
                <a:rPr lang="en-US" sz="2800" b="1" dirty="0">
                  <a:solidFill>
                    <a:srgbClr val="0000CC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</a:rPr>
                <a:t> - </a:t>
              </a:r>
              <a:r>
                <a:rPr lang="en-US" sz="2800" b="1" dirty="0" err="1">
                  <a:solidFill>
                    <a:srgbClr val="0000CC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</a:rPr>
                <a:t>viết</a:t>
              </a:r>
              <a:r>
                <a:rPr lang="en-US" sz="2800" b="1" dirty="0">
                  <a:solidFill>
                    <a:srgbClr val="0000CC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</a:rPr>
                <a:t>. </a:t>
              </a:r>
            </a:p>
            <a:p>
              <a:pPr algn="ctr" eaLnBrk="1" hangingPunct="1">
                <a:spcBef>
                  <a:spcPts val="0"/>
                </a:spcBef>
                <a:defRPr/>
              </a:pPr>
              <a:r>
                <a:rPr lang="en-US" sz="2800" b="1" dirty="0">
                  <a:solidFill>
                    <a:srgbClr val="0000CC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</a:rPr>
                <a:t>MỘT MÁI NHÀ CHUNG</a:t>
              </a:r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1509078" y="2009768"/>
            <a:ext cx="7037658" cy="677108"/>
            <a:chOff x="1508919" y="1888664"/>
            <a:chExt cx="6269914" cy="677108"/>
          </a:xfrm>
        </p:grpSpPr>
        <p:sp>
          <p:nvSpPr>
            <p:cNvPr id="20" name="Rectangle 19"/>
            <p:cNvSpPr/>
            <p:nvPr/>
          </p:nvSpPr>
          <p:spPr>
            <a:xfrm>
              <a:off x="1508919" y="1888664"/>
              <a:ext cx="6269914" cy="67710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3800" b="1" dirty="0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4. </a:t>
              </a:r>
              <a:r>
                <a:rPr lang="en-US" sz="3800" b="1" dirty="0" err="1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Luyện</a:t>
              </a:r>
              <a:r>
                <a:rPr lang="en-US" sz="3800" b="1" dirty="0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viết</a:t>
              </a:r>
              <a:r>
                <a:rPr lang="en-US" sz="3800" b="1" dirty="0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từ</a:t>
              </a:r>
              <a:r>
                <a:rPr lang="en-US" sz="3800" b="1" dirty="0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khó</a:t>
              </a:r>
              <a:r>
                <a:rPr lang="en-US" sz="3800" b="1" dirty="0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.</a:t>
              </a:r>
            </a:p>
          </p:txBody>
        </p:sp>
        <p:cxnSp>
          <p:nvCxnSpPr>
            <p:cNvPr id="21" name="Straight Connector 20"/>
            <p:cNvCxnSpPr>
              <a:cxnSpLocks/>
            </p:cNvCxnSpPr>
            <p:nvPr/>
          </p:nvCxnSpPr>
          <p:spPr>
            <a:xfrm flipV="1">
              <a:off x="1583738" y="2499758"/>
              <a:ext cx="3679777" cy="30082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6" name="Rectangle 5">
            <a:extLst>
              <a:ext uri="{FF2B5EF4-FFF2-40B4-BE49-F238E27FC236}">
                <a16:creationId xmlns:a16="http://schemas.microsoft.com/office/drawing/2014/main" id="{7C48DBB7-912E-4C8E-8A1C-5059F5E186D6}"/>
              </a:ext>
            </a:extLst>
          </p:cNvPr>
          <p:cNvSpPr/>
          <p:nvPr/>
        </p:nvSpPr>
        <p:spPr>
          <a:xfrm>
            <a:off x="1356519" y="5922490"/>
            <a:ext cx="13831995" cy="24234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en-US" sz="3600" dirty="0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+ </a:t>
            </a:r>
            <a:r>
              <a:rPr lang="en-US" sz="3600" dirty="0" err="1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Tên</a:t>
            </a:r>
            <a:r>
              <a:rPr lang="en-US" sz="3600" dirty="0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bài</a:t>
            </a:r>
            <a:r>
              <a:rPr lang="en-US" sz="3600" dirty="0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thơ</a:t>
            </a:r>
            <a:r>
              <a:rPr lang="en-US" sz="3600" dirty="0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viết</a:t>
            </a:r>
            <a:r>
              <a:rPr lang="en-US" sz="3600" dirty="0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cân</a:t>
            </a:r>
            <a:r>
              <a:rPr lang="en-US" sz="3600" dirty="0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đối</a:t>
            </a:r>
            <a:r>
              <a:rPr lang="en-US" sz="3600" dirty="0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ở </a:t>
            </a:r>
            <a:r>
              <a:rPr lang="en-US" sz="3600" dirty="0" err="1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giữa</a:t>
            </a:r>
            <a:r>
              <a:rPr lang="en-US" sz="3600" dirty="0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3600" dirty="0" err="1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tất</a:t>
            </a:r>
            <a:r>
              <a:rPr lang="en-US" sz="3600" dirty="0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cả</a:t>
            </a:r>
            <a:r>
              <a:rPr lang="en-US" sz="3600" dirty="0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các</a:t>
            </a:r>
            <a:r>
              <a:rPr lang="en-US" sz="3600" dirty="0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dòng</a:t>
            </a:r>
            <a:r>
              <a:rPr lang="en-US" sz="3600" dirty="0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thơ</a:t>
            </a:r>
            <a:r>
              <a:rPr lang="en-US" sz="3600" dirty="0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đều</a:t>
            </a:r>
            <a:r>
              <a:rPr lang="en-US" sz="3600" dirty="0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bắt</a:t>
            </a:r>
            <a:r>
              <a:rPr lang="en-US" sz="3600" dirty="0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đầu</a:t>
            </a:r>
            <a:r>
              <a:rPr lang="en-US" sz="3600" dirty="0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viết</a:t>
            </a:r>
            <a:r>
              <a:rPr lang="en-US" sz="3600" dirty="0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từ</a:t>
            </a:r>
            <a:r>
              <a:rPr lang="en-US" sz="3600" dirty="0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ô </a:t>
            </a:r>
            <a:r>
              <a:rPr lang="en-US" sz="3600" dirty="0" err="1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thứ</a:t>
            </a:r>
            <a:r>
              <a:rPr lang="en-US" sz="3600" dirty="0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tư</a:t>
            </a:r>
            <a:r>
              <a:rPr lang="en-US" sz="3600" dirty="0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en-US" sz="3600" dirty="0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+ </a:t>
            </a:r>
            <a:r>
              <a:rPr lang="vi-VN" sz="3600" dirty="0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Viết hoa các chữ cái đầu dòng mỗi dòng thơ.</a:t>
            </a:r>
            <a:r>
              <a:rPr lang="en-US" sz="3600" dirty="0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Hết</a:t>
            </a:r>
            <a:r>
              <a:rPr lang="en-US" sz="3600" dirty="0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một</a:t>
            </a:r>
            <a:r>
              <a:rPr lang="en-US" sz="3600" dirty="0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khổ</a:t>
            </a:r>
            <a:r>
              <a:rPr lang="en-US" sz="3600" dirty="0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thơ</a:t>
            </a:r>
            <a:r>
              <a:rPr lang="en-US" sz="3600" dirty="0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có</a:t>
            </a:r>
            <a:r>
              <a:rPr lang="en-US" sz="3600" dirty="0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dấu</a:t>
            </a:r>
            <a:r>
              <a:rPr lang="en-US" sz="3600" dirty="0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chấm</a:t>
            </a:r>
            <a:r>
              <a:rPr lang="en-US" sz="3600" dirty="0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câu</a:t>
            </a:r>
            <a:r>
              <a:rPr lang="en-US" sz="3600" dirty="0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 </a:t>
            </a:r>
            <a:r>
              <a:rPr lang="en-US" sz="3600" dirty="0" err="1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Xuống</a:t>
            </a:r>
            <a:r>
              <a:rPr lang="en-US" sz="3600" dirty="0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dòng</a:t>
            </a:r>
            <a:r>
              <a:rPr lang="en-US" sz="3600" dirty="0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cách</a:t>
            </a:r>
            <a:r>
              <a:rPr lang="en-US" sz="3600" dirty="0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ra</a:t>
            </a:r>
            <a:r>
              <a:rPr lang="en-US" sz="3600" dirty="0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một</a:t>
            </a:r>
            <a:r>
              <a:rPr lang="en-US" sz="3600" dirty="0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dòng</a:t>
            </a:r>
            <a:r>
              <a:rPr lang="en-US" sz="3600" dirty="0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vi-VN" sz="3600" dirty="0">
              <a:solidFill>
                <a:srgbClr val="0000CC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B9C84BBF-0C33-41F5-B723-7EA2840AF720}"/>
              </a:ext>
            </a:extLst>
          </p:cNvPr>
          <p:cNvSpPr/>
          <p:nvPr/>
        </p:nvSpPr>
        <p:spPr>
          <a:xfrm>
            <a:off x="1509078" y="2726502"/>
            <a:ext cx="4190841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8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a. Đọc lại khổ th</a:t>
            </a:r>
            <a:r>
              <a:rPr lang="vi-VN" sz="38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ơ</a:t>
            </a:r>
            <a:endParaRPr lang="en-US" sz="3800" b="1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C80D72D1-81D0-4D9E-A8AB-75EF1CB998A8}"/>
              </a:ext>
            </a:extLst>
          </p:cNvPr>
          <p:cNvSpPr/>
          <p:nvPr/>
        </p:nvSpPr>
        <p:spPr>
          <a:xfrm>
            <a:off x="1532579" y="3428467"/>
            <a:ext cx="4190841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8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b. Viết từ khó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AD3225E0-2453-4DC9-87ED-A4A174E90656}"/>
              </a:ext>
            </a:extLst>
          </p:cNvPr>
          <p:cNvSpPr/>
          <p:nvPr/>
        </p:nvSpPr>
        <p:spPr>
          <a:xfrm>
            <a:off x="1889919" y="4145201"/>
            <a:ext cx="2086439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8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lá</a:t>
            </a:r>
            <a:r>
              <a:rPr lang="en-US" sz="38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biếc</a:t>
            </a:r>
            <a:endParaRPr lang="en-US" sz="3800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70D68D0A-818C-4F31-888E-97497FC9A8FE}"/>
              </a:ext>
            </a:extLst>
          </p:cNvPr>
          <p:cNvSpPr/>
          <p:nvPr/>
        </p:nvSpPr>
        <p:spPr>
          <a:xfrm>
            <a:off x="4709318" y="4145201"/>
            <a:ext cx="1888309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8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rập</a:t>
            </a:r>
            <a:r>
              <a:rPr lang="en-US" sz="38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rình</a:t>
            </a:r>
            <a:endParaRPr lang="en-US" sz="3800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1B11DB75-6612-48BA-A0B3-A66927B8C547}"/>
              </a:ext>
            </a:extLst>
          </p:cNvPr>
          <p:cNvSpPr/>
          <p:nvPr/>
        </p:nvSpPr>
        <p:spPr>
          <a:xfrm>
            <a:off x="7514699" y="4145201"/>
            <a:ext cx="1919019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8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lòng</a:t>
            </a:r>
            <a:r>
              <a:rPr lang="en-US" sz="38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đất</a:t>
            </a:r>
            <a:endParaRPr lang="en-US" sz="3800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D9D13474-FFB5-413C-96A6-2444A23DAF7C}"/>
              </a:ext>
            </a:extLst>
          </p:cNvPr>
          <p:cNvSpPr/>
          <p:nvPr/>
        </p:nvSpPr>
        <p:spPr>
          <a:xfrm>
            <a:off x="10359155" y="4137938"/>
            <a:ext cx="2288655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8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gấc</a:t>
            </a:r>
            <a:r>
              <a:rPr lang="en-US" sz="38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đỏ</a:t>
            </a:r>
            <a:endParaRPr lang="en-US" sz="3800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5BFBD5E7-B00C-4188-9368-9404FC4E54F2}"/>
              </a:ext>
            </a:extLst>
          </p:cNvPr>
          <p:cNvSpPr/>
          <p:nvPr/>
        </p:nvSpPr>
        <p:spPr>
          <a:xfrm>
            <a:off x="1593058" y="5160358"/>
            <a:ext cx="4190841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c.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bày</a:t>
            </a:r>
            <a:endParaRPr lang="en-US" sz="38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4934910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22" grpId="0"/>
      <p:bldP spid="23" grpId="0"/>
      <p:bldP spid="24" grpId="0"/>
      <p:bldP spid="26" grpId="0"/>
      <p:bldP spid="27" grpId="0"/>
      <p:bldP spid="29" grpId="0"/>
      <p:bldP spid="3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3781234" y="42893"/>
            <a:ext cx="7938485" cy="2030773"/>
            <a:chOff x="3781234" y="42893"/>
            <a:chExt cx="7938485" cy="2030773"/>
          </a:xfrm>
        </p:grpSpPr>
        <p:grpSp>
          <p:nvGrpSpPr>
            <p:cNvPr id="14" name="Group 13"/>
            <p:cNvGrpSpPr/>
            <p:nvPr/>
          </p:nvGrpSpPr>
          <p:grpSpPr>
            <a:xfrm>
              <a:off x="4617134" y="42893"/>
              <a:ext cx="6255239" cy="1013727"/>
              <a:chOff x="4539228" y="103852"/>
              <a:chExt cx="6149694" cy="1013727"/>
            </a:xfrm>
          </p:grpSpPr>
          <p:grpSp>
            <p:nvGrpSpPr>
              <p:cNvPr id="15" name="Group 14"/>
              <p:cNvGrpSpPr/>
              <p:nvPr/>
            </p:nvGrpSpPr>
            <p:grpSpPr>
              <a:xfrm>
                <a:off x="4539228" y="103852"/>
                <a:ext cx="6149694" cy="1013727"/>
                <a:chOff x="4539228" y="103852"/>
                <a:chExt cx="6149694" cy="1013727"/>
              </a:xfrm>
            </p:grpSpPr>
            <p:sp>
              <p:nvSpPr>
                <p:cNvPr id="17" name="TextBox 16"/>
                <p:cNvSpPr txBox="1"/>
                <p:nvPr/>
              </p:nvSpPr>
              <p:spPr>
                <a:xfrm>
                  <a:off x="4539228" y="103852"/>
                  <a:ext cx="6149694" cy="58477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3200">
                      <a:solidFill>
                        <a:srgbClr val="0000CC"/>
                      </a:solidFill>
                      <a:latin typeface="Times New Roman" pitchFamily="18" charset="0"/>
                      <a:cs typeface="Times New Roman" pitchFamily="18" charset="0"/>
                    </a:rPr>
                    <a:t>Thứ……ngày…..tháng…..năm…….</a:t>
                  </a:r>
                </a:p>
              </p:txBody>
            </p:sp>
            <p:sp>
              <p:nvSpPr>
                <p:cNvPr id="18" name="TextBox 17"/>
                <p:cNvSpPr txBox="1"/>
                <p:nvPr/>
              </p:nvSpPr>
              <p:spPr>
                <a:xfrm>
                  <a:off x="6486305" y="594359"/>
                  <a:ext cx="2261748" cy="52322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2800" b="1">
                      <a:solidFill>
                        <a:srgbClr val="FF0066"/>
                      </a:solidFill>
                      <a:latin typeface="Times New Roman" pitchFamily="18" charset="0"/>
                      <a:cs typeface="Times New Roman" pitchFamily="18" charset="0"/>
                    </a:rPr>
                    <a:t>TIẾNG VIỆT</a:t>
                  </a:r>
                </a:p>
              </p:txBody>
            </p:sp>
          </p:grpSp>
          <p:cxnSp>
            <p:nvCxnSpPr>
              <p:cNvPr id="16" name="Straight Connector 15"/>
              <p:cNvCxnSpPr/>
              <p:nvPr/>
            </p:nvCxnSpPr>
            <p:spPr>
              <a:xfrm>
                <a:off x="6676405" y="1082039"/>
                <a:ext cx="1887840" cy="0"/>
              </a:xfrm>
              <a:prstGeom prst="line">
                <a:avLst/>
              </a:prstGeom>
              <a:ln>
                <a:solidFill>
                  <a:srgbClr val="FF0066"/>
                </a:solidFill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19" name="Text Box 14"/>
            <p:cNvSpPr txBox="1">
              <a:spLocks noChangeArrowheads="1"/>
            </p:cNvSpPr>
            <p:nvPr/>
          </p:nvSpPr>
          <p:spPr bwMode="auto">
            <a:xfrm>
              <a:off x="3781234" y="1066800"/>
              <a:ext cx="7938485" cy="10068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143689" tIns="71844" rIns="143689" bIns="71844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ts val="0"/>
                </a:spcBef>
                <a:defRPr/>
              </a:pPr>
              <a:r>
                <a:rPr lang="en-US" sz="2800" b="1" dirty="0" err="1">
                  <a:solidFill>
                    <a:srgbClr val="0000CC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</a:rPr>
                <a:t>Bài</a:t>
              </a:r>
              <a:r>
                <a:rPr lang="en-US" sz="2800" b="1" dirty="0">
                  <a:solidFill>
                    <a:srgbClr val="0000CC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</a:rPr>
                <a:t> </a:t>
              </a:r>
              <a:r>
                <a:rPr lang="en-US" sz="2800" b="1" dirty="0" err="1">
                  <a:solidFill>
                    <a:srgbClr val="0000CC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</a:rPr>
                <a:t>viết</a:t>
              </a:r>
              <a:r>
                <a:rPr lang="en-US" sz="2800" b="1" dirty="0">
                  <a:solidFill>
                    <a:srgbClr val="0000CC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</a:rPr>
                <a:t> 3. </a:t>
              </a:r>
              <a:r>
                <a:rPr lang="en-US" sz="2800" b="1" dirty="0" err="1">
                  <a:solidFill>
                    <a:srgbClr val="0000CC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</a:rPr>
                <a:t>Chính</a:t>
              </a:r>
              <a:r>
                <a:rPr lang="en-US" sz="2800" b="1" dirty="0">
                  <a:solidFill>
                    <a:srgbClr val="0000CC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</a:rPr>
                <a:t> </a:t>
              </a:r>
              <a:r>
                <a:rPr lang="en-US" sz="2800" b="1" dirty="0" err="1">
                  <a:solidFill>
                    <a:srgbClr val="0000CC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</a:rPr>
                <a:t>tả</a:t>
              </a:r>
              <a:r>
                <a:rPr lang="en-US" sz="2800" b="1" dirty="0">
                  <a:solidFill>
                    <a:srgbClr val="0000CC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</a:rPr>
                <a:t>: </a:t>
              </a:r>
              <a:r>
                <a:rPr lang="en-US" sz="2800" b="1" dirty="0" err="1">
                  <a:solidFill>
                    <a:srgbClr val="0000CC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</a:rPr>
                <a:t>Nhớ</a:t>
              </a:r>
              <a:r>
                <a:rPr lang="en-US" sz="2800" b="1" dirty="0">
                  <a:solidFill>
                    <a:srgbClr val="0000CC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</a:rPr>
                <a:t> - </a:t>
              </a:r>
              <a:r>
                <a:rPr lang="en-US" sz="2800" b="1" dirty="0" err="1">
                  <a:solidFill>
                    <a:srgbClr val="0000CC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</a:rPr>
                <a:t>viết</a:t>
              </a:r>
              <a:r>
                <a:rPr lang="en-US" sz="2800" b="1" dirty="0">
                  <a:solidFill>
                    <a:srgbClr val="0000CC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</a:rPr>
                <a:t>. </a:t>
              </a:r>
            </a:p>
            <a:p>
              <a:pPr algn="ctr" eaLnBrk="1" hangingPunct="1">
                <a:spcBef>
                  <a:spcPts val="0"/>
                </a:spcBef>
                <a:defRPr/>
              </a:pPr>
              <a:r>
                <a:rPr lang="en-US" sz="2800" b="1" dirty="0">
                  <a:solidFill>
                    <a:srgbClr val="0000CC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</a:rPr>
                <a:t>MỘT MÁI NHÀ CHUNG</a:t>
              </a:r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1509078" y="2009768"/>
            <a:ext cx="7037658" cy="677108"/>
            <a:chOff x="1508919" y="1888664"/>
            <a:chExt cx="6269914" cy="677108"/>
          </a:xfrm>
        </p:grpSpPr>
        <p:sp>
          <p:nvSpPr>
            <p:cNvPr id="20" name="Rectangle 19"/>
            <p:cNvSpPr/>
            <p:nvPr/>
          </p:nvSpPr>
          <p:spPr>
            <a:xfrm>
              <a:off x="1508919" y="1888664"/>
              <a:ext cx="6269914" cy="67710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3800" b="1" dirty="0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5. </a:t>
              </a:r>
              <a:r>
                <a:rPr lang="en-US" sz="3800" b="1" dirty="0" err="1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Nhớ</a:t>
              </a:r>
              <a:r>
                <a:rPr lang="en-US" sz="3800" b="1" dirty="0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 - </a:t>
              </a:r>
              <a:r>
                <a:rPr lang="en-US" sz="3800" b="1" dirty="0" err="1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viết</a:t>
              </a:r>
              <a:r>
                <a:rPr lang="en-US" sz="3800" b="1" dirty="0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.</a:t>
              </a:r>
            </a:p>
          </p:txBody>
        </p:sp>
        <p:cxnSp>
          <p:nvCxnSpPr>
            <p:cNvPr id="21" name="Straight Connector 20"/>
            <p:cNvCxnSpPr>
              <a:cxnSpLocks/>
            </p:cNvCxnSpPr>
            <p:nvPr/>
          </p:nvCxnSpPr>
          <p:spPr>
            <a:xfrm>
              <a:off x="1673234" y="2519755"/>
              <a:ext cx="2347373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4" name="Rectangle 23">
            <a:extLst>
              <a:ext uri="{FF2B5EF4-FFF2-40B4-BE49-F238E27FC236}">
                <a16:creationId xmlns:a16="http://schemas.microsoft.com/office/drawing/2014/main" id="{AD3225E0-2453-4DC9-87ED-A4A174E90656}"/>
              </a:ext>
            </a:extLst>
          </p:cNvPr>
          <p:cNvSpPr/>
          <p:nvPr/>
        </p:nvSpPr>
        <p:spPr>
          <a:xfrm>
            <a:off x="1889919" y="3011426"/>
            <a:ext cx="2086439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8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lá</a:t>
            </a:r>
            <a:r>
              <a:rPr lang="en-US" sz="38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biếc</a:t>
            </a:r>
            <a:endParaRPr lang="en-US" sz="3800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70D68D0A-818C-4F31-888E-97497FC9A8FE}"/>
              </a:ext>
            </a:extLst>
          </p:cNvPr>
          <p:cNvSpPr/>
          <p:nvPr/>
        </p:nvSpPr>
        <p:spPr>
          <a:xfrm>
            <a:off x="4709319" y="3011426"/>
            <a:ext cx="2081672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8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rập</a:t>
            </a:r>
            <a:r>
              <a:rPr lang="en-US" sz="38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rình</a:t>
            </a:r>
            <a:endParaRPr lang="en-US" sz="3800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1B11DB75-6612-48BA-A0B3-A66927B8C547}"/>
              </a:ext>
            </a:extLst>
          </p:cNvPr>
          <p:cNvSpPr/>
          <p:nvPr/>
        </p:nvSpPr>
        <p:spPr>
          <a:xfrm>
            <a:off x="1889919" y="4062737"/>
            <a:ext cx="2086439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8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lòng</a:t>
            </a:r>
            <a:r>
              <a:rPr lang="en-US" sz="38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đất</a:t>
            </a:r>
            <a:endParaRPr lang="en-US" sz="3800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F961FB36-0FA8-4ECE-B8CC-35F3846330B5}"/>
              </a:ext>
            </a:extLst>
          </p:cNvPr>
          <p:cNvSpPr/>
          <p:nvPr/>
        </p:nvSpPr>
        <p:spPr>
          <a:xfrm>
            <a:off x="4878621" y="4038600"/>
            <a:ext cx="1719007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8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gấc</a:t>
            </a:r>
            <a:r>
              <a:rPr lang="en-US" sz="38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đỏ</a:t>
            </a:r>
            <a:endParaRPr lang="en-US" sz="3800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D7AA7A05-6872-40BF-BAAF-4CE30920B1B1}"/>
              </a:ext>
            </a:extLst>
          </p:cNvPr>
          <p:cNvGrpSpPr/>
          <p:nvPr/>
        </p:nvGrpSpPr>
        <p:grpSpPr>
          <a:xfrm>
            <a:off x="6552554" y="2686876"/>
            <a:ext cx="8138966" cy="5908533"/>
            <a:chOff x="9738520" y="4901625"/>
            <a:chExt cx="6019800" cy="4013776"/>
          </a:xfrm>
        </p:grpSpPr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FD18B35F-7246-4DCD-8D94-A1591CAC01F6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5121" t="23045" r="16853" b="16651"/>
            <a:stretch/>
          </p:blipFill>
          <p:spPr>
            <a:xfrm>
              <a:off x="9738520" y="5345677"/>
              <a:ext cx="6019800" cy="3569724"/>
            </a:xfrm>
            <a:prstGeom prst="rect">
              <a:avLst/>
            </a:prstGeom>
          </p:spPr>
        </p:pic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1DCD699C-68D7-4A9B-B3E9-D22571A1E809}"/>
                </a:ext>
              </a:extLst>
            </p:cNvPr>
            <p:cNvSpPr/>
            <p:nvPr/>
          </p:nvSpPr>
          <p:spPr>
            <a:xfrm>
              <a:off x="12407056" y="4901625"/>
              <a:ext cx="3122663" cy="4390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 sz="3600" b="1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Tư thế ngồi viết</a:t>
              </a:r>
            </a:p>
          </p:txBody>
        </p:sp>
      </p:grpSp>
      <p:sp>
        <p:nvSpPr>
          <p:cNvPr id="32" name="Rectangle 31">
            <a:extLst>
              <a:ext uri="{FF2B5EF4-FFF2-40B4-BE49-F238E27FC236}">
                <a16:creationId xmlns:a16="http://schemas.microsoft.com/office/drawing/2014/main" id="{36931294-4B46-4B66-837C-44A9C0A6BD8B}"/>
              </a:ext>
            </a:extLst>
          </p:cNvPr>
          <p:cNvSpPr/>
          <p:nvPr/>
        </p:nvSpPr>
        <p:spPr>
          <a:xfrm>
            <a:off x="1611083" y="5918183"/>
            <a:ext cx="5434472" cy="18466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8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Hai </a:t>
            </a:r>
            <a:r>
              <a:rPr lang="en-US" sz="38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38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sz="38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ngồi</a:t>
            </a:r>
            <a:r>
              <a:rPr lang="en-US" sz="38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cùng</a:t>
            </a:r>
            <a:r>
              <a:rPr lang="en-US" sz="38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bàn</a:t>
            </a:r>
            <a:r>
              <a:rPr lang="en-US" sz="38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đổi</a:t>
            </a:r>
            <a:r>
              <a:rPr lang="en-US" sz="38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vở</a:t>
            </a:r>
            <a:r>
              <a:rPr lang="en-US" sz="38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8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dùng</a:t>
            </a:r>
            <a:r>
              <a:rPr lang="en-US" sz="38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bút</a:t>
            </a:r>
            <a:r>
              <a:rPr lang="en-US" sz="38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chì</a:t>
            </a:r>
            <a:r>
              <a:rPr lang="en-US" sz="38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38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soát</a:t>
            </a:r>
            <a:r>
              <a:rPr lang="en-US" sz="38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lỗi</a:t>
            </a:r>
            <a:r>
              <a:rPr lang="en-US" sz="38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38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38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074620279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26" grpId="0"/>
      <p:bldP spid="27" grpId="0"/>
      <p:bldP spid="28" grpId="0"/>
      <p:bldP spid="3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4086034" y="76200"/>
            <a:ext cx="7938485" cy="1971020"/>
            <a:chOff x="4086034" y="228600"/>
            <a:chExt cx="7938485" cy="1971020"/>
          </a:xfrm>
        </p:grpSpPr>
        <p:grpSp>
          <p:nvGrpSpPr>
            <p:cNvPr id="4" name="Group 3"/>
            <p:cNvGrpSpPr/>
            <p:nvPr/>
          </p:nvGrpSpPr>
          <p:grpSpPr>
            <a:xfrm>
              <a:off x="4086034" y="228600"/>
              <a:ext cx="7938485" cy="1494202"/>
              <a:chOff x="3781234" y="334942"/>
              <a:chExt cx="7938485" cy="1190933"/>
            </a:xfrm>
          </p:grpSpPr>
          <p:grpSp>
            <p:nvGrpSpPr>
              <p:cNvPr id="6" name="Group 5"/>
              <p:cNvGrpSpPr/>
              <p:nvPr/>
            </p:nvGrpSpPr>
            <p:grpSpPr>
              <a:xfrm>
                <a:off x="4617134" y="334942"/>
                <a:ext cx="6255239" cy="892950"/>
                <a:chOff x="4539228" y="395901"/>
                <a:chExt cx="6149694" cy="892950"/>
              </a:xfrm>
            </p:grpSpPr>
            <p:grpSp>
              <p:nvGrpSpPr>
                <p:cNvPr id="8" name="Group 7"/>
                <p:cNvGrpSpPr/>
                <p:nvPr/>
              </p:nvGrpSpPr>
              <p:grpSpPr>
                <a:xfrm>
                  <a:off x="4539228" y="395901"/>
                  <a:ext cx="6149694" cy="892950"/>
                  <a:chOff x="4539228" y="395901"/>
                  <a:chExt cx="6149694" cy="892950"/>
                </a:xfrm>
              </p:grpSpPr>
              <p:sp>
                <p:nvSpPr>
                  <p:cNvPr id="10" name="TextBox 9"/>
                  <p:cNvSpPr txBox="1"/>
                  <p:nvPr/>
                </p:nvSpPr>
                <p:spPr>
                  <a:xfrm>
                    <a:off x="4539228" y="395901"/>
                    <a:ext cx="6149694" cy="584775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US" sz="3200" dirty="0" err="1">
                        <a:solidFill>
                          <a:srgbClr val="0000CC"/>
                        </a:solidFill>
                        <a:latin typeface="Times New Roman" pitchFamily="18" charset="0"/>
                        <a:cs typeface="Times New Roman" pitchFamily="18" charset="0"/>
                      </a:rPr>
                      <a:t>Thứ</a:t>
                    </a:r>
                    <a:r>
                      <a:rPr lang="en-US" sz="3200" dirty="0">
                        <a:solidFill>
                          <a:srgbClr val="0000CC"/>
                        </a:solidFill>
                        <a:latin typeface="Times New Roman" pitchFamily="18" charset="0"/>
                        <a:cs typeface="Times New Roman" pitchFamily="18" charset="0"/>
                      </a:rPr>
                      <a:t>……</a:t>
                    </a:r>
                    <a:r>
                      <a:rPr lang="en-US" sz="3200" dirty="0" err="1">
                        <a:solidFill>
                          <a:srgbClr val="0000CC"/>
                        </a:solidFill>
                        <a:latin typeface="Times New Roman" pitchFamily="18" charset="0"/>
                        <a:cs typeface="Times New Roman" pitchFamily="18" charset="0"/>
                      </a:rPr>
                      <a:t>ngày</a:t>
                    </a:r>
                    <a:r>
                      <a:rPr lang="en-US" sz="3200" dirty="0">
                        <a:solidFill>
                          <a:srgbClr val="0000CC"/>
                        </a:solidFill>
                        <a:latin typeface="Times New Roman" pitchFamily="18" charset="0"/>
                        <a:cs typeface="Times New Roman" pitchFamily="18" charset="0"/>
                      </a:rPr>
                      <a:t>…..</a:t>
                    </a:r>
                    <a:r>
                      <a:rPr lang="en-US" sz="3200" dirty="0" err="1">
                        <a:solidFill>
                          <a:srgbClr val="0000CC"/>
                        </a:solidFill>
                        <a:latin typeface="Times New Roman" pitchFamily="18" charset="0"/>
                        <a:cs typeface="Times New Roman" pitchFamily="18" charset="0"/>
                      </a:rPr>
                      <a:t>tháng</a:t>
                    </a:r>
                    <a:r>
                      <a:rPr lang="en-US" sz="3200" dirty="0">
                        <a:solidFill>
                          <a:srgbClr val="0000CC"/>
                        </a:solidFill>
                        <a:latin typeface="Times New Roman" pitchFamily="18" charset="0"/>
                        <a:cs typeface="Times New Roman" pitchFamily="18" charset="0"/>
                      </a:rPr>
                      <a:t>…..</a:t>
                    </a:r>
                    <a:r>
                      <a:rPr lang="en-US" sz="3200" dirty="0" err="1">
                        <a:solidFill>
                          <a:srgbClr val="0000CC"/>
                        </a:solidFill>
                        <a:latin typeface="Times New Roman" pitchFamily="18" charset="0"/>
                        <a:cs typeface="Times New Roman" pitchFamily="18" charset="0"/>
                      </a:rPr>
                      <a:t>năm</a:t>
                    </a:r>
                    <a:r>
                      <a:rPr lang="en-US" sz="3200" dirty="0">
                        <a:solidFill>
                          <a:srgbClr val="0000CC"/>
                        </a:solidFill>
                        <a:latin typeface="Times New Roman" pitchFamily="18" charset="0"/>
                        <a:cs typeface="Times New Roman" pitchFamily="18" charset="0"/>
                      </a:rPr>
                      <a:t>…….</a:t>
                    </a:r>
                  </a:p>
                </p:txBody>
              </p:sp>
              <p:sp>
                <p:nvSpPr>
                  <p:cNvPr id="11" name="TextBox 10"/>
                  <p:cNvSpPr txBox="1"/>
                  <p:nvPr/>
                </p:nvSpPr>
                <p:spPr>
                  <a:xfrm>
                    <a:off x="6489451" y="765631"/>
                    <a:ext cx="2261748" cy="523220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US" sz="2800" b="1" dirty="0">
                        <a:solidFill>
                          <a:srgbClr val="FF0066"/>
                        </a:solidFill>
                        <a:latin typeface="Times New Roman" pitchFamily="18" charset="0"/>
                        <a:cs typeface="Times New Roman" pitchFamily="18" charset="0"/>
                      </a:rPr>
                      <a:t>TIẾNG VIỆT</a:t>
                    </a:r>
                  </a:p>
                </p:txBody>
              </p:sp>
            </p:grpSp>
            <p:cxnSp>
              <p:nvCxnSpPr>
                <p:cNvPr id="9" name="Straight Connector 8"/>
                <p:cNvCxnSpPr/>
                <p:nvPr/>
              </p:nvCxnSpPr>
              <p:spPr>
                <a:xfrm>
                  <a:off x="6676405" y="1122389"/>
                  <a:ext cx="1887840" cy="0"/>
                </a:xfrm>
                <a:prstGeom prst="line">
                  <a:avLst/>
                </a:prstGeom>
                <a:ln>
                  <a:solidFill>
                    <a:srgbClr val="FF0066"/>
                  </a:solidFill>
                </a:ln>
              </p:spPr>
              <p:style>
                <a:lnRef idx="2">
                  <a:schemeClr val="dk1"/>
                </a:lnRef>
                <a:fillRef idx="0">
                  <a:schemeClr val="dk1"/>
                </a:fillRef>
                <a:effectRef idx="1">
                  <a:schemeClr val="dk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7" name="Text Box 14"/>
              <p:cNvSpPr txBox="1">
                <a:spLocks noChangeArrowheads="1"/>
              </p:cNvSpPr>
              <p:nvPr/>
            </p:nvSpPr>
            <p:spPr bwMode="auto">
              <a:xfrm>
                <a:off x="3781234" y="1066800"/>
                <a:ext cx="7938485" cy="45907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 lIns="143689" tIns="71844" rIns="143689" bIns="71844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ts val="0"/>
                  </a:spcBef>
                  <a:defRPr/>
                </a:pPr>
                <a:r>
                  <a:rPr lang="en-US" sz="2800" b="1" dirty="0" err="1">
                    <a:solidFill>
                      <a:srgbClr val="0000CC"/>
                    </a:solidFill>
                    <a:latin typeface="Times New Roman" pitchFamily="18" charset="0"/>
                  </a:rPr>
                  <a:t>Bài</a:t>
                </a:r>
                <a:r>
                  <a:rPr lang="en-US" sz="2800" b="1" dirty="0">
                    <a:solidFill>
                      <a:srgbClr val="0000CC"/>
                    </a:solidFill>
                    <a:latin typeface="Times New Roman" pitchFamily="18" charset="0"/>
                  </a:rPr>
                  <a:t> </a:t>
                </a:r>
                <a:r>
                  <a:rPr lang="en-US" sz="2800" b="1" dirty="0" err="1">
                    <a:solidFill>
                      <a:srgbClr val="0000CC"/>
                    </a:solidFill>
                    <a:latin typeface="Times New Roman" pitchFamily="18" charset="0"/>
                  </a:rPr>
                  <a:t>viết</a:t>
                </a:r>
                <a:r>
                  <a:rPr lang="en-US" sz="2800" b="1" dirty="0">
                    <a:solidFill>
                      <a:srgbClr val="0000CC"/>
                    </a:solidFill>
                    <a:latin typeface="Times New Roman" pitchFamily="18" charset="0"/>
                  </a:rPr>
                  <a:t> 3: </a:t>
                </a:r>
                <a:r>
                  <a:rPr lang="en-US" sz="2800" b="1" dirty="0" err="1">
                    <a:solidFill>
                      <a:srgbClr val="0000CC"/>
                    </a:solidFill>
                    <a:latin typeface="Times New Roman" pitchFamily="18" charset="0"/>
                  </a:rPr>
                  <a:t>Chính</a:t>
                </a:r>
                <a:r>
                  <a:rPr lang="en-US" sz="2800" b="1" dirty="0">
                    <a:solidFill>
                      <a:srgbClr val="0000CC"/>
                    </a:solidFill>
                    <a:latin typeface="Times New Roman" pitchFamily="18" charset="0"/>
                  </a:rPr>
                  <a:t> </a:t>
                </a:r>
                <a:r>
                  <a:rPr lang="en-US" sz="2800" b="1" dirty="0" err="1">
                    <a:solidFill>
                      <a:srgbClr val="0000CC"/>
                    </a:solidFill>
                    <a:latin typeface="Times New Roman" pitchFamily="18" charset="0"/>
                  </a:rPr>
                  <a:t>tả</a:t>
                </a:r>
                <a:r>
                  <a:rPr lang="en-US" sz="2800" b="1" dirty="0">
                    <a:solidFill>
                      <a:srgbClr val="0000CC"/>
                    </a:solidFill>
                    <a:latin typeface="Times New Roman" pitchFamily="18" charset="0"/>
                  </a:rPr>
                  <a:t> (</a:t>
                </a:r>
                <a:r>
                  <a:rPr lang="en-US" sz="2800" b="1" dirty="0" err="1">
                    <a:solidFill>
                      <a:srgbClr val="0000CC"/>
                    </a:solidFill>
                    <a:latin typeface="Times New Roman" pitchFamily="18" charset="0"/>
                  </a:rPr>
                  <a:t>Nhớ</a:t>
                </a:r>
                <a:r>
                  <a:rPr lang="en-US" sz="2800" b="1" dirty="0">
                    <a:solidFill>
                      <a:srgbClr val="0000CC"/>
                    </a:solidFill>
                    <a:latin typeface="Times New Roman" pitchFamily="18" charset="0"/>
                  </a:rPr>
                  <a:t> – </a:t>
                </a:r>
                <a:r>
                  <a:rPr lang="en-US" sz="2800" b="1" dirty="0" err="1">
                    <a:solidFill>
                      <a:srgbClr val="0000CC"/>
                    </a:solidFill>
                    <a:latin typeface="Times New Roman" pitchFamily="18" charset="0"/>
                  </a:rPr>
                  <a:t>viết</a:t>
                </a:r>
                <a:r>
                  <a:rPr lang="en-US" sz="2800" b="1" dirty="0">
                    <a:solidFill>
                      <a:srgbClr val="0000CC"/>
                    </a:solidFill>
                    <a:latin typeface="Times New Roman" pitchFamily="18" charset="0"/>
                  </a:rPr>
                  <a:t>: </a:t>
                </a:r>
              </a:p>
            </p:txBody>
          </p:sp>
        </p:grpSp>
        <p:sp>
          <p:nvSpPr>
            <p:cNvPr id="5" name="TextBox 4"/>
            <p:cNvSpPr txBox="1"/>
            <p:nvPr/>
          </p:nvSpPr>
          <p:spPr>
            <a:xfrm>
              <a:off x="5776119" y="1676400"/>
              <a:ext cx="51054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eaLnBrk="1" hangingPunct="1">
                <a:spcBef>
                  <a:spcPts val="0"/>
                </a:spcBef>
                <a:defRPr/>
              </a:pPr>
              <a:r>
                <a:rPr lang="en-US" sz="2800" b="1" dirty="0">
                  <a:solidFill>
                    <a:srgbClr val="FF33CC"/>
                  </a:solidFill>
                  <a:latin typeface="Times New Roman" pitchFamily="18" charset="0"/>
                </a:rPr>
                <a:t>MỘT MÁI NHÀ CHUNG (T3)</a:t>
              </a:r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1325653" y="2001875"/>
            <a:ext cx="7192562" cy="677108"/>
            <a:chOff x="1508919" y="1888664"/>
            <a:chExt cx="6269914" cy="623163"/>
          </a:xfrm>
        </p:grpSpPr>
        <p:sp>
          <p:nvSpPr>
            <p:cNvPr id="13" name="Rectangle 12"/>
            <p:cNvSpPr/>
            <p:nvPr/>
          </p:nvSpPr>
          <p:spPr>
            <a:xfrm>
              <a:off x="1508919" y="1888664"/>
              <a:ext cx="6269914" cy="62316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just"/>
              <a:r>
                <a:rPr lang="en-US" sz="3800" b="1" dirty="0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6. </a:t>
              </a:r>
              <a:r>
                <a:rPr lang="en-US" sz="3800" b="1" dirty="0" err="1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Soát</a:t>
              </a:r>
              <a:r>
                <a:rPr lang="en-US" sz="3800" b="1" dirty="0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lỗi</a:t>
              </a:r>
              <a:r>
                <a:rPr lang="en-US" sz="3800" b="1" dirty="0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.</a:t>
              </a:r>
            </a:p>
          </p:txBody>
        </p:sp>
        <p:cxnSp>
          <p:nvCxnSpPr>
            <p:cNvPr id="14" name="Straight Connector 13"/>
            <p:cNvCxnSpPr/>
            <p:nvPr/>
          </p:nvCxnSpPr>
          <p:spPr>
            <a:xfrm flipV="1">
              <a:off x="1508919" y="2415697"/>
              <a:ext cx="1886812" cy="824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5" name="TextBox 14"/>
          <p:cNvSpPr txBox="1"/>
          <p:nvPr/>
        </p:nvSpPr>
        <p:spPr>
          <a:xfrm>
            <a:off x="3527791" y="2895600"/>
            <a:ext cx="3968608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Mái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chim</a:t>
            </a: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Lợp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nghìn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lá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biếc</a:t>
            </a: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Mái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</a:t>
            </a: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Sóng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xanh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rập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rình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Mái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dím</a:t>
            </a: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Sâu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lòng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Mái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ốc</a:t>
            </a: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Tròn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vo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bên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mình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9738519" y="2895600"/>
            <a:ext cx="4044808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Mái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Nghiêng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giàn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gấc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đỏ</a:t>
            </a: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Mái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Hoa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giấy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lợp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hồng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Mọi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mái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riêng</a:t>
            </a: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mái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chung</a:t>
            </a: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bầu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trời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xanh</a:t>
            </a: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Xanh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vô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cùng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7070161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4617134" y="42893"/>
            <a:ext cx="6255239" cy="1013727"/>
            <a:chOff x="4539228" y="103852"/>
            <a:chExt cx="6149694" cy="1013727"/>
          </a:xfrm>
        </p:grpSpPr>
        <p:grpSp>
          <p:nvGrpSpPr>
            <p:cNvPr id="15" name="Group 14"/>
            <p:cNvGrpSpPr/>
            <p:nvPr/>
          </p:nvGrpSpPr>
          <p:grpSpPr>
            <a:xfrm>
              <a:off x="4539228" y="103852"/>
              <a:ext cx="6149694" cy="1013727"/>
              <a:chOff x="4539228" y="103852"/>
              <a:chExt cx="6149694" cy="1013727"/>
            </a:xfrm>
          </p:grpSpPr>
          <p:sp>
            <p:nvSpPr>
              <p:cNvPr id="17" name="TextBox 16"/>
              <p:cNvSpPr txBox="1"/>
              <p:nvPr/>
            </p:nvSpPr>
            <p:spPr>
              <a:xfrm>
                <a:off x="4539228" y="103852"/>
                <a:ext cx="6149694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20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Thứ……ngày…..tháng…..năm…….</a:t>
                </a:r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6486305" y="594359"/>
                <a:ext cx="2261748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b="1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TIẾNG VIỆT</a:t>
                </a:r>
              </a:p>
            </p:txBody>
          </p:sp>
        </p:grpSp>
        <p:cxnSp>
          <p:nvCxnSpPr>
            <p:cNvPr id="16" name="Straight Connector 15"/>
            <p:cNvCxnSpPr/>
            <p:nvPr/>
          </p:nvCxnSpPr>
          <p:spPr>
            <a:xfrm>
              <a:off x="6676405" y="1082039"/>
              <a:ext cx="1887840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" name="Rectangle 1"/>
          <p:cNvSpPr/>
          <p:nvPr/>
        </p:nvSpPr>
        <p:spPr>
          <a:xfrm>
            <a:off x="1275243" y="2800196"/>
            <a:ext cx="1480448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vi-VN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Chọn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vần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phù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ô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trống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just"/>
            <a:r>
              <a:rPr lang="vi-VN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a)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Vần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au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hay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âu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vi-VN" sz="3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3" name="Group 12"/>
          <p:cNvGrpSpPr/>
          <p:nvPr/>
        </p:nvGrpSpPr>
        <p:grpSpPr>
          <a:xfrm>
            <a:off x="1280319" y="1895267"/>
            <a:ext cx="7037658" cy="646331"/>
            <a:chOff x="1515677" y="1828227"/>
            <a:chExt cx="6269914" cy="646331"/>
          </a:xfrm>
        </p:grpSpPr>
        <p:sp>
          <p:nvSpPr>
            <p:cNvPr id="20" name="Rectangle 19"/>
            <p:cNvSpPr/>
            <p:nvPr/>
          </p:nvSpPr>
          <p:spPr>
            <a:xfrm>
              <a:off x="1515677" y="1828227"/>
              <a:ext cx="6269914" cy="6463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3600" b="1" dirty="0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7. </a:t>
              </a:r>
              <a:r>
                <a:rPr lang="en-US" sz="3600" b="1" dirty="0" err="1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Luyện</a:t>
              </a:r>
              <a:r>
                <a:rPr lang="en-US" sz="3600" b="1" dirty="0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600" b="1" dirty="0" err="1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tập</a:t>
              </a:r>
              <a:endParaRPr lang="en-US" sz="3600" b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21" name="Straight Connector 20"/>
            <p:cNvCxnSpPr>
              <a:cxnSpLocks/>
            </p:cNvCxnSpPr>
            <p:nvPr/>
          </p:nvCxnSpPr>
          <p:spPr>
            <a:xfrm>
              <a:off x="1990888" y="2413002"/>
              <a:ext cx="1600754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2" name="Text Box 14">
            <a:extLst>
              <a:ext uri="{FF2B5EF4-FFF2-40B4-BE49-F238E27FC236}">
                <a16:creationId xmlns:a16="http://schemas.microsoft.com/office/drawing/2014/main" id="{1D2A15BD-6981-4C03-8D05-CA1C6AAD81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81234" y="1066800"/>
            <a:ext cx="7938485" cy="10068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en-US" sz="2800" b="1" dirty="0" err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Bài</a:t>
            </a:r>
            <a:r>
              <a:rPr lang="en-US" sz="2800" b="1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viết</a:t>
            </a:r>
            <a:r>
              <a:rPr lang="en-US" sz="2800" b="1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3. </a:t>
            </a:r>
            <a:r>
              <a:rPr lang="en-US" sz="2800" b="1" dirty="0" err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Chính</a:t>
            </a:r>
            <a:r>
              <a:rPr lang="en-US" sz="2800" b="1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tả</a:t>
            </a:r>
            <a:r>
              <a:rPr lang="en-US" sz="2800" b="1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: </a:t>
            </a:r>
            <a:r>
              <a:rPr lang="en-US" sz="2800" b="1" dirty="0" err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Nhớ</a:t>
            </a:r>
            <a:r>
              <a:rPr lang="en-US" sz="2800" b="1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- </a:t>
            </a:r>
            <a:r>
              <a:rPr lang="en-US" sz="2800" b="1" dirty="0" err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viết</a:t>
            </a:r>
            <a:r>
              <a:rPr lang="en-US" sz="2800" b="1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. </a:t>
            </a:r>
          </a:p>
          <a:p>
            <a:pPr algn="ctr" eaLnBrk="1" hangingPunct="1">
              <a:spcBef>
                <a:spcPts val="0"/>
              </a:spcBef>
              <a:defRPr/>
            </a:pPr>
            <a:r>
              <a:rPr lang="en-US" sz="2800" b="1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MỘT MÁI NHÀ CHUNG</a:t>
            </a: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FB692EDB-05E7-4EDD-835E-CA4A7D6ECD6B}"/>
              </a:ext>
            </a:extLst>
          </p:cNvPr>
          <p:cNvSpPr/>
          <p:nvPr/>
        </p:nvSpPr>
        <p:spPr>
          <a:xfrm>
            <a:off x="1632997" y="5467534"/>
            <a:ext cx="1672096" cy="1389343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3" name="TextBox 2"/>
          <p:cNvSpPr txBox="1"/>
          <p:nvPr/>
        </p:nvSpPr>
        <p:spPr>
          <a:xfrm>
            <a:off x="2956719" y="4114800"/>
            <a:ext cx="91440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36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Ông</a:t>
            </a:r>
            <a:r>
              <a:rPr lang="en-US" sz="36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ơi</a:t>
            </a:r>
            <a:r>
              <a:rPr lang="en-US" sz="36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cháu</a:t>
            </a:r>
            <a:r>
              <a:rPr lang="en-US" sz="36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vẽ</a:t>
            </a:r>
            <a:r>
              <a:rPr lang="en-US" sz="36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sz="36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àu</a:t>
            </a:r>
            <a:endParaRPr lang="en-US" sz="36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6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àu</a:t>
            </a:r>
            <a:r>
              <a:rPr lang="en-US" sz="36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36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sơn</a:t>
            </a:r>
            <a:r>
              <a:rPr lang="en-US" sz="36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àu</a:t>
            </a:r>
            <a:r>
              <a:rPr lang="en-US" sz="36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36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trắng</a:t>
            </a:r>
            <a:r>
              <a:rPr lang="en-US" sz="36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biển</a:t>
            </a:r>
            <a:r>
              <a:rPr lang="en-US" sz="36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àu</a:t>
            </a:r>
            <a:r>
              <a:rPr lang="en-US" sz="36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36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xanh</a:t>
            </a:r>
            <a:r>
              <a:rPr lang="en-US" sz="36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endParaRPr lang="en-US" sz="3600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6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36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Trời</a:t>
            </a:r>
            <a:r>
              <a:rPr lang="en-US" sz="36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cao</a:t>
            </a:r>
            <a:r>
              <a:rPr lang="en-US" sz="36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cháu</a:t>
            </a:r>
            <a:r>
              <a:rPr lang="en-US" sz="36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vẽ</a:t>
            </a:r>
            <a:r>
              <a:rPr lang="en-US" sz="36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mây</a:t>
            </a:r>
            <a:r>
              <a:rPr lang="en-US" sz="36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bông</a:t>
            </a:r>
            <a:endParaRPr lang="en-US" sz="3600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6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Vẽ</a:t>
            </a:r>
            <a:r>
              <a:rPr lang="en-US" sz="36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thêm</a:t>
            </a:r>
            <a:r>
              <a:rPr lang="en-US" sz="36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6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chiếc</a:t>
            </a:r>
            <a:r>
              <a:rPr lang="en-US" sz="36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cầu</a:t>
            </a:r>
            <a:r>
              <a:rPr lang="en-US" sz="36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36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vồng</a:t>
            </a:r>
            <a:r>
              <a:rPr lang="en-US" sz="36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bắc</a:t>
            </a:r>
            <a:r>
              <a:rPr lang="en-US" sz="36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ngang</a:t>
            </a:r>
            <a:r>
              <a:rPr lang="en-US" sz="36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32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NGUYỄN THƠ</a:t>
            </a:r>
          </a:p>
        </p:txBody>
      </p:sp>
      <p:sp>
        <p:nvSpPr>
          <p:cNvPr id="51" name="Rectangle 50"/>
          <p:cNvSpPr/>
          <p:nvPr/>
        </p:nvSpPr>
        <p:spPr>
          <a:xfrm>
            <a:off x="7789768" y="4396096"/>
            <a:ext cx="560020" cy="303384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0000CC"/>
                </a:solidFill>
              </a:rPr>
              <a:t>?</a:t>
            </a:r>
          </a:p>
        </p:txBody>
      </p:sp>
      <p:sp>
        <p:nvSpPr>
          <p:cNvPr id="52" name="Rectangle 51"/>
          <p:cNvSpPr/>
          <p:nvPr/>
        </p:nvSpPr>
        <p:spPr>
          <a:xfrm>
            <a:off x="3331043" y="4922926"/>
            <a:ext cx="560020" cy="303384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0000CC"/>
                </a:solidFill>
              </a:rPr>
              <a:t>?</a:t>
            </a:r>
          </a:p>
        </p:txBody>
      </p:sp>
      <p:sp>
        <p:nvSpPr>
          <p:cNvPr id="53" name="Rectangle 52"/>
          <p:cNvSpPr/>
          <p:nvPr/>
        </p:nvSpPr>
        <p:spPr>
          <a:xfrm>
            <a:off x="5090319" y="4897334"/>
            <a:ext cx="560020" cy="303384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0000CC"/>
                </a:solidFill>
              </a:rPr>
              <a:t>?</a:t>
            </a:r>
          </a:p>
        </p:txBody>
      </p:sp>
      <p:sp>
        <p:nvSpPr>
          <p:cNvPr id="54" name="Rectangle 53"/>
          <p:cNvSpPr/>
          <p:nvPr/>
        </p:nvSpPr>
        <p:spPr>
          <a:xfrm>
            <a:off x="8182132" y="4912007"/>
            <a:ext cx="560020" cy="303384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0000CC"/>
                </a:solidFill>
              </a:rPr>
              <a:t>?</a:t>
            </a:r>
          </a:p>
        </p:txBody>
      </p:sp>
      <p:sp>
        <p:nvSpPr>
          <p:cNvPr id="55" name="Rectangle 54"/>
          <p:cNvSpPr/>
          <p:nvPr/>
        </p:nvSpPr>
        <p:spPr>
          <a:xfrm>
            <a:off x="6805218" y="5943600"/>
            <a:ext cx="560020" cy="30480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0000CC"/>
                </a:solidFill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075967227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" grpId="0" animBg="1"/>
      <p:bldP spid="52" grpId="0" animBg="1"/>
      <p:bldP spid="53" grpId="0" animBg="1"/>
      <p:bldP spid="54" grpId="0" animBg="1"/>
      <p:bldP spid="5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4617134" y="42893"/>
            <a:ext cx="6255239" cy="1013727"/>
            <a:chOff x="4539228" y="103852"/>
            <a:chExt cx="6149694" cy="1013727"/>
          </a:xfrm>
        </p:grpSpPr>
        <p:grpSp>
          <p:nvGrpSpPr>
            <p:cNvPr id="15" name="Group 14"/>
            <p:cNvGrpSpPr/>
            <p:nvPr/>
          </p:nvGrpSpPr>
          <p:grpSpPr>
            <a:xfrm>
              <a:off x="4539228" y="103852"/>
              <a:ext cx="6149694" cy="1013727"/>
              <a:chOff x="4539228" y="103852"/>
              <a:chExt cx="6149694" cy="1013727"/>
            </a:xfrm>
          </p:grpSpPr>
          <p:sp>
            <p:nvSpPr>
              <p:cNvPr id="17" name="TextBox 16"/>
              <p:cNvSpPr txBox="1"/>
              <p:nvPr/>
            </p:nvSpPr>
            <p:spPr>
              <a:xfrm>
                <a:off x="4539228" y="103852"/>
                <a:ext cx="6149694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20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Thứ……ngày…..tháng…..năm…….</a:t>
                </a:r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6486305" y="594359"/>
                <a:ext cx="2261748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b="1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TIẾNG VIỆT</a:t>
                </a:r>
              </a:p>
            </p:txBody>
          </p:sp>
        </p:grpSp>
        <p:cxnSp>
          <p:nvCxnSpPr>
            <p:cNvPr id="16" name="Straight Connector 15"/>
            <p:cNvCxnSpPr/>
            <p:nvPr/>
          </p:nvCxnSpPr>
          <p:spPr>
            <a:xfrm>
              <a:off x="6676405" y="1082039"/>
              <a:ext cx="1887840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" name="Rectangle 1"/>
          <p:cNvSpPr/>
          <p:nvPr/>
        </p:nvSpPr>
        <p:spPr>
          <a:xfrm>
            <a:off x="1308989" y="3065995"/>
            <a:ext cx="1480448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vi-VN" sz="40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</a:t>
            </a:r>
            <a:r>
              <a:rPr lang="en-US" sz="40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Chọn</a:t>
            </a:r>
            <a:r>
              <a:rPr lang="en-US" sz="40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tiếng</a:t>
            </a:r>
            <a:r>
              <a:rPr lang="en-US" sz="40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40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ngoặc</a:t>
            </a:r>
            <a:r>
              <a:rPr lang="en-US" sz="40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đơn</a:t>
            </a:r>
            <a:r>
              <a:rPr lang="en-US" sz="40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phù</a:t>
            </a:r>
            <a:r>
              <a:rPr lang="en-US" sz="40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sz="40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40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ô </a:t>
            </a:r>
            <a:r>
              <a:rPr lang="en-US" sz="40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trống</a:t>
            </a:r>
            <a:r>
              <a:rPr lang="en-US" sz="40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vi-VN" sz="40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22" name="Text Box 14">
            <a:extLst>
              <a:ext uri="{FF2B5EF4-FFF2-40B4-BE49-F238E27FC236}">
                <a16:creationId xmlns:a16="http://schemas.microsoft.com/office/drawing/2014/main" id="{1D2A15BD-6981-4C03-8D05-CA1C6AAD81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81234" y="1066800"/>
            <a:ext cx="7938485" cy="10838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600"/>
              </a:spcBef>
              <a:defRPr/>
            </a:pPr>
            <a:r>
              <a:rPr lang="en-US" sz="2800" b="1" dirty="0" err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Bài</a:t>
            </a:r>
            <a:r>
              <a:rPr lang="en-US" sz="2800" b="1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viết</a:t>
            </a:r>
            <a:r>
              <a:rPr lang="en-US" sz="2800" b="1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3. </a:t>
            </a:r>
            <a:r>
              <a:rPr lang="en-US" sz="2800" b="1" dirty="0" err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Chính</a:t>
            </a:r>
            <a:r>
              <a:rPr lang="en-US" sz="2800" b="1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tả</a:t>
            </a:r>
            <a:r>
              <a:rPr lang="en-US" sz="2800" b="1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: </a:t>
            </a:r>
            <a:r>
              <a:rPr lang="en-US" sz="2800" b="1" dirty="0" err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Nhớ</a:t>
            </a:r>
            <a:r>
              <a:rPr lang="en-US" sz="2800" b="1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- </a:t>
            </a:r>
            <a:r>
              <a:rPr lang="en-US" sz="2800" b="1" dirty="0" err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viết</a:t>
            </a:r>
            <a:r>
              <a:rPr lang="en-US" sz="2800" b="1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. </a:t>
            </a:r>
          </a:p>
          <a:p>
            <a:pPr algn="ctr" eaLnBrk="1" hangingPunct="1">
              <a:spcBef>
                <a:spcPts val="600"/>
              </a:spcBef>
              <a:defRPr/>
            </a:pPr>
            <a:r>
              <a:rPr lang="en-US" sz="2800" b="1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MỘT MÁI NHÀ CHUNG</a:t>
            </a:r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A72D515C-5461-4C26-8343-5A9B20A62B1B}"/>
              </a:ext>
            </a:extLst>
          </p:cNvPr>
          <p:cNvGrpSpPr/>
          <p:nvPr/>
        </p:nvGrpSpPr>
        <p:grpSpPr>
          <a:xfrm>
            <a:off x="1450935" y="2290567"/>
            <a:ext cx="7037658" cy="707886"/>
            <a:chOff x="1515677" y="1828227"/>
            <a:chExt cx="6269914" cy="707886"/>
          </a:xfrm>
        </p:grpSpPr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761823C0-0005-452C-8D7D-86959F92CF00}"/>
                </a:ext>
              </a:extLst>
            </p:cNvPr>
            <p:cNvSpPr/>
            <p:nvPr/>
          </p:nvSpPr>
          <p:spPr>
            <a:xfrm>
              <a:off x="1515677" y="1828227"/>
              <a:ext cx="6269914" cy="70788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4000" b="1" dirty="0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7. </a:t>
              </a:r>
              <a:r>
                <a:rPr lang="en-US" sz="4000" b="1" dirty="0" err="1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Luyện</a:t>
              </a:r>
              <a:r>
                <a:rPr lang="en-US" sz="4000" b="1" dirty="0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4000" b="1" dirty="0" err="1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tập</a:t>
              </a:r>
              <a:endParaRPr lang="en-US" sz="4000" b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524D671E-A808-4074-B6FC-B651614BD250}"/>
                </a:ext>
              </a:extLst>
            </p:cNvPr>
            <p:cNvCxnSpPr>
              <a:cxnSpLocks/>
            </p:cNvCxnSpPr>
            <p:nvPr/>
          </p:nvCxnSpPr>
          <p:spPr>
            <a:xfrm>
              <a:off x="1990888" y="2413002"/>
              <a:ext cx="1600754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3" name="TextBox 2"/>
          <p:cNvSpPr txBox="1"/>
          <p:nvPr/>
        </p:nvSpPr>
        <p:spPr>
          <a:xfrm>
            <a:off x="1813719" y="4038600"/>
            <a:ext cx="3276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a) (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làu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lầu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):</a:t>
            </a:r>
          </a:p>
          <a:p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(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màu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mầu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):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6004719" y="4038600"/>
            <a:ext cx="3276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lầu</a:t>
            </a:r>
            <a:endParaRPr lang="en-US" sz="3600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mầu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nhiệm</a:t>
            </a:r>
            <a:endParaRPr lang="en-US" sz="3600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953861" y="4000856"/>
            <a:ext cx="869584" cy="637908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24" name="Rectangle 23"/>
          <p:cNvSpPr/>
          <p:nvPr/>
        </p:nvSpPr>
        <p:spPr>
          <a:xfrm>
            <a:off x="6070449" y="4619893"/>
            <a:ext cx="904326" cy="637908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10081419" y="4044462"/>
            <a:ext cx="3276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thuộc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làu</a:t>
            </a:r>
            <a:endParaRPr lang="en-US" sz="3600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màu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sắc</a:t>
            </a:r>
            <a:endParaRPr lang="en-US" sz="3600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11267556" y="3940810"/>
            <a:ext cx="904326" cy="637908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29" name="Rectangle 28"/>
          <p:cNvSpPr/>
          <p:nvPr/>
        </p:nvSpPr>
        <p:spPr>
          <a:xfrm>
            <a:off x="10195719" y="4689266"/>
            <a:ext cx="904326" cy="637908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1072575820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24" grpId="0" animBg="1"/>
      <p:bldP spid="28" grpId="0" animBg="1"/>
      <p:bldP spid="29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5&quot;&gt;&lt;property id=&quot;20148&quot; value=&quot;5&quot;/&gt;&lt;property id=&quot;20300&quot; value=&quot;Slide 2&quot;/&gt;&lt;property id=&quot;20307&quot; value=&quot;293&quot;/&gt;&lt;/object&gt;&lt;object type=&quot;3&quot; unique_id=&quot;10006&quot;&gt;&lt;property id=&quot;20148&quot; value=&quot;5&quot;/&gt;&lt;property id=&quot;20300&quot; value=&quot;Slide 3&quot;/&gt;&lt;property id=&quot;20307&quot; value=&quot;317&quot;/&gt;&lt;/object&gt;&lt;object type=&quot;3&quot; unique_id=&quot;10008&quot;&gt;&lt;property id=&quot;20148&quot; value=&quot;5&quot;/&gt;&lt;property id=&quot;20300&quot; value=&quot;Slide 5&quot;/&gt;&lt;property id=&quot;20307&quot; value=&quot;325&quot;/&gt;&lt;/object&gt;&lt;object type=&quot;3&quot; unique_id=&quot;10009&quot;&gt;&lt;property id=&quot;20148&quot; value=&quot;5&quot;/&gt;&lt;property id=&quot;20300&quot; value=&quot;Slide 6&quot;/&gt;&lt;property id=&quot;20307&quot; value=&quot;298&quot;/&gt;&lt;/object&gt;&lt;object type=&quot;3&quot; unique_id=&quot;10010&quot;&gt;&lt;property id=&quot;20148&quot; value=&quot;5&quot;/&gt;&lt;property id=&quot;20300&quot; value=&quot;Slide 7&quot;/&gt;&lt;property id=&quot;20307&quot; value=&quot;323&quot;/&gt;&lt;/object&gt;&lt;object type=&quot;3&quot; unique_id=&quot;10011&quot;&gt;&lt;property id=&quot;20148&quot; value=&quot;5&quot;/&gt;&lt;property id=&quot;20300&quot; value=&quot;Slide 8&quot;/&gt;&lt;property id=&quot;20307&quot; value=&quot;299&quot;/&gt;&lt;/object&gt;&lt;object type=&quot;3&quot; unique_id=&quot;10012&quot;&gt;&lt;property id=&quot;20148&quot; value=&quot;5&quot;/&gt;&lt;property id=&quot;20300&quot; value=&quot;Slide 9 - &amp;quot;&amp;#x0D;&amp;#x0A;&amp;#x0D;&amp;#x0A; 1/ Phong traøo Ñoâng Du dieãn ra vaøo thôøi gian naøo? Ai laø ngöôøi laõnh ñaïo? Muïc ñích cuûa phong traøo laø &quot;/&gt;&lt;property id=&quot;20307&quot; value=&quot;318&quot;/&gt;&lt;/object&gt;&lt;object type=&quot;3&quot; unique_id=&quot;10013&quot;&gt;&lt;property id=&quot;20148&quot; value=&quot;5&quot;/&gt;&lt;property id=&quot;20300&quot; value=&quot;Slide 10 - &amp;quot;2. Nhaân daân trong nöôùc, ñaëc bieät laø thanh nieân yeâu nöôùc ñaõ höôûng öùng phong traøo Ñoâng Du nhö theá naø&quot;/&gt;&lt;property id=&quot;20307&quot; value=&quot;319&quot;/&gt;&lt;/object&gt;&lt;object type=&quot;3&quot; unique_id=&quot;10014&quot;&gt;&lt;property id=&quot;20148&quot; value=&quot;5&quot;/&gt;&lt;property id=&quot;20300&quot; value=&quot;Slide 11 - &amp;quot;3/ Keát quaû cuûa phong traøo Ñoâng Du vaø yù nghóa cuûa phong traøo laø gì?&amp;quot;&quot;/&gt;&lt;property id=&quot;20307&quot; value=&quot;320&quot;/&gt;&lt;/object&gt;&lt;object type=&quot;3&quot; unique_id=&quot;10015&quot;&gt;&lt;property id=&quot;20148&quot; value=&quot;5&quot;/&gt;&lt;property id=&quot;20300&quot; value=&quot;Slide 12&quot;/&gt;&lt;property id=&quot;20307&quot; value=&quot;300&quot;/&gt;&lt;/object&gt;&lt;object type=&quot;3&quot; unique_id=&quot;10016&quot;&gt;&lt;property id=&quot;20148&quot; value=&quot;5&quot;/&gt;&lt;property id=&quot;20300&quot; value=&quot;Slide 13 - &amp;quot;&amp;amp;#x09;Phan Boäi Chaâu laø nhaø yeâu nöôùc tieâu bieåu cuûa Vieät Nam ôû giai ñoaïn naøo ?&amp;quot;&quot;/&gt;&lt;property id=&quot;20307&quot; value=&quot;263&quot;/&gt;&lt;/object&gt;&lt;object type=&quot;3&quot; unique_id=&quot;10017&quot;&gt;&lt;property id=&quot;20148&quot; value=&quot;5&quot;/&gt;&lt;property id=&quot;20300&quot; value=&quot;Slide 14 - &amp;quot;&amp;#x0D;&amp;#x0A;BAØI HOÏC&amp;#x0D;&amp;#x0A;&amp;quot;&quot;/&gt;&lt;property id=&quot;20307&quot; value=&quot;271&quot;/&gt;&lt;/object&gt;&lt;object type=&quot;3&quot; unique_id=&quot;10050&quot;&gt;&lt;property id=&quot;20148&quot; value=&quot;5&quot;/&gt;&lt;property id=&quot;20300&quot; value=&quot;Slide 1&quot;/&gt;&lt;property id=&quot;20307&quot; value=&quot;327&quot;/&gt;&lt;/object&gt;&lt;object type=&quot;3&quot; unique_id=&quot;10149&quot;&gt;&lt;property id=&quot;20148&quot; value=&quot;5&quot;/&gt;&lt;property id=&quot;20300&quot; value=&quot;Slide 4&quot;/&gt;&lt;property id=&quot;20307&quot; value=&quot;328&quot;/&gt;&lt;/object&gt;&lt;/object&gt;&lt;/object&gt;&lt;/database&gt;"/>
  <p:tag name="SECTOMILLISECCONVERTED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NARRATION" val="23,1047787239,C:\Users\Tailieu\Documents\Bai giang duong truong son_pptx\Media.ppcx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Cascade</Template>
  <TotalTime>10334</TotalTime>
  <Words>768</Words>
  <Application>Microsoft Office PowerPoint</Application>
  <PresentationFormat>Custom</PresentationFormat>
  <Paragraphs>136</Paragraphs>
  <Slides>10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Arial</vt:lpstr>
      <vt:lpstr>Times New Roman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Tuyết Trương</dc:creator>
  <cp:lastModifiedBy>Ha</cp:lastModifiedBy>
  <cp:revision>1378</cp:revision>
  <dcterms:created xsi:type="dcterms:W3CDTF">2008-09-09T22:52:10Z</dcterms:created>
  <dcterms:modified xsi:type="dcterms:W3CDTF">2022-08-25T16:18:01Z</dcterms:modified>
</cp:coreProperties>
</file>