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57" r:id="rId7"/>
    <p:sldId id="274" r:id="rId8"/>
    <p:sldId id="281" r:id="rId9"/>
    <p:sldId id="282" r:id="rId10"/>
    <p:sldId id="283" r:id="rId11"/>
    <p:sldId id="284" r:id="rId12"/>
    <p:sldId id="285" r:id="rId13"/>
    <p:sldId id="286" r:id="rId14"/>
    <p:sldId id="263" r:id="rId15"/>
    <p:sldId id="270" r:id="rId16"/>
    <p:sldId id="279" r:id="rId17"/>
    <p:sldId id="28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4643"/>
  </p:normalViewPr>
  <p:slideViewPr>
    <p:cSldViewPr snapToGrid="0">
      <p:cViewPr varScale="1">
        <p:scale>
          <a:sx n="81" d="100"/>
          <a:sy n="81" d="100"/>
        </p:scale>
        <p:origin x="6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298450" y="3251947"/>
            <a:ext cx="11595100"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viết</a:t>
            </a:r>
            <a:r>
              <a:rPr lang="en-US" sz="5400" b="1" dirty="0">
                <a:solidFill>
                  <a:srgbClr val="FF0000"/>
                </a:solidFill>
                <a:latin typeface="UTM Avo" panose="02040603050506020204" pitchFamily="18" charset="0"/>
              </a:rPr>
              <a:t> 2: </a:t>
            </a: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tập</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tả</a:t>
            </a:r>
            <a:r>
              <a:rPr lang="en-US" sz="5400" b="1" dirty="0">
                <a:solidFill>
                  <a:srgbClr val="FF0000"/>
                </a:solidFill>
                <a:latin typeface="UTM Avo" panose="02040603050506020204" pitchFamily="18" charset="0"/>
              </a:rPr>
              <a:t> con </a:t>
            </a:r>
            <a:r>
              <a:rPr lang="en-US" sz="5400" b="1" dirty="0" err="1">
                <a:solidFill>
                  <a:srgbClr val="FF0000"/>
                </a:solidFill>
                <a:latin typeface="UTM Avo" panose="02040603050506020204" pitchFamily="18" charset="0"/>
              </a:rPr>
              <a:t>vật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Mở</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chó</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812240"/>
            <a:ext cx="5851195" cy="314072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a:solidFill>
                  <a:srgbClr val="000000"/>
                </a:solidFill>
                <a:latin typeface="UTM Avo" panose="02040603050506020204" pitchFamily="18"/>
                <a:cs typeface="Arial"/>
                <a:sym typeface="Arial"/>
              </a:rPr>
              <a:t>	</a:t>
            </a:r>
            <a:r>
              <a:rPr lang="vi-VN" sz="2400" kern="0">
                <a:solidFill>
                  <a:srgbClr val="000000"/>
                </a:solidFill>
                <a:latin typeface="UTM Avo" panose="02040603050506020204" pitchFamily="18"/>
                <a:cs typeface="Arial"/>
                <a:sym typeface="Arial"/>
              </a:rPr>
              <a:t>Tuổi </a:t>
            </a:r>
            <a:r>
              <a:rPr lang="vi-VN" sz="2400" kern="0" dirty="0">
                <a:solidFill>
                  <a:srgbClr val="000000"/>
                </a:solidFill>
                <a:latin typeface="UTM Avo" panose="02040603050506020204" pitchFamily="18"/>
                <a:cs typeface="Arial"/>
                <a:sym typeface="Arial"/>
              </a:rPr>
              <a:t>thơ của ai cũng gắn bó với một loài vật nuôi đáng yêu, đó có thể là chú rùa, chú chim hay chú mèo… Riêng với tôi, tuổi thơ của tôi gắn với chú chó Phi Phi dũng cảm.</a:t>
            </a:r>
          </a:p>
        </p:txBody>
      </p:sp>
      <p:sp>
        <p:nvSpPr>
          <p:cNvPr id="3" name="Google Shape;175;p12">
            <a:extLst>
              <a:ext uri="{FF2B5EF4-FFF2-40B4-BE49-F238E27FC236}">
                <a16:creationId xmlns:a16="http://schemas.microsoft.com/office/drawing/2014/main" id="{AEAF23E7-0BCE-6AF6-7206-46925BDFC90A}"/>
              </a:ext>
            </a:extLst>
          </p:cNvPr>
          <p:cNvSpPr/>
          <p:nvPr/>
        </p:nvSpPr>
        <p:spPr>
          <a:xfrm>
            <a:off x="1783784" y="2159554"/>
            <a:ext cx="3083906" cy="4337975"/>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19441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gấu trúc</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3" y="2489200"/>
            <a:ext cx="5623388" cy="346376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bg1"/>
                </a:solidFill>
                <a:latin typeface="UTM Avo" panose="02040603050506020204" pitchFamily="18"/>
              </a:rPr>
              <a:t>	</a:t>
            </a:r>
            <a:r>
              <a:rPr lang="vi-VN" sz="2400">
                <a:solidFill>
                  <a:schemeClr val="bg1"/>
                </a:solidFill>
                <a:latin typeface="UTM Avo" panose="02040603050506020204" pitchFamily="18"/>
              </a:rPr>
              <a:t>Cứ </a:t>
            </a:r>
            <a:r>
              <a:rPr lang="vi-VN" sz="2400" dirty="0">
                <a:solidFill>
                  <a:schemeClr val="bg1"/>
                </a:solidFill>
                <a:latin typeface="UTM Avo" panose="02040603050506020204" pitchFamily="18"/>
              </a:rPr>
              <a:t>học giỏi là bố mẹ em hay cho em đi tham quan vườn bách thú. Trong vườn bách thú có nhiều con vật mà ở nhà không có. Trong đó thì em thích nhất là con gấu trúc bụ bẫm và đáng yêu.</a:t>
            </a:r>
          </a:p>
        </p:txBody>
      </p:sp>
      <p:pic>
        <p:nvPicPr>
          <p:cNvPr id="2" name="Google Shape;188;p13">
            <a:extLst>
              <a:ext uri="{FF2B5EF4-FFF2-40B4-BE49-F238E27FC236}">
                <a16:creationId xmlns:a16="http://schemas.microsoft.com/office/drawing/2014/main" id="{32D2F413-BAD3-F1B6-59B7-B1533C959E27}"/>
              </a:ext>
            </a:extLst>
          </p:cNvPr>
          <p:cNvPicPr preferRelativeResize="0"/>
          <p:nvPr/>
        </p:nvPicPr>
        <p:blipFill rotWithShape="1">
          <a:blip r:embed="rId5">
            <a:alphaModFix/>
          </a:blip>
          <a:srcRect/>
          <a:stretch/>
        </p:blipFill>
        <p:spPr>
          <a:xfrm>
            <a:off x="1089850" y="2229190"/>
            <a:ext cx="4013608" cy="4615649"/>
          </a:xfrm>
          <a:prstGeom prst="rect">
            <a:avLst/>
          </a:prstGeom>
          <a:noFill/>
          <a:ln>
            <a:noFill/>
          </a:ln>
        </p:spPr>
      </p:pic>
    </p:spTree>
    <p:extLst>
      <p:ext uri="{BB962C8B-B14F-4D97-AF65-F5344CB8AC3E}">
        <p14:creationId xmlns:p14="http://schemas.microsoft.com/office/powerpoint/2010/main" val="5453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8;p14">
            <a:extLst>
              <a:ext uri="{FF2B5EF4-FFF2-40B4-BE49-F238E27FC236}">
                <a16:creationId xmlns:a16="http://schemas.microsoft.com/office/drawing/2014/main" id="{46B24426-BF97-81A2-99A9-CF0B4C06FAAD}"/>
              </a:ext>
            </a:extLst>
          </p:cNvPr>
          <p:cNvSpPr/>
          <p:nvPr/>
        </p:nvSpPr>
        <p:spPr>
          <a:xfrm>
            <a:off x="886088" y="2373780"/>
            <a:ext cx="4601106"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Luyện tập viết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mở bài theo 2 cách: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trực tiếp và gián tiếp</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5" name="Google Shape;199;p14">
            <a:extLst>
              <a:ext uri="{FF2B5EF4-FFF2-40B4-BE49-F238E27FC236}">
                <a16:creationId xmlns:a16="http://schemas.microsoft.com/office/drawing/2014/main" id="{685BF6CE-D5C4-49E5-2328-B639AFB6F227}"/>
              </a:ext>
            </a:extLst>
          </p:cNvPr>
          <p:cNvSpPr/>
          <p:nvPr/>
        </p:nvSpPr>
        <p:spPr>
          <a:xfrm>
            <a:off x="6299994" y="2373780"/>
            <a:ext cx="4978400"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Chuẩn bị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1" i="0" u="none" strike="noStrike" kern="0" cap="none" spc="0" normalizeH="0" baseline="0" noProof="0">
                <a:ln>
                  <a:noFill/>
                </a:ln>
                <a:solidFill>
                  <a:srgbClr val="000000"/>
                </a:solidFill>
                <a:effectLst/>
                <a:uLnTx/>
                <a:uFillTx/>
                <a:latin typeface="UTM Avo" panose="02040603050506020204" pitchFamily="18"/>
                <a:cs typeface="Arial"/>
                <a:sym typeface="Arial"/>
              </a:rPr>
              <a:t>Bài đọc 3: </a:t>
            </a:r>
            <a:r>
              <a:rPr kumimoji="0" lang="vi-VN" sz="2667" b="1" i="1" u="none" strike="noStrike" kern="0" cap="none" spc="0" normalizeH="0" baseline="0" noProof="0">
                <a:ln>
                  <a:noFill/>
                </a:ln>
                <a:solidFill>
                  <a:srgbClr val="000000"/>
                </a:solidFill>
                <a:effectLst/>
                <a:uLnTx/>
                <a:uFillTx/>
                <a:latin typeface="UTM Avo" panose="02040603050506020204" pitchFamily="18"/>
                <a:cs typeface="Arial"/>
                <a:sym typeface="Arial"/>
              </a:rPr>
              <a:t>Đoàn thuyền đánh cá</a:t>
            </a:r>
            <a:endParaRPr kumimoji="0" sz="2667" b="1" i="0" u="none" strike="noStrike" kern="0" cap="none" spc="0" normalizeH="0" baseline="0" noProof="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4;p2">
            <a:extLst>
              <a:ext uri="{FF2B5EF4-FFF2-40B4-BE49-F238E27FC236}">
                <a16:creationId xmlns:a16="http://schemas.microsoft.com/office/drawing/2014/main" id="{B4E52111-9EA5-F728-01BF-599A595132F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96;p2">
            <a:extLst>
              <a:ext uri="{FF2B5EF4-FFF2-40B4-BE49-F238E27FC236}">
                <a16:creationId xmlns:a16="http://schemas.microsoft.com/office/drawing/2014/main" id="{451F7B9B-4C13-CB7B-7D9F-F12BB16C50CE}"/>
              </a:ext>
            </a:extLst>
          </p:cNvPr>
          <p:cNvSpPr/>
          <p:nvPr/>
        </p:nvSpPr>
        <p:spPr>
          <a:xfrm>
            <a:off x="365729" y="1957295"/>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VN" dirty="0"/>
          </a:p>
        </p:txBody>
      </p:sp>
      <p:sp>
        <p:nvSpPr>
          <p:cNvPr id="8" name="Google Shape;97;p2">
            <a:extLst>
              <a:ext uri="{FF2B5EF4-FFF2-40B4-BE49-F238E27FC236}">
                <a16:creationId xmlns:a16="http://schemas.microsoft.com/office/drawing/2014/main" id="{E7378B74-F407-4495-BE8C-6CE23F3848DA}"/>
              </a:ext>
            </a:extLst>
          </p:cNvPr>
          <p:cNvSpPr/>
          <p:nvPr/>
        </p:nvSpPr>
        <p:spPr>
          <a:xfrm>
            <a:off x="1646500" y="2282624"/>
            <a:ext cx="3247009" cy="4567404"/>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99;p2">
            <a:extLst>
              <a:ext uri="{FF2B5EF4-FFF2-40B4-BE49-F238E27FC236}">
                <a16:creationId xmlns:a16="http://schemas.microsoft.com/office/drawing/2014/main" id="{6998C5FA-AE3C-180D-44F2-121C2DD59CAF}"/>
              </a:ext>
            </a:extLst>
          </p:cNvPr>
          <p:cNvSpPr/>
          <p:nvPr/>
        </p:nvSpPr>
        <p:spPr>
          <a:xfrm>
            <a:off x="5944394" y="2898387"/>
            <a:ext cx="4601106" cy="2526443"/>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Hãy chia sẻ dàn ý các em đã xây dựng ở tiết trước để tả một con vật.</a:t>
            </a:r>
            <a:endParaRPr kumimoji="0" sz="2400" b="0" i="0" u="none" strike="noStrike" kern="0" cap="none" spc="0" normalizeH="0" baseline="0" noProof="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703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17;p6">
            <a:extLst>
              <a:ext uri="{FF2B5EF4-FFF2-40B4-BE49-F238E27FC236}">
                <a16:creationId xmlns:a16="http://schemas.microsoft.com/office/drawing/2014/main" id="{2CAE2C0E-66AF-6068-599B-50462C453B28}"/>
              </a:ext>
            </a:extLst>
          </p:cNvPr>
          <p:cNvSpPr txBox="1"/>
          <p:nvPr/>
        </p:nvSpPr>
        <p:spPr>
          <a:xfrm>
            <a:off x="478500" y="1607318"/>
            <a:ext cx="11235000" cy="430861"/>
          </a:xfrm>
          <a:prstGeom prst="rect">
            <a:avLst/>
          </a:prstGeom>
          <a:noFill/>
          <a:ln>
            <a:noFill/>
          </a:ln>
        </p:spPr>
        <p:txBody>
          <a:bodyPr spcFirstLastPara="1" wrap="square" lIns="60950" tIns="30467" rIns="60950" bIns="30467" anchor="t" anchorCtr="0">
            <a:spAutoFit/>
          </a:bodyPr>
          <a:lstStyle/>
          <a:p>
            <a:pPr algn="ctr">
              <a:buClr>
                <a:srgbClr val="000000"/>
              </a:buClr>
              <a:buSzPts val="5000"/>
            </a:pPr>
            <a:r>
              <a:rPr lang="vi-VN" sz="2400" b="1" kern="0" dirty="0">
                <a:solidFill>
                  <a:srgbClr val="000000"/>
                </a:solidFill>
                <a:latin typeface="UTM Avo" panose="02040603050506020204" pitchFamily="18"/>
                <a:cs typeface="Arial"/>
                <a:sym typeface="Arial"/>
              </a:rPr>
              <a:t>1. Xếp các đoạn mở bài dưới đây vào nhóm thích hợp:</a:t>
            </a:r>
            <a:endParaRPr sz="2400" b="1" kern="0" dirty="0">
              <a:solidFill>
                <a:srgbClr val="000000"/>
              </a:solidFill>
              <a:latin typeface="UTM Avo" panose="02040603050506020204" pitchFamily="18"/>
              <a:cs typeface="Arial"/>
              <a:sym typeface="Arial"/>
            </a:endParaRPr>
          </a:p>
        </p:txBody>
      </p:sp>
      <p:sp>
        <p:nvSpPr>
          <p:cNvPr id="5" name="Google Shape;118;p6">
            <a:extLst>
              <a:ext uri="{FF2B5EF4-FFF2-40B4-BE49-F238E27FC236}">
                <a16:creationId xmlns:a16="http://schemas.microsoft.com/office/drawing/2014/main" id="{230C394B-B16F-089B-A00F-38E949CF3456}"/>
              </a:ext>
            </a:extLst>
          </p:cNvPr>
          <p:cNvSpPr/>
          <p:nvPr/>
        </p:nvSpPr>
        <p:spPr>
          <a:xfrm>
            <a:off x="660400" y="2088978"/>
            <a:ext cx="10871200" cy="4658953"/>
          </a:xfrm>
          <a:prstGeom prst="roundRect">
            <a:avLst>
              <a:gd name="adj" fmla="val 4752"/>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a, " Meo, meo!". Đấy, chú bạn mới của tôi lại đến chơi với tôi đấy.</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Hoàng Đức Hải,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mèo Hung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b, Chiều nào cũng vậy, con họa mi ấy không biết tự phương nào bay đến đậu trong bụi tầm xuân ở vườn nhà tôi mà hót.</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Ngọc Giao,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Chim họa mi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c, Mấy hôm nay, trường em mới mua về một con thỏ trắng nuôi cùng với mấy con thỏ nâu, thỏ đốm trong khu chăn nuôi.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Nguyễn Văn Bình,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thỏ trắng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d, Hồi mười một tuổi, tôi gầy và ẻo lả như một cọng cỏ mảnh. Một hôm, mẹ mang về cho tôi một con mèo nhỏ. Nó cũng mảnh dẻ không khác gì tôi.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Bạch Nguyễn,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Người thầy tuổi thơ</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24;p7">
            <a:extLst>
              <a:ext uri="{FF2B5EF4-FFF2-40B4-BE49-F238E27FC236}">
                <a16:creationId xmlns:a16="http://schemas.microsoft.com/office/drawing/2014/main" id="{E0A4B5DC-B0D1-0A65-77B2-723CF6BDE270}"/>
              </a:ext>
            </a:extLst>
          </p:cNvPr>
          <p:cNvSpPr/>
          <p:nvPr/>
        </p:nvSpPr>
        <p:spPr>
          <a:xfrm>
            <a:off x="449465" y="6291069"/>
            <a:ext cx="812800" cy="206460"/>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25;p7">
            <a:extLst>
              <a:ext uri="{FF2B5EF4-FFF2-40B4-BE49-F238E27FC236}">
                <a16:creationId xmlns:a16="http://schemas.microsoft.com/office/drawing/2014/main" id="{48D3D5A1-D6C2-4332-380A-BE83D694ABCB}"/>
              </a:ext>
            </a:extLst>
          </p:cNvPr>
          <p:cNvSpPr txBox="1"/>
          <p:nvPr/>
        </p:nvSpPr>
        <p:spPr>
          <a:xfrm>
            <a:off x="460500" y="1663528"/>
            <a:ext cx="11271000" cy="492416"/>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800" b="1" kern="0" dirty="0">
                <a:solidFill>
                  <a:srgbClr val="000000"/>
                </a:solidFill>
                <a:latin typeface="UTM Avo" panose="02040603050506020204" pitchFamily="18"/>
                <a:cs typeface="Arial"/>
                <a:sym typeface="Arial"/>
              </a:rPr>
              <a:t>Xếp các đoạn mở bài dưới đây vào nhóm thích hợp:</a:t>
            </a:r>
            <a:endParaRPr sz="2800" b="1" kern="0" dirty="0">
              <a:solidFill>
                <a:srgbClr val="000000"/>
              </a:solidFill>
              <a:latin typeface="UTM Avo" panose="02040603050506020204" pitchFamily="18"/>
              <a:cs typeface="Arial"/>
              <a:sym typeface="Arial"/>
            </a:endParaRPr>
          </a:p>
        </p:txBody>
      </p:sp>
      <p:sp>
        <p:nvSpPr>
          <p:cNvPr id="14" name="Google Shape;126;p7">
            <a:extLst>
              <a:ext uri="{FF2B5EF4-FFF2-40B4-BE49-F238E27FC236}">
                <a16:creationId xmlns:a16="http://schemas.microsoft.com/office/drawing/2014/main" id="{10255A4E-1642-7617-1437-6526EE6D4367}"/>
              </a:ext>
            </a:extLst>
          </p:cNvPr>
          <p:cNvSpPr/>
          <p:nvPr/>
        </p:nvSpPr>
        <p:spPr>
          <a:xfrm>
            <a:off x="793274" y="2286000"/>
            <a:ext cx="4490720"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R="0" lvl="0" algn="ctr" defTabSz="914400" eaLnBrk="1" fontAlgn="auto" latinLnBrk="0" hangingPunct="1">
              <a:lnSpc>
                <a:spcPct val="150000"/>
              </a:lnSpc>
              <a:spcBef>
                <a:spcPts val="0"/>
              </a:spcBef>
              <a:spcAft>
                <a:spcPts val="0"/>
              </a:spcAft>
              <a:buClr>
                <a:srgbClr val="000000"/>
              </a:buClr>
              <a:buSzPts val="4000"/>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1. Mở bài trực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Giới thiệu đối tượng miêu tả của bài văn ngay ở câu mở đầu.</a:t>
            </a:r>
            <a:endParaRPr kumimoji="0" sz="2400" b="0" i="1"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5" name="Google Shape;127;p7">
            <a:extLst>
              <a:ext uri="{FF2B5EF4-FFF2-40B4-BE49-F238E27FC236}">
                <a16:creationId xmlns:a16="http://schemas.microsoft.com/office/drawing/2014/main" id="{2DAC9080-492E-74CD-ACA6-B3DB16FE280A}"/>
              </a:ext>
            </a:extLst>
          </p:cNvPr>
          <p:cNvSpPr/>
          <p:nvPr/>
        </p:nvSpPr>
        <p:spPr>
          <a:xfrm>
            <a:off x="6147594" y="2270760"/>
            <a:ext cx="5232400"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2. Mở bài gián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Nêu các sự vật, hiện tượng khác để dẫn dắt người đọc đến đối tượng miêu tả của bài văn.</a:t>
            </a: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 name="Google Shape;128;p7">
            <a:extLst>
              <a:ext uri="{FF2B5EF4-FFF2-40B4-BE49-F238E27FC236}">
                <a16:creationId xmlns:a16="http://schemas.microsoft.com/office/drawing/2014/main" id="{0061984C-ACCD-07BC-452D-9AF4EED3C01D}"/>
              </a:ext>
            </a:extLst>
          </p:cNvPr>
          <p:cNvSpPr/>
          <p:nvPr/>
        </p:nvSpPr>
        <p:spPr>
          <a:xfrm>
            <a:off x="14385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 name="Google Shape;129;p7">
            <a:extLst>
              <a:ext uri="{FF2B5EF4-FFF2-40B4-BE49-F238E27FC236}">
                <a16:creationId xmlns:a16="http://schemas.microsoft.com/office/drawing/2014/main" id="{7D8EBB70-9C3F-01A8-80DC-8016AAAA9B90}"/>
              </a:ext>
            </a:extLst>
          </p:cNvPr>
          <p:cNvSpPr/>
          <p:nvPr/>
        </p:nvSpPr>
        <p:spPr>
          <a:xfrm>
            <a:off x="25561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 name="Google Shape;130;p7">
            <a:extLst>
              <a:ext uri="{FF2B5EF4-FFF2-40B4-BE49-F238E27FC236}">
                <a16:creationId xmlns:a16="http://schemas.microsoft.com/office/drawing/2014/main" id="{A79C9AC9-CCA2-8E45-7A62-71316DD5485D}"/>
              </a:ext>
            </a:extLst>
          </p:cNvPr>
          <p:cNvSpPr/>
          <p:nvPr/>
        </p:nvSpPr>
        <p:spPr>
          <a:xfrm>
            <a:off x="36737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c</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9" name="Google Shape;131;p7">
            <a:extLst>
              <a:ext uri="{FF2B5EF4-FFF2-40B4-BE49-F238E27FC236}">
                <a16:creationId xmlns:a16="http://schemas.microsoft.com/office/drawing/2014/main" id="{72FB4534-D7FD-4971-7796-3ADB29294EFE}"/>
              </a:ext>
            </a:extLst>
          </p:cNvPr>
          <p:cNvSpPr/>
          <p:nvPr/>
        </p:nvSpPr>
        <p:spPr>
          <a:xfrm>
            <a:off x="7263163" y="529099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d</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0" name="Google Shape;123;p7">
            <a:extLst>
              <a:ext uri="{FF2B5EF4-FFF2-40B4-BE49-F238E27FC236}">
                <a16:creationId xmlns:a16="http://schemas.microsoft.com/office/drawing/2014/main" id="{F4253FA8-E165-15F6-68E9-498400E5EAD2}"/>
              </a:ext>
            </a:extLst>
          </p:cNvPr>
          <p:cNvSpPr/>
          <p:nvPr/>
        </p:nvSpPr>
        <p:spPr>
          <a:xfrm rot="2290558">
            <a:off x="10401799" y="541897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186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140;p9">
            <a:extLst>
              <a:ext uri="{FF2B5EF4-FFF2-40B4-BE49-F238E27FC236}">
                <a16:creationId xmlns:a16="http://schemas.microsoft.com/office/drawing/2014/main" id="{BD7FFDF4-0CDB-17F8-A247-7DCA15AA8141}"/>
              </a:ext>
            </a:extLst>
          </p:cNvPr>
          <p:cNvSpPr/>
          <p:nvPr/>
        </p:nvSpPr>
        <p:spPr>
          <a:xfrm rot="7738511">
            <a:off x="8182219" y="2420265"/>
            <a:ext cx="4150193" cy="3947871"/>
          </a:xfrm>
          <a:custGeom>
            <a:avLst/>
            <a:gdLst/>
            <a:ahLst/>
            <a:cxnLst/>
            <a:rect l="l" t="t" r="r" b="b"/>
            <a:pathLst>
              <a:path w="6343176" h="6033946" extrusionOk="0">
                <a:moveTo>
                  <a:pt x="0" y="0"/>
                </a:moveTo>
                <a:lnTo>
                  <a:pt x="6343175" y="0"/>
                </a:lnTo>
                <a:lnTo>
                  <a:pt x="6343175" y="6033946"/>
                </a:lnTo>
                <a:lnTo>
                  <a:pt x="0" y="6033946"/>
                </a:lnTo>
                <a:lnTo>
                  <a:pt x="0" y="0"/>
                </a:lnTo>
                <a:close/>
              </a:path>
            </a:pathLst>
          </a:custGeom>
          <a:blipFill rotWithShape="1">
            <a:blip r:embed="rId5">
              <a:alphaModFix/>
            </a:blip>
            <a:stretch>
              <a:fillRect/>
            </a:stretch>
          </a:blipFill>
          <a:ln>
            <a:noFill/>
          </a:ln>
        </p:spPr>
        <p:txBody>
          <a:bodyPr/>
          <a:lstStyle/>
          <a:p>
            <a:endParaRPr lang="en-US"/>
          </a:p>
        </p:txBody>
      </p:sp>
      <p:sp>
        <p:nvSpPr>
          <p:cNvPr id="21" name="Google Shape;141;p9">
            <a:extLst>
              <a:ext uri="{FF2B5EF4-FFF2-40B4-BE49-F238E27FC236}">
                <a16:creationId xmlns:a16="http://schemas.microsoft.com/office/drawing/2014/main" id="{8B3D36ED-9DD9-882E-35D4-F666762C7214}"/>
              </a:ext>
            </a:extLst>
          </p:cNvPr>
          <p:cNvSpPr/>
          <p:nvPr/>
        </p:nvSpPr>
        <p:spPr>
          <a:xfrm>
            <a:off x="6356316" y="2464857"/>
            <a:ext cx="4620770" cy="4032672"/>
          </a:xfrm>
          <a:custGeom>
            <a:avLst/>
            <a:gdLst/>
            <a:ahLst/>
            <a:cxnLst/>
            <a:rect l="l" t="t" r="r" b="b"/>
            <a:pathLst>
              <a:path w="7062409" h="6163557" extrusionOk="0">
                <a:moveTo>
                  <a:pt x="0" y="0"/>
                </a:moveTo>
                <a:lnTo>
                  <a:pt x="7062409" y="0"/>
                </a:lnTo>
                <a:lnTo>
                  <a:pt x="7062409" y="6163557"/>
                </a:lnTo>
                <a:lnTo>
                  <a:pt x="0" y="6163557"/>
                </a:lnTo>
                <a:lnTo>
                  <a:pt x="0" y="0"/>
                </a:lnTo>
                <a:close/>
              </a:path>
            </a:pathLst>
          </a:custGeom>
          <a:blipFill rotWithShape="1">
            <a:blip r:embed="rId6">
              <a:alphaModFix/>
            </a:blip>
            <a:stretch>
              <a:fillRect/>
            </a:stretch>
          </a:blipFill>
          <a:ln>
            <a:noFill/>
          </a:ln>
        </p:spPr>
        <p:txBody>
          <a:bodyPr/>
          <a:lstStyle/>
          <a:p>
            <a:endParaRPr lang="en-US"/>
          </a:p>
        </p:txBody>
      </p:sp>
      <p:sp>
        <p:nvSpPr>
          <p:cNvPr id="22" name="Google Shape;142;p9">
            <a:extLst>
              <a:ext uri="{FF2B5EF4-FFF2-40B4-BE49-F238E27FC236}">
                <a16:creationId xmlns:a16="http://schemas.microsoft.com/office/drawing/2014/main" id="{62123B7F-554A-A789-E48C-5BC60463A41F}"/>
              </a:ext>
            </a:extLst>
          </p:cNvPr>
          <p:cNvSpPr txBox="1"/>
          <p:nvPr/>
        </p:nvSpPr>
        <p:spPr>
          <a:xfrm>
            <a:off x="894618" y="1709166"/>
            <a:ext cx="7775249" cy="1354191"/>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Viết mở bài cho bài văn tả con vật mà em đã lập dàn ý:</a:t>
            </a:r>
            <a:endParaRPr sz="2800" b="1" kern="0" dirty="0">
              <a:solidFill>
                <a:srgbClr val="000000"/>
              </a:solidFill>
              <a:latin typeface="UTM Avo" panose="02040603050506020204" pitchFamily="18"/>
              <a:cs typeface="Arial"/>
              <a:sym typeface="Arial"/>
            </a:endParaRPr>
          </a:p>
        </p:txBody>
      </p:sp>
      <p:sp>
        <p:nvSpPr>
          <p:cNvPr id="23" name="Google Shape;143;p9">
            <a:extLst>
              <a:ext uri="{FF2B5EF4-FFF2-40B4-BE49-F238E27FC236}">
                <a16:creationId xmlns:a16="http://schemas.microsoft.com/office/drawing/2014/main" id="{8EFA7431-0289-C7EE-E61A-700F01F75A8A}"/>
              </a:ext>
            </a:extLst>
          </p:cNvPr>
          <p:cNvSpPr/>
          <p:nvPr/>
        </p:nvSpPr>
        <p:spPr>
          <a:xfrm>
            <a:off x="894618" y="33274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 Một đoạn mở bài trực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4" name="Google Shape;144;p9">
            <a:extLst>
              <a:ext uri="{FF2B5EF4-FFF2-40B4-BE49-F238E27FC236}">
                <a16:creationId xmlns:a16="http://schemas.microsoft.com/office/drawing/2014/main" id="{1E8175FD-6989-D084-0466-95B12B4EBE89}"/>
              </a:ext>
            </a:extLst>
          </p:cNvPr>
          <p:cNvSpPr/>
          <p:nvPr/>
        </p:nvSpPr>
        <p:spPr>
          <a:xfrm>
            <a:off x="894618" y="47498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 Một đoạn mở bài gián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81857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cá vàng</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815806" y="3209276"/>
            <a:ext cx="5689600" cy="2670571"/>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bg1"/>
                </a:solidFill>
                <a:effectLst/>
                <a:uLnTx/>
                <a:uFillTx/>
                <a:latin typeface="UTM Avo" panose="02040603050506020204" pitchFamily="18"/>
                <a:cs typeface="Arial"/>
                <a:sym typeface="Arial"/>
              </a:rPr>
              <a:t>	</a:t>
            </a:r>
            <a:r>
              <a:rPr kumimoji="0" lang="vi-VN" sz="2400" b="0" i="0" u="none" strike="noStrike" kern="0" cap="none" spc="0" normalizeH="0" baseline="0" noProof="0">
                <a:ln>
                  <a:noFill/>
                </a:ln>
                <a:solidFill>
                  <a:schemeClr val="bg1"/>
                </a:solidFill>
                <a:effectLst/>
                <a:uLnTx/>
                <a:uFillTx/>
                <a:latin typeface="UTM Avo" panose="02040603050506020204" pitchFamily="18"/>
                <a:cs typeface="Arial"/>
                <a:sym typeface="Arial"/>
              </a:rPr>
              <a:t>Gia đình em có nuôi rất nhiều những con vật như chó, mèo, thỏ,…nhưng em thích nhất là chú cá vàng trong bể nước.</a:t>
            </a:r>
            <a:endParaRPr kumimoji="0" sz="2400" b="0" i="0" u="none" strike="noStrike" kern="0" cap="none" spc="0" normalizeH="0" baseline="0" noProof="0">
              <a:ln>
                <a:noFill/>
              </a:ln>
              <a:solidFill>
                <a:schemeClr val="bg1"/>
              </a:solidFill>
              <a:effectLst/>
              <a:uLnTx/>
              <a:uFillTx/>
              <a:latin typeface="UTM Avo" panose="02040603050506020204" pitchFamily="18"/>
              <a:cs typeface="Arial"/>
              <a:sym typeface="Arial"/>
            </a:endParaRPr>
          </a:p>
        </p:txBody>
      </p:sp>
      <p:pic>
        <p:nvPicPr>
          <p:cNvPr id="7" name="Google Shape;155;p10">
            <a:extLst>
              <a:ext uri="{FF2B5EF4-FFF2-40B4-BE49-F238E27FC236}">
                <a16:creationId xmlns:a16="http://schemas.microsoft.com/office/drawing/2014/main" id="{F78C8E05-73EA-5DF0-20F6-1DBD889C64BF}"/>
              </a:ext>
            </a:extLst>
          </p:cNvPr>
          <p:cNvPicPr preferRelativeResize="0"/>
          <p:nvPr/>
        </p:nvPicPr>
        <p:blipFill rotWithShape="1">
          <a:blip r:embed="rId5">
            <a:alphaModFix/>
          </a:blip>
          <a:srcRect/>
          <a:stretch/>
        </p:blipFill>
        <p:spPr>
          <a:xfrm>
            <a:off x="686593" y="1975326"/>
            <a:ext cx="4359540" cy="4359540"/>
          </a:xfrm>
          <a:prstGeom prst="rect">
            <a:avLst/>
          </a:prstGeom>
          <a:noFill/>
          <a:ln>
            <a:noFill/>
          </a:ln>
        </p:spPr>
      </p:pic>
    </p:spTree>
    <p:extLst>
      <p:ext uri="{BB962C8B-B14F-4D97-AF65-F5344CB8AC3E}">
        <p14:creationId xmlns:p14="http://schemas.microsoft.com/office/powerpoint/2010/main" val="14933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mèo</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430343"/>
            <a:ext cx="5851195" cy="3904521"/>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Nhà </a:t>
            </a:r>
            <a:r>
              <a:rPr lang="vi-VN" sz="2400" dirty="0">
                <a:solidFill>
                  <a:schemeClr val="dk1"/>
                </a:solidFill>
                <a:latin typeface="UTM Avo" panose="02040603050506020204" pitchFamily="18"/>
                <a:ea typeface="arial"/>
                <a:cs typeface="arial"/>
                <a:sym typeface="arial"/>
              </a:rPr>
              <a:t>em sống cùng ông bà nội trong một căn nhà rộng ở nông thôn yên </a:t>
            </a:r>
            <a:r>
              <a:rPr lang="vi-VN" sz="2400">
                <a:solidFill>
                  <a:schemeClr val="dk1"/>
                </a:solidFill>
                <a:latin typeface="UTM Avo" panose="02040603050506020204" pitchFamily="18"/>
                <a:ea typeface="arial"/>
                <a:cs typeface="arial"/>
                <a:sym typeface="arial"/>
              </a:rPr>
              <a:t>bình.</a:t>
            </a: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Trong </a:t>
            </a:r>
            <a:r>
              <a:rPr lang="vi-VN" sz="2400" dirty="0">
                <a:solidFill>
                  <a:schemeClr val="dk1"/>
                </a:solidFill>
                <a:latin typeface="UTM Avo" panose="02040603050506020204" pitchFamily="18"/>
                <a:ea typeface="arial"/>
                <a:cs typeface="arial"/>
                <a:sym typeface="arial"/>
              </a:rPr>
              <a:t>căn nhà nhỏ ấy, ông bà em nuôi rất nhiều những con vật khác nhau: một đàn gà, một con chó trông nhà… trong đó còn nuôi một chú mèo tam thể rất đẹp.</a:t>
            </a:r>
            <a:endParaRPr lang="vi-VN" sz="2400" dirty="0">
              <a:solidFill>
                <a:schemeClr val="dk1"/>
              </a:solidFill>
              <a:latin typeface="UTM Avo" panose="02040603050506020204" pitchFamily="18"/>
              <a:ea typeface="Calibri"/>
              <a:cs typeface="Calibri"/>
              <a:sym typeface="Calibri"/>
            </a:endParaRPr>
          </a:p>
        </p:txBody>
      </p:sp>
      <p:sp>
        <p:nvSpPr>
          <p:cNvPr id="2" name="Google Shape;165;p11">
            <a:extLst>
              <a:ext uri="{FF2B5EF4-FFF2-40B4-BE49-F238E27FC236}">
                <a16:creationId xmlns:a16="http://schemas.microsoft.com/office/drawing/2014/main" id="{DD8C4428-EBE2-3ACC-28C1-38985E85EABE}"/>
              </a:ext>
            </a:extLst>
          </p:cNvPr>
          <p:cNvSpPr/>
          <p:nvPr/>
        </p:nvSpPr>
        <p:spPr>
          <a:xfrm>
            <a:off x="1465183" y="2430342"/>
            <a:ext cx="3173311" cy="3904521"/>
          </a:xfrm>
          <a:custGeom>
            <a:avLst/>
            <a:gdLst/>
            <a:ahLst/>
            <a:cxnLst/>
            <a:rect l="l" t="t" r="r" b="b"/>
            <a:pathLst>
              <a:path w="5930172" h="7296633" extrusionOk="0">
                <a:moveTo>
                  <a:pt x="0" y="0"/>
                </a:moveTo>
                <a:lnTo>
                  <a:pt x="5930172" y="0"/>
                </a:lnTo>
                <a:lnTo>
                  <a:pt x="5930172" y="7296632"/>
                </a:lnTo>
                <a:lnTo>
                  <a:pt x="0" y="7296632"/>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27938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591</Words>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 Light</vt:lpstr>
      <vt:lpstr>Calibri</vt:lpstr>
      <vt:lpstr>UTM Avo</vt:lpstr>
      <vt:lpstr>Arial</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2024-01-08T07:56:33Z</dcterms:modified>
</cp:coreProperties>
</file>